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394" r:id="rId2"/>
    <p:sldId id="447" r:id="rId3"/>
    <p:sldId id="427" r:id="rId4"/>
    <p:sldId id="434" r:id="rId5"/>
    <p:sldId id="437" r:id="rId6"/>
    <p:sldId id="429" r:id="rId7"/>
    <p:sldId id="430" r:id="rId8"/>
    <p:sldId id="431" r:id="rId9"/>
    <p:sldId id="438" r:id="rId10"/>
    <p:sldId id="432" r:id="rId11"/>
    <p:sldId id="398" r:id="rId12"/>
    <p:sldId id="374" r:id="rId13"/>
    <p:sldId id="377" r:id="rId14"/>
    <p:sldId id="379" r:id="rId15"/>
    <p:sldId id="294" r:id="rId16"/>
    <p:sldId id="401" r:id="rId17"/>
    <p:sldId id="403" r:id="rId18"/>
    <p:sldId id="375" r:id="rId19"/>
    <p:sldId id="405" r:id="rId20"/>
    <p:sldId id="406" r:id="rId21"/>
    <p:sldId id="442" r:id="rId22"/>
    <p:sldId id="407" r:id="rId23"/>
    <p:sldId id="408" r:id="rId24"/>
    <p:sldId id="409" r:id="rId25"/>
    <p:sldId id="413" r:id="rId26"/>
    <p:sldId id="411" r:id="rId27"/>
    <p:sldId id="417" r:id="rId28"/>
    <p:sldId id="410" r:id="rId29"/>
    <p:sldId id="412" r:id="rId30"/>
    <p:sldId id="416" r:id="rId31"/>
    <p:sldId id="418" r:id="rId32"/>
    <p:sldId id="440" r:id="rId33"/>
    <p:sldId id="414" r:id="rId34"/>
    <p:sldId id="415" r:id="rId35"/>
    <p:sldId id="478" r:id="rId36"/>
    <p:sldId id="448" r:id="rId37"/>
    <p:sldId id="453" r:id="rId38"/>
    <p:sldId id="484" r:id="rId39"/>
    <p:sldId id="479" r:id="rId40"/>
    <p:sldId id="480" r:id="rId41"/>
    <p:sldId id="454" r:id="rId42"/>
    <p:sldId id="465" r:id="rId43"/>
    <p:sldId id="481" r:id="rId44"/>
    <p:sldId id="467" r:id="rId45"/>
    <p:sldId id="466" r:id="rId46"/>
    <p:sldId id="459" r:id="rId47"/>
    <p:sldId id="486" r:id="rId48"/>
    <p:sldId id="460" r:id="rId49"/>
    <p:sldId id="487" r:id="rId50"/>
    <p:sldId id="488" r:id="rId51"/>
    <p:sldId id="461" r:id="rId52"/>
    <p:sldId id="457" r:id="rId53"/>
    <p:sldId id="449" r:id="rId54"/>
    <p:sldId id="468" r:id="rId55"/>
    <p:sldId id="482" r:id="rId56"/>
    <p:sldId id="483" r:id="rId57"/>
    <p:sldId id="404" r:id="rId58"/>
    <p:sldId id="462" r:id="rId59"/>
    <p:sldId id="463" r:id="rId60"/>
    <p:sldId id="471" r:id="rId61"/>
    <p:sldId id="472" r:id="rId62"/>
    <p:sldId id="473" r:id="rId63"/>
    <p:sldId id="475" r:id="rId64"/>
    <p:sldId id="476" r:id="rId65"/>
    <p:sldId id="485" r:id="rId66"/>
    <p:sldId id="389" r:id="rId67"/>
    <p:sldId id="445" r:id="rId68"/>
  </p:sldIdLst>
  <p:sldSz cx="9144000" cy="6858000" type="screen4x3"/>
  <p:notesSz cx="6858000" cy="9144000"/>
  <p:custDataLst>
    <p:tags r:id="rId70"/>
  </p:custDataLst>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0C0C0"/>
    <a:srgbClr val="EAEAEA"/>
    <a:srgbClr val="FFFFCC"/>
    <a:srgbClr val="F8F8F8"/>
    <a:srgbClr val="FF0000"/>
    <a:srgbClr val="9933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9" autoAdjust="0"/>
    <p:restoredTop sz="93729" autoAdjust="0"/>
  </p:normalViewPr>
  <p:slideViewPr>
    <p:cSldViewPr showGuides="1">
      <p:cViewPr>
        <p:scale>
          <a:sx n="100" d="100"/>
          <a:sy n="100" d="100"/>
        </p:scale>
        <p:origin x="23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28.170"/>
    </inkml:context>
    <inkml:brush xml:id="br0">
      <inkml:brushProperty name="width" value="0.05" units="cm"/>
      <inkml:brushProperty name="height" value="0.05" units="cm"/>
      <inkml:brushProperty name="color" value="#E71224"/>
    </inkml:brush>
  </inkml:definitions>
  <inkml:trace contextRef="#ctx0" brushRef="#br0">0 1 24575,'378'30'0,"-105"-2"0,64-19 0,-38-2 0,-1 22 0,-282-26 33,33 5-732,59 2 0,-94-10-6127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4.247"/>
    </inkml:context>
    <inkml:brush xml:id="br0">
      <inkml:brushProperty name="width" value="0.05" units="cm"/>
      <inkml:brushProperty name="height" value="0.05" units="cm"/>
      <inkml:brushProperty name="color" value="#E71224"/>
    </inkml:brush>
  </inkml:definitions>
  <inkml:trace contextRef="#ctx0" brushRef="#br0">180 0 24575,'-9'11'0,"2"-1"0,-1 1 0,1 0 0,1 0 0,0 1 0,1 0 0,-6 17 0,3-8 0,-28 79 0,-37 161 0,72-258 0,0-1 0,1 1 0,-1 0 0,1 0 0,0 0 0,-1 0 0,1 0 0,1 0 0,-1 0 0,0 0 0,1 0 0,-1 0 0,1-1 0,2 7 0,-1-8 0,-1 1 0,1 0 0,-1 0 0,1-1 0,0 1 0,0-1 0,0 1 0,0-1 0,0 0 0,0 0 0,0 0 0,0 0 0,0 0 0,1 0 0,-1-1 0,0 1 0,1-1 0,-1 0 0,4 1 0,20 1 0,1 0 0,0-2 0,32-4 0,82-17 0,-21 3 0,-118 18-62,1-1 0,-1 1 0,0 0 0,0-1 0,1 1 0,-1-1 0,0 0 0,0 0 0,0 0 0,0 0 0,0 0 0,0 0-1,0-1 1,0 1 0,0 0 0,0-1 0,-1 0 0,1 1 0,-1-1 0,1 0 0,1-3 0,3-9-6764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4.652"/>
    </inkml:context>
    <inkml:brush xml:id="br0">
      <inkml:brushProperty name="width" value="0.05" units="cm"/>
      <inkml:brushProperty name="height" value="0.05" units="cm"/>
      <inkml:brushProperty name="color" value="#E71224"/>
    </inkml:brush>
  </inkml:definitions>
  <inkml:trace contextRef="#ctx0" brushRef="#br0">317 1 24575,'-9'11'0,"-11"22"0,-8 27 0,-8 27 0,-6 21 0,-2 16 0,4 0 0,8-9 0,7-13 0,6-20 0,5-39 0,8-39 0,5-24 0,2-22 0,2-17 0,0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7.490"/>
    </inkml:context>
    <inkml:brush xml:id="br0">
      <inkml:brushProperty name="width" value="0.05" units="cm"/>
      <inkml:brushProperty name="height" value="0.05" units="cm"/>
      <inkml:brushProperty name="color" value="#E71224"/>
    </inkml:brush>
  </inkml:definitions>
  <inkml:trace contextRef="#ctx0" brushRef="#br0">0 69 24575,'1'-1'0,"-1"1"0,0-1 0,0 1 0,0-1 0,0 1 0,1-1 0,-1 1 0,0-1 0,1 1 0,-1 0 0,0-1 0,1 1 0,-1-1 0,0 1 0,1 0 0,-1-1 0,1 1 0,-1 0 0,0 0 0,1-1 0,-1 1 0,1 0 0,-1 0 0,1 0 0,-1-1 0,1 1 0,-1 0 0,1 0 0,18-3 0,-15 3 0,38-4 0,-1-3 0,51-13 0,-82 17 0,8-3 0,1 1 0,1 1 0,19-2 0,-34 6 0,1 0 0,-1 0 0,1 0 0,-1 1 0,1-1 0,-1 1 0,1 0 0,-1 1 0,0 0 0,0-1 0,0 2 0,0-1 0,0 0 0,0 1 0,7 5 0,10 14 0,0 0 0,-1 2 0,-2 0 0,0 1 0,-2 1 0,0 1 0,19 45 0,-29-56 0,-1 0 0,-1 0 0,0 1 0,-1 0 0,-1 0 0,1 29 0,-6 106 0,-2-80 0,3 12-1365,1-65-5461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8.534"/>
    </inkml:context>
    <inkml:brush xml:id="br0">
      <inkml:brushProperty name="width" value="0.05" units="cm"/>
      <inkml:brushProperty name="height" value="0.05" units="cm"/>
      <inkml:brushProperty name="color" value="#E71224"/>
    </inkml:brush>
  </inkml:definitions>
  <inkml:trace contextRef="#ctx0" brushRef="#br0">1 1 24575,'8'3'0,"7"9"0,2 6 0,5 3 0,5 0 0,2-1 0,3-3 0,-2-10 0,-2-10 0,-4-6 0,-6-3-8191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40.089"/>
    </inkml:context>
    <inkml:brush xml:id="br0">
      <inkml:brushProperty name="width" value="0.05" units="cm"/>
      <inkml:brushProperty name="height" value="0.05" units="cm"/>
      <inkml:brushProperty name="color" value="#E71224"/>
    </inkml:brush>
  </inkml:definitions>
  <inkml:trace contextRef="#ctx0" brushRef="#br0">1 182 24575,'0'-2'0,"0"-5"0,3-3 0,4-6 0,3-4 0,3 0 0,3-6 0,-3-1 0,4-2 0,-2 4-8191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45.898"/>
    </inkml:context>
    <inkml:brush xml:id="br0">
      <inkml:brushProperty name="width" value="0.05" units="cm"/>
      <inkml:brushProperty name="height" value="0.05" units="cm"/>
      <inkml:brushProperty name="color" value="#E71224"/>
    </inkml:brush>
  </inkml:definitions>
  <inkml:trace contextRef="#ctx0" brushRef="#br0">928 0 24575,'-21'1'0,"-1"2"0,1 0 0,0 0 0,0 2 0,0 1 0,0 1 0,1 0 0,0 2 0,1 0 0,0 1 0,0 1 0,-23 19 0,-3 5 0,1 3 0,3 1 0,-53 63 0,51-52 0,2 2 0,2 1 0,-53 99 0,57-79 0,3 1 0,4 1 0,3 2 0,-20 100 0,30-84 0,-6 159 0,21 98 0,2-145 0,0-136 0,14 88 0,24 67 0,-2-17 0,-32-165 0,3-1 0,2 0 0,1-1 0,2 0 0,2-1 0,1 0 0,41 63 0,102 175 0,-125-216 0,3-2 0,2-1 0,72 79 0,-96-121 0,0 0 0,1-2 0,0 1 0,2-2 0,-1 0 0,1-1 0,1-2 0,0 1 0,39 12 0,-32-13 0,63 24 0,158 36 0,-242-68 0,239 41 0,-173-34 0,105 1 0,-95-10 0,-26 2 0,-1-3 0,1-2 0,56-11 0,-92 9 0,0-2 0,0 0 0,0 0 0,-1-2 0,0-1 0,31-21 0,98-86 0,-92 71 0,163-156 0,-176 156 0,-3-3 0,60-91 0,-84 113 0,249-441 0,-168 227 0,-50 118 0,-29 73 0,-2 0 0,-2-1 0,-3 0 0,-2-1 0,-2 0 0,0-98 0,-7 72 0,-4 0 0,-21-121 0,17 161 0,-2 1 0,-1 0 0,-1 1 0,-3 0 0,-1 1 0,-1 0 0,-26-37 0,16 34 0,-1 2 0,-3 1 0,-66-60 0,76 77 0,-99-80 0,12 17 0,75 53 0,-1 2 0,-1 1 0,-2 2 0,-52-24 0,-97-19 0,-39-17 0,59 1 0,-116-51 0,242 118 0,0 2 0,-1 1 0,-1 3 0,1 1 0,-59-4 0,-217 12 0,137 3 0,150-2 0,1 1 0,0 2 0,0 1 0,-43 13 0,-110 47 0,158-56 0,-80 33-1365,62-24-5461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48.398"/>
    </inkml:context>
    <inkml:brush xml:id="br0">
      <inkml:brushProperty name="width" value="0.05" units="cm"/>
      <inkml:brushProperty name="height" value="0.05" units="cm"/>
      <inkml:brushProperty name="color" value="#E71224"/>
    </inkml:brush>
  </inkml:definitions>
  <inkml:trace contextRef="#ctx0" brushRef="#br0">1 1465 24575,'0'-18'0,"-1"-11"0,2-1 0,0 0 0,3 1 0,7-34 0,-10 55 0,2 1 0,-1 0 0,1 0 0,0 0 0,0 0 0,1 0 0,-1 1 0,2 0 0,-1 0 0,1 0 0,0 0 0,0 1 0,0-1 0,1 1 0,0 1 0,0-1 0,0 1 0,1 0 0,-1 0 0,1 1 0,12-5 0,-3 4 0,0 1 0,1 0 0,-1 1 0,33 1 0,11-2 0,-39 6 0,-22-3 0,1 0 0,0 0 0,0 0 0,0 1 0,-1-1 0,1 0 0,0 0 0,0 0 0,0 0 0,-1 0 0,1 0 0,0 1 0,0-1 0,0 0 0,0 0 0,0 0 0,-1 1 0,1-1 0,0 0 0,0 0 0,0 0 0,0 1 0,0-1 0,0 0 0,0 0 0,0 0 0,0 1 0,0-1 0,0 0 0,0 0 0,0 0 0,0 1 0,0-1 0,0 0 0,0 0 0,0 1 0,0-1 0,0 0 0,0 0 0,0 0 0,0 1 0,0-1 0,1 0 0,-1 0 0,0 0 0,0 1 0,0-1 0,0 0 0,0 0 0,1 0 0,-1 0 0,0 0 0,0 1 0,0-1 0,1 0 0,-1 0 0,0 0 0,0 0 0,0 0 0,1 0 0,-1 0 0,0 0 0,-1 1 0,0-1 0,1 0 0,-1 0 0,1 0 0,-1 0 0,0 0 0,1 0 0,-1 0 0,0 0 0,1 0 0,-1 0 0,1 0 0,-1 0 0,0 0 0,1 0 0,-1-1 0,1 1 0,-1 0 0,0 0 0,1-1 0,-1 1 0,1 0 0,-1-1 0,1 1 0,-1-1 0,-11-19 0,2-23 0,8 27 0,2-1 0,0 1 0,0-1 0,2 1 0,0 0 0,1 0 0,0 0 0,11-29 0,-7 26 0,1 1 0,1 0 0,1 1 0,0 0 0,1 0 0,0 1 0,15-14 0,-20 24 0,1 0 0,0 0 0,0 1 0,1-1 0,0 2 0,0-1 0,0 1 0,0 1 0,0-1 0,1 1 0,16-3 0,0 1 0,1 2 0,49 0 0,-71 3 0,0 0 0,-1 1 0,1-1 0,-1 1 0,1 0 0,-1 0 0,1 1 0,-1-1 0,0 1 0,1 0 0,-1-1 0,0 1 0,0 0 0,0 1 0,-1-1 0,1 1 0,0-1 0,-1 1 0,0 0 0,0 0 0,0 0 0,0 0 0,0 0 0,0 0 0,-1 1 0,3 5 0,2 9 0,-1 0 0,-1 0 0,5 35 0,-9-50 0,1 3 0,0 1 0,0-1 0,-1 1 0,0 0 0,-1-1 0,1 1 0,-4 12 0,4-17 0,-1 0 0,0 0 0,0 0 0,0 0 0,-1 0 0,1 0 0,0 0 0,-1-1 0,1 1 0,-1 0 0,0-1 0,1 1 0,-1-1 0,0 0 0,0 1 0,0-1 0,0 0 0,0 0 0,0 0 0,0 0 0,0-1 0,0 1 0,-1-1 0,1 1 0,0-1 0,-4 1 0,-2-1 0,0 0 0,0 0 0,0 0 0,0-1 0,1 0 0,-1-1 0,0 0 0,0 0 0,1-1 0,-1 0 0,1 0 0,0 0 0,-10-7 0,12 7 0,0-1 0,0 0 0,0 0 0,1 0 0,0 0 0,0-1 0,0 1 0,0-1 0,0 0 0,1 0 0,0-1 0,0 1 0,1-1 0,-1 1 0,1-1 0,1 0 0,-1 0 0,-1-8 0,2 3 0,1 1 0,0 0 0,1-1 0,0 1 0,0 0 0,1 0 0,1 0 0,-1 0 0,2 0 0,-1 1 0,1-1 0,1 1 0,0 0 0,0 0 0,1 1 0,0-1 0,0 1 0,1 0 0,0 1 0,0 0 0,13-10 0,-1 3 0,1 0 0,0 2 0,1 0 0,0 2 0,1 0 0,0 1 0,0 1 0,31-6 0,-12 5 0,52-14 0,0 5 0,114-8 0,-204 25 0,0 1 0,0 0 0,1 0 0,-1 0 0,0 0 0,0 1 0,0-1 0,0 1 0,-1 0 0,1 0 0,0 0 0,0 0 0,0 0 0,-1 0 0,1 1 0,0 0 0,-1-1 0,1 1 0,-1 0 0,0 0 0,0 0 0,0 0 0,0 1 0,0-1 0,0 1 0,0-1 0,-1 1 0,1-1 0,-1 1 0,0 0 0,0 0 0,0 0 0,0 0 0,-1 0 0,1 0 0,-1 0 0,1 0 0,-1 0 0,0 0 0,-1 3 0,2-4 0,-1 0 0,-1 0 0,1 0 0,0 0 0,0 0 0,-1 0 0,1 0 0,-1 0 0,1 0 0,-1 0 0,0 0 0,0 0 0,0-1 0,0 1 0,0 0 0,0-1 0,-1 1 0,1 0 0,0-1 0,-1 0 0,0 1 0,1-1 0,-1 0 0,1 0 0,-3 1 0,2-1 0,1-1 0,-1 1 0,0-1 0,1 0 0,-1 0 0,0 0 0,1 0 0,-1 0 0,0 0 0,0 0 0,1 0 0,-1-1 0,0 1 0,1-1 0,-1 1 0,1-1 0,-1 0 0,1 1 0,-1-1 0,1 0 0,-1 0 0,1 0 0,0 0 0,-1-1 0,1 1 0,0 0 0,0 0 0,0-1 0,-1-1 0,-3-4 0,1-1 0,0 1 0,0-1 0,1 0 0,0 0 0,1 0 0,-1 0 0,2 0 0,-2-11 0,0-7 0,1-45 0,2 62 0,0 1 0,1-1 0,0 0 0,1 1 0,-1-1 0,1 1 0,1 0 0,0 0 0,0 0 0,0 0 0,1 0 0,1 1 0,-1-1 0,1 1 0,0 0 0,1 1 0,-1-1 0,1 1 0,1 0 0,-1 0 0,1 1 0,0 0 0,0 0 0,1 1 0,10-5 0,16-6 0,0 2 0,1 2 0,39-8 0,114-14 0,9-1 0,-92 10-1365,-87 21-5461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16.519"/>
    </inkml:context>
    <inkml:brush xml:id="br0">
      <inkml:brushProperty name="width" value="0.05" units="cm"/>
      <inkml:brushProperty name="height" value="0.05" units="cm"/>
      <inkml:brushProperty name="color" value="#E71224"/>
    </inkml:brush>
  </inkml:definitions>
  <inkml:trace contextRef="#ctx0" brushRef="#br0">0 0 24575,'2486'0'0,"-2412"4"0,100 17 0,29 2 0,-110-19 0,-14-2 0,135 22 0,-104-2 0,172 12 0,352-31 0,-326-6 0,1673 4 0,-1923-4-1365,-39-1-5461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17.985"/>
    </inkml:context>
    <inkml:brush xml:id="br0">
      <inkml:brushProperty name="width" value="0.05" units="cm"/>
      <inkml:brushProperty name="height" value="0.05" units="cm"/>
      <inkml:brushProperty name="color" value="#E71224"/>
    </inkml:brush>
  </inkml:definitions>
  <inkml:trace contextRef="#ctx0" brushRef="#br0">10 0 24575,'0'6'0,"0"13"0,0 15 0,0 8 0,0 7 0,0 2 0,0 3 0,0-1 0,0-2 0,0-3 0,0-8 0,0-7 0,0-3 0,0-5 0,-3-3 0,-4-8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18.498"/>
    </inkml:context>
    <inkml:brush xml:id="br0">
      <inkml:brushProperty name="width" value="0.05" units="cm"/>
      <inkml:brushProperty name="height" value="0.05" units="cm"/>
      <inkml:brushProperty name="color" value="#E71224"/>
    </inkml:brush>
  </inkml:definitions>
  <inkml:trace contextRef="#ctx0" brushRef="#br0">1 0 24575,'3'0'0,"6"3"0,5 1 0,3-1 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30.540"/>
    </inkml:context>
    <inkml:brush xml:id="br0">
      <inkml:brushProperty name="width" value="0.05" units="cm"/>
      <inkml:brushProperty name="height" value="0.05" units="cm"/>
      <inkml:brushProperty name="color" value="#E71224"/>
    </inkml:brush>
  </inkml:definitions>
  <inkml:trace contextRef="#ctx0" brushRef="#br0">0 0 24575,'2'1'0,"0"-1"0,1 1 0,-1-1 0,0 1 0,0 0 0,0 0 0,0 0 0,0 1 0,0-1 0,3 3 0,3 2 0,135 85 0,105 63 0,-181-117 0,129 51 0,-139-66 0,100 32 0,-156-54 0,0 0 0,0 0 0,-1 0 0,1 0 0,0 0 0,0 0 0,-1 1 0,1-1 0,0 0 0,0 1 0,-1-1 0,1 0 0,0 1 0,-1-1 0,1 1 0,-1-1 0,1 1 0,0-1 0,-1 1 0,1-1 0,-1 1 0,1 0 0,-1-1 0,0 1 0,1 1 0,-1-1 0,-1 1 0,1-1 0,-1 1 0,0 0 0,1-1 0,-1 1 0,0-1 0,0 0 0,0 1 0,0-1 0,-3 3 0,-24 26 0,-1-2 0,-1-1 0,-40 28 0,26-21 0,-72 55 246,-121 102-1857,227-182-5215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19.625"/>
    </inkml:context>
    <inkml:brush xml:id="br0">
      <inkml:brushProperty name="width" value="0.05" units="cm"/>
      <inkml:brushProperty name="height" value="0.05" units="cm"/>
      <inkml:brushProperty name="color" value="#E71224"/>
    </inkml:brush>
  </inkml:definitions>
  <inkml:trace contextRef="#ctx0" brushRef="#br0">65 0 24575,'0'9'0,"0"14"0,0 15 0,0 12 0,0 9 0,0 6 0,0 0 0,0 1 0,-6 7 0,-1-7 0,0-9 0,-2-8 0,-2-10 0,-2-8 0,2-10-8191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20.418"/>
    </inkml:context>
    <inkml:brush xml:id="br0">
      <inkml:brushProperty name="width" value="0.05" units="cm"/>
      <inkml:brushProperty name="height" value="0.05" units="cm"/>
      <inkml:brushProperty name="color" value="#E71224"/>
    </inkml:brush>
  </inkml:definitions>
  <inkml:trace contextRef="#ctx0" brushRef="#br0">1 8 24575,'0'-3'0,"3"-1"0,6 4 0,5 3 0,3 5 0,1 4 0,1 3 0,2 1 0,1-1 0,0-4 0,-2-4 0,-4-2-8191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4:58.518"/>
    </inkml:context>
    <inkml:brush xml:id="br0">
      <inkml:brushProperty name="width" value="0.05" units="cm"/>
      <inkml:brushProperty name="height" value="0.05" units="cm"/>
      <inkml:brushProperty name="color" value="#E71224"/>
    </inkml:brush>
  </inkml:definitions>
  <inkml:trace contextRef="#ctx0" brushRef="#br0">0 1 24575,'108'0'0,"137"19"0,-116 3 0,25 4 0,369 52 0,-392-59 0,177 5 0,134-24 0,-198-3 0,199 4 0,389-3 0,-548-13 0,-22 0 0,366 11 0,-350 6 0,-193 2 0,1 5 0,110 24 0,-116-16 0,-20-4 0,90 9 0,371-17 0,-301-8 0,415 3 0,-495-10 0,-93 5 0,-17 0 0,0-2 0,0 0 0,48-21 0,4 1 0,-55 18 0,187-50 0,-166 49 0,-1 1 0,77-3 0,-21 14-1365,-90-1-5461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5:00.934"/>
    </inkml:context>
    <inkml:brush xml:id="br0">
      <inkml:brushProperty name="width" value="0.05" units="cm"/>
      <inkml:brushProperty name="height" value="0.05" units="cm"/>
      <inkml:brushProperty name="color" value="#E71224"/>
    </inkml:brush>
  </inkml:definitions>
  <inkml:trace contextRef="#ctx0" brushRef="#br0">1 87 24575,'1294'0'0,"-1091"-9"0,4 0 0,-118 9 0,-1-3 0,130-22 0,-138 10 0,1 3 0,131-2 0,114 17-1365,-311-3-5461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5:12.025"/>
    </inkml:context>
    <inkml:brush xml:id="br0">
      <inkml:brushProperty name="width" value="0.05" units="cm"/>
      <inkml:brushProperty name="height" value="0.05" units="cm"/>
      <inkml:brushProperty name="color" value="#E71224"/>
    </inkml:brush>
  </inkml:definitions>
  <inkml:trace contextRef="#ctx0" brushRef="#br0">1 0 24575,'1'11'0,"0"0"0,0 0 0,1-1 0,1 1 0,0-1 0,0 0 0,1 0 0,8 15 0,1-2 0,0-1 0,22 28 0,-24-37 0,1 1 0,-1-1 0,2-1 0,0 0 0,0-1 0,1 0 0,1-1 0,0-1 0,30 15 0,-34-21 0,-1 0 0,1-1 0,0 0 0,0-1 0,0 0 0,0-1 0,19-2 0,-10 0 0,0-1 0,-1-1 0,26-8 0,182-87 0,-68 26 0,-138 65 0,174-68 0,-149 61 0,1 2 0,61-9 0,-97 21 0,0 0 0,-1 0 0,1 1 0,0 0 0,0 1 0,-1 1 0,1-1 0,0 2 0,18 6 0,-16-4 0,-1 1 0,0 1 0,0 0 0,-1 0 0,0 1 0,0 1 0,12 12 0,-10-8 0,11 9 0,-2 1 0,36 47 0,-36-36 0,-14-19 0,2-1 0,0 0 0,12 13 0,-19-23 0,1 0 0,0-1 0,0 0 0,1 0 0,-1 0 0,1 0 0,-1 0 0,1-1 0,0 0 0,0 0 0,0 0 0,0-1 0,0 1 0,6-1 0,1 0 0,0-1 0,0 0 0,0-1 0,0 0 0,0-1 0,18-5 0,72-27 0,-60 18 0,68-25 0,212-63 0,-283 94 0,0 3 0,1 1 0,0 2 0,0 1 0,0 3 0,56 5 0,-52 3 0,0 2 0,0 1 0,0 3 0,66 30 0,-94-38 0,0 0 0,0-1 0,0-1 0,0-1 0,1 0 0,0-2 0,-1 1 0,1-2 0,29-2 0,5-6 0,92-25 0,-93 19 0,93-12 0,-110 23 0,0 1 0,0 2 0,1 2 0,-1 1 0,0 1 0,0 2 0,49 15 0,-54-13 0,1 0 0,1-2 0,-1-2 0,1 0 0,0-2 0,0-1 0,0-2 0,0-1 0,-1-1 0,39-9 0,-51 9 0,3-2 0,0 1 0,35-1 0,-48 5 0,0 0 0,-1 1 0,1 0 0,0 0 0,-1 0 0,1 1 0,-1 0 0,1 0 0,-1 1 0,0 0 0,0 0 0,7 5 0,9 9 0,0 2 0,-2 0 0,0 2 0,29 38 0,-27-31 0,1 0 0,35 29 0,-55-54 0,1 0 0,0 0 0,0 0 0,-1-1 0,2 0 0,-1 0 0,0 0 0,0 0 0,1-1 0,-1 0 0,0 0 0,1 0 0,-1 0 0,1-1 0,0 1 0,-1-1 0,1 0 0,-1-1 0,1 1 0,0-1 0,-1 0 0,1 0 0,7-3 0,5-4 0,-1 0 0,0-1 0,0 0 0,24-21 0,-11 9 0,-20 14 0,16-11 0,1 2 0,29-16 0,-46 28 0,1 0 0,-1 1 0,1-1 0,0 2 0,0 0 0,1 0 0,-1 1 0,0 0 0,0 0 0,13 2 0,-6 0 0,-2 0 0,0 0 0,-1 1 0,18 5 0,-27-5 0,0 0 0,0 0 0,0 0 0,-1 0 0,1 1 0,-1 0 0,1 0 0,-1 0 0,0 1 0,0-1 0,0 1 0,5 7 0,-7-8 0,12 16 0,0-2 0,2 0 0,20 19 0,-30-31 0,0-1 0,0 1 0,1-1 0,0 0 0,0-1 0,0 0 0,0 0 0,1 0 0,-1-1 0,1 0 0,-1 0 0,1-1 0,11 0 0,-2-2 0,0-1 0,-1 0 0,0-1 0,0-1 0,0-1 0,0 0 0,23-12 0,-11 5 0,30-7 0,-27 12 0,1 1 0,0 2 0,33 0 0,99 7 0,-45 0 0,41-3-1365,-146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5:21.721"/>
    </inkml:context>
    <inkml:brush xml:id="br0">
      <inkml:brushProperty name="width" value="0.05" units="cm"/>
      <inkml:brushProperty name="height" value="0.05" units="cm"/>
      <inkml:brushProperty name="color" value="#E71224"/>
    </inkml:brush>
  </inkml:definitions>
  <inkml:trace contextRef="#ctx0" brushRef="#br0">0 1 24575,'3744'0'0,"-3045"34"0,-492 0 0,55 6 0,457-28 0,-465-15 0,-121 3 0,599 16 0,-255 5 0,2-22 0,-167-1 0,702 2 0,-934-3 0,-1-3 0,-1-4 0,106-26 0,-88 19 0,-65 13 0,-1-2 0,45-13 0,-53 11 0,1 1 0,1 1 0,-1 1 0,1 2 0,0 0 0,27 1 0,-21-1-1365,-19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5:30.891"/>
    </inkml:context>
    <inkml:brush xml:id="br0">
      <inkml:brushProperty name="width" value="0.05" units="cm"/>
      <inkml:brushProperty name="height" value="0.05" units="cm"/>
      <inkml:brushProperty name="color" value="#E71224"/>
    </inkml:brush>
  </inkml:definitions>
  <inkml:trace contextRef="#ctx0" brushRef="#br0">0 322 24575,'3'-2'0,"0"1"0,0-1 0,0 1 0,0 0 0,0 0 0,0 1 0,0-1 0,0 0 0,0 1 0,0 0 0,0 0 0,0 0 0,5 0 0,7 0 0,231-6 0,26-2 0,250-44 0,-90 6 0,6 30 0,-354 13 0,158-26 0,2 0 0,-10 27 0,-15 0 0,-9-25 0,-110 12 0,84-14 0,-66 9 0,166-8 0,374 28 0,-284 2 0,403-2-1365,-757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32.065"/>
    </inkml:context>
    <inkml:brush xml:id="br0">
      <inkml:brushProperty name="width" value="0.05" units="cm"/>
      <inkml:brushProperty name="height" value="0.05" units="cm"/>
      <inkml:brushProperty name="color" value="#E71224"/>
    </inkml:brush>
  </inkml:definitions>
  <inkml:trace contextRef="#ctx0" brushRef="#br0">1422 0 24575,'-2'20'0,"-1"0"0,-1 0 0,0-1 0,-2 1 0,0-1 0,-14 29 0,-2 7 0,5-3 0,3 1 0,2 1 0,-10 107 0,15 167 0,8-317 0,-1-11 0,0 1 0,1-1 0,-1 1 0,0 0 0,0-1 0,0 1 0,0-1 0,0 1 0,1 0 0,-1-1 0,0 1 0,0 0 0,-1-1 0,1 1 0,0-1 0,0 1 0,0 0 0,0-1 0,0 1 0,-1-1 0,1 1 0,0 0 0,-1-1 0,1 1 0,0-1 0,-1 1 0,1-1 0,0 1 0,-1-1 0,1 0 0,-1 1 0,1-1 0,-1 1 0,1-1 0,-1 0 0,0 0 0,1 1 0,-1-1 0,1 0 0,-1 0 0,1 1 0,-1-1 0,0 0 0,1 0 0,-1 0 0,0 0 0,1 0 0,-1 0 0,1 0 0,-1 0 0,0 0 0,-132 12 0,54-3 0,-436 18 0,-2-24 0,494-3-1365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39.255"/>
    </inkml:context>
    <inkml:brush xml:id="br0">
      <inkml:brushProperty name="width" value="0.05" units="cm"/>
      <inkml:brushProperty name="height" value="0.05" units="cm"/>
      <inkml:brushProperty name="color" value="#E71224"/>
    </inkml:brush>
  </inkml:definitions>
  <inkml:trace contextRef="#ctx0" brushRef="#br0">699 0 24575,'-1'7'0,"1"0"0,-1 0 0,-1 0 0,0-1 0,1 1 0,-2 0 0,1-1 0,-1 0 0,-6 11 0,-5 5 0,-20 24 0,28-38 0,-29 36 0,-67 62 0,-51 30 0,-18 17 0,132-112 0,-36 50 0,30-34 0,47-56 0,1 1 0,-1 0 0,1 0 0,-1-1 0,0 2 0,0-1 0,4 4 0,-1-1 0,92 85 0,204 146 0,-247-201 0,-35-25 0,-2 1 0,0 1 0,21 19 0,-35-28-1365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59.736"/>
    </inkml:context>
    <inkml:brush xml:id="br0">
      <inkml:brushProperty name="width" value="0.05" units="cm"/>
      <inkml:brushProperty name="height" value="0.05" units="cm"/>
      <inkml:brushProperty name="color" value="#E71224"/>
    </inkml:brush>
  </inkml:definitions>
  <inkml:trace contextRef="#ctx0" brushRef="#br0">1 1 24575,'102'3'0,"177"31"0,-268-33 0,-1 1 0,1 1 0,-1 0 0,1 1 0,18 8 0,-24-9 0,0 1 0,0-1 0,0 1 0,-1-1 0,1 1 0,-1 1 0,0-1 0,0 1 0,0-1 0,-1 1 0,0 0 0,4 9 0,0 1 0,-1 1 0,-1 0 0,-1 0 0,0 1 0,3 27 0,-2 90 0,-4-104 0,-9 760 0,-7-576 336,-2 33-2037,17-226-5125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00.623"/>
    </inkml:context>
    <inkml:brush xml:id="br0">
      <inkml:brushProperty name="width" value="0.05" units="cm"/>
      <inkml:brushProperty name="height" value="0.05" units="cm"/>
      <inkml:brushProperty name="color" value="#E71224"/>
    </inkml:brush>
  </inkml:definitions>
  <inkml:trace contextRef="#ctx0" brushRef="#br0">18 1 24575,'-1'0'0,"0"1"0,1-1 0,-1 0 0,0 1 0,1-1 0,-1 0 0,1 1 0,-1-1 0,1 1 0,-1-1 0,1 1 0,-1-1 0,1 1 0,-1 0 0,1-1 0,0 1 0,-1-1 0,1 1 0,0 0 0,-1-1 0,1 1 0,0 0 0,0-1 0,0 1 0,0 0 0,0 0 0,0 0 0,-3 27 0,3-22 0,-3 40 0,3 0 0,1 0 0,2-1 0,2 1 0,21 80 0,-25-122 0,0 0 0,1 0 0,-1 0 0,1 0 0,0 0 0,0-1 0,0 1 0,1-1 0,-1 0 0,1 1 0,3 2 0,-5-5 0,1 0 0,-1 0 0,1 0 0,-1-1 0,1 1 0,0 0 0,-1-1 0,1 1 0,0-1 0,-1 0 0,1 0 0,0 1 0,-1-1 0,1 0 0,0 0 0,0-1 0,-1 1 0,1 0 0,0 0 0,-1-1 0,1 1 0,0-1 0,-1 0 0,1 1 0,-1-1 0,1 0 0,-1 0 0,1 0 0,0-1 0,6-4 0,0-1 0,-1 1 0,0-1 0,0 0 0,0-1 0,-1 0 0,-1 0 0,9-16 0,34-78 0,-38 76 0,15-32-1365,-5 10-5461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1.732"/>
    </inkml:context>
    <inkml:brush xml:id="br0">
      <inkml:brushProperty name="width" value="0.05" units="cm"/>
      <inkml:brushProperty name="height" value="0.05" units="cm"/>
      <inkml:brushProperty name="color" value="#E71224"/>
    </inkml:brush>
  </inkml:definitions>
  <inkml:trace contextRef="#ctx0" brushRef="#br0">0 11 24575,'2'-1'0,"0"-1"0,0 1 0,1 0 0,-1 0 0,0 0 0,0 0 0,1 1 0,-1-1 0,0 1 0,1-1 0,-1 1 0,1 0 0,-1 0 0,1 0 0,3 1 0,3-1 0,25 0 0,0 3 0,-1 1 0,35 8 0,99 32 0,-45-11 0,-110-30 0,-3-1 0,-1 0 0,1 0 0,0 1 0,10 6 0,-19-9 0,1 0 0,-1 0 0,0 0 0,1 0 0,-1 1 0,0-1 0,1 0 0,-1 0 0,0 1 0,1-1 0,-1 0 0,0 0 0,1 1 0,-1-1 0,0 0 0,0 1 0,0-1 0,1 0 0,-1 1 0,0-1 0,0 1 0,0-1 0,0 0 0,0 1 0,0-1 0,1 0 0,-1 1 0,0-1 0,0 1 0,0-1 0,0 0 0,-1 1 0,1 0 0,-11 10 0,-26 5 0,33-15 0,-27 11 0,1 1 0,-55 32 0,71-36 0,1 0 0,0 1 0,1 1 0,0 0 0,0 1 0,2 1 0,-19 25 0,22-27 0,0 1 0,0-1 0,1 1 0,1 1 0,0-1 0,-4 20 0,8-27 0,0 0 0,0 1 0,1-1 0,0 0 0,0 0 0,0 1 0,1-1 0,-1 0 0,1 0 0,0 0 0,1 0 0,-1 0 0,1 0 0,0 0 0,1 0 0,-1 0 0,1-1 0,0 1 0,3 3 0,-2-2-273,1-1 0,0 0 0,0-1 0,8 7 0,0-3-6553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2.574"/>
    </inkml:context>
    <inkml:brush xml:id="br0">
      <inkml:brushProperty name="width" value="0.05" units="cm"/>
      <inkml:brushProperty name="height" value="0.05" units="cm"/>
      <inkml:brushProperty name="color" value="#E71224"/>
    </inkml:brush>
  </inkml:definitions>
  <inkml:trace contextRef="#ctx0" brushRef="#br0">0 1 24575,'6'0'0,"10"0"0,20 0 0,15 0 0,13 0 0,7 0 0,-2 0 0,-11 0 0,-12 0 0,-14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33.310"/>
    </inkml:context>
    <inkml:brush xml:id="br0">
      <inkml:brushProperty name="width" value="0.05" units="cm"/>
      <inkml:brushProperty name="height" value="0.05" units="cm"/>
      <inkml:brushProperty name="color" value="#E71224"/>
    </inkml:brush>
  </inkml:definitions>
  <inkml:trace contextRef="#ctx0" brushRef="#br0">0 0 24575,'56'20'0,"-2"2"0,-1 3 0,55 34 0,-101-55 0,-1 0 0,1 0 0,-1 1 0,0 0 0,9 9 0,-14-13 0,1 1 0,-1-1 0,0 0 0,-1 1 0,1-1 0,0 1 0,0-1 0,0 1 0,-1 0 0,1-1 0,-1 1 0,0-1 0,1 1 0,-1 0 0,0-1 0,0 1 0,0 0 0,0 0 0,0-1 0,0 1 0,0 0 0,-1-1 0,1 1 0,-1-1 0,1 1 0,-1 0 0,0-1 0,1 1 0,-1-1 0,0 1 0,0-1 0,-1 2 0,-11 11 0,-1 1 0,0-2 0,-1 0 0,-33 21 0,-12 11 0,41-27 199,9-10-590,1 0 0,-1 0 0,-13 8 0,10-10-6435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Arial" panose="020B0604020202020204" pitchFamily="34"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vl1pPr>
          </a:lstStyle>
          <a:p>
            <a:pPr>
              <a:defRPr/>
            </a:pPr>
            <a:fld id="{50DCCF22-28CD-4E22-97F5-A06FB81BDA8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a:t>吞吐量是</a:t>
            </a:r>
            <a:r>
              <a:rPr lang="zh-CN" altLang="en-US">
                <a:latin typeface="Arial" panose="020B0604020202020204" pitchFamily="34" charset="0"/>
              </a:rPr>
              <a:t>单位</a:t>
            </a:r>
            <a:r>
              <a:rPr lang="zh-CN" altLang="en-US" dirty="0">
                <a:latin typeface="Arial" panose="020B0604020202020204" pitchFamily="34" charset="0"/>
              </a:rPr>
              <a:t>时间完成运算的数量</a:t>
            </a:r>
            <a:endParaRPr lang="en-US" altLang="zh-CN" dirty="0">
              <a:latin typeface="Arial" panose="020B0604020202020204" pitchFamily="34" charset="0"/>
            </a:endParaRPr>
          </a:p>
          <a:p>
            <a:r>
              <a:rPr lang="zh-CN" altLang="en-US" dirty="0">
                <a:latin typeface="Arial" panose="020B0604020202020204" pitchFamily="34" charset="0"/>
              </a:rPr>
              <a:t>响应时间针对需要交互的进程，从外部输入产生到进程对输入做出处理的时间。</a:t>
            </a:r>
            <a:br>
              <a:rPr lang="zh-CN" altLang="en-US" dirty="0">
                <a:latin typeface="Arial" panose="020B0604020202020204" pitchFamily="34" charset="0"/>
              </a:rPr>
            </a:br>
            <a:r>
              <a:rPr lang="zh-CN" altLang="en-US" dirty="0">
                <a:latin typeface="Arial" panose="020B0604020202020204" pitchFamily="34" charset="0"/>
              </a:rPr>
              <a:t>周转时间是指进程提交给（创建）操作系统，到执行完毕的时间。</a:t>
            </a:r>
            <a:br>
              <a:rPr lang="zh-CN" altLang="en-US" dirty="0">
                <a:latin typeface="Arial" panose="020B0604020202020204" pitchFamily="34" charset="0"/>
              </a:rPr>
            </a:br>
            <a:r>
              <a:rPr lang="zh-CN" altLang="en-US" dirty="0">
                <a:latin typeface="Arial" panose="020B0604020202020204" pitchFamily="34" charset="0"/>
              </a:rPr>
              <a:t>等待时间是进程从开始到结束在就绪队列中的时间 </a:t>
            </a:r>
          </a:p>
          <a:p>
            <a:endParaRPr lang="zh-CN" altLang="en-US" dirty="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2951B8-2AE8-443B-AC90-9ECA9E5CF505}" type="slidenum">
              <a:rPr lang="en-US" altLang="zh-CN" sz="1200" b="0" smtClean="0"/>
              <a:t>3</a:t>
            </a:fld>
            <a:endParaRPr lang="en-US" altLang="zh-CN"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837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ADA6634-7B32-4143-BDEE-25C146B01430}" type="slidenum">
              <a:rPr lang="zh-CN" altLang="en-US" sz="1200" b="0" smtClean="0"/>
              <a:t>40</a:t>
            </a:fld>
            <a:endParaRPr lang="en-US" altLang="zh-CN"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042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C223B52-BDFB-47AC-9586-7E8D37F05CA6}" type="slidenum">
              <a:rPr lang="zh-CN" altLang="en-US" sz="1200" b="0" smtClean="0"/>
              <a:t>41</a:t>
            </a:fld>
            <a:endParaRPr lang="en-US" altLang="zh-CN"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246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7ECC68-F6CC-459F-8C0B-56EF653074AC}" type="slidenum">
              <a:rPr lang="zh-CN" altLang="en-US" sz="1200" b="0" smtClean="0"/>
              <a:t>42</a:t>
            </a:fld>
            <a:endParaRPr lang="en-US" altLang="zh-CN"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451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1F540C-32EF-444A-8219-3D308E72F413}" type="slidenum">
              <a:rPr lang="zh-CN" altLang="en-US" sz="1200" b="0" smtClean="0"/>
              <a:t>43</a:t>
            </a:fld>
            <a:endParaRPr lang="en-US" altLang="zh-CN"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B6BDAD4-49C3-4119-BCF3-A8D210952EE3}" type="slidenum">
              <a:rPr lang="zh-CN" altLang="en-US" sz="1200" b="0" smtClean="0"/>
              <a:t>44</a:t>
            </a:fld>
            <a:endParaRPr lang="en-US" altLang="zh-CN"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861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F10E0EB-DC71-4365-8B91-AD2F761206B8}" type="slidenum">
              <a:rPr lang="zh-CN" altLang="en-US" sz="1200" b="0" smtClean="0"/>
              <a:t>45</a:t>
            </a:fld>
            <a:endParaRPr lang="en-US" altLang="zh-CN"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7066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A84036-D698-4464-A9E4-1F3D384C7325}" type="slidenum">
              <a:rPr lang="zh-CN" altLang="en-US" sz="1200" b="0" smtClean="0"/>
              <a:t>46</a:t>
            </a:fld>
            <a:endParaRPr lang="en-US" altLang="zh-CN"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7066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A84036-D698-4464-A9E4-1F3D384C7325}" type="slidenum">
              <a:rPr lang="zh-CN" altLang="en-US" sz="1200" b="0" smtClean="0"/>
              <a:t>47</a:t>
            </a:fld>
            <a:endParaRPr lang="en-US" altLang="zh-CN"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en-US" altLang="zh-CN" b="1">
                <a:latin typeface="Arial" panose="020B0604020202020204" pitchFamily="34" charset="0"/>
              </a:rPr>
              <a:t>(6) </a:t>
            </a:r>
            <a:r>
              <a:rPr lang="zh-CN" altLang="en-US" b="1">
                <a:latin typeface="Arial" panose="020B0604020202020204" pitchFamily="34" charset="0"/>
              </a:rPr>
              <a:t>位操作指令</a:t>
            </a:r>
            <a:endParaRPr lang="zh-CN" altLang="en-US">
              <a:latin typeface="Arial" panose="020B0604020202020204" pitchFamily="34" charset="0"/>
            </a:endParaRPr>
          </a:p>
          <a:p>
            <a:r>
              <a:rPr lang="en-US" altLang="zh-CN" b="1">
                <a:latin typeface="Arial" panose="020B0604020202020204" pitchFamily="34" charset="0"/>
              </a:rPr>
              <a:t>1</a:t>
            </a:r>
            <a:r>
              <a:rPr lang="zh-CN" altLang="en-US" b="1">
                <a:latin typeface="Arial" panose="020B0604020202020204" pitchFamily="34" charset="0"/>
              </a:rPr>
              <a:t>、位扫描指令</a:t>
            </a:r>
            <a:r>
              <a:rPr lang="en-US" altLang="zh-CN" b="1">
                <a:latin typeface="Arial" panose="020B0604020202020204" pitchFamily="34" charset="0"/>
              </a:rPr>
              <a:t>(Bit Scan Instruction)</a:t>
            </a:r>
            <a:endParaRPr lang="en-US" altLang="zh-CN">
              <a:latin typeface="Arial" panose="020B0604020202020204" pitchFamily="34" charset="0"/>
            </a:endParaRPr>
          </a:p>
          <a:p>
            <a:r>
              <a:rPr lang="zh-CN" altLang="en-US">
                <a:latin typeface="Arial" panose="020B0604020202020204" pitchFamily="34" charset="0"/>
              </a:rPr>
              <a:t>指令的格式：</a:t>
            </a:r>
            <a:r>
              <a:rPr lang="en-US" altLang="zh-CN">
                <a:latin typeface="Arial" panose="020B0604020202020204" pitchFamily="34" charset="0"/>
              </a:rPr>
              <a:t>BSF/BSR Reg, Reg/Mem ;80386+</a:t>
            </a:r>
          </a:p>
          <a:p>
            <a:r>
              <a:rPr lang="zh-CN" altLang="en-US">
                <a:latin typeface="Arial" panose="020B0604020202020204" pitchFamily="34" charset="0"/>
              </a:rPr>
              <a:t>受影响的标志位：</a:t>
            </a:r>
            <a:r>
              <a:rPr lang="en-US" altLang="zh-CN">
                <a:latin typeface="Arial" panose="020B0604020202020204" pitchFamily="34" charset="0"/>
              </a:rPr>
              <a:t>ZF</a:t>
            </a:r>
          </a:p>
          <a:p>
            <a:r>
              <a:rPr lang="zh-CN" altLang="en-US">
                <a:latin typeface="Arial" panose="020B0604020202020204" pitchFamily="34" charset="0"/>
              </a:rPr>
              <a:t>位扫描指令是在第二个操作数中找第一个“</a:t>
            </a:r>
            <a:r>
              <a:rPr lang="en-US" altLang="zh-CN">
                <a:latin typeface="Arial" panose="020B0604020202020204" pitchFamily="34" charset="0"/>
              </a:rPr>
              <a:t>1”</a:t>
            </a:r>
            <a:r>
              <a:rPr lang="zh-CN" altLang="en-US">
                <a:latin typeface="Arial" panose="020B0604020202020204" pitchFamily="34" charset="0"/>
              </a:rPr>
              <a:t>的位置。如果找到，则该“</a:t>
            </a:r>
            <a:r>
              <a:rPr lang="en-US" altLang="zh-CN">
                <a:latin typeface="Arial" panose="020B0604020202020204" pitchFamily="34" charset="0"/>
              </a:rPr>
              <a:t>1”</a:t>
            </a:r>
            <a:r>
              <a:rPr lang="zh-CN" altLang="en-US">
                <a:latin typeface="Arial" panose="020B0604020202020204" pitchFamily="34" charset="0"/>
              </a:rPr>
              <a:t>的位置保存在第一操作数中，并置标志位</a:t>
            </a:r>
            <a:r>
              <a:rPr lang="en-US" altLang="zh-CN">
                <a:latin typeface="Arial" panose="020B0604020202020204" pitchFamily="34" charset="0"/>
              </a:rPr>
              <a:t>ZF</a:t>
            </a:r>
            <a:r>
              <a:rPr lang="zh-CN" altLang="en-US">
                <a:latin typeface="Arial" panose="020B0604020202020204" pitchFamily="34" charset="0"/>
              </a:rPr>
              <a:t>为</a:t>
            </a:r>
            <a:r>
              <a:rPr lang="en-US" altLang="zh-CN">
                <a:latin typeface="Arial" panose="020B0604020202020204" pitchFamily="34" charset="0"/>
              </a:rPr>
              <a:t>1</a:t>
            </a:r>
            <a:r>
              <a:rPr lang="zh-CN" altLang="en-US">
                <a:latin typeface="Arial" panose="020B0604020202020204" pitchFamily="34" charset="0"/>
              </a:rPr>
              <a:t>，否则，置标志位</a:t>
            </a:r>
            <a:r>
              <a:rPr lang="en-US" altLang="zh-CN">
                <a:latin typeface="Arial" panose="020B0604020202020204" pitchFamily="34" charset="0"/>
              </a:rPr>
              <a:t>ZF</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a:t>
            </a:r>
          </a:p>
          <a:p>
            <a:r>
              <a:rPr lang="zh-CN" altLang="en-US">
                <a:latin typeface="Arial" panose="020B0604020202020204" pitchFamily="34" charset="0"/>
              </a:rPr>
              <a:t>根据位扫描的方向不同，指令分二种：正向扫描指令和逆向扫描指令。</a:t>
            </a:r>
          </a:p>
          <a:p>
            <a:r>
              <a:rPr lang="en-US" altLang="zh-CN">
                <a:latin typeface="Arial" panose="020B0604020202020204" pitchFamily="34" charset="0"/>
              </a:rPr>
              <a:t>a) </a:t>
            </a:r>
            <a:r>
              <a:rPr lang="zh-CN" altLang="en-US">
                <a:latin typeface="Arial" panose="020B0604020202020204" pitchFamily="34" charset="0"/>
              </a:rPr>
              <a:t>正向扫描指令</a:t>
            </a:r>
            <a:r>
              <a:rPr lang="en-US" altLang="zh-CN">
                <a:latin typeface="Arial" panose="020B0604020202020204" pitchFamily="34" charset="0"/>
              </a:rPr>
              <a:t>BSF(Bit Scan Forward)</a:t>
            </a:r>
            <a:r>
              <a:rPr lang="zh-CN" altLang="en-US">
                <a:latin typeface="Arial" panose="020B0604020202020204" pitchFamily="34" charset="0"/>
              </a:rPr>
              <a:t>从右向左扫描，即：从低位向高位扫描；</a:t>
            </a:r>
          </a:p>
          <a:p>
            <a:r>
              <a:rPr lang="en-US" altLang="zh-CN">
                <a:latin typeface="Arial" panose="020B0604020202020204" pitchFamily="34" charset="0"/>
              </a:rPr>
              <a:t>b) </a:t>
            </a:r>
            <a:r>
              <a:rPr lang="zh-CN" altLang="en-US">
                <a:latin typeface="Arial" panose="020B0604020202020204" pitchFamily="34" charset="0"/>
              </a:rPr>
              <a:t>逆向扫描指令</a:t>
            </a:r>
            <a:r>
              <a:rPr lang="en-US" altLang="zh-CN">
                <a:latin typeface="Arial" panose="020B0604020202020204" pitchFamily="34" charset="0"/>
              </a:rPr>
              <a:t>BSR(Bit Scan Reverse)</a:t>
            </a:r>
            <a:r>
              <a:rPr lang="zh-CN" altLang="en-US">
                <a:latin typeface="Arial" panose="020B0604020202020204" pitchFamily="34" charset="0"/>
              </a:rPr>
              <a:t>从左向右扫描，即：从高位向低位扫描。</a:t>
            </a:r>
          </a:p>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1B90AB5-D88D-4E1D-A4E1-028CD961783C}" type="slidenum">
              <a:rPr lang="zh-CN" altLang="en-US" sz="1200" b="0" smtClean="0"/>
              <a:t>48</a:t>
            </a:fld>
            <a:endParaRPr lang="en-US" altLang="zh-CN" sz="12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en-US" altLang="zh-CN" b="1" dirty="0">
                <a:latin typeface="Arial" panose="020B0604020202020204" pitchFamily="34" charset="0"/>
              </a:rPr>
              <a:t>(6) </a:t>
            </a:r>
            <a:r>
              <a:rPr lang="zh-CN" altLang="en-US" b="1" dirty="0">
                <a:latin typeface="Arial" panose="020B0604020202020204" pitchFamily="34" charset="0"/>
              </a:rPr>
              <a:t>位操作指令</a:t>
            </a:r>
            <a:endParaRPr lang="zh-CN" altLang="en-US" dirty="0">
              <a:latin typeface="Arial" panose="020B0604020202020204" pitchFamily="34" charset="0"/>
            </a:endParaRPr>
          </a:p>
          <a:p>
            <a:r>
              <a:rPr lang="en-US" altLang="zh-CN" b="1" dirty="0">
                <a:latin typeface="Arial" panose="020B0604020202020204" pitchFamily="34" charset="0"/>
              </a:rPr>
              <a:t>1</a:t>
            </a:r>
            <a:r>
              <a:rPr lang="zh-CN" altLang="en-US" b="1" dirty="0">
                <a:latin typeface="Arial" panose="020B0604020202020204" pitchFamily="34" charset="0"/>
              </a:rPr>
              <a:t>、位扫描指令</a:t>
            </a:r>
            <a:r>
              <a:rPr lang="en-US" altLang="zh-CN" b="1" dirty="0">
                <a:latin typeface="Arial" panose="020B0604020202020204" pitchFamily="34" charset="0"/>
              </a:rPr>
              <a:t>(Bit Scan Instruction)</a:t>
            </a:r>
            <a:endParaRPr lang="en-US" altLang="zh-CN" dirty="0">
              <a:latin typeface="Arial" panose="020B0604020202020204" pitchFamily="34" charset="0"/>
            </a:endParaRPr>
          </a:p>
          <a:p>
            <a:r>
              <a:rPr lang="zh-CN" altLang="en-US" dirty="0">
                <a:latin typeface="Arial" panose="020B0604020202020204" pitchFamily="34" charset="0"/>
              </a:rPr>
              <a:t>指令的格式：</a:t>
            </a:r>
            <a:r>
              <a:rPr lang="en-US" altLang="zh-CN" dirty="0">
                <a:latin typeface="Arial" panose="020B0604020202020204" pitchFamily="34" charset="0"/>
              </a:rPr>
              <a:t>BSF/BSR Reg, Reg/Mem ;80386+</a:t>
            </a:r>
          </a:p>
          <a:p>
            <a:r>
              <a:rPr lang="zh-CN" altLang="en-US" dirty="0">
                <a:latin typeface="Arial" panose="020B0604020202020204" pitchFamily="34" charset="0"/>
              </a:rPr>
              <a:t>受影响的标志位：</a:t>
            </a:r>
            <a:r>
              <a:rPr lang="en-US" altLang="zh-CN" dirty="0">
                <a:latin typeface="Arial" panose="020B0604020202020204" pitchFamily="34" charset="0"/>
              </a:rPr>
              <a:t>ZF</a:t>
            </a:r>
          </a:p>
          <a:p>
            <a:r>
              <a:rPr lang="zh-CN" altLang="en-US" dirty="0">
                <a:latin typeface="Arial" panose="020B0604020202020204" pitchFamily="34" charset="0"/>
              </a:rPr>
              <a:t>位扫描指令是在第二个操作数中找第一个“</a:t>
            </a:r>
            <a:r>
              <a:rPr lang="en-US" altLang="zh-CN" dirty="0">
                <a:latin typeface="Arial" panose="020B0604020202020204" pitchFamily="34" charset="0"/>
              </a:rPr>
              <a:t>1”</a:t>
            </a:r>
            <a:r>
              <a:rPr lang="zh-CN" altLang="en-US" dirty="0">
                <a:latin typeface="Arial" panose="020B0604020202020204" pitchFamily="34" charset="0"/>
              </a:rPr>
              <a:t>的位置。如果找到，则该“</a:t>
            </a:r>
            <a:r>
              <a:rPr lang="en-US" altLang="zh-CN" dirty="0">
                <a:latin typeface="Arial" panose="020B0604020202020204" pitchFamily="34" charset="0"/>
              </a:rPr>
              <a:t>1”</a:t>
            </a:r>
            <a:r>
              <a:rPr lang="zh-CN" altLang="en-US" dirty="0">
                <a:latin typeface="Arial" panose="020B0604020202020204" pitchFamily="34" charset="0"/>
              </a:rPr>
              <a:t>的位置保存在第一操作数中，并置标志位</a:t>
            </a:r>
            <a:r>
              <a:rPr lang="en-US" altLang="zh-CN" dirty="0">
                <a:latin typeface="Arial" panose="020B0604020202020204" pitchFamily="34" charset="0"/>
              </a:rPr>
              <a:t>ZF</a:t>
            </a:r>
            <a:r>
              <a:rPr lang="zh-CN" altLang="en-US" dirty="0">
                <a:latin typeface="Arial" panose="020B0604020202020204" pitchFamily="34" charset="0"/>
              </a:rPr>
              <a:t>为</a:t>
            </a:r>
            <a:r>
              <a:rPr lang="en-US" altLang="zh-CN" dirty="0">
                <a:latin typeface="Arial" panose="020B0604020202020204" pitchFamily="34" charset="0"/>
              </a:rPr>
              <a:t>1</a:t>
            </a:r>
            <a:r>
              <a:rPr lang="zh-CN" altLang="en-US" dirty="0">
                <a:latin typeface="Arial" panose="020B0604020202020204" pitchFamily="34" charset="0"/>
              </a:rPr>
              <a:t>，否则，置标志位</a:t>
            </a:r>
            <a:r>
              <a:rPr lang="en-US" altLang="zh-CN" dirty="0">
                <a:latin typeface="Arial" panose="020B0604020202020204" pitchFamily="34" charset="0"/>
              </a:rPr>
              <a:t>ZF</a:t>
            </a:r>
            <a:r>
              <a:rPr lang="zh-CN" altLang="en-US" dirty="0">
                <a:latin typeface="Arial" panose="020B0604020202020204" pitchFamily="34" charset="0"/>
              </a:rPr>
              <a:t>为</a:t>
            </a:r>
            <a:r>
              <a:rPr lang="en-US" altLang="zh-CN" dirty="0">
                <a:latin typeface="Arial" panose="020B0604020202020204" pitchFamily="34" charset="0"/>
              </a:rPr>
              <a:t>0</a:t>
            </a:r>
            <a:r>
              <a:rPr lang="zh-CN" altLang="en-US" dirty="0">
                <a:latin typeface="Arial" panose="020B0604020202020204" pitchFamily="34" charset="0"/>
              </a:rPr>
              <a:t>。</a:t>
            </a:r>
          </a:p>
          <a:p>
            <a:r>
              <a:rPr lang="zh-CN" altLang="en-US" dirty="0">
                <a:latin typeface="Arial" panose="020B0604020202020204" pitchFamily="34" charset="0"/>
              </a:rPr>
              <a:t>根据位扫描的方向不同，指令分二种：正向扫描指令和逆向扫描指令。</a:t>
            </a:r>
          </a:p>
          <a:p>
            <a:r>
              <a:rPr lang="en-US" altLang="zh-CN" dirty="0">
                <a:latin typeface="Arial" panose="020B0604020202020204" pitchFamily="34" charset="0"/>
              </a:rPr>
              <a:t>a) </a:t>
            </a:r>
            <a:r>
              <a:rPr lang="zh-CN" altLang="en-US" dirty="0">
                <a:latin typeface="Arial" panose="020B0604020202020204" pitchFamily="34" charset="0"/>
              </a:rPr>
              <a:t>正向扫描指令</a:t>
            </a:r>
            <a:r>
              <a:rPr lang="en-US" altLang="zh-CN" dirty="0">
                <a:latin typeface="Arial" panose="020B0604020202020204" pitchFamily="34" charset="0"/>
              </a:rPr>
              <a:t>BSF(Bit Scan Forward)</a:t>
            </a:r>
            <a:r>
              <a:rPr lang="zh-CN" altLang="en-US" dirty="0">
                <a:latin typeface="Arial" panose="020B0604020202020204" pitchFamily="34" charset="0"/>
              </a:rPr>
              <a:t>从右向左扫描，即：从低位向高位扫描；</a:t>
            </a:r>
          </a:p>
          <a:p>
            <a:r>
              <a:rPr lang="en-US" altLang="zh-CN" dirty="0">
                <a:latin typeface="Arial" panose="020B0604020202020204" pitchFamily="34" charset="0"/>
              </a:rPr>
              <a:t>b) </a:t>
            </a:r>
            <a:r>
              <a:rPr lang="zh-CN" altLang="en-US" dirty="0">
                <a:latin typeface="Arial" panose="020B0604020202020204" pitchFamily="34" charset="0"/>
              </a:rPr>
              <a:t>逆向扫描指令</a:t>
            </a:r>
            <a:r>
              <a:rPr lang="en-US" altLang="zh-CN" dirty="0">
                <a:latin typeface="Arial" panose="020B0604020202020204" pitchFamily="34" charset="0"/>
              </a:rPr>
              <a:t>BSR(Bit Scan Reverse)</a:t>
            </a:r>
            <a:r>
              <a:rPr lang="zh-CN" altLang="en-US" dirty="0">
                <a:latin typeface="Arial" panose="020B0604020202020204" pitchFamily="34" charset="0"/>
              </a:rPr>
              <a:t>从左向右扫描，即：从高位向低位扫描。</a:t>
            </a:r>
          </a:p>
          <a:p>
            <a:endParaRPr lang="zh-CN" altLang="en-US" dirty="0">
              <a:latin typeface="Arial" panose="020B0604020202020204" pitchFamily="34" charset="0"/>
            </a:endParaRPr>
          </a:p>
        </p:txBody>
      </p:sp>
      <p:sp>
        <p:nvSpPr>
          <p:cNvPr id="7270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1B90AB5-D88D-4E1D-A4E1-028CD961783C}" type="slidenum">
              <a:rPr lang="zh-CN" altLang="en-US" sz="1200" b="0" smtClean="0"/>
              <a:t>49</a:t>
            </a:fld>
            <a:endParaRPr lang="en-US" altLang="zh-CN" sz="1200" b="0"/>
          </a:p>
        </p:txBody>
      </p:sp>
    </p:spTree>
    <p:extLst>
      <p:ext uri="{BB962C8B-B14F-4D97-AF65-F5344CB8AC3E}">
        <p14:creationId xmlns:p14="http://schemas.microsoft.com/office/powerpoint/2010/main" val="346270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r>
              <a:rPr lang="zh-CN" altLang="en-US" dirty="0">
                <a:latin typeface="Arial" panose="020B0604020202020204" pitchFamily="34" charset="0"/>
              </a:rPr>
              <a:t>购票、车要开了；银行业务、挂失；</a:t>
            </a:r>
            <a:endParaRPr lang="en-US" altLang="zh-CN" dirty="0">
              <a:latin typeface="Arial" panose="020B0604020202020204" pitchFamily="34" charset="0"/>
            </a:endParaRPr>
          </a:p>
          <a:p>
            <a:r>
              <a:rPr lang="zh-CN" altLang="en-US" dirty="0">
                <a:latin typeface="Arial" panose="020B0604020202020204" pitchFamily="34" charset="0"/>
              </a:rPr>
              <a:t>银行业务，</a:t>
            </a:r>
            <a:r>
              <a:rPr lang="en-US" altLang="zh-CN" dirty="0">
                <a:latin typeface="Arial" panose="020B0604020202020204" pitchFamily="34" charset="0"/>
              </a:rPr>
              <a:t>VIP</a:t>
            </a:r>
          </a:p>
          <a:p>
            <a:r>
              <a:rPr lang="zh-CN" altLang="en-US" dirty="0">
                <a:latin typeface="Arial" panose="020B0604020202020204" pitchFamily="34" charset="0"/>
              </a:rPr>
              <a:t>车站：紧急通道、军人优先，银行</a:t>
            </a:r>
            <a:r>
              <a:rPr lang="en-US" altLang="zh-CN" dirty="0">
                <a:latin typeface="Arial" panose="020B0604020202020204" pitchFamily="34" charset="0"/>
              </a:rPr>
              <a:t>VIP</a:t>
            </a:r>
            <a:r>
              <a:rPr lang="zh-CN" altLang="en-US" dirty="0">
                <a:latin typeface="Arial" panose="020B0604020202020204" pitchFamily="34" charset="0"/>
              </a:rPr>
              <a:t>，业务分类</a:t>
            </a:r>
          </a:p>
        </p:txBody>
      </p:sp>
      <p:sp>
        <p:nvSpPr>
          <p:cNvPr id="1741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89288C-6F2B-46EF-933D-6429B5C0BE64}" type="slidenum">
              <a:rPr lang="en-US" altLang="zh-CN" sz="1200" b="0" smtClean="0"/>
              <a:t>11</a:t>
            </a:fld>
            <a:endParaRPr lang="en-US" altLang="zh-CN"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7475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D3C6BD-C18D-4BB2-830F-AEC28288169F}" type="slidenum">
              <a:rPr lang="zh-CN" altLang="en-US" sz="1200" b="0" smtClean="0"/>
              <a:t>51</a:t>
            </a:fld>
            <a:endParaRPr lang="en-US" altLang="zh-CN" sz="1200"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7680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4BCC3A-6ED3-481C-B68A-69D56EE39CE6}" type="slidenum">
              <a:rPr lang="zh-CN" altLang="en-US" sz="1200" b="0" smtClean="0"/>
              <a:t>52</a:t>
            </a:fld>
            <a:endParaRPr lang="en-US" altLang="zh-CN" sz="1200"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r>
              <a:rPr lang="zh-CN" altLang="en-US">
                <a:latin typeface="Arial" panose="020B0604020202020204" pitchFamily="34" charset="0"/>
              </a:rPr>
              <a:t>分类，分组，排队。</a:t>
            </a:r>
          </a:p>
        </p:txBody>
      </p:sp>
      <p:sp>
        <p:nvSpPr>
          <p:cNvPr id="7885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C93086-C1ED-49A5-B081-93937876E08E}" type="slidenum">
              <a:rPr lang="zh-CN" altLang="en-US" sz="1200" b="0" smtClean="0"/>
              <a:t>53</a:t>
            </a:fld>
            <a:endParaRPr lang="en-US" altLang="zh-CN" sz="1200"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a:noFill/>
        </p:spPr>
        <p:txBody>
          <a:bodyPr/>
          <a:lstStyle/>
          <a:p>
            <a:r>
              <a:rPr lang="zh-CN" altLang="en-US">
                <a:latin typeface="Arial" panose="020B0604020202020204" pitchFamily="34" charset="0"/>
              </a:rPr>
              <a:t>分类，分组，排队。</a:t>
            </a:r>
          </a:p>
        </p:txBody>
      </p:sp>
      <p:sp>
        <p:nvSpPr>
          <p:cNvPr id="8090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32414E-BAEC-463D-9E24-25C2E2891C40}" type="slidenum">
              <a:rPr lang="zh-CN" altLang="en-US" sz="1200" b="0" smtClean="0"/>
              <a:t>54</a:t>
            </a:fld>
            <a:endParaRPr lang="en-US" altLang="zh-CN" sz="1200"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8294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BEE74E1-25F7-45A7-B8BD-9924E5813DE3}" type="slidenum">
              <a:rPr lang="en-US" altLang="zh-CN" sz="1200" b="0" smtClean="0"/>
              <a:t>55</a:t>
            </a:fld>
            <a:endParaRPr lang="en-US" altLang="zh-CN" sz="1200"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使用进程浏览器在</a:t>
            </a:r>
            <a:r>
              <a:rPr lang="en-US" altLang="zh-CN" dirty="0" err="1"/>
              <a:t>ppt</a:t>
            </a:r>
            <a:r>
              <a:rPr lang="zh-CN" altLang="en-US" dirty="0"/>
              <a:t>前后台切换，看动态优先级的变化。</a:t>
            </a:r>
          </a:p>
        </p:txBody>
      </p:sp>
      <p:sp>
        <p:nvSpPr>
          <p:cNvPr id="4" name="灯片编号占位符 3"/>
          <p:cNvSpPr>
            <a:spLocks noGrp="1"/>
          </p:cNvSpPr>
          <p:nvPr>
            <p:ph type="sldNum" sz="quarter" idx="10"/>
          </p:nvPr>
        </p:nvSpPr>
        <p:spPr/>
        <p:txBody>
          <a:bodyPr/>
          <a:lstStyle/>
          <a:p>
            <a:pPr>
              <a:defRPr/>
            </a:pPr>
            <a:fld id="{50DCCF22-28CD-4E22-97F5-A06FB81BDA8C}" type="slidenum">
              <a:rPr lang="en-US" altLang="zh-CN" smtClean="0"/>
              <a:t>65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D389414-4C82-4D20-8F9E-869B7901E67D}" type="slidenum">
              <a:rPr lang="en-US" altLang="zh-CN" sz="1200" b="0" smtClean="0"/>
              <a:t>14</a:t>
            </a:fld>
            <a:endParaRPr lang="en-US" altLang="zh-CN" sz="1200" b="0"/>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rPr>
              <a:t>]]]</a:t>
            </a: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很多时候不知道任务的</a:t>
            </a:r>
            <a:r>
              <a:rPr lang="en-US" altLang="zh-CN">
                <a:latin typeface="Arial" panose="020B0604020202020204" pitchFamily="34" charset="0"/>
              </a:rPr>
              <a:t>CPU</a:t>
            </a:r>
            <a:r>
              <a:rPr lang="zh-CN" altLang="en-US">
                <a:latin typeface="Arial" panose="020B0604020202020204" pitchFamily="34" charset="0"/>
              </a:rPr>
              <a:t>区间</a:t>
            </a:r>
          </a:p>
        </p:txBody>
      </p:sp>
      <p:sp>
        <p:nvSpPr>
          <p:cNvPr id="3686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56601E-D43F-435E-9FD7-5C12EDFF8A64}" type="slidenum">
              <a:rPr lang="en-US" altLang="zh-CN" sz="1200" b="0" smtClean="0"/>
              <a:t>26</a:t>
            </a:fld>
            <a:endParaRPr lang="en-US" altLang="zh-CN"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r>
              <a:rPr lang="zh-CN" altLang="en-US">
                <a:latin typeface="Arial" panose="020B0604020202020204" pitchFamily="34" charset="0"/>
              </a:rPr>
              <a:t>实时系统：中断响应时间、任务调度时间、上下文切换时间。</a:t>
            </a:r>
            <a:endParaRPr lang="en-US" altLang="zh-CN">
              <a:latin typeface="Arial" panose="020B0604020202020204" pitchFamily="34" charset="0"/>
            </a:endParaRPr>
          </a:p>
          <a:p>
            <a:r>
              <a:rPr lang="zh-CN" altLang="en-US">
                <a:latin typeface="Arial" panose="020B0604020202020204" pitchFamily="34" charset="0"/>
              </a:rPr>
              <a:t>实时：</a:t>
            </a:r>
            <a:r>
              <a:rPr lang="en-US" altLang="zh-CN">
                <a:latin typeface="Arial" panose="020B0604020202020204" pitchFamily="34" charset="0"/>
              </a:rPr>
              <a:t>1/1000/1/60,</a:t>
            </a:r>
            <a:r>
              <a:rPr lang="zh-CN" altLang="en-US">
                <a:latin typeface="Arial" panose="020B0604020202020204" pitchFamily="34" charset="0"/>
              </a:rPr>
              <a:t>切换代价</a:t>
            </a:r>
          </a:p>
        </p:txBody>
      </p:sp>
      <p:sp>
        <p:nvSpPr>
          <p:cNvPr id="4403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C18EF7-52F2-414C-AAF6-1660CD747BD6}" type="slidenum">
              <a:rPr lang="en-US" altLang="zh-CN" sz="1200" b="0" smtClean="0"/>
              <a:t>31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073150" y="688975"/>
            <a:ext cx="4678363" cy="3508375"/>
          </a:xfrm>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图形处理器（英语：</a:t>
            </a:r>
            <a:r>
              <a:rPr lang="en-US" altLang="zh-CN">
                <a:latin typeface="Arial" panose="020B0604020202020204" pitchFamily="34" charset="0"/>
              </a:rPr>
              <a:t>Graphics Processing Unit</a:t>
            </a:r>
            <a:r>
              <a:rPr lang="zh-CN" altLang="en-US">
                <a:latin typeface="Arial" panose="020B0604020202020204" pitchFamily="34" charset="0"/>
              </a:rPr>
              <a:t>，缩写：</a:t>
            </a:r>
            <a:r>
              <a:rPr lang="en-US" altLang="zh-CN">
                <a:latin typeface="Arial" panose="020B0604020202020204" pitchFamily="34" charset="0"/>
              </a:rPr>
              <a:t>GPU</a:t>
            </a:r>
            <a:r>
              <a:rPr lang="zh-CN" altLang="en-US">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现在</a:t>
            </a:r>
            <a:r>
              <a:rPr lang="en-US" altLang="zh-CN">
                <a:latin typeface="Arial" panose="020B0604020202020204" pitchFamily="34" charset="0"/>
              </a:rPr>
              <a:t>CPU</a:t>
            </a:r>
            <a:r>
              <a:rPr lang="zh-CN" altLang="en-US">
                <a:latin typeface="Arial" panose="020B0604020202020204" pitchFamily="34" charset="0"/>
              </a:rPr>
              <a:t>已经达到物理极限，被</a:t>
            </a:r>
            <a:r>
              <a:rPr lang="en-US" altLang="zh-CN">
                <a:latin typeface="Arial" panose="020B0604020202020204" pitchFamily="34" charset="0"/>
              </a:rPr>
              <a:t>4GHz</a:t>
            </a:r>
            <a:r>
              <a:rPr lang="zh-CN" altLang="en-US">
                <a:latin typeface="Arial" panose="020B0604020202020204" pitchFamily="34" charset="0"/>
              </a:rPr>
              <a:t>所限制，于是开始通过增加</a:t>
            </a:r>
            <a:r>
              <a:rPr lang="en-US" altLang="zh-CN">
                <a:latin typeface="Arial" panose="020B0604020202020204" pitchFamily="34" charset="0"/>
              </a:rPr>
              <a:t>CPU</a:t>
            </a:r>
            <a:r>
              <a:rPr lang="zh-CN" altLang="en-US">
                <a:latin typeface="Arial" panose="020B0604020202020204" pitchFamily="34" charset="0"/>
              </a:rPr>
              <a:t>数量来提高计算机速度。</a:t>
            </a:r>
            <a:br>
              <a:rPr lang="zh-CN" altLang="en-US">
                <a:latin typeface="Arial" panose="020B0604020202020204" pitchFamily="34" charset="0"/>
              </a:rPr>
            </a:br>
            <a:r>
              <a:rPr lang="zh-CN" altLang="en-US">
                <a:latin typeface="Arial" panose="020B0604020202020204" pitchFamily="34" charset="0"/>
              </a:rPr>
              <a:t>对称多处理器（</a:t>
            </a:r>
            <a:r>
              <a:rPr lang="en-US" altLang="zh-CN">
                <a:latin typeface="Arial" panose="020B0604020202020204" pitchFamily="34" charset="0"/>
              </a:rPr>
              <a:t>SMP</a:t>
            </a:r>
            <a:r>
              <a:rPr lang="zh-CN" altLang="en-US">
                <a:latin typeface="Arial" panose="020B0604020202020204" pitchFamily="34" charset="0"/>
              </a:rPr>
              <a:t>）：</a:t>
            </a:r>
            <a:br>
              <a:rPr lang="zh-CN" altLang="en-US">
                <a:latin typeface="Arial" panose="020B0604020202020204" pitchFamily="34" charset="0"/>
              </a:rPr>
            </a:br>
            <a:r>
              <a:rPr lang="zh-CN" altLang="en-US">
                <a:latin typeface="Arial" panose="020B0604020202020204" pitchFamily="34" charset="0"/>
              </a:rPr>
              <a:t>每个</a:t>
            </a:r>
            <a:r>
              <a:rPr lang="en-US" altLang="zh-CN">
                <a:latin typeface="Arial" panose="020B0604020202020204" pitchFamily="34" charset="0"/>
              </a:rPr>
              <a:t>CPU</a:t>
            </a:r>
            <a:r>
              <a:rPr lang="zh-CN" altLang="en-US">
                <a:latin typeface="Arial" panose="020B0604020202020204" pitchFamily="34" charset="0"/>
              </a:rPr>
              <a:t>在系统中所处的地位和所发挥的功能是一样，是相互对称的。但在处理程序时，我们并不能把他们分成若干个不相干的子问题，所以，使得多处理器速度实际提高得并没有理论上那么高。当对于相互独立的问题，多处理器就能最大效能的发挥威力了（比如：大型数据库</a:t>
            </a:r>
            <a:r>
              <a:rPr lang="en-US" altLang="zh-CN">
                <a:latin typeface="Arial" panose="020B0604020202020204" pitchFamily="34" charset="0"/>
              </a:rPr>
              <a:t>,</a:t>
            </a:r>
            <a:r>
              <a:rPr lang="zh-CN" altLang="en-US">
                <a:latin typeface="Arial" panose="020B0604020202020204" pitchFamily="34" charset="0"/>
              </a:rPr>
              <a:t>网络服务等）。</a:t>
            </a:r>
          </a:p>
          <a:p>
            <a:r>
              <a:rPr lang="zh-CN" altLang="en-US">
                <a:latin typeface="Arial" panose="020B0604020202020204" pitchFamily="34" charset="0"/>
              </a:rPr>
              <a:t>多核处理器：</a:t>
            </a:r>
            <a:br>
              <a:rPr lang="zh-CN" altLang="en-US">
                <a:latin typeface="Arial" panose="020B0604020202020204" pitchFamily="34" charset="0"/>
              </a:rPr>
            </a:br>
            <a:r>
              <a:rPr lang="zh-CN" altLang="en-US">
                <a:latin typeface="Arial" panose="020B0604020202020204" pitchFamily="34" charset="0"/>
              </a:rPr>
              <a:t>其实际上是</a:t>
            </a:r>
            <a:r>
              <a:rPr lang="en-US" altLang="zh-CN">
                <a:latin typeface="Arial" panose="020B0604020202020204" pitchFamily="34" charset="0"/>
              </a:rPr>
              <a:t>(SMP)</a:t>
            </a:r>
            <a:r>
              <a:rPr lang="zh-CN" altLang="en-US">
                <a:latin typeface="Arial" panose="020B0604020202020204" pitchFamily="34" charset="0"/>
              </a:rPr>
              <a:t>的简化版，思想是将多个处理器合并在一起打包出售，它们之间共享比较昂贵的缓存部件，只保留了多个核心。在逻辑上看，它们和</a:t>
            </a:r>
            <a:r>
              <a:rPr lang="en-US" altLang="zh-CN">
                <a:latin typeface="Arial" panose="020B0604020202020204" pitchFamily="34" charset="0"/>
              </a:rPr>
              <a:t>SMP</a:t>
            </a:r>
            <a:r>
              <a:rPr lang="zh-CN" altLang="en-US">
                <a:latin typeface="Arial" panose="020B0604020202020204" pitchFamily="34" charset="0"/>
              </a:rPr>
              <a:t>完全相同。</a:t>
            </a:r>
          </a:p>
          <a:p>
            <a:r>
              <a:rPr lang="zh-CN" altLang="en-US">
                <a:latin typeface="Arial" panose="020B0604020202020204" pitchFamily="34" charset="0"/>
              </a:rPr>
              <a:t>对称处理器由于造价比较高昂，主要用在商用电脑上，对于个人电脑，主要是多核处理器。</a:t>
            </a:r>
            <a:endParaRPr lang="zh-CN"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120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A5DE873-4137-4C31-AF0B-15EB521525F9}" type="slidenum">
              <a:rPr lang="zh-CN" altLang="en-US" sz="1200" b="0" smtClean="0"/>
              <a:t>36</a:t>
            </a:fld>
            <a:endParaRPr lang="en-US" altLang="zh-CN"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325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262D9EF-7FAA-4391-843E-DE9A52EC4F51}" type="slidenum">
              <a:rPr lang="zh-CN" altLang="en-US" sz="1200" b="0" smtClean="0"/>
              <a:t>37</a:t>
            </a:fld>
            <a:endParaRPr lang="en-US" altLang="zh-CN"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632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1EDC25B-5A9A-404C-819A-1AB101C61778}" type="slidenum">
              <a:rPr lang="zh-CN" altLang="en-US" sz="1200" b="0" smtClean="0"/>
              <a:t>39</a:t>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11"/>
          <p:cNvSpPr txBox="1">
            <a:spLocks noChangeArrowheads="1"/>
          </p:cNvSpPr>
          <p:nvPr userDrawn="1"/>
        </p:nvSpPr>
        <p:spPr bwMode="auto">
          <a:xfrm>
            <a:off x="381000" y="6096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a:solidFill>
                  <a:srgbClr val="0000FF"/>
                </a:solidFill>
                <a:ea typeface="华文隶书" panose="02010800040101010101" pitchFamily="2" charset="-122"/>
              </a:rPr>
              <a:t>哈工大计算机科学与技术学院</a:t>
            </a:r>
          </a:p>
        </p:txBody>
      </p:sp>
      <p:sp>
        <p:nvSpPr>
          <p:cNvPr id="5" name="Text Box 12"/>
          <p:cNvSpPr txBox="1">
            <a:spLocks noChangeArrowheads="1"/>
          </p:cNvSpPr>
          <p:nvPr userDrawn="1"/>
        </p:nvSpPr>
        <p:spPr bwMode="auto">
          <a:xfrm>
            <a:off x="5735638" y="609600"/>
            <a:ext cx="317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defRPr/>
            </a:pPr>
            <a:r>
              <a:rPr lang="zh-CN" altLang="en-US">
                <a:solidFill>
                  <a:srgbClr val="0000FF"/>
                </a:solidFill>
                <a:ea typeface="华文隶书" panose="02010800040101010101" pitchFamily="2" charset="-122"/>
              </a:rPr>
              <a:t>软件基础教研室</a:t>
            </a:r>
          </a:p>
        </p:txBody>
      </p:sp>
      <p:sp>
        <p:nvSpPr>
          <p:cNvPr id="6" name="Line 13"/>
          <p:cNvSpPr>
            <a:spLocks noChangeShapeType="1"/>
          </p:cNvSpPr>
          <p:nvPr userDrawn="1"/>
        </p:nvSpPr>
        <p:spPr bwMode="auto">
          <a:xfrm flipV="1">
            <a:off x="228600" y="1066800"/>
            <a:ext cx="228600" cy="304800"/>
          </a:xfrm>
          <a:prstGeom prst="line">
            <a:avLst/>
          </a:prstGeom>
          <a:noFill/>
          <a:ln w="76200" cmpd="tri">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4"/>
          <p:cNvSpPr>
            <a:spLocks noChangeShapeType="1"/>
          </p:cNvSpPr>
          <p:nvPr userDrawn="1"/>
        </p:nvSpPr>
        <p:spPr bwMode="auto">
          <a:xfrm>
            <a:off x="457200" y="1066800"/>
            <a:ext cx="8382000" cy="0"/>
          </a:xfrm>
          <a:prstGeom prst="line">
            <a:avLst/>
          </a:prstGeom>
          <a:noFill/>
          <a:ln w="76200" cmpd="tri">
            <a:solidFill>
              <a:srgbClr val="99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6" name="Rectangle 2"/>
          <p:cNvSpPr>
            <a:spLocks noGrp="1" noChangeArrowheads="1"/>
          </p:cNvSpPr>
          <p:nvPr>
            <p:ph type="ctrTitle"/>
          </p:nvPr>
        </p:nvSpPr>
        <p:spPr>
          <a:xfrm>
            <a:off x="914400" y="2130425"/>
            <a:ext cx="7772400" cy="1470025"/>
          </a:xfrm>
          <a:extLst>
            <a:ext uri="{91240B29-F687-4F45-9708-019B960494DF}">
              <a14:hiddenLine xmlns:a14="http://schemas.microsoft.com/office/drawing/2010/main" w="9525">
                <a:solidFill>
                  <a:schemeClr val="tx1"/>
                </a:solidFill>
                <a:miter lim="800000"/>
                <a:headEnd/>
                <a:tailEnd/>
              </a14:hiddenLine>
            </a:ext>
          </a:extLst>
        </p:spPr>
        <p:txBody>
          <a:bodyPr/>
          <a:lstStyle>
            <a:lvl1pPr>
              <a:defRPr sz="5400"/>
            </a:lvl1pPr>
          </a:lstStyle>
          <a:p>
            <a:pPr lvl="0"/>
            <a:r>
              <a:rPr lang="zh-CN" altLang="en-US" noProof="0"/>
              <a:t>单击此处编辑母版标题样式</a:t>
            </a:r>
          </a:p>
        </p:txBody>
      </p:sp>
      <p:sp>
        <p:nvSpPr>
          <p:cNvPr id="31747" name="Rectangle 3"/>
          <p:cNvSpPr>
            <a:spLocks noGrp="1" noChangeArrowheads="1"/>
          </p:cNvSpPr>
          <p:nvPr>
            <p:ph type="subTitle" idx="1"/>
          </p:nvPr>
        </p:nvSpPr>
        <p:spPr>
          <a:xfrm>
            <a:off x="5029200" y="5257800"/>
            <a:ext cx="3581400" cy="671513"/>
          </a:xfrm>
        </p:spPr>
        <p:txBody>
          <a:bodyPr/>
          <a:lstStyle>
            <a:lvl1pPr marL="0" indent="0" algn="ctr">
              <a:buFont typeface="Wingdings" panose="05000000000000000000" pitchFamily="2" charset="2"/>
              <a:buNone/>
              <a:defRPr>
                <a:solidFill>
                  <a:srgbClr val="993300"/>
                </a:solidFill>
              </a:defRPr>
            </a:lvl1pPr>
          </a:lstStyle>
          <a:p>
            <a:pPr lvl="0"/>
            <a:r>
              <a:rPr lang="zh-CN" altLang="en-US" noProof="0"/>
              <a:t>单击此处编辑母版副标题样式</a:t>
            </a:r>
          </a:p>
        </p:txBody>
      </p:sp>
      <p:sp>
        <p:nvSpPr>
          <p:cNvPr id="8" name="Rectangle 4"/>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solidFill>
                  <a:srgbClr val="009900"/>
                </a:solidFill>
                <a:latin typeface="Arial" panose="020B0604020202020204" pitchFamily="34" charset="0"/>
              </a:defRPr>
            </a:lvl1pPr>
          </a:lstStyle>
          <a:p>
            <a:pPr>
              <a:defRPr/>
            </a:pPr>
            <a:r>
              <a:rPr lang="zh-CN" altLang="en-US"/>
              <a:t>曲明成</a:t>
            </a:r>
            <a:endParaRPr lang="en-US" altLang="zh-CN"/>
          </a:p>
        </p:txBody>
      </p:sp>
      <p:sp>
        <p:nvSpPr>
          <p:cNvPr id="9" name="Rectangle 5"/>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solidFill>
                  <a:srgbClr val="009900"/>
                </a:solidFill>
                <a:latin typeface="Arial" panose="020B0604020202020204" pitchFamily="34" charset="0"/>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04800"/>
            <a:ext cx="2038350"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04800"/>
            <a:ext cx="5962650"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标题 3"/>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F62298F1-3310-4833-88D9-CA88E9C13D9D}" type="slidenum">
              <a:rPr lang="en-US" altLang="zh-CN" sz="1600" smtClean="0">
                <a:ea typeface="华文琥珀" panose="02010800040101010101" pitchFamily="2" charset="-122"/>
              </a:r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810500" y="6630988"/>
            <a:ext cx="1447800" cy="246062"/>
          </a:xfrm>
          <a:prstGeom prst="rect">
            <a:avLst/>
          </a:prstGeom>
          <a:noFill/>
          <a:ln w="9525">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en-US" sz="1000" dirty="0">
                <a:solidFill>
                  <a:srgbClr val="006699"/>
                </a:solidFill>
                <a:latin typeface="Helvetica" pitchFamily="34" charset="0"/>
                <a:ea typeface="MS PGothic" panose="020B0600070205080204" pitchFamily="34" charset="-128"/>
              </a:rPr>
              <a:t>智能软件中心</a:t>
            </a:r>
            <a:r>
              <a:rPr lang="en-US" altLang="zh-CN" sz="1000" dirty="0">
                <a:solidFill>
                  <a:srgbClr val="006699"/>
                </a:solidFill>
                <a:latin typeface="Helvetica" pitchFamily="34" charset="0"/>
                <a:ea typeface="MS PGothic" panose="020B0600070205080204" pitchFamily="34" charset="-128"/>
              </a:rPr>
              <a:t>-</a:t>
            </a:r>
            <a:r>
              <a:rPr lang="zh-CN" altLang="en-US" sz="1000" dirty="0">
                <a:solidFill>
                  <a:srgbClr val="006699"/>
                </a:solidFill>
                <a:latin typeface="Helvetica" pitchFamily="34" charset="0"/>
                <a:ea typeface="MS PGothic" panose="020B0600070205080204" pitchFamily="34" charset="-128"/>
              </a:rPr>
              <a:t>曲明成</a:t>
            </a:r>
          </a:p>
        </p:txBody>
      </p:sp>
      <p:sp>
        <p:nvSpPr>
          <p:cNvPr id="146443" name="Text Box 11"/>
          <p:cNvSpPr txBox="1">
            <a:spLocks noChangeArrowheads="1"/>
          </p:cNvSpPr>
          <p:nvPr userDrawn="1"/>
        </p:nvSpPr>
        <p:spPr bwMode="auto">
          <a:xfrm>
            <a:off x="-4763" y="6594475"/>
            <a:ext cx="1338263" cy="246063"/>
          </a:xfrm>
          <a:prstGeom prst="rect">
            <a:avLst/>
          </a:prstGeom>
          <a:noFill/>
          <a:ln w="9525">
            <a:noFill/>
            <a:miter lim="800000"/>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1000" dirty="0">
                <a:solidFill>
                  <a:srgbClr val="006699"/>
                </a:solidFill>
                <a:latin typeface="Helvetica" pitchFamily="34" charset="0"/>
                <a:ea typeface="MS PGothic" panose="020B0600070205080204"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5.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2.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9.png"/><Relationship Id="rId18" Type="http://schemas.openxmlformats.org/officeDocument/2006/relationships/customXml" Target="../ink/ink15.xml"/><Relationship Id="rId3" Type="http://schemas.openxmlformats.org/officeDocument/2006/relationships/image" Target="../media/image14.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12.xml"/><Relationship Id="rId17" Type="http://schemas.openxmlformats.org/officeDocument/2006/relationships/image" Target="../media/image21.png"/><Relationship Id="rId2" Type="http://schemas.openxmlformats.org/officeDocument/2006/relationships/customXml" Target="../ink/ink7.xml"/><Relationship Id="rId16" Type="http://schemas.openxmlformats.org/officeDocument/2006/relationships/customXml" Target="../ink/ink14.xml"/><Relationship Id="rId20"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10" Type="http://schemas.openxmlformats.org/officeDocument/2006/relationships/customXml" Target="../ink/ink11.xml"/><Relationship Id="rId19" Type="http://schemas.openxmlformats.org/officeDocument/2006/relationships/image" Target="../media/image22.png"/><Relationship Id="rId4" Type="http://schemas.openxmlformats.org/officeDocument/2006/relationships/customXml" Target="../ink/ink8.xml"/><Relationship Id="rId9" Type="http://schemas.openxmlformats.org/officeDocument/2006/relationships/image" Target="../media/image17.png"/><Relationship Id="rId14" Type="http://schemas.openxmlformats.org/officeDocument/2006/relationships/customXml" Target="../ink/ink13.xml"/></Relationships>
</file>

<file path=ppt/slides/_rels/slide9.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9.png"/><Relationship Id="rId18" Type="http://schemas.openxmlformats.org/officeDocument/2006/relationships/customXml" Target="../ink/ink25.xml"/><Relationship Id="rId3" Type="http://schemas.openxmlformats.org/officeDocument/2006/relationships/image" Target="../media/image24.png"/><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customXml" Target="../ink/ink22.xml"/><Relationship Id="rId17" Type="http://schemas.openxmlformats.org/officeDocument/2006/relationships/image" Target="../media/image31.png"/><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21.xml"/><Relationship Id="rId19" Type="http://schemas.openxmlformats.org/officeDocument/2006/relationships/image" Target="../media/image32.png"/><Relationship Id="rId4" Type="http://schemas.openxmlformats.org/officeDocument/2006/relationships/customXml" Target="../ink/ink18.xml"/><Relationship Id="rId9" Type="http://schemas.openxmlformats.org/officeDocument/2006/relationships/image" Target="../media/image27.png"/><Relationship Id="rId14" Type="http://schemas.openxmlformats.org/officeDocument/2006/relationships/customXml" Target="../ink/ink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a:solidFill>
                  <a:srgbClr val="FF0000"/>
                </a:solidFill>
                <a:latin typeface="Arial Black" panose="020B0A04020102020204" pitchFamily="34" charset="0"/>
                <a:ea typeface="黑体" panose="02010609060101010101" pitchFamily="49" charset="-122"/>
              </a:rPr>
              <a:t>第</a:t>
            </a:r>
            <a:r>
              <a:rPr lang="en-US" altLang="zh-CN" sz="4400">
                <a:solidFill>
                  <a:srgbClr val="FF0000"/>
                </a:solidFill>
                <a:latin typeface="Arial Black" panose="020B0A04020102020204" pitchFamily="34" charset="0"/>
                <a:ea typeface="黑体" panose="02010609060101010101" pitchFamily="49" charset="-122"/>
              </a:rPr>
              <a:t>5</a:t>
            </a:r>
            <a:r>
              <a:rPr lang="zh-CN" altLang="en-US" sz="4400">
                <a:solidFill>
                  <a:srgbClr val="FF0000"/>
                </a:solidFill>
                <a:latin typeface="Arial Black" panose="020B0A04020102020204" pitchFamily="34" charset="0"/>
                <a:ea typeface="黑体" panose="02010609060101010101" pitchFamily="49" charset="-122"/>
              </a:rPr>
              <a:t>章 </a:t>
            </a:r>
            <a:r>
              <a:rPr lang="en-US" altLang="zh-CN" sz="4400">
                <a:solidFill>
                  <a:srgbClr val="FF0000"/>
                </a:solidFill>
                <a:latin typeface="Arial Black" panose="020B0A04020102020204" pitchFamily="34" charset="0"/>
                <a:ea typeface="黑体" panose="02010609060101010101" pitchFamily="49" charset="-122"/>
              </a:rPr>
              <a:t>CPU</a:t>
            </a:r>
            <a:r>
              <a:rPr lang="zh-CN" altLang="en-US" sz="4400">
                <a:solidFill>
                  <a:srgbClr val="FF0000"/>
                </a:solidFill>
                <a:latin typeface="Arial Black" panose="020B0A04020102020204" pitchFamily="34" charset="0"/>
                <a:ea typeface="黑体" panose="02010609060101010101" pitchFamily="49" charset="-122"/>
              </a:rPr>
              <a:t>调度</a:t>
            </a:r>
          </a:p>
        </p:txBody>
      </p:sp>
      <p:sp>
        <p:nvSpPr>
          <p:cNvPr id="4" name="Rectangle 3"/>
          <p:cNvSpPr txBox="1">
            <a:spLocks noChangeArrowheads="1"/>
          </p:cNvSpPr>
          <p:nvPr/>
        </p:nvSpPr>
        <p:spPr bwMode="auto">
          <a:xfrm>
            <a:off x="533400" y="1811338"/>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1" name="AutoShape 7"/>
          <p:cNvSpPr>
            <a:spLocks noChangeArrowheads="1"/>
          </p:cNvSpPr>
          <p:nvPr/>
        </p:nvSpPr>
        <p:spPr bwMode="auto">
          <a:xfrm>
            <a:off x="2743200" y="2286000"/>
            <a:ext cx="3733800" cy="457200"/>
          </a:xfrm>
          <a:prstGeom prst="wedgeRoundRectCallout">
            <a:avLst>
              <a:gd name="adj1" fmla="val -52880"/>
              <a:gd name="adj2" fmla="val 146356"/>
              <a:gd name="adj3" fmla="val 16667"/>
            </a:avLst>
          </a:prstGeom>
          <a:solidFill>
            <a:schemeClr val="bg1"/>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500" dirty="0">
                <a:solidFill>
                  <a:srgbClr val="FF0000"/>
                </a:solidFill>
              </a:rPr>
              <a:t>分派程序调用“进程选择函数”完成调度</a:t>
            </a:r>
          </a:p>
        </p:txBody>
      </p:sp>
      <p:sp>
        <p:nvSpPr>
          <p:cNvPr id="15362" name="Rectangle 2"/>
          <p:cNvSpPr>
            <a:spLocks noGrp="1" noChangeArrowheads="1"/>
          </p:cNvSpPr>
          <p:nvPr>
            <p:ph type="title"/>
          </p:nvPr>
        </p:nvSpPr>
        <p:spPr/>
        <p:txBody>
          <a:bodyPr/>
          <a:lstStyle/>
          <a:p>
            <a:pPr eaLnBrk="1" hangingPunct="1"/>
            <a:r>
              <a:rPr lang="zh-CN" altLang="en-US" dirty="0"/>
              <a:t>让出</a:t>
            </a:r>
            <a:r>
              <a:rPr lang="en-US" altLang="zh-CN" dirty="0"/>
              <a:t>CPU</a:t>
            </a:r>
            <a:r>
              <a:rPr lang="zh-CN" altLang="en-US" dirty="0"/>
              <a:t>的具体实现</a:t>
            </a:r>
          </a:p>
        </p:txBody>
      </p:sp>
      <p:graphicFrame>
        <p:nvGraphicFramePr>
          <p:cNvPr id="15363"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4"/>
          <p:cNvSpPr>
            <a:spLocks noChangeArrowheads="1"/>
          </p:cNvSpPr>
          <p:nvPr/>
        </p:nvSpPr>
        <p:spPr bwMode="auto">
          <a:xfrm>
            <a:off x="609600" y="1219200"/>
            <a:ext cx="8534400" cy="533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dirty="0">
                <a:latin typeface="Courier New" panose="02070309020205020404" pitchFamily="49" charset="0"/>
              </a:rPr>
              <a:t>extern Queue </a:t>
            </a:r>
            <a:r>
              <a:rPr lang="en-US" altLang="zh-CN" dirty="0" err="1">
                <a:latin typeface="Courier New" panose="02070309020205020404" pitchFamily="49" charset="0"/>
              </a:rPr>
              <a:t>ReadyQueue</a:t>
            </a: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extern Queue </a:t>
            </a:r>
            <a:r>
              <a:rPr lang="en-US" altLang="zh-CN" dirty="0" err="1">
                <a:latin typeface="Courier New" panose="02070309020205020404" pitchFamily="49" charset="0"/>
              </a:rPr>
              <a:t>DiskWaitQueue</a:t>
            </a: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err="1">
                <a:latin typeface="Courier New" panose="02070309020205020404" pitchFamily="49" charset="0"/>
              </a:rPr>
              <a:t>DiskWaitQueue.EnQueue</a:t>
            </a:r>
            <a:r>
              <a:rPr lang="en-US" altLang="zh-CN" dirty="0">
                <a:latin typeface="Courier New" panose="02070309020205020404" pitchFamily="49" charset="0"/>
              </a:rPr>
              <a:t>(</a:t>
            </a:r>
            <a:r>
              <a:rPr lang="en-US" altLang="zh-CN" dirty="0" err="1">
                <a:latin typeface="Courier New" panose="02070309020205020404" pitchFamily="49" charset="0"/>
              </a:rPr>
              <a:t>pCur</a:t>
            </a: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Dispatch();</a:t>
            </a:r>
          </a:p>
          <a:p>
            <a:pPr eaLnBrk="1" hangingPunct="1">
              <a:lnSpc>
                <a:spcPct val="90000"/>
              </a:lnSpc>
              <a:buFont typeface="Wingdings" panose="05000000000000000000" pitchFamily="2" charset="2"/>
              <a:buNone/>
            </a:pP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Dispatch()</a:t>
            </a:r>
          </a:p>
          <a:p>
            <a:pPr eaLnBrk="1" hangingPunct="1">
              <a:lnSpc>
                <a:spcPct val="90000"/>
              </a:lnSpc>
              <a:buFont typeface="Wingdings" panose="05000000000000000000" pitchFamily="2" charset="2"/>
              <a:buNone/>
            </a:pP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pNew</a:t>
            </a:r>
            <a:r>
              <a:rPr lang="en-US" altLang="zh-CN" dirty="0">
                <a:latin typeface="Courier New" panose="02070309020205020404" pitchFamily="49" charset="0"/>
              </a:rPr>
              <a:t> = </a:t>
            </a:r>
            <a:r>
              <a:rPr lang="en-US" altLang="zh-CN" dirty="0" err="1">
                <a:solidFill>
                  <a:srgbClr val="FF0000"/>
                </a:solidFill>
                <a:latin typeface="Courier New" panose="02070309020205020404" pitchFamily="49" charset="0"/>
              </a:rPr>
              <a:t>PickNext</a:t>
            </a:r>
            <a:r>
              <a:rPr lang="en-US" altLang="zh-CN" dirty="0">
                <a:latin typeface="Courier New" panose="02070309020205020404" pitchFamily="49" charset="0"/>
              </a:rPr>
              <a:t>(</a:t>
            </a:r>
            <a:r>
              <a:rPr lang="en-US" altLang="zh-CN" dirty="0" err="1">
                <a:latin typeface="Courier New" panose="02070309020205020404" pitchFamily="49" charset="0"/>
              </a:rPr>
              <a:t>ReadyQueue</a:t>
            </a:r>
            <a:r>
              <a:rPr lang="en-US" altLang="zh-CN" dirty="0">
                <a:latin typeface="Courier New" panose="02070309020205020404" pitchFamily="49" charset="0"/>
              </a:rPr>
              <a:t>); </a:t>
            </a:r>
          </a:p>
          <a:p>
            <a:pPr eaLnBrk="1" hangingPunct="1">
              <a:lnSpc>
                <a:spcPct val="90000"/>
              </a:lnSpc>
              <a:buFont typeface="Wingdings" panose="05000000000000000000" pitchFamily="2" charset="2"/>
              <a:buNone/>
            </a:pPr>
            <a:r>
              <a:rPr lang="en-US" altLang="zh-CN" dirty="0">
                <a:latin typeface="Courier New" panose="02070309020205020404" pitchFamily="49" charset="0"/>
              </a:rPr>
              <a:t>   Switch(</a:t>
            </a:r>
            <a:r>
              <a:rPr lang="en-US" altLang="zh-CN" dirty="0" err="1">
                <a:latin typeface="Courier New" panose="02070309020205020404" pitchFamily="49" charset="0"/>
              </a:rPr>
              <a:t>pCur,pNew</a:t>
            </a:r>
            <a:r>
              <a:rPr lang="en-US" altLang="zh-CN" dirty="0">
                <a:latin typeface="Courier New" panose="02070309020205020404" pitchFamily="49" charset="0"/>
              </a:rPr>
              <a:t>);</a:t>
            </a:r>
          </a:p>
          <a:p>
            <a:pPr eaLnBrk="1" hangingPunct="1">
              <a:lnSpc>
                <a:spcPct val="90000"/>
              </a:lnSpc>
              <a:buFont typeface="Wingdings" panose="05000000000000000000" pitchFamily="2" charset="2"/>
              <a:buNone/>
            </a:pPr>
            <a:r>
              <a:rPr lang="en-US" altLang="zh-CN" dirty="0">
                <a:latin typeface="Courier New" panose="02070309020205020404" pitchFamily="49" charset="0"/>
              </a:rPr>
              <a:t>}</a:t>
            </a:r>
          </a:p>
        </p:txBody>
      </p:sp>
      <p:sp>
        <p:nvSpPr>
          <p:cNvPr id="221189" name="AutoShape 5"/>
          <p:cNvSpPr>
            <a:spLocks noChangeArrowheads="1"/>
          </p:cNvSpPr>
          <p:nvPr/>
        </p:nvSpPr>
        <p:spPr bwMode="auto">
          <a:xfrm>
            <a:off x="3124200" y="3810000"/>
            <a:ext cx="3733800" cy="914400"/>
          </a:xfrm>
          <a:prstGeom prst="wedgeRoundRectCallout">
            <a:avLst>
              <a:gd name="adj1" fmla="val -45519"/>
              <a:gd name="adj2" fmla="val 68181"/>
              <a:gd name="adj3" fmla="val 16667"/>
            </a:avLst>
          </a:prstGeom>
          <a:solidFill>
            <a:schemeClr val="bg1"/>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dirty="0">
                <a:solidFill>
                  <a:srgbClr val="FF0000"/>
                </a:solidFill>
              </a:rPr>
              <a:t>该函数就是</a:t>
            </a:r>
            <a:r>
              <a:rPr lang="en-US" altLang="zh-CN" sz="1600" dirty="0">
                <a:solidFill>
                  <a:srgbClr val="FF0000"/>
                </a:solidFill>
              </a:rPr>
              <a:t>CPU</a:t>
            </a:r>
            <a:r>
              <a:rPr lang="zh-CN" altLang="en-US" sz="1600" dirty="0">
                <a:solidFill>
                  <a:srgbClr val="FF0000"/>
                </a:solidFill>
              </a:rPr>
              <a:t>调度，调度就是下一步该选择哪一个进程或线程来执行</a:t>
            </a:r>
            <a:r>
              <a:rPr lang="en-US" altLang="zh-CN" sz="1600" dirty="0">
                <a:solidFill>
                  <a:srgbClr val="FF0000"/>
                </a:solidFill>
              </a:rPr>
              <a:t>(</a:t>
            </a:r>
            <a:r>
              <a:rPr lang="zh-CN" altLang="en-US" sz="1600" dirty="0">
                <a:solidFill>
                  <a:srgbClr val="FF0000"/>
                </a:solidFill>
              </a:rPr>
              <a:t>分配</a:t>
            </a:r>
            <a:r>
              <a:rPr lang="en-US" altLang="zh-CN" sz="1600" dirty="0">
                <a:solidFill>
                  <a:srgbClr val="FF0000"/>
                </a:solidFill>
              </a:rPr>
              <a:t>CPU</a:t>
            </a:r>
            <a:r>
              <a:rPr lang="zh-CN" altLang="en-US" sz="1600" dirty="0">
                <a:solidFill>
                  <a:srgbClr val="FF0000"/>
                </a:solidFill>
              </a:rPr>
              <a:t>资源</a:t>
            </a:r>
            <a:r>
              <a:rPr lang="en-US" altLang="zh-CN" sz="1600" dirty="0">
                <a:solidFill>
                  <a:srgbClr val="FF0000"/>
                </a:solidFill>
              </a:rPr>
              <a:t>)!</a:t>
            </a:r>
          </a:p>
        </p:txBody>
      </p:sp>
      <p:sp>
        <p:nvSpPr>
          <p:cNvPr id="221190" name="AutoShape 6"/>
          <p:cNvSpPr/>
          <p:nvPr/>
        </p:nvSpPr>
        <p:spPr bwMode="auto">
          <a:xfrm>
            <a:off x="5181600" y="5600700"/>
            <a:ext cx="3581400" cy="876300"/>
          </a:xfrm>
          <a:prstGeom prst="borderCallout1">
            <a:avLst>
              <a:gd name="adj1" fmla="val 13042"/>
              <a:gd name="adj2" fmla="val -2222"/>
              <a:gd name="adj3" fmla="val -163042"/>
              <a:gd name="adj4" fmla="val -22917"/>
            </a:avLst>
          </a:prstGeom>
          <a:solidFill>
            <a:schemeClr val="bg1"/>
          </a:solidFill>
          <a:ln w="28575">
            <a:solidFill>
              <a:schemeClr val="accent2"/>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99"/>
                </a:solidFill>
              </a:rPr>
              <a:t>进程和线程都可能是调度单位，有时又称为任务</a:t>
            </a:r>
          </a:p>
        </p:txBody>
      </p:sp>
      <p:sp>
        <p:nvSpPr>
          <p:cNvPr id="3" name="文本框 2">
            <a:extLst>
              <a:ext uri="{FF2B5EF4-FFF2-40B4-BE49-F238E27FC236}">
                <a16:creationId xmlns:a16="http://schemas.microsoft.com/office/drawing/2014/main" id="{ADCEEF57-2EC1-E4E9-CA08-D528FAED2FB8}"/>
              </a:ext>
            </a:extLst>
          </p:cNvPr>
          <p:cNvSpPr txBox="1"/>
          <p:nvPr/>
        </p:nvSpPr>
        <p:spPr>
          <a:xfrm>
            <a:off x="6488102" y="1972802"/>
            <a:ext cx="2795178" cy="923330"/>
          </a:xfrm>
          <a:prstGeom prst="rect">
            <a:avLst/>
          </a:prstGeom>
          <a:noFill/>
        </p:spPr>
        <p:txBody>
          <a:bodyPr wrap="square">
            <a:spAutoFit/>
          </a:bodyPr>
          <a:lstStyle/>
          <a:p>
            <a:r>
              <a:rPr lang="zh-CN" altLang="en-US" sz="1800" dirty="0">
                <a:highlight>
                  <a:srgbClr val="FFFF00"/>
                </a:highlight>
              </a:rPr>
              <a:t>Dispatch() 是一个函数，用于选择下一个要执行的线程并进行上下文切换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dissolve">
                                      <p:cBhvr>
                                        <p:cTn id="7" dur="500"/>
                                        <p:tgtEl>
                                          <p:spTgt spid="2211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dissolve">
                                      <p:cBhvr>
                                        <p:cTn id="12" dur="500"/>
                                        <p:tgtEl>
                                          <p:spTgt spid="22118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1190"/>
                                        </p:tgtEl>
                                        <p:attrNameLst>
                                          <p:attrName>style.visibility</p:attrName>
                                        </p:attrNameLst>
                                      </p:cBhvr>
                                      <p:to>
                                        <p:strVal val="visible"/>
                                      </p:to>
                                    </p:set>
                                    <p:animEffect transition="in" filter="dissolve">
                                      <p:cBhvr>
                                        <p:cTn id="16" dur="500"/>
                                        <p:tgtEl>
                                          <p:spTgt spid="22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animBg="1"/>
      <p:bldP spid="221189" grpId="0" animBg="1"/>
      <p:bldP spid="2211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PickNext()</a:t>
            </a:r>
            <a:r>
              <a:rPr lang="zh-CN" altLang="en-US"/>
              <a:t>的直观思考</a:t>
            </a:r>
          </a:p>
        </p:txBody>
      </p:sp>
      <p:graphicFrame>
        <p:nvGraphicFramePr>
          <p:cNvPr id="1638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3" imgW="2166620" imgH="2287270" progId="MS_ClipArt_Gallery.2">
                  <p:embed/>
                </p:oleObj>
              </mc:Choice>
              <mc:Fallback>
                <p:oleObj name="剪辑" r:id="rId3" imgW="2166620" imgH="228727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Rectangle 6"/>
          <p:cNvSpPr>
            <a:spLocks noChangeArrowheads="1"/>
          </p:cNvSpPr>
          <p:nvPr/>
        </p:nvSpPr>
        <p:spPr bwMode="auto">
          <a:xfrm>
            <a:off x="685800" y="1295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简单想一想</a:t>
            </a:r>
            <a:r>
              <a:rPr lang="en-US" altLang="zh-CN">
                <a:solidFill>
                  <a:srgbClr val="FF0000"/>
                </a:solidFill>
              </a:rPr>
              <a:t>! </a:t>
            </a:r>
            <a:r>
              <a:rPr lang="zh-CN" altLang="en-US">
                <a:solidFill>
                  <a:srgbClr val="FF0000"/>
                </a:solidFill>
              </a:rPr>
              <a:t>应该有很多种策略</a:t>
            </a:r>
          </a:p>
        </p:txBody>
      </p:sp>
      <p:grpSp>
        <p:nvGrpSpPr>
          <p:cNvPr id="182279" name="Group 7"/>
          <p:cNvGrpSpPr/>
          <p:nvPr/>
        </p:nvGrpSpPr>
        <p:grpSpPr bwMode="auto">
          <a:xfrm>
            <a:off x="685800" y="4545013"/>
            <a:ext cx="7921625" cy="1246187"/>
            <a:chOff x="432" y="2767"/>
            <a:chExt cx="4990" cy="785"/>
          </a:xfrm>
        </p:grpSpPr>
        <p:grpSp>
          <p:nvGrpSpPr>
            <p:cNvPr id="16398" name="Group 8"/>
            <p:cNvGrpSpPr/>
            <p:nvPr/>
          </p:nvGrpSpPr>
          <p:grpSpPr bwMode="auto">
            <a:xfrm>
              <a:off x="619" y="3172"/>
              <a:ext cx="4517" cy="380"/>
              <a:chOff x="619" y="3460"/>
              <a:chExt cx="4517" cy="380"/>
            </a:xfrm>
          </p:grpSpPr>
          <p:sp>
            <p:nvSpPr>
              <p:cNvPr id="16400" name="Rectangle 9"/>
              <p:cNvSpPr>
                <a:spLocks noChangeArrowheads="1"/>
              </p:cNvSpPr>
              <p:nvPr/>
            </p:nvSpPr>
            <p:spPr bwMode="auto">
              <a:xfrm>
                <a:off x="619" y="3460"/>
                <a:ext cx="451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优先级该怎么设定</a:t>
                </a:r>
                <a:r>
                  <a:rPr lang="en-US" altLang="zh-CN" sz="2400"/>
                  <a:t>?</a:t>
                </a:r>
                <a:endParaRPr lang="en-US" altLang="zh-CN" sz="2400">
                  <a:solidFill>
                    <a:srgbClr val="FF0000"/>
                  </a:solidFill>
                </a:endParaRPr>
              </a:p>
            </p:txBody>
          </p:sp>
          <p:pic>
            <p:nvPicPr>
              <p:cNvPr id="16401" name="Picture 10"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 y="36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9" name="Rectangle 11"/>
            <p:cNvSpPr>
              <a:spLocks noChangeArrowheads="1"/>
            </p:cNvSpPr>
            <p:nvPr/>
          </p:nvSpPr>
          <p:spPr bwMode="auto">
            <a:xfrm>
              <a:off x="432" y="2767"/>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Priority?</a:t>
              </a:r>
            </a:p>
          </p:txBody>
        </p:sp>
      </p:grpSp>
      <p:grpSp>
        <p:nvGrpSpPr>
          <p:cNvPr id="182293" name="Group 21"/>
          <p:cNvGrpSpPr/>
          <p:nvPr/>
        </p:nvGrpSpPr>
        <p:grpSpPr bwMode="auto">
          <a:xfrm>
            <a:off x="685800" y="2209800"/>
            <a:ext cx="7921625" cy="1752600"/>
            <a:chOff x="432" y="1392"/>
            <a:chExt cx="4990" cy="1104"/>
          </a:xfrm>
        </p:grpSpPr>
        <p:sp>
          <p:nvSpPr>
            <p:cNvPr id="16391" name="Rectangle 16"/>
            <p:cNvSpPr>
              <a:spLocks noChangeArrowheads="1"/>
            </p:cNvSpPr>
            <p:nvPr/>
          </p:nvSpPr>
          <p:spPr bwMode="auto">
            <a:xfrm>
              <a:off x="432" y="1392"/>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FIFO?</a:t>
              </a:r>
            </a:p>
          </p:txBody>
        </p:sp>
        <p:grpSp>
          <p:nvGrpSpPr>
            <p:cNvPr id="16392" name="Group 20"/>
            <p:cNvGrpSpPr/>
            <p:nvPr/>
          </p:nvGrpSpPr>
          <p:grpSpPr bwMode="auto">
            <a:xfrm>
              <a:off x="624" y="1776"/>
              <a:ext cx="4464" cy="720"/>
              <a:chOff x="624" y="1776"/>
              <a:chExt cx="4464" cy="720"/>
            </a:xfrm>
          </p:grpSpPr>
          <p:grpSp>
            <p:nvGrpSpPr>
              <p:cNvPr id="16393" name="Group 13"/>
              <p:cNvGrpSpPr/>
              <p:nvPr/>
            </p:nvGrpSpPr>
            <p:grpSpPr bwMode="auto">
              <a:xfrm>
                <a:off x="624" y="1776"/>
                <a:ext cx="3941" cy="380"/>
                <a:chOff x="523" y="1876"/>
                <a:chExt cx="3941" cy="380"/>
              </a:xfrm>
            </p:grpSpPr>
            <p:sp>
              <p:nvSpPr>
                <p:cNvPr id="16396" name="Rectangle 14"/>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FIFO</a:t>
                  </a:r>
                  <a:r>
                    <a:rPr lang="zh-CN" altLang="en-US" sz="2400"/>
                    <a:t>显然是公平的策略</a:t>
                  </a:r>
                  <a:endParaRPr lang="zh-CN" altLang="en-US" sz="2400">
                    <a:solidFill>
                      <a:srgbClr val="FF0000"/>
                    </a:solidFill>
                  </a:endParaRPr>
                </a:p>
              </p:txBody>
            </p:sp>
            <p:pic>
              <p:nvPicPr>
                <p:cNvPr id="16397" name="Picture 15"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4" name="Rectangle 18"/>
              <p:cNvSpPr>
                <a:spLocks noChangeArrowheads="1"/>
              </p:cNvSpPr>
              <p:nvPr/>
            </p:nvSpPr>
            <p:spPr bwMode="auto">
              <a:xfrm>
                <a:off x="624" y="2116"/>
                <a:ext cx="446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t>FIFO</a:t>
                </a:r>
                <a:r>
                  <a:rPr lang="zh-CN" altLang="en-US" sz="2400" dirty="0"/>
                  <a:t>显然没有考虑进程</a:t>
                </a:r>
                <a:r>
                  <a:rPr lang="en-US" altLang="zh-CN" sz="2400" dirty="0"/>
                  <a:t>(</a:t>
                </a:r>
                <a:r>
                  <a:rPr lang="zh-CN" altLang="en-US" sz="2400" dirty="0"/>
                  <a:t>线程</a:t>
                </a:r>
                <a:r>
                  <a:rPr lang="en-US" altLang="zh-CN" sz="2400" dirty="0"/>
                  <a:t>)</a:t>
                </a:r>
                <a:r>
                  <a:rPr lang="zh-CN" altLang="en-US" sz="2400" dirty="0"/>
                  <a:t>执行的任务的区别</a:t>
                </a:r>
                <a:endParaRPr lang="zh-CN" altLang="en-US" sz="2400" dirty="0">
                  <a:solidFill>
                    <a:srgbClr val="FF0000"/>
                  </a:solidFill>
                </a:endParaRPr>
              </a:p>
            </p:txBody>
          </p:sp>
          <p:pic>
            <p:nvPicPr>
              <p:cNvPr id="16395" name="Picture 19"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 y="226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293"/>
                                        </p:tgtEl>
                                        <p:attrNameLst>
                                          <p:attrName>style.visibility</p:attrName>
                                        </p:attrNameLst>
                                      </p:cBhvr>
                                      <p:to>
                                        <p:strVal val="visible"/>
                                      </p:to>
                                    </p:set>
                                    <p:animEffect transition="in" filter="dissolve">
                                      <p:cBhvr>
                                        <p:cTn id="7" dur="500"/>
                                        <p:tgtEl>
                                          <p:spTgt spid="1822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2279"/>
                                        </p:tgtEl>
                                        <p:attrNameLst>
                                          <p:attrName>style.visibility</p:attrName>
                                        </p:attrNameLst>
                                      </p:cBhvr>
                                      <p:to>
                                        <p:strVal val="visible"/>
                                      </p:to>
                                    </p:set>
                                    <p:animEffect transition="in" filter="dissolve">
                                      <p:cBhvr>
                                        <p:cTn id="12"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04800" y="2492375"/>
            <a:ext cx="86106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a:solidFill>
                  <a:srgbClr val="FF0000"/>
                </a:solidFill>
                <a:latin typeface="Arial Black" panose="020B0A04020102020204" pitchFamily="34" charset="0"/>
                <a:ea typeface="黑体" panose="02010609060101010101" pitchFamily="49" charset="-122"/>
              </a:rPr>
              <a:t>许多算法：评价准则是什么</a:t>
            </a:r>
            <a:r>
              <a:rPr lang="en-US" altLang="zh-CN" sz="4800">
                <a:solidFill>
                  <a:srgbClr val="FF0000"/>
                </a:solidFill>
                <a:latin typeface="Arial Black" panose="020B0A04020102020204" pitchFamily="34" charset="0"/>
                <a:ea typeface="黑体" panose="02010609060101010101" pitchFamily="49" charset="-122"/>
              </a:rPr>
              <a:t>?</a:t>
            </a:r>
          </a:p>
        </p:txBody>
      </p:sp>
      <p:sp>
        <p:nvSpPr>
          <p:cNvPr id="18435"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5.2 </a:t>
            </a:r>
            <a:r>
              <a:rPr lang="zh-CN" altLang="en-US" sz="3200">
                <a:latin typeface="黑体" panose="02010609060101010101" pitchFamily="49" charset="-122"/>
                <a:ea typeface="黑体" panose="02010609060101010101" pitchFamily="49" charset="-122"/>
              </a:rPr>
              <a:t>调度准则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077200" cy="676275"/>
          </a:xfrm>
        </p:spPr>
        <p:txBody>
          <a:bodyPr/>
          <a:lstStyle/>
          <a:p>
            <a:pPr eaLnBrk="1" hangingPunct="1"/>
            <a:r>
              <a:rPr lang="en-US" altLang="zh-CN"/>
              <a:t>CPU</a:t>
            </a:r>
            <a:r>
              <a:rPr lang="zh-CN" altLang="en-US"/>
              <a:t>调度策略的设计准则</a:t>
            </a:r>
          </a:p>
        </p:txBody>
      </p:sp>
      <p:sp>
        <p:nvSpPr>
          <p:cNvPr id="157733" name="Rectangle 37"/>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公平性：“合理”的分配</a:t>
            </a:r>
            <a:r>
              <a:rPr lang="en-US" altLang="zh-CN">
                <a:solidFill>
                  <a:srgbClr val="FF0000"/>
                </a:solidFill>
              </a:rPr>
              <a:t>CPU</a:t>
            </a:r>
          </a:p>
        </p:txBody>
      </p:sp>
      <p:sp>
        <p:nvSpPr>
          <p:cNvPr id="157734" name="Rectangle 38"/>
          <p:cNvSpPr>
            <a:spLocks noChangeArrowheads="1"/>
          </p:cNvSpPr>
          <p:nvPr/>
        </p:nvSpPr>
        <p:spPr bwMode="auto">
          <a:xfrm>
            <a:off x="685800" y="1954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响应时间短</a:t>
            </a:r>
            <a:r>
              <a:rPr lang="en-US" altLang="zh-CN" dirty="0">
                <a:solidFill>
                  <a:srgbClr val="FF0000"/>
                </a:solidFill>
              </a:rPr>
              <a:t>(</a:t>
            </a:r>
            <a:r>
              <a:rPr lang="zh-CN" altLang="en-US" dirty="0">
                <a:solidFill>
                  <a:srgbClr val="FF0000"/>
                </a:solidFill>
              </a:rPr>
              <a:t>交互式</a:t>
            </a:r>
            <a:r>
              <a:rPr lang="en-US" altLang="zh-CN" dirty="0">
                <a:solidFill>
                  <a:srgbClr val="FF0000"/>
                </a:solidFill>
              </a:rPr>
              <a:t>)</a:t>
            </a:r>
            <a:r>
              <a:rPr lang="zh-CN" altLang="en-US" dirty="0">
                <a:solidFill>
                  <a:srgbClr val="FF0000"/>
                </a:solidFill>
              </a:rPr>
              <a:t>，周转时间短</a:t>
            </a:r>
            <a:r>
              <a:rPr lang="en-US" altLang="zh-CN" dirty="0">
                <a:solidFill>
                  <a:srgbClr val="FF0000"/>
                </a:solidFill>
              </a:rPr>
              <a:t>(</a:t>
            </a:r>
            <a:r>
              <a:rPr lang="zh-CN" altLang="en-US" dirty="0">
                <a:solidFill>
                  <a:srgbClr val="FF0000"/>
                </a:solidFill>
              </a:rPr>
              <a:t>批处理</a:t>
            </a:r>
            <a:r>
              <a:rPr lang="en-US" altLang="zh-CN" dirty="0">
                <a:solidFill>
                  <a:srgbClr val="FF0000"/>
                </a:solidFill>
              </a:rPr>
              <a:t>)</a:t>
            </a:r>
          </a:p>
        </p:txBody>
      </p:sp>
      <p:grpSp>
        <p:nvGrpSpPr>
          <p:cNvPr id="157750" name="Group 54"/>
          <p:cNvGrpSpPr/>
          <p:nvPr/>
        </p:nvGrpSpPr>
        <p:grpSpPr bwMode="auto">
          <a:xfrm>
            <a:off x="906463" y="2590800"/>
            <a:ext cx="6256337" cy="603250"/>
            <a:chOff x="571" y="1684"/>
            <a:chExt cx="3941" cy="380"/>
          </a:xfrm>
        </p:grpSpPr>
        <p:sp>
          <p:nvSpPr>
            <p:cNvPr id="19475" name="Rectangle 40"/>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响应时间</a:t>
              </a:r>
              <a:r>
                <a:rPr lang="en-US" altLang="zh-CN" sz="2400"/>
                <a:t>: </a:t>
              </a:r>
              <a:r>
                <a:rPr lang="zh-CN" altLang="en-US" sz="2400"/>
                <a:t>从用户输入到产生反应的时间</a:t>
              </a:r>
              <a:endParaRPr lang="zh-CN" altLang="en-US" sz="2400">
                <a:solidFill>
                  <a:srgbClr val="FF0000"/>
                </a:solidFill>
              </a:endParaRPr>
            </a:p>
          </p:txBody>
        </p:sp>
        <p:pic>
          <p:nvPicPr>
            <p:cNvPr id="19476" name="Picture 4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38" name="Group 42"/>
          <p:cNvGrpSpPr/>
          <p:nvPr/>
        </p:nvGrpSpPr>
        <p:grpSpPr bwMode="auto">
          <a:xfrm>
            <a:off x="906463" y="3124200"/>
            <a:ext cx="6256337" cy="546100"/>
            <a:chOff x="523" y="1876"/>
            <a:chExt cx="3941" cy="344"/>
          </a:xfrm>
        </p:grpSpPr>
        <p:sp>
          <p:nvSpPr>
            <p:cNvPr id="19473" name="Rectangle 43"/>
            <p:cNvSpPr>
              <a:spLocks noChangeArrowheads="1"/>
            </p:cNvSpPr>
            <p:nvPr/>
          </p:nvSpPr>
          <p:spPr bwMode="auto">
            <a:xfrm>
              <a:off x="523" y="1876"/>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周转时间</a:t>
              </a:r>
              <a:r>
                <a:rPr lang="en-US" altLang="zh-CN" sz="2400" dirty="0"/>
                <a:t>: </a:t>
              </a:r>
              <a:r>
                <a:rPr lang="zh-CN" altLang="en-US" sz="2400" dirty="0">
                  <a:highlight>
                    <a:srgbClr val="FFFF00"/>
                  </a:highlight>
                </a:rPr>
                <a:t>从任务提交到任务结束</a:t>
              </a:r>
              <a:r>
                <a:rPr lang="zh-CN" altLang="en-US" sz="2400" dirty="0"/>
                <a:t>的时间</a:t>
              </a:r>
              <a:endParaRPr lang="zh-CN" altLang="en-US" sz="2400" dirty="0">
                <a:solidFill>
                  <a:srgbClr val="FF0000"/>
                </a:solidFill>
              </a:endParaRPr>
            </a:p>
          </p:txBody>
        </p:sp>
        <p:pic>
          <p:nvPicPr>
            <p:cNvPr id="19474" name="Picture 4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7741" name="Rectangle 45"/>
          <p:cNvSpPr>
            <a:spLocks noChangeArrowheads="1"/>
          </p:cNvSpPr>
          <p:nvPr/>
        </p:nvSpPr>
        <p:spPr bwMode="auto">
          <a:xfrm>
            <a:off x="685800" y="4419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吞吐量大</a:t>
            </a:r>
          </a:p>
        </p:txBody>
      </p:sp>
      <p:grpSp>
        <p:nvGrpSpPr>
          <p:cNvPr id="157748" name="Group 52"/>
          <p:cNvGrpSpPr/>
          <p:nvPr/>
        </p:nvGrpSpPr>
        <p:grpSpPr bwMode="auto">
          <a:xfrm>
            <a:off x="914400" y="5056188"/>
            <a:ext cx="6256338" cy="546100"/>
            <a:chOff x="576" y="2932"/>
            <a:chExt cx="3941" cy="344"/>
          </a:xfrm>
        </p:grpSpPr>
        <p:sp>
          <p:nvSpPr>
            <p:cNvPr id="19471" name="Rectangle 47"/>
            <p:cNvSpPr>
              <a:spLocks noChangeArrowheads="1"/>
            </p:cNvSpPr>
            <p:nvPr/>
          </p:nvSpPr>
          <p:spPr bwMode="auto">
            <a:xfrm>
              <a:off x="576" y="2932"/>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吞吐量</a:t>
              </a:r>
              <a:r>
                <a:rPr lang="en-US" altLang="zh-CN" sz="2400" dirty="0"/>
                <a:t>: </a:t>
              </a:r>
              <a:r>
                <a:rPr lang="zh-CN" altLang="en-US" sz="2400" dirty="0">
                  <a:highlight>
                    <a:srgbClr val="FFFF00"/>
                  </a:highlight>
                </a:rPr>
                <a:t>单位时间</a:t>
              </a:r>
              <a:r>
                <a:rPr lang="zh-CN" altLang="en-US" sz="2400" dirty="0"/>
                <a:t>完成的</a:t>
              </a:r>
              <a:r>
                <a:rPr lang="zh-CN" altLang="en-US" sz="2400" dirty="0">
                  <a:highlight>
                    <a:srgbClr val="FFFF00"/>
                  </a:highlight>
                </a:rPr>
                <a:t>任务数量</a:t>
              </a:r>
              <a:endParaRPr lang="zh-CN" altLang="en-US" sz="2400" dirty="0">
                <a:solidFill>
                  <a:srgbClr val="FF0000"/>
                </a:solidFill>
                <a:highlight>
                  <a:srgbClr val="FFFF00"/>
                </a:highlight>
              </a:endParaRPr>
            </a:p>
          </p:txBody>
        </p:sp>
        <p:pic>
          <p:nvPicPr>
            <p:cNvPr id="19472" name="Picture 4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0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49" name="Group 53"/>
          <p:cNvGrpSpPr/>
          <p:nvPr/>
        </p:nvGrpSpPr>
        <p:grpSpPr bwMode="auto">
          <a:xfrm>
            <a:off x="914400" y="5595938"/>
            <a:ext cx="7162800" cy="546100"/>
            <a:chOff x="576" y="3312"/>
            <a:chExt cx="4512" cy="344"/>
          </a:xfrm>
        </p:grpSpPr>
        <p:sp>
          <p:nvSpPr>
            <p:cNvPr id="19469" name="Rectangle 50"/>
            <p:cNvSpPr>
              <a:spLocks noChangeArrowheads="1"/>
            </p:cNvSpPr>
            <p:nvPr/>
          </p:nvSpPr>
          <p:spPr bwMode="auto">
            <a:xfrm>
              <a:off x="576" y="3312"/>
              <a:ext cx="451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吞吐量大 </a:t>
              </a:r>
              <a:r>
                <a:rPr lang="zh-CN" altLang="en-US" sz="2400" dirty="0">
                  <a:sym typeface="Symbol" panose="05050102010706020507" pitchFamily="18" charset="2"/>
                </a:rPr>
                <a:t> </a:t>
              </a:r>
              <a:r>
                <a:rPr lang="en-US" altLang="zh-CN" sz="2400" dirty="0">
                  <a:highlight>
                    <a:srgbClr val="FFFF00"/>
                  </a:highlight>
                  <a:sym typeface="Symbol" panose="05050102010706020507" pitchFamily="18" charset="2"/>
                </a:rPr>
                <a:t>CPU</a:t>
              </a:r>
              <a:r>
                <a:rPr lang="zh-CN" altLang="en-US" sz="2400" dirty="0">
                  <a:highlight>
                    <a:srgbClr val="FFFF00"/>
                  </a:highlight>
                  <a:sym typeface="Symbol" panose="05050102010706020507" pitchFamily="18" charset="2"/>
                </a:rPr>
                <a:t>使用率高 </a:t>
              </a:r>
              <a:r>
                <a:rPr lang="en-US" altLang="zh-CN" sz="2400" dirty="0">
                  <a:highlight>
                    <a:srgbClr val="FFFF00"/>
                  </a:highlight>
                  <a:sym typeface="Symbol" panose="05050102010706020507" pitchFamily="18" charset="2"/>
                </a:rPr>
                <a:t>+ </a:t>
              </a:r>
              <a:r>
                <a:rPr lang="zh-CN" altLang="en-US" sz="2400" dirty="0">
                  <a:highlight>
                    <a:srgbClr val="FFFF00"/>
                  </a:highlight>
                  <a:sym typeface="Symbol" panose="05050102010706020507" pitchFamily="18" charset="2"/>
                </a:rPr>
                <a:t>上下文切换代价小</a:t>
              </a:r>
              <a:endParaRPr lang="zh-CN" altLang="en-US" sz="2400" dirty="0">
                <a:solidFill>
                  <a:srgbClr val="FF0000"/>
                </a:solidFill>
                <a:highlight>
                  <a:srgbClr val="FFFF00"/>
                </a:highlight>
                <a:sym typeface="Symbol" panose="05050102010706020507" pitchFamily="18" charset="2"/>
              </a:endParaRPr>
            </a:p>
          </p:txBody>
        </p:sp>
        <p:pic>
          <p:nvPicPr>
            <p:cNvPr id="19470" name="Picture 5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4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54" name="Group 58"/>
          <p:cNvGrpSpPr/>
          <p:nvPr/>
        </p:nvGrpSpPr>
        <p:grpSpPr bwMode="auto">
          <a:xfrm>
            <a:off x="914400" y="3719513"/>
            <a:ext cx="8001000" cy="609600"/>
            <a:chOff x="576" y="2400"/>
            <a:chExt cx="5040" cy="384"/>
          </a:xfrm>
        </p:grpSpPr>
        <p:sp>
          <p:nvSpPr>
            <p:cNvPr id="19467" name="Rectangle 56"/>
            <p:cNvSpPr>
              <a:spLocks noChangeArrowheads="1"/>
            </p:cNvSpPr>
            <p:nvPr/>
          </p:nvSpPr>
          <p:spPr bwMode="auto">
            <a:xfrm>
              <a:off x="576" y="2400"/>
              <a:ext cx="50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周转时间短 </a:t>
              </a:r>
              <a:r>
                <a:rPr lang="zh-CN" altLang="en-US" sz="2400" dirty="0">
                  <a:sym typeface="Symbol" panose="05050102010706020507" pitchFamily="18" charset="2"/>
                </a:rPr>
                <a:t> 等待时间</a:t>
              </a:r>
              <a:r>
                <a:rPr lang="en-US" altLang="zh-CN" sz="2400" dirty="0">
                  <a:sym typeface="Symbol" panose="05050102010706020507" pitchFamily="18" charset="2"/>
                </a:rPr>
                <a:t>(</a:t>
              </a:r>
              <a:r>
                <a:rPr lang="zh-CN" altLang="en-US" sz="2400" dirty="0">
                  <a:sym typeface="Symbol" panose="05050102010706020507" pitchFamily="18" charset="2"/>
                </a:rPr>
                <a:t>在就绪队列中的时间</a:t>
              </a:r>
              <a:r>
                <a:rPr lang="en-US" altLang="zh-CN" sz="2400" dirty="0">
                  <a:sym typeface="Symbol" panose="05050102010706020507" pitchFamily="18" charset="2"/>
                </a:rPr>
                <a:t>)</a:t>
              </a:r>
              <a:r>
                <a:rPr lang="zh-CN" altLang="en-US" sz="2400" dirty="0">
                  <a:sym typeface="Symbol" panose="05050102010706020507" pitchFamily="18" charset="2"/>
                </a:rPr>
                <a:t>短  </a:t>
              </a:r>
              <a:endParaRPr lang="zh-CN" altLang="en-US" sz="2400" dirty="0">
                <a:solidFill>
                  <a:srgbClr val="FF0000"/>
                </a:solidFill>
              </a:endParaRPr>
            </a:p>
          </p:txBody>
        </p:sp>
        <p:pic>
          <p:nvPicPr>
            <p:cNvPr id="19468" name="Picture 5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54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33"/>
                                        </p:tgtEl>
                                        <p:attrNameLst>
                                          <p:attrName>style.visibility</p:attrName>
                                        </p:attrNameLst>
                                      </p:cBhvr>
                                      <p:to>
                                        <p:strVal val="visible"/>
                                      </p:to>
                                    </p:set>
                                    <p:animEffect transition="in" filter="dissolve">
                                      <p:cBhvr>
                                        <p:cTn id="7" dur="500"/>
                                        <p:tgtEl>
                                          <p:spTgt spid="1577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7734"/>
                                        </p:tgtEl>
                                        <p:attrNameLst>
                                          <p:attrName>style.visibility</p:attrName>
                                        </p:attrNameLst>
                                      </p:cBhvr>
                                      <p:to>
                                        <p:strVal val="visible"/>
                                      </p:to>
                                    </p:set>
                                    <p:animEffect transition="in" filter="dissolve">
                                      <p:cBhvr>
                                        <p:cTn id="12" dur="500"/>
                                        <p:tgtEl>
                                          <p:spTgt spid="1577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7750"/>
                                        </p:tgtEl>
                                        <p:attrNameLst>
                                          <p:attrName>style.visibility</p:attrName>
                                        </p:attrNameLst>
                                      </p:cBhvr>
                                      <p:to>
                                        <p:strVal val="visible"/>
                                      </p:to>
                                    </p:set>
                                    <p:animEffect transition="in" filter="dissolve">
                                      <p:cBhvr>
                                        <p:cTn id="17" dur="500"/>
                                        <p:tgtEl>
                                          <p:spTgt spid="1577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7738"/>
                                        </p:tgtEl>
                                        <p:attrNameLst>
                                          <p:attrName>style.visibility</p:attrName>
                                        </p:attrNameLst>
                                      </p:cBhvr>
                                      <p:to>
                                        <p:strVal val="visible"/>
                                      </p:to>
                                    </p:set>
                                    <p:animEffect transition="in" filter="dissolve">
                                      <p:cBhvr>
                                        <p:cTn id="22" dur="500"/>
                                        <p:tgtEl>
                                          <p:spTgt spid="1577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7754"/>
                                        </p:tgtEl>
                                        <p:attrNameLst>
                                          <p:attrName>style.visibility</p:attrName>
                                        </p:attrNameLst>
                                      </p:cBhvr>
                                      <p:to>
                                        <p:strVal val="visible"/>
                                      </p:to>
                                    </p:set>
                                    <p:animEffect transition="in" filter="dissolve">
                                      <p:cBhvr>
                                        <p:cTn id="27" dur="500"/>
                                        <p:tgtEl>
                                          <p:spTgt spid="1577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7741"/>
                                        </p:tgtEl>
                                        <p:attrNameLst>
                                          <p:attrName>style.visibility</p:attrName>
                                        </p:attrNameLst>
                                      </p:cBhvr>
                                      <p:to>
                                        <p:strVal val="visible"/>
                                      </p:to>
                                    </p:set>
                                    <p:animEffect transition="in" filter="dissolve">
                                      <p:cBhvr>
                                        <p:cTn id="32" dur="500"/>
                                        <p:tgtEl>
                                          <p:spTgt spid="1577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7748"/>
                                        </p:tgtEl>
                                        <p:attrNameLst>
                                          <p:attrName>style.visibility</p:attrName>
                                        </p:attrNameLst>
                                      </p:cBhvr>
                                      <p:to>
                                        <p:strVal val="visible"/>
                                      </p:to>
                                    </p:set>
                                    <p:animEffect transition="in" filter="dissolve">
                                      <p:cBhvr>
                                        <p:cTn id="37" dur="500"/>
                                        <p:tgtEl>
                                          <p:spTgt spid="1577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57749"/>
                                        </p:tgtEl>
                                        <p:attrNameLst>
                                          <p:attrName>style.visibility</p:attrName>
                                        </p:attrNameLst>
                                      </p:cBhvr>
                                      <p:to>
                                        <p:strVal val="visible"/>
                                      </p:to>
                                    </p:set>
                                    <p:animEffect transition="in" filter="dissolve">
                                      <p:cBhvr>
                                        <p:cTn id="42" dur="500"/>
                                        <p:tgtEl>
                                          <p:spTgt spid="157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3" grpId="0"/>
      <p:bldP spid="157734" grpId="0"/>
      <p:bldP spid="1577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04800"/>
            <a:ext cx="8077200" cy="676275"/>
          </a:xfrm>
        </p:spPr>
        <p:txBody>
          <a:bodyPr/>
          <a:lstStyle/>
          <a:p>
            <a:pPr eaLnBrk="1" hangingPunct="1"/>
            <a:r>
              <a:rPr lang="zh-CN" altLang="en-US"/>
              <a:t>存在矛盾的目标集合</a:t>
            </a:r>
          </a:p>
        </p:txBody>
      </p:sp>
      <p:sp>
        <p:nvSpPr>
          <p:cNvPr id="160773" name="Rectangle 5"/>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响应时间短与公平性之间的矛盾</a:t>
            </a:r>
          </a:p>
        </p:txBody>
      </p:sp>
      <p:grpSp>
        <p:nvGrpSpPr>
          <p:cNvPr id="160774" name="Group 6"/>
          <p:cNvGrpSpPr/>
          <p:nvPr/>
        </p:nvGrpSpPr>
        <p:grpSpPr bwMode="auto">
          <a:xfrm>
            <a:off x="906463" y="1878013"/>
            <a:ext cx="6256337" cy="603250"/>
            <a:chOff x="571" y="1684"/>
            <a:chExt cx="3941" cy="380"/>
          </a:xfrm>
        </p:grpSpPr>
        <p:sp>
          <p:nvSpPr>
            <p:cNvPr id="20500" name="Rectangle 7"/>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响应时间短 </a:t>
              </a:r>
              <a:r>
                <a:rPr lang="zh-CN" altLang="en-US" sz="2400">
                  <a:sym typeface="Symbol" panose="05050102010706020507" pitchFamily="18" charset="2"/>
                </a:rPr>
                <a:t> 前台任务的优先级高</a:t>
              </a:r>
              <a:endParaRPr lang="zh-CN" altLang="en-US" sz="2400">
                <a:solidFill>
                  <a:srgbClr val="FF0000"/>
                </a:solidFill>
                <a:sym typeface="Symbol" panose="05050102010706020507" pitchFamily="18" charset="2"/>
              </a:endParaRPr>
            </a:p>
          </p:txBody>
        </p:sp>
        <p:pic>
          <p:nvPicPr>
            <p:cNvPr id="20501" name="Picture 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780" name="Group 12"/>
          <p:cNvGrpSpPr/>
          <p:nvPr/>
        </p:nvGrpSpPr>
        <p:grpSpPr bwMode="auto">
          <a:xfrm>
            <a:off x="906463" y="2438398"/>
            <a:ext cx="7551737" cy="546100"/>
            <a:chOff x="571" y="1588"/>
            <a:chExt cx="4757" cy="344"/>
          </a:xfrm>
        </p:grpSpPr>
        <p:sp>
          <p:nvSpPr>
            <p:cNvPr id="20498" name="Rectangle 10"/>
            <p:cNvSpPr>
              <a:spLocks noChangeArrowheads="1"/>
            </p:cNvSpPr>
            <p:nvPr/>
          </p:nvSpPr>
          <p:spPr bwMode="auto">
            <a:xfrm>
              <a:off x="571" y="1588"/>
              <a:ext cx="475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anose="05050102010706020507" pitchFamily="18" charset="2"/>
                </a:rPr>
                <a:t>前台任务优先调度 </a:t>
              </a:r>
              <a:r>
                <a:rPr lang="zh-CN" altLang="en-US" sz="2400" dirty="0">
                  <a:sym typeface="Symbol" panose="05050102010706020507" pitchFamily="18" charset="2"/>
                </a:rPr>
                <a:t> 后台任务得到</a:t>
              </a:r>
              <a:r>
                <a:rPr lang="en-US" altLang="zh-CN" sz="2400" dirty="0">
                  <a:sym typeface="Symbol" panose="05050102010706020507" pitchFamily="18" charset="2"/>
                </a:rPr>
                <a:t>CPU</a:t>
              </a:r>
              <a:r>
                <a:rPr lang="zh-CN" altLang="en-US" sz="2400" dirty="0">
                  <a:sym typeface="Symbol" panose="05050102010706020507" pitchFamily="18" charset="2"/>
                </a:rPr>
                <a:t>概率降低</a:t>
              </a:r>
            </a:p>
          </p:txBody>
        </p:sp>
        <p:pic>
          <p:nvPicPr>
            <p:cNvPr id="20499" name="Picture 1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75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781" name="Rectangle 13"/>
          <p:cNvSpPr>
            <a:spLocks noChangeArrowheads="1"/>
          </p:cNvSpPr>
          <p:nvPr/>
        </p:nvSpPr>
        <p:spPr bwMode="auto">
          <a:xfrm>
            <a:off x="685800" y="3124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吞吐量和响应时间之间的矛盾</a:t>
            </a:r>
          </a:p>
        </p:txBody>
      </p:sp>
      <p:grpSp>
        <p:nvGrpSpPr>
          <p:cNvPr id="160789" name="Group 21"/>
          <p:cNvGrpSpPr/>
          <p:nvPr/>
        </p:nvGrpSpPr>
        <p:grpSpPr bwMode="auto">
          <a:xfrm>
            <a:off x="906463" y="3810000"/>
            <a:ext cx="7551737" cy="546100"/>
            <a:chOff x="571" y="2431"/>
            <a:chExt cx="4757" cy="344"/>
          </a:xfrm>
        </p:grpSpPr>
        <p:sp>
          <p:nvSpPr>
            <p:cNvPr id="20496" name="Rectangle 15"/>
            <p:cNvSpPr>
              <a:spLocks noChangeArrowheads="1"/>
            </p:cNvSpPr>
            <p:nvPr/>
          </p:nvSpPr>
          <p:spPr bwMode="auto">
            <a:xfrm>
              <a:off x="571" y="2431"/>
              <a:ext cx="4757"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吞吐量大 </a:t>
              </a:r>
              <a:r>
                <a:rPr lang="zh-CN" altLang="en-US" sz="2400" dirty="0">
                  <a:sym typeface="Symbol" panose="05050102010706020507" pitchFamily="18" charset="2"/>
                </a:rPr>
                <a:t> 上下文切换代价小  </a:t>
              </a:r>
              <a:r>
                <a:rPr lang="zh-CN" altLang="en-US" sz="2400" dirty="0">
                  <a:highlight>
                    <a:srgbClr val="FFFF00"/>
                  </a:highlight>
                  <a:sym typeface="Symbol" panose="05050102010706020507" pitchFamily="18" charset="2"/>
                </a:rPr>
                <a:t>时间片大</a:t>
              </a:r>
              <a:endParaRPr lang="zh-CN" altLang="en-US" sz="1800" dirty="0">
                <a:highlight>
                  <a:srgbClr val="FFFF00"/>
                </a:highlight>
                <a:sym typeface="Symbol" panose="05050102010706020507" pitchFamily="18" charset="2"/>
              </a:endParaRPr>
            </a:p>
          </p:txBody>
        </p:sp>
        <p:pic>
          <p:nvPicPr>
            <p:cNvPr id="20497"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258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790" name="Group 22"/>
          <p:cNvGrpSpPr/>
          <p:nvPr/>
        </p:nvGrpSpPr>
        <p:grpSpPr bwMode="auto">
          <a:xfrm>
            <a:off x="906463" y="4370388"/>
            <a:ext cx="8237537" cy="609600"/>
            <a:chOff x="571" y="2788"/>
            <a:chExt cx="5189" cy="384"/>
          </a:xfrm>
        </p:grpSpPr>
        <p:sp>
          <p:nvSpPr>
            <p:cNvPr id="20494" name="Rectangle 18"/>
            <p:cNvSpPr>
              <a:spLocks noChangeArrowheads="1"/>
            </p:cNvSpPr>
            <p:nvPr/>
          </p:nvSpPr>
          <p:spPr bwMode="auto">
            <a:xfrm>
              <a:off x="571" y="2788"/>
              <a:ext cx="51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时间片大  响应时间长</a:t>
              </a:r>
              <a:r>
                <a:rPr lang="en-US" altLang="zh-CN" sz="2400" dirty="0">
                  <a:sym typeface="Symbol" panose="05050102010706020507" pitchFamily="18" charset="2"/>
                </a:rPr>
                <a:t>(100  10ms vs. 2  500ms)</a:t>
              </a:r>
              <a:endParaRPr lang="en-US" altLang="zh-CN" sz="1800" dirty="0">
                <a:sym typeface="Symbol" panose="05050102010706020507" pitchFamily="18" charset="2"/>
              </a:endParaRPr>
            </a:p>
          </p:txBody>
        </p:sp>
        <p:pic>
          <p:nvPicPr>
            <p:cNvPr id="20495"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295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791" name="Rectangle 23"/>
          <p:cNvSpPr>
            <a:spLocks noChangeArrowheads="1"/>
          </p:cNvSpPr>
          <p:nvPr/>
        </p:nvSpPr>
        <p:spPr bwMode="auto">
          <a:xfrm>
            <a:off x="685800" y="500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a:t>
            </a:r>
          </a:p>
        </p:txBody>
      </p:sp>
      <p:grpSp>
        <p:nvGrpSpPr>
          <p:cNvPr id="160795" name="Group 27"/>
          <p:cNvGrpSpPr/>
          <p:nvPr/>
        </p:nvGrpSpPr>
        <p:grpSpPr bwMode="auto">
          <a:xfrm>
            <a:off x="914400" y="5121275"/>
            <a:ext cx="7543800" cy="1355725"/>
            <a:chOff x="576" y="3226"/>
            <a:chExt cx="4752" cy="854"/>
          </a:xfrm>
        </p:grpSpPr>
        <p:sp>
          <p:nvSpPr>
            <p:cNvPr id="20492" name="Text Box 25"/>
            <p:cNvSpPr txBox="1">
              <a:spLocks noChangeArrowheads="1"/>
            </p:cNvSpPr>
            <p:nvPr/>
          </p:nvSpPr>
          <p:spPr bwMode="auto">
            <a:xfrm>
              <a:off x="576" y="3562"/>
              <a:ext cx="4416"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99"/>
                  </a:solidFill>
                </a:rPr>
                <a:t>协调多个目标是操作系统之所以复杂的</a:t>
              </a:r>
            </a:p>
            <a:p>
              <a:pPr algn="ctr" eaLnBrk="1" hangingPunct="1">
                <a:spcBef>
                  <a:spcPct val="0"/>
                </a:spcBef>
                <a:buClrTx/>
                <a:buSzTx/>
                <a:buFontTx/>
                <a:buNone/>
              </a:pPr>
              <a:r>
                <a:rPr lang="zh-CN" altLang="en-US" sz="2400">
                  <a:solidFill>
                    <a:srgbClr val="000099"/>
                  </a:solidFill>
                </a:rPr>
                <a:t>一个重要原因，也是复杂系统的一个基本特点</a:t>
              </a:r>
            </a:p>
          </p:txBody>
        </p:sp>
        <p:pic>
          <p:nvPicPr>
            <p:cNvPr id="20493" name="Picture 26" descr="j03012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6" y="3226"/>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a:spLocks noChangeArrowheads="1"/>
          </p:cNvSpPr>
          <p:nvPr/>
        </p:nvSpPr>
        <p:spPr bwMode="auto">
          <a:xfrm>
            <a:off x="5715000" y="146050"/>
            <a:ext cx="3155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FF0000"/>
                </a:solidFill>
                <a:sym typeface="Symbol" panose="05050102010706020507" pitchFamily="18" charset="2"/>
              </a:rPr>
              <a:t>通过进程浏览器看看上下文切换代价</a:t>
            </a:r>
            <a:endParaRPr lang="zh-C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dissolve">
                                      <p:cBhvr>
                                        <p:cTn id="7" dur="500"/>
                                        <p:tgtEl>
                                          <p:spTgt spid="1607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0774"/>
                                        </p:tgtEl>
                                        <p:attrNameLst>
                                          <p:attrName>style.visibility</p:attrName>
                                        </p:attrNameLst>
                                      </p:cBhvr>
                                      <p:to>
                                        <p:strVal val="visible"/>
                                      </p:to>
                                    </p:set>
                                    <p:animEffect transition="in" filter="dissolve">
                                      <p:cBhvr>
                                        <p:cTn id="12" dur="500"/>
                                        <p:tgtEl>
                                          <p:spTgt spid="1607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0780"/>
                                        </p:tgtEl>
                                        <p:attrNameLst>
                                          <p:attrName>style.visibility</p:attrName>
                                        </p:attrNameLst>
                                      </p:cBhvr>
                                      <p:to>
                                        <p:strVal val="visible"/>
                                      </p:to>
                                    </p:set>
                                    <p:animEffect transition="in" filter="dissolve">
                                      <p:cBhvr>
                                        <p:cTn id="17" dur="500"/>
                                        <p:tgtEl>
                                          <p:spTgt spid="1607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0781"/>
                                        </p:tgtEl>
                                        <p:attrNameLst>
                                          <p:attrName>style.visibility</p:attrName>
                                        </p:attrNameLst>
                                      </p:cBhvr>
                                      <p:to>
                                        <p:strVal val="visible"/>
                                      </p:to>
                                    </p:set>
                                    <p:animEffect transition="in" filter="dissolve">
                                      <p:cBhvr>
                                        <p:cTn id="22" dur="500"/>
                                        <p:tgtEl>
                                          <p:spTgt spid="16078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0789"/>
                                        </p:tgtEl>
                                        <p:attrNameLst>
                                          <p:attrName>style.visibility</p:attrName>
                                        </p:attrNameLst>
                                      </p:cBhvr>
                                      <p:to>
                                        <p:strVal val="visible"/>
                                      </p:to>
                                    </p:set>
                                    <p:animEffect transition="in" filter="dissolve">
                                      <p:cBhvr>
                                        <p:cTn id="27" dur="500"/>
                                        <p:tgtEl>
                                          <p:spTgt spid="1607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0790"/>
                                        </p:tgtEl>
                                        <p:attrNameLst>
                                          <p:attrName>style.visibility</p:attrName>
                                        </p:attrNameLst>
                                      </p:cBhvr>
                                      <p:to>
                                        <p:strVal val="visible"/>
                                      </p:to>
                                    </p:set>
                                    <p:animEffect transition="in" filter="dissolve">
                                      <p:cBhvr>
                                        <p:cTn id="32" dur="500"/>
                                        <p:tgtEl>
                                          <p:spTgt spid="16079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0791"/>
                                        </p:tgtEl>
                                        <p:attrNameLst>
                                          <p:attrName>style.visibility</p:attrName>
                                        </p:attrNameLst>
                                      </p:cBhvr>
                                      <p:to>
                                        <p:strVal val="visible"/>
                                      </p:to>
                                    </p:set>
                                    <p:animEffect transition="in" filter="dissolve">
                                      <p:cBhvr>
                                        <p:cTn id="37" dur="500"/>
                                        <p:tgtEl>
                                          <p:spTgt spid="16079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60795"/>
                                        </p:tgtEl>
                                        <p:attrNameLst>
                                          <p:attrName>style.visibility</p:attrName>
                                        </p:attrNameLst>
                                      </p:cBhvr>
                                      <p:to>
                                        <p:strVal val="visible"/>
                                      </p:to>
                                    </p:set>
                                    <p:animEffect transition="in" filter="dissolve">
                                      <p:cBhvr>
                                        <p:cTn id="42" dur="500"/>
                                        <p:tgtEl>
                                          <p:spTgt spid="16079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81" grpId="0"/>
      <p:bldP spid="16079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CPU</a:t>
            </a:r>
            <a:r>
              <a:rPr lang="zh-CN" altLang="en-US"/>
              <a:t>调度应综合考虑 </a:t>
            </a:r>
            <a:r>
              <a:rPr lang="zh-CN" altLang="en-US">
                <a:sym typeface="Symbol" panose="05050102010706020507" pitchFamily="18" charset="2"/>
              </a:rPr>
              <a:t> 任务特点</a:t>
            </a:r>
            <a:endParaRPr lang="zh-CN" altLang="zh-CN">
              <a:sym typeface="Symbol" panose="05050102010706020507" pitchFamily="18" charset="2"/>
            </a:endParaRPr>
          </a:p>
        </p:txBody>
      </p:sp>
      <p:sp>
        <p:nvSpPr>
          <p:cNvPr id="72730" name="Rectangle 26"/>
          <p:cNvSpPr>
            <a:spLocks noChangeArrowheads="1"/>
          </p:cNvSpPr>
          <p:nvPr/>
        </p:nvSpPr>
        <p:spPr bwMode="auto">
          <a:xfrm>
            <a:off x="685800"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rPr>
              <a:t>任务可以分为</a:t>
            </a:r>
            <a:r>
              <a:rPr lang="zh-CN" altLang="en-US" dirty="0">
                <a:solidFill>
                  <a:srgbClr val="FF0000"/>
                </a:solidFill>
                <a:highlight>
                  <a:srgbClr val="FFFF00"/>
                </a:highlight>
              </a:rPr>
              <a:t>交互式任务和批处理任务</a:t>
            </a:r>
          </a:p>
        </p:txBody>
      </p:sp>
      <p:grpSp>
        <p:nvGrpSpPr>
          <p:cNvPr id="72731" name="Group 27"/>
          <p:cNvGrpSpPr/>
          <p:nvPr/>
        </p:nvGrpSpPr>
        <p:grpSpPr bwMode="auto">
          <a:xfrm>
            <a:off x="906463" y="1981200"/>
            <a:ext cx="6256337" cy="546100"/>
            <a:chOff x="571" y="1684"/>
            <a:chExt cx="3941" cy="344"/>
          </a:xfrm>
        </p:grpSpPr>
        <p:sp>
          <p:nvSpPr>
            <p:cNvPr id="22540" name="Rectangle 28"/>
            <p:cNvSpPr>
              <a:spLocks noChangeArrowheads="1"/>
            </p:cNvSpPr>
            <p:nvPr/>
          </p:nvSpPr>
          <p:spPr bwMode="auto">
            <a:xfrm>
              <a:off x="571" y="1684"/>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交互式任务注重对用户的</a:t>
              </a:r>
              <a:r>
                <a:rPr lang="zh-CN" altLang="en-US" sz="2400" dirty="0">
                  <a:solidFill>
                    <a:srgbClr val="FF0000"/>
                  </a:solidFill>
                </a:rPr>
                <a:t>响应</a:t>
              </a:r>
              <a:r>
                <a:rPr lang="zh-CN" altLang="en-US" sz="2400" dirty="0"/>
                <a:t>：如</a:t>
              </a:r>
              <a:r>
                <a:rPr lang="en-US" altLang="zh-CN" sz="2400" dirty="0"/>
                <a:t>WORD</a:t>
              </a:r>
              <a:endParaRPr lang="en-US" altLang="zh-CN" sz="2400" dirty="0">
                <a:solidFill>
                  <a:srgbClr val="FF0000"/>
                </a:solidFill>
              </a:endParaRPr>
            </a:p>
          </p:txBody>
        </p:sp>
        <p:pic>
          <p:nvPicPr>
            <p:cNvPr id="22541" name="Picture 2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734" name="Group 30"/>
          <p:cNvGrpSpPr/>
          <p:nvPr/>
        </p:nvGrpSpPr>
        <p:grpSpPr bwMode="auto">
          <a:xfrm>
            <a:off x="914400" y="2590800"/>
            <a:ext cx="6256338" cy="546100"/>
            <a:chOff x="571" y="1684"/>
            <a:chExt cx="3941" cy="344"/>
          </a:xfrm>
        </p:grpSpPr>
        <p:sp>
          <p:nvSpPr>
            <p:cNvPr id="22538" name="Rectangle 31"/>
            <p:cNvSpPr>
              <a:spLocks noChangeArrowheads="1"/>
            </p:cNvSpPr>
            <p:nvPr/>
          </p:nvSpPr>
          <p:spPr bwMode="auto">
            <a:xfrm>
              <a:off x="571" y="1684"/>
              <a:ext cx="39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批处理任务注重对任务</a:t>
              </a:r>
              <a:r>
                <a:rPr lang="zh-CN" altLang="en-US" sz="2400" dirty="0">
                  <a:solidFill>
                    <a:srgbClr val="FF0000"/>
                  </a:solidFill>
                </a:rPr>
                <a:t>吞吐量</a:t>
              </a:r>
              <a:r>
                <a:rPr lang="zh-CN" altLang="en-US" sz="2400" dirty="0"/>
                <a:t>：如</a:t>
              </a:r>
              <a:r>
                <a:rPr lang="en-US" altLang="zh-CN" sz="2400" dirty="0" err="1"/>
                <a:t>gcc</a:t>
              </a:r>
              <a:endParaRPr lang="en-US" altLang="zh-CN" sz="2400" dirty="0">
                <a:solidFill>
                  <a:srgbClr val="FF0000"/>
                </a:solidFill>
              </a:endParaRPr>
            </a:p>
          </p:txBody>
        </p:sp>
        <p:pic>
          <p:nvPicPr>
            <p:cNvPr id="22539" name="Picture 3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737" name="Rectangle 33"/>
          <p:cNvSpPr>
            <a:spLocks noChangeArrowheads="1"/>
          </p:cNvSpPr>
          <p:nvPr/>
        </p:nvSpPr>
        <p:spPr bwMode="auto">
          <a:xfrm>
            <a:off x="685800" y="3478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有趣的问题是许多系统中既有交互式任务，又有批处理任务</a:t>
            </a:r>
          </a:p>
        </p:txBody>
      </p:sp>
      <p:grpSp>
        <p:nvGrpSpPr>
          <p:cNvPr id="72738" name="Group 34"/>
          <p:cNvGrpSpPr/>
          <p:nvPr/>
        </p:nvGrpSpPr>
        <p:grpSpPr bwMode="auto">
          <a:xfrm>
            <a:off x="914400" y="4730750"/>
            <a:ext cx="6256338" cy="603250"/>
            <a:chOff x="571" y="1684"/>
            <a:chExt cx="3941" cy="380"/>
          </a:xfrm>
        </p:grpSpPr>
        <p:sp>
          <p:nvSpPr>
            <p:cNvPr id="22536" name="Rectangle 3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前台任务 </a:t>
              </a:r>
              <a:r>
                <a:rPr lang="en-US" altLang="zh-CN" sz="2400"/>
                <a:t>+ </a:t>
              </a:r>
              <a:r>
                <a:rPr lang="zh-CN" altLang="en-US" sz="2400"/>
                <a:t>后台任务</a:t>
              </a:r>
            </a:p>
          </p:txBody>
        </p:sp>
        <p:pic>
          <p:nvPicPr>
            <p:cNvPr id="22537"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30">
                                            <p:txEl>
                                              <p:pRg st="0" end="0"/>
                                            </p:txEl>
                                          </p:spTgt>
                                        </p:tgtEl>
                                        <p:attrNameLst>
                                          <p:attrName>style.visibility</p:attrName>
                                        </p:attrNameLst>
                                      </p:cBhvr>
                                      <p:to>
                                        <p:strVal val="visible"/>
                                      </p:to>
                                    </p:set>
                                    <p:animEffect transition="in" filter="dissolve">
                                      <p:cBhvr>
                                        <p:cTn id="7" dur="500"/>
                                        <p:tgtEl>
                                          <p:spTgt spid="72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731"/>
                                        </p:tgtEl>
                                        <p:attrNameLst>
                                          <p:attrName>style.visibility</p:attrName>
                                        </p:attrNameLst>
                                      </p:cBhvr>
                                      <p:to>
                                        <p:strVal val="visible"/>
                                      </p:to>
                                    </p:set>
                                    <p:animEffect transition="in" filter="dissolve">
                                      <p:cBhvr>
                                        <p:cTn id="12" dur="500"/>
                                        <p:tgtEl>
                                          <p:spTgt spid="727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2734"/>
                                        </p:tgtEl>
                                        <p:attrNameLst>
                                          <p:attrName>style.visibility</p:attrName>
                                        </p:attrNameLst>
                                      </p:cBhvr>
                                      <p:to>
                                        <p:strVal val="visible"/>
                                      </p:to>
                                    </p:set>
                                    <p:animEffect transition="in" filter="dissolve">
                                      <p:cBhvr>
                                        <p:cTn id="17" dur="500"/>
                                        <p:tgtEl>
                                          <p:spTgt spid="727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737">
                                            <p:txEl>
                                              <p:pRg st="0" end="0"/>
                                            </p:txEl>
                                          </p:spTgt>
                                        </p:tgtEl>
                                        <p:attrNameLst>
                                          <p:attrName>style.visibility</p:attrName>
                                        </p:attrNameLst>
                                      </p:cBhvr>
                                      <p:to>
                                        <p:strVal val="visible"/>
                                      </p:to>
                                    </p:set>
                                    <p:animEffect transition="in" filter="dissolve">
                                      <p:cBhvr>
                                        <p:cTn id="22" dur="500"/>
                                        <p:tgtEl>
                                          <p:spTgt spid="7273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2738"/>
                                        </p:tgtEl>
                                        <p:attrNameLst>
                                          <p:attrName>style.visibility</p:attrName>
                                        </p:attrNameLst>
                                      </p:cBhvr>
                                      <p:to>
                                        <p:strVal val="visible"/>
                                      </p:to>
                                    </p:set>
                                    <p:animEffect transition="in" filter="dissolve">
                                      <p:cBhvr>
                                        <p:cTn id="27" dur="500"/>
                                        <p:tgtEl>
                                          <p:spTgt spid="72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0" grpId="0" build="p"/>
      <p:bldP spid="7273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73062" y="134938"/>
            <a:ext cx="8458200" cy="676275"/>
          </a:xfrm>
        </p:spPr>
        <p:txBody>
          <a:bodyPr/>
          <a:lstStyle/>
          <a:p>
            <a:pPr eaLnBrk="1" hangingPunct="1"/>
            <a:r>
              <a:rPr lang="en-US" altLang="zh-CN" sz="2500" dirty="0"/>
              <a:t>CPU</a:t>
            </a:r>
            <a:r>
              <a:rPr lang="zh-CN" altLang="en-US" sz="2500" dirty="0"/>
              <a:t>调度应综合考虑 </a:t>
            </a:r>
            <a:r>
              <a:rPr lang="zh-CN" altLang="en-US" sz="2500" dirty="0">
                <a:sym typeface="Symbol" panose="05050102010706020507" pitchFamily="18" charset="2"/>
              </a:rPr>
              <a:t> 任务特点</a:t>
            </a:r>
            <a:r>
              <a:rPr lang="en-US" altLang="zh-CN" sz="2500" dirty="0">
                <a:sym typeface="Symbol" panose="05050102010706020507" pitchFamily="18" charset="2"/>
              </a:rPr>
              <a:t>(</a:t>
            </a:r>
            <a:r>
              <a:rPr lang="zh-CN" altLang="en-US" sz="2500" dirty="0">
                <a:sym typeface="Symbol" panose="05050102010706020507" pitchFamily="18" charset="2"/>
              </a:rPr>
              <a:t>续</a:t>
            </a:r>
            <a:r>
              <a:rPr lang="en-US" altLang="zh-CN" sz="2500" dirty="0">
                <a:sym typeface="Symbol" panose="05050102010706020507" pitchFamily="18" charset="2"/>
              </a:rPr>
              <a:t>)</a:t>
            </a:r>
            <a:endParaRPr lang="zh-CN" altLang="zh-CN" sz="2500" dirty="0">
              <a:sym typeface="Symbol" panose="05050102010706020507" pitchFamily="18" charset="2"/>
            </a:endParaRPr>
          </a:p>
        </p:txBody>
      </p:sp>
      <p:sp>
        <p:nvSpPr>
          <p:cNvPr id="23555" name="Rectangle 3"/>
          <p:cNvSpPr>
            <a:spLocks noGrp="1" noChangeArrowheads="1"/>
          </p:cNvSpPr>
          <p:nvPr>
            <p:ph type="body" idx="1"/>
          </p:nvPr>
        </p:nvSpPr>
        <p:spPr>
          <a:xfrm>
            <a:off x="831850" y="762000"/>
            <a:ext cx="7700962" cy="331787"/>
          </a:xfrm>
          <a:noFill/>
        </p:spPr>
        <p:txBody>
          <a:bodyPr/>
          <a:lstStyle/>
          <a:p>
            <a:pPr eaLnBrk="1" hangingPunct="1">
              <a:lnSpc>
                <a:spcPct val="130000"/>
              </a:lnSpc>
            </a:pPr>
            <a:r>
              <a:rPr lang="zh-CN" altLang="en-US" sz="1500" dirty="0"/>
              <a:t>任务的</a:t>
            </a:r>
            <a:r>
              <a:rPr lang="en-US" altLang="zh-CN" sz="1500" dirty="0"/>
              <a:t>CPU-IO</a:t>
            </a:r>
            <a:r>
              <a:rPr lang="zh-CN" altLang="en-US" sz="1500" dirty="0"/>
              <a:t>区间的周期特性</a:t>
            </a:r>
          </a:p>
        </p:txBody>
      </p:sp>
      <p:grpSp>
        <p:nvGrpSpPr>
          <p:cNvPr id="186377" name="Group 9"/>
          <p:cNvGrpSpPr/>
          <p:nvPr/>
        </p:nvGrpSpPr>
        <p:grpSpPr bwMode="auto">
          <a:xfrm>
            <a:off x="977900" y="1003304"/>
            <a:ext cx="8237537" cy="319088"/>
            <a:chOff x="624" y="1640"/>
            <a:chExt cx="5189" cy="201"/>
          </a:xfrm>
        </p:grpSpPr>
        <p:sp>
          <p:nvSpPr>
            <p:cNvPr id="23606" name="Rectangle 7"/>
            <p:cNvSpPr>
              <a:spLocks noChangeArrowheads="1"/>
            </p:cNvSpPr>
            <p:nvPr/>
          </p:nvSpPr>
          <p:spPr bwMode="auto">
            <a:xfrm>
              <a:off x="624" y="1640"/>
              <a:ext cx="5189"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1200" dirty="0"/>
                <a:t>一般任务生存期</a:t>
              </a:r>
              <a:r>
                <a:rPr lang="en-US" altLang="zh-CN" sz="1200" dirty="0"/>
                <a:t>: I/O(</a:t>
              </a:r>
              <a:r>
                <a:rPr lang="zh-CN" altLang="en-US" sz="1200" dirty="0"/>
                <a:t>载入</a:t>
              </a:r>
              <a:r>
                <a:rPr lang="en-US" altLang="zh-CN" sz="1200" dirty="0"/>
                <a:t>), CPU, I/O, .., CPU (exit())</a:t>
              </a:r>
            </a:p>
          </p:txBody>
        </p:sp>
        <p:pic>
          <p:nvPicPr>
            <p:cNvPr id="23607" name="Picture 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 y="16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400" name="Group 32"/>
          <p:cNvGrpSpPr/>
          <p:nvPr/>
        </p:nvGrpSpPr>
        <p:grpSpPr bwMode="auto">
          <a:xfrm>
            <a:off x="1143000" y="1322392"/>
            <a:ext cx="7258050" cy="1895475"/>
            <a:chOff x="1132" y="1584"/>
            <a:chExt cx="4572" cy="1194"/>
          </a:xfrm>
        </p:grpSpPr>
        <p:sp>
          <p:nvSpPr>
            <p:cNvPr id="23589" name="Line 11"/>
            <p:cNvSpPr>
              <a:spLocks noChangeShapeType="1"/>
            </p:cNvSpPr>
            <p:nvPr/>
          </p:nvSpPr>
          <p:spPr bwMode="auto">
            <a:xfrm>
              <a:off x="1248" y="2496"/>
              <a:ext cx="408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0" name="Line 12"/>
            <p:cNvSpPr>
              <a:spLocks noChangeShapeType="1"/>
            </p:cNvSpPr>
            <p:nvPr/>
          </p:nvSpPr>
          <p:spPr bwMode="auto">
            <a:xfrm flipV="1">
              <a:off x="1440" y="1584"/>
              <a:ext cx="0" cy="105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Rectangle 13"/>
            <p:cNvSpPr>
              <a:spLocks noChangeArrowheads="1"/>
            </p:cNvSpPr>
            <p:nvPr/>
          </p:nvSpPr>
          <p:spPr bwMode="auto">
            <a:xfrm>
              <a:off x="4272" y="2528"/>
              <a:ext cx="1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CPU</a:t>
              </a:r>
              <a:r>
                <a:rPr lang="zh-CN" altLang="en-US" sz="2000">
                  <a:solidFill>
                    <a:srgbClr val="FF0000"/>
                  </a:solidFill>
                </a:rPr>
                <a:t>区间长度</a:t>
              </a:r>
              <a:r>
                <a:rPr lang="en-US" altLang="zh-CN" sz="2000">
                  <a:solidFill>
                    <a:srgbClr val="FF0000"/>
                  </a:solidFill>
                </a:rPr>
                <a:t>(ms)</a:t>
              </a:r>
            </a:p>
          </p:txBody>
        </p:sp>
        <p:sp>
          <p:nvSpPr>
            <p:cNvPr id="23592" name="Line 14"/>
            <p:cNvSpPr>
              <a:spLocks noChangeShapeType="1"/>
            </p:cNvSpPr>
            <p:nvPr/>
          </p:nvSpPr>
          <p:spPr bwMode="auto">
            <a:xfrm flipV="1">
              <a:off x="1968"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3" name="Line 15"/>
            <p:cNvSpPr>
              <a:spLocks noChangeShapeType="1"/>
            </p:cNvSpPr>
            <p:nvPr/>
          </p:nvSpPr>
          <p:spPr bwMode="auto">
            <a:xfrm flipV="1">
              <a:off x="2544"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4" name="Line 16"/>
            <p:cNvSpPr>
              <a:spLocks noChangeShapeType="1"/>
            </p:cNvSpPr>
            <p:nvPr/>
          </p:nvSpPr>
          <p:spPr bwMode="auto">
            <a:xfrm flipV="1">
              <a:off x="3072"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5" name="Line 17"/>
            <p:cNvSpPr>
              <a:spLocks noChangeShapeType="1"/>
            </p:cNvSpPr>
            <p:nvPr/>
          </p:nvSpPr>
          <p:spPr bwMode="auto">
            <a:xfrm flipV="1">
              <a:off x="3600"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6" name="Line 18"/>
            <p:cNvSpPr>
              <a:spLocks noChangeShapeType="1"/>
            </p:cNvSpPr>
            <p:nvPr/>
          </p:nvSpPr>
          <p:spPr bwMode="auto">
            <a:xfrm flipV="1">
              <a:off x="4128"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7" name="Line 19"/>
            <p:cNvSpPr>
              <a:spLocks noChangeShapeType="1"/>
            </p:cNvSpPr>
            <p:nvPr/>
          </p:nvSpPr>
          <p:spPr bwMode="auto">
            <a:xfrm flipV="1">
              <a:off x="4704" y="2448"/>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8" name="Text Box 22"/>
            <p:cNvSpPr txBox="1">
              <a:spLocks noChangeArrowheads="1"/>
            </p:cNvSpPr>
            <p:nvPr/>
          </p:nvSpPr>
          <p:spPr bwMode="auto">
            <a:xfrm>
              <a:off x="1132" y="1584"/>
              <a:ext cx="30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rgbClr val="FF0000"/>
                  </a:solidFill>
                </a:rPr>
                <a:t>频率</a:t>
              </a:r>
            </a:p>
          </p:txBody>
        </p:sp>
        <p:sp>
          <p:nvSpPr>
            <p:cNvPr id="23599" name="Rectangle 23"/>
            <p:cNvSpPr>
              <a:spLocks noChangeArrowheads="1"/>
            </p:cNvSpPr>
            <p:nvPr/>
          </p:nvSpPr>
          <p:spPr bwMode="auto">
            <a:xfrm>
              <a:off x="2112" y="1584"/>
              <a:ext cx="288" cy="912"/>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0" name="Rectangle 24"/>
            <p:cNvSpPr>
              <a:spLocks noChangeArrowheads="1"/>
            </p:cNvSpPr>
            <p:nvPr/>
          </p:nvSpPr>
          <p:spPr bwMode="auto">
            <a:xfrm>
              <a:off x="1554" y="2400"/>
              <a:ext cx="288" cy="96"/>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1" name="Rectangle 25"/>
            <p:cNvSpPr>
              <a:spLocks noChangeArrowheads="1"/>
            </p:cNvSpPr>
            <p:nvPr/>
          </p:nvSpPr>
          <p:spPr bwMode="auto">
            <a:xfrm>
              <a:off x="2670" y="2112"/>
              <a:ext cx="288" cy="384"/>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2" name="Rectangle 26"/>
            <p:cNvSpPr>
              <a:spLocks noChangeArrowheads="1"/>
            </p:cNvSpPr>
            <p:nvPr/>
          </p:nvSpPr>
          <p:spPr bwMode="auto">
            <a:xfrm>
              <a:off x="3186" y="2304"/>
              <a:ext cx="288" cy="192"/>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3" name="Rectangle 27"/>
            <p:cNvSpPr>
              <a:spLocks noChangeArrowheads="1"/>
            </p:cNvSpPr>
            <p:nvPr/>
          </p:nvSpPr>
          <p:spPr bwMode="auto">
            <a:xfrm>
              <a:off x="3723" y="2400"/>
              <a:ext cx="288" cy="96"/>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4" name="Rectangle 28"/>
            <p:cNvSpPr>
              <a:spLocks noChangeArrowheads="1"/>
            </p:cNvSpPr>
            <p:nvPr/>
          </p:nvSpPr>
          <p:spPr bwMode="auto">
            <a:xfrm>
              <a:off x="4272" y="2448"/>
              <a:ext cx="288" cy="48"/>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5" name="Line 31"/>
            <p:cNvSpPr>
              <a:spLocks noChangeShapeType="1"/>
            </p:cNvSpPr>
            <p:nvPr/>
          </p:nvSpPr>
          <p:spPr bwMode="auto">
            <a:xfrm>
              <a:off x="4848" y="2496"/>
              <a:ext cx="288" cy="0"/>
            </a:xfrm>
            <a:prstGeom prst="line">
              <a:avLst/>
            </a:prstGeom>
            <a:noFill/>
            <a:ln w="28575">
              <a:solidFill>
                <a:srgbClr val="33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6406" name="Group 38"/>
          <p:cNvGrpSpPr/>
          <p:nvPr/>
        </p:nvGrpSpPr>
        <p:grpSpPr bwMode="auto">
          <a:xfrm>
            <a:off x="990600" y="2998792"/>
            <a:ext cx="2446338" cy="546100"/>
            <a:chOff x="528" y="2688"/>
            <a:chExt cx="1541" cy="344"/>
          </a:xfrm>
        </p:grpSpPr>
        <p:sp>
          <p:nvSpPr>
            <p:cNvPr id="23587" name="Rectangle 34"/>
            <p:cNvSpPr>
              <a:spLocks noChangeArrowheads="1"/>
            </p:cNvSpPr>
            <p:nvPr/>
          </p:nvSpPr>
          <p:spPr bwMode="auto">
            <a:xfrm>
              <a:off x="528" y="2688"/>
              <a:ext cx="15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t>CPU-</a:t>
              </a:r>
              <a:r>
                <a:rPr lang="zh-CN" altLang="en-US" sz="2400" dirty="0"/>
                <a:t>约束型</a:t>
              </a:r>
            </a:p>
          </p:txBody>
        </p:sp>
        <p:pic>
          <p:nvPicPr>
            <p:cNvPr id="23588"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84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407" name="Group 39"/>
          <p:cNvGrpSpPr/>
          <p:nvPr/>
        </p:nvGrpSpPr>
        <p:grpSpPr bwMode="auto">
          <a:xfrm>
            <a:off x="5068888" y="2998792"/>
            <a:ext cx="2446337" cy="546100"/>
            <a:chOff x="3787" y="2736"/>
            <a:chExt cx="1541" cy="344"/>
          </a:xfrm>
        </p:grpSpPr>
        <p:sp>
          <p:nvSpPr>
            <p:cNvPr id="23585" name="Rectangle 36"/>
            <p:cNvSpPr>
              <a:spLocks noChangeArrowheads="1"/>
            </p:cNvSpPr>
            <p:nvPr/>
          </p:nvSpPr>
          <p:spPr bwMode="auto">
            <a:xfrm>
              <a:off x="3787" y="2736"/>
              <a:ext cx="15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I/O-</a:t>
              </a:r>
              <a:r>
                <a:rPr lang="zh-CN" altLang="en-US" sz="2400"/>
                <a:t>约束型</a:t>
              </a:r>
            </a:p>
          </p:txBody>
        </p:sp>
        <p:pic>
          <p:nvPicPr>
            <p:cNvPr id="23586" name="Picture 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6438" name="AutoShape 70"/>
          <p:cNvSpPr/>
          <p:nvPr/>
        </p:nvSpPr>
        <p:spPr bwMode="auto">
          <a:xfrm>
            <a:off x="6248400" y="1436692"/>
            <a:ext cx="1905000" cy="495300"/>
          </a:xfrm>
          <a:prstGeom prst="borderCallout2">
            <a:avLst>
              <a:gd name="adj1" fmla="val 23079"/>
              <a:gd name="adj2" fmla="val -4000"/>
              <a:gd name="adj3" fmla="val 23079"/>
              <a:gd name="adj4" fmla="val -39333"/>
              <a:gd name="adj5" fmla="val 146153"/>
              <a:gd name="adj6" fmla="val -76000"/>
            </a:avLst>
          </a:prstGeom>
          <a:solidFill>
            <a:schemeClr val="bg1"/>
          </a:solidFill>
          <a:ln w="9525">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指数衰减</a:t>
            </a:r>
            <a:r>
              <a:rPr lang="en-US" altLang="zh-CN" sz="2400">
                <a:solidFill>
                  <a:srgbClr val="FF0000"/>
                </a:solidFill>
              </a:rPr>
              <a:t>!</a:t>
            </a:r>
          </a:p>
        </p:txBody>
      </p:sp>
      <p:grpSp>
        <p:nvGrpSpPr>
          <p:cNvPr id="186442" name="Group 74"/>
          <p:cNvGrpSpPr/>
          <p:nvPr/>
        </p:nvGrpSpPr>
        <p:grpSpPr bwMode="auto">
          <a:xfrm>
            <a:off x="5137150" y="3608392"/>
            <a:ext cx="3930650" cy="1905000"/>
            <a:chOff x="2900" y="3072"/>
            <a:chExt cx="2476" cy="1200"/>
          </a:xfrm>
        </p:grpSpPr>
        <p:grpSp>
          <p:nvGrpSpPr>
            <p:cNvPr id="23575" name="Group 69"/>
            <p:cNvGrpSpPr/>
            <p:nvPr/>
          </p:nvGrpSpPr>
          <p:grpSpPr bwMode="auto">
            <a:xfrm>
              <a:off x="2900" y="3072"/>
              <a:ext cx="2476" cy="1056"/>
              <a:chOff x="3024" y="3072"/>
              <a:chExt cx="2476" cy="1056"/>
            </a:xfrm>
          </p:grpSpPr>
          <p:sp>
            <p:nvSpPr>
              <p:cNvPr id="23577" name="Line 59"/>
              <p:cNvSpPr>
                <a:spLocks noChangeShapeType="1"/>
              </p:cNvSpPr>
              <p:nvPr/>
            </p:nvSpPr>
            <p:spPr bwMode="auto">
              <a:xfrm flipV="1">
                <a:off x="3024" y="3978"/>
                <a:ext cx="2476" cy="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8" name="Line 60"/>
              <p:cNvSpPr>
                <a:spLocks noChangeShapeType="1"/>
              </p:cNvSpPr>
              <p:nvPr/>
            </p:nvSpPr>
            <p:spPr bwMode="auto">
              <a:xfrm flipV="1">
                <a:off x="3216" y="3072"/>
                <a:ext cx="1" cy="105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9" name="Line 61"/>
              <p:cNvSpPr>
                <a:spLocks noChangeShapeType="1"/>
              </p:cNvSpPr>
              <p:nvPr/>
            </p:nvSpPr>
            <p:spPr bwMode="auto">
              <a:xfrm flipV="1">
                <a:off x="3744" y="3936"/>
                <a:ext cx="1"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0" name="Line 62"/>
              <p:cNvSpPr>
                <a:spLocks noChangeShapeType="1"/>
              </p:cNvSpPr>
              <p:nvPr/>
            </p:nvSpPr>
            <p:spPr bwMode="auto">
              <a:xfrm flipV="1">
                <a:off x="4320" y="3936"/>
                <a:ext cx="1"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1" name="Line 63"/>
              <p:cNvSpPr>
                <a:spLocks noChangeShapeType="1"/>
              </p:cNvSpPr>
              <p:nvPr/>
            </p:nvSpPr>
            <p:spPr bwMode="auto">
              <a:xfrm flipV="1">
                <a:off x="4848" y="3936"/>
                <a:ext cx="1"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 name="Line 64"/>
              <p:cNvSpPr>
                <a:spLocks noChangeShapeType="1"/>
              </p:cNvSpPr>
              <p:nvPr/>
            </p:nvSpPr>
            <p:spPr bwMode="auto">
              <a:xfrm flipV="1">
                <a:off x="5376" y="3936"/>
                <a:ext cx="1"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3" name="Rectangle 65"/>
              <p:cNvSpPr>
                <a:spLocks noChangeArrowheads="1"/>
              </p:cNvSpPr>
              <p:nvPr/>
            </p:nvSpPr>
            <p:spPr bwMode="auto">
              <a:xfrm>
                <a:off x="3360" y="3072"/>
                <a:ext cx="288" cy="912"/>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4" name="Rectangle 66"/>
              <p:cNvSpPr>
                <a:spLocks noChangeArrowheads="1"/>
              </p:cNvSpPr>
              <p:nvPr/>
            </p:nvSpPr>
            <p:spPr bwMode="auto">
              <a:xfrm>
                <a:off x="3888" y="3936"/>
                <a:ext cx="288" cy="48"/>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3576" name="Rectangle 71"/>
            <p:cNvSpPr>
              <a:spLocks noChangeArrowheads="1"/>
            </p:cNvSpPr>
            <p:nvPr/>
          </p:nvSpPr>
          <p:spPr bwMode="auto">
            <a:xfrm>
              <a:off x="4608" y="4041"/>
              <a:ext cx="5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FF0000"/>
                  </a:solidFill>
                </a:rPr>
                <a:t>CPU</a:t>
              </a:r>
              <a:r>
                <a:rPr lang="zh-CN" altLang="en-US" sz="1800">
                  <a:solidFill>
                    <a:srgbClr val="FF0000"/>
                  </a:solidFill>
                </a:rPr>
                <a:t>区间</a:t>
              </a:r>
            </a:p>
          </p:txBody>
        </p:sp>
      </p:grpSp>
      <p:grpSp>
        <p:nvGrpSpPr>
          <p:cNvPr id="186443" name="Group 75"/>
          <p:cNvGrpSpPr/>
          <p:nvPr/>
        </p:nvGrpSpPr>
        <p:grpSpPr bwMode="auto">
          <a:xfrm>
            <a:off x="1066800" y="3608392"/>
            <a:ext cx="3930650" cy="1905000"/>
            <a:chOff x="336" y="3072"/>
            <a:chExt cx="2476" cy="1200"/>
          </a:xfrm>
        </p:grpSpPr>
        <p:grpSp>
          <p:nvGrpSpPr>
            <p:cNvPr id="23563" name="Group 58"/>
            <p:cNvGrpSpPr/>
            <p:nvPr/>
          </p:nvGrpSpPr>
          <p:grpSpPr bwMode="auto">
            <a:xfrm>
              <a:off x="336" y="3072"/>
              <a:ext cx="2476" cy="1062"/>
              <a:chOff x="788" y="3120"/>
              <a:chExt cx="2476" cy="1062"/>
            </a:xfrm>
          </p:grpSpPr>
          <p:sp>
            <p:nvSpPr>
              <p:cNvPr id="23565" name="Line 41"/>
              <p:cNvSpPr>
                <a:spLocks noChangeShapeType="1"/>
              </p:cNvSpPr>
              <p:nvPr/>
            </p:nvSpPr>
            <p:spPr bwMode="auto">
              <a:xfrm flipV="1">
                <a:off x="788" y="4032"/>
                <a:ext cx="2476" cy="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42"/>
              <p:cNvSpPr>
                <a:spLocks noChangeShapeType="1"/>
              </p:cNvSpPr>
              <p:nvPr/>
            </p:nvSpPr>
            <p:spPr bwMode="auto">
              <a:xfrm flipV="1">
                <a:off x="980" y="3126"/>
                <a:ext cx="0" cy="105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44"/>
              <p:cNvSpPr>
                <a:spLocks noChangeShapeType="1"/>
              </p:cNvSpPr>
              <p:nvPr/>
            </p:nvSpPr>
            <p:spPr bwMode="auto">
              <a:xfrm flipV="1">
                <a:off x="1508" y="399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45"/>
              <p:cNvSpPr>
                <a:spLocks noChangeShapeType="1"/>
              </p:cNvSpPr>
              <p:nvPr/>
            </p:nvSpPr>
            <p:spPr bwMode="auto">
              <a:xfrm flipV="1">
                <a:off x="2084" y="399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46"/>
              <p:cNvSpPr>
                <a:spLocks noChangeShapeType="1"/>
              </p:cNvSpPr>
              <p:nvPr/>
            </p:nvSpPr>
            <p:spPr bwMode="auto">
              <a:xfrm flipV="1">
                <a:off x="2612" y="399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47"/>
              <p:cNvSpPr>
                <a:spLocks noChangeShapeType="1"/>
              </p:cNvSpPr>
              <p:nvPr/>
            </p:nvSpPr>
            <p:spPr bwMode="auto">
              <a:xfrm flipV="1">
                <a:off x="3140" y="399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1" name="Rectangle 51"/>
              <p:cNvSpPr>
                <a:spLocks noChangeArrowheads="1"/>
              </p:cNvSpPr>
              <p:nvPr/>
            </p:nvSpPr>
            <p:spPr bwMode="auto">
              <a:xfrm>
                <a:off x="2736" y="3120"/>
                <a:ext cx="288" cy="912"/>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2" name="Rectangle 52"/>
              <p:cNvSpPr>
                <a:spLocks noChangeArrowheads="1"/>
              </p:cNvSpPr>
              <p:nvPr/>
            </p:nvSpPr>
            <p:spPr bwMode="auto">
              <a:xfrm>
                <a:off x="1094" y="3942"/>
                <a:ext cx="288" cy="96"/>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3" name="Rectangle 54"/>
              <p:cNvSpPr>
                <a:spLocks noChangeArrowheads="1"/>
              </p:cNvSpPr>
              <p:nvPr/>
            </p:nvSpPr>
            <p:spPr bwMode="auto">
              <a:xfrm>
                <a:off x="2208" y="3846"/>
                <a:ext cx="288" cy="192"/>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4" name="Rectangle 55"/>
              <p:cNvSpPr>
                <a:spLocks noChangeArrowheads="1"/>
              </p:cNvSpPr>
              <p:nvPr/>
            </p:nvSpPr>
            <p:spPr bwMode="auto">
              <a:xfrm>
                <a:off x="1584" y="3936"/>
                <a:ext cx="288" cy="96"/>
              </a:xfrm>
              <a:prstGeom prst="rect">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3564" name="Rectangle 73"/>
            <p:cNvSpPr>
              <a:spLocks noChangeArrowheads="1"/>
            </p:cNvSpPr>
            <p:nvPr/>
          </p:nvSpPr>
          <p:spPr bwMode="auto">
            <a:xfrm>
              <a:off x="2016" y="4041"/>
              <a:ext cx="5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FF0000"/>
                  </a:solidFill>
                </a:rPr>
                <a:t>CPU</a:t>
              </a:r>
              <a:r>
                <a:rPr lang="zh-CN" altLang="en-US" sz="1800">
                  <a:solidFill>
                    <a:srgbClr val="FF0000"/>
                  </a:solidFill>
                </a:rPr>
                <a:t>区间</a:t>
              </a:r>
            </a:p>
          </p:txBody>
        </p:sp>
      </p:grpSp>
      <p:pic>
        <p:nvPicPr>
          <p:cNvPr id="3" name="图片 2">
            <a:extLst>
              <a:ext uri="{FF2B5EF4-FFF2-40B4-BE49-F238E27FC236}">
                <a16:creationId xmlns:a16="http://schemas.microsoft.com/office/drawing/2014/main" id="{21BA5176-E05F-FEB9-9025-81E87E849792}"/>
              </a:ext>
            </a:extLst>
          </p:cNvPr>
          <p:cNvPicPr>
            <a:picLocks noChangeAspect="1"/>
          </p:cNvPicPr>
          <p:nvPr/>
        </p:nvPicPr>
        <p:blipFill>
          <a:blip r:embed="rId3"/>
          <a:stretch>
            <a:fillRect/>
          </a:stretch>
        </p:blipFill>
        <p:spPr>
          <a:xfrm>
            <a:off x="109232" y="5257774"/>
            <a:ext cx="3500743" cy="1193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6377"/>
                                        </p:tgtEl>
                                        <p:attrNameLst>
                                          <p:attrName>style.visibility</p:attrName>
                                        </p:attrNameLst>
                                      </p:cBhvr>
                                      <p:to>
                                        <p:strVal val="visible"/>
                                      </p:to>
                                    </p:set>
                                    <p:animEffect transition="in" filter="dissolve">
                                      <p:cBhvr>
                                        <p:cTn id="7" dur="500"/>
                                        <p:tgtEl>
                                          <p:spTgt spid="1863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6400"/>
                                        </p:tgtEl>
                                        <p:attrNameLst>
                                          <p:attrName>style.visibility</p:attrName>
                                        </p:attrNameLst>
                                      </p:cBhvr>
                                      <p:to>
                                        <p:strVal val="visible"/>
                                      </p:to>
                                    </p:set>
                                    <p:animEffect transition="in" filter="dissolve">
                                      <p:cBhvr>
                                        <p:cTn id="12" dur="500"/>
                                        <p:tgtEl>
                                          <p:spTgt spid="1864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6438"/>
                                        </p:tgtEl>
                                        <p:attrNameLst>
                                          <p:attrName>style.visibility</p:attrName>
                                        </p:attrNameLst>
                                      </p:cBhvr>
                                      <p:to>
                                        <p:strVal val="visible"/>
                                      </p:to>
                                    </p:set>
                                    <p:animEffect transition="in" filter="dissolve">
                                      <p:cBhvr>
                                        <p:cTn id="17" dur="500"/>
                                        <p:tgtEl>
                                          <p:spTgt spid="1864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6406"/>
                                        </p:tgtEl>
                                        <p:attrNameLst>
                                          <p:attrName>style.visibility</p:attrName>
                                        </p:attrNameLst>
                                      </p:cBhvr>
                                      <p:to>
                                        <p:strVal val="visible"/>
                                      </p:to>
                                    </p:set>
                                    <p:animEffect transition="in" filter="dissolve">
                                      <p:cBhvr>
                                        <p:cTn id="22" dur="500"/>
                                        <p:tgtEl>
                                          <p:spTgt spid="18640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6443"/>
                                        </p:tgtEl>
                                        <p:attrNameLst>
                                          <p:attrName>style.visibility</p:attrName>
                                        </p:attrNameLst>
                                      </p:cBhvr>
                                      <p:to>
                                        <p:strVal val="visible"/>
                                      </p:to>
                                    </p:set>
                                    <p:animEffect transition="in" filter="dissolve">
                                      <p:cBhvr>
                                        <p:cTn id="27" dur="500"/>
                                        <p:tgtEl>
                                          <p:spTgt spid="1864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6407"/>
                                        </p:tgtEl>
                                        <p:attrNameLst>
                                          <p:attrName>style.visibility</p:attrName>
                                        </p:attrNameLst>
                                      </p:cBhvr>
                                      <p:to>
                                        <p:strVal val="visible"/>
                                      </p:to>
                                    </p:set>
                                    <p:animEffect transition="in" filter="dissolve">
                                      <p:cBhvr>
                                        <p:cTn id="32" dur="500"/>
                                        <p:tgtEl>
                                          <p:spTgt spid="18640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6442"/>
                                        </p:tgtEl>
                                        <p:attrNameLst>
                                          <p:attrName>style.visibility</p:attrName>
                                        </p:attrNameLst>
                                      </p:cBhvr>
                                      <p:to>
                                        <p:strVal val="visible"/>
                                      </p:to>
                                    </p:set>
                                    <p:animEffect transition="in" filter="dissolve">
                                      <p:cBhvr>
                                        <p:cTn id="37" dur="500"/>
                                        <p:tgtEl>
                                          <p:spTgt spid="18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04800"/>
            <a:ext cx="8382000" cy="676275"/>
          </a:xfrm>
        </p:spPr>
        <p:txBody>
          <a:bodyPr/>
          <a:lstStyle/>
          <a:p>
            <a:pPr eaLnBrk="1" hangingPunct="1"/>
            <a:r>
              <a:rPr lang="en-US" altLang="zh-CN"/>
              <a:t>CPU</a:t>
            </a:r>
            <a:r>
              <a:rPr lang="zh-CN" altLang="en-US"/>
              <a:t>调度应综合考虑 </a:t>
            </a:r>
            <a:r>
              <a:rPr lang="zh-CN" altLang="en-US">
                <a:sym typeface="Symbol" panose="05050102010706020507" pitchFamily="18" charset="2"/>
              </a:rPr>
              <a:t> 调度算法的实现</a:t>
            </a:r>
            <a:endParaRPr lang="zh-CN" altLang="zh-CN">
              <a:sym typeface="Symbol" panose="05050102010706020507" pitchFamily="18" charset="2"/>
            </a:endParaRPr>
          </a:p>
        </p:txBody>
      </p:sp>
      <p:sp>
        <p:nvSpPr>
          <p:cNvPr id="188419"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a:solidFill>
                  <a:srgbClr val="FF0000"/>
                </a:solidFill>
              </a:rPr>
              <a:t>复杂调度算法 </a:t>
            </a:r>
            <a:r>
              <a:rPr lang="en-US" altLang="zh-CN">
                <a:solidFill>
                  <a:srgbClr val="FF0000"/>
                </a:solidFill>
              </a:rPr>
              <a:t>vs. </a:t>
            </a:r>
            <a:r>
              <a:rPr lang="zh-CN" altLang="en-US">
                <a:solidFill>
                  <a:srgbClr val="FF0000"/>
                </a:solidFill>
              </a:rPr>
              <a:t>调度程序执行时间</a:t>
            </a:r>
          </a:p>
        </p:txBody>
      </p:sp>
      <p:grpSp>
        <p:nvGrpSpPr>
          <p:cNvPr id="188421" name="Group 5"/>
          <p:cNvGrpSpPr/>
          <p:nvPr/>
        </p:nvGrpSpPr>
        <p:grpSpPr bwMode="auto">
          <a:xfrm>
            <a:off x="906463" y="1981200"/>
            <a:ext cx="6256337" cy="603250"/>
            <a:chOff x="571" y="1684"/>
            <a:chExt cx="3941" cy="380"/>
          </a:xfrm>
        </p:grpSpPr>
        <p:sp>
          <p:nvSpPr>
            <p:cNvPr id="24591" name="Rectangle 6"/>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兼顾许多特点会造成复杂的调度算法</a:t>
              </a:r>
            </a:p>
          </p:txBody>
        </p:sp>
        <p:pic>
          <p:nvPicPr>
            <p:cNvPr id="24592" name="Picture 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24" name="Group 8"/>
          <p:cNvGrpSpPr/>
          <p:nvPr/>
        </p:nvGrpSpPr>
        <p:grpSpPr bwMode="auto">
          <a:xfrm>
            <a:off x="914400" y="2520950"/>
            <a:ext cx="6256338" cy="603250"/>
            <a:chOff x="576" y="1588"/>
            <a:chExt cx="3941" cy="380"/>
          </a:xfrm>
        </p:grpSpPr>
        <p:sp>
          <p:nvSpPr>
            <p:cNvPr id="24589" name="Rectangle 9"/>
            <p:cNvSpPr>
              <a:spLocks noChangeArrowheads="1"/>
            </p:cNvSpPr>
            <p:nvPr/>
          </p:nvSpPr>
          <p:spPr bwMode="auto">
            <a:xfrm>
              <a:off x="576" y="1588"/>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调度程序执行时间应尽量短</a:t>
              </a:r>
            </a:p>
          </p:txBody>
        </p:sp>
        <p:pic>
          <p:nvPicPr>
            <p:cNvPr id="24590"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758"/>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42" name="Group 26"/>
          <p:cNvGrpSpPr/>
          <p:nvPr/>
        </p:nvGrpSpPr>
        <p:grpSpPr bwMode="auto">
          <a:xfrm>
            <a:off x="914400" y="3124200"/>
            <a:ext cx="7924800" cy="603250"/>
            <a:chOff x="576" y="1968"/>
            <a:chExt cx="4992" cy="380"/>
          </a:xfrm>
        </p:grpSpPr>
        <p:sp>
          <p:nvSpPr>
            <p:cNvPr id="24587" name="Rectangle 12"/>
            <p:cNvSpPr>
              <a:spLocks noChangeArrowheads="1"/>
            </p:cNvSpPr>
            <p:nvPr/>
          </p:nvSpPr>
          <p:spPr bwMode="auto">
            <a:xfrm>
              <a:off x="576" y="1968"/>
              <a:ext cx="499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就绪队列的数据结构</a:t>
              </a:r>
              <a:r>
                <a:rPr lang="en-US" altLang="zh-CN" sz="2400"/>
                <a:t>: </a:t>
              </a:r>
              <a:r>
                <a:rPr lang="zh-CN" altLang="en-US" sz="2400"/>
                <a:t>队列、多级队列、树、无序链表</a:t>
              </a:r>
              <a:endParaRPr lang="zh-CN" altLang="en-US" sz="2400">
                <a:solidFill>
                  <a:srgbClr val="FF0000"/>
                </a:solidFill>
              </a:endParaRPr>
            </a:p>
          </p:txBody>
        </p:sp>
        <p:pic>
          <p:nvPicPr>
            <p:cNvPr id="24588"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1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47" name="Group 31"/>
          <p:cNvGrpSpPr/>
          <p:nvPr/>
        </p:nvGrpSpPr>
        <p:grpSpPr bwMode="auto">
          <a:xfrm>
            <a:off x="304800" y="4800600"/>
            <a:ext cx="8686800" cy="1355725"/>
            <a:chOff x="144" y="2928"/>
            <a:chExt cx="5472" cy="854"/>
          </a:xfrm>
        </p:grpSpPr>
        <p:sp>
          <p:nvSpPr>
            <p:cNvPr id="24585" name="Text Box 28"/>
            <p:cNvSpPr txBox="1">
              <a:spLocks noChangeArrowheads="1"/>
            </p:cNvSpPr>
            <p:nvPr/>
          </p:nvSpPr>
          <p:spPr bwMode="auto">
            <a:xfrm>
              <a:off x="144" y="3264"/>
              <a:ext cx="4848"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99"/>
                  </a:solidFill>
                </a:rPr>
                <a:t>不可能设计完美的调度算法，只能根据应用的特征</a:t>
              </a:r>
            </a:p>
            <a:p>
              <a:pPr algn="ctr" eaLnBrk="1" hangingPunct="1">
                <a:spcBef>
                  <a:spcPct val="0"/>
                </a:spcBef>
                <a:buClrTx/>
                <a:buSzTx/>
                <a:buFontTx/>
                <a:buNone/>
              </a:pPr>
              <a:r>
                <a:rPr lang="zh-CN" altLang="en-US" sz="2400">
                  <a:solidFill>
                    <a:srgbClr val="000099"/>
                  </a:solidFill>
                </a:rPr>
                <a:t>进行折中权衡。这是操作系统等复杂系统的设计精髓</a:t>
              </a:r>
              <a:r>
                <a:rPr lang="en-US" altLang="zh-CN" sz="2400">
                  <a:solidFill>
                    <a:srgbClr val="000099"/>
                  </a:solidFill>
                </a:rPr>
                <a:t>!</a:t>
              </a:r>
            </a:p>
          </p:txBody>
        </p:sp>
        <p:pic>
          <p:nvPicPr>
            <p:cNvPr id="24586" name="Picture 29" descr="j0301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4" y="2928"/>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8446" name="Rectangle 30"/>
          <p:cNvSpPr>
            <a:spLocks noChangeArrowheads="1"/>
          </p:cNvSpPr>
          <p:nvPr/>
        </p:nvSpPr>
        <p:spPr bwMode="auto">
          <a:xfrm>
            <a:off x="685800" y="4240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CPU</a:t>
            </a:r>
            <a:r>
              <a:rPr lang="zh-CN" altLang="en-US">
                <a:solidFill>
                  <a:srgbClr val="FF0000"/>
                </a:solidFill>
              </a:rPr>
              <a:t>调度应综合考虑</a:t>
            </a:r>
            <a:r>
              <a:rPr lang="en-US" altLang="zh-CN">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dissolve">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dissolve">
                                      <p:cBhvr>
                                        <p:cTn id="12" dur="500"/>
                                        <p:tgtEl>
                                          <p:spTgt spid="1884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Effect transition="in" filter="dissolve">
                                      <p:cBhvr>
                                        <p:cTn id="17" dur="500"/>
                                        <p:tgtEl>
                                          <p:spTgt spid="1884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8442"/>
                                        </p:tgtEl>
                                        <p:attrNameLst>
                                          <p:attrName>style.visibility</p:attrName>
                                        </p:attrNameLst>
                                      </p:cBhvr>
                                      <p:to>
                                        <p:strVal val="visible"/>
                                      </p:to>
                                    </p:set>
                                    <p:animEffect transition="in" filter="dissolve">
                                      <p:cBhvr>
                                        <p:cTn id="22" dur="500"/>
                                        <p:tgtEl>
                                          <p:spTgt spid="188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8446">
                                            <p:txEl>
                                              <p:pRg st="0" end="0"/>
                                            </p:txEl>
                                          </p:spTgt>
                                        </p:tgtEl>
                                        <p:attrNameLst>
                                          <p:attrName>style.visibility</p:attrName>
                                        </p:attrNameLst>
                                      </p:cBhvr>
                                      <p:to>
                                        <p:strVal val="visible"/>
                                      </p:to>
                                    </p:set>
                                    <p:animEffect transition="in" filter="dissolve">
                                      <p:cBhvr>
                                        <p:cTn id="27" dur="500"/>
                                        <p:tgtEl>
                                          <p:spTgt spid="18844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8447"/>
                                        </p:tgtEl>
                                        <p:attrNameLst>
                                          <p:attrName>style.visibility</p:attrName>
                                        </p:attrNameLst>
                                      </p:cBhvr>
                                      <p:to>
                                        <p:strVal val="visible"/>
                                      </p:to>
                                    </p:set>
                                    <p:animEffect transition="in" filter="dissolve">
                                      <p:cBhvr>
                                        <p:cTn id="32" dur="500"/>
                                        <p:tgtEl>
                                          <p:spTgt spid="18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18844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371600" y="1371600"/>
            <a:ext cx="6705600" cy="4191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dirty="0">
                <a:solidFill>
                  <a:srgbClr val="FF0000"/>
                </a:solidFill>
                <a:latin typeface="Arial Black" panose="020B0A04020102020204" pitchFamily="34" charset="0"/>
                <a:ea typeface="黑体" panose="02010609060101010101" pitchFamily="49" charset="-122"/>
              </a:rPr>
              <a:t>CPU</a:t>
            </a:r>
            <a:r>
              <a:rPr lang="zh-CN" altLang="en-US" dirty="0">
                <a:solidFill>
                  <a:srgbClr val="FF0000"/>
                </a:solidFill>
                <a:latin typeface="Arial Black" panose="020B0A04020102020204" pitchFamily="34" charset="0"/>
                <a:ea typeface="黑体" panose="02010609060101010101" pitchFamily="49" charset="-122"/>
              </a:rPr>
              <a:t>调度算法</a:t>
            </a:r>
            <a:br>
              <a:rPr lang="zh-CN" altLang="en-US" dirty="0">
                <a:latin typeface="Arial Black" panose="020B0A04020102020204" pitchFamily="34" charset="0"/>
                <a:ea typeface="黑体" panose="02010609060101010101" pitchFamily="49" charset="-122"/>
              </a:rPr>
            </a:br>
            <a:r>
              <a:rPr lang="zh-CN" altLang="en-US" dirty="0">
                <a:latin typeface="Arial Black" panose="020B0A04020102020204" pitchFamily="34" charset="0"/>
                <a:ea typeface="黑体" panose="02010609060101010101" pitchFamily="49" charset="-122"/>
              </a:rPr>
              <a:t>    </a:t>
            </a:r>
            <a:r>
              <a:rPr lang="zh-CN" altLang="en-US" sz="2400" dirty="0">
                <a:latin typeface="Arial Black" panose="020B0A04020102020204" pitchFamily="34" charset="0"/>
                <a:ea typeface="黑体" panose="02010609060101010101" pitchFamily="49" charset="-122"/>
              </a:rPr>
              <a:t>（</a:t>
            </a:r>
            <a:r>
              <a:rPr lang="en-US" altLang="zh-CN" sz="2400" dirty="0">
                <a:latin typeface="Arial Black" panose="020B0A04020102020204" pitchFamily="34" charset="0"/>
                <a:ea typeface="黑体" panose="02010609060101010101" pitchFamily="49" charset="-122"/>
              </a:rPr>
              <a:t>1</a:t>
            </a:r>
            <a:r>
              <a:rPr lang="zh-CN" altLang="en-US" sz="2400" dirty="0">
                <a:latin typeface="Arial Black" panose="020B0A04020102020204" pitchFamily="34" charset="0"/>
                <a:ea typeface="黑体" panose="02010609060101010101" pitchFamily="49" charset="-122"/>
              </a:rPr>
              <a:t>）先到先服务调度 </a:t>
            </a:r>
            <a:r>
              <a:rPr lang="en-US" altLang="zh-CN" sz="2400" dirty="0">
                <a:latin typeface="Arial Black" panose="020B0A04020102020204" pitchFamily="34" charset="0"/>
                <a:ea typeface="黑体" panose="02010609060101010101" pitchFamily="49" charset="-122"/>
              </a:rPr>
              <a:t>FCFS</a:t>
            </a:r>
            <a:br>
              <a:rPr lang="en-US" altLang="zh-CN" sz="2400" dirty="0">
                <a:latin typeface="Arial Black" panose="020B0A04020102020204" pitchFamily="34" charset="0"/>
                <a:ea typeface="黑体" panose="02010609060101010101" pitchFamily="49" charset="-122"/>
              </a:rPr>
            </a:br>
            <a:r>
              <a:rPr lang="en-US" altLang="zh-CN" sz="2400" dirty="0">
                <a:latin typeface="Arial Black" panose="020B0A04020102020204" pitchFamily="34" charset="0"/>
                <a:ea typeface="黑体" panose="02010609060101010101" pitchFamily="49" charset="-122"/>
              </a:rPr>
              <a:t>     </a:t>
            </a:r>
            <a:r>
              <a:rPr lang="zh-CN" altLang="en-US" sz="2400" dirty="0">
                <a:latin typeface="Arial Black" panose="020B0A04020102020204" pitchFamily="34" charset="0"/>
                <a:ea typeface="黑体" panose="02010609060101010101" pitchFamily="49" charset="-122"/>
              </a:rPr>
              <a:t>（</a:t>
            </a:r>
            <a:r>
              <a:rPr lang="en-US" altLang="zh-CN" sz="2400" dirty="0">
                <a:latin typeface="Arial Black" panose="020B0A04020102020204" pitchFamily="34" charset="0"/>
                <a:ea typeface="黑体" panose="02010609060101010101" pitchFamily="49" charset="-122"/>
              </a:rPr>
              <a:t>2</a:t>
            </a:r>
            <a:r>
              <a:rPr lang="zh-CN" altLang="en-US" sz="2400" dirty="0">
                <a:latin typeface="Arial Black" panose="020B0A04020102020204" pitchFamily="34" charset="0"/>
                <a:ea typeface="黑体" panose="02010609060101010101" pitchFamily="49" charset="-122"/>
              </a:rPr>
              <a:t>）最短作业优先调度 </a:t>
            </a:r>
            <a:r>
              <a:rPr lang="en-US" altLang="zh-CN" sz="2400" dirty="0">
                <a:latin typeface="Arial Black" panose="020B0A04020102020204" pitchFamily="34" charset="0"/>
                <a:ea typeface="黑体" panose="02010609060101010101" pitchFamily="49" charset="-122"/>
              </a:rPr>
              <a:t>SJF</a:t>
            </a:r>
            <a:br>
              <a:rPr lang="en-US" altLang="zh-CN" sz="2400" dirty="0">
                <a:latin typeface="Arial Black" panose="020B0A04020102020204" pitchFamily="34" charset="0"/>
                <a:ea typeface="黑体" panose="02010609060101010101" pitchFamily="49" charset="-122"/>
              </a:rPr>
            </a:br>
            <a:r>
              <a:rPr lang="en-US" altLang="zh-CN" sz="2400" dirty="0">
                <a:latin typeface="Arial Black" panose="020B0A04020102020204" pitchFamily="34" charset="0"/>
                <a:ea typeface="黑体" panose="02010609060101010101" pitchFamily="49" charset="-122"/>
              </a:rPr>
              <a:t>     </a:t>
            </a:r>
            <a:r>
              <a:rPr lang="zh-CN" altLang="en-US" sz="2400" dirty="0">
                <a:latin typeface="Arial Black" panose="020B0A04020102020204" pitchFamily="34" charset="0"/>
                <a:ea typeface="黑体" panose="02010609060101010101" pitchFamily="49" charset="-122"/>
              </a:rPr>
              <a:t>（</a:t>
            </a:r>
            <a:r>
              <a:rPr lang="en-US" altLang="zh-CN" sz="2400" dirty="0">
                <a:latin typeface="Arial Black" panose="020B0A04020102020204" pitchFamily="34" charset="0"/>
                <a:ea typeface="黑体" panose="02010609060101010101" pitchFamily="49" charset="-122"/>
              </a:rPr>
              <a:t>3</a:t>
            </a:r>
            <a:r>
              <a:rPr lang="zh-CN" altLang="en-US" sz="2400" dirty="0">
                <a:latin typeface="Arial Black" panose="020B0A04020102020204" pitchFamily="34" charset="0"/>
                <a:ea typeface="黑体" panose="02010609060101010101" pitchFamily="49" charset="-122"/>
              </a:rPr>
              <a:t>）优先级调度 </a:t>
            </a:r>
            <a:br>
              <a:rPr lang="zh-CN" altLang="en-US" sz="2400" dirty="0">
                <a:latin typeface="Arial Black" panose="020B0A04020102020204" pitchFamily="34" charset="0"/>
                <a:ea typeface="黑体" panose="02010609060101010101" pitchFamily="49" charset="-122"/>
              </a:rPr>
            </a:br>
            <a:r>
              <a:rPr lang="zh-CN" altLang="en-US" sz="2400" dirty="0">
                <a:latin typeface="Arial Black" panose="020B0A04020102020204" pitchFamily="34" charset="0"/>
                <a:ea typeface="黑体" panose="02010609060101010101" pitchFamily="49" charset="-122"/>
              </a:rPr>
              <a:t>     （</a:t>
            </a:r>
            <a:r>
              <a:rPr lang="en-US" altLang="zh-CN" sz="2400" dirty="0">
                <a:latin typeface="Arial Black" panose="020B0A04020102020204" pitchFamily="34" charset="0"/>
                <a:ea typeface="黑体" panose="02010609060101010101" pitchFamily="49" charset="-122"/>
              </a:rPr>
              <a:t>4</a:t>
            </a:r>
            <a:r>
              <a:rPr lang="zh-CN" altLang="en-US" sz="2400" dirty="0">
                <a:latin typeface="Arial Black" panose="020B0A04020102020204" pitchFamily="34" charset="0"/>
                <a:ea typeface="黑体" panose="02010609060101010101" pitchFamily="49" charset="-122"/>
              </a:rPr>
              <a:t>）转轮法调度 </a:t>
            </a:r>
            <a:r>
              <a:rPr lang="en-US" altLang="zh-CN" sz="2400" dirty="0">
                <a:latin typeface="Arial Black" panose="020B0A04020102020204" pitchFamily="34" charset="0"/>
                <a:ea typeface="黑体" panose="02010609060101010101" pitchFamily="49" charset="-122"/>
              </a:rPr>
              <a:t>RR</a:t>
            </a:r>
            <a:br>
              <a:rPr lang="en-US" altLang="zh-CN" sz="2400" dirty="0">
                <a:latin typeface="Arial Black" panose="020B0A04020102020204" pitchFamily="34" charset="0"/>
                <a:ea typeface="黑体" panose="02010609060101010101" pitchFamily="49" charset="-122"/>
              </a:rPr>
            </a:br>
            <a:r>
              <a:rPr lang="en-US" altLang="zh-CN" sz="2400" dirty="0">
                <a:latin typeface="Arial Black" panose="020B0A04020102020204" pitchFamily="34" charset="0"/>
                <a:ea typeface="黑体" panose="02010609060101010101" pitchFamily="49" charset="-122"/>
              </a:rPr>
              <a:t>     </a:t>
            </a:r>
            <a:r>
              <a:rPr lang="zh-CN" altLang="en-US" sz="2400" dirty="0">
                <a:latin typeface="Arial Black" panose="020B0A04020102020204" pitchFamily="34" charset="0"/>
                <a:ea typeface="黑体" panose="02010609060101010101" pitchFamily="49" charset="-122"/>
              </a:rPr>
              <a:t>（</a:t>
            </a:r>
            <a:r>
              <a:rPr lang="en-US" altLang="zh-CN" sz="2400" dirty="0">
                <a:latin typeface="Arial Black" panose="020B0A04020102020204" pitchFamily="34" charset="0"/>
                <a:ea typeface="黑体" panose="02010609060101010101" pitchFamily="49" charset="-122"/>
              </a:rPr>
              <a:t>5</a:t>
            </a:r>
            <a:r>
              <a:rPr lang="zh-CN" altLang="en-US" sz="2400" dirty="0">
                <a:latin typeface="Arial Black" panose="020B0A04020102020204" pitchFamily="34" charset="0"/>
                <a:ea typeface="黑体" panose="02010609060101010101" pitchFamily="49" charset="-122"/>
              </a:rPr>
              <a:t>）多级队列调度</a:t>
            </a:r>
            <a:br>
              <a:rPr lang="zh-CN" altLang="en-US" sz="2400" dirty="0">
                <a:latin typeface="Arial Black" panose="020B0A04020102020204" pitchFamily="34" charset="0"/>
                <a:ea typeface="黑体" panose="02010609060101010101" pitchFamily="49" charset="-122"/>
              </a:rPr>
            </a:br>
            <a:r>
              <a:rPr lang="zh-CN" altLang="en-US" sz="2400" dirty="0">
                <a:latin typeface="Arial Black" panose="020B0A04020102020204" pitchFamily="34" charset="0"/>
                <a:ea typeface="黑体" panose="02010609060101010101" pitchFamily="49" charset="-122"/>
              </a:rPr>
              <a:t>     （</a:t>
            </a:r>
            <a:r>
              <a:rPr lang="en-US" altLang="zh-CN" sz="2400" dirty="0">
                <a:latin typeface="Arial Black" panose="020B0A04020102020204" pitchFamily="34" charset="0"/>
                <a:ea typeface="黑体" panose="02010609060101010101" pitchFamily="49" charset="-122"/>
              </a:rPr>
              <a:t>6</a:t>
            </a:r>
            <a:r>
              <a:rPr lang="zh-CN" altLang="en-US" sz="2400" dirty="0">
                <a:latin typeface="Arial Black" panose="020B0A04020102020204" pitchFamily="34" charset="0"/>
                <a:ea typeface="黑体" panose="02010609060101010101" pitchFamily="49" charset="-122"/>
              </a:rPr>
              <a:t>）多级反馈队列调度</a:t>
            </a:r>
            <a:endParaRPr lang="en-US" altLang="zh-CN" sz="2400" dirty="0">
              <a:latin typeface="Arial Black" panose="020B0A04020102020204" pitchFamily="34" charset="0"/>
              <a:ea typeface="黑体" panose="02010609060101010101" pitchFamily="49" charset="-122"/>
            </a:endParaRPr>
          </a:p>
          <a:p>
            <a:pPr eaLnBrk="1" hangingPunct="1">
              <a:lnSpc>
                <a:spcPct val="120000"/>
              </a:lnSpc>
              <a:spcBef>
                <a:spcPct val="0"/>
              </a:spcBef>
              <a:buClrTx/>
              <a:buSzTx/>
              <a:buFont typeface="Wingdings" panose="05000000000000000000" pitchFamily="2" charset="2"/>
              <a:buNone/>
            </a:pPr>
            <a:r>
              <a:rPr lang="zh-CN" altLang="en-US" sz="2400" dirty="0">
                <a:latin typeface="Arial Black" panose="020B0A04020102020204" pitchFamily="34" charset="0"/>
                <a:ea typeface="黑体" panose="02010609060101010101" pitchFamily="49" charset="-122"/>
              </a:rPr>
              <a:t>     （</a:t>
            </a:r>
            <a:r>
              <a:rPr lang="en-US" altLang="zh-CN" sz="2400" dirty="0">
                <a:latin typeface="Arial Black" panose="020B0A04020102020204" pitchFamily="34" charset="0"/>
                <a:ea typeface="黑体" panose="02010609060101010101" pitchFamily="49" charset="-122"/>
              </a:rPr>
              <a:t>7</a:t>
            </a:r>
            <a:r>
              <a:rPr lang="zh-CN" altLang="en-US" sz="2400" dirty="0">
                <a:latin typeface="Arial Black" panose="020B0A04020102020204" pitchFamily="34" charset="0"/>
                <a:ea typeface="黑体" panose="02010609060101010101" pitchFamily="49" charset="-122"/>
              </a:rPr>
              <a:t>）多核</a:t>
            </a:r>
            <a:r>
              <a:rPr lang="en-US" altLang="zh-CN" sz="2400" dirty="0">
                <a:latin typeface="Arial Black" panose="020B0A04020102020204" pitchFamily="34" charset="0"/>
                <a:ea typeface="黑体" panose="02010609060101010101" pitchFamily="49" charset="-122"/>
              </a:rPr>
              <a:t>/</a:t>
            </a:r>
            <a:r>
              <a:rPr lang="zh-CN" altLang="en-US" sz="2400" dirty="0">
                <a:latin typeface="Arial Black" panose="020B0A04020102020204" pitchFamily="34" charset="0"/>
                <a:ea typeface="黑体" panose="02010609060101010101" pitchFamily="49" charset="-122"/>
              </a:rPr>
              <a:t>多处理器调度</a:t>
            </a:r>
          </a:p>
          <a:p>
            <a:pPr eaLnBrk="1" hangingPunct="1">
              <a:lnSpc>
                <a:spcPct val="120000"/>
              </a:lnSpc>
              <a:spcBef>
                <a:spcPct val="0"/>
              </a:spcBef>
              <a:buClrTx/>
              <a:buSzTx/>
              <a:buFontTx/>
              <a:buNone/>
            </a:pPr>
            <a:endParaRPr lang="zh-CN" altLang="en-US" sz="2400" dirty="0">
              <a:latin typeface="Arial Black" panose="020B0A04020102020204" pitchFamily="34" charset="0"/>
              <a:ea typeface="黑体" panose="02010609060101010101" pitchFamily="49" charset="-122"/>
            </a:endParaRPr>
          </a:p>
        </p:txBody>
      </p:sp>
      <p:sp>
        <p:nvSpPr>
          <p:cNvPr id="25603"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5.3 </a:t>
            </a:r>
            <a:r>
              <a:rPr lang="zh-CN" altLang="en-US" sz="3200">
                <a:latin typeface="黑体" panose="02010609060101010101" pitchFamily="49" charset="-122"/>
                <a:ea typeface="黑体" panose="02010609060101010101" pitchFamily="49" charset="-122"/>
              </a:rPr>
              <a:t>调度算法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04800"/>
            <a:ext cx="9144000" cy="676275"/>
          </a:xfrm>
        </p:spPr>
        <p:txBody>
          <a:bodyPr/>
          <a:lstStyle/>
          <a:p>
            <a:pPr eaLnBrk="1" hangingPunct="1"/>
            <a:r>
              <a:rPr lang="zh-CN" altLang="en-US" sz="3200"/>
              <a:t>（</a:t>
            </a:r>
            <a:r>
              <a:rPr lang="en-US" altLang="zh-CN" sz="3200"/>
              <a:t>1</a:t>
            </a:r>
            <a:r>
              <a:rPr lang="zh-CN" altLang="en-US" sz="3200"/>
              <a:t>）</a:t>
            </a:r>
            <a:r>
              <a:rPr lang="en-US" altLang="zh-CN" sz="3200"/>
              <a:t>FIFO</a:t>
            </a:r>
            <a:r>
              <a:rPr lang="zh-CN" altLang="en-US" sz="3200"/>
              <a:t>或</a:t>
            </a:r>
            <a:r>
              <a:rPr lang="en-US" altLang="zh-CN" sz="3200">
                <a:sym typeface="Symbol" panose="05050102010706020507" pitchFamily="18" charset="2"/>
              </a:rPr>
              <a:t>First Come, First Served (FCFS)</a:t>
            </a:r>
          </a:p>
        </p:txBody>
      </p:sp>
      <p:sp>
        <p:nvSpPr>
          <p:cNvPr id="190467" name="Rectangle 3"/>
          <p:cNvSpPr>
            <a:spLocks noGrp="1" noChangeArrowheads="1"/>
          </p:cNvSpPr>
          <p:nvPr>
            <p:ph type="body" idx="1"/>
          </p:nvPr>
        </p:nvSpPr>
        <p:spPr>
          <a:xfrm>
            <a:off x="700088" y="1099560"/>
            <a:ext cx="7921625" cy="865188"/>
          </a:xfrm>
          <a:noFill/>
        </p:spPr>
        <p:txBody>
          <a:bodyPr/>
          <a:lstStyle/>
          <a:p>
            <a:pPr eaLnBrk="1" hangingPunct="1">
              <a:lnSpc>
                <a:spcPct val="130000"/>
              </a:lnSpc>
            </a:pPr>
            <a:r>
              <a:rPr lang="zh-CN" altLang="en-US" dirty="0">
                <a:solidFill>
                  <a:srgbClr val="FF0000"/>
                </a:solidFill>
              </a:rPr>
              <a:t>调度的顺序就是任务到达就绪队列的顺序</a:t>
            </a:r>
            <a:endParaRPr lang="en-US" altLang="zh-CN" dirty="0">
              <a:solidFill>
                <a:srgbClr val="FF0000"/>
              </a:solidFill>
            </a:endParaRPr>
          </a:p>
          <a:p>
            <a:pPr marL="0" indent="0" eaLnBrk="1" hangingPunct="1">
              <a:lnSpc>
                <a:spcPct val="130000"/>
              </a:lnSpc>
              <a:buNone/>
            </a:pPr>
            <a:r>
              <a:rPr lang="zh-CN" altLang="en-US" sz="1800" dirty="0">
                <a:solidFill>
                  <a:srgbClr val="0070C0"/>
                </a:solidFill>
              </a:rPr>
              <a:t>比如：同优先级任务按照进入就绪队列先后顺序执行</a:t>
            </a:r>
            <a:endParaRPr lang="en-US" altLang="zh-CN" sz="1800" dirty="0">
              <a:solidFill>
                <a:srgbClr val="0070C0"/>
              </a:solidFill>
            </a:endParaRPr>
          </a:p>
          <a:p>
            <a:pPr eaLnBrk="1" hangingPunct="1">
              <a:lnSpc>
                <a:spcPct val="130000"/>
              </a:lnSpc>
            </a:pPr>
            <a:endParaRPr lang="zh-CN" altLang="en-US" dirty="0">
              <a:solidFill>
                <a:srgbClr val="FF0000"/>
              </a:solidFill>
            </a:endParaRPr>
          </a:p>
        </p:txBody>
      </p:sp>
      <p:grpSp>
        <p:nvGrpSpPr>
          <p:cNvPr id="190532" name="Group 68"/>
          <p:cNvGrpSpPr/>
          <p:nvPr/>
        </p:nvGrpSpPr>
        <p:grpSpPr bwMode="auto">
          <a:xfrm>
            <a:off x="685800" y="4572000"/>
            <a:ext cx="7086600" cy="1981200"/>
            <a:chOff x="432" y="2880"/>
            <a:chExt cx="4464" cy="1248"/>
          </a:xfrm>
        </p:grpSpPr>
        <p:sp>
          <p:nvSpPr>
            <p:cNvPr id="26664" name="Rectangle 54"/>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26665" name="Group 67"/>
            <p:cNvGrpSpPr/>
            <p:nvPr/>
          </p:nvGrpSpPr>
          <p:grpSpPr bwMode="auto">
            <a:xfrm>
              <a:off x="816" y="3360"/>
              <a:ext cx="4080" cy="768"/>
              <a:chOff x="816" y="3360"/>
              <a:chExt cx="4080" cy="768"/>
            </a:xfrm>
          </p:grpSpPr>
          <p:sp>
            <p:nvSpPr>
              <p:cNvPr id="26666" name="Rectangle 40"/>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67" name="Text Box 41"/>
              <p:cNvSpPr txBox="1">
                <a:spLocks noChangeArrowheads="1"/>
              </p:cNvSpPr>
              <p:nvPr/>
            </p:nvSpPr>
            <p:spPr bwMode="auto">
              <a:xfrm>
                <a:off x="115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26668" name="Text Box 42"/>
              <p:cNvSpPr txBox="1">
                <a:spLocks noChangeArrowheads="1"/>
              </p:cNvSpPr>
              <p:nvPr/>
            </p:nvSpPr>
            <p:spPr bwMode="auto">
              <a:xfrm>
                <a:off x="208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26669" name="Text Box 43"/>
              <p:cNvSpPr txBox="1">
                <a:spLocks noChangeArrowheads="1"/>
              </p:cNvSpPr>
              <p:nvPr/>
            </p:nvSpPr>
            <p:spPr bwMode="auto">
              <a:xfrm>
                <a:off x="288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26670" name="Line 44"/>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1" name="Line 46"/>
              <p:cNvSpPr>
                <a:spLocks noChangeShapeType="1"/>
              </p:cNvSpPr>
              <p:nvPr/>
            </p:nvSpPr>
            <p:spPr bwMode="auto">
              <a:xfrm>
                <a:off x="168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2" name="Line 48"/>
              <p:cNvSpPr>
                <a:spLocks noChangeShapeType="1"/>
              </p:cNvSpPr>
              <p:nvPr/>
            </p:nvSpPr>
            <p:spPr bwMode="auto">
              <a:xfrm>
                <a:off x="168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3" name="Text Box 50"/>
              <p:cNvSpPr txBox="1">
                <a:spLocks noChangeArrowheads="1"/>
              </p:cNvSpPr>
              <p:nvPr/>
            </p:nvSpPr>
            <p:spPr bwMode="auto">
              <a:xfrm>
                <a:off x="149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26674" name="Text Box 52"/>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26675" name="Text Box 53"/>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26676" name="Line 55"/>
              <p:cNvSpPr>
                <a:spLocks noChangeShapeType="1"/>
              </p:cNvSpPr>
              <p:nvPr/>
            </p:nvSpPr>
            <p:spPr bwMode="auto">
              <a:xfrm>
                <a:off x="2838"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7" name="Line 56"/>
              <p:cNvSpPr>
                <a:spLocks noChangeShapeType="1"/>
              </p:cNvSpPr>
              <p:nvPr/>
            </p:nvSpPr>
            <p:spPr bwMode="auto">
              <a:xfrm>
                <a:off x="2838"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8" name="Text Box 57"/>
              <p:cNvSpPr txBox="1">
                <a:spLocks noChangeArrowheads="1"/>
              </p:cNvSpPr>
              <p:nvPr/>
            </p:nvSpPr>
            <p:spPr bwMode="auto">
              <a:xfrm>
                <a:off x="264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39</a:t>
                </a:r>
              </a:p>
            </p:txBody>
          </p:sp>
          <p:sp>
            <p:nvSpPr>
              <p:cNvPr id="26679" name="Line 58"/>
              <p:cNvSpPr>
                <a:spLocks noChangeShapeType="1"/>
              </p:cNvSpPr>
              <p:nvPr/>
            </p:nvSpPr>
            <p:spPr bwMode="auto">
              <a:xfrm>
                <a:off x="322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0" name="Line 59"/>
              <p:cNvSpPr>
                <a:spLocks noChangeShapeType="1"/>
              </p:cNvSpPr>
              <p:nvPr/>
            </p:nvSpPr>
            <p:spPr bwMode="auto">
              <a:xfrm>
                <a:off x="322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1" name="Text Box 60"/>
              <p:cNvSpPr txBox="1">
                <a:spLocks noChangeArrowheads="1"/>
              </p:cNvSpPr>
              <p:nvPr/>
            </p:nvSpPr>
            <p:spPr bwMode="auto">
              <a:xfrm>
                <a:off x="303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42</a:t>
                </a:r>
              </a:p>
            </p:txBody>
          </p:sp>
          <p:sp>
            <p:nvSpPr>
              <p:cNvPr id="26682" name="Text Box 61"/>
              <p:cNvSpPr txBox="1">
                <a:spLocks noChangeArrowheads="1"/>
              </p:cNvSpPr>
              <p:nvPr/>
            </p:nvSpPr>
            <p:spPr bwMode="auto">
              <a:xfrm>
                <a:off x="33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26683" name="Line 62"/>
              <p:cNvSpPr>
                <a:spLocks noChangeShapeType="1"/>
              </p:cNvSpPr>
              <p:nvPr/>
            </p:nvSpPr>
            <p:spPr bwMode="auto">
              <a:xfrm>
                <a:off x="384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4" name="Line 63"/>
              <p:cNvSpPr>
                <a:spLocks noChangeShapeType="1"/>
              </p:cNvSpPr>
              <p:nvPr/>
            </p:nvSpPr>
            <p:spPr bwMode="auto">
              <a:xfrm>
                <a:off x="384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5" name="Text Box 64"/>
              <p:cNvSpPr txBox="1">
                <a:spLocks noChangeArrowheads="1"/>
              </p:cNvSpPr>
              <p:nvPr/>
            </p:nvSpPr>
            <p:spPr bwMode="auto">
              <a:xfrm>
                <a:off x="365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49</a:t>
                </a:r>
              </a:p>
            </p:txBody>
          </p:sp>
          <p:sp>
            <p:nvSpPr>
              <p:cNvPr id="26686" name="Line 65"/>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7" name="Text Box 66"/>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grpSp>
      </p:grpSp>
      <p:grpSp>
        <p:nvGrpSpPr>
          <p:cNvPr id="190537" name="Group 73"/>
          <p:cNvGrpSpPr/>
          <p:nvPr/>
        </p:nvGrpSpPr>
        <p:grpSpPr bwMode="auto">
          <a:xfrm>
            <a:off x="685800" y="2133600"/>
            <a:ext cx="8153400" cy="2895600"/>
            <a:chOff x="432" y="1344"/>
            <a:chExt cx="5136" cy="1824"/>
          </a:xfrm>
        </p:grpSpPr>
        <p:sp>
          <p:nvSpPr>
            <p:cNvPr id="26642" name="Rectangle 16"/>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26643" name="Line 17"/>
            <p:cNvSpPr>
              <a:spLocks noChangeShapeType="1"/>
            </p:cNvSpPr>
            <p:nvPr/>
          </p:nvSpPr>
          <p:spPr bwMode="auto">
            <a:xfrm>
              <a:off x="3216" y="1632"/>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4" name="Line 18"/>
            <p:cNvSpPr>
              <a:spLocks noChangeShapeType="1"/>
            </p:cNvSpPr>
            <p:nvPr/>
          </p:nvSpPr>
          <p:spPr bwMode="auto">
            <a:xfrm>
              <a:off x="3216"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645" name="Group 23"/>
            <p:cNvGrpSpPr/>
            <p:nvPr/>
          </p:nvGrpSpPr>
          <p:grpSpPr bwMode="auto">
            <a:xfrm>
              <a:off x="768" y="1796"/>
              <a:ext cx="2256" cy="886"/>
              <a:chOff x="768" y="1796"/>
              <a:chExt cx="2256" cy="886"/>
            </a:xfrm>
          </p:grpSpPr>
          <p:sp>
            <p:nvSpPr>
              <p:cNvPr id="26662" name="Rectangle 21"/>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26663" name="Picture 2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Line 24"/>
            <p:cNvSpPr>
              <a:spLocks noChangeShapeType="1"/>
            </p:cNvSpPr>
            <p:nvPr/>
          </p:nvSpPr>
          <p:spPr bwMode="auto">
            <a:xfrm>
              <a:off x="4080"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7" name="Rectangle 25"/>
            <p:cNvSpPr>
              <a:spLocks noChangeArrowheads="1"/>
            </p:cNvSpPr>
            <p:nvPr/>
          </p:nvSpPr>
          <p:spPr bwMode="auto">
            <a:xfrm>
              <a:off x="3386" y="1344"/>
              <a:ext cx="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26648" name="Rectangle 26"/>
            <p:cNvSpPr>
              <a:spLocks noChangeArrowheads="1"/>
            </p:cNvSpPr>
            <p:nvPr/>
          </p:nvSpPr>
          <p:spPr bwMode="auto">
            <a:xfrm>
              <a:off x="4208" y="1356"/>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26649" name="Rectangle 27"/>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26650" name="Rectangle 28"/>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26651" name="Rectangle 29"/>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26652" name="Rectangle 30"/>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26653" name="Rectangle 31"/>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26654" name="Rectangle 32"/>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26655" name="Line 33"/>
            <p:cNvSpPr>
              <a:spLocks noChangeShapeType="1"/>
            </p:cNvSpPr>
            <p:nvPr/>
          </p:nvSpPr>
          <p:spPr bwMode="auto">
            <a:xfrm>
              <a:off x="3216" y="3168"/>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6" name="Rectangle 34"/>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26657" name="Rectangle 35"/>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26658" name="Rectangle 36"/>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26659" name="Rectangle 37"/>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26660" name="Line 69"/>
            <p:cNvSpPr>
              <a:spLocks noChangeShapeType="1"/>
            </p:cNvSpPr>
            <p:nvPr/>
          </p:nvSpPr>
          <p:spPr bwMode="auto">
            <a:xfrm>
              <a:off x="5568"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1" name="Line 71"/>
            <p:cNvSpPr>
              <a:spLocks noChangeShapeType="1"/>
            </p:cNvSpPr>
            <p:nvPr/>
          </p:nvSpPr>
          <p:spPr bwMode="auto">
            <a:xfrm>
              <a:off x="3216" y="1344"/>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dissolve">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dissolve">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0537"/>
                                        </p:tgtEl>
                                        <p:attrNameLst>
                                          <p:attrName>style.visibility</p:attrName>
                                        </p:attrNameLst>
                                      </p:cBhvr>
                                      <p:to>
                                        <p:strVal val="visible"/>
                                      </p:to>
                                    </p:set>
                                    <p:animEffect transition="in" filter="dissolve">
                                      <p:cBhvr>
                                        <p:cTn id="17" dur="500"/>
                                        <p:tgtEl>
                                          <p:spTgt spid="1905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0532"/>
                                        </p:tgtEl>
                                        <p:attrNameLst>
                                          <p:attrName>style.visibility</p:attrName>
                                        </p:attrNameLst>
                                      </p:cBhvr>
                                      <p:to>
                                        <p:strVal val="visible"/>
                                      </p:to>
                                    </p:set>
                                    <p:animEffect transition="in" filter="dissolve">
                                      <p:cBhvr>
                                        <p:cTn id="22" dur="500"/>
                                        <p:tgtEl>
                                          <p:spTgt spid="19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大纲</a:t>
            </a:r>
          </a:p>
        </p:txBody>
      </p:sp>
      <p:sp>
        <p:nvSpPr>
          <p:cNvPr id="6147" name="内容占位符 2"/>
          <p:cNvSpPr>
            <a:spLocks noGrp="1"/>
          </p:cNvSpPr>
          <p:nvPr>
            <p:ph idx="1"/>
          </p:nvPr>
        </p:nvSpPr>
        <p:spPr/>
        <p:txBody>
          <a:bodyPr/>
          <a:lstStyle/>
          <a:p>
            <a:r>
              <a:rPr lang="zh-CN" altLang="en-US" dirty="0"/>
              <a:t>调度基本概念</a:t>
            </a:r>
            <a:endParaRPr lang="en-US" altLang="zh-CN" dirty="0"/>
          </a:p>
          <a:p>
            <a:r>
              <a:rPr lang="zh-CN" altLang="en-US" dirty="0"/>
              <a:t>调度准则</a:t>
            </a:r>
            <a:endParaRPr lang="en-US" altLang="zh-CN" dirty="0"/>
          </a:p>
          <a:p>
            <a:r>
              <a:rPr lang="zh-CN" altLang="en-US" dirty="0"/>
              <a:t>调度算法</a:t>
            </a:r>
            <a:endParaRPr lang="en-US" altLang="zh-CN" dirty="0"/>
          </a:p>
          <a:p>
            <a:r>
              <a:rPr lang="zh-CN" altLang="en-US" dirty="0"/>
              <a:t>案例分析</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763000" cy="676275"/>
          </a:xfrm>
        </p:spPr>
        <p:txBody>
          <a:bodyPr/>
          <a:lstStyle/>
          <a:p>
            <a:pPr eaLnBrk="1" hangingPunct="1"/>
            <a:r>
              <a:rPr lang="en-US" altLang="zh-CN">
                <a:sym typeface="Symbol" panose="05050102010706020507" pitchFamily="18" charset="2"/>
              </a:rPr>
              <a:t>FCFS</a:t>
            </a:r>
            <a:r>
              <a:rPr lang="zh-CN" altLang="en-US">
                <a:sym typeface="Symbol" panose="05050102010706020507" pitchFamily="18" charset="2"/>
              </a:rPr>
              <a:t>的分析</a:t>
            </a:r>
          </a:p>
        </p:txBody>
      </p:sp>
      <p:grpSp>
        <p:nvGrpSpPr>
          <p:cNvPr id="28675" name="Group 6"/>
          <p:cNvGrpSpPr/>
          <p:nvPr/>
        </p:nvGrpSpPr>
        <p:grpSpPr bwMode="auto">
          <a:xfrm>
            <a:off x="1295400" y="1371600"/>
            <a:ext cx="6477000" cy="1219200"/>
            <a:chOff x="816" y="3360"/>
            <a:chExt cx="4080" cy="768"/>
          </a:xfrm>
        </p:grpSpPr>
        <p:sp>
          <p:nvSpPr>
            <p:cNvPr id="28706"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07" name="Text Box 8"/>
            <p:cNvSpPr txBox="1">
              <a:spLocks noChangeArrowheads="1"/>
            </p:cNvSpPr>
            <p:nvPr/>
          </p:nvSpPr>
          <p:spPr bwMode="auto">
            <a:xfrm>
              <a:off x="115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28708" name="Text Box 9"/>
            <p:cNvSpPr txBox="1">
              <a:spLocks noChangeArrowheads="1"/>
            </p:cNvSpPr>
            <p:nvPr/>
          </p:nvSpPr>
          <p:spPr bwMode="auto">
            <a:xfrm>
              <a:off x="208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28709" name="Text Box 10"/>
            <p:cNvSpPr txBox="1">
              <a:spLocks noChangeArrowheads="1"/>
            </p:cNvSpPr>
            <p:nvPr/>
          </p:nvSpPr>
          <p:spPr bwMode="auto">
            <a:xfrm>
              <a:off x="288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28710" name="Line 1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12"/>
            <p:cNvSpPr>
              <a:spLocks noChangeShapeType="1"/>
            </p:cNvSpPr>
            <p:nvPr/>
          </p:nvSpPr>
          <p:spPr bwMode="auto">
            <a:xfrm>
              <a:off x="168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13"/>
            <p:cNvSpPr>
              <a:spLocks noChangeShapeType="1"/>
            </p:cNvSpPr>
            <p:nvPr/>
          </p:nvSpPr>
          <p:spPr bwMode="auto">
            <a:xfrm>
              <a:off x="168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Text Box 14"/>
            <p:cNvSpPr txBox="1">
              <a:spLocks noChangeArrowheads="1"/>
            </p:cNvSpPr>
            <p:nvPr/>
          </p:nvSpPr>
          <p:spPr bwMode="auto">
            <a:xfrm>
              <a:off x="149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28714"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28715"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28716" name="Line 17"/>
            <p:cNvSpPr>
              <a:spLocks noChangeShapeType="1"/>
            </p:cNvSpPr>
            <p:nvPr/>
          </p:nvSpPr>
          <p:spPr bwMode="auto">
            <a:xfrm>
              <a:off x="2838"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18"/>
            <p:cNvSpPr>
              <a:spLocks noChangeShapeType="1"/>
            </p:cNvSpPr>
            <p:nvPr/>
          </p:nvSpPr>
          <p:spPr bwMode="auto">
            <a:xfrm>
              <a:off x="2838"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Text Box 19"/>
            <p:cNvSpPr txBox="1">
              <a:spLocks noChangeArrowheads="1"/>
            </p:cNvSpPr>
            <p:nvPr/>
          </p:nvSpPr>
          <p:spPr bwMode="auto">
            <a:xfrm>
              <a:off x="264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39</a:t>
              </a:r>
            </a:p>
          </p:txBody>
        </p:sp>
        <p:sp>
          <p:nvSpPr>
            <p:cNvPr id="28719" name="Line 20"/>
            <p:cNvSpPr>
              <a:spLocks noChangeShapeType="1"/>
            </p:cNvSpPr>
            <p:nvPr/>
          </p:nvSpPr>
          <p:spPr bwMode="auto">
            <a:xfrm>
              <a:off x="322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0" name="Line 21"/>
            <p:cNvSpPr>
              <a:spLocks noChangeShapeType="1"/>
            </p:cNvSpPr>
            <p:nvPr/>
          </p:nvSpPr>
          <p:spPr bwMode="auto">
            <a:xfrm>
              <a:off x="322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1" name="Text Box 22"/>
            <p:cNvSpPr txBox="1">
              <a:spLocks noChangeArrowheads="1"/>
            </p:cNvSpPr>
            <p:nvPr/>
          </p:nvSpPr>
          <p:spPr bwMode="auto">
            <a:xfrm>
              <a:off x="303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42</a:t>
              </a:r>
            </a:p>
          </p:txBody>
        </p:sp>
        <p:sp>
          <p:nvSpPr>
            <p:cNvPr id="28722" name="Text Box 23"/>
            <p:cNvSpPr txBox="1">
              <a:spLocks noChangeArrowheads="1"/>
            </p:cNvSpPr>
            <p:nvPr/>
          </p:nvSpPr>
          <p:spPr bwMode="auto">
            <a:xfrm>
              <a:off x="33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28723" name="Line 24"/>
            <p:cNvSpPr>
              <a:spLocks noChangeShapeType="1"/>
            </p:cNvSpPr>
            <p:nvPr/>
          </p:nvSpPr>
          <p:spPr bwMode="auto">
            <a:xfrm>
              <a:off x="384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4" name="Line 25"/>
            <p:cNvSpPr>
              <a:spLocks noChangeShapeType="1"/>
            </p:cNvSpPr>
            <p:nvPr/>
          </p:nvSpPr>
          <p:spPr bwMode="auto">
            <a:xfrm>
              <a:off x="384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5" name="Text Box 26"/>
            <p:cNvSpPr txBox="1">
              <a:spLocks noChangeArrowheads="1"/>
            </p:cNvSpPr>
            <p:nvPr/>
          </p:nvSpPr>
          <p:spPr bwMode="auto">
            <a:xfrm>
              <a:off x="365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49</a:t>
              </a:r>
            </a:p>
          </p:txBody>
        </p:sp>
        <p:sp>
          <p:nvSpPr>
            <p:cNvPr id="28726" name="Line 2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7"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grpSp>
      <p:grpSp>
        <p:nvGrpSpPr>
          <p:cNvPr id="191540" name="Group 52"/>
          <p:cNvGrpSpPr/>
          <p:nvPr/>
        </p:nvGrpSpPr>
        <p:grpSpPr bwMode="auto">
          <a:xfrm>
            <a:off x="906463" y="2514600"/>
            <a:ext cx="6256337" cy="603250"/>
            <a:chOff x="571" y="1684"/>
            <a:chExt cx="3941" cy="380"/>
          </a:xfrm>
        </p:grpSpPr>
        <p:sp>
          <p:nvSpPr>
            <p:cNvPr id="28704" name="Rectangle 53"/>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(0+10+39+42+49)/5 = 28</a:t>
              </a:r>
            </a:p>
          </p:txBody>
        </p:sp>
        <p:pic>
          <p:nvPicPr>
            <p:cNvPr id="28705" name="Picture 5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1546" name="Rectangle 58"/>
          <p:cNvSpPr>
            <a:spLocks noGrp="1" noChangeArrowheads="1"/>
          </p:cNvSpPr>
          <p:nvPr>
            <p:ph type="body" idx="1"/>
          </p:nvPr>
        </p:nvSpPr>
        <p:spPr>
          <a:xfrm>
            <a:off x="685800" y="3124200"/>
            <a:ext cx="8229600" cy="865188"/>
          </a:xfrm>
          <a:noFill/>
        </p:spPr>
        <p:txBody>
          <a:bodyPr/>
          <a:lstStyle/>
          <a:p>
            <a:pPr eaLnBrk="1" hangingPunct="1">
              <a:lnSpc>
                <a:spcPct val="130000"/>
              </a:lnSpc>
            </a:pPr>
            <a:r>
              <a:rPr lang="zh-CN" altLang="en-US" dirty="0"/>
              <a:t>公平、简单</a:t>
            </a:r>
            <a:r>
              <a:rPr lang="en-US" altLang="zh-CN" dirty="0"/>
              <a:t>(FIFO</a:t>
            </a:r>
            <a:r>
              <a:rPr lang="zh-CN" altLang="en-US" dirty="0"/>
              <a:t>队列</a:t>
            </a:r>
            <a:r>
              <a:rPr lang="en-US" altLang="zh-CN" dirty="0"/>
              <a:t>)</a:t>
            </a:r>
            <a:r>
              <a:rPr lang="zh-CN" altLang="en-US" dirty="0"/>
              <a:t>、</a:t>
            </a:r>
            <a:r>
              <a:rPr lang="zh-CN" altLang="en-US" dirty="0">
                <a:highlight>
                  <a:srgbClr val="FFFF00"/>
                </a:highlight>
              </a:rPr>
              <a:t>非抢占、不适合交互式</a:t>
            </a:r>
          </a:p>
        </p:txBody>
      </p:sp>
      <p:grpSp>
        <p:nvGrpSpPr>
          <p:cNvPr id="191574" name="Group 86"/>
          <p:cNvGrpSpPr/>
          <p:nvPr/>
        </p:nvGrpSpPr>
        <p:grpSpPr bwMode="auto">
          <a:xfrm>
            <a:off x="1371600" y="4724400"/>
            <a:ext cx="6477000" cy="1219200"/>
            <a:chOff x="912" y="2976"/>
            <a:chExt cx="4080" cy="768"/>
          </a:xfrm>
        </p:grpSpPr>
        <p:sp>
          <p:nvSpPr>
            <p:cNvPr id="28682" name="Rectangle 60"/>
            <p:cNvSpPr>
              <a:spLocks noChangeArrowheads="1"/>
            </p:cNvSpPr>
            <p:nvPr/>
          </p:nvSpPr>
          <p:spPr bwMode="auto">
            <a:xfrm>
              <a:off x="1016" y="2976"/>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83" name="Text Box 61"/>
            <p:cNvSpPr txBox="1">
              <a:spLocks noChangeArrowheads="1"/>
            </p:cNvSpPr>
            <p:nvPr/>
          </p:nvSpPr>
          <p:spPr bwMode="auto">
            <a:xfrm>
              <a:off x="1248"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28684" name="Text Box 62"/>
            <p:cNvSpPr txBox="1">
              <a:spLocks noChangeArrowheads="1"/>
            </p:cNvSpPr>
            <p:nvPr/>
          </p:nvSpPr>
          <p:spPr bwMode="auto">
            <a:xfrm>
              <a:off x="1824"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28685" name="Text Box 63"/>
            <p:cNvSpPr txBox="1">
              <a:spLocks noChangeArrowheads="1"/>
            </p:cNvSpPr>
            <p:nvPr/>
          </p:nvSpPr>
          <p:spPr bwMode="auto">
            <a:xfrm>
              <a:off x="2661"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28686" name="Line 64"/>
            <p:cNvSpPr>
              <a:spLocks noChangeShapeType="1"/>
            </p:cNvSpPr>
            <p:nvPr/>
          </p:nvSpPr>
          <p:spPr bwMode="auto">
            <a:xfrm>
              <a:off x="1016"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65"/>
            <p:cNvSpPr>
              <a:spLocks noChangeShapeType="1"/>
            </p:cNvSpPr>
            <p:nvPr/>
          </p:nvSpPr>
          <p:spPr bwMode="auto">
            <a:xfrm>
              <a:off x="1782" y="2976"/>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66"/>
            <p:cNvSpPr>
              <a:spLocks noChangeShapeType="1"/>
            </p:cNvSpPr>
            <p:nvPr/>
          </p:nvSpPr>
          <p:spPr bwMode="auto">
            <a:xfrm>
              <a:off x="1782"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Text Box 67"/>
            <p:cNvSpPr txBox="1">
              <a:spLocks noChangeArrowheads="1"/>
            </p:cNvSpPr>
            <p:nvPr/>
          </p:nvSpPr>
          <p:spPr bwMode="auto">
            <a:xfrm>
              <a:off x="1590"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28690" name="Text Box 68"/>
            <p:cNvSpPr txBox="1">
              <a:spLocks noChangeArrowheads="1"/>
            </p:cNvSpPr>
            <p:nvPr/>
          </p:nvSpPr>
          <p:spPr bwMode="auto">
            <a:xfrm>
              <a:off x="4662"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28691" name="Text Box 69"/>
            <p:cNvSpPr txBox="1">
              <a:spLocks noChangeArrowheads="1"/>
            </p:cNvSpPr>
            <p:nvPr/>
          </p:nvSpPr>
          <p:spPr bwMode="auto">
            <a:xfrm>
              <a:off x="912" y="3456"/>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28692" name="Line 70"/>
            <p:cNvSpPr>
              <a:spLocks noChangeShapeType="1"/>
            </p:cNvSpPr>
            <p:nvPr/>
          </p:nvSpPr>
          <p:spPr bwMode="auto">
            <a:xfrm>
              <a:off x="2208" y="2976"/>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71"/>
            <p:cNvSpPr>
              <a:spLocks noChangeShapeType="1"/>
            </p:cNvSpPr>
            <p:nvPr/>
          </p:nvSpPr>
          <p:spPr bwMode="auto">
            <a:xfrm>
              <a:off x="2208"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Text Box 72"/>
            <p:cNvSpPr txBox="1">
              <a:spLocks noChangeArrowheads="1"/>
            </p:cNvSpPr>
            <p:nvPr/>
          </p:nvSpPr>
          <p:spPr bwMode="auto">
            <a:xfrm>
              <a:off x="2016"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13</a:t>
              </a:r>
            </a:p>
          </p:txBody>
        </p:sp>
        <p:sp>
          <p:nvSpPr>
            <p:cNvPr id="28695" name="Line 73"/>
            <p:cNvSpPr>
              <a:spLocks noChangeShapeType="1"/>
            </p:cNvSpPr>
            <p:nvPr/>
          </p:nvSpPr>
          <p:spPr bwMode="auto">
            <a:xfrm>
              <a:off x="3318" y="2976"/>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74"/>
            <p:cNvSpPr>
              <a:spLocks noChangeShapeType="1"/>
            </p:cNvSpPr>
            <p:nvPr/>
          </p:nvSpPr>
          <p:spPr bwMode="auto">
            <a:xfrm>
              <a:off x="3318"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Text Box 75"/>
            <p:cNvSpPr txBox="1">
              <a:spLocks noChangeArrowheads="1"/>
            </p:cNvSpPr>
            <p:nvPr/>
          </p:nvSpPr>
          <p:spPr bwMode="auto">
            <a:xfrm>
              <a:off x="3126"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42</a:t>
              </a:r>
            </a:p>
          </p:txBody>
        </p:sp>
        <p:sp>
          <p:nvSpPr>
            <p:cNvPr id="28698" name="Text Box 76"/>
            <p:cNvSpPr txBox="1">
              <a:spLocks noChangeArrowheads="1"/>
            </p:cNvSpPr>
            <p:nvPr/>
          </p:nvSpPr>
          <p:spPr bwMode="auto">
            <a:xfrm>
              <a:off x="3477"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28699" name="Line 77"/>
            <p:cNvSpPr>
              <a:spLocks noChangeShapeType="1"/>
            </p:cNvSpPr>
            <p:nvPr/>
          </p:nvSpPr>
          <p:spPr bwMode="auto">
            <a:xfrm>
              <a:off x="3942" y="2976"/>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Line 78"/>
            <p:cNvSpPr>
              <a:spLocks noChangeShapeType="1"/>
            </p:cNvSpPr>
            <p:nvPr/>
          </p:nvSpPr>
          <p:spPr bwMode="auto">
            <a:xfrm>
              <a:off x="3942"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Text Box 79"/>
            <p:cNvSpPr txBox="1">
              <a:spLocks noChangeArrowheads="1"/>
            </p:cNvSpPr>
            <p:nvPr/>
          </p:nvSpPr>
          <p:spPr bwMode="auto">
            <a:xfrm>
              <a:off x="3750"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49</a:t>
              </a:r>
            </a:p>
          </p:txBody>
        </p:sp>
        <p:sp>
          <p:nvSpPr>
            <p:cNvPr id="28702" name="Line 80"/>
            <p:cNvSpPr>
              <a:spLocks noChangeShapeType="1"/>
            </p:cNvSpPr>
            <p:nvPr/>
          </p:nvSpPr>
          <p:spPr bwMode="auto">
            <a:xfrm>
              <a:off x="4848" y="3360"/>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Text Box 81"/>
            <p:cNvSpPr txBox="1">
              <a:spLocks noChangeArrowheads="1"/>
            </p:cNvSpPr>
            <p:nvPr/>
          </p:nvSpPr>
          <p:spPr bwMode="auto">
            <a:xfrm>
              <a:off x="4293"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grpSp>
      <p:sp>
        <p:nvSpPr>
          <p:cNvPr id="191571" name="Rectangle 83"/>
          <p:cNvSpPr>
            <a:spLocks noChangeArrowheads="1"/>
          </p:cNvSpPr>
          <p:nvPr/>
        </p:nvSpPr>
        <p:spPr bwMode="auto">
          <a:xfrm>
            <a:off x="990600" y="5949950"/>
            <a:ext cx="71707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(0+10+13+42+49)/5 = 22.8</a:t>
            </a:r>
          </a:p>
        </p:txBody>
      </p:sp>
      <p:pic>
        <p:nvPicPr>
          <p:cNvPr id="28680" name="Picture 8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6197600"/>
            <a:ext cx="188912"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73" name="Rectangle 85"/>
          <p:cNvSpPr>
            <a:spLocks noChangeArrowheads="1"/>
          </p:cNvSpPr>
          <p:nvPr/>
        </p:nvSpPr>
        <p:spPr bwMode="auto">
          <a:xfrm>
            <a:off x="685800" y="388620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highlight>
                  <a:srgbClr val="FFFF00"/>
                </a:highlight>
              </a:rPr>
              <a:t>未考虑任务特性</a:t>
            </a:r>
            <a:r>
              <a:rPr lang="zh-CN" altLang="en-US" dirty="0"/>
              <a:t>，</a:t>
            </a:r>
            <a:r>
              <a:rPr lang="zh-CN" altLang="en-US" dirty="0">
                <a:highlight>
                  <a:srgbClr val="FFFF00"/>
                </a:highlight>
              </a:rPr>
              <a:t>平均等待时间可以缩短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540"/>
                                        </p:tgtEl>
                                        <p:attrNameLst>
                                          <p:attrName>style.visibility</p:attrName>
                                        </p:attrNameLst>
                                      </p:cBhvr>
                                      <p:to>
                                        <p:strVal val="visible"/>
                                      </p:to>
                                    </p:set>
                                    <p:animEffect transition="in" filter="dissolve">
                                      <p:cBhvr>
                                        <p:cTn id="7" dur="500"/>
                                        <p:tgtEl>
                                          <p:spTgt spid="1915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546">
                                            <p:txEl>
                                              <p:pRg st="0" end="0"/>
                                            </p:txEl>
                                          </p:spTgt>
                                        </p:tgtEl>
                                        <p:attrNameLst>
                                          <p:attrName>style.visibility</p:attrName>
                                        </p:attrNameLst>
                                      </p:cBhvr>
                                      <p:to>
                                        <p:strVal val="visible"/>
                                      </p:to>
                                    </p:set>
                                    <p:animEffect transition="in" filter="dissolve">
                                      <p:cBhvr>
                                        <p:cTn id="12" dur="500"/>
                                        <p:tgtEl>
                                          <p:spTgt spid="191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573">
                                            <p:txEl>
                                              <p:pRg st="0" end="0"/>
                                            </p:txEl>
                                          </p:spTgt>
                                        </p:tgtEl>
                                        <p:attrNameLst>
                                          <p:attrName>style.visibility</p:attrName>
                                        </p:attrNameLst>
                                      </p:cBhvr>
                                      <p:to>
                                        <p:strVal val="visible"/>
                                      </p:to>
                                    </p:set>
                                    <p:animEffect transition="in" filter="dissolve">
                                      <p:cBhvr>
                                        <p:cTn id="17" dur="500"/>
                                        <p:tgtEl>
                                          <p:spTgt spid="1915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15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1571"/>
                                        </p:tgtEl>
                                        <p:attrNameLst>
                                          <p:attrName>style.visibility</p:attrName>
                                        </p:attrNameLst>
                                      </p:cBhvr>
                                      <p:to>
                                        <p:strVal val="visible"/>
                                      </p:to>
                                    </p:set>
                                    <p:animEffect transition="in" filter="wipe(left)">
                                      <p:cBhvr>
                                        <p:cTn id="26" dur="500"/>
                                        <p:tgtEl>
                                          <p:spTgt spid="191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46" grpId="0" build="p"/>
      <p:bldP spid="191571" grpId="0"/>
      <p:bldP spid="19157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04800"/>
            <a:ext cx="9144000" cy="676275"/>
          </a:xfrm>
        </p:spPr>
        <p:txBody>
          <a:bodyPr/>
          <a:lstStyle/>
          <a:p>
            <a:pPr eaLnBrk="1" hangingPunct="1"/>
            <a:r>
              <a:rPr lang="zh-CN" altLang="en-US"/>
              <a:t>（</a:t>
            </a:r>
            <a:r>
              <a:rPr lang="en-US" altLang="zh-CN"/>
              <a:t>2</a:t>
            </a:r>
            <a:r>
              <a:rPr lang="zh-CN" altLang="en-US"/>
              <a:t>）</a:t>
            </a:r>
            <a:r>
              <a:rPr lang="en-US" altLang="zh-CN"/>
              <a:t>Shortest Job First </a:t>
            </a:r>
            <a:r>
              <a:rPr lang="en-US" altLang="zh-CN">
                <a:sym typeface="Symbol" panose="05050102010706020507" pitchFamily="18" charset="2"/>
              </a:rPr>
              <a:t>(SJF)</a:t>
            </a:r>
          </a:p>
        </p:txBody>
      </p:sp>
      <p:sp>
        <p:nvSpPr>
          <p:cNvPr id="236547"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a:solidFill>
                  <a:srgbClr val="FF0000"/>
                </a:solidFill>
              </a:rPr>
              <a:t>最短的作业</a:t>
            </a:r>
            <a:r>
              <a:rPr lang="en-US" altLang="zh-CN">
                <a:solidFill>
                  <a:srgbClr val="FF0000"/>
                </a:solidFill>
              </a:rPr>
              <a:t>(CPU</a:t>
            </a:r>
            <a:r>
              <a:rPr lang="zh-CN" altLang="en-US">
                <a:solidFill>
                  <a:srgbClr val="FF0000"/>
                </a:solidFill>
              </a:rPr>
              <a:t>区间长度最小</a:t>
            </a:r>
            <a:r>
              <a:rPr lang="en-US" altLang="zh-CN">
                <a:solidFill>
                  <a:srgbClr val="FF0000"/>
                </a:solidFill>
              </a:rPr>
              <a:t>)</a:t>
            </a:r>
            <a:r>
              <a:rPr lang="zh-CN" altLang="en-US">
                <a:solidFill>
                  <a:srgbClr val="FF0000"/>
                </a:solidFill>
              </a:rPr>
              <a:t>最先调度</a:t>
            </a:r>
          </a:p>
        </p:txBody>
      </p:sp>
      <p:grpSp>
        <p:nvGrpSpPr>
          <p:cNvPr id="236548" name="Group 4"/>
          <p:cNvGrpSpPr/>
          <p:nvPr/>
        </p:nvGrpSpPr>
        <p:grpSpPr bwMode="auto">
          <a:xfrm>
            <a:off x="685800" y="4572000"/>
            <a:ext cx="7086600" cy="1981200"/>
            <a:chOff x="432" y="2880"/>
            <a:chExt cx="4464" cy="1248"/>
          </a:xfrm>
        </p:grpSpPr>
        <p:sp>
          <p:nvSpPr>
            <p:cNvPr id="29739"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29740" name="Group 6"/>
            <p:cNvGrpSpPr/>
            <p:nvPr/>
          </p:nvGrpSpPr>
          <p:grpSpPr bwMode="auto">
            <a:xfrm>
              <a:off x="816" y="3360"/>
              <a:ext cx="4080" cy="768"/>
              <a:chOff x="816" y="3360"/>
              <a:chExt cx="4080" cy="768"/>
            </a:xfrm>
          </p:grpSpPr>
          <p:sp>
            <p:nvSpPr>
              <p:cNvPr id="29741"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2" name="Text Box 8"/>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dirty="0">
                    <a:solidFill>
                      <a:srgbClr val="FF0000"/>
                    </a:solidFill>
                    <a:latin typeface="Helvetica" pitchFamily="34" charset="0"/>
                  </a:rPr>
                  <a:t>P</a:t>
                </a:r>
                <a:r>
                  <a:rPr lang="en-US" altLang="zh-CN" sz="2400" baseline="-25000" dirty="0">
                    <a:solidFill>
                      <a:srgbClr val="FF0000"/>
                    </a:solidFill>
                    <a:latin typeface="Helvetica" pitchFamily="34" charset="0"/>
                  </a:rPr>
                  <a:t>3</a:t>
                </a:r>
                <a:endParaRPr lang="en-US" altLang="zh-CN" sz="2400" dirty="0">
                  <a:solidFill>
                    <a:srgbClr val="FF0000"/>
                  </a:solidFill>
                  <a:latin typeface="Helvetica" pitchFamily="34" charset="0"/>
                </a:endParaRPr>
              </a:p>
            </p:txBody>
          </p:sp>
          <p:sp>
            <p:nvSpPr>
              <p:cNvPr id="29743" name="Text Box 9"/>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29744" name="Text Box 10"/>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29745" name="Line 1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12"/>
              <p:cNvSpPr>
                <a:spLocks noChangeShapeType="1"/>
              </p:cNvSpPr>
              <p:nvPr/>
            </p:nvSpPr>
            <p:spPr bwMode="auto">
              <a:xfrm>
                <a:off x="130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Line 13"/>
              <p:cNvSpPr>
                <a:spLocks noChangeShapeType="1"/>
              </p:cNvSpPr>
              <p:nvPr/>
            </p:nvSpPr>
            <p:spPr bwMode="auto">
              <a:xfrm>
                <a:off x="130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8" name="Text Box 14"/>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a:t>
                </a:r>
              </a:p>
            </p:txBody>
          </p:sp>
          <p:sp>
            <p:nvSpPr>
              <p:cNvPr id="29749"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29750"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29751" name="Line 17"/>
              <p:cNvSpPr>
                <a:spLocks noChangeShapeType="1"/>
              </p:cNvSpPr>
              <p:nvPr/>
            </p:nvSpPr>
            <p:spPr bwMode="auto">
              <a:xfrm>
                <a:off x="19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2" name="Line 18"/>
              <p:cNvSpPr>
                <a:spLocks noChangeShapeType="1"/>
              </p:cNvSpPr>
              <p:nvPr/>
            </p:nvSpPr>
            <p:spPr bwMode="auto">
              <a:xfrm>
                <a:off x="19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3" name="Text Box 19"/>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29754" name="Line 20"/>
              <p:cNvSpPr>
                <a:spLocks noChangeShapeType="1"/>
              </p:cNvSpPr>
              <p:nvPr/>
            </p:nvSpPr>
            <p:spPr bwMode="auto">
              <a:xfrm>
                <a:off x="2694"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5" name="Line 21"/>
              <p:cNvSpPr>
                <a:spLocks noChangeShapeType="1"/>
              </p:cNvSpPr>
              <p:nvPr/>
            </p:nvSpPr>
            <p:spPr bwMode="auto">
              <a:xfrm>
                <a:off x="2694"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6" name="Text Box 22"/>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29757" name="Text Box 23"/>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29758" name="Line 24"/>
              <p:cNvSpPr>
                <a:spLocks noChangeShapeType="1"/>
              </p:cNvSpPr>
              <p:nvPr/>
            </p:nvSpPr>
            <p:spPr bwMode="auto">
              <a:xfrm>
                <a:off x="351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9" name="Line 25"/>
              <p:cNvSpPr>
                <a:spLocks noChangeShapeType="1"/>
              </p:cNvSpPr>
              <p:nvPr/>
            </p:nvSpPr>
            <p:spPr bwMode="auto">
              <a:xfrm>
                <a:off x="351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60" name="Text Box 26"/>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32</a:t>
                </a:r>
              </a:p>
            </p:txBody>
          </p:sp>
          <p:sp>
            <p:nvSpPr>
              <p:cNvPr id="29761" name="Line 2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62"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grpSp>
        <p:nvGrpSpPr>
          <p:cNvPr id="236573" name="Group 29"/>
          <p:cNvGrpSpPr/>
          <p:nvPr/>
        </p:nvGrpSpPr>
        <p:grpSpPr bwMode="auto">
          <a:xfrm>
            <a:off x="685800" y="2133600"/>
            <a:ext cx="8153400" cy="2895600"/>
            <a:chOff x="432" y="1344"/>
            <a:chExt cx="5136" cy="1824"/>
          </a:xfrm>
        </p:grpSpPr>
        <p:sp>
          <p:nvSpPr>
            <p:cNvPr id="29717" name="Rectangle 30"/>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29718" name="Line 31"/>
            <p:cNvSpPr>
              <a:spLocks noChangeShapeType="1"/>
            </p:cNvSpPr>
            <p:nvPr/>
          </p:nvSpPr>
          <p:spPr bwMode="auto">
            <a:xfrm>
              <a:off x="3216" y="1632"/>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Line 32"/>
            <p:cNvSpPr>
              <a:spLocks noChangeShapeType="1"/>
            </p:cNvSpPr>
            <p:nvPr/>
          </p:nvSpPr>
          <p:spPr bwMode="auto">
            <a:xfrm>
              <a:off x="3216"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20" name="Group 33"/>
            <p:cNvGrpSpPr/>
            <p:nvPr/>
          </p:nvGrpSpPr>
          <p:grpSpPr bwMode="auto">
            <a:xfrm>
              <a:off x="768" y="1796"/>
              <a:ext cx="2256" cy="886"/>
              <a:chOff x="768" y="1796"/>
              <a:chExt cx="2256" cy="886"/>
            </a:xfrm>
          </p:grpSpPr>
          <p:sp>
            <p:nvSpPr>
              <p:cNvPr id="29737" name="Rectangle 34"/>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29738"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1" name="Line 36"/>
            <p:cNvSpPr>
              <a:spLocks noChangeShapeType="1"/>
            </p:cNvSpPr>
            <p:nvPr/>
          </p:nvSpPr>
          <p:spPr bwMode="auto">
            <a:xfrm>
              <a:off x="4080"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Rectangle 37"/>
            <p:cNvSpPr>
              <a:spLocks noChangeArrowheads="1"/>
            </p:cNvSpPr>
            <p:nvPr/>
          </p:nvSpPr>
          <p:spPr bwMode="auto">
            <a:xfrm>
              <a:off x="3386" y="1344"/>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29723" name="Rectangle 38"/>
            <p:cNvSpPr>
              <a:spLocks noChangeArrowheads="1"/>
            </p:cNvSpPr>
            <p:nvPr/>
          </p:nvSpPr>
          <p:spPr bwMode="auto">
            <a:xfrm>
              <a:off x="4176" y="1356"/>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29724"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29725"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29726"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29727"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29728"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29729"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29730" name="Line 45"/>
            <p:cNvSpPr>
              <a:spLocks noChangeShapeType="1"/>
            </p:cNvSpPr>
            <p:nvPr/>
          </p:nvSpPr>
          <p:spPr bwMode="auto">
            <a:xfrm>
              <a:off x="3216" y="3168"/>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29732"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29733"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29734"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29735" name="Line 50"/>
            <p:cNvSpPr>
              <a:spLocks noChangeShapeType="1"/>
            </p:cNvSpPr>
            <p:nvPr/>
          </p:nvSpPr>
          <p:spPr bwMode="auto">
            <a:xfrm>
              <a:off x="5568"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51"/>
            <p:cNvSpPr>
              <a:spLocks noChangeShapeType="1"/>
            </p:cNvSpPr>
            <p:nvPr/>
          </p:nvSpPr>
          <p:spPr bwMode="auto">
            <a:xfrm>
              <a:off x="3216" y="1344"/>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dissolve">
                                      <p:cBhvr>
                                        <p:cTn id="7" dur="500"/>
                                        <p:tgtEl>
                                          <p:spTgt spid="23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6573"/>
                                        </p:tgtEl>
                                        <p:attrNameLst>
                                          <p:attrName>style.visibility</p:attrName>
                                        </p:attrNameLst>
                                      </p:cBhvr>
                                      <p:to>
                                        <p:strVal val="visible"/>
                                      </p:to>
                                    </p:set>
                                    <p:animEffect transition="in" filter="dissolve">
                                      <p:cBhvr>
                                        <p:cTn id="12" dur="500"/>
                                        <p:tgtEl>
                                          <p:spTgt spid="2365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6548"/>
                                        </p:tgtEl>
                                        <p:attrNameLst>
                                          <p:attrName>style.visibility</p:attrName>
                                        </p:attrNameLst>
                                      </p:cBhvr>
                                      <p:to>
                                        <p:strVal val="visible"/>
                                      </p:to>
                                    </p:set>
                                    <p:animEffect transition="in" filter="dissolve">
                                      <p:cBhvr>
                                        <p:cTn id="17" dur="500"/>
                                        <p:tgtEl>
                                          <p:spTgt spid="236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04800"/>
            <a:ext cx="9144000" cy="676275"/>
          </a:xfrm>
        </p:spPr>
        <p:txBody>
          <a:bodyPr/>
          <a:lstStyle/>
          <a:p>
            <a:pPr eaLnBrk="1" hangingPunct="1"/>
            <a:r>
              <a:rPr lang="zh-CN" altLang="en-US"/>
              <a:t>（</a:t>
            </a:r>
            <a:r>
              <a:rPr lang="en-US" altLang="zh-CN"/>
              <a:t>2</a:t>
            </a:r>
            <a:r>
              <a:rPr lang="zh-CN" altLang="en-US"/>
              <a:t>）</a:t>
            </a:r>
            <a:r>
              <a:rPr lang="en-US" altLang="zh-CN"/>
              <a:t>Shortest Job First </a:t>
            </a:r>
            <a:r>
              <a:rPr lang="en-US" altLang="zh-CN">
                <a:sym typeface="Symbol" panose="05050102010706020507" pitchFamily="18" charset="2"/>
              </a:rPr>
              <a:t>(SJF)</a:t>
            </a:r>
          </a:p>
        </p:txBody>
      </p:sp>
      <p:sp>
        <p:nvSpPr>
          <p:cNvPr id="30723" name="Rectangle 3"/>
          <p:cNvSpPr>
            <a:spLocks noGrp="1" noChangeArrowheads="1"/>
          </p:cNvSpPr>
          <p:nvPr>
            <p:ph type="body" idx="1"/>
          </p:nvPr>
        </p:nvSpPr>
        <p:spPr>
          <a:xfrm>
            <a:off x="685800" y="963035"/>
            <a:ext cx="7921625" cy="1141990"/>
          </a:xfrm>
          <a:noFill/>
        </p:spPr>
        <p:txBody>
          <a:bodyPr/>
          <a:lstStyle/>
          <a:p>
            <a:pPr eaLnBrk="1" hangingPunct="1">
              <a:lnSpc>
                <a:spcPct val="130000"/>
              </a:lnSpc>
            </a:pPr>
            <a:r>
              <a:rPr lang="zh-CN" altLang="en-US" dirty="0">
                <a:solidFill>
                  <a:srgbClr val="FF0000"/>
                </a:solidFill>
              </a:rPr>
              <a:t>最短的作业</a:t>
            </a:r>
            <a:r>
              <a:rPr lang="en-US" altLang="zh-CN" dirty="0">
                <a:solidFill>
                  <a:srgbClr val="FF0000"/>
                </a:solidFill>
              </a:rPr>
              <a:t>(CPU</a:t>
            </a:r>
            <a:r>
              <a:rPr lang="zh-CN" altLang="en-US" dirty="0">
                <a:solidFill>
                  <a:srgbClr val="FF0000"/>
                </a:solidFill>
              </a:rPr>
              <a:t>区间长度最小</a:t>
            </a:r>
            <a:r>
              <a:rPr lang="en-US" altLang="zh-CN" dirty="0">
                <a:solidFill>
                  <a:srgbClr val="FF0000"/>
                </a:solidFill>
              </a:rPr>
              <a:t>)</a:t>
            </a:r>
            <a:r>
              <a:rPr lang="zh-CN" altLang="en-US" dirty="0">
                <a:solidFill>
                  <a:srgbClr val="FF0000"/>
                </a:solidFill>
              </a:rPr>
              <a:t>最先调度</a:t>
            </a:r>
            <a:endParaRPr lang="en-US" altLang="zh-CN" dirty="0">
              <a:solidFill>
                <a:srgbClr val="FF0000"/>
              </a:solidFill>
            </a:endParaRPr>
          </a:p>
          <a:p>
            <a:pPr marL="0" indent="0" eaLnBrk="1" hangingPunct="1">
              <a:lnSpc>
                <a:spcPct val="130000"/>
              </a:lnSpc>
              <a:buNone/>
            </a:pPr>
            <a:r>
              <a:rPr lang="zh-CN" altLang="en-US" sz="2000" dirty="0">
                <a:solidFill>
                  <a:srgbClr val="0070C0"/>
                </a:solidFill>
              </a:rPr>
              <a:t>根据历史信息判定某类应用的执行时间，优先执行较短的。</a:t>
            </a:r>
          </a:p>
        </p:txBody>
      </p:sp>
      <p:grpSp>
        <p:nvGrpSpPr>
          <p:cNvPr id="30724" name="Group 52"/>
          <p:cNvGrpSpPr/>
          <p:nvPr/>
        </p:nvGrpSpPr>
        <p:grpSpPr bwMode="auto">
          <a:xfrm>
            <a:off x="685800" y="4572000"/>
            <a:ext cx="7086600" cy="1981200"/>
            <a:chOff x="432" y="2880"/>
            <a:chExt cx="4464" cy="1248"/>
          </a:xfrm>
        </p:grpSpPr>
        <p:sp>
          <p:nvSpPr>
            <p:cNvPr id="30748"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30749" name="Group 51"/>
            <p:cNvGrpSpPr/>
            <p:nvPr/>
          </p:nvGrpSpPr>
          <p:grpSpPr bwMode="auto">
            <a:xfrm>
              <a:off x="816" y="3360"/>
              <a:ext cx="4080" cy="768"/>
              <a:chOff x="816" y="3360"/>
              <a:chExt cx="4080" cy="768"/>
            </a:xfrm>
          </p:grpSpPr>
          <p:sp>
            <p:nvSpPr>
              <p:cNvPr id="30750"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751" name="Text Box 8"/>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0752" name="Text Box 9"/>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0753" name="Text Box 10"/>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0754" name="Line 1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Line 12"/>
              <p:cNvSpPr>
                <a:spLocks noChangeShapeType="1"/>
              </p:cNvSpPr>
              <p:nvPr/>
            </p:nvSpPr>
            <p:spPr bwMode="auto">
              <a:xfrm>
                <a:off x="130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6" name="Line 13"/>
              <p:cNvSpPr>
                <a:spLocks noChangeShapeType="1"/>
              </p:cNvSpPr>
              <p:nvPr/>
            </p:nvSpPr>
            <p:spPr bwMode="auto">
              <a:xfrm>
                <a:off x="130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Text Box 14"/>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a:t>
                </a:r>
              </a:p>
            </p:txBody>
          </p:sp>
          <p:sp>
            <p:nvSpPr>
              <p:cNvPr id="30758"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0759"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0760" name="Line 17"/>
              <p:cNvSpPr>
                <a:spLocks noChangeShapeType="1"/>
              </p:cNvSpPr>
              <p:nvPr/>
            </p:nvSpPr>
            <p:spPr bwMode="auto">
              <a:xfrm>
                <a:off x="19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1" name="Line 18"/>
              <p:cNvSpPr>
                <a:spLocks noChangeShapeType="1"/>
              </p:cNvSpPr>
              <p:nvPr/>
            </p:nvSpPr>
            <p:spPr bwMode="auto">
              <a:xfrm>
                <a:off x="19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2" name="Text Box 19"/>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30763" name="Line 20"/>
              <p:cNvSpPr>
                <a:spLocks noChangeShapeType="1"/>
              </p:cNvSpPr>
              <p:nvPr/>
            </p:nvSpPr>
            <p:spPr bwMode="auto">
              <a:xfrm>
                <a:off x="2694"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4" name="Line 21"/>
              <p:cNvSpPr>
                <a:spLocks noChangeShapeType="1"/>
              </p:cNvSpPr>
              <p:nvPr/>
            </p:nvSpPr>
            <p:spPr bwMode="auto">
              <a:xfrm>
                <a:off x="2694"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5" name="Text Box 22"/>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0766" name="Text Box 23"/>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0767" name="Line 24"/>
              <p:cNvSpPr>
                <a:spLocks noChangeShapeType="1"/>
              </p:cNvSpPr>
              <p:nvPr/>
            </p:nvSpPr>
            <p:spPr bwMode="auto">
              <a:xfrm>
                <a:off x="351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Line 25"/>
              <p:cNvSpPr>
                <a:spLocks noChangeShapeType="1"/>
              </p:cNvSpPr>
              <p:nvPr/>
            </p:nvSpPr>
            <p:spPr bwMode="auto">
              <a:xfrm>
                <a:off x="351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9" name="Text Box 26"/>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32</a:t>
                </a:r>
              </a:p>
            </p:txBody>
          </p:sp>
          <p:sp>
            <p:nvSpPr>
              <p:cNvPr id="30770" name="Line 2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1"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grpSp>
        <p:nvGrpSpPr>
          <p:cNvPr id="30725" name="Group 56"/>
          <p:cNvGrpSpPr/>
          <p:nvPr/>
        </p:nvGrpSpPr>
        <p:grpSpPr bwMode="auto">
          <a:xfrm>
            <a:off x="685800" y="2133600"/>
            <a:ext cx="8153400" cy="2895600"/>
            <a:chOff x="432" y="1344"/>
            <a:chExt cx="5136" cy="1824"/>
          </a:xfrm>
        </p:grpSpPr>
        <p:sp>
          <p:nvSpPr>
            <p:cNvPr id="30726" name="Rectangle 30"/>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30727" name="Line 31"/>
            <p:cNvSpPr>
              <a:spLocks noChangeShapeType="1"/>
            </p:cNvSpPr>
            <p:nvPr/>
          </p:nvSpPr>
          <p:spPr bwMode="auto">
            <a:xfrm>
              <a:off x="3216" y="1632"/>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Line 32"/>
            <p:cNvSpPr>
              <a:spLocks noChangeShapeType="1"/>
            </p:cNvSpPr>
            <p:nvPr/>
          </p:nvSpPr>
          <p:spPr bwMode="auto">
            <a:xfrm>
              <a:off x="3216"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29" name="Group 33"/>
            <p:cNvGrpSpPr/>
            <p:nvPr/>
          </p:nvGrpSpPr>
          <p:grpSpPr bwMode="auto">
            <a:xfrm>
              <a:off x="768" y="1796"/>
              <a:ext cx="2256" cy="886"/>
              <a:chOff x="768" y="1796"/>
              <a:chExt cx="2256" cy="886"/>
            </a:xfrm>
          </p:grpSpPr>
          <p:sp>
            <p:nvSpPr>
              <p:cNvPr id="30746" name="Rectangle 34"/>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30747"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0" name="Line 36"/>
            <p:cNvSpPr>
              <a:spLocks noChangeShapeType="1"/>
            </p:cNvSpPr>
            <p:nvPr/>
          </p:nvSpPr>
          <p:spPr bwMode="auto">
            <a:xfrm>
              <a:off x="4080"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Rectangle 37"/>
            <p:cNvSpPr>
              <a:spLocks noChangeArrowheads="1"/>
            </p:cNvSpPr>
            <p:nvPr/>
          </p:nvSpPr>
          <p:spPr bwMode="auto">
            <a:xfrm>
              <a:off x="3386" y="1344"/>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30732" name="Rectangle 38"/>
            <p:cNvSpPr>
              <a:spLocks noChangeArrowheads="1"/>
            </p:cNvSpPr>
            <p:nvPr/>
          </p:nvSpPr>
          <p:spPr bwMode="auto">
            <a:xfrm>
              <a:off x="4176" y="1356"/>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30733"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30734"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30735"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30736"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30737"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30738"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30739" name="Line 45"/>
            <p:cNvSpPr>
              <a:spLocks noChangeShapeType="1"/>
            </p:cNvSpPr>
            <p:nvPr/>
          </p:nvSpPr>
          <p:spPr bwMode="auto">
            <a:xfrm>
              <a:off x="3216" y="3168"/>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0"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30741"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30742"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30743"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30744" name="Line 50"/>
            <p:cNvSpPr>
              <a:spLocks noChangeShapeType="1"/>
            </p:cNvSpPr>
            <p:nvPr/>
          </p:nvSpPr>
          <p:spPr bwMode="auto">
            <a:xfrm>
              <a:off x="5568"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5" name="Line 54"/>
            <p:cNvSpPr>
              <a:spLocks noChangeShapeType="1"/>
            </p:cNvSpPr>
            <p:nvPr/>
          </p:nvSpPr>
          <p:spPr bwMode="auto">
            <a:xfrm>
              <a:off x="3216" y="1344"/>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04800"/>
            <a:ext cx="8763000" cy="676275"/>
          </a:xfrm>
        </p:spPr>
        <p:txBody>
          <a:bodyPr/>
          <a:lstStyle/>
          <a:p>
            <a:pPr eaLnBrk="1" hangingPunct="1"/>
            <a:r>
              <a:rPr lang="en-US" altLang="zh-CN">
                <a:sym typeface="Symbol" panose="05050102010706020507" pitchFamily="18" charset="2"/>
              </a:rPr>
              <a:t>SJF</a:t>
            </a:r>
            <a:r>
              <a:rPr lang="zh-CN" altLang="en-US">
                <a:sym typeface="Symbol" panose="05050102010706020507" pitchFamily="18" charset="2"/>
              </a:rPr>
              <a:t>的分析</a:t>
            </a:r>
          </a:p>
        </p:txBody>
      </p:sp>
      <p:sp>
        <p:nvSpPr>
          <p:cNvPr id="193539" name="Rectangle 3"/>
          <p:cNvSpPr>
            <a:spLocks noGrp="1" noChangeArrowheads="1"/>
          </p:cNvSpPr>
          <p:nvPr>
            <p:ph type="body" idx="1"/>
          </p:nvPr>
        </p:nvSpPr>
        <p:spPr>
          <a:xfrm>
            <a:off x="685800" y="3200400"/>
            <a:ext cx="8229600" cy="865188"/>
          </a:xfrm>
          <a:noFill/>
        </p:spPr>
        <p:txBody>
          <a:bodyPr/>
          <a:lstStyle/>
          <a:p>
            <a:pPr eaLnBrk="1" hangingPunct="1">
              <a:lnSpc>
                <a:spcPct val="130000"/>
              </a:lnSpc>
            </a:pPr>
            <a:r>
              <a:rPr lang="zh-CN" altLang="en-US" dirty="0"/>
              <a:t>同时到达作业</a:t>
            </a:r>
            <a:r>
              <a:rPr lang="en-US" altLang="zh-CN" dirty="0"/>
              <a:t>SJF</a:t>
            </a:r>
            <a:r>
              <a:rPr lang="zh-CN" altLang="en-US" dirty="0"/>
              <a:t>可以</a:t>
            </a:r>
            <a:r>
              <a:rPr lang="zh-CN" altLang="en-US" dirty="0">
                <a:highlight>
                  <a:srgbClr val="FFFF00"/>
                </a:highlight>
              </a:rPr>
              <a:t>保证最小的平均等待时间</a:t>
            </a:r>
          </a:p>
        </p:txBody>
      </p:sp>
      <p:grpSp>
        <p:nvGrpSpPr>
          <p:cNvPr id="31748" name="Group 5"/>
          <p:cNvGrpSpPr/>
          <p:nvPr/>
        </p:nvGrpSpPr>
        <p:grpSpPr bwMode="auto">
          <a:xfrm>
            <a:off x="1295400" y="1371600"/>
            <a:ext cx="6477000" cy="1219200"/>
            <a:chOff x="816" y="3360"/>
            <a:chExt cx="4080" cy="768"/>
          </a:xfrm>
        </p:grpSpPr>
        <p:sp>
          <p:nvSpPr>
            <p:cNvPr id="31755" name="Rectangle 6"/>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56" name="Text Box 7"/>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1757" name="Text Box 8"/>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1758" name="Text Box 9"/>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1759" name="Line 10"/>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Line 11"/>
            <p:cNvSpPr>
              <a:spLocks noChangeShapeType="1"/>
            </p:cNvSpPr>
            <p:nvPr/>
          </p:nvSpPr>
          <p:spPr bwMode="auto">
            <a:xfrm>
              <a:off x="130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12"/>
            <p:cNvSpPr>
              <a:spLocks noChangeShapeType="1"/>
            </p:cNvSpPr>
            <p:nvPr/>
          </p:nvSpPr>
          <p:spPr bwMode="auto">
            <a:xfrm>
              <a:off x="130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Text Box 13"/>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a:t>
              </a:r>
            </a:p>
          </p:txBody>
        </p:sp>
        <p:sp>
          <p:nvSpPr>
            <p:cNvPr id="31763" name="Text Box 14"/>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1764" name="Text Box 15"/>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1765" name="Line 16"/>
            <p:cNvSpPr>
              <a:spLocks noChangeShapeType="1"/>
            </p:cNvSpPr>
            <p:nvPr/>
          </p:nvSpPr>
          <p:spPr bwMode="auto">
            <a:xfrm>
              <a:off x="19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17"/>
            <p:cNvSpPr>
              <a:spLocks noChangeShapeType="1"/>
            </p:cNvSpPr>
            <p:nvPr/>
          </p:nvSpPr>
          <p:spPr bwMode="auto">
            <a:xfrm>
              <a:off x="19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Text Box 18"/>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31768" name="Line 19"/>
            <p:cNvSpPr>
              <a:spLocks noChangeShapeType="1"/>
            </p:cNvSpPr>
            <p:nvPr/>
          </p:nvSpPr>
          <p:spPr bwMode="auto">
            <a:xfrm>
              <a:off x="2694"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20"/>
            <p:cNvSpPr>
              <a:spLocks noChangeShapeType="1"/>
            </p:cNvSpPr>
            <p:nvPr/>
          </p:nvSpPr>
          <p:spPr bwMode="auto">
            <a:xfrm>
              <a:off x="2694"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Text Box 21"/>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1771" name="Text Box 22"/>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1772" name="Line 23"/>
            <p:cNvSpPr>
              <a:spLocks noChangeShapeType="1"/>
            </p:cNvSpPr>
            <p:nvPr/>
          </p:nvSpPr>
          <p:spPr bwMode="auto">
            <a:xfrm>
              <a:off x="351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Line 24"/>
            <p:cNvSpPr>
              <a:spLocks noChangeShapeType="1"/>
            </p:cNvSpPr>
            <p:nvPr/>
          </p:nvSpPr>
          <p:spPr bwMode="auto">
            <a:xfrm>
              <a:off x="351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Text Box 25"/>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32</a:t>
              </a:r>
            </a:p>
          </p:txBody>
        </p:sp>
        <p:sp>
          <p:nvSpPr>
            <p:cNvPr id="31775" name="Line 26"/>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Text Box 27"/>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nvGrpSpPr>
          <p:cNvPr id="193586" name="Group 50"/>
          <p:cNvGrpSpPr/>
          <p:nvPr/>
        </p:nvGrpSpPr>
        <p:grpSpPr bwMode="auto">
          <a:xfrm>
            <a:off x="906463" y="2520950"/>
            <a:ext cx="6256337" cy="603250"/>
            <a:chOff x="571" y="1684"/>
            <a:chExt cx="3941" cy="380"/>
          </a:xfrm>
        </p:grpSpPr>
        <p:sp>
          <p:nvSpPr>
            <p:cNvPr id="31753" name="Rectangle 51"/>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(0+3+10+20+32)/5 = 13</a:t>
              </a:r>
            </a:p>
          </p:txBody>
        </p:sp>
        <p:pic>
          <p:nvPicPr>
            <p:cNvPr id="31754" name="Picture 5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3594" name="Group 58"/>
          <p:cNvGrpSpPr/>
          <p:nvPr/>
        </p:nvGrpSpPr>
        <p:grpSpPr bwMode="auto">
          <a:xfrm>
            <a:off x="914400" y="3883025"/>
            <a:ext cx="7772400" cy="2160588"/>
            <a:chOff x="576" y="2304"/>
            <a:chExt cx="4896" cy="1361"/>
          </a:xfrm>
        </p:grpSpPr>
        <p:sp>
          <p:nvSpPr>
            <p:cNvPr id="31751" name="Rectangle 56"/>
            <p:cNvSpPr>
              <a:spLocks noChangeArrowheads="1"/>
            </p:cNvSpPr>
            <p:nvPr/>
          </p:nvSpPr>
          <p:spPr bwMode="auto">
            <a:xfrm>
              <a:off x="576" y="2304"/>
              <a:ext cx="4896"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证明</a:t>
              </a:r>
              <a:r>
                <a:rPr lang="en-US" altLang="zh-CN" sz="2400" dirty="0"/>
                <a:t>: </a:t>
              </a:r>
              <a:r>
                <a:rPr lang="zh-CN" altLang="en-US" sz="2400" dirty="0"/>
                <a:t>设</a:t>
              </a:r>
              <a:r>
                <a:rPr lang="en-US" altLang="zh-CN" sz="2400" i="1" dirty="0" err="1"/>
                <a:t>P</a:t>
              </a:r>
              <a:r>
                <a:rPr lang="en-US" altLang="zh-CN" sz="2400" baseline="-25000" dirty="0" err="1"/>
                <a:t>1</a:t>
              </a:r>
              <a:r>
                <a:rPr lang="en-US" altLang="zh-CN" sz="2400" i="1" dirty="0" err="1"/>
                <a:t>P</a:t>
              </a:r>
              <a:r>
                <a:rPr lang="en-US" altLang="zh-CN" sz="2400" baseline="-25000" dirty="0" err="1"/>
                <a:t>2</a:t>
              </a:r>
              <a:r>
                <a:rPr lang="en-US" altLang="zh-CN" sz="2400" dirty="0"/>
                <a:t>…</a:t>
              </a:r>
              <a:r>
                <a:rPr lang="en-US" altLang="zh-CN" sz="2400" i="1" dirty="0" err="1"/>
                <a:t>P</a:t>
              </a:r>
              <a:r>
                <a:rPr lang="en-US" altLang="zh-CN" sz="2400" i="1" baseline="-25000" dirty="0" err="1"/>
                <a:t>n</a:t>
              </a:r>
              <a:r>
                <a:rPr lang="zh-CN" altLang="en-US" sz="2400" dirty="0"/>
                <a:t>是调度结果序列，</a:t>
              </a:r>
              <a:r>
                <a:rPr lang="en-US" altLang="zh-CN" sz="2400" i="1" dirty="0"/>
                <a:t>p</a:t>
              </a:r>
              <a:r>
                <a:rPr lang="en-US" altLang="zh-CN" sz="2400" i="1" baseline="-25000" dirty="0"/>
                <a:t>i</a:t>
              </a:r>
              <a:r>
                <a:rPr lang="zh-CN" altLang="en-US" sz="2400" dirty="0"/>
                <a:t>是任务</a:t>
              </a:r>
              <a:r>
                <a:rPr lang="en-US" altLang="zh-CN" sz="2400" dirty="0"/>
                <a:t>CPU</a:t>
              </a:r>
              <a:r>
                <a:rPr lang="zh-CN" altLang="en-US" sz="2400" dirty="0"/>
                <a:t>区间大小。显然该调度序列的平均等待时间为</a:t>
              </a:r>
              <a:r>
                <a:rPr lang="en-US" altLang="zh-CN" sz="2400" dirty="0"/>
                <a:t>:</a:t>
              </a:r>
            </a:p>
            <a:p>
              <a:pPr lvl="1" eaLnBrk="1" hangingPunct="1">
                <a:lnSpc>
                  <a:spcPct val="140000"/>
                </a:lnSpc>
                <a:spcBef>
                  <a:spcPct val="0"/>
                </a:spcBef>
                <a:buClrTx/>
                <a:buSzTx/>
                <a:buFontTx/>
                <a:buNone/>
              </a:pPr>
              <a:r>
                <a:rPr lang="en-US" altLang="zh-CN" sz="2400" dirty="0"/>
                <a:t>(</a:t>
              </a:r>
              <a:r>
                <a:rPr lang="en-US" altLang="zh-CN" sz="2400" i="1" dirty="0">
                  <a:solidFill>
                    <a:srgbClr val="FF0000"/>
                  </a:solidFill>
                </a:rPr>
                <a:t>0</a:t>
              </a:r>
              <a:r>
                <a:rPr lang="en-US" altLang="zh-CN" sz="2400" baseline="-25000" dirty="0">
                  <a:solidFill>
                    <a:srgbClr val="FF0000"/>
                  </a:solidFill>
                </a:rPr>
                <a:t> </a:t>
              </a:r>
              <a:r>
                <a:rPr lang="en-US" altLang="zh-CN" sz="2400" dirty="0">
                  <a:solidFill>
                    <a:srgbClr val="FF0000"/>
                  </a:solidFill>
                </a:rPr>
                <a:t>+ </a:t>
              </a:r>
              <a:r>
                <a:rPr lang="en-US" altLang="zh-CN" sz="2400" i="1" dirty="0" err="1"/>
                <a:t>p</a:t>
              </a:r>
              <a:r>
                <a:rPr lang="en-US" altLang="zh-CN" sz="2400" baseline="-25000" dirty="0" err="1"/>
                <a:t>1</a:t>
              </a:r>
              <a:r>
                <a:rPr lang="en-US" altLang="zh-CN" sz="2400" dirty="0"/>
                <a:t> </a:t>
              </a:r>
              <a:r>
                <a:rPr lang="en-US" altLang="zh-CN" sz="2400" dirty="0">
                  <a:solidFill>
                    <a:srgbClr val="FF0000"/>
                  </a:solidFill>
                </a:rPr>
                <a:t>+ </a:t>
              </a:r>
              <a:r>
                <a:rPr lang="en-US" altLang="zh-CN" sz="2400" i="1" dirty="0" err="1">
                  <a:solidFill>
                    <a:srgbClr val="FF0000"/>
                  </a:solidFill>
                </a:rPr>
                <a:t>p</a:t>
              </a:r>
              <a:r>
                <a:rPr lang="en-US" altLang="zh-CN" sz="2400" baseline="-25000" dirty="0" err="1">
                  <a:solidFill>
                    <a:srgbClr val="FF0000"/>
                  </a:solidFill>
                </a:rPr>
                <a:t>1</a:t>
              </a:r>
              <a:r>
                <a:rPr lang="en-US" altLang="zh-CN" sz="2400" dirty="0" err="1">
                  <a:solidFill>
                    <a:srgbClr val="FF0000"/>
                  </a:solidFill>
                </a:rPr>
                <a:t>+</a:t>
              </a:r>
              <a:r>
                <a:rPr lang="en-US" altLang="zh-CN" sz="2400" i="1" dirty="0" err="1">
                  <a:solidFill>
                    <a:srgbClr val="FF0000"/>
                  </a:solidFill>
                </a:rPr>
                <a:t>p</a:t>
              </a:r>
              <a:r>
                <a:rPr lang="en-US" altLang="zh-CN" sz="2400" baseline="-25000" dirty="0" err="1">
                  <a:solidFill>
                    <a:srgbClr val="FF0000"/>
                  </a:solidFill>
                </a:rPr>
                <a:t>2</a:t>
              </a:r>
              <a:r>
                <a:rPr lang="en-US" altLang="zh-CN" sz="2400" dirty="0">
                  <a:solidFill>
                    <a:srgbClr val="FF0000"/>
                  </a:solidFill>
                </a:rPr>
                <a:t>+ </a:t>
              </a:r>
              <a:r>
                <a:rPr lang="en-US" altLang="zh-CN" sz="2400" i="1" dirty="0" err="1"/>
                <a:t>p</a:t>
              </a:r>
              <a:r>
                <a:rPr lang="en-US" altLang="zh-CN" sz="2400" baseline="-25000" dirty="0" err="1"/>
                <a:t>1</a:t>
              </a:r>
              <a:r>
                <a:rPr lang="en-US" altLang="zh-CN" sz="2400" dirty="0" err="1"/>
                <a:t>+</a:t>
              </a:r>
              <a:r>
                <a:rPr lang="en-US" altLang="zh-CN" sz="2400" i="1" dirty="0" err="1"/>
                <a:t>p</a:t>
              </a:r>
              <a:r>
                <a:rPr lang="en-US" altLang="zh-CN" sz="2400" baseline="-25000" dirty="0" err="1"/>
                <a:t>2</a:t>
              </a:r>
              <a:r>
                <a:rPr lang="en-US" altLang="zh-CN" sz="2400" dirty="0" err="1"/>
                <a:t>+</a:t>
              </a:r>
              <a:r>
                <a:rPr lang="en-US" altLang="zh-CN" sz="2400" i="1" dirty="0" err="1"/>
                <a:t>p</a:t>
              </a:r>
              <a:r>
                <a:rPr lang="en-US" altLang="zh-CN" sz="2400" baseline="-25000" dirty="0" err="1"/>
                <a:t>3</a:t>
              </a:r>
              <a:r>
                <a:rPr lang="en-US" altLang="zh-CN" sz="2400" dirty="0"/>
                <a:t> </a:t>
              </a:r>
              <a:r>
                <a:rPr lang="en-US" altLang="zh-CN" sz="2400" dirty="0">
                  <a:solidFill>
                    <a:srgbClr val="FF0000"/>
                  </a:solidFill>
                </a:rPr>
                <a:t>+ …. )/n= </a:t>
              </a:r>
              <a:r>
                <a:rPr lang="en-US" altLang="zh-CN" sz="2400" dirty="0"/>
                <a:t>( </a:t>
              </a:r>
              <a:r>
                <a:rPr lang="en-US" altLang="zh-CN" sz="2400" dirty="0">
                  <a:solidFill>
                    <a:srgbClr val="FF0000"/>
                  </a:solidFill>
                  <a:sym typeface="Symbol" panose="05050102010706020507" pitchFamily="18" charset="2"/>
                </a:rPr>
                <a:t>(</a:t>
              </a:r>
              <a:r>
                <a:rPr lang="en-US" altLang="zh-CN" sz="2400" i="1" dirty="0">
                  <a:solidFill>
                    <a:srgbClr val="FF0000"/>
                  </a:solidFill>
                  <a:sym typeface="Symbol" panose="05050102010706020507" pitchFamily="18" charset="2"/>
                </a:rPr>
                <a:t>n</a:t>
              </a:r>
              <a:r>
                <a:rPr lang="en-US" altLang="zh-CN" sz="2400" dirty="0">
                  <a:solidFill>
                    <a:srgbClr val="FF0000"/>
                  </a:solidFill>
                  <a:sym typeface="Symbol" panose="05050102010706020507" pitchFamily="18" charset="2"/>
                </a:rPr>
                <a:t>-</a:t>
              </a:r>
              <a:r>
                <a:rPr lang="en-US" altLang="zh-CN" sz="2400" i="1" dirty="0" err="1">
                  <a:solidFill>
                    <a:srgbClr val="FF0000"/>
                  </a:solidFill>
                  <a:sym typeface="Symbol" panose="05050102010706020507" pitchFamily="18" charset="2"/>
                </a:rPr>
                <a:t>i</a:t>
              </a:r>
              <a:r>
                <a:rPr lang="en-US" altLang="zh-CN" sz="2400" dirty="0">
                  <a:solidFill>
                    <a:srgbClr val="FF0000"/>
                  </a:solidFill>
                  <a:sym typeface="Symbol" panose="05050102010706020507" pitchFamily="18" charset="2"/>
                </a:rPr>
                <a:t>)</a:t>
              </a:r>
              <a:r>
                <a:rPr lang="en-US" altLang="zh-CN" sz="2400" i="1" dirty="0">
                  <a:solidFill>
                    <a:srgbClr val="FF0000"/>
                  </a:solidFill>
                  <a:sym typeface="Symbol" panose="05050102010706020507" pitchFamily="18" charset="2"/>
                </a:rPr>
                <a:t>p</a:t>
              </a:r>
              <a:r>
                <a:rPr lang="en-US" altLang="zh-CN" sz="2400" i="1" baseline="-25000" dirty="0">
                  <a:solidFill>
                    <a:srgbClr val="FF0000"/>
                  </a:solidFill>
                  <a:sym typeface="Symbol" panose="05050102010706020507" pitchFamily="18" charset="2"/>
                </a:rPr>
                <a:t>i</a:t>
              </a:r>
              <a:r>
                <a:rPr lang="zh-CN" altLang="en-US" sz="2400" dirty="0">
                  <a:solidFill>
                    <a:srgbClr val="FF0000"/>
                  </a:solidFill>
                </a:rPr>
                <a:t> </a:t>
              </a:r>
              <a:r>
                <a:rPr lang="en-US" altLang="zh-CN" sz="2400" dirty="0">
                  <a:solidFill>
                    <a:srgbClr val="FF0000"/>
                  </a:solidFill>
                </a:rPr>
                <a:t>)/n</a:t>
              </a:r>
              <a:endParaRPr lang="en-US" altLang="zh-CN" sz="2400" i="1" baseline="-25000" dirty="0">
                <a:solidFill>
                  <a:srgbClr val="FF0000"/>
                </a:solidFill>
                <a:sym typeface="Symbol" panose="05050102010706020507" pitchFamily="18" charset="2"/>
              </a:endParaRPr>
            </a:p>
            <a:p>
              <a:pPr lvl="1" eaLnBrk="1" hangingPunct="1">
                <a:lnSpc>
                  <a:spcPct val="140000"/>
                </a:lnSpc>
                <a:spcBef>
                  <a:spcPct val="0"/>
                </a:spcBef>
                <a:buClrTx/>
                <a:buSzTx/>
                <a:buFontTx/>
                <a:buNone/>
              </a:pPr>
              <a:r>
                <a:rPr lang="zh-CN" altLang="en-US" sz="2400" dirty="0"/>
                <a:t>如果存在</a:t>
              </a:r>
              <a:r>
                <a:rPr lang="en-US" altLang="zh-CN" sz="2400" i="1" dirty="0" err="1"/>
                <a:t>i</a:t>
              </a:r>
              <a:r>
                <a:rPr lang="en-US" altLang="zh-CN" sz="2400" dirty="0"/>
                <a:t>&lt;</a:t>
              </a:r>
              <a:r>
                <a:rPr lang="en-US" altLang="zh-CN" sz="2400" i="1" dirty="0"/>
                <a:t>j</a:t>
              </a:r>
              <a:r>
                <a:rPr lang="zh-CN" altLang="en-US" sz="2400" dirty="0"/>
                <a:t>而</a:t>
              </a:r>
              <a:r>
                <a:rPr lang="en-US" altLang="zh-CN" sz="2400" i="1" dirty="0"/>
                <a:t>p</a:t>
              </a:r>
              <a:r>
                <a:rPr lang="en-US" altLang="zh-CN" sz="2400" i="1" baseline="-25000" dirty="0"/>
                <a:t>i</a:t>
              </a:r>
              <a:r>
                <a:rPr lang="en-US" altLang="zh-CN" sz="2400" dirty="0"/>
                <a:t>&gt;</a:t>
              </a:r>
              <a:r>
                <a:rPr lang="en-US" altLang="zh-CN" sz="2400" i="1" dirty="0" err="1"/>
                <a:t>p</a:t>
              </a:r>
              <a:r>
                <a:rPr lang="en-US" altLang="zh-CN" sz="2400" i="1" baseline="-25000" dirty="0" err="1"/>
                <a:t>j</a:t>
              </a:r>
              <a:r>
                <a:rPr lang="zh-CN" altLang="en-US" sz="2400" dirty="0"/>
                <a:t>，交换</a:t>
              </a:r>
              <a:r>
                <a:rPr lang="en-US" altLang="zh-CN" sz="2400" i="1" dirty="0" err="1"/>
                <a:t>p</a:t>
              </a:r>
              <a:r>
                <a:rPr lang="en-US" altLang="zh-CN" sz="2400" i="1" baseline="-25000" dirty="0" err="1"/>
                <a:t>i</a:t>
              </a:r>
              <a:r>
                <a:rPr lang="en-US" altLang="zh-CN" sz="2400" dirty="0" err="1"/>
                <a:t>,</a:t>
              </a:r>
              <a:r>
                <a:rPr lang="en-US" altLang="zh-CN" sz="2400" i="1" dirty="0" err="1"/>
                <a:t>p</a:t>
              </a:r>
              <a:r>
                <a:rPr lang="en-US" altLang="zh-CN" sz="2400" i="1" baseline="-25000" dirty="0" err="1"/>
                <a:t>j</a:t>
              </a:r>
              <a:r>
                <a:rPr lang="zh-CN" altLang="en-US" sz="2400" dirty="0"/>
                <a:t>调度顺序会减小上值。          </a:t>
              </a:r>
            </a:p>
          </p:txBody>
        </p:sp>
        <p:pic>
          <p:nvPicPr>
            <p:cNvPr id="31752" name="Picture 5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4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3586"/>
                                        </p:tgtEl>
                                        <p:attrNameLst>
                                          <p:attrName>style.visibility</p:attrName>
                                        </p:attrNameLst>
                                      </p:cBhvr>
                                      <p:to>
                                        <p:strVal val="visible"/>
                                      </p:to>
                                    </p:set>
                                    <p:animEffect transition="in" filter="dissolve">
                                      <p:cBhvr>
                                        <p:cTn id="7" dur="500"/>
                                        <p:tgtEl>
                                          <p:spTgt spid="1935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Effect transition="in" filter="dissolve">
                                      <p:cBhvr>
                                        <p:cTn id="12" dur="500"/>
                                        <p:tgtEl>
                                          <p:spTgt spid="193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3594"/>
                                        </p:tgtEl>
                                        <p:attrNameLst>
                                          <p:attrName>style.visibility</p:attrName>
                                        </p:attrNameLst>
                                      </p:cBhvr>
                                      <p:to>
                                        <p:strVal val="visible"/>
                                      </p:to>
                                    </p:set>
                                    <p:animEffect transition="in" filter="dissolve">
                                      <p:cBhvr>
                                        <p:cTn id="17" dur="500"/>
                                        <p:tgtEl>
                                          <p:spTgt spid="19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04800"/>
            <a:ext cx="8763000" cy="676275"/>
          </a:xfrm>
        </p:spPr>
        <p:txBody>
          <a:bodyPr/>
          <a:lstStyle/>
          <a:p>
            <a:pPr eaLnBrk="1" hangingPunct="1"/>
            <a:r>
              <a:rPr lang="en-US" altLang="zh-CN"/>
              <a:t>SJF: </a:t>
            </a:r>
            <a:r>
              <a:rPr lang="zh-CN" altLang="en-US"/>
              <a:t>任务到达的时间有先后怎么办</a:t>
            </a:r>
            <a:r>
              <a:rPr lang="en-US" altLang="zh-CN"/>
              <a:t>? </a:t>
            </a:r>
            <a:endParaRPr lang="en-US" altLang="zh-CN">
              <a:sym typeface="Symbol" panose="05050102010706020507" pitchFamily="18" charset="2"/>
            </a:endParaRPr>
          </a:p>
        </p:txBody>
      </p:sp>
      <p:sp>
        <p:nvSpPr>
          <p:cNvPr id="194563" name="Rectangle 3"/>
          <p:cNvSpPr>
            <a:spLocks noGrp="1" noChangeArrowheads="1"/>
          </p:cNvSpPr>
          <p:nvPr>
            <p:ph type="body" idx="1"/>
          </p:nvPr>
        </p:nvSpPr>
        <p:spPr>
          <a:xfrm>
            <a:off x="685800" y="1192213"/>
            <a:ext cx="7921625" cy="865187"/>
          </a:xfrm>
          <a:noFill/>
        </p:spPr>
        <p:txBody>
          <a:bodyPr/>
          <a:lstStyle/>
          <a:p>
            <a:pPr eaLnBrk="1" hangingPunct="1">
              <a:lnSpc>
                <a:spcPct val="110000"/>
              </a:lnSpc>
            </a:pPr>
            <a:r>
              <a:rPr lang="en-US" altLang="zh-CN" dirty="0"/>
              <a:t>Shortest </a:t>
            </a:r>
            <a:r>
              <a:rPr lang="en-US" altLang="zh-CN" dirty="0">
                <a:solidFill>
                  <a:srgbClr val="FF0000"/>
                </a:solidFill>
              </a:rPr>
              <a:t>Remaining</a:t>
            </a:r>
            <a:r>
              <a:rPr lang="en-US" altLang="zh-CN" dirty="0"/>
              <a:t> Job First </a:t>
            </a:r>
            <a:r>
              <a:rPr lang="en-US" altLang="zh-CN" dirty="0">
                <a:sym typeface="Symbol" panose="05050102010706020507" pitchFamily="18" charset="2"/>
              </a:rPr>
              <a:t>(SRJF)</a:t>
            </a:r>
          </a:p>
          <a:p>
            <a:pPr eaLnBrk="1" hangingPunct="1">
              <a:lnSpc>
                <a:spcPct val="110000"/>
              </a:lnSpc>
            </a:pPr>
            <a:r>
              <a:rPr lang="en-US" altLang="zh-CN" dirty="0">
                <a:solidFill>
                  <a:srgbClr val="FF0000"/>
                </a:solidFill>
              </a:rPr>
              <a:t>SJF</a:t>
            </a:r>
            <a:r>
              <a:rPr lang="zh-CN" altLang="en-US" dirty="0">
                <a:solidFill>
                  <a:srgbClr val="FF0000"/>
                </a:solidFill>
              </a:rPr>
              <a:t>的可抢占版本</a:t>
            </a:r>
          </a:p>
        </p:txBody>
      </p:sp>
      <p:grpSp>
        <p:nvGrpSpPr>
          <p:cNvPr id="194632" name="Group 72"/>
          <p:cNvGrpSpPr/>
          <p:nvPr/>
        </p:nvGrpSpPr>
        <p:grpSpPr bwMode="auto">
          <a:xfrm>
            <a:off x="685800" y="1981200"/>
            <a:ext cx="8153400" cy="3200400"/>
            <a:chOff x="432" y="1248"/>
            <a:chExt cx="5136" cy="2016"/>
          </a:xfrm>
        </p:grpSpPr>
        <p:sp>
          <p:nvSpPr>
            <p:cNvPr id="32827" name="Rectangle 30"/>
            <p:cNvSpPr>
              <a:spLocks noChangeArrowheads="1"/>
            </p:cNvSpPr>
            <p:nvPr/>
          </p:nvSpPr>
          <p:spPr bwMode="auto">
            <a:xfrm>
              <a:off x="432" y="1440"/>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32828" name="Line 31"/>
            <p:cNvSpPr>
              <a:spLocks noChangeShapeType="1"/>
            </p:cNvSpPr>
            <p:nvPr/>
          </p:nvSpPr>
          <p:spPr bwMode="auto">
            <a:xfrm>
              <a:off x="3024" y="1728"/>
              <a:ext cx="2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9" name="Line 32"/>
            <p:cNvSpPr>
              <a:spLocks noChangeShapeType="1"/>
            </p:cNvSpPr>
            <p:nvPr/>
          </p:nvSpPr>
          <p:spPr bwMode="auto">
            <a:xfrm>
              <a:off x="3024" y="1248"/>
              <a:ext cx="0" cy="20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830" name="Group 33"/>
            <p:cNvGrpSpPr/>
            <p:nvPr/>
          </p:nvGrpSpPr>
          <p:grpSpPr bwMode="auto">
            <a:xfrm>
              <a:off x="768" y="1892"/>
              <a:ext cx="2256" cy="610"/>
              <a:chOff x="768" y="1796"/>
              <a:chExt cx="2256" cy="610"/>
            </a:xfrm>
          </p:grpSpPr>
          <p:sp>
            <p:nvSpPr>
              <p:cNvPr id="32854" name="Rectangle 34"/>
              <p:cNvSpPr>
                <a:spLocks noChangeArrowheads="1"/>
              </p:cNvSpPr>
              <p:nvPr/>
            </p:nvSpPr>
            <p:spPr bwMode="auto">
              <a:xfrm>
                <a:off x="912" y="1796"/>
                <a:ext cx="211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dirty="0"/>
                  <a:t>假定任务</a:t>
                </a:r>
                <a:r>
                  <a:rPr lang="en-US" altLang="zh-CN" sz="2400" dirty="0"/>
                  <a:t>P</a:t>
                </a:r>
                <a:r>
                  <a:rPr lang="en-US" altLang="zh-CN" sz="2400" baseline="-25000" dirty="0"/>
                  <a:t>1</a:t>
                </a:r>
                <a:r>
                  <a:rPr lang="zh-CN" altLang="en-US" sz="2400" dirty="0"/>
                  <a:t>，</a:t>
                </a:r>
                <a:r>
                  <a:rPr lang="en-US" altLang="zh-CN" sz="2400" dirty="0"/>
                  <a:t>P</a:t>
                </a:r>
                <a:r>
                  <a:rPr lang="en-US" altLang="zh-CN" sz="2400" baseline="-25000" dirty="0"/>
                  <a:t>2</a:t>
                </a:r>
                <a:r>
                  <a:rPr lang="zh-CN" altLang="en-US" sz="2400" dirty="0"/>
                  <a:t>，</a:t>
                </a:r>
                <a:r>
                  <a:rPr lang="en-US" altLang="zh-CN" sz="2400" dirty="0"/>
                  <a:t>P</a:t>
                </a:r>
                <a:r>
                  <a:rPr lang="en-US" altLang="zh-CN" sz="2400" baseline="-25000" dirty="0"/>
                  <a:t>3</a:t>
                </a:r>
                <a:r>
                  <a:rPr lang="zh-CN" altLang="en-US" sz="2400" dirty="0"/>
                  <a:t>，</a:t>
                </a:r>
                <a:r>
                  <a:rPr lang="en-US" altLang="zh-CN" sz="2400" dirty="0"/>
                  <a:t>P</a:t>
                </a:r>
                <a:r>
                  <a:rPr lang="en-US" altLang="zh-CN" sz="2400" baseline="-25000" dirty="0"/>
                  <a:t>4</a:t>
                </a:r>
                <a:r>
                  <a:rPr lang="zh-CN" altLang="en-US" sz="2400" dirty="0"/>
                  <a:t>，</a:t>
                </a:r>
                <a:r>
                  <a:rPr lang="en-US" altLang="zh-CN" sz="2400" dirty="0"/>
                  <a:t>P</a:t>
                </a:r>
                <a:r>
                  <a:rPr lang="en-US" altLang="zh-CN" sz="2400" baseline="-25000" dirty="0"/>
                  <a:t>5</a:t>
                </a:r>
                <a:r>
                  <a:rPr lang="zh-CN" altLang="en-US" sz="2400" dirty="0"/>
                  <a:t>的到达顺序为</a:t>
                </a:r>
                <a:r>
                  <a:rPr lang="en-US" altLang="zh-CN" sz="2400" dirty="0"/>
                  <a:t>:</a:t>
                </a:r>
              </a:p>
            </p:txBody>
          </p:sp>
          <p:pic>
            <p:nvPicPr>
              <p:cNvPr id="32855"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831" name="Line 36"/>
            <p:cNvSpPr>
              <a:spLocks noChangeShapeType="1"/>
            </p:cNvSpPr>
            <p:nvPr/>
          </p:nvSpPr>
          <p:spPr bwMode="auto">
            <a:xfrm>
              <a:off x="3552" y="1248"/>
              <a:ext cx="0" cy="20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2" name="Rectangle 37"/>
            <p:cNvSpPr>
              <a:spLocks noChangeArrowheads="1"/>
            </p:cNvSpPr>
            <p:nvPr/>
          </p:nvSpPr>
          <p:spPr bwMode="auto">
            <a:xfrm>
              <a:off x="3052" y="1344"/>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32833" name="Rectangle 38"/>
            <p:cNvSpPr>
              <a:spLocks noChangeArrowheads="1"/>
            </p:cNvSpPr>
            <p:nvPr/>
          </p:nvSpPr>
          <p:spPr bwMode="auto">
            <a:xfrm>
              <a:off x="4464" y="125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CPU</a:t>
              </a:r>
              <a:r>
                <a:rPr lang="zh-CN" altLang="en-US" sz="2400"/>
                <a:t>区间</a:t>
              </a:r>
              <a:r>
                <a:rPr lang="en-US" altLang="zh-CN" sz="2400"/>
                <a:t>(ms)</a:t>
              </a:r>
            </a:p>
          </p:txBody>
        </p:sp>
        <p:sp>
          <p:nvSpPr>
            <p:cNvPr id="32834" name="Rectangle 39"/>
            <p:cNvSpPr>
              <a:spLocks noChangeArrowheads="1"/>
            </p:cNvSpPr>
            <p:nvPr/>
          </p:nvSpPr>
          <p:spPr bwMode="auto">
            <a:xfrm>
              <a:off x="3141" y="178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32835" name="Rectangle 40"/>
            <p:cNvSpPr>
              <a:spLocks noChangeArrowheads="1"/>
            </p:cNvSpPr>
            <p:nvPr/>
          </p:nvSpPr>
          <p:spPr bwMode="auto">
            <a:xfrm>
              <a:off x="4902" y="17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32836" name="Rectangle 41"/>
            <p:cNvSpPr>
              <a:spLocks noChangeArrowheads="1"/>
            </p:cNvSpPr>
            <p:nvPr/>
          </p:nvSpPr>
          <p:spPr bwMode="auto">
            <a:xfrm>
              <a:off x="3141" y="2064"/>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32837" name="Rectangle 42"/>
            <p:cNvSpPr>
              <a:spLocks noChangeArrowheads="1"/>
            </p:cNvSpPr>
            <p:nvPr/>
          </p:nvSpPr>
          <p:spPr bwMode="auto">
            <a:xfrm>
              <a:off x="4902" y="206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32838" name="Rectangle 43"/>
            <p:cNvSpPr>
              <a:spLocks noChangeArrowheads="1"/>
            </p:cNvSpPr>
            <p:nvPr/>
          </p:nvSpPr>
          <p:spPr bwMode="auto">
            <a:xfrm>
              <a:off x="3141" y="235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32839" name="Rectangle 44"/>
            <p:cNvSpPr>
              <a:spLocks noChangeArrowheads="1"/>
            </p:cNvSpPr>
            <p:nvPr/>
          </p:nvSpPr>
          <p:spPr bwMode="auto">
            <a:xfrm>
              <a:off x="4947"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32840" name="Line 45"/>
            <p:cNvSpPr>
              <a:spLocks noChangeShapeType="1"/>
            </p:cNvSpPr>
            <p:nvPr/>
          </p:nvSpPr>
          <p:spPr bwMode="auto">
            <a:xfrm>
              <a:off x="3024" y="3264"/>
              <a:ext cx="2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1" name="Rectangle 46"/>
            <p:cNvSpPr>
              <a:spLocks noChangeArrowheads="1"/>
            </p:cNvSpPr>
            <p:nvPr/>
          </p:nvSpPr>
          <p:spPr bwMode="auto">
            <a:xfrm>
              <a:off x="3141" y="265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32842" name="Rectangle 47"/>
            <p:cNvSpPr>
              <a:spLocks noChangeArrowheads="1"/>
            </p:cNvSpPr>
            <p:nvPr/>
          </p:nvSpPr>
          <p:spPr bwMode="auto">
            <a:xfrm>
              <a:off x="4947"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32843" name="Rectangle 48"/>
            <p:cNvSpPr>
              <a:spLocks noChangeArrowheads="1"/>
            </p:cNvSpPr>
            <p:nvPr/>
          </p:nvSpPr>
          <p:spPr bwMode="auto">
            <a:xfrm>
              <a:off x="3141" y="294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32844" name="Rectangle 49"/>
            <p:cNvSpPr>
              <a:spLocks noChangeArrowheads="1"/>
            </p:cNvSpPr>
            <p:nvPr/>
          </p:nvSpPr>
          <p:spPr bwMode="auto">
            <a:xfrm>
              <a:off x="4902"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32845" name="Line 50"/>
            <p:cNvSpPr>
              <a:spLocks noChangeShapeType="1"/>
            </p:cNvSpPr>
            <p:nvPr/>
          </p:nvSpPr>
          <p:spPr bwMode="auto">
            <a:xfrm>
              <a:off x="5568" y="1248"/>
              <a:ext cx="0" cy="20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6" name="Line 51"/>
            <p:cNvSpPr>
              <a:spLocks noChangeShapeType="1"/>
            </p:cNvSpPr>
            <p:nvPr/>
          </p:nvSpPr>
          <p:spPr bwMode="auto">
            <a:xfrm>
              <a:off x="4560" y="1248"/>
              <a:ext cx="0" cy="20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7" name="Rectangle 52"/>
            <p:cNvSpPr>
              <a:spLocks noChangeArrowheads="1"/>
            </p:cNvSpPr>
            <p:nvPr/>
          </p:nvSpPr>
          <p:spPr bwMode="auto">
            <a:xfrm>
              <a:off x="3482" y="1248"/>
              <a:ext cx="107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到达时间</a:t>
              </a:r>
            </a:p>
            <a:p>
              <a:pPr algn="ctr" eaLnBrk="1" hangingPunct="1">
                <a:spcBef>
                  <a:spcPct val="0"/>
                </a:spcBef>
                <a:buClrTx/>
                <a:buSzTx/>
                <a:buFontTx/>
                <a:buNone/>
              </a:pPr>
              <a:r>
                <a:rPr lang="en-US" altLang="zh-CN" sz="2400"/>
                <a:t>(ms)</a:t>
              </a:r>
            </a:p>
          </p:txBody>
        </p:sp>
        <p:sp>
          <p:nvSpPr>
            <p:cNvPr id="32848" name="Rectangle 53"/>
            <p:cNvSpPr>
              <a:spLocks noChangeArrowheads="1"/>
            </p:cNvSpPr>
            <p:nvPr/>
          </p:nvSpPr>
          <p:spPr bwMode="auto">
            <a:xfrm>
              <a:off x="3936" y="17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0</a:t>
              </a:r>
              <a:endParaRPr lang="en-US" altLang="zh-CN" sz="2400" baseline="-25000">
                <a:solidFill>
                  <a:srgbClr val="FF0000"/>
                </a:solidFill>
              </a:endParaRPr>
            </a:p>
          </p:txBody>
        </p:sp>
        <p:sp>
          <p:nvSpPr>
            <p:cNvPr id="32849" name="Rectangle 54"/>
            <p:cNvSpPr>
              <a:spLocks noChangeArrowheads="1"/>
            </p:cNvSpPr>
            <p:nvPr/>
          </p:nvSpPr>
          <p:spPr bwMode="auto">
            <a:xfrm>
              <a:off x="3894" y="20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 0</a:t>
              </a:r>
              <a:endParaRPr lang="en-US" altLang="zh-CN" sz="2400" baseline="-25000">
                <a:solidFill>
                  <a:srgbClr val="FF0000"/>
                </a:solidFill>
              </a:endParaRPr>
            </a:p>
          </p:txBody>
        </p:sp>
        <p:sp>
          <p:nvSpPr>
            <p:cNvPr id="32850" name="Rectangle 55"/>
            <p:cNvSpPr>
              <a:spLocks noChangeArrowheads="1"/>
            </p:cNvSpPr>
            <p:nvPr/>
          </p:nvSpPr>
          <p:spPr bwMode="auto">
            <a:xfrm>
              <a:off x="3939"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2851" name="Rectangle 56"/>
            <p:cNvSpPr>
              <a:spLocks noChangeArrowheads="1"/>
            </p:cNvSpPr>
            <p:nvPr/>
          </p:nvSpPr>
          <p:spPr bwMode="auto">
            <a:xfrm>
              <a:off x="3939"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2852" name="Rectangle 57"/>
            <p:cNvSpPr>
              <a:spLocks noChangeArrowheads="1"/>
            </p:cNvSpPr>
            <p:nvPr/>
          </p:nvSpPr>
          <p:spPr bwMode="auto">
            <a:xfrm>
              <a:off x="3888"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30</a:t>
              </a:r>
              <a:endParaRPr lang="en-US" altLang="zh-CN" sz="2400" baseline="-25000">
                <a:solidFill>
                  <a:srgbClr val="FF0000"/>
                </a:solidFill>
              </a:endParaRPr>
            </a:p>
          </p:txBody>
        </p:sp>
        <p:sp>
          <p:nvSpPr>
            <p:cNvPr id="32853" name="Line 60"/>
            <p:cNvSpPr>
              <a:spLocks noChangeShapeType="1"/>
            </p:cNvSpPr>
            <p:nvPr/>
          </p:nvSpPr>
          <p:spPr bwMode="auto">
            <a:xfrm>
              <a:off x="3024" y="1248"/>
              <a:ext cx="25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631" name="Group 71"/>
          <p:cNvGrpSpPr/>
          <p:nvPr/>
        </p:nvGrpSpPr>
        <p:grpSpPr bwMode="auto">
          <a:xfrm>
            <a:off x="685800" y="4572000"/>
            <a:ext cx="7086600" cy="1981200"/>
            <a:chOff x="432" y="2880"/>
            <a:chExt cx="4464" cy="1248"/>
          </a:xfrm>
        </p:grpSpPr>
        <p:sp>
          <p:nvSpPr>
            <p:cNvPr id="32795" name="Rectangle 5"/>
            <p:cNvSpPr>
              <a:spLocks noChangeArrowheads="1"/>
            </p:cNvSpPr>
            <p:nvPr/>
          </p:nvSpPr>
          <p:spPr bwMode="auto">
            <a:xfrm>
              <a:off x="432" y="2880"/>
              <a:ext cx="254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t>调度结果</a:t>
              </a:r>
              <a:r>
                <a:rPr lang="en-US" altLang="zh-CN" sz="2000" dirty="0"/>
                <a:t>(</a:t>
              </a:r>
              <a:r>
                <a:rPr lang="zh-CN" altLang="en-US" sz="2000" dirty="0"/>
                <a:t>按照当前最短剩余时间算</a:t>
              </a:r>
              <a:r>
                <a:rPr lang="en-US" altLang="zh-CN" sz="2000" dirty="0"/>
                <a:t>)</a:t>
              </a:r>
              <a:endParaRPr lang="zh-CN" altLang="en-US" sz="2000" dirty="0"/>
            </a:p>
          </p:txBody>
        </p:sp>
        <p:grpSp>
          <p:nvGrpSpPr>
            <p:cNvPr id="32796" name="Group 70"/>
            <p:cNvGrpSpPr/>
            <p:nvPr/>
          </p:nvGrpSpPr>
          <p:grpSpPr bwMode="auto">
            <a:xfrm>
              <a:off x="816" y="3360"/>
              <a:ext cx="4080" cy="768"/>
              <a:chOff x="816" y="3360"/>
              <a:chExt cx="4080" cy="768"/>
            </a:xfrm>
          </p:grpSpPr>
          <p:sp>
            <p:nvSpPr>
              <p:cNvPr id="32797"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8" name="Text Box 8"/>
              <p:cNvSpPr txBox="1">
                <a:spLocks noChangeArrowheads="1"/>
              </p:cNvSpPr>
              <p:nvPr/>
            </p:nvSpPr>
            <p:spPr bwMode="auto">
              <a:xfrm>
                <a:off x="9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2799" name="Text Box 9"/>
              <p:cNvSpPr txBox="1">
                <a:spLocks noChangeArrowheads="1"/>
              </p:cNvSpPr>
              <p:nvPr/>
            </p:nvSpPr>
            <p:spPr bwMode="auto">
              <a:xfrm>
                <a:off x="134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2800" name="Text Box 10"/>
              <p:cNvSpPr txBox="1">
                <a:spLocks noChangeArrowheads="1"/>
              </p:cNvSpPr>
              <p:nvPr/>
            </p:nvSpPr>
            <p:spPr bwMode="auto">
              <a:xfrm>
                <a:off x="172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2801" name="Line 1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2" name="Line 12"/>
              <p:cNvSpPr>
                <a:spLocks noChangeShapeType="1"/>
              </p:cNvSpPr>
              <p:nvPr/>
            </p:nvSpPr>
            <p:spPr bwMode="auto">
              <a:xfrm>
                <a:off x="1339"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13"/>
              <p:cNvSpPr>
                <a:spLocks noChangeShapeType="1"/>
              </p:cNvSpPr>
              <p:nvPr/>
            </p:nvSpPr>
            <p:spPr bwMode="auto">
              <a:xfrm>
                <a:off x="1339"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Text Box 14"/>
              <p:cNvSpPr txBox="1">
                <a:spLocks noChangeArrowheads="1"/>
              </p:cNvSpPr>
              <p:nvPr/>
            </p:nvSpPr>
            <p:spPr bwMode="auto">
              <a:xfrm>
                <a:off x="120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a:t>
                </a:r>
              </a:p>
            </p:txBody>
          </p:sp>
          <p:sp>
            <p:nvSpPr>
              <p:cNvPr id="32805"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2806"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2807" name="Line 17"/>
              <p:cNvSpPr>
                <a:spLocks noChangeShapeType="1"/>
              </p:cNvSpPr>
              <p:nvPr/>
            </p:nvSpPr>
            <p:spPr bwMode="auto">
              <a:xfrm>
                <a:off x="1659"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8" name="Line 18"/>
              <p:cNvSpPr>
                <a:spLocks noChangeShapeType="1"/>
              </p:cNvSpPr>
              <p:nvPr/>
            </p:nvSpPr>
            <p:spPr bwMode="auto">
              <a:xfrm>
                <a:off x="1659"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Text Box 19"/>
              <p:cNvSpPr txBox="1">
                <a:spLocks noChangeArrowheads="1"/>
              </p:cNvSpPr>
              <p:nvPr/>
            </p:nvSpPr>
            <p:spPr bwMode="auto">
              <a:xfrm>
                <a:off x="152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8</a:t>
                </a:r>
              </a:p>
            </p:txBody>
          </p:sp>
          <p:sp>
            <p:nvSpPr>
              <p:cNvPr id="32810" name="Line 20"/>
              <p:cNvSpPr>
                <a:spLocks noChangeShapeType="1"/>
              </p:cNvSpPr>
              <p:nvPr/>
            </p:nvSpPr>
            <p:spPr bwMode="auto">
              <a:xfrm>
                <a:off x="211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1" name="Line 21"/>
              <p:cNvSpPr>
                <a:spLocks noChangeShapeType="1"/>
              </p:cNvSpPr>
              <p:nvPr/>
            </p:nvSpPr>
            <p:spPr bwMode="auto">
              <a:xfrm>
                <a:off x="211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2" name="Text Box 22"/>
              <p:cNvSpPr txBox="1">
                <a:spLocks noChangeArrowheads="1"/>
              </p:cNvSpPr>
              <p:nvPr/>
            </p:nvSpPr>
            <p:spPr bwMode="auto">
              <a:xfrm>
                <a:off x="192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13</a:t>
                </a:r>
              </a:p>
            </p:txBody>
          </p:sp>
          <p:sp>
            <p:nvSpPr>
              <p:cNvPr id="32813" name="Text Box 23"/>
              <p:cNvSpPr txBox="1">
                <a:spLocks noChangeArrowheads="1"/>
              </p:cNvSpPr>
              <p:nvPr/>
            </p:nvSpPr>
            <p:spPr bwMode="auto">
              <a:xfrm>
                <a:off x="222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2814" name="Line 24"/>
              <p:cNvSpPr>
                <a:spLocks noChangeShapeType="1"/>
              </p:cNvSpPr>
              <p:nvPr/>
            </p:nvSpPr>
            <p:spPr bwMode="auto">
              <a:xfrm>
                <a:off x="264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Line 25"/>
              <p:cNvSpPr>
                <a:spLocks noChangeShapeType="1"/>
              </p:cNvSpPr>
              <p:nvPr/>
            </p:nvSpPr>
            <p:spPr bwMode="auto">
              <a:xfrm>
                <a:off x="264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Text Box 26"/>
              <p:cNvSpPr txBox="1">
                <a:spLocks noChangeArrowheads="1"/>
              </p:cNvSpPr>
              <p:nvPr/>
            </p:nvSpPr>
            <p:spPr bwMode="auto">
              <a:xfrm>
                <a:off x="244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2817" name="Line 2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2819" name="Text Box 62"/>
              <p:cNvSpPr txBox="1">
                <a:spLocks noChangeArrowheads="1"/>
              </p:cNvSpPr>
              <p:nvPr/>
            </p:nvSpPr>
            <p:spPr bwMode="auto">
              <a:xfrm>
                <a:off x="279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2820" name="Line 63"/>
              <p:cNvSpPr>
                <a:spLocks noChangeShapeType="1"/>
              </p:cNvSpPr>
              <p:nvPr/>
            </p:nvSpPr>
            <p:spPr bwMode="auto">
              <a:xfrm>
                <a:off x="327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64"/>
              <p:cNvSpPr>
                <a:spLocks noChangeShapeType="1"/>
              </p:cNvSpPr>
              <p:nvPr/>
            </p:nvSpPr>
            <p:spPr bwMode="auto">
              <a:xfrm>
                <a:off x="327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Text Box 65"/>
              <p:cNvSpPr txBox="1">
                <a:spLocks noChangeArrowheads="1"/>
              </p:cNvSpPr>
              <p:nvPr/>
            </p:nvSpPr>
            <p:spPr bwMode="auto">
              <a:xfrm>
                <a:off x="307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30</a:t>
                </a:r>
              </a:p>
            </p:txBody>
          </p:sp>
          <p:sp>
            <p:nvSpPr>
              <p:cNvPr id="32823" name="Text Box 66"/>
              <p:cNvSpPr txBox="1">
                <a:spLocks noChangeArrowheads="1"/>
              </p:cNvSpPr>
              <p:nvPr/>
            </p:nvSpPr>
            <p:spPr bwMode="auto">
              <a:xfrm>
                <a:off x="346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2824" name="Line 67"/>
              <p:cNvSpPr>
                <a:spLocks noChangeShapeType="1"/>
              </p:cNvSpPr>
              <p:nvPr/>
            </p:nvSpPr>
            <p:spPr bwMode="auto">
              <a:xfrm>
                <a:off x="394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5" name="Line 68"/>
              <p:cNvSpPr>
                <a:spLocks noChangeShapeType="1"/>
              </p:cNvSpPr>
              <p:nvPr/>
            </p:nvSpPr>
            <p:spPr bwMode="auto">
              <a:xfrm>
                <a:off x="394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Text Box 69"/>
              <p:cNvSpPr txBox="1">
                <a:spLocks noChangeArrowheads="1"/>
              </p:cNvSpPr>
              <p:nvPr/>
            </p:nvSpPr>
            <p:spPr bwMode="auto">
              <a:xfrm>
                <a:off x="375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42</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dissolve">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dissolve">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4632"/>
                                        </p:tgtEl>
                                        <p:attrNameLst>
                                          <p:attrName>style.visibility</p:attrName>
                                        </p:attrNameLst>
                                      </p:cBhvr>
                                      <p:to>
                                        <p:strVal val="visible"/>
                                      </p:to>
                                    </p:set>
                                    <p:animEffect transition="in" filter="dissolve">
                                      <p:cBhvr>
                                        <p:cTn id="17" dur="500"/>
                                        <p:tgtEl>
                                          <p:spTgt spid="1946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4631"/>
                                        </p:tgtEl>
                                        <p:attrNameLst>
                                          <p:attrName>style.visibility</p:attrName>
                                        </p:attrNameLst>
                                      </p:cBhvr>
                                      <p:to>
                                        <p:strVal val="visible"/>
                                      </p:to>
                                    </p:set>
                                    <p:animEffect transition="in" filter="dissolve">
                                      <p:cBhvr>
                                        <p:cTn id="22" dur="500"/>
                                        <p:tgtEl>
                                          <p:spTgt spid="19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763000" cy="676275"/>
          </a:xfrm>
        </p:spPr>
        <p:txBody>
          <a:bodyPr/>
          <a:lstStyle/>
          <a:p>
            <a:pPr eaLnBrk="1" hangingPunct="1"/>
            <a:r>
              <a:rPr lang="en-US" altLang="zh-CN"/>
              <a:t>SJF vs. SRJF</a:t>
            </a:r>
            <a:endParaRPr lang="en-US" altLang="zh-CN">
              <a:sym typeface="Symbol" panose="05050102010706020507" pitchFamily="18" charset="2"/>
            </a:endParaRPr>
          </a:p>
        </p:txBody>
      </p:sp>
      <p:grpSp>
        <p:nvGrpSpPr>
          <p:cNvPr id="34819" name="Group 111"/>
          <p:cNvGrpSpPr/>
          <p:nvPr/>
        </p:nvGrpSpPr>
        <p:grpSpPr bwMode="auto">
          <a:xfrm>
            <a:off x="5486400" y="3810000"/>
            <a:ext cx="3276600" cy="2922588"/>
            <a:chOff x="3456" y="2400"/>
            <a:chExt cx="2064" cy="1841"/>
          </a:xfrm>
        </p:grpSpPr>
        <p:sp>
          <p:nvSpPr>
            <p:cNvPr id="34884" name="Line 6"/>
            <p:cNvSpPr>
              <a:spLocks noChangeShapeType="1"/>
            </p:cNvSpPr>
            <p:nvPr/>
          </p:nvSpPr>
          <p:spPr bwMode="auto">
            <a:xfrm>
              <a:off x="3456" y="2834"/>
              <a:ext cx="206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5" name="Line 7"/>
            <p:cNvSpPr>
              <a:spLocks noChangeShapeType="1"/>
            </p:cNvSpPr>
            <p:nvPr/>
          </p:nvSpPr>
          <p:spPr bwMode="auto">
            <a:xfrm>
              <a:off x="3456" y="2400"/>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6" name="Line 11"/>
            <p:cNvSpPr>
              <a:spLocks noChangeShapeType="1"/>
            </p:cNvSpPr>
            <p:nvPr/>
          </p:nvSpPr>
          <p:spPr bwMode="auto">
            <a:xfrm>
              <a:off x="3884" y="2400"/>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7" name="Rectangle 12"/>
            <p:cNvSpPr>
              <a:spLocks noChangeArrowheads="1"/>
            </p:cNvSpPr>
            <p:nvPr/>
          </p:nvSpPr>
          <p:spPr bwMode="auto">
            <a:xfrm>
              <a:off x="3456" y="2517"/>
              <a:ext cx="6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任务</a:t>
              </a:r>
            </a:p>
          </p:txBody>
        </p:sp>
        <p:sp>
          <p:nvSpPr>
            <p:cNvPr id="34888" name="Rectangle 13"/>
            <p:cNvSpPr>
              <a:spLocks noChangeArrowheads="1"/>
            </p:cNvSpPr>
            <p:nvPr/>
          </p:nvSpPr>
          <p:spPr bwMode="auto">
            <a:xfrm>
              <a:off x="4624" y="2409"/>
              <a:ext cx="8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CPU</a:t>
              </a:r>
              <a:r>
                <a:rPr lang="zh-CN" altLang="en-US" sz="2000"/>
                <a:t>区间</a:t>
              </a:r>
              <a:r>
                <a:rPr lang="en-US" altLang="zh-CN" sz="2000"/>
                <a:t>(ms)</a:t>
              </a:r>
            </a:p>
          </p:txBody>
        </p:sp>
        <p:sp>
          <p:nvSpPr>
            <p:cNvPr id="34889" name="Rectangle 14"/>
            <p:cNvSpPr>
              <a:spLocks noChangeArrowheads="1"/>
            </p:cNvSpPr>
            <p:nvPr/>
          </p:nvSpPr>
          <p:spPr bwMode="auto">
            <a:xfrm>
              <a:off x="3551" y="2916"/>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1</a:t>
              </a:r>
            </a:p>
          </p:txBody>
        </p:sp>
        <p:sp>
          <p:nvSpPr>
            <p:cNvPr id="34890" name="Rectangle 15"/>
            <p:cNvSpPr>
              <a:spLocks noChangeArrowheads="1"/>
            </p:cNvSpPr>
            <p:nvPr/>
          </p:nvSpPr>
          <p:spPr bwMode="auto">
            <a:xfrm>
              <a:off x="4980" y="29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10</a:t>
              </a:r>
              <a:endParaRPr lang="en-US" altLang="zh-CN" sz="2000" baseline="-25000">
                <a:solidFill>
                  <a:srgbClr val="FF0000"/>
                </a:solidFill>
              </a:endParaRPr>
            </a:p>
          </p:txBody>
        </p:sp>
        <p:sp>
          <p:nvSpPr>
            <p:cNvPr id="34891" name="Rectangle 16"/>
            <p:cNvSpPr>
              <a:spLocks noChangeArrowheads="1"/>
            </p:cNvSpPr>
            <p:nvPr/>
          </p:nvSpPr>
          <p:spPr bwMode="auto">
            <a:xfrm>
              <a:off x="3551" y="3165"/>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2</a:t>
              </a:r>
            </a:p>
          </p:txBody>
        </p:sp>
        <p:sp>
          <p:nvSpPr>
            <p:cNvPr id="34892" name="Rectangle 17"/>
            <p:cNvSpPr>
              <a:spLocks noChangeArrowheads="1"/>
            </p:cNvSpPr>
            <p:nvPr/>
          </p:nvSpPr>
          <p:spPr bwMode="auto">
            <a:xfrm>
              <a:off x="4980" y="316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29</a:t>
              </a:r>
              <a:endParaRPr lang="en-US" altLang="zh-CN" sz="2000" baseline="-25000">
                <a:solidFill>
                  <a:srgbClr val="FF0000"/>
                </a:solidFill>
              </a:endParaRPr>
            </a:p>
          </p:txBody>
        </p:sp>
        <p:sp>
          <p:nvSpPr>
            <p:cNvPr id="34893" name="Rectangle 18"/>
            <p:cNvSpPr>
              <a:spLocks noChangeArrowheads="1"/>
            </p:cNvSpPr>
            <p:nvPr/>
          </p:nvSpPr>
          <p:spPr bwMode="auto">
            <a:xfrm>
              <a:off x="3551" y="3426"/>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3</a:t>
              </a:r>
            </a:p>
          </p:txBody>
        </p:sp>
        <p:sp>
          <p:nvSpPr>
            <p:cNvPr id="34894" name="Rectangle 19"/>
            <p:cNvSpPr>
              <a:spLocks noChangeArrowheads="1"/>
            </p:cNvSpPr>
            <p:nvPr/>
          </p:nvSpPr>
          <p:spPr bwMode="auto">
            <a:xfrm>
              <a:off x="5016" y="344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3</a:t>
              </a:r>
              <a:endParaRPr lang="en-US" altLang="zh-CN" sz="2000" baseline="-25000">
                <a:solidFill>
                  <a:srgbClr val="FF0000"/>
                </a:solidFill>
              </a:endParaRPr>
            </a:p>
          </p:txBody>
        </p:sp>
        <p:sp>
          <p:nvSpPr>
            <p:cNvPr id="34895" name="Line 20"/>
            <p:cNvSpPr>
              <a:spLocks noChangeShapeType="1"/>
            </p:cNvSpPr>
            <p:nvPr/>
          </p:nvSpPr>
          <p:spPr bwMode="auto">
            <a:xfrm>
              <a:off x="3456" y="4224"/>
              <a:ext cx="206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96" name="Rectangle 21"/>
            <p:cNvSpPr>
              <a:spLocks noChangeArrowheads="1"/>
            </p:cNvSpPr>
            <p:nvPr/>
          </p:nvSpPr>
          <p:spPr bwMode="auto">
            <a:xfrm>
              <a:off x="3551" y="3703"/>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4</a:t>
              </a:r>
            </a:p>
          </p:txBody>
        </p:sp>
        <p:sp>
          <p:nvSpPr>
            <p:cNvPr id="34897" name="Rectangle 22"/>
            <p:cNvSpPr>
              <a:spLocks noChangeArrowheads="1"/>
            </p:cNvSpPr>
            <p:nvPr/>
          </p:nvSpPr>
          <p:spPr bwMode="auto">
            <a:xfrm>
              <a:off x="5016" y="370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7</a:t>
              </a:r>
              <a:endParaRPr lang="en-US" altLang="zh-CN" sz="2000" baseline="-25000">
                <a:solidFill>
                  <a:srgbClr val="FF0000"/>
                </a:solidFill>
              </a:endParaRPr>
            </a:p>
          </p:txBody>
        </p:sp>
        <p:sp>
          <p:nvSpPr>
            <p:cNvPr id="34898" name="Rectangle 23"/>
            <p:cNvSpPr>
              <a:spLocks noChangeArrowheads="1"/>
            </p:cNvSpPr>
            <p:nvPr/>
          </p:nvSpPr>
          <p:spPr bwMode="auto">
            <a:xfrm>
              <a:off x="3551" y="3963"/>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5</a:t>
              </a:r>
            </a:p>
          </p:txBody>
        </p:sp>
        <p:sp>
          <p:nvSpPr>
            <p:cNvPr id="34899" name="Rectangle 24"/>
            <p:cNvSpPr>
              <a:spLocks noChangeArrowheads="1"/>
            </p:cNvSpPr>
            <p:nvPr/>
          </p:nvSpPr>
          <p:spPr bwMode="auto">
            <a:xfrm>
              <a:off x="4980" y="399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12</a:t>
              </a:r>
              <a:endParaRPr lang="en-US" altLang="zh-CN" sz="2000" baseline="-25000">
                <a:solidFill>
                  <a:srgbClr val="FF0000"/>
                </a:solidFill>
              </a:endParaRPr>
            </a:p>
          </p:txBody>
        </p:sp>
        <p:sp>
          <p:nvSpPr>
            <p:cNvPr id="34900" name="Line 25"/>
            <p:cNvSpPr>
              <a:spLocks noChangeShapeType="1"/>
            </p:cNvSpPr>
            <p:nvPr/>
          </p:nvSpPr>
          <p:spPr bwMode="auto">
            <a:xfrm>
              <a:off x="5520" y="2400"/>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01" name="Line 26"/>
            <p:cNvSpPr>
              <a:spLocks noChangeShapeType="1"/>
            </p:cNvSpPr>
            <p:nvPr/>
          </p:nvSpPr>
          <p:spPr bwMode="auto">
            <a:xfrm>
              <a:off x="4702" y="2400"/>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02" name="Rectangle 27"/>
            <p:cNvSpPr>
              <a:spLocks noChangeArrowheads="1"/>
            </p:cNvSpPr>
            <p:nvPr/>
          </p:nvSpPr>
          <p:spPr bwMode="auto">
            <a:xfrm>
              <a:off x="3840" y="2430"/>
              <a:ext cx="8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到达时间</a:t>
              </a:r>
            </a:p>
            <a:p>
              <a:pPr algn="ctr" eaLnBrk="1" hangingPunct="1">
                <a:spcBef>
                  <a:spcPct val="0"/>
                </a:spcBef>
                <a:buClrTx/>
                <a:buSzTx/>
                <a:buFontTx/>
                <a:buNone/>
              </a:pPr>
              <a:r>
                <a:rPr lang="en-US" altLang="zh-CN" sz="2000"/>
                <a:t>(ms)</a:t>
              </a:r>
            </a:p>
          </p:txBody>
        </p:sp>
        <p:sp>
          <p:nvSpPr>
            <p:cNvPr id="34903" name="Rectangle 28"/>
            <p:cNvSpPr>
              <a:spLocks noChangeArrowheads="1"/>
            </p:cNvSpPr>
            <p:nvPr/>
          </p:nvSpPr>
          <p:spPr bwMode="auto">
            <a:xfrm>
              <a:off x="4196" y="290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0</a:t>
              </a:r>
              <a:endParaRPr lang="en-US" altLang="zh-CN" sz="2000" baseline="-25000">
                <a:solidFill>
                  <a:srgbClr val="FF0000"/>
                </a:solidFill>
              </a:endParaRPr>
            </a:p>
          </p:txBody>
        </p:sp>
        <p:sp>
          <p:nvSpPr>
            <p:cNvPr id="34904" name="Rectangle 29"/>
            <p:cNvSpPr>
              <a:spLocks noChangeArrowheads="1"/>
            </p:cNvSpPr>
            <p:nvPr/>
          </p:nvSpPr>
          <p:spPr bwMode="auto">
            <a:xfrm>
              <a:off x="4162" y="316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 0</a:t>
              </a:r>
              <a:endParaRPr lang="en-US" altLang="zh-CN" sz="2000" baseline="-25000">
                <a:solidFill>
                  <a:srgbClr val="FF0000"/>
                </a:solidFill>
              </a:endParaRPr>
            </a:p>
          </p:txBody>
        </p:sp>
        <p:sp>
          <p:nvSpPr>
            <p:cNvPr id="34905" name="Rectangle 30"/>
            <p:cNvSpPr>
              <a:spLocks noChangeArrowheads="1"/>
            </p:cNvSpPr>
            <p:nvPr/>
          </p:nvSpPr>
          <p:spPr bwMode="auto">
            <a:xfrm>
              <a:off x="4198" y="344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5</a:t>
              </a:r>
              <a:endParaRPr lang="en-US" altLang="zh-CN" sz="2000" baseline="-25000">
                <a:solidFill>
                  <a:srgbClr val="FF0000"/>
                </a:solidFill>
              </a:endParaRPr>
            </a:p>
          </p:txBody>
        </p:sp>
        <p:sp>
          <p:nvSpPr>
            <p:cNvPr id="34906" name="Rectangle 31"/>
            <p:cNvSpPr>
              <a:spLocks noChangeArrowheads="1"/>
            </p:cNvSpPr>
            <p:nvPr/>
          </p:nvSpPr>
          <p:spPr bwMode="auto">
            <a:xfrm>
              <a:off x="4198" y="370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5</a:t>
              </a:r>
              <a:endParaRPr lang="en-US" altLang="zh-CN" sz="2000" baseline="-25000">
                <a:solidFill>
                  <a:srgbClr val="FF0000"/>
                </a:solidFill>
              </a:endParaRPr>
            </a:p>
          </p:txBody>
        </p:sp>
        <p:sp>
          <p:nvSpPr>
            <p:cNvPr id="34907" name="Rectangle 32"/>
            <p:cNvSpPr>
              <a:spLocks noChangeArrowheads="1"/>
            </p:cNvSpPr>
            <p:nvPr/>
          </p:nvSpPr>
          <p:spPr bwMode="auto">
            <a:xfrm>
              <a:off x="4157" y="3990"/>
              <a:ext cx="29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30</a:t>
              </a:r>
              <a:endParaRPr lang="en-US" altLang="zh-CN" sz="2000" baseline="-25000">
                <a:solidFill>
                  <a:srgbClr val="FF0000"/>
                </a:solidFill>
              </a:endParaRPr>
            </a:p>
          </p:txBody>
        </p:sp>
        <p:sp>
          <p:nvSpPr>
            <p:cNvPr id="34908" name="Line 33"/>
            <p:cNvSpPr>
              <a:spLocks noChangeShapeType="1"/>
            </p:cNvSpPr>
            <p:nvPr/>
          </p:nvSpPr>
          <p:spPr bwMode="auto">
            <a:xfrm>
              <a:off x="3456" y="2400"/>
              <a:ext cx="206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0" name="Group 36"/>
          <p:cNvGrpSpPr/>
          <p:nvPr/>
        </p:nvGrpSpPr>
        <p:grpSpPr bwMode="auto">
          <a:xfrm>
            <a:off x="457200" y="1295400"/>
            <a:ext cx="6477000" cy="1219200"/>
            <a:chOff x="816" y="3360"/>
            <a:chExt cx="4080" cy="768"/>
          </a:xfrm>
        </p:grpSpPr>
        <p:sp>
          <p:nvSpPr>
            <p:cNvPr id="34854" name="Rectangle 3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55" name="Text Box 38"/>
            <p:cNvSpPr txBox="1">
              <a:spLocks noChangeArrowheads="1"/>
            </p:cNvSpPr>
            <p:nvPr/>
          </p:nvSpPr>
          <p:spPr bwMode="auto">
            <a:xfrm>
              <a:off x="9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4856" name="Text Box 39"/>
            <p:cNvSpPr txBox="1">
              <a:spLocks noChangeArrowheads="1"/>
            </p:cNvSpPr>
            <p:nvPr/>
          </p:nvSpPr>
          <p:spPr bwMode="auto">
            <a:xfrm>
              <a:off x="134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4857" name="Text Box 40"/>
            <p:cNvSpPr txBox="1">
              <a:spLocks noChangeArrowheads="1"/>
            </p:cNvSpPr>
            <p:nvPr/>
          </p:nvSpPr>
          <p:spPr bwMode="auto">
            <a:xfrm>
              <a:off x="172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4858" name="Line 4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2"/>
            <p:cNvSpPr>
              <a:spLocks noChangeShapeType="1"/>
            </p:cNvSpPr>
            <p:nvPr/>
          </p:nvSpPr>
          <p:spPr bwMode="auto">
            <a:xfrm>
              <a:off x="1339"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0" name="Line 43"/>
            <p:cNvSpPr>
              <a:spLocks noChangeShapeType="1"/>
            </p:cNvSpPr>
            <p:nvPr/>
          </p:nvSpPr>
          <p:spPr bwMode="auto">
            <a:xfrm>
              <a:off x="1339"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Text Box 44"/>
            <p:cNvSpPr txBox="1">
              <a:spLocks noChangeArrowheads="1"/>
            </p:cNvSpPr>
            <p:nvPr/>
          </p:nvSpPr>
          <p:spPr bwMode="auto">
            <a:xfrm>
              <a:off x="120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a:t>
              </a:r>
            </a:p>
          </p:txBody>
        </p:sp>
        <p:sp>
          <p:nvSpPr>
            <p:cNvPr id="34862" name="Text Box 4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4863" name="Text Box 4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4864" name="Line 47"/>
            <p:cNvSpPr>
              <a:spLocks noChangeShapeType="1"/>
            </p:cNvSpPr>
            <p:nvPr/>
          </p:nvSpPr>
          <p:spPr bwMode="auto">
            <a:xfrm>
              <a:off x="1659"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48"/>
            <p:cNvSpPr>
              <a:spLocks noChangeShapeType="1"/>
            </p:cNvSpPr>
            <p:nvPr/>
          </p:nvSpPr>
          <p:spPr bwMode="auto">
            <a:xfrm>
              <a:off x="1659"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Text Box 49"/>
            <p:cNvSpPr txBox="1">
              <a:spLocks noChangeArrowheads="1"/>
            </p:cNvSpPr>
            <p:nvPr/>
          </p:nvSpPr>
          <p:spPr bwMode="auto">
            <a:xfrm>
              <a:off x="152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8</a:t>
              </a:r>
            </a:p>
          </p:txBody>
        </p:sp>
        <p:sp>
          <p:nvSpPr>
            <p:cNvPr id="34867" name="Line 50"/>
            <p:cNvSpPr>
              <a:spLocks noChangeShapeType="1"/>
            </p:cNvSpPr>
            <p:nvPr/>
          </p:nvSpPr>
          <p:spPr bwMode="auto">
            <a:xfrm>
              <a:off x="211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51"/>
            <p:cNvSpPr>
              <a:spLocks noChangeShapeType="1"/>
            </p:cNvSpPr>
            <p:nvPr/>
          </p:nvSpPr>
          <p:spPr bwMode="auto">
            <a:xfrm>
              <a:off x="211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Text Box 52"/>
            <p:cNvSpPr txBox="1">
              <a:spLocks noChangeArrowheads="1"/>
            </p:cNvSpPr>
            <p:nvPr/>
          </p:nvSpPr>
          <p:spPr bwMode="auto">
            <a:xfrm>
              <a:off x="192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13</a:t>
              </a:r>
            </a:p>
          </p:txBody>
        </p:sp>
        <p:sp>
          <p:nvSpPr>
            <p:cNvPr id="34870" name="Text Box 53"/>
            <p:cNvSpPr txBox="1">
              <a:spLocks noChangeArrowheads="1"/>
            </p:cNvSpPr>
            <p:nvPr/>
          </p:nvSpPr>
          <p:spPr bwMode="auto">
            <a:xfrm>
              <a:off x="222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4871" name="Line 54"/>
            <p:cNvSpPr>
              <a:spLocks noChangeShapeType="1"/>
            </p:cNvSpPr>
            <p:nvPr/>
          </p:nvSpPr>
          <p:spPr bwMode="auto">
            <a:xfrm>
              <a:off x="264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2" name="Line 55"/>
            <p:cNvSpPr>
              <a:spLocks noChangeShapeType="1"/>
            </p:cNvSpPr>
            <p:nvPr/>
          </p:nvSpPr>
          <p:spPr bwMode="auto">
            <a:xfrm>
              <a:off x="264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3" name="Text Box 56"/>
            <p:cNvSpPr txBox="1">
              <a:spLocks noChangeArrowheads="1"/>
            </p:cNvSpPr>
            <p:nvPr/>
          </p:nvSpPr>
          <p:spPr bwMode="auto">
            <a:xfrm>
              <a:off x="244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4874" name="Line 5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5" name="Text Box 5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4876" name="Text Box 59"/>
            <p:cNvSpPr txBox="1">
              <a:spLocks noChangeArrowheads="1"/>
            </p:cNvSpPr>
            <p:nvPr/>
          </p:nvSpPr>
          <p:spPr bwMode="auto">
            <a:xfrm>
              <a:off x="279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4877" name="Line 60"/>
            <p:cNvSpPr>
              <a:spLocks noChangeShapeType="1"/>
            </p:cNvSpPr>
            <p:nvPr/>
          </p:nvSpPr>
          <p:spPr bwMode="auto">
            <a:xfrm>
              <a:off x="327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8" name="Line 61"/>
            <p:cNvSpPr>
              <a:spLocks noChangeShapeType="1"/>
            </p:cNvSpPr>
            <p:nvPr/>
          </p:nvSpPr>
          <p:spPr bwMode="auto">
            <a:xfrm>
              <a:off x="327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Text Box 62"/>
            <p:cNvSpPr txBox="1">
              <a:spLocks noChangeArrowheads="1"/>
            </p:cNvSpPr>
            <p:nvPr/>
          </p:nvSpPr>
          <p:spPr bwMode="auto">
            <a:xfrm>
              <a:off x="307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30</a:t>
              </a:r>
            </a:p>
          </p:txBody>
        </p:sp>
        <p:sp>
          <p:nvSpPr>
            <p:cNvPr id="34880" name="Text Box 63"/>
            <p:cNvSpPr txBox="1">
              <a:spLocks noChangeArrowheads="1"/>
            </p:cNvSpPr>
            <p:nvPr/>
          </p:nvSpPr>
          <p:spPr bwMode="auto">
            <a:xfrm>
              <a:off x="346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4881" name="Line 64"/>
            <p:cNvSpPr>
              <a:spLocks noChangeShapeType="1"/>
            </p:cNvSpPr>
            <p:nvPr/>
          </p:nvSpPr>
          <p:spPr bwMode="auto">
            <a:xfrm>
              <a:off x="394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2" name="Line 65"/>
            <p:cNvSpPr>
              <a:spLocks noChangeShapeType="1"/>
            </p:cNvSpPr>
            <p:nvPr/>
          </p:nvSpPr>
          <p:spPr bwMode="auto">
            <a:xfrm>
              <a:off x="394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3" name="Text Box 66"/>
            <p:cNvSpPr txBox="1">
              <a:spLocks noChangeArrowheads="1"/>
            </p:cNvSpPr>
            <p:nvPr/>
          </p:nvSpPr>
          <p:spPr bwMode="auto">
            <a:xfrm>
              <a:off x="375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42</a:t>
              </a:r>
            </a:p>
          </p:txBody>
        </p:sp>
      </p:grpSp>
      <p:grpSp>
        <p:nvGrpSpPr>
          <p:cNvPr id="34821" name="Group 102"/>
          <p:cNvGrpSpPr/>
          <p:nvPr/>
        </p:nvGrpSpPr>
        <p:grpSpPr bwMode="auto">
          <a:xfrm>
            <a:off x="457200" y="2514600"/>
            <a:ext cx="6477000" cy="1219200"/>
            <a:chOff x="288" y="1584"/>
            <a:chExt cx="4080" cy="768"/>
          </a:xfrm>
        </p:grpSpPr>
        <p:sp>
          <p:nvSpPr>
            <p:cNvPr id="34832" name="Rectangle 70"/>
            <p:cNvSpPr>
              <a:spLocks noChangeArrowheads="1"/>
            </p:cNvSpPr>
            <p:nvPr/>
          </p:nvSpPr>
          <p:spPr bwMode="auto">
            <a:xfrm>
              <a:off x="392" y="1584"/>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33" name="Text Box 71"/>
            <p:cNvSpPr txBox="1">
              <a:spLocks noChangeArrowheads="1"/>
            </p:cNvSpPr>
            <p:nvPr/>
          </p:nvSpPr>
          <p:spPr bwMode="auto">
            <a:xfrm>
              <a:off x="672"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4834" name="Text Box 73"/>
            <p:cNvSpPr txBox="1">
              <a:spLocks noChangeArrowheads="1"/>
            </p:cNvSpPr>
            <p:nvPr/>
          </p:nvSpPr>
          <p:spPr bwMode="auto">
            <a:xfrm>
              <a:off x="1194"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4835" name="Line 74"/>
            <p:cNvSpPr>
              <a:spLocks noChangeShapeType="1"/>
            </p:cNvSpPr>
            <p:nvPr/>
          </p:nvSpPr>
          <p:spPr bwMode="auto">
            <a:xfrm>
              <a:off x="392"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75"/>
            <p:cNvSpPr>
              <a:spLocks noChangeShapeType="1"/>
            </p:cNvSpPr>
            <p:nvPr/>
          </p:nvSpPr>
          <p:spPr bwMode="auto">
            <a:xfrm>
              <a:off x="1164" y="158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76"/>
            <p:cNvSpPr>
              <a:spLocks noChangeShapeType="1"/>
            </p:cNvSpPr>
            <p:nvPr/>
          </p:nvSpPr>
          <p:spPr bwMode="auto">
            <a:xfrm>
              <a:off x="1164"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Text Box 77"/>
            <p:cNvSpPr txBox="1">
              <a:spLocks noChangeArrowheads="1"/>
            </p:cNvSpPr>
            <p:nvPr/>
          </p:nvSpPr>
          <p:spPr bwMode="auto">
            <a:xfrm>
              <a:off x="972"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34839" name="Text Box 78"/>
            <p:cNvSpPr txBox="1">
              <a:spLocks noChangeArrowheads="1"/>
            </p:cNvSpPr>
            <p:nvPr/>
          </p:nvSpPr>
          <p:spPr bwMode="auto">
            <a:xfrm>
              <a:off x="4038"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4840" name="Text Box 79"/>
            <p:cNvSpPr txBox="1">
              <a:spLocks noChangeArrowheads="1"/>
            </p:cNvSpPr>
            <p:nvPr/>
          </p:nvSpPr>
          <p:spPr bwMode="auto">
            <a:xfrm>
              <a:off x="288" y="2064"/>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4841" name="Line 83"/>
            <p:cNvSpPr>
              <a:spLocks noChangeShapeType="1"/>
            </p:cNvSpPr>
            <p:nvPr/>
          </p:nvSpPr>
          <p:spPr bwMode="auto">
            <a:xfrm>
              <a:off x="1584" y="158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84"/>
            <p:cNvSpPr>
              <a:spLocks noChangeShapeType="1"/>
            </p:cNvSpPr>
            <p:nvPr/>
          </p:nvSpPr>
          <p:spPr bwMode="auto">
            <a:xfrm>
              <a:off x="1584"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Text Box 85"/>
            <p:cNvSpPr txBox="1">
              <a:spLocks noChangeArrowheads="1"/>
            </p:cNvSpPr>
            <p:nvPr/>
          </p:nvSpPr>
          <p:spPr bwMode="auto">
            <a:xfrm>
              <a:off x="1392"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13</a:t>
              </a:r>
            </a:p>
          </p:txBody>
        </p:sp>
        <p:sp>
          <p:nvSpPr>
            <p:cNvPr id="34844" name="Text Box 86"/>
            <p:cNvSpPr txBox="1">
              <a:spLocks noChangeArrowheads="1"/>
            </p:cNvSpPr>
            <p:nvPr/>
          </p:nvSpPr>
          <p:spPr bwMode="auto">
            <a:xfrm>
              <a:off x="1701"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4845" name="Line 87"/>
            <p:cNvSpPr>
              <a:spLocks noChangeShapeType="1"/>
            </p:cNvSpPr>
            <p:nvPr/>
          </p:nvSpPr>
          <p:spPr bwMode="auto">
            <a:xfrm>
              <a:off x="2112" y="158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88"/>
            <p:cNvSpPr>
              <a:spLocks noChangeShapeType="1"/>
            </p:cNvSpPr>
            <p:nvPr/>
          </p:nvSpPr>
          <p:spPr bwMode="auto">
            <a:xfrm>
              <a:off x="2112"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Text Box 89"/>
            <p:cNvSpPr txBox="1">
              <a:spLocks noChangeArrowheads="1"/>
            </p:cNvSpPr>
            <p:nvPr/>
          </p:nvSpPr>
          <p:spPr bwMode="auto">
            <a:xfrm>
              <a:off x="1920"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4848" name="Line 90"/>
            <p:cNvSpPr>
              <a:spLocks noChangeShapeType="1"/>
            </p:cNvSpPr>
            <p:nvPr/>
          </p:nvSpPr>
          <p:spPr bwMode="auto">
            <a:xfrm>
              <a:off x="4224"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9" name="Text Box 91"/>
            <p:cNvSpPr txBox="1">
              <a:spLocks noChangeArrowheads="1"/>
            </p:cNvSpPr>
            <p:nvPr/>
          </p:nvSpPr>
          <p:spPr bwMode="auto">
            <a:xfrm>
              <a:off x="3717"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4850" name="Text Box 92"/>
            <p:cNvSpPr txBox="1">
              <a:spLocks noChangeArrowheads="1"/>
            </p:cNvSpPr>
            <p:nvPr/>
          </p:nvSpPr>
          <p:spPr bwMode="auto">
            <a:xfrm>
              <a:off x="2661"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4851" name="Line 97"/>
            <p:cNvSpPr>
              <a:spLocks noChangeShapeType="1"/>
            </p:cNvSpPr>
            <p:nvPr/>
          </p:nvSpPr>
          <p:spPr bwMode="auto">
            <a:xfrm>
              <a:off x="3510" y="158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98"/>
            <p:cNvSpPr>
              <a:spLocks noChangeShapeType="1"/>
            </p:cNvSpPr>
            <p:nvPr/>
          </p:nvSpPr>
          <p:spPr bwMode="auto">
            <a:xfrm>
              <a:off x="3510" y="1968"/>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Text Box 99"/>
            <p:cNvSpPr txBox="1">
              <a:spLocks noChangeArrowheads="1"/>
            </p:cNvSpPr>
            <p:nvPr/>
          </p:nvSpPr>
          <p:spPr bwMode="auto">
            <a:xfrm>
              <a:off x="3318"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49</a:t>
              </a:r>
            </a:p>
          </p:txBody>
        </p:sp>
      </p:grpSp>
      <p:sp>
        <p:nvSpPr>
          <p:cNvPr id="34822" name="Text Box 100"/>
          <p:cNvSpPr txBox="1">
            <a:spLocks noChangeArrowheads="1"/>
          </p:cNvSpPr>
          <p:nvPr/>
        </p:nvSpPr>
        <p:spPr bwMode="auto">
          <a:xfrm>
            <a:off x="7086600" y="1447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SRJF</a:t>
            </a:r>
          </a:p>
        </p:txBody>
      </p:sp>
      <p:sp>
        <p:nvSpPr>
          <p:cNvPr id="34823" name="Text Box 101"/>
          <p:cNvSpPr txBox="1">
            <a:spLocks noChangeArrowheads="1"/>
          </p:cNvSpPr>
          <p:nvPr/>
        </p:nvSpPr>
        <p:spPr bwMode="auto">
          <a:xfrm>
            <a:off x="7162800" y="2590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SJF</a:t>
            </a:r>
          </a:p>
        </p:txBody>
      </p:sp>
      <p:grpSp>
        <p:nvGrpSpPr>
          <p:cNvPr id="198764" name="Group 108"/>
          <p:cNvGrpSpPr/>
          <p:nvPr/>
        </p:nvGrpSpPr>
        <p:grpSpPr bwMode="auto">
          <a:xfrm>
            <a:off x="457200" y="3657600"/>
            <a:ext cx="4495800" cy="1114425"/>
            <a:chOff x="576" y="2304"/>
            <a:chExt cx="2832" cy="702"/>
          </a:xfrm>
        </p:grpSpPr>
        <p:sp>
          <p:nvSpPr>
            <p:cNvPr id="34830" name="Rectangle 104"/>
            <p:cNvSpPr>
              <a:spLocks noChangeArrowheads="1"/>
            </p:cNvSpPr>
            <p:nvPr/>
          </p:nvSpPr>
          <p:spPr bwMode="auto">
            <a:xfrm>
              <a:off x="576" y="2304"/>
              <a:ext cx="28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平均等待时间</a:t>
              </a:r>
              <a:r>
                <a:rPr lang="en-US" altLang="zh-CN" sz="2400"/>
                <a:t>(SRJF): </a:t>
              </a:r>
              <a:r>
                <a:rPr lang="en-US" altLang="zh-CN" sz="2400">
                  <a:solidFill>
                    <a:srgbClr val="FF0000"/>
                  </a:solidFill>
                </a:rPr>
                <a:t>(3+32+0+8+0)/5 = 8.6</a:t>
              </a:r>
            </a:p>
          </p:txBody>
        </p:sp>
        <p:pic>
          <p:nvPicPr>
            <p:cNvPr id="34831" name="Picture 10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4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8765" name="Group 109"/>
          <p:cNvGrpSpPr/>
          <p:nvPr/>
        </p:nvGrpSpPr>
        <p:grpSpPr bwMode="auto">
          <a:xfrm>
            <a:off x="457200" y="4572000"/>
            <a:ext cx="4495800" cy="1114425"/>
            <a:chOff x="576" y="2946"/>
            <a:chExt cx="2832" cy="702"/>
          </a:xfrm>
        </p:grpSpPr>
        <p:sp>
          <p:nvSpPr>
            <p:cNvPr id="34828" name="Rectangle 106"/>
            <p:cNvSpPr>
              <a:spLocks noChangeArrowheads="1"/>
            </p:cNvSpPr>
            <p:nvPr/>
          </p:nvSpPr>
          <p:spPr bwMode="auto">
            <a:xfrm>
              <a:off x="576" y="2946"/>
              <a:ext cx="28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平均等待时间</a:t>
              </a:r>
              <a:r>
                <a:rPr lang="en-US" altLang="zh-CN" sz="2400" dirty="0"/>
                <a:t>(SJF): </a:t>
              </a:r>
              <a:r>
                <a:rPr lang="en-US" altLang="zh-CN" sz="2400" dirty="0">
                  <a:solidFill>
                    <a:srgbClr val="FF0000"/>
                  </a:solidFill>
                </a:rPr>
                <a:t>(0+20+5+8+19)/5 = 10.4</a:t>
              </a:r>
            </a:p>
          </p:txBody>
        </p:sp>
        <p:pic>
          <p:nvPicPr>
            <p:cNvPr id="34829" name="Picture 10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10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8766" name="Rectangle 110"/>
          <p:cNvSpPr>
            <a:spLocks noChangeArrowheads="1"/>
          </p:cNvSpPr>
          <p:nvPr/>
        </p:nvSpPr>
        <p:spPr bwMode="auto">
          <a:xfrm>
            <a:off x="685800" y="5486400"/>
            <a:ext cx="3657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FF0000"/>
                </a:solidFill>
                <a:highlight>
                  <a:srgbClr val="FFFF00"/>
                </a:highlight>
              </a:rPr>
              <a:t>抢占显然具有优点</a:t>
            </a:r>
          </a:p>
        </p:txBody>
      </p:sp>
      <p:sp>
        <p:nvSpPr>
          <p:cNvPr id="92" name="Rectangle 110"/>
          <p:cNvSpPr>
            <a:spLocks noChangeArrowheads="1"/>
          </p:cNvSpPr>
          <p:nvPr/>
        </p:nvSpPr>
        <p:spPr bwMode="auto">
          <a:xfrm>
            <a:off x="1524000" y="6096000"/>
            <a:ext cx="3657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dirty="0">
                <a:solidFill>
                  <a:srgbClr val="00B050"/>
                </a:solidFill>
                <a:highlight>
                  <a:srgbClr val="FFFF00"/>
                </a:highlight>
              </a:rPr>
              <a:t>CPU</a:t>
            </a:r>
            <a:r>
              <a:rPr lang="zh-CN" altLang="en-US" dirty="0">
                <a:solidFill>
                  <a:srgbClr val="00B050"/>
                </a:solidFill>
                <a:highlight>
                  <a:srgbClr val="FFFF00"/>
                </a:highlight>
              </a:rPr>
              <a:t>区间必须是已知！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8764"/>
                                        </p:tgtEl>
                                        <p:attrNameLst>
                                          <p:attrName>style.visibility</p:attrName>
                                        </p:attrNameLst>
                                      </p:cBhvr>
                                      <p:to>
                                        <p:strVal val="visible"/>
                                      </p:to>
                                    </p:set>
                                    <p:animEffect transition="in" filter="dissolve">
                                      <p:cBhvr>
                                        <p:cTn id="7" dur="500"/>
                                        <p:tgtEl>
                                          <p:spTgt spid="1987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8765"/>
                                        </p:tgtEl>
                                        <p:attrNameLst>
                                          <p:attrName>style.visibility</p:attrName>
                                        </p:attrNameLst>
                                      </p:cBhvr>
                                      <p:to>
                                        <p:strVal val="visible"/>
                                      </p:to>
                                    </p:set>
                                    <p:animEffect transition="in" filter="dissolve">
                                      <p:cBhvr>
                                        <p:cTn id="12" dur="500"/>
                                        <p:tgtEl>
                                          <p:spTgt spid="19876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8766"/>
                                        </p:tgtEl>
                                        <p:attrNameLst>
                                          <p:attrName>style.visibility</p:attrName>
                                        </p:attrNameLst>
                                      </p:cBhvr>
                                      <p:to>
                                        <p:strVal val="visible"/>
                                      </p:to>
                                    </p:set>
                                    <p:animEffect transition="in" filter="dissolve">
                                      <p:cBhvr>
                                        <p:cTn id="17" dur="500"/>
                                        <p:tgtEl>
                                          <p:spTgt spid="19876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 calcmode="lin" valueType="num">
                                      <p:cBhvr additive="base">
                                        <p:cTn id="22" dur="500" fill="hold"/>
                                        <p:tgtEl>
                                          <p:spTgt spid="92"/>
                                        </p:tgtEl>
                                        <p:attrNameLst>
                                          <p:attrName>ppt_x</p:attrName>
                                        </p:attrNameLst>
                                      </p:cBhvr>
                                      <p:tavLst>
                                        <p:tav tm="0">
                                          <p:val>
                                            <p:strVal val="#ppt_x"/>
                                          </p:val>
                                        </p:tav>
                                        <p:tav tm="100000">
                                          <p:val>
                                            <p:strVal val="#ppt_x"/>
                                          </p:val>
                                        </p:tav>
                                      </p:tavLst>
                                    </p:anim>
                                    <p:anim calcmode="lin" valueType="num">
                                      <p:cBhvr additive="base">
                                        <p:cTn id="23"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66" grpId="0"/>
      <p:bldP spid="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8763000" cy="676275"/>
          </a:xfrm>
        </p:spPr>
        <p:txBody>
          <a:bodyPr/>
          <a:lstStyle/>
          <a:p>
            <a:pPr eaLnBrk="1" hangingPunct="1"/>
            <a:r>
              <a:rPr lang="en-US" altLang="zh-CN">
                <a:sym typeface="Symbol" panose="05050102010706020507" pitchFamily="18" charset="2"/>
              </a:rPr>
              <a:t>SJF(SRJF): </a:t>
            </a:r>
            <a:r>
              <a:rPr lang="zh-CN" altLang="en-US">
                <a:sym typeface="Symbol" panose="05050102010706020507" pitchFamily="18" charset="2"/>
              </a:rPr>
              <a:t>如何知道下一</a:t>
            </a:r>
            <a:r>
              <a:rPr lang="en-US" altLang="zh-CN">
                <a:sym typeface="Symbol" panose="05050102010706020507" pitchFamily="18" charset="2"/>
              </a:rPr>
              <a:t>CPU</a:t>
            </a:r>
            <a:r>
              <a:rPr lang="zh-CN" altLang="en-US">
                <a:sym typeface="Symbol" panose="05050102010706020507" pitchFamily="18" charset="2"/>
              </a:rPr>
              <a:t>区间大小</a:t>
            </a:r>
          </a:p>
        </p:txBody>
      </p:sp>
      <p:sp>
        <p:nvSpPr>
          <p:cNvPr id="196613" name="Rectangle 5"/>
          <p:cNvSpPr>
            <a:spLocks noChangeArrowheads="1"/>
          </p:cNvSpPr>
          <p:nvPr/>
        </p:nvSpPr>
        <p:spPr bwMode="auto">
          <a:xfrm>
            <a:off x="685800" y="1676400"/>
            <a:ext cx="8458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a:solidFill>
                  <a:srgbClr val="FF0000"/>
                </a:solidFill>
                <a:sym typeface="Symbol" panose="05050102010706020507" pitchFamily="18" charset="2"/>
              </a:rPr>
              <a:t></a:t>
            </a:r>
            <a:r>
              <a:rPr lang="en-US" altLang="zh-CN" baseline="-25000">
                <a:solidFill>
                  <a:srgbClr val="FF0000"/>
                </a:solidFill>
                <a:sym typeface="Symbol" panose="05050102010706020507" pitchFamily="18" charset="2"/>
              </a:rPr>
              <a:t>n+1</a:t>
            </a:r>
            <a:r>
              <a:rPr lang="en-US" altLang="zh-CN">
                <a:solidFill>
                  <a:srgbClr val="FF0000"/>
                </a:solidFill>
                <a:sym typeface="Symbol" panose="05050102010706020507" pitchFamily="18" charset="2"/>
              </a:rPr>
              <a:t> = </a:t>
            </a:r>
            <a:r>
              <a:rPr lang="el-GR" altLang="zh-CN">
                <a:solidFill>
                  <a:srgbClr val="FF0000"/>
                </a:solidFill>
                <a:cs typeface="Arial" panose="020B0604020202020204" pitchFamily="34" charset="0"/>
                <a:sym typeface="Symbol" panose="05050102010706020507" pitchFamily="18" charset="2"/>
              </a:rPr>
              <a:t>t</a:t>
            </a:r>
            <a:r>
              <a:rPr lang="el-GR" altLang="zh-CN" baseline="-25000">
                <a:solidFill>
                  <a:srgbClr val="FF0000"/>
                </a:solidFill>
                <a:cs typeface="Arial" panose="020B0604020202020204" pitchFamily="34" charset="0"/>
                <a:sym typeface="Symbol" panose="05050102010706020507" pitchFamily="18" charset="2"/>
              </a:rPr>
              <a:t>n</a:t>
            </a:r>
            <a:r>
              <a:rPr lang="en-US" altLang="zh-CN">
                <a:solidFill>
                  <a:srgbClr val="FF0000"/>
                </a:solidFill>
                <a:cs typeface="Arial" panose="020B0604020202020204" pitchFamily="34" charset="0"/>
                <a:sym typeface="Symbol" panose="05050102010706020507" pitchFamily="18" charset="2"/>
              </a:rPr>
              <a:t> + (1- </a:t>
            </a:r>
            <a:r>
              <a:rPr lang="en-US" altLang="zh-CN">
                <a:solidFill>
                  <a:srgbClr val="FF0000"/>
                </a:solidFill>
                <a:sym typeface="Symbol" panose="05050102010706020507" pitchFamily="18" charset="2"/>
              </a:rPr>
              <a:t></a:t>
            </a:r>
            <a:r>
              <a:rPr lang="en-US" altLang="zh-CN">
                <a:solidFill>
                  <a:srgbClr val="FF0000"/>
                </a:solidFill>
                <a:cs typeface="Arial" panose="020B0604020202020204" pitchFamily="34" charset="0"/>
                <a:sym typeface="Symbol" panose="05050102010706020507" pitchFamily="18" charset="2"/>
              </a:rPr>
              <a:t>)</a:t>
            </a:r>
            <a:r>
              <a:rPr lang="en-US" altLang="zh-CN">
                <a:solidFill>
                  <a:srgbClr val="FF0000"/>
                </a:solidFill>
                <a:sym typeface="Symbol" panose="05050102010706020507" pitchFamily="18" charset="2"/>
              </a:rPr>
              <a:t></a:t>
            </a:r>
            <a:r>
              <a:rPr lang="en-US" altLang="zh-CN" baseline="-25000">
                <a:solidFill>
                  <a:srgbClr val="FF0000"/>
                </a:solidFill>
                <a:sym typeface="Symbol" panose="05050102010706020507" pitchFamily="18" charset="2"/>
              </a:rPr>
              <a:t>n</a:t>
            </a:r>
            <a:r>
              <a:rPr lang="en-US" altLang="zh-CN">
                <a:sym typeface="Symbol" panose="05050102010706020507" pitchFamily="18" charset="2"/>
              </a:rPr>
              <a:t> |</a:t>
            </a:r>
            <a:r>
              <a:rPr lang="en-US" altLang="zh-CN" sz="2400">
                <a:sym typeface="Symbol" panose="05050102010706020507" pitchFamily="18" charset="2"/>
              </a:rPr>
              <a:t></a:t>
            </a:r>
            <a:r>
              <a:rPr lang="en-US" altLang="zh-CN" sz="2400" baseline="-25000">
                <a:sym typeface="Symbol" panose="05050102010706020507" pitchFamily="18" charset="2"/>
              </a:rPr>
              <a:t>n+1</a:t>
            </a:r>
            <a:r>
              <a:rPr lang="zh-CN" altLang="en-US" sz="2400">
                <a:sym typeface="Symbol" panose="05050102010706020507" pitchFamily="18" charset="2"/>
              </a:rPr>
              <a:t>是预测值，</a:t>
            </a:r>
            <a:r>
              <a:rPr lang="el-GR" altLang="zh-CN" sz="2400">
                <a:cs typeface="Arial" panose="020B0604020202020204" pitchFamily="34" charset="0"/>
                <a:sym typeface="Symbol" panose="05050102010706020507" pitchFamily="18" charset="2"/>
              </a:rPr>
              <a:t>t</a:t>
            </a:r>
            <a:r>
              <a:rPr lang="el-GR" altLang="zh-CN" sz="2400" baseline="-25000">
                <a:cs typeface="Arial" panose="020B0604020202020204" pitchFamily="34" charset="0"/>
                <a:sym typeface="Symbol" panose="05050102010706020507" pitchFamily="18" charset="2"/>
              </a:rPr>
              <a:t>n</a:t>
            </a:r>
            <a:r>
              <a:rPr lang="zh-CN" altLang="el-GR" sz="2400">
                <a:cs typeface="Arial" panose="020B0604020202020204" pitchFamily="34" charset="0"/>
                <a:sym typeface="Symbol" panose="05050102010706020507" pitchFamily="18" charset="2"/>
              </a:rPr>
              <a:t>是当前</a:t>
            </a:r>
            <a:r>
              <a:rPr lang="el-GR" altLang="zh-CN" sz="2400">
                <a:cs typeface="Arial" panose="020B0604020202020204" pitchFamily="34" charset="0"/>
                <a:sym typeface="Symbol" panose="05050102010706020507" pitchFamily="18" charset="2"/>
              </a:rPr>
              <a:t>CPU</a:t>
            </a:r>
            <a:r>
              <a:rPr lang="zh-CN" altLang="el-GR" sz="2400">
                <a:cs typeface="Arial" panose="020B0604020202020204" pitchFamily="34" charset="0"/>
                <a:sym typeface="Symbol" panose="05050102010706020507" pitchFamily="18" charset="2"/>
              </a:rPr>
              <a:t>区间</a:t>
            </a:r>
            <a:endParaRPr lang="en-US" altLang="el-GR" sz="2400" baseline="-25000">
              <a:cs typeface="Arial" panose="020B0604020202020204" pitchFamily="34" charset="0"/>
              <a:sym typeface="Symbol" panose="05050102010706020507" pitchFamily="18" charset="2"/>
            </a:endParaRPr>
          </a:p>
        </p:txBody>
      </p:sp>
      <p:sp>
        <p:nvSpPr>
          <p:cNvPr id="196661" name="Rectangle 53"/>
          <p:cNvSpPr>
            <a:spLocks noGrp="1" noChangeArrowheads="1"/>
          </p:cNvSpPr>
          <p:nvPr>
            <p:ph type="body" idx="1"/>
          </p:nvPr>
        </p:nvSpPr>
        <p:spPr>
          <a:xfrm>
            <a:off x="685800" y="1219200"/>
            <a:ext cx="7921625" cy="865188"/>
          </a:xfrm>
          <a:noFill/>
        </p:spPr>
        <p:txBody>
          <a:bodyPr/>
          <a:lstStyle/>
          <a:p>
            <a:pPr eaLnBrk="1" hangingPunct="1">
              <a:lnSpc>
                <a:spcPct val="130000"/>
              </a:lnSpc>
            </a:pPr>
            <a:r>
              <a:rPr lang="zh-CN" altLang="en-US" dirty="0">
                <a:solidFill>
                  <a:srgbClr val="FF0000"/>
                </a:solidFill>
              </a:rPr>
              <a:t>根据历史进行预测</a:t>
            </a:r>
            <a:r>
              <a:rPr lang="en-US" altLang="zh-CN" dirty="0">
                <a:solidFill>
                  <a:srgbClr val="FF0000"/>
                </a:solidFill>
              </a:rPr>
              <a:t>: </a:t>
            </a:r>
            <a:r>
              <a:rPr lang="zh-CN" altLang="en-US" dirty="0">
                <a:solidFill>
                  <a:srgbClr val="FF0000"/>
                </a:solidFill>
              </a:rPr>
              <a:t>指数</a:t>
            </a:r>
            <a:r>
              <a:rPr lang="zh-CN" altLang="en-US" dirty="0">
                <a:solidFill>
                  <a:srgbClr val="FF0000"/>
                </a:solidFill>
                <a:highlight>
                  <a:srgbClr val="FFFF00"/>
                </a:highlight>
              </a:rPr>
              <a:t>平均</a:t>
            </a:r>
            <a:r>
              <a:rPr lang="zh-CN" altLang="en-US" dirty="0">
                <a:solidFill>
                  <a:srgbClr val="FF0000"/>
                </a:solidFill>
              </a:rPr>
              <a:t>法</a:t>
            </a:r>
          </a:p>
        </p:txBody>
      </p:sp>
      <p:grpSp>
        <p:nvGrpSpPr>
          <p:cNvPr id="196668" name="Group 60"/>
          <p:cNvGrpSpPr/>
          <p:nvPr/>
        </p:nvGrpSpPr>
        <p:grpSpPr bwMode="auto">
          <a:xfrm>
            <a:off x="533400" y="2216150"/>
            <a:ext cx="8237538" cy="603250"/>
            <a:chOff x="571" y="1824"/>
            <a:chExt cx="4997" cy="380"/>
          </a:xfrm>
        </p:grpSpPr>
        <p:sp>
          <p:nvSpPr>
            <p:cNvPr id="35874" name="Rectangle 55"/>
            <p:cNvSpPr>
              <a:spLocks noChangeArrowheads="1"/>
            </p:cNvSpPr>
            <p:nvPr/>
          </p:nvSpPr>
          <p:spPr bwMode="auto">
            <a:xfrm>
              <a:off x="571" y="1824"/>
              <a:ext cx="499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a:t>
              </a:r>
              <a:r>
                <a:rPr lang="en-US" altLang="zh-CN" sz="2400" baseline="-25000">
                  <a:sym typeface="Symbol" panose="05050102010706020507" pitchFamily="18" charset="2"/>
                </a:rPr>
                <a:t>n+1</a:t>
              </a:r>
              <a:r>
                <a:rPr lang="en-US" altLang="zh-CN" sz="2400">
                  <a:sym typeface="Symbol" panose="05050102010706020507" pitchFamily="18" charset="2"/>
                </a:rPr>
                <a:t> = </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a:sym typeface="Symbol" panose="05050102010706020507" pitchFamily="18" charset="2"/>
                </a:rPr>
                <a:t> + (1- )</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a:sym typeface="Symbol" panose="05050102010706020507" pitchFamily="18" charset="2"/>
                </a:rPr>
                <a:t>+...+(1- )</a:t>
              </a:r>
              <a:r>
                <a:rPr lang="en-US" altLang="zh-CN" sz="2400" baseline="30000">
                  <a:sym typeface="Symbol" panose="05050102010706020507" pitchFamily="18" charset="2"/>
                </a:rPr>
                <a:t>j</a:t>
              </a:r>
              <a:r>
                <a:rPr lang="en-US" altLang="zh-CN" sz="2400">
                  <a:sym typeface="Symbol" panose="05050102010706020507" pitchFamily="18" charset="2"/>
                </a:rPr>
                <a:t></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baseline="-25000">
                  <a:sym typeface="Symbol" panose="05050102010706020507" pitchFamily="18" charset="2"/>
                </a:rPr>
                <a:t>-j</a:t>
              </a:r>
              <a:r>
                <a:rPr lang="en-US" altLang="zh-CN" sz="2400">
                  <a:sym typeface="Symbol" panose="05050102010706020507" pitchFamily="18" charset="2"/>
                </a:rPr>
                <a:t>+…+(1-)</a:t>
              </a:r>
              <a:r>
                <a:rPr lang="en-US" altLang="zh-CN" sz="2400" baseline="30000">
                  <a:sym typeface="Symbol" panose="05050102010706020507" pitchFamily="18" charset="2"/>
                </a:rPr>
                <a:t>n+1</a:t>
              </a:r>
              <a:r>
                <a:rPr lang="en-US" altLang="zh-CN" sz="2400">
                  <a:sym typeface="Symbol" panose="05050102010706020507" pitchFamily="18" charset="2"/>
                </a:rPr>
                <a:t></a:t>
              </a:r>
              <a:r>
                <a:rPr lang="en-US" altLang="zh-CN" sz="2400" baseline="-25000">
                  <a:sym typeface="Symbol" panose="05050102010706020507" pitchFamily="18" charset="2"/>
                </a:rPr>
                <a:t>0</a:t>
              </a:r>
              <a:r>
                <a:rPr lang="en-US" altLang="zh-CN" sz="2400">
                  <a:sym typeface="Symbol" panose="05050102010706020507" pitchFamily="18" charset="2"/>
                </a:rPr>
                <a:t> </a:t>
              </a:r>
            </a:p>
          </p:txBody>
        </p:sp>
        <p:pic>
          <p:nvPicPr>
            <p:cNvPr id="35875" name="Picture 5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 y="201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6667" name="Group 59"/>
          <p:cNvGrpSpPr/>
          <p:nvPr/>
        </p:nvGrpSpPr>
        <p:grpSpPr bwMode="auto">
          <a:xfrm>
            <a:off x="557213" y="2700338"/>
            <a:ext cx="8586787" cy="1030287"/>
            <a:chOff x="576" y="2208"/>
            <a:chExt cx="4997" cy="649"/>
          </a:xfrm>
        </p:grpSpPr>
        <p:sp>
          <p:nvSpPr>
            <p:cNvPr id="35872" name="Rectangle 57"/>
            <p:cNvSpPr>
              <a:spLocks noChangeArrowheads="1"/>
            </p:cNvSpPr>
            <p:nvPr/>
          </p:nvSpPr>
          <p:spPr bwMode="auto">
            <a:xfrm>
              <a:off x="576" y="2208"/>
              <a:ext cx="4997" cy="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a:t>
              </a:r>
              <a:r>
                <a:rPr lang="zh-CN" altLang="en-US" sz="2400">
                  <a:sym typeface="Symbol" panose="05050102010706020507" pitchFamily="18" charset="2"/>
                </a:rPr>
                <a:t>用来控制最近信息和历史对预测的作用</a:t>
              </a:r>
              <a:endParaRPr lang="zh-CN" altLang="en-US" sz="2000">
                <a:solidFill>
                  <a:srgbClr val="FF0000"/>
                </a:solidFill>
                <a:sym typeface="Symbol" panose="05050102010706020507" pitchFamily="18" charset="2"/>
              </a:endParaRPr>
            </a:p>
            <a:p>
              <a:pPr lvl="1" eaLnBrk="1" hangingPunct="1">
                <a:lnSpc>
                  <a:spcPct val="140000"/>
                </a:lnSpc>
                <a:spcBef>
                  <a:spcPct val="0"/>
                </a:spcBef>
                <a:buClrTx/>
                <a:buSzTx/>
                <a:buFontTx/>
                <a:buNone/>
              </a:pP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=0</a:t>
              </a:r>
              <a:r>
                <a:rPr lang="en-US" altLang="zh-CN" sz="2000">
                  <a:sym typeface="Symbol" panose="05050102010706020507" pitchFamily="18" charset="2"/>
                </a:rPr>
                <a:t>-</a:t>
              </a:r>
              <a:r>
                <a:rPr lang="zh-CN" altLang="en-US" sz="2000">
                  <a:sym typeface="Symbol" panose="05050102010706020507" pitchFamily="18" charset="2"/>
                </a:rPr>
                <a:t>忽略近期，关注历史； </a:t>
              </a: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=1</a:t>
              </a:r>
              <a:r>
                <a:rPr lang="en-US" altLang="zh-CN" sz="2000">
                  <a:sym typeface="Symbol" panose="05050102010706020507" pitchFamily="18" charset="2"/>
                </a:rPr>
                <a:t>-</a:t>
              </a:r>
              <a:r>
                <a:rPr lang="zh-CN" altLang="en-US" sz="2000">
                  <a:sym typeface="Symbol" panose="05050102010706020507" pitchFamily="18" charset="2"/>
                </a:rPr>
                <a:t>只跟当前有关；通常</a:t>
              </a: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=0.5</a:t>
              </a:r>
            </a:p>
          </p:txBody>
        </p:sp>
        <p:pic>
          <p:nvPicPr>
            <p:cNvPr id="35873" name="Picture 5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6687" name="Group 79"/>
          <p:cNvGrpSpPr/>
          <p:nvPr/>
        </p:nvGrpSpPr>
        <p:grpSpPr bwMode="auto">
          <a:xfrm>
            <a:off x="1524000" y="4953000"/>
            <a:ext cx="5943600" cy="1676400"/>
            <a:chOff x="960" y="3120"/>
            <a:chExt cx="3744" cy="1056"/>
          </a:xfrm>
        </p:grpSpPr>
        <p:sp>
          <p:nvSpPr>
            <p:cNvPr id="35856" name="Line 63"/>
            <p:cNvSpPr>
              <a:spLocks noChangeShapeType="1"/>
            </p:cNvSpPr>
            <p:nvPr/>
          </p:nvSpPr>
          <p:spPr bwMode="auto">
            <a:xfrm>
              <a:off x="960" y="4032"/>
              <a:ext cx="374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64"/>
            <p:cNvSpPr>
              <a:spLocks noChangeShapeType="1"/>
            </p:cNvSpPr>
            <p:nvPr/>
          </p:nvSpPr>
          <p:spPr bwMode="auto">
            <a:xfrm flipV="1">
              <a:off x="1200" y="3168"/>
              <a:ext cx="0" cy="100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Rectangle 65"/>
            <p:cNvSpPr>
              <a:spLocks noChangeArrowheads="1"/>
            </p:cNvSpPr>
            <p:nvPr/>
          </p:nvSpPr>
          <p:spPr bwMode="auto">
            <a:xfrm>
              <a:off x="1344" y="3600"/>
              <a:ext cx="144" cy="432"/>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9" name="Rectangle 66"/>
            <p:cNvSpPr>
              <a:spLocks noChangeArrowheads="1"/>
            </p:cNvSpPr>
            <p:nvPr/>
          </p:nvSpPr>
          <p:spPr bwMode="auto">
            <a:xfrm>
              <a:off x="1488" y="3312"/>
              <a:ext cx="144" cy="72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0" name="Rectangle 67"/>
            <p:cNvSpPr>
              <a:spLocks noChangeArrowheads="1"/>
            </p:cNvSpPr>
            <p:nvPr/>
          </p:nvSpPr>
          <p:spPr bwMode="auto">
            <a:xfrm>
              <a:off x="1776" y="3696"/>
              <a:ext cx="144" cy="3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1" name="Rectangle 68"/>
            <p:cNvSpPr>
              <a:spLocks noChangeArrowheads="1"/>
            </p:cNvSpPr>
            <p:nvPr/>
          </p:nvSpPr>
          <p:spPr bwMode="auto">
            <a:xfrm>
              <a:off x="1920" y="3456"/>
              <a:ext cx="144" cy="576"/>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2" name="Rectangle 69"/>
            <p:cNvSpPr>
              <a:spLocks noChangeArrowheads="1"/>
            </p:cNvSpPr>
            <p:nvPr/>
          </p:nvSpPr>
          <p:spPr bwMode="auto">
            <a:xfrm>
              <a:off x="2208" y="3600"/>
              <a:ext cx="144" cy="432"/>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3" name="Rectangle 70"/>
            <p:cNvSpPr>
              <a:spLocks noChangeArrowheads="1"/>
            </p:cNvSpPr>
            <p:nvPr/>
          </p:nvSpPr>
          <p:spPr bwMode="auto">
            <a:xfrm>
              <a:off x="2352" y="3600"/>
              <a:ext cx="144" cy="432"/>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4" name="Rectangle 71"/>
            <p:cNvSpPr>
              <a:spLocks noChangeArrowheads="1"/>
            </p:cNvSpPr>
            <p:nvPr/>
          </p:nvSpPr>
          <p:spPr bwMode="auto">
            <a:xfrm>
              <a:off x="2640" y="3696"/>
              <a:ext cx="144" cy="33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5" name="Rectangle 72"/>
            <p:cNvSpPr>
              <a:spLocks noChangeArrowheads="1"/>
            </p:cNvSpPr>
            <p:nvPr/>
          </p:nvSpPr>
          <p:spPr bwMode="auto">
            <a:xfrm>
              <a:off x="2784" y="3600"/>
              <a:ext cx="144" cy="432"/>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6" name="Rectangle 73"/>
            <p:cNvSpPr>
              <a:spLocks noChangeArrowheads="1"/>
            </p:cNvSpPr>
            <p:nvPr/>
          </p:nvSpPr>
          <p:spPr bwMode="auto">
            <a:xfrm>
              <a:off x="3072" y="3120"/>
              <a:ext cx="144" cy="912"/>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7" name="Rectangle 74"/>
            <p:cNvSpPr>
              <a:spLocks noChangeArrowheads="1"/>
            </p:cNvSpPr>
            <p:nvPr/>
          </p:nvSpPr>
          <p:spPr bwMode="auto">
            <a:xfrm>
              <a:off x="3216" y="3648"/>
              <a:ext cx="144" cy="384"/>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8" name="Rectangle 75"/>
            <p:cNvSpPr>
              <a:spLocks noChangeArrowheads="1"/>
            </p:cNvSpPr>
            <p:nvPr/>
          </p:nvSpPr>
          <p:spPr bwMode="auto">
            <a:xfrm>
              <a:off x="3504" y="3120"/>
              <a:ext cx="144" cy="912"/>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9" name="Rectangle 76"/>
            <p:cNvSpPr>
              <a:spLocks noChangeArrowheads="1"/>
            </p:cNvSpPr>
            <p:nvPr/>
          </p:nvSpPr>
          <p:spPr bwMode="auto">
            <a:xfrm>
              <a:off x="3648" y="3408"/>
              <a:ext cx="144" cy="624"/>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70" name="Rectangle 77"/>
            <p:cNvSpPr>
              <a:spLocks noChangeArrowheads="1"/>
            </p:cNvSpPr>
            <p:nvPr/>
          </p:nvSpPr>
          <p:spPr bwMode="auto">
            <a:xfrm>
              <a:off x="3936" y="3120"/>
              <a:ext cx="144" cy="912"/>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71" name="Rectangle 78"/>
            <p:cNvSpPr>
              <a:spLocks noChangeArrowheads="1"/>
            </p:cNvSpPr>
            <p:nvPr/>
          </p:nvSpPr>
          <p:spPr bwMode="auto">
            <a:xfrm>
              <a:off x="4080" y="3264"/>
              <a:ext cx="144" cy="76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6690" name="Group 82"/>
          <p:cNvGrpSpPr/>
          <p:nvPr/>
        </p:nvGrpSpPr>
        <p:grpSpPr bwMode="auto">
          <a:xfrm>
            <a:off x="1066800" y="3886200"/>
            <a:ext cx="8077200" cy="990600"/>
            <a:chOff x="672" y="2448"/>
            <a:chExt cx="5088" cy="624"/>
          </a:xfrm>
        </p:grpSpPr>
        <p:sp>
          <p:nvSpPr>
            <p:cNvPr id="35852" name="Text Box 61"/>
            <p:cNvSpPr txBox="1">
              <a:spLocks noChangeArrowheads="1"/>
            </p:cNvSpPr>
            <p:nvPr/>
          </p:nvSpPr>
          <p:spPr bwMode="auto">
            <a:xfrm>
              <a:off x="720" y="2448"/>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CPU</a:t>
              </a:r>
              <a:r>
                <a:rPr lang="zh-CN" altLang="en-US" sz="2400"/>
                <a:t>区间</a:t>
              </a:r>
              <a:r>
                <a:rPr lang="en-US" altLang="zh-CN" sz="2400"/>
                <a:t>(t</a:t>
              </a:r>
              <a:r>
                <a:rPr lang="en-US" altLang="zh-CN" sz="2400" baseline="-25000"/>
                <a:t>i</a:t>
              </a:r>
              <a:r>
                <a:rPr lang="en-US" altLang="zh-CN" sz="2400"/>
                <a:t>):          6     4     6     4    13    13     13</a:t>
              </a:r>
            </a:p>
          </p:txBody>
        </p:sp>
        <p:sp>
          <p:nvSpPr>
            <p:cNvPr id="35853" name="Text Box 62"/>
            <p:cNvSpPr txBox="1">
              <a:spLocks noChangeArrowheads="1"/>
            </p:cNvSpPr>
            <p:nvPr/>
          </p:nvSpPr>
          <p:spPr bwMode="auto">
            <a:xfrm>
              <a:off x="720" y="2784"/>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预测结果</a:t>
              </a:r>
              <a:r>
                <a:rPr lang="en-US" altLang="zh-CN" sz="2400" dirty="0"/>
                <a:t>(</a:t>
              </a:r>
              <a:r>
                <a:rPr lang="en-US" altLang="zh-CN" sz="2400" dirty="0">
                  <a:sym typeface="Symbol" panose="05050102010706020507" pitchFamily="18" charset="2"/>
                </a:rPr>
                <a:t></a:t>
              </a:r>
              <a:r>
                <a:rPr lang="en-US" altLang="zh-CN" sz="2400" baseline="-25000" dirty="0" err="1"/>
                <a:t>i</a:t>
              </a:r>
              <a:r>
                <a:rPr lang="en-US" altLang="zh-CN" sz="2400" dirty="0"/>
                <a:t>):         10     8     6     6     5      9      11     12</a:t>
              </a:r>
            </a:p>
          </p:txBody>
        </p:sp>
        <p:sp>
          <p:nvSpPr>
            <p:cNvPr id="35854" name="Line 80"/>
            <p:cNvSpPr>
              <a:spLocks noChangeShapeType="1"/>
            </p:cNvSpPr>
            <p:nvPr/>
          </p:nvSpPr>
          <p:spPr bwMode="auto">
            <a:xfrm>
              <a:off x="672" y="2775"/>
              <a:ext cx="48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81"/>
            <p:cNvSpPr>
              <a:spLocks noChangeShapeType="1"/>
            </p:cNvSpPr>
            <p:nvPr/>
          </p:nvSpPr>
          <p:spPr bwMode="auto">
            <a:xfrm flipV="1">
              <a:off x="2112" y="2496"/>
              <a:ext cx="0" cy="5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6691" name="AutoShape 83"/>
          <p:cNvSpPr>
            <a:spLocks noChangeArrowheads="1"/>
          </p:cNvSpPr>
          <p:nvPr/>
        </p:nvSpPr>
        <p:spPr bwMode="auto">
          <a:xfrm rot="1636606">
            <a:off x="3951288" y="4159250"/>
            <a:ext cx="381000" cy="346075"/>
          </a:xfrm>
          <a:prstGeom prst="notchedRightArrow">
            <a:avLst>
              <a:gd name="adj1" fmla="val 41231"/>
              <a:gd name="adj2" fmla="val 50234"/>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6692" name="AutoShape 84"/>
          <p:cNvSpPr>
            <a:spLocks noChangeArrowheads="1"/>
          </p:cNvSpPr>
          <p:nvPr/>
        </p:nvSpPr>
        <p:spPr bwMode="auto">
          <a:xfrm rot="1636606">
            <a:off x="5791200" y="4156075"/>
            <a:ext cx="381000" cy="346075"/>
          </a:xfrm>
          <a:prstGeom prst="notchedRightArrow">
            <a:avLst>
              <a:gd name="adj1" fmla="val 41231"/>
              <a:gd name="adj2" fmla="val 50234"/>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6693" name="AutoShape 85"/>
          <p:cNvSpPr>
            <a:spLocks noChangeArrowheads="1"/>
          </p:cNvSpPr>
          <p:nvPr/>
        </p:nvSpPr>
        <p:spPr bwMode="auto">
          <a:xfrm rot="1636606">
            <a:off x="7848600" y="4191000"/>
            <a:ext cx="381000" cy="346075"/>
          </a:xfrm>
          <a:prstGeom prst="notchedRightArrow">
            <a:avLst>
              <a:gd name="adj1" fmla="val 41231"/>
              <a:gd name="adj2" fmla="val 50234"/>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61">
                                            <p:txEl>
                                              <p:pRg st="0" end="0"/>
                                            </p:txEl>
                                          </p:spTgt>
                                        </p:tgtEl>
                                        <p:attrNameLst>
                                          <p:attrName>style.visibility</p:attrName>
                                        </p:attrNameLst>
                                      </p:cBhvr>
                                      <p:to>
                                        <p:strVal val="visible"/>
                                      </p:to>
                                    </p:set>
                                    <p:animEffect transition="in" filter="dissolve">
                                      <p:cBhvr>
                                        <p:cTn id="7" dur="500"/>
                                        <p:tgtEl>
                                          <p:spTgt spid="1966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6613"/>
                                        </p:tgtEl>
                                        <p:attrNameLst>
                                          <p:attrName>style.visibility</p:attrName>
                                        </p:attrNameLst>
                                      </p:cBhvr>
                                      <p:to>
                                        <p:strVal val="visible"/>
                                      </p:to>
                                    </p:set>
                                    <p:animEffect transition="in" filter="dissolve">
                                      <p:cBhvr>
                                        <p:cTn id="12" dur="500"/>
                                        <p:tgtEl>
                                          <p:spTgt spid="1966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6668"/>
                                        </p:tgtEl>
                                        <p:attrNameLst>
                                          <p:attrName>style.visibility</p:attrName>
                                        </p:attrNameLst>
                                      </p:cBhvr>
                                      <p:to>
                                        <p:strVal val="visible"/>
                                      </p:to>
                                    </p:set>
                                    <p:animEffect transition="in" filter="dissolve">
                                      <p:cBhvr>
                                        <p:cTn id="17" dur="500"/>
                                        <p:tgtEl>
                                          <p:spTgt spid="1966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6667"/>
                                        </p:tgtEl>
                                        <p:attrNameLst>
                                          <p:attrName>style.visibility</p:attrName>
                                        </p:attrNameLst>
                                      </p:cBhvr>
                                      <p:to>
                                        <p:strVal val="visible"/>
                                      </p:to>
                                    </p:set>
                                    <p:animEffect transition="in" filter="dissolve">
                                      <p:cBhvr>
                                        <p:cTn id="22" dur="500"/>
                                        <p:tgtEl>
                                          <p:spTgt spid="1966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6690"/>
                                        </p:tgtEl>
                                        <p:attrNameLst>
                                          <p:attrName>style.visibility</p:attrName>
                                        </p:attrNameLst>
                                      </p:cBhvr>
                                      <p:to>
                                        <p:strVal val="visible"/>
                                      </p:to>
                                    </p:set>
                                    <p:animEffect transition="in" filter="dissolve">
                                      <p:cBhvr>
                                        <p:cTn id="27" dur="500"/>
                                        <p:tgtEl>
                                          <p:spTgt spid="1966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6687"/>
                                        </p:tgtEl>
                                        <p:attrNameLst>
                                          <p:attrName>style.visibility</p:attrName>
                                        </p:attrNameLst>
                                      </p:cBhvr>
                                      <p:to>
                                        <p:strVal val="visible"/>
                                      </p:to>
                                    </p:set>
                                    <p:animEffect transition="in" filter="dissolve">
                                      <p:cBhvr>
                                        <p:cTn id="32" dur="500"/>
                                        <p:tgtEl>
                                          <p:spTgt spid="196687"/>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96691"/>
                                        </p:tgtEl>
                                        <p:attrNameLst>
                                          <p:attrName>style.visibility</p:attrName>
                                        </p:attrNameLst>
                                      </p:cBhvr>
                                      <p:to>
                                        <p:strVal val="visible"/>
                                      </p:to>
                                    </p:set>
                                    <p:animEffect transition="in" filter="wipe(left)">
                                      <p:cBhvr>
                                        <p:cTn id="36" dur="500"/>
                                        <p:tgtEl>
                                          <p:spTgt spid="19669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96692"/>
                                        </p:tgtEl>
                                        <p:attrNameLst>
                                          <p:attrName>style.visibility</p:attrName>
                                        </p:attrNameLst>
                                      </p:cBhvr>
                                      <p:to>
                                        <p:strVal val="visible"/>
                                      </p:to>
                                    </p:set>
                                    <p:animEffect transition="in" filter="wipe(left)">
                                      <p:cBhvr>
                                        <p:cTn id="40" dur="500"/>
                                        <p:tgtEl>
                                          <p:spTgt spid="196692"/>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96693"/>
                                        </p:tgtEl>
                                        <p:attrNameLst>
                                          <p:attrName>style.visibility</p:attrName>
                                        </p:attrNameLst>
                                      </p:cBhvr>
                                      <p:to>
                                        <p:strVal val="visible"/>
                                      </p:to>
                                    </p:set>
                                    <p:animEffect transition="in" filter="wipe(left)">
                                      <p:cBhvr>
                                        <p:cTn id="44" dur="500"/>
                                        <p:tgtEl>
                                          <p:spTgt spid="19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P spid="196661" grpId="0" build="p"/>
      <p:bldP spid="196691" grpId="0" animBg="1"/>
      <p:bldP spid="196692" grpId="0" animBg="1"/>
      <p:bldP spid="19669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04800"/>
            <a:ext cx="9144000" cy="676275"/>
          </a:xfrm>
        </p:spPr>
        <p:txBody>
          <a:bodyPr/>
          <a:lstStyle/>
          <a:p>
            <a:pPr eaLnBrk="1" hangingPunct="1"/>
            <a:r>
              <a:rPr lang="zh-CN" altLang="en-US">
                <a:sym typeface="Symbol" panose="05050102010706020507" pitchFamily="18" charset="2"/>
              </a:rPr>
              <a:t>（</a:t>
            </a:r>
            <a:r>
              <a:rPr lang="en-US" altLang="zh-CN">
                <a:sym typeface="Symbol" panose="05050102010706020507" pitchFamily="18" charset="2"/>
              </a:rPr>
              <a:t>3</a:t>
            </a:r>
            <a:r>
              <a:rPr lang="zh-CN" altLang="en-US">
                <a:sym typeface="Symbol" panose="05050102010706020507" pitchFamily="18" charset="2"/>
              </a:rPr>
              <a:t>）</a:t>
            </a:r>
            <a:r>
              <a:rPr lang="en-US" altLang="zh-CN">
                <a:sym typeface="Symbol" panose="05050102010706020507" pitchFamily="18" charset="2"/>
              </a:rPr>
              <a:t>SJF</a:t>
            </a:r>
            <a:r>
              <a:rPr lang="zh-CN" altLang="en-US">
                <a:sym typeface="Symbol" panose="05050102010706020507" pitchFamily="18" charset="2"/>
              </a:rPr>
              <a:t>的一般化</a:t>
            </a:r>
            <a:r>
              <a:rPr lang="en-US" altLang="zh-CN">
                <a:sym typeface="Symbol" panose="05050102010706020507" pitchFamily="18" charset="2"/>
              </a:rPr>
              <a:t>: </a:t>
            </a:r>
            <a:r>
              <a:rPr lang="zh-CN" altLang="en-US">
                <a:sym typeface="Symbol" panose="05050102010706020507" pitchFamily="18" charset="2"/>
              </a:rPr>
              <a:t>优先权调度</a:t>
            </a:r>
          </a:p>
        </p:txBody>
      </p:sp>
      <p:sp>
        <p:nvSpPr>
          <p:cNvPr id="203779" name="Rectangle 3"/>
          <p:cNvSpPr>
            <a:spLocks noChangeArrowheads="1"/>
          </p:cNvSpPr>
          <p:nvPr/>
        </p:nvSpPr>
        <p:spPr bwMode="auto">
          <a:xfrm>
            <a:off x="685800" y="1268413"/>
            <a:ext cx="8458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每个任务关联一个优先权，调度优先权最高的任务</a:t>
            </a:r>
          </a:p>
        </p:txBody>
      </p:sp>
      <p:grpSp>
        <p:nvGrpSpPr>
          <p:cNvPr id="203781" name="Group 5"/>
          <p:cNvGrpSpPr/>
          <p:nvPr/>
        </p:nvGrpSpPr>
        <p:grpSpPr bwMode="auto">
          <a:xfrm>
            <a:off x="914400" y="2032000"/>
            <a:ext cx="7932738" cy="1625600"/>
            <a:chOff x="576" y="2208"/>
            <a:chExt cx="4997" cy="1024"/>
          </a:xfrm>
        </p:grpSpPr>
        <p:sp>
          <p:nvSpPr>
            <p:cNvPr id="37913" name="Rectangle 6"/>
            <p:cNvSpPr>
              <a:spLocks noChangeArrowheads="1"/>
            </p:cNvSpPr>
            <p:nvPr/>
          </p:nvSpPr>
          <p:spPr bwMode="auto">
            <a:xfrm>
              <a:off x="576" y="2208"/>
              <a:ext cx="4997"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实例</a:t>
              </a:r>
              <a:r>
                <a:rPr lang="en-US" altLang="zh-CN" sz="2400" dirty="0">
                  <a:solidFill>
                    <a:srgbClr val="FF0000"/>
                  </a:solidFill>
                </a:rPr>
                <a:t>1:</a:t>
              </a:r>
              <a:r>
                <a:rPr lang="en-US" altLang="zh-CN" sz="2400" dirty="0"/>
                <a:t> I/O bound</a:t>
              </a:r>
              <a:r>
                <a:rPr lang="zh-CN" altLang="en-US" sz="2400" dirty="0"/>
                <a:t>任务应获得更大的优先权，使得</a:t>
              </a:r>
              <a:r>
                <a:rPr lang="en-US" altLang="zh-CN" sz="2400" dirty="0"/>
                <a:t>I/O</a:t>
              </a:r>
              <a:r>
                <a:rPr lang="zh-CN" altLang="en-US" sz="2400" dirty="0"/>
                <a:t>尽量忙，并和</a:t>
              </a:r>
              <a:r>
                <a:rPr lang="en-US" altLang="zh-CN" sz="2400" dirty="0"/>
                <a:t>CPU</a:t>
              </a:r>
              <a:r>
                <a:rPr lang="zh-CN" altLang="en-US" sz="2400" dirty="0"/>
                <a:t>并行工作。优先级设为</a:t>
              </a:r>
              <a:r>
                <a:rPr lang="en-US" altLang="zh-CN" sz="2400" dirty="0"/>
                <a:t>1/f</a:t>
              </a:r>
              <a:r>
                <a:rPr lang="zh-CN" altLang="en-US" sz="2400" dirty="0"/>
                <a:t>，</a:t>
              </a:r>
              <a:r>
                <a:rPr lang="en-US" altLang="zh-CN" sz="2400" dirty="0"/>
                <a:t>f</a:t>
              </a:r>
              <a:r>
                <a:rPr lang="zh-CN" altLang="en-US" sz="2400" dirty="0"/>
                <a:t>为</a:t>
              </a:r>
              <a:r>
                <a:rPr lang="en-US" altLang="zh-CN" sz="2400" dirty="0"/>
                <a:t>CPU</a:t>
              </a:r>
              <a:r>
                <a:rPr lang="zh-CN" altLang="en-US" sz="2400" dirty="0"/>
                <a:t>区间所占的比重。</a:t>
              </a:r>
            </a:p>
          </p:txBody>
        </p:sp>
        <p:pic>
          <p:nvPicPr>
            <p:cNvPr id="37914" name="Picture 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3784" name="Group 8"/>
          <p:cNvGrpSpPr/>
          <p:nvPr/>
        </p:nvGrpSpPr>
        <p:grpSpPr bwMode="auto">
          <a:xfrm>
            <a:off x="914400" y="3886200"/>
            <a:ext cx="4953000" cy="1625600"/>
            <a:chOff x="576" y="2322"/>
            <a:chExt cx="3120" cy="1024"/>
          </a:xfrm>
        </p:grpSpPr>
        <p:sp>
          <p:nvSpPr>
            <p:cNvPr id="37911" name="Rectangle 9"/>
            <p:cNvSpPr>
              <a:spLocks noChangeArrowheads="1"/>
            </p:cNvSpPr>
            <p:nvPr/>
          </p:nvSpPr>
          <p:spPr bwMode="auto">
            <a:xfrm>
              <a:off x="576" y="2322"/>
              <a:ext cx="3120"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实例</a:t>
              </a:r>
              <a:r>
                <a:rPr lang="en-US" altLang="zh-CN" sz="2400">
                  <a:solidFill>
                    <a:srgbClr val="FF0000"/>
                  </a:solidFill>
                </a:rPr>
                <a:t>2:</a:t>
              </a:r>
              <a:r>
                <a:rPr lang="en-US" altLang="zh-CN" sz="2400"/>
                <a:t> </a:t>
              </a:r>
              <a:r>
                <a:rPr lang="zh-CN" altLang="en-US" sz="2400"/>
                <a:t>定义多个优先队列</a:t>
              </a:r>
              <a:r>
                <a:rPr lang="en-US" altLang="zh-CN" sz="2400"/>
                <a:t>: </a:t>
              </a:r>
              <a:r>
                <a:rPr lang="zh-CN" altLang="en-US" sz="2400"/>
                <a:t>前台任务、后台任务。只有高优先级队列为空时才调度其他任务。</a:t>
              </a:r>
            </a:p>
          </p:txBody>
        </p:sp>
        <p:pic>
          <p:nvPicPr>
            <p:cNvPr id="37912"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480"/>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3787" name="Group 11"/>
          <p:cNvGrpSpPr/>
          <p:nvPr/>
        </p:nvGrpSpPr>
        <p:grpSpPr bwMode="auto">
          <a:xfrm>
            <a:off x="5867400" y="4094163"/>
            <a:ext cx="3248025" cy="1620837"/>
            <a:chOff x="3696" y="2387"/>
            <a:chExt cx="2046" cy="1021"/>
          </a:xfrm>
        </p:grpSpPr>
        <p:sp>
          <p:nvSpPr>
            <p:cNvPr id="37895" name="Text Box 12"/>
            <p:cNvSpPr txBox="1">
              <a:spLocks noChangeArrowheads="1"/>
            </p:cNvSpPr>
            <p:nvPr/>
          </p:nvSpPr>
          <p:spPr bwMode="auto">
            <a:xfrm>
              <a:off x="3696" y="2640"/>
              <a:ext cx="816"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3</a:t>
              </a:r>
            </a:p>
          </p:txBody>
        </p:sp>
        <p:sp>
          <p:nvSpPr>
            <p:cNvPr id="37896" name="Text Box 13"/>
            <p:cNvSpPr txBox="1">
              <a:spLocks noChangeArrowheads="1"/>
            </p:cNvSpPr>
            <p:nvPr/>
          </p:nvSpPr>
          <p:spPr bwMode="auto">
            <a:xfrm>
              <a:off x="3696" y="2894"/>
              <a:ext cx="816"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2</a:t>
              </a:r>
            </a:p>
          </p:txBody>
        </p:sp>
        <p:sp>
          <p:nvSpPr>
            <p:cNvPr id="37897" name="Text Box 14"/>
            <p:cNvSpPr txBox="1">
              <a:spLocks noChangeArrowheads="1"/>
            </p:cNvSpPr>
            <p:nvPr/>
          </p:nvSpPr>
          <p:spPr bwMode="auto">
            <a:xfrm>
              <a:off x="3696" y="3152"/>
              <a:ext cx="816"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1</a:t>
              </a:r>
            </a:p>
          </p:txBody>
        </p:sp>
        <p:sp>
          <p:nvSpPr>
            <p:cNvPr id="37898" name="Text Box 15"/>
            <p:cNvSpPr txBox="1">
              <a:spLocks noChangeArrowheads="1"/>
            </p:cNvSpPr>
            <p:nvPr/>
          </p:nvSpPr>
          <p:spPr bwMode="auto">
            <a:xfrm>
              <a:off x="3696" y="2387"/>
              <a:ext cx="816" cy="256"/>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4</a:t>
              </a:r>
            </a:p>
          </p:txBody>
        </p:sp>
        <p:sp>
          <p:nvSpPr>
            <p:cNvPr id="37899" name="Rectangle 16"/>
            <p:cNvSpPr>
              <a:spLocks noChangeArrowheads="1"/>
            </p:cNvSpPr>
            <p:nvPr/>
          </p:nvSpPr>
          <p:spPr bwMode="auto">
            <a:xfrm>
              <a:off x="4686" y="2400"/>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0" name="Rectangle 17"/>
            <p:cNvSpPr>
              <a:spLocks noChangeArrowheads="1"/>
            </p:cNvSpPr>
            <p:nvPr/>
          </p:nvSpPr>
          <p:spPr bwMode="auto">
            <a:xfrm>
              <a:off x="5100" y="2400"/>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1" name="Rectangle 18"/>
            <p:cNvSpPr>
              <a:spLocks noChangeArrowheads="1"/>
            </p:cNvSpPr>
            <p:nvPr/>
          </p:nvSpPr>
          <p:spPr bwMode="auto">
            <a:xfrm>
              <a:off x="4686" y="2679"/>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2" name="Rectangle 19"/>
            <p:cNvSpPr>
              <a:spLocks noChangeArrowheads="1"/>
            </p:cNvSpPr>
            <p:nvPr/>
          </p:nvSpPr>
          <p:spPr bwMode="auto">
            <a:xfrm>
              <a:off x="5100" y="2679"/>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3" name="Rectangle 20"/>
            <p:cNvSpPr>
              <a:spLocks noChangeArrowheads="1"/>
            </p:cNvSpPr>
            <p:nvPr/>
          </p:nvSpPr>
          <p:spPr bwMode="auto">
            <a:xfrm>
              <a:off x="5502" y="2679"/>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4" name="Rectangle 21"/>
            <p:cNvSpPr>
              <a:spLocks noChangeArrowheads="1"/>
            </p:cNvSpPr>
            <p:nvPr/>
          </p:nvSpPr>
          <p:spPr bwMode="auto">
            <a:xfrm>
              <a:off x="4686" y="2937"/>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5" name="Line 22"/>
            <p:cNvSpPr>
              <a:spLocks noChangeShapeType="1"/>
            </p:cNvSpPr>
            <p:nvPr/>
          </p:nvSpPr>
          <p:spPr bwMode="auto">
            <a:xfrm>
              <a:off x="4464" y="2496"/>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6" name="Line 23"/>
            <p:cNvSpPr>
              <a:spLocks noChangeShapeType="1"/>
            </p:cNvSpPr>
            <p:nvPr/>
          </p:nvSpPr>
          <p:spPr bwMode="auto">
            <a:xfrm>
              <a:off x="4857" y="2496"/>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7" name="Line 24"/>
            <p:cNvSpPr>
              <a:spLocks noChangeShapeType="1"/>
            </p:cNvSpPr>
            <p:nvPr/>
          </p:nvSpPr>
          <p:spPr bwMode="auto">
            <a:xfrm>
              <a:off x="4455" y="2775"/>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8" name="Line 25"/>
            <p:cNvSpPr>
              <a:spLocks noChangeShapeType="1"/>
            </p:cNvSpPr>
            <p:nvPr/>
          </p:nvSpPr>
          <p:spPr bwMode="auto">
            <a:xfrm>
              <a:off x="4455" y="3036"/>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9" name="Line 26"/>
            <p:cNvSpPr>
              <a:spLocks noChangeShapeType="1"/>
            </p:cNvSpPr>
            <p:nvPr/>
          </p:nvSpPr>
          <p:spPr bwMode="auto">
            <a:xfrm>
              <a:off x="4857" y="2775"/>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0" name="Line 27"/>
            <p:cNvSpPr>
              <a:spLocks noChangeShapeType="1"/>
            </p:cNvSpPr>
            <p:nvPr/>
          </p:nvSpPr>
          <p:spPr bwMode="auto">
            <a:xfrm>
              <a:off x="5271" y="2772"/>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3781"/>
                                        </p:tgtEl>
                                        <p:attrNameLst>
                                          <p:attrName>style.visibility</p:attrName>
                                        </p:attrNameLst>
                                      </p:cBhvr>
                                      <p:to>
                                        <p:strVal val="visible"/>
                                      </p:to>
                                    </p:set>
                                    <p:animEffect transition="in" filter="dissolve">
                                      <p:cBhvr>
                                        <p:cTn id="12" dur="500"/>
                                        <p:tgtEl>
                                          <p:spTgt spid="2037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3784"/>
                                        </p:tgtEl>
                                        <p:attrNameLst>
                                          <p:attrName>style.visibility</p:attrName>
                                        </p:attrNameLst>
                                      </p:cBhvr>
                                      <p:to>
                                        <p:strVal val="visible"/>
                                      </p:to>
                                    </p:set>
                                    <p:animEffect transition="in" filter="dissolve">
                                      <p:cBhvr>
                                        <p:cTn id="17" dur="500"/>
                                        <p:tgtEl>
                                          <p:spTgt spid="2037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3787"/>
                                        </p:tgtEl>
                                        <p:attrNameLst>
                                          <p:attrName>style.visibility</p:attrName>
                                        </p:attrNameLst>
                                      </p:cBhvr>
                                      <p:to>
                                        <p:strVal val="visible"/>
                                      </p:to>
                                    </p:set>
                                    <p:animEffect transition="in" filter="dissolve">
                                      <p:cBhvr>
                                        <p:cTn id="22" dur="500"/>
                                        <p:tgtEl>
                                          <p:spTgt spid="203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8763000" cy="676275"/>
          </a:xfrm>
        </p:spPr>
        <p:txBody>
          <a:bodyPr/>
          <a:lstStyle/>
          <a:p>
            <a:pPr eaLnBrk="1" hangingPunct="1"/>
            <a:r>
              <a:rPr lang="zh-CN" altLang="en-US">
                <a:sym typeface="Symbol" panose="05050102010706020507" pitchFamily="18" charset="2"/>
              </a:rPr>
              <a:t>优先权调度引起的一个有趣问题</a:t>
            </a:r>
          </a:p>
        </p:txBody>
      </p:sp>
      <p:sp>
        <p:nvSpPr>
          <p:cNvPr id="195635" name="Rectangle 51"/>
          <p:cNvSpPr>
            <a:spLocks noChangeArrowheads="1"/>
          </p:cNvSpPr>
          <p:nvPr/>
        </p:nvSpPr>
        <p:spPr bwMode="auto">
          <a:xfrm>
            <a:off x="685800" y="1273175"/>
            <a:ext cx="8458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优先权太低的任务一直就绪，得不到运行</a:t>
            </a:r>
            <a:r>
              <a:rPr lang="en-US" altLang="zh-CN">
                <a:solidFill>
                  <a:srgbClr val="FF0000"/>
                </a:solidFill>
              </a:rPr>
              <a:t>: </a:t>
            </a:r>
            <a:r>
              <a:rPr lang="zh-CN" altLang="en-US">
                <a:solidFill>
                  <a:srgbClr val="FF0000"/>
                </a:solidFill>
              </a:rPr>
              <a:t>饥饿</a:t>
            </a:r>
          </a:p>
        </p:txBody>
      </p:sp>
      <p:sp>
        <p:nvSpPr>
          <p:cNvPr id="195637" name="Rectangle 53"/>
          <p:cNvSpPr>
            <a:spLocks noChangeArrowheads="1"/>
          </p:cNvSpPr>
          <p:nvPr/>
        </p:nvSpPr>
        <p:spPr bwMode="auto">
          <a:xfrm>
            <a:off x="685800" y="5307013"/>
            <a:ext cx="8229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dirty="0" err="1">
                <a:solidFill>
                  <a:srgbClr val="000099"/>
                </a:solidFill>
                <a:highlight>
                  <a:srgbClr val="FFFF00"/>
                </a:highlight>
              </a:rPr>
              <a:t>FCFS</a:t>
            </a:r>
            <a:r>
              <a:rPr lang="zh-CN" altLang="en-US" dirty="0">
                <a:solidFill>
                  <a:srgbClr val="000099"/>
                </a:solidFill>
                <a:highlight>
                  <a:srgbClr val="FFFF00"/>
                </a:highlight>
              </a:rPr>
              <a:t>是</a:t>
            </a:r>
            <a:r>
              <a:rPr lang="en-US" altLang="zh-CN" dirty="0">
                <a:solidFill>
                  <a:srgbClr val="000099"/>
                </a:solidFill>
                <a:highlight>
                  <a:srgbClr val="FFFF00"/>
                </a:highlight>
              </a:rPr>
              <a:t>RR</a:t>
            </a:r>
            <a:r>
              <a:rPr lang="zh-CN" altLang="en-US" dirty="0">
                <a:solidFill>
                  <a:srgbClr val="000099"/>
                </a:solidFill>
                <a:highlight>
                  <a:srgbClr val="FFFF00"/>
                </a:highlight>
              </a:rPr>
              <a:t>的特例，</a:t>
            </a:r>
            <a:r>
              <a:rPr lang="en-US" altLang="zh-CN" dirty="0" err="1">
                <a:solidFill>
                  <a:srgbClr val="000099"/>
                </a:solidFill>
                <a:highlight>
                  <a:srgbClr val="FFFF00"/>
                </a:highlight>
              </a:rPr>
              <a:t>SJF</a:t>
            </a:r>
            <a:r>
              <a:rPr lang="zh-CN" altLang="en-US" dirty="0">
                <a:solidFill>
                  <a:srgbClr val="000099"/>
                </a:solidFill>
                <a:highlight>
                  <a:srgbClr val="FFFF00"/>
                </a:highlight>
              </a:rPr>
              <a:t>是优先权调度的特例。这些调度算法都不适合于交互式系统。</a:t>
            </a:r>
          </a:p>
        </p:txBody>
      </p:sp>
      <p:grpSp>
        <p:nvGrpSpPr>
          <p:cNvPr id="195638" name="Group 54"/>
          <p:cNvGrpSpPr/>
          <p:nvPr/>
        </p:nvGrpSpPr>
        <p:grpSpPr bwMode="auto">
          <a:xfrm>
            <a:off x="914400" y="1933575"/>
            <a:ext cx="7932738" cy="1114425"/>
            <a:chOff x="576" y="2208"/>
            <a:chExt cx="4997" cy="702"/>
          </a:xfrm>
        </p:grpSpPr>
        <p:sp>
          <p:nvSpPr>
            <p:cNvPr id="38924" name="Rectangle 55"/>
            <p:cNvSpPr>
              <a:spLocks noChangeArrowheads="1"/>
            </p:cNvSpPr>
            <p:nvPr/>
          </p:nvSpPr>
          <p:spPr bwMode="auto">
            <a:xfrm>
              <a:off x="576" y="2208"/>
              <a:ext cx="4997"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一个有趣故事</a:t>
              </a:r>
              <a:r>
                <a:rPr lang="en-US" altLang="zh-CN" sz="2400" dirty="0">
                  <a:solidFill>
                    <a:srgbClr val="FF0000"/>
                  </a:solidFill>
                </a:rPr>
                <a:t>:</a:t>
              </a:r>
              <a:r>
                <a:rPr lang="en-US" altLang="zh-CN" sz="2400" dirty="0"/>
                <a:t> 1973</a:t>
              </a:r>
              <a:r>
                <a:rPr lang="zh-CN" altLang="en-US" sz="2400" dirty="0"/>
                <a:t>年关闭的</a:t>
              </a:r>
              <a:r>
                <a:rPr lang="en-US" altLang="zh-CN" sz="2400" dirty="0"/>
                <a:t>MIT</a:t>
              </a:r>
              <a:r>
                <a:rPr lang="zh-CN" altLang="en-US" sz="2400" dirty="0"/>
                <a:t>的</a:t>
              </a:r>
              <a:r>
                <a:rPr lang="en-US" altLang="zh-CN" sz="2400" dirty="0"/>
                <a:t>IBM 7094</a:t>
              </a:r>
              <a:r>
                <a:rPr lang="zh-CN" altLang="en-US" sz="2400" dirty="0"/>
                <a:t>时，发现有一个进程在</a:t>
              </a:r>
              <a:r>
                <a:rPr lang="en-US" altLang="zh-CN" sz="2400" dirty="0"/>
                <a:t>1967</a:t>
              </a:r>
              <a:r>
                <a:rPr lang="zh-CN" altLang="en-US" sz="2400" dirty="0"/>
                <a:t>年提交但一直未运行。</a:t>
              </a:r>
            </a:p>
          </p:txBody>
        </p:sp>
        <p:pic>
          <p:nvPicPr>
            <p:cNvPr id="38925" name="Picture 5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664" name="Group 80"/>
          <p:cNvGrpSpPr/>
          <p:nvPr/>
        </p:nvGrpSpPr>
        <p:grpSpPr bwMode="auto">
          <a:xfrm>
            <a:off x="914400" y="3076575"/>
            <a:ext cx="7932738" cy="603250"/>
            <a:chOff x="576" y="2208"/>
            <a:chExt cx="4997" cy="380"/>
          </a:xfrm>
        </p:grpSpPr>
        <p:sp>
          <p:nvSpPr>
            <p:cNvPr id="38922" name="Rectangle 81"/>
            <p:cNvSpPr>
              <a:spLocks noChangeArrowheads="1"/>
            </p:cNvSpPr>
            <p:nvPr/>
          </p:nvSpPr>
          <p:spPr bwMode="auto">
            <a:xfrm>
              <a:off x="576" y="2208"/>
              <a:ext cx="499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处理办法</a:t>
              </a:r>
              <a:r>
                <a:rPr lang="en-US" altLang="zh-CN" sz="2400">
                  <a:solidFill>
                    <a:srgbClr val="FF0000"/>
                  </a:solidFill>
                </a:rPr>
                <a:t>:</a:t>
              </a:r>
              <a:r>
                <a:rPr lang="en-US" altLang="zh-CN" sz="2400"/>
                <a:t> </a:t>
              </a:r>
              <a:r>
                <a:rPr lang="zh-CN" altLang="en-US" sz="2400"/>
                <a:t>优先级动态调整。</a:t>
              </a:r>
            </a:p>
          </p:txBody>
        </p:sp>
        <p:pic>
          <p:nvPicPr>
            <p:cNvPr id="38923" name="Picture 8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667" name="Group 83"/>
          <p:cNvGrpSpPr/>
          <p:nvPr/>
        </p:nvGrpSpPr>
        <p:grpSpPr bwMode="auto">
          <a:xfrm>
            <a:off x="914400" y="3892550"/>
            <a:ext cx="7932738" cy="1063625"/>
            <a:chOff x="576" y="2208"/>
            <a:chExt cx="4997" cy="670"/>
          </a:xfrm>
        </p:grpSpPr>
        <p:sp>
          <p:nvSpPr>
            <p:cNvPr id="38920" name="Rectangle 84"/>
            <p:cNvSpPr>
              <a:spLocks noChangeArrowheads="1"/>
            </p:cNvSpPr>
            <p:nvPr/>
          </p:nvSpPr>
          <p:spPr bwMode="auto">
            <a:xfrm>
              <a:off x="576" y="2208"/>
              <a:ext cx="4997" cy="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rPr>
                <a:t>最常见的方法是“老化”</a:t>
              </a:r>
              <a:r>
                <a:rPr lang="en-US" altLang="zh-CN" sz="2400" dirty="0">
                  <a:solidFill>
                    <a:srgbClr val="FF0000"/>
                  </a:solidFill>
                </a:rPr>
                <a:t>(aging)</a:t>
              </a:r>
              <a:r>
                <a:rPr lang="zh-CN" altLang="en-US" sz="2400" dirty="0">
                  <a:solidFill>
                    <a:srgbClr val="FF0000"/>
                  </a:solidFill>
                </a:rPr>
                <a:t>技术</a:t>
              </a:r>
              <a:r>
                <a:rPr lang="en-US" altLang="zh-CN" sz="2400" dirty="0">
                  <a:solidFill>
                    <a:srgbClr val="FF0000"/>
                  </a:solidFill>
                </a:rPr>
                <a:t>:</a:t>
              </a:r>
              <a:r>
                <a:rPr lang="en-US" altLang="zh-CN" sz="2400" dirty="0"/>
                <a:t> </a:t>
              </a:r>
              <a:r>
                <a:rPr lang="zh-CN" altLang="en-US" sz="2400" dirty="0">
                  <a:highlight>
                    <a:srgbClr val="FFFF00"/>
                  </a:highlight>
                </a:rPr>
                <a:t>任务的优先级会随等待时间增长而不断增高。</a:t>
              </a:r>
            </a:p>
          </p:txBody>
        </p:sp>
        <p:pic>
          <p:nvPicPr>
            <p:cNvPr id="38921" name="Picture 8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635">
                                            <p:txEl>
                                              <p:pRg st="0" end="0"/>
                                            </p:txEl>
                                          </p:spTgt>
                                        </p:tgtEl>
                                        <p:attrNameLst>
                                          <p:attrName>style.visibility</p:attrName>
                                        </p:attrNameLst>
                                      </p:cBhvr>
                                      <p:to>
                                        <p:strVal val="visible"/>
                                      </p:to>
                                    </p:set>
                                    <p:animEffect transition="in" filter="dissolve">
                                      <p:cBhvr>
                                        <p:cTn id="7" dur="500"/>
                                        <p:tgtEl>
                                          <p:spTgt spid="195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5638"/>
                                        </p:tgtEl>
                                        <p:attrNameLst>
                                          <p:attrName>style.visibility</p:attrName>
                                        </p:attrNameLst>
                                      </p:cBhvr>
                                      <p:to>
                                        <p:strVal val="visible"/>
                                      </p:to>
                                    </p:set>
                                    <p:animEffect transition="in" filter="dissolve">
                                      <p:cBhvr>
                                        <p:cTn id="12" dur="500"/>
                                        <p:tgtEl>
                                          <p:spTgt spid="1956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5664"/>
                                        </p:tgtEl>
                                        <p:attrNameLst>
                                          <p:attrName>style.visibility</p:attrName>
                                        </p:attrNameLst>
                                      </p:cBhvr>
                                      <p:to>
                                        <p:strVal val="visible"/>
                                      </p:to>
                                    </p:set>
                                    <p:animEffect transition="in" filter="dissolve">
                                      <p:cBhvr>
                                        <p:cTn id="17" dur="500"/>
                                        <p:tgtEl>
                                          <p:spTgt spid="1956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5667"/>
                                        </p:tgtEl>
                                        <p:attrNameLst>
                                          <p:attrName>style.visibility</p:attrName>
                                        </p:attrNameLst>
                                      </p:cBhvr>
                                      <p:to>
                                        <p:strVal val="visible"/>
                                      </p:to>
                                    </p:set>
                                    <p:animEffect transition="in" filter="dissolve">
                                      <p:cBhvr>
                                        <p:cTn id="22" dur="500"/>
                                        <p:tgtEl>
                                          <p:spTgt spid="1956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5637">
                                            <p:txEl>
                                              <p:pRg st="0" end="0"/>
                                            </p:txEl>
                                          </p:spTgt>
                                        </p:tgtEl>
                                        <p:attrNameLst>
                                          <p:attrName>style.visibility</p:attrName>
                                        </p:attrNameLst>
                                      </p:cBhvr>
                                      <p:to>
                                        <p:strVal val="visible"/>
                                      </p:to>
                                    </p:set>
                                    <p:animEffect transition="in" filter="dissolve">
                                      <p:cBhvr>
                                        <p:cTn id="27" dur="500"/>
                                        <p:tgtEl>
                                          <p:spTgt spid="195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5" grpId="0" build="p"/>
      <p:bldP spid="19563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04800"/>
            <a:ext cx="9144000" cy="676275"/>
          </a:xfrm>
        </p:spPr>
        <p:txBody>
          <a:bodyPr/>
          <a:lstStyle/>
          <a:p>
            <a:pPr eaLnBrk="1" hangingPunct="1"/>
            <a:r>
              <a:rPr lang="zh-CN" altLang="en-US" sz="3400">
                <a:sym typeface="Symbol" panose="05050102010706020507" pitchFamily="18" charset="2"/>
              </a:rPr>
              <a:t>（</a:t>
            </a:r>
            <a:r>
              <a:rPr lang="en-US" altLang="zh-CN" sz="3400">
                <a:sym typeface="Symbol" panose="05050102010706020507" pitchFamily="18" charset="2"/>
              </a:rPr>
              <a:t>4</a:t>
            </a:r>
            <a:r>
              <a:rPr lang="zh-CN" altLang="en-US" sz="3400">
                <a:sym typeface="Symbol" panose="05050102010706020507" pitchFamily="18" charset="2"/>
              </a:rPr>
              <a:t>）适合交互式的调度</a:t>
            </a:r>
            <a:r>
              <a:rPr lang="en-US" altLang="zh-CN" sz="3400">
                <a:sym typeface="Symbol" panose="05050102010706020507" pitchFamily="18" charset="2"/>
              </a:rPr>
              <a:t>: Round-Robin (RR)</a:t>
            </a:r>
          </a:p>
        </p:txBody>
      </p:sp>
      <p:sp>
        <p:nvSpPr>
          <p:cNvPr id="197635" name="Rectangle 3"/>
          <p:cNvSpPr>
            <a:spLocks noGrp="1" noChangeArrowheads="1"/>
          </p:cNvSpPr>
          <p:nvPr>
            <p:ph type="body" idx="1"/>
          </p:nvPr>
        </p:nvSpPr>
        <p:spPr>
          <a:xfrm>
            <a:off x="685800" y="1295400"/>
            <a:ext cx="8458200" cy="865188"/>
          </a:xfrm>
          <a:noFill/>
        </p:spPr>
        <p:txBody>
          <a:bodyPr/>
          <a:lstStyle/>
          <a:p>
            <a:pPr eaLnBrk="1" hangingPunct="1">
              <a:lnSpc>
                <a:spcPct val="130000"/>
              </a:lnSpc>
            </a:pPr>
            <a:r>
              <a:rPr lang="en-US" altLang="zh-CN">
                <a:solidFill>
                  <a:srgbClr val="FF0000"/>
                </a:solidFill>
              </a:rPr>
              <a:t>RR: </a:t>
            </a:r>
            <a:r>
              <a:rPr lang="zh-CN" altLang="en-US">
                <a:solidFill>
                  <a:srgbClr val="FF0000"/>
                </a:solidFill>
              </a:rPr>
              <a:t>按时间片来轮转调度（“</a:t>
            </a:r>
            <a:r>
              <a:rPr lang="zh-CN" altLang="en-US"/>
              <a:t>轮叫</a:t>
            </a:r>
            <a:r>
              <a:rPr lang="zh-CN" altLang="en-US">
                <a:solidFill>
                  <a:srgbClr val="FF0000"/>
                </a:solidFill>
              </a:rPr>
              <a:t>”算法）</a:t>
            </a:r>
          </a:p>
        </p:txBody>
      </p:sp>
      <p:pic>
        <p:nvPicPr>
          <p:cNvPr id="197683" name="Picture 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838200"/>
            <a:ext cx="1219200" cy="12620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7685" name="Group 53"/>
          <p:cNvGrpSpPr/>
          <p:nvPr/>
        </p:nvGrpSpPr>
        <p:grpSpPr bwMode="auto">
          <a:xfrm>
            <a:off x="685800" y="2030413"/>
            <a:ext cx="8229600" cy="2998787"/>
            <a:chOff x="432" y="1279"/>
            <a:chExt cx="5184" cy="1889"/>
          </a:xfrm>
        </p:grpSpPr>
        <p:sp>
          <p:nvSpPr>
            <p:cNvPr id="40004" name="Rectangle 30"/>
            <p:cNvSpPr>
              <a:spLocks noChangeArrowheads="1"/>
            </p:cNvSpPr>
            <p:nvPr/>
          </p:nvSpPr>
          <p:spPr bwMode="auto">
            <a:xfrm>
              <a:off x="432" y="1279"/>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40005" name="Line 31"/>
            <p:cNvSpPr>
              <a:spLocks noChangeShapeType="1"/>
            </p:cNvSpPr>
            <p:nvPr/>
          </p:nvSpPr>
          <p:spPr bwMode="auto">
            <a:xfrm>
              <a:off x="3216" y="1632"/>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06" name="Line 32"/>
            <p:cNvSpPr>
              <a:spLocks noChangeShapeType="1"/>
            </p:cNvSpPr>
            <p:nvPr/>
          </p:nvSpPr>
          <p:spPr bwMode="auto">
            <a:xfrm>
              <a:off x="3216"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07" name="Rectangle 34"/>
            <p:cNvSpPr>
              <a:spLocks noChangeArrowheads="1"/>
            </p:cNvSpPr>
            <p:nvPr/>
          </p:nvSpPr>
          <p:spPr bwMode="auto">
            <a:xfrm>
              <a:off x="912" y="1680"/>
              <a:ext cx="2112"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，时间片为</a:t>
              </a:r>
              <a:r>
                <a:rPr lang="en-US" altLang="zh-CN" sz="2400"/>
                <a:t>10</a:t>
              </a:r>
              <a:r>
                <a:rPr lang="zh-CN" altLang="en-US" sz="2400"/>
                <a:t>。</a:t>
              </a:r>
            </a:p>
          </p:txBody>
        </p:sp>
        <p:pic>
          <p:nvPicPr>
            <p:cNvPr id="40008" name="Picture 3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75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09" name="Line 36"/>
            <p:cNvSpPr>
              <a:spLocks noChangeShapeType="1"/>
            </p:cNvSpPr>
            <p:nvPr/>
          </p:nvSpPr>
          <p:spPr bwMode="auto">
            <a:xfrm>
              <a:off x="4080"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10" name="Rectangle 37"/>
            <p:cNvSpPr>
              <a:spLocks noChangeArrowheads="1"/>
            </p:cNvSpPr>
            <p:nvPr/>
          </p:nvSpPr>
          <p:spPr bwMode="auto">
            <a:xfrm>
              <a:off x="3386" y="1344"/>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40011" name="Rectangle 38"/>
            <p:cNvSpPr>
              <a:spLocks noChangeArrowheads="1"/>
            </p:cNvSpPr>
            <p:nvPr/>
          </p:nvSpPr>
          <p:spPr bwMode="auto">
            <a:xfrm>
              <a:off x="4158" y="1356"/>
              <a:ext cx="1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40012"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40013"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40014"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40015"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40016"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40017"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40018" name="Line 45"/>
            <p:cNvSpPr>
              <a:spLocks noChangeShapeType="1"/>
            </p:cNvSpPr>
            <p:nvPr/>
          </p:nvSpPr>
          <p:spPr bwMode="auto">
            <a:xfrm>
              <a:off x="3216" y="3168"/>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19"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40020"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40021"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40022"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40023" name="Line 50"/>
            <p:cNvSpPr>
              <a:spLocks noChangeShapeType="1"/>
            </p:cNvSpPr>
            <p:nvPr/>
          </p:nvSpPr>
          <p:spPr bwMode="auto">
            <a:xfrm>
              <a:off x="5568" y="1344"/>
              <a:ext cx="0" cy="18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4" name="Line 52"/>
            <p:cNvSpPr>
              <a:spLocks noChangeShapeType="1"/>
            </p:cNvSpPr>
            <p:nvPr/>
          </p:nvSpPr>
          <p:spPr bwMode="auto">
            <a:xfrm>
              <a:off x="3216" y="1344"/>
              <a:ext cx="23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7699" name="Group 67"/>
          <p:cNvGrpSpPr/>
          <p:nvPr/>
        </p:nvGrpSpPr>
        <p:grpSpPr bwMode="auto">
          <a:xfrm>
            <a:off x="685800" y="4572000"/>
            <a:ext cx="7086600" cy="1981200"/>
            <a:chOff x="432" y="2880"/>
            <a:chExt cx="4464" cy="1248"/>
          </a:xfrm>
        </p:grpSpPr>
        <p:sp>
          <p:nvSpPr>
            <p:cNvPr id="39968"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600" dirty="0"/>
                <a:t>调度结果（运行一次之后下次就得等别人运行完之后才行了）</a:t>
              </a:r>
            </a:p>
          </p:txBody>
        </p:sp>
        <p:grpSp>
          <p:nvGrpSpPr>
            <p:cNvPr id="39969" name="Group 66"/>
            <p:cNvGrpSpPr/>
            <p:nvPr/>
          </p:nvGrpSpPr>
          <p:grpSpPr bwMode="auto">
            <a:xfrm>
              <a:off x="816" y="3360"/>
              <a:ext cx="4080" cy="768"/>
              <a:chOff x="816" y="3360"/>
              <a:chExt cx="4080" cy="768"/>
            </a:xfrm>
          </p:grpSpPr>
          <p:sp>
            <p:nvSpPr>
              <p:cNvPr id="39970"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71" name="Text Box 8"/>
              <p:cNvSpPr txBox="1">
                <a:spLocks noChangeArrowheads="1"/>
              </p:cNvSpPr>
              <p:nvPr/>
            </p:nvSpPr>
            <p:spPr bwMode="auto">
              <a:xfrm>
                <a:off x="107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39972" name="Text Box 9"/>
              <p:cNvSpPr txBox="1">
                <a:spLocks noChangeArrowheads="1"/>
              </p:cNvSpPr>
              <p:nvPr/>
            </p:nvSpPr>
            <p:spPr bwMode="auto">
              <a:xfrm>
                <a:off x="246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39973" name="Text Box 10"/>
              <p:cNvSpPr txBox="1">
                <a:spLocks noChangeArrowheads="1"/>
              </p:cNvSpPr>
              <p:nvPr/>
            </p:nvSpPr>
            <p:spPr bwMode="auto">
              <a:xfrm>
                <a:off x="16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9974" name="Line 11"/>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Line 12"/>
              <p:cNvSpPr>
                <a:spLocks noChangeShapeType="1"/>
              </p:cNvSpPr>
              <p:nvPr/>
            </p:nvSpPr>
            <p:spPr bwMode="auto">
              <a:xfrm>
                <a:off x="2405"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6" name="Line 13"/>
              <p:cNvSpPr>
                <a:spLocks noChangeShapeType="1"/>
              </p:cNvSpPr>
              <p:nvPr/>
            </p:nvSpPr>
            <p:spPr bwMode="auto">
              <a:xfrm>
                <a:off x="2405"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Text Box 14"/>
              <p:cNvSpPr txBox="1">
                <a:spLocks noChangeArrowheads="1"/>
              </p:cNvSpPr>
              <p:nvPr/>
            </p:nvSpPr>
            <p:spPr bwMode="auto">
              <a:xfrm>
                <a:off x="225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23</a:t>
                </a:r>
              </a:p>
            </p:txBody>
          </p:sp>
          <p:sp>
            <p:nvSpPr>
              <p:cNvPr id="39978"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39979"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39980" name="Line 17"/>
              <p:cNvSpPr>
                <a:spLocks noChangeShapeType="1"/>
              </p:cNvSpPr>
              <p:nvPr/>
            </p:nvSpPr>
            <p:spPr bwMode="auto">
              <a:xfrm>
                <a:off x="1488"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1" name="Line 18"/>
              <p:cNvSpPr>
                <a:spLocks noChangeShapeType="1"/>
              </p:cNvSpPr>
              <p:nvPr/>
            </p:nvSpPr>
            <p:spPr bwMode="auto">
              <a:xfrm>
                <a:off x="1488"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2" name="Text Box 19"/>
              <p:cNvSpPr txBox="1">
                <a:spLocks noChangeArrowheads="1"/>
              </p:cNvSpPr>
              <p:nvPr/>
            </p:nvSpPr>
            <p:spPr bwMode="auto">
              <a:xfrm>
                <a:off x="129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39983" name="Line 20"/>
              <p:cNvSpPr>
                <a:spLocks noChangeShapeType="1"/>
              </p:cNvSpPr>
              <p:nvPr/>
            </p:nvSpPr>
            <p:spPr bwMode="auto">
              <a:xfrm>
                <a:off x="201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4" name="Line 21"/>
              <p:cNvSpPr>
                <a:spLocks noChangeShapeType="1"/>
              </p:cNvSpPr>
              <p:nvPr/>
            </p:nvSpPr>
            <p:spPr bwMode="auto">
              <a:xfrm>
                <a:off x="201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Text Box 22"/>
              <p:cNvSpPr txBox="1">
                <a:spLocks noChangeArrowheads="1"/>
              </p:cNvSpPr>
              <p:nvPr/>
            </p:nvSpPr>
            <p:spPr bwMode="auto">
              <a:xfrm>
                <a:off x="182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39986" name="Text Box 23"/>
              <p:cNvSpPr txBox="1">
                <a:spLocks noChangeArrowheads="1"/>
              </p:cNvSpPr>
              <p:nvPr/>
            </p:nvSpPr>
            <p:spPr bwMode="auto">
              <a:xfrm>
                <a:off x="203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39987" name="Line 24"/>
              <p:cNvSpPr>
                <a:spLocks noChangeShapeType="1"/>
              </p:cNvSpPr>
              <p:nvPr/>
            </p:nvSpPr>
            <p:spPr bwMode="auto">
              <a:xfrm>
                <a:off x="2865"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8" name="Line 25"/>
              <p:cNvSpPr>
                <a:spLocks noChangeShapeType="1"/>
              </p:cNvSpPr>
              <p:nvPr/>
            </p:nvSpPr>
            <p:spPr bwMode="auto">
              <a:xfrm>
                <a:off x="2865"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9" name="Text Box 26"/>
              <p:cNvSpPr txBox="1">
                <a:spLocks noChangeArrowheads="1"/>
              </p:cNvSpPr>
              <p:nvPr/>
            </p:nvSpPr>
            <p:spPr bwMode="auto">
              <a:xfrm>
                <a:off x="2673"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30</a:t>
                </a:r>
              </a:p>
            </p:txBody>
          </p:sp>
          <p:sp>
            <p:nvSpPr>
              <p:cNvPr id="39990" name="Line 27"/>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1" name="Text Box 28"/>
              <p:cNvSpPr txBox="1">
                <a:spLocks noChangeArrowheads="1"/>
              </p:cNvSpPr>
              <p:nvPr/>
            </p:nvSpPr>
            <p:spPr bwMode="auto">
              <a:xfrm>
                <a:off x="302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39992" name="Text Box 54"/>
              <p:cNvSpPr txBox="1">
                <a:spLocks noChangeArrowheads="1"/>
              </p:cNvSpPr>
              <p:nvPr/>
            </p:nvSpPr>
            <p:spPr bwMode="auto">
              <a:xfrm>
                <a:off x="326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40</a:t>
                </a:r>
              </a:p>
            </p:txBody>
          </p:sp>
          <p:sp>
            <p:nvSpPr>
              <p:cNvPr id="39993" name="Line 55"/>
              <p:cNvSpPr>
                <a:spLocks noChangeShapeType="1"/>
              </p:cNvSpPr>
              <p:nvPr/>
            </p:nvSpPr>
            <p:spPr bwMode="auto">
              <a:xfrm>
                <a:off x="345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4" name="Line 56"/>
              <p:cNvSpPr>
                <a:spLocks noChangeShapeType="1"/>
              </p:cNvSpPr>
              <p:nvPr/>
            </p:nvSpPr>
            <p:spPr bwMode="auto">
              <a:xfrm>
                <a:off x="345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5" name="Text Box 57"/>
              <p:cNvSpPr txBox="1">
                <a:spLocks noChangeArrowheads="1"/>
              </p:cNvSpPr>
              <p:nvPr/>
            </p:nvSpPr>
            <p:spPr bwMode="auto">
              <a:xfrm>
                <a:off x="356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39996" name="Text Box 58"/>
              <p:cNvSpPr txBox="1">
                <a:spLocks noChangeArrowheads="1"/>
              </p:cNvSpPr>
              <p:nvPr/>
            </p:nvSpPr>
            <p:spPr bwMode="auto">
              <a:xfrm>
                <a:off x="384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50</a:t>
                </a:r>
              </a:p>
            </p:txBody>
          </p:sp>
          <p:sp>
            <p:nvSpPr>
              <p:cNvPr id="39997" name="Line 59"/>
              <p:cNvSpPr>
                <a:spLocks noChangeShapeType="1"/>
              </p:cNvSpPr>
              <p:nvPr/>
            </p:nvSpPr>
            <p:spPr bwMode="auto">
              <a:xfrm>
                <a:off x="40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8" name="Line 60"/>
              <p:cNvSpPr>
                <a:spLocks noChangeShapeType="1"/>
              </p:cNvSpPr>
              <p:nvPr/>
            </p:nvSpPr>
            <p:spPr bwMode="auto">
              <a:xfrm>
                <a:off x="40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9" name="Text Box 61"/>
              <p:cNvSpPr txBox="1">
                <a:spLocks noChangeArrowheads="1"/>
              </p:cNvSpPr>
              <p:nvPr/>
            </p:nvSpPr>
            <p:spPr bwMode="auto">
              <a:xfrm>
                <a:off x="40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40000" name="Text Box 62"/>
              <p:cNvSpPr txBox="1">
                <a:spLocks noChangeArrowheads="1"/>
              </p:cNvSpPr>
              <p:nvPr/>
            </p:nvSpPr>
            <p:spPr bwMode="auto">
              <a:xfrm>
                <a:off x="408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52</a:t>
                </a:r>
              </a:p>
            </p:txBody>
          </p:sp>
          <p:sp>
            <p:nvSpPr>
              <p:cNvPr id="40001" name="Line 63"/>
              <p:cNvSpPr>
                <a:spLocks noChangeShapeType="1"/>
              </p:cNvSpPr>
              <p:nvPr/>
            </p:nvSpPr>
            <p:spPr bwMode="auto">
              <a:xfrm>
                <a:off x="427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2" name="Line 64"/>
              <p:cNvSpPr>
                <a:spLocks noChangeShapeType="1"/>
              </p:cNvSpPr>
              <p:nvPr/>
            </p:nvSpPr>
            <p:spPr bwMode="auto">
              <a:xfrm>
                <a:off x="427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3" name="Text Box 65"/>
              <p:cNvSpPr txBox="1">
                <a:spLocks noChangeArrowheads="1"/>
              </p:cNvSpPr>
              <p:nvPr/>
            </p:nvSpPr>
            <p:spPr bwMode="auto">
              <a:xfrm>
                <a:off x="436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sp>
        <p:nvSpPr>
          <p:cNvPr id="197700" name="Line 68"/>
          <p:cNvSpPr>
            <a:spLocks noChangeShapeType="1"/>
          </p:cNvSpPr>
          <p:nvPr/>
        </p:nvSpPr>
        <p:spPr bwMode="auto">
          <a:xfrm>
            <a:off x="7162800" y="838200"/>
            <a:ext cx="685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dissolve">
                                      <p:cBhvr>
                                        <p:cTn id="7" dur="500"/>
                                        <p:tgtEl>
                                          <p:spTgt spid="197635">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97700"/>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97683"/>
                                        </p:tgtEl>
                                        <p:attrNameLst>
                                          <p:attrName>style.visibility</p:attrName>
                                        </p:attrNameLst>
                                      </p:cBhvr>
                                      <p:to>
                                        <p:strVal val="visible"/>
                                      </p:to>
                                    </p:set>
                                    <p:anim calcmode="lin" valueType="num">
                                      <p:cBhvr additive="base">
                                        <p:cTn id="14" dur="500" fill="hold"/>
                                        <p:tgtEl>
                                          <p:spTgt spid="197683"/>
                                        </p:tgtEl>
                                        <p:attrNameLst>
                                          <p:attrName>ppt_x</p:attrName>
                                        </p:attrNameLst>
                                      </p:cBhvr>
                                      <p:tavLst>
                                        <p:tav tm="0">
                                          <p:val>
                                            <p:strVal val="1+#ppt_w/2"/>
                                          </p:val>
                                        </p:tav>
                                        <p:tav tm="100000">
                                          <p:val>
                                            <p:strVal val="#ppt_x"/>
                                          </p:val>
                                        </p:tav>
                                      </p:tavLst>
                                    </p:anim>
                                    <p:anim calcmode="lin" valueType="num">
                                      <p:cBhvr additive="base">
                                        <p:cTn id="15" dur="500" fill="hold"/>
                                        <p:tgtEl>
                                          <p:spTgt spid="19768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7685"/>
                                        </p:tgtEl>
                                        <p:attrNameLst>
                                          <p:attrName>style.visibility</p:attrName>
                                        </p:attrNameLst>
                                      </p:cBhvr>
                                      <p:to>
                                        <p:strVal val="visible"/>
                                      </p:to>
                                    </p:set>
                                    <p:animEffect transition="in" filter="dissolve">
                                      <p:cBhvr>
                                        <p:cTn id="20" dur="500"/>
                                        <p:tgtEl>
                                          <p:spTgt spid="19768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97699"/>
                                        </p:tgtEl>
                                        <p:attrNameLst>
                                          <p:attrName>style.visibility</p:attrName>
                                        </p:attrNameLst>
                                      </p:cBhvr>
                                      <p:to>
                                        <p:strVal val="visible"/>
                                      </p:to>
                                    </p:set>
                                    <p:animEffect transition="in" filter="dissolve">
                                      <p:cBhvr>
                                        <p:cTn id="25" dur="500"/>
                                        <p:tgtEl>
                                          <p:spTgt spid="19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214026" name="Rectangle 10"/>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a:solidFill>
                  <a:srgbClr val="CC0000"/>
                </a:solidFill>
                <a:latin typeface="黑体" panose="02010609060101010101" pitchFamily="49" charset="-122"/>
                <a:ea typeface="黑体" panose="02010609060101010101" pitchFamily="49" charset="-122"/>
              </a:rPr>
              <a:t>（</a:t>
            </a:r>
            <a:r>
              <a:rPr kumimoji="1" lang="en-US" altLang="zh-CN">
                <a:solidFill>
                  <a:srgbClr val="CC0000"/>
                </a:solidFill>
                <a:latin typeface="黑体" panose="02010609060101010101" pitchFamily="49" charset="-122"/>
                <a:ea typeface="黑体" panose="02010609060101010101" pitchFamily="49" charset="-122"/>
              </a:rPr>
              <a:t>1</a:t>
            </a:r>
            <a:r>
              <a:rPr kumimoji="1" lang="zh-CN" altLang="en-US">
                <a:solidFill>
                  <a:srgbClr val="CC0000"/>
                </a:solidFill>
                <a:latin typeface="黑体" panose="02010609060101010101" pitchFamily="49" charset="-122"/>
                <a:ea typeface="黑体" panose="02010609060101010101" pitchFamily="49" charset="-122"/>
              </a:rPr>
              <a:t>）什么是</a:t>
            </a:r>
            <a:r>
              <a:rPr kumimoji="1" lang="en-US" altLang="zh-CN">
                <a:solidFill>
                  <a:srgbClr val="CC0000"/>
                </a:solidFill>
                <a:latin typeface="黑体" panose="02010609060101010101" pitchFamily="49" charset="-122"/>
                <a:ea typeface="黑体" panose="02010609060101010101" pitchFamily="49" charset="-122"/>
              </a:rPr>
              <a:t>CPU</a:t>
            </a:r>
            <a:r>
              <a:rPr kumimoji="1" lang="zh-CN" altLang="en-US">
                <a:solidFill>
                  <a:srgbClr val="CC0000"/>
                </a:solidFill>
                <a:latin typeface="黑体" panose="02010609060101010101" pitchFamily="49" charset="-122"/>
                <a:ea typeface="黑体" panose="02010609060101010101" pitchFamily="49" charset="-122"/>
              </a:rPr>
              <a:t>调度</a:t>
            </a:r>
            <a:r>
              <a:rPr kumimoji="1" lang="zh-CN" altLang="en-US" sz="2400">
                <a:solidFill>
                  <a:srgbClr val="CC0000"/>
                </a:solidFill>
                <a:latin typeface="黑体" panose="02010609060101010101" pitchFamily="49" charset="-122"/>
                <a:ea typeface="黑体" panose="02010609060101010101" pitchFamily="49" charset="-122"/>
              </a:rPr>
              <a:t>？</a:t>
            </a:r>
          </a:p>
        </p:txBody>
      </p:sp>
      <p:sp>
        <p:nvSpPr>
          <p:cNvPr id="214027" name="Rectangle 11"/>
          <p:cNvSpPr>
            <a:spLocks noChangeArrowheads="1"/>
          </p:cNvSpPr>
          <p:nvPr/>
        </p:nvSpPr>
        <p:spPr bwMode="auto">
          <a:xfrm>
            <a:off x="533400" y="1600200"/>
            <a:ext cx="7858125" cy="1600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pPr>
            <a:r>
              <a:rPr lang="en-US" altLang="zh-CN" sz="2200" dirty="0"/>
              <a:t> </a:t>
            </a:r>
            <a:r>
              <a:rPr lang="zh-CN" altLang="en-US" sz="2200" dirty="0"/>
              <a:t>每当</a:t>
            </a:r>
            <a:r>
              <a:rPr lang="en-US" altLang="zh-CN" sz="2200" dirty="0"/>
              <a:t>CPU</a:t>
            </a:r>
            <a:r>
              <a:rPr lang="zh-CN" altLang="en-US" sz="2200" dirty="0"/>
              <a:t>空闲时，操作系统必须按照一定的</a:t>
            </a:r>
            <a:r>
              <a:rPr lang="zh-CN" altLang="en-US" sz="2200" dirty="0">
                <a:solidFill>
                  <a:srgbClr val="FF0000"/>
                </a:solidFill>
              </a:rPr>
              <a:t>策略</a:t>
            </a:r>
            <a:r>
              <a:rPr lang="zh-CN" altLang="en-US" sz="2200" dirty="0"/>
              <a:t>从</a:t>
            </a:r>
            <a:br>
              <a:rPr lang="zh-CN" altLang="en-US" sz="2200" dirty="0"/>
            </a:br>
            <a:r>
              <a:rPr lang="zh-CN" altLang="en-US" sz="2200" dirty="0"/>
              <a:t>    就绪队列当中选择一个进程来执行。</a:t>
            </a:r>
          </a:p>
          <a:p>
            <a:pPr eaLnBrk="1" hangingPunct="1">
              <a:spcBef>
                <a:spcPct val="0"/>
              </a:spcBef>
              <a:buClr>
                <a:srgbClr val="CC0000"/>
              </a:buClr>
            </a:pPr>
            <a:r>
              <a:rPr lang="zh-CN" altLang="en-US" sz="2200" dirty="0"/>
              <a:t> 调度的对象：进程或线程（任务），其方式与原则是一样的。</a:t>
            </a:r>
            <a:br>
              <a:rPr lang="zh-CN" altLang="en-US" sz="2200" dirty="0"/>
            </a:br>
            <a:r>
              <a:rPr lang="zh-CN" altLang="en-US" sz="2200" dirty="0"/>
              <a:t>    故</a:t>
            </a:r>
            <a:r>
              <a:rPr lang="zh-CN" altLang="en-US" sz="2200" dirty="0">
                <a:highlight>
                  <a:srgbClr val="FFFF00"/>
                </a:highlight>
              </a:rPr>
              <a:t>经常以进程来说明</a:t>
            </a:r>
            <a:r>
              <a:rPr lang="zh-CN" altLang="en-US" sz="2200" dirty="0"/>
              <a:t>：</a:t>
            </a:r>
            <a:r>
              <a:rPr lang="zh-CN" altLang="en-US" sz="2200" dirty="0">
                <a:solidFill>
                  <a:srgbClr val="993366"/>
                </a:solidFill>
              </a:rPr>
              <a:t>进程调度 </a:t>
            </a:r>
            <a:r>
              <a:rPr lang="en-US" altLang="zh-CN" sz="2200" dirty="0">
                <a:solidFill>
                  <a:srgbClr val="993366"/>
                </a:solidFill>
              </a:rPr>
              <a:t>&lt;==&gt; CPU</a:t>
            </a:r>
            <a:r>
              <a:rPr lang="zh-CN" altLang="en-US" sz="2200" dirty="0">
                <a:solidFill>
                  <a:srgbClr val="993366"/>
                </a:solidFill>
              </a:rPr>
              <a:t>调度</a:t>
            </a:r>
          </a:p>
        </p:txBody>
      </p:sp>
      <p:sp>
        <p:nvSpPr>
          <p:cNvPr id="214028" name="Rectangle 12"/>
          <p:cNvSpPr>
            <a:spLocks noChangeArrowheads="1"/>
          </p:cNvSpPr>
          <p:nvPr/>
        </p:nvSpPr>
        <p:spPr bwMode="auto">
          <a:xfrm>
            <a:off x="714375" y="3276600"/>
            <a:ext cx="4114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dirty="0">
                <a:solidFill>
                  <a:srgbClr val="CC0000"/>
                </a:solidFill>
                <a:latin typeface="黑体" panose="02010609060101010101" pitchFamily="49" charset="-122"/>
                <a:ea typeface="黑体" panose="02010609060101010101" pitchFamily="49" charset="-122"/>
              </a:rPr>
              <a:t>（</a:t>
            </a:r>
            <a:r>
              <a:rPr kumimoji="1" lang="en-US" altLang="zh-CN" dirty="0">
                <a:solidFill>
                  <a:srgbClr val="CC0000"/>
                </a:solidFill>
                <a:latin typeface="黑体" panose="02010609060101010101" pitchFamily="49" charset="-122"/>
                <a:ea typeface="黑体" panose="02010609060101010101" pitchFamily="49" charset="-122"/>
              </a:rPr>
              <a:t>2</a:t>
            </a:r>
            <a:r>
              <a:rPr kumimoji="1" lang="zh-CN" altLang="en-US" dirty="0">
                <a:solidFill>
                  <a:srgbClr val="CC0000"/>
                </a:solidFill>
                <a:latin typeface="黑体" panose="02010609060101010101" pitchFamily="49" charset="-122"/>
                <a:ea typeface="黑体" panose="02010609060101010101" pitchFamily="49" charset="-122"/>
              </a:rPr>
              <a:t>）</a:t>
            </a:r>
            <a:r>
              <a:rPr kumimoji="1" lang="en-US" altLang="zh-CN" dirty="0">
                <a:solidFill>
                  <a:srgbClr val="CC0000"/>
                </a:solidFill>
                <a:latin typeface="黑体" panose="02010609060101010101" pitchFamily="49" charset="-122"/>
                <a:ea typeface="黑体" panose="02010609060101010101" pitchFamily="49" charset="-122"/>
              </a:rPr>
              <a:t>CPU</a:t>
            </a:r>
            <a:r>
              <a:rPr kumimoji="1" lang="zh-CN" altLang="en-US" dirty="0">
                <a:solidFill>
                  <a:srgbClr val="CC0000"/>
                </a:solidFill>
                <a:latin typeface="黑体" panose="02010609060101010101" pitchFamily="49" charset="-122"/>
                <a:ea typeface="黑体" panose="02010609060101010101" pitchFamily="49" charset="-122"/>
              </a:rPr>
              <a:t>调度遵循什么原则？</a:t>
            </a:r>
          </a:p>
        </p:txBody>
      </p:sp>
      <p:sp>
        <p:nvSpPr>
          <p:cNvPr id="214029" name="Rectangle 13"/>
          <p:cNvSpPr>
            <a:spLocks noChangeArrowheads="1"/>
          </p:cNvSpPr>
          <p:nvPr/>
        </p:nvSpPr>
        <p:spPr bwMode="auto">
          <a:xfrm>
            <a:off x="533400" y="3733800"/>
            <a:ext cx="7858125" cy="2819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pPr>
            <a:r>
              <a:rPr lang="en-US" altLang="zh-CN" sz="2200" dirty="0"/>
              <a:t> </a:t>
            </a:r>
            <a:r>
              <a:rPr lang="zh-CN" altLang="en-US" sz="2200" dirty="0"/>
              <a:t>总原则：资源高效利用、保证公平合理、满足应用时间需求</a:t>
            </a:r>
          </a:p>
          <a:p>
            <a:pPr eaLnBrk="1" hangingPunct="1">
              <a:spcBef>
                <a:spcPct val="0"/>
              </a:spcBef>
              <a:buClr>
                <a:srgbClr val="CC0000"/>
              </a:buClr>
            </a:pPr>
            <a:r>
              <a:rPr lang="zh-CN" altLang="en-US" sz="2200" dirty="0"/>
              <a:t>一般包括如下度量指标：</a:t>
            </a:r>
          </a:p>
          <a:p>
            <a:pPr lvl="1" eaLnBrk="1" hangingPunct="1">
              <a:spcBef>
                <a:spcPct val="0"/>
              </a:spcBef>
              <a:buClr>
                <a:srgbClr val="CC0000"/>
              </a:buClr>
              <a:buSzPct val="90000"/>
              <a:buFont typeface="Wingdings" panose="05000000000000000000" pitchFamily="2" charset="2"/>
              <a:buChar char="Ø"/>
            </a:pPr>
            <a:r>
              <a:rPr lang="zh-CN" altLang="en-US" sz="2000" dirty="0"/>
              <a:t>  提高</a:t>
            </a:r>
            <a:r>
              <a:rPr lang="en-US" altLang="zh-CN" sz="2000" dirty="0"/>
              <a:t>CPU</a:t>
            </a:r>
            <a:r>
              <a:rPr lang="zh-CN" altLang="en-US" sz="2000" dirty="0"/>
              <a:t>利用率</a:t>
            </a:r>
          </a:p>
          <a:p>
            <a:pPr lvl="1" eaLnBrk="1" hangingPunct="1">
              <a:spcBef>
                <a:spcPct val="0"/>
              </a:spcBef>
              <a:buClr>
                <a:srgbClr val="CC0000"/>
              </a:buClr>
              <a:buSzPct val="90000"/>
              <a:buFont typeface="Wingdings" panose="05000000000000000000" pitchFamily="2" charset="2"/>
              <a:buChar char="Ø"/>
            </a:pPr>
            <a:r>
              <a:rPr lang="zh-CN" altLang="en-US" sz="2000" dirty="0"/>
              <a:t>  提高系统运算的吞吐量</a:t>
            </a:r>
          </a:p>
          <a:p>
            <a:pPr lvl="1" eaLnBrk="1" hangingPunct="1">
              <a:spcBef>
                <a:spcPct val="0"/>
              </a:spcBef>
              <a:buClr>
                <a:srgbClr val="CC0000"/>
              </a:buClr>
              <a:buSzPct val="90000"/>
              <a:buFont typeface="Wingdings" panose="05000000000000000000" pitchFamily="2" charset="2"/>
              <a:buChar char="Ø"/>
            </a:pPr>
            <a:r>
              <a:rPr lang="zh-CN" altLang="en-US" sz="2000" dirty="0"/>
              <a:t>  缩短进程的周转时间</a:t>
            </a:r>
          </a:p>
          <a:p>
            <a:pPr lvl="1" eaLnBrk="1" hangingPunct="1">
              <a:spcBef>
                <a:spcPct val="0"/>
              </a:spcBef>
              <a:buClr>
                <a:srgbClr val="CC0000"/>
              </a:buClr>
              <a:buSzPct val="90000"/>
              <a:buFont typeface="Wingdings" panose="05000000000000000000" pitchFamily="2" charset="2"/>
              <a:buChar char="Ø"/>
            </a:pPr>
            <a:r>
              <a:rPr lang="zh-CN" altLang="en-US" sz="2000" dirty="0"/>
              <a:t>  缩短进程的等待时间</a:t>
            </a:r>
          </a:p>
          <a:p>
            <a:pPr lvl="1" eaLnBrk="1" hangingPunct="1">
              <a:spcBef>
                <a:spcPct val="0"/>
              </a:spcBef>
              <a:buClr>
                <a:srgbClr val="CC0000"/>
              </a:buClr>
              <a:buSzPct val="90000"/>
              <a:buFont typeface="Wingdings" panose="05000000000000000000" pitchFamily="2" charset="2"/>
              <a:buChar char="Ø"/>
            </a:pPr>
            <a:r>
              <a:rPr lang="zh-CN" altLang="en-US" sz="2000" dirty="0"/>
              <a:t>  提高用户的响应满意度</a:t>
            </a:r>
          </a:p>
          <a:p>
            <a:pPr lvl="1" eaLnBrk="1" hangingPunct="1">
              <a:spcBef>
                <a:spcPct val="0"/>
              </a:spcBef>
              <a:buClr>
                <a:srgbClr val="CC0000"/>
              </a:buClr>
              <a:buSzPct val="90000"/>
              <a:buFont typeface="Wingdings" panose="05000000000000000000" pitchFamily="2" charset="2"/>
              <a:buChar char="Ø"/>
            </a:pPr>
            <a:r>
              <a:rPr lang="zh-CN" altLang="en-US" sz="2000" dirty="0"/>
              <a:t>      </a:t>
            </a: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6"/>
                                        </p:tgtEl>
                                        <p:attrNameLst>
                                          <p:attrName>style.visibility</p:attrName>
                                        </p:attrNameLst>
                                      </p:cBhvr>
                                      <p:to>
                                        <p:strVal val="visible"/>
                                      </p:to>
                                    </p:set>
                                    <p:animEffect transition="in" filter="wipe(up)">
                                      <p:cBhvr>
                                        <p:cTn id="7" dur="1000"/>
                                        <p:tgtEl>
                                          <p:spTgt spid="21402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7"/>
                                        </p:tgtEl>
                                        <p:attrNameLst>
                                          <p:attrName>style.visibility</p:attrName>
                                        </p:attrNameLst>
                                      </p:cBhvr>
                                      <p:to>
                                        <p:strVal val="visible"/>
                                      </p:to>
                                    </p:set>
                                    <p:animEffect transition="in" filter="wipe(up)">
                                      <p:cBhvr>
                                        <p:cTn id="11" dur="1000"/>
                                        <p:tgtEl>
                                          <p:spTgt spid="2140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4028"/>
                                        </p:tgtEl>
                                        <p:attrNameLst>
                                          <p:attrName>style.visibility</p:attrName>
                                        </p:attrNameLst>
                                      </p:cBhvr>
                                      <p:to>
                                        <p:strVal val="visible"/>
                                      </p:to>
                                    </p:set>
                                    <p:animEffect transition="in" filter="wipe(up)">
                                      <p:cBhvr>
                                        <p:cTn id="16" dur="1000"/>
                                        <p:tgtEl>
                                          <p:spTgt spid="214028"/>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4029"/>
                                        </p:tgtEl>
                                        <p:attrNameLst>
                                          <p:attrName>style.visibility</p:attrName>
                                        </p:attrNameLst>
                                      </p:cBhvr>
                                      <p:to>
                                        <p:strVal val="visible"/>
                                      </p:to>
                                    </p:set>
                                    <p:animEffect transition="in" filter="wipe(up)">
                                      <p:cBhvr>
                                        <p:cTn id="20"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6" grpId="0"/>
      <p:bldP spid="214027" grpId="0" bldLvl="0" animBg="1"/>
      <p:bldP spid="214028" grpId="0"/>
      <p:bldP spid="2140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304800"/>
            <a:ext cx="8763000" cy="676275"/>
          </a:xfrm>
        </p:spPr>
        <p:txBody>
          <a:bodyPr/>
          <a:lstStyle/>
          <a:p>
            <a:pPr eaLnBrk="1" hangingPunct="1"/>
            <a:r>
              <a:rPr lang="en-US" altLang="zh-CN">
                <a:sym typeface="Symbol" panose="05050102010706020507" pitchFamily="18" charset="2"/>
              </a:rPr>
              <a:t>RR</a:t>
            </a:r>
            <a:r>
              <a:rPr lang="zh-CN" altLang="en-US">
                <a:sym typeface="Symbol" panose="05050102010706020507" pitchFamily="18" charset="2"/>
              </a:rPr>
              <a:t>的分析</a:t>
            </a:r>
          </a:p>
        </p:txBody>
      </p:sp>
      <p:sp>
        <p:nvSpPr>
          <p:cNvPr id="202755" name="Rectangle 3"/>
          <p:cNvSpPr>
            <a:spLocks noGrp="1" noChangeArrowheads="1"/>
          </p:cNvSpPr>
          <p:nvPr>
            <p:ph type="body" idx="1"/>
          </p:nvPr>
        </p:nvSpPr>
        <p:spPr>
          <a:xfrm>
            <a:off x="685800" y="3935413"/>
            <a:ext cx="8001000" cy="865187"/>
          </a:xfrm>
          <a:noFill/>
        </p:spPr>
        <p:txBody>
          <a:bodyPr/>
          <a:lstStyle/>
          <a:p>
            <a:pPr eaLnBrk="1" hangingPunct="1">
              <a:lnSpc>
                <a:spcPct val="130000"/>
              </a:lnSpc>
            </a:pPr>
            <a:r>
              <a:rPr lang="en-US" altLang="zh-CN" dirty="0"/>
              <a:t>RR</a:t>
            </a:r>
            <a:r>
              <a:rPr lang="zh-CN" altLang="en-US" dirty="0"/>
              <a:t>优点</a:t>
            </a:r>
            <a:r>
              <a:rPr lang="en-US" altLang="zh-CN" dirty="0"/>
              <a:t>: </a:t>
            </a:r>
            <a:r>
              <a:rPr lang="zh-CN" altLang="en-US" dirty="0">
                <a:solidFill>
                  <a:srgbClr val="FF0000"/>
                </a:solidFill>
              </a:rPr>
              <a:t>定时有响应，等待时间较短</a:t>
            </a:r>
          </a:p>
        </p:txBody>
      </p:sp>
      <p:grpSp>
        <p:nvGrpSpPr>
          <p:cNvPr id="41988" name="Group 28"/>
          <p:cNvGrpSpPr/>
          <p:nvPr/>
        </p:nvGrpSpPr>
        <p:grpSpPr bwMode="auto">
          <a:xfrm>
            <a:off x="1295400" y="1371600"/>
            <a:ext cx="6477000" cy="1219200"/>
            <a:chOff x="816" y="3360"/>
            <a:chExt cx="4080" cy="768"/>
          </a:xfrm>
        </p:grpSpPr>
        <p:sp>
          <p:nvSpPr>
            <p:cNvPr id="42022" name="Rectangle 29"/>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2023" name="Text Box 30"/>
            <p:cNvSpPr txBox="1">
              <a:spLocks noChangeArrowheads="1"/>
            </p:cNvSpPr>
            <p:nvPr/>
          </p:nvSpPr>
          <p:spPr bwMode="auto">
            <a:xfrm>
              <a:off x="107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42024" name="Text Box 31"/>
            <p:cNvSpPr txBox="1">
              <a:spLocks noChangeArrowheads="1"/>
            </p:cNvSpPr>
            <p:nvPr/>
          </p:nvSpPr>
          <p:spPr bwMode="auto">
            <a:xfrm>
              <a:off x="246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42025" name="Text Box 32"/>
            <p:cNvSpPr txBox="1">
              <a:spLocks noChangeArrowheads="1"/>
            </p:cNvSpPr>
            <p:nvPr/>
          </p:nvSpPr>
          <p:spPr bwMode="auto">
            <a:xfrm>
              <a:off x="16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42026" name="Line 33"/>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34"/>
            <p:cNvSpPr>
              <a:spLocks noChangeShapeType="1"/>
            </p:cNvSpPr>
            <p:nvPr/>
          </p:nvSpPr>
          <p:spPr bwMode="auto">
            <a:xfrm>
              <a:off x="2405"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35"/>
            <p:cNvSpPr>
              <a:spLocks noChangeShapeType="1"/>
            </p:cNvSpPr>
            <p:nvPr/>
          </p:nvSpPr>
          <p:spPr bwMode="auto">
            <a:xfrm>
              <a:off x="2405"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Text Box 36"/>
            <p:cNvSpPr txBox="1">
              <a:spLocks noChangeArrowheads="1"/>
            </p:cNvSpPr>
            <p:nvPr/>
          </p:nvSpPr>
          <p:spPr bwMode="auto">
            <a:xfrm>
              <a:off x="225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23</a:t>
              </a:r>
            </a:p>
          </p:txBody>
        </p:sp>
        <p:sp>
          <p:nvSpPr>
            <p:cNvPr id="42030" name="Text Box 37"/>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42031" name="Text Box 38"/>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42032" name="Line 39"/>
            <p:cNvSpPr>
              <a:spLocks noChangeShapeType="1"/>
            </p:cNvSpPr>
            <p:nvPr/>
          </p:nvSpPr>
          <p:spPr bwMode="auto">
            <a:xfrm>
              <a:off x="1488"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3" name="Line 40"/>
            <p:cNvSpPr>
              <a:spLocks noChangeShapeType="1"/>
            </p:cNvSpPr>
            <p:nvPr/>
          </p:nvSpPr>
          <p:spPr bwMode="auto">
            <a:xfrm>
              <a:off x="1488"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4" name="Text Box 41"/>
            <p:cNvSpPr txBox="1">
              <a:spLocks noChangeArrowheads="1"/>
            </p:cNvSpPr>
            <p:nvPr/>
          </p:nvSpPr>
          <p:spPr bwMode="auto">
            <a:xfrm>
              <a:off x="129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42035" name="Line 42"/>
            <p:cNvSpPr>
              <a:spLocks noChangeShapeType="1"/>
            </p:cNvSpPr>
            <p:nvPr/>
          </p:nvSpPr>
          <p:spPr bwMode="auto">
            <a:xfrm>
              <a:off x="201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6" name="Line 43"/>
            <p:cNvSpPr>
              <a:spLocks noChangeShapeType="1"/>
            </p:cNvSpPr>
            <p:nvPr/>
          </p:nvSpPr>
          <p:spPr bwMode="auto">
            <a:xfrm>
              <a:off x="201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7" name="Text Box 44"/>
            <p:cNvSpPr txBox="1">
              <a:spLocks noChangeArrowheads="1"/>
            </p:cNvSpPr>
            <p:nvPr/>
          </p:nvSpPr>
          <p:spPr bwMode="auto">
            <a:xfrm>
              <a:off x="182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42038" name="Text Box 45"/>
            <p:cNvSpPr txBox="1">
              <a:spLocks noChangeArrowheads="1"/>
            </p:cNvSpPr>
            <p:nvPr/>
          </p:nvSpPr>
          <p:spPr bwMode="auto">
            <a:xfrm>
              <a:off x="203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42039" name="Line 46"/>
            <p:cNvSpPr>
              <a:spLocks noChangeShapeType="1"/>
            </p:cNvSpPr>
            <p:nvPr/>
          </p:nvSpPr>
          <p:spPr bwMode="auto">
            <a:xfrm>
              <a:off x="2865"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0" name="Line 47"/>
            <p:cNvSpPr>
              <a:spLocks noChangeShapeType="1"/>
            </p:cNvSpPr>
            <p:nvPr/>
          </p:nvSpPr>
          <p:spPr bwMode="auto">
            <a:xfrm>
              <a:off x="2865"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Text Box 48"/>
            <p:cNvSpPr txBox="1">
              <a:spLocks noChangeArrowheads="1"/>
            </p:cNvSpPr>
            <p:nvPr/>
          </p:nvSpPr>
          <p:spPr bwMode="auto">
            <a:xfrm>
              <a:off x="2673"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30</a:t>
              </a:r>
            </a:p>
          </p:txBody>
        </p:sp>
        <p:sp>
          <p:nvSpPr>
            <p:cNvPr id="42042" name="Line 49"/>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3" name="Text Box 50"/>
            <p:cNvSpPr txBox="1">
              <a:spLocks noChangeArrowheads="1"/>
            </p:cNvSpPr>
            <p:nvPr/>
          </p:nvSpPr>
          <p:spPr bwMode="auto">
            <a:xfrm>
              <a:off x="302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42044" name="Text Box 51"/>
            <p:cNvSpPr txBox="1">
              <a:spLocks noChangeArrowheads="1"/>
            </p:cNvSpPr>
            <p:nvPr/>
          </p:nvSpPr>
          <p:spPr bwMode="auto">
            <a:xfrm>
              <a:off x="326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40</a:t>
              </a:r>
            </a:p>
          </p:txBody>
        </p:sp>
        <p:sp>
          <p:nvSpPr>
            <p:cNvPr id="42045" name="Line 52"/>
            <p:cNvSpPr>
              <a:spLocks noChangeShapeType="1"/>
            </p:cNvSpPr>
            <p:nvPr/>
          </p:nvSpPr>
          <p:spPr bwMode="auto">
            <a:xfrm>
              <a:off x="345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6" name="Line 53"/>
            <p:cNvSpPr>
              <a:spLocks noChangeShapeType="1"/>
            </p:cNvSpPr>
            <p:nvPr/>
          </p:nvSpPr>
          <p:spPr bwMode="auto">
            <a:xfrm>
              <a:off x="345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Text Box 54"/>
            <p:cNvSpPr txBox="1">
              <a:spLocks noChangeArrowheads="1"/>
            </p:cNvSpPr>
            <p:nvPr/>
          </p:nvSpPr>
          <p:spPr bwMode="auto">
            <a:xfrm>
              <a:off x="356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sp>
          <p:nvSpPr>
            <p:cNvPr id="42048" name="Text Box 55"/>
            <p:cNvSpPr txBox="1">
              <a:spLocks noChangeArrowheads="1"/>
            </p:cNvSpPr>
            <p:nvPr/>
          </p:nvSpPr>
          <p:spPr bwMode="auto">
            <a:xfrm>
              <a:off x="384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50</a:t>
              </a:r>
            </a:p>
          </p:txBody>
        </p:sp>
        <p:sp>
          <p:nvSpPr>
            <p:cNvPr id="42049" name="Line 56"/>
            <p:cNvSpPr>
              <a:spLocks noChangeShapeType="1"/>
            </p:cNvSpPr>
            <p:nvPr/>
          </p:nvSpPr>
          <p:spPr bwMode="auto">
            <a:xfrm>
              <a:off x="40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0" name="Line 57"/>
            <p:cNvSpPr>
              <a:spLocks noChangeShapeType="1"/>
            </p:cNvSpPr>
            <p:nvPr/>
          </p:nvSpPr>
          <p:spPr bwMode="auto">
            <a:xfrm>
              <a:off x="40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1" name="Text Box 58"/>
            <p:cNvSpPr txBox="1">
              <a:spLocks noChangeArrowheads="1"/>
            </p:cNvSpPr>
            <p:nvPr/>
          </p:nvSpPr>
          <p:spPr bwMode="auto">
            <a:xfrm>
              <a:off x="40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42052" name="Text Box 59"/>
            <p:cNvSpPr txBox="1">
              <a:spLocks noChangeArrowheads="1"/>
            </p:cNvSpPr>
            <p:nvPr/>
          </p:nvSpPr>
          <p:spPr bwMode="auto">
            <a:xfrm>
              <a:off x="408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52</a:t>
              </a:r>
            </a:p>
          </p:txBody>
        </p:sp>
        <p:sp>
          <p:nvSpPr>
            <p:cNvPr id="42053" name="Line 60"/>
            <p:cNvSpPr>
              <a:spLocks noChangeShapeType="1"/>
            </p:cNvSpPr>
            <p:nvPr/>
          </p:nvSpPr>
          <p:spPr bwMode="auto">
            <a:xfrm>
              <a:off x="427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4" name="Line 61"/>
            <p:cNvSpPr>
              <a:spLocks noChangeShapeType="1"/>
            </p:cNvSpPr>
            <p:nvPr/>
          </p:nvSpPr>
          <p:spPr bwMode="auto">
            <a:xfrm>
              <a:off x="427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5" name="Text Box 62"/>
            <p:cNvSpPr txBox="1">
              <a:spLocks noChangeArrowheads="1"/>
            </p:cNvSpPr>
            <p:nvPr/>
          </p:nvSpPr>
          <p:spPr bwMode="auto">
            <a:xfrm>
              <a:off x="436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nvGrpSpPr>
          <p:cNvPr id="202815" name="Group 63"/>
          <p:cNvGrpSpPr/>
          <p:nvPr/>
        </p:nvGrpSpPr>
        <p:grpSpPr bwMode="auto">
          <a:xfrm>
            <a:off x="906463" y="2590800"/>
            <a:ext cx="6256337" cy="609600"/>
            <a:chOff x="571" y="1684"/>
            <a:chExt cx="3941" cy="384"/>
          </a:xfrm>
        </p:grpSpPr>
        <p:sp>
          <p:nvSpPr>
            <p:cNvPr id="42020" name="Rectangle 64"/>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(0+32+20+23+40)/5 = 23</a:t>
              </a:r>
            </a:p>
          </p:txBody>
        </p:sp>
        <p:pic>
          <p:nvPicPr>
            <p:cNvPr id="42021" name="Picture 6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2824" name="Group 72"/>
          <p:cNvGrpSpPr/>
          <p:nvPr/>
        </p:nvGrpSpPr>
        <p:grpSpPr bwMode="auto">
          <a:xfrm>
            <a:off x="906463" y="3200400"/>
            <a:ext cx="7627937" cy="603250"/>
            <a:chOff x="571" y="1924"/>
            <a:chExt cx="4805" cy="380"/>
          </a:xfrm>
        </p:grpSpPr>
        <p:sp>
          <p:nvSpPr>
            <p:cNvPr id="42018" name="Rectangle 67"/>
            <p:cNvSpPr>
              <a:spLocks noChangeArrowheads="1"/>
            </p:cNvSpPr>
            <p:nvPr/>
          </p:nvSpPr>
          <p:spPr bwMode="auto">
            <a:xfrm>
              <a:off x="571" y="1924"/>
              <a:ext cx="480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SJF</a:t>
              </a:r>
              <a:r>
                <a:rPr lang="zh-CN" altLang="en-US" sz="2400"/>
                <a:t>的平均等待时间</a:t>
              </a:r>
              <a:r>
                <a:rPr lang="en-US" altLang="zh-CN" sz="2400"/>
                <a:t>: 13; FCFS</a:t>
              </a:r>
              <a:r>
                <a:rPr lang="zh-CN" altLang="en-US" sz="2400"/>
                <a:t>的平均等待时间</a:t>
              </a:r>
              <a:r>
                <a:rPr lang="en-US" altLang="zh-CN" sz="2400"/>
                <a:t>: 28 </a:t>
              </a:r>
            </a:p>
          </p:txBody>
        </p:sp>
        <p:pic>
          <p:nvPicPr>
            <p:cNvPr id="42019" name="Picture 6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208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2849" name="Group 97"/>
          <p:cNvGrpSpPr/>
          <p:nvPr/>
        </p:nvGrpSpPr>
        <p:grpSpPr bwMode="auto">
          <a:xfrm>
            <a:off x="685800" y="4572000"/>
            <a:ext cx="8001000" cy="2057400"/>
            <a:chOff x="432" y="2880"/>
            <a:chExt cx="5040" cy="1296"/>
          </a:xfrm>
        </p:grpSpPr>
        <p:sp>
          <p:nvSpPr>
            <p:cNvPr id="41994" name="Rectangle 73"/>
            <p:cNvSpPr>
              <a:spLocks noChangeArrowheads="1"/>
            </p:cNvSpPr>
            <p:nvPr/>
          </p:nvSpPr>
          <p:spPr bwMode="auto">
            <a:xfrm>
              <a:off x="432" y="2880"/>
              <a:ext cx="504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dirty="0"/>
                <a:t>RR</a:t>
              </a:r>
              <a:r>
                <a:rPr lang="zh-CN" altLang="en-US" dirty="0"/>
                <a:t>缺点</a:t>
              </a:r>
              <a:r>
                <a:rPr lang="en-US" altLang="zh-CN" dirty="0"/>
                <a:t>: </a:t>
              </a:r>
              <a:r>
                <a:rPr lang="zh-CN" altLang="en-US" dirty="0">
                  <a:highlight>
                    <a:srgbClr val="FFFF00"/>
                  </a:highlight>
                </a:rPr>
                <a:t>上下文切换次数较多</a:t>
              </a:r>
              <a:r>
                <a:rPr lang="en-US" altLang="zh-CN" dirty="0"/>
                <a:t>(</a:t>
              </a:r>
              <a:r>
                <a:rPr lang="en-US" altLang="zh-CN" dirty="0">
                  <a:solidFill>
                    <a:srgbClr val="00B050"/>
                  </a:solidFill>
                </a:rPr>
                <a:t>7</a:t>
              </a:r>
              <a:r>
                <a:rPr lang="zh-CN" altLang="en-US" dirty="0">
                  <a:solidFill>
                    <a:srgbClr val="00B050"/>
                  </a:solidFill>
                </a:rPr>
                <a:t>次 </a:t>
              </a:r>
              <a:r>
                <a:rPr lang="en-US" altLang="zh-CN" dirty="0">
                  <a:solidFill>
                    <a:srgbClr val="00B050"/>
                  </a:solidFill>
                </a:rPr>
                <a:t>vs. 4</a:t>
              </a:r>
              <a:r>
                <a:rPr lang="zh-CN" altLang="en-US" dirty="0">
                  <a:solidFill>
                    <a:srgbClr val="00B050"/>
                  </a:solidFill>
                </a:rPr>
                <a:t>次</a:t>
              </a:r>
              <a:r>
                <a:rPr lang="en-US" altLang="zh-CN" dirty="0"/>
                <a:t>)</a:t>
              </a:r>
            </a:p>
          </p:txBody>
        </p:sp>
        <p:grpSp>
          <p:nvGrpSpPr>
            <p:cNvPr id="41995" name="Group 74"/>
            <p:cNvGrpSpPr/>
            <p:nvPr/>
          </p:nvGrpSpPr>
          <p:grpSpPr bwMode="auto">
            <a:xfrm>
              <a:off x="864" y="3408"/>
              <a:ext cx="4080" cy="768"/>
              <a:chOff x="816" y="3360"/>
              <a:chExt cx="4080" cy="768"/>
            </a:xfrm>
          </p:grpSpPr>
          <p:sp>
            <p:nvSpPr>
              <p:cNvPr id="41996" name="Rectangle 75"/>
              <p:cNvSpPr>
                <a:spLocks noChangeArrowheads="1"/>
              </p:cNvSpPr>
              <p:nvPr/>
            </p:nvSpPr>
            <p:spPr bwMode="auto">
              <a:xfrm>
                <a:off x="920" y="3360"/>
                <a:ext cx="3832" cy="384"/>
              </a:xfrm>
              <a:prstGeom prst="rect">
                <a:avLst/>
              </a:prstGeom>
              <a:solidFill>
                <a:srgbClr val="FFFFCC"/>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7" name="Text Box 76"/>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3</a:t>
                </a:r>
                <a:endParaRPr lang="en-US" altLang="zh-CN" sz="2400">
                  <a:solidFill>
                    <a:srgbClr val="FF0000"/>
                  </a:solidFill>
                  <a:latin typeface="Helvetica" pitchFamily="34" charset="0"/>
                </a:endParaRPr>
              </a:p>
            </p:txBody>
          </p:sp>
          <p:sp>
            <p:nvSpPr>
              <p:cNvPr id="41998" name="Text Box 77"/>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4</a:t>
                </a:r>
                <a:endParaRPr lang="en-US" altLang="zh-CN" sz="2400">
                  <a:solidFill>
                    <a:srgbClr val="FF0000"/>
                  </a:solidFill>
                  <a:latin typeface="Helvetica" pitchFamily="34" charset="0"/>
                </a:endParaRPr>
              </a:p>
            </p:txBody>
          </p:sp>
          <p:sp>
            <p:nvSpPr>
              <p:cNvPr id="41999" name="Text Box 78"/>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1</a:t>
                </a:r>
                <a:endParaRPr lang="en-US" altLang="zh-CN" sz="2400">
                  <a:solidFill>
                    <a:srgbClr val="FF0000"/>
                  </a:solidFill>
                  <a:latin typeface="Helvetica" pitchFamily="34" charset="0"/>
                </a:endParaRPr>
              </a:p>
            </p:txBody>
          </p:sp>
          <p:sp>
            <p:nvSpPr>
              <p:cNvPr id="42000" name="Line 79"/>
              <p:cNvSpPr>
                <a:spLocks noChangeShapeType="1"/>
              </p:cNvSpPr>
              <p:nvPr/>
            </p:nvSpPr>
            <p:spPr bwMode="auto">
              <a:xfrm>
                <a:off x="92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1" name="Line 80"/>
              <p:cNvSpPr>
                <a:spLocks noChangeShapeType="1"/>
              </p:cNvSpPr>
              <p:nvPr/>
            </p:nvSpPr>
            <p:spPr bwMode="auto">
              <a:xfrm>
                <a:off x="1302"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Line 81"/>
              <p:cNvSpPr>
                <a:spLocks noChangeShapeType="1"/>
              </p:cNvSpPr>
              <p:nvPr/>
            </p:nvSpPr>
            <p:spPr bwMode="auto">
              <a:xfrm>
                <a:off x="130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Text Box 82"/>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a:t>
                </a:r>
              </a:p>
            </p:txBody>
          </p:sp>
          <p:sp>
            <p:nvSpPr>
              <p:cNvPr id="42004" name="Text Box 83"/>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61</a:t>
                </a:r>
              </a:p>
            </p:txBody>
          </p:sp>
          <p:sp>
            <p:nvSpPr>
              <p:cNvPr id="42005" name="Text Box 84"/>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0</a:t>
                </a:r>
              </a:p>
            </p:txBody>
          </p:sp>
          <p:sp>
            <p:nvSpPr>
              <p:cNvPr id="42006" name="Line 85"/>
              <p:cNvSpPr>
                <a:spLocks noChangeShapeType="1"/>
              </p:cNvSpPr>
              <p:nvPr/>
            </p:nvSpPr>
            <p:spPr bwMode="auto">
              <a:xfrm>
                <a:off x="1926"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86"/>
              <p:cNvSpPr>
                <a:spLocks noChangeShapeType="1"/>
              </p:cNvSpPr>
              <p:nvPr/>
            </p:nvSpPr>
            <p:spPr bwMode="auto">
              <a:xfrm>
                <a:off x="1926"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Text Box 87"/>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10</a:t>
                </a:r>
              </a:p>
            </p:txBody>
          </p:sp>
          <p:sp>
            <p:nvSpPr>
              <p:cNvPr id="42009" name="Line 88"/>
              <p:cNvSpPr>
                <a:spLocks noChangeShapeType="1"/>
              </p:cNvSpPr>
              <p:nvPr/>
            </p:nvSpPr>
            <p:spPr bwMode="auto">
              <a:xfrm>
                <a:off x="2694"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89"/>
              <p:cNvSpPr>
                <a:spLocks noChangeShapeType="1"/>
              </p:cNvSpPr>
              <p:nvPr/>
            </p:nvSpPr>
            <p:spPr bwMode="auto">
              <a:xfrm>
                <a:off x="2694"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90"/>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20</a:t>
                </a:r>
              </a:p>
            </p:txBody>
          </p:sp>
          <p:sp>
            <p:nvSpPr>
              <p:cNvPr id="42012" name="Text Box 91"/>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5</a:t>
                </a:r>
                <a:endParaRPr lang="en-US" altLang="zh-CN" sz="2400">
                  <a:solidFill>
                    <a:srgbClr val="FF0000"/>
                  </a:solidFill>
                  <a:latin typeface="Helvetica" pitchFamily="34" charset="0"/>
                </a:endParaRPr>
              </a:p>
            </p:txBody>
          </p:sp>
          <p:sp>
            <p:nvSpPr>
              <p:cNvPr id="42013" name="Line 92"/>
              <p:cNvSpPr>
                <a:spLocks noChangeShapeType="1"/>
              </p:cNvSpPr>
              <p:nvPr/>
            </p:nvSpPr>
            <p:spPr bwMode="auto">
              <a:xfrm>
                <a:off x="3510" y="3360"/>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93"/>
              <p:cNvSpPr>
                <a:spLocks noChangeShapeType="1"/>
              </p:cNvSpPr>
              <p:nvPr/>
            </p:nvSpPr>
            <p:spPr bwMode="auto">
              <a:xfrm>
                <a:off x="3510"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Text Box 94"/>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itchFamily="34" charset="0"/>
                  </a:rPr>
                  <a:t>32</a:t>
                </a:r>
              </a:p>
            </p:txBody>
          </p:sp>
          <p:sp>
            <p:nvSpPr>
              <p:cNvPr id="42016" name="Line 95"/>
              <p:cNvSpPr>
                <a:spLocks noChangeShapeType="1"/>
              </p:cNvSpPr>
              <p:nvPr/>
            </p:nvSpPr>
            <p:spPr bwMode="auto">
              <a:xfrm>
                <a:off x="4752" y="3744"/>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Text Box 96"/>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itchFamily="34" charset="0"/>
                  </a:rPr>
                  <a:t>P</a:t>
                </a:r>
                <a:r>
                  <a:rPr lang="en-US" altLang="zh-CN" sz="2400" baseline="-25000">
                    <a:solidFill>
                      <a:srgbClr val="FF0000"/>
                    </a:solidFill>
                    <a:latin typeface="Helvetica" pitchFamily="34" charset="0"/>
                  </a:rPr>
                  <a:t>2</a:t>
                </a:r>
                <a:endParaRPr lang="en-US" altLang="zh-CN" sz="2400">
                  <a:solidFill>
                    <a:srgbClr val="FF0000"/>
                  </a:solidFill>
                  <a:latin typeface="Helvetica" pitchFamily="34" charset="0"/>
                </a:endParaRPr>
              </a:p>
            </p:txBody>
          </p:sp>
        </p:grpSp>
      </p:grpSp>
      <p:sp>
        <p:nvSpPr>
          <p:cNvPr id="41992" name="矩形 1"/>
          <p:cNvSpPr>
            <a:spLocks noChangeArrowheads="1"/>
          </p:cNvSpPr>
          <p:nvPr/>
        </p:nvSpPr>
        <p:spPr bwMode="auto">
          <a:xfrm>
            <a:off x="7937500" y="5557838"/>
            <a:ext cx="74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dirty="0"/>
              <a:t>SJF</a:t>
            </a:r>
            <a:endParaRPr lang="zh-CN" altLang="en-US" sz="2400" dirty="0"/>
          </a:p>
        </p:txBody>
      </p:sp>
      <p:sp>
        <p:nvSpPr>
          <p:cNvPr id="41993" name="矩形 70"/>
          <p:cNvSpPr>
            <a:spLocks noChangeArrowheads="1"/>
          </p:cNvSpPr>
          <p:nvPr/>
        </p:nvSpPr>
        <p:spPr bwMode="auto">
          <a:xfrm>
            <a:off x="7848600" y="1443038"/>
            <a:ext cx="630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RR</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2815"/>
                                        </p:tgtEl>
                                        <p:attrNameLst>
                                          <p:attrName>style.visibility</p:attrName>
                                        </p:attrNameLst>
                                      </p:cBhvr>
                                      <p:to>
                                        <p:strVal val="visible"/>
                                      </p:to>
                                    </p:set>
                                    <p:animEffect transition="in" filter="dissolve">
                                      <p:cBhvr>
                                        <p:cTn id="7" dur="500"/>
                                        <p:tgtEl>
                                          <p:spTgt spid="2028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2824"/>
                                        </p:tgtEl>
                                        <p:attrNameLst>
                                          <p:attrName>style.visibility</p:attrName>
                                        </p:attrNameLst>
                                      </p:cBhvr>
                                      <p:to>
                                        <p:strVal val="visible"/>
                                      </p:to>
                                    </p:set>
                                    <p:animEffect transition="in" filter="dissolve">
                                      <p:cBhvr>
                                        <p:cTn id="12" dur="500"/>
                                        <p:tgtEl>
                                          <p:spTgt spid="2028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2755">
                                            <p:txEl>
                                              <p:pRg st="0" end="0"/>
                                            </p:txEl>
                                          </p:spTgt>
                                        </p:tgtEl>
                                        <p:attrNameLst>
                                          <p:attrName>style.visibility</p:attrName>
                                        </p:attrNameLst>
                                      </p:cBhvr>
                                      <p:to>
                                        <p:strVal val="visible"/>
                                      </p:to>
                                    </p:set>
                                    <p:animEffect transition="in" filter="dissolve">
                                      <p:cBhvr>
                                        <p:cTn id="17" dur="500"/>
                                        <p:tgtEl>
                                          <p:spTgt spid="2027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284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P spid="419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304800"/>
            <a:ext cx="8763000" cy="676275"/>
          </a:xfrm>
        </p:spPr>
        <p:txBody>
          <a:bodyPr/>
          <a:lstStyle/>
          <a:p>
            <a:pPr eaLnBrk="1" hangingPunct="1"/>
            <a:r>
              <a:rPr lang="en-US" altLang="zh-CN">
                <a:sym typeface="Symbol" panose="05050102010706020507" pitchFamily="18" charset="2"/>
              </a:rPr>
              <a:t>RR</a:t>
            </a:r>
            <a:r>
              <a:rPr lang="zh-CN" altLang="en-US">
                <a:sym typeface="Symbol" panose="05050102010706020507" pitchFamily="18" charset="2"/>
              </a:rPr>
              <a:t>中的时间片该如何设定</a:t>
            </a:r>
            <a:r>
              <a:rPr lang="en-US" altLang="zh-CN">
                <a:sym typeface="Symbol" panose="05050102010706020507" pitchFamily="18" charset="2"/>
              </a:rPr>
              <a:t>?</a:t>
            </a:r>
          </a:p>
        </p:txBody>
      </p:sp>
      <p:grpSp>
        <p:nvGrpSpPr>
          <p:cNvPr id="204848" name="Group 48"/>
          <p:cNvGrpSpPr/>
          <p:nvPr/>
        </p:nvGrpSpPr>
        <p:grpSpPr bwMode="auto">
          <a:xfrm>
            <a:off x="906463" y="1905000"/>
            <a:ext cx="7551737" cy="603250"/>
            <a:chOff x="571" y="1248"/>
            <a:chExt cx="4757" cy="380"/>
          </a:xfrm>
        </p:grpSpPr>
        <p:sp>
          <p:nvSpPr>
            <p:cNvPr id="43024" name="Rectangle 41"/>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响应时间太长</a:t>
              </a:r>
              <a:endParaRPr lang="zh-CN" altLang="en-US" sz="2400">
                <a:sym typeface="Symbol" panose="05050102010706020507" pitchFamily="18" charset="2"/>
              </a:endParaRPr>
            </a:p>
          </p:txBody>
        </p:sp>
        <p:pic>
          <p:nvPicPr>
            <p:cNvPr id="43025" name="Picture 4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47" name="Rectangle 47"/>
          <p:cNvSpPr>
            <a:spLocks noGrp="1" noChangeArrowheads="1"/>
          </p:cNvSpPr>
          <p:nvPr>
            <p:ph type="body" idx="1"/>
          </p:nvPr>
        </p:nvSpPr>
        <p:spPr>
          <a:xfrm>
            <a:off x="685800" y="1268413"/>
            <a:ext cx="8001000" cy="865187"/>
          </a:xfrm>
          <a:noFill/>
        </p:spPr>
        <p:txBody>
          <a:bodyPr/>
          <a:lstStyle/>
          <a:p>
            <a:pPr eaLnBrk="1" hangingPunct="1">
              <a:lnSpc>
                <a:spcPct val="130000"/>
              </a:lnSpc>
            </a:pPr>
            <a:r>
              <a:rPr lang="zh-CN" altLang="en-US"/>
              <a:t>时间片太大</a:t>
            </a:r>
          </a:p>
        </p:txBody>
      </p:sp>
      <p:sp>
        <p:nvSpPr>
          <p:cNvPr id="204849" name="Rectangle 49"/>
          <p:cNvSpPr>
            <a:spLocks noChangeArrowheads="1"/>
          </p:cNvSpPr>
          <p:nvPr/>
        </p:nvSpPr>
        <p:spPr bwMode="auto">
          <a:xfrm>
            <a:off x="685800" y="3021013"/>
            <a:ext cx="8001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t>时间片太小</a:t>
            </a:r>
          </a:p>
        </p:txBody>
      </p:sp>
      <p:grpSp>
        <p:nvGrpSpPr>
          <p:cNvPr id="204850" name="Group 50"/>
          <p:cNvGrpSpPr/>
          <p:nvPr/>
        </p:nvGrpSpPr>
        <p:grpSpPr bwMode="auto">
          <a:xfrm>
            <a:off x="914400" y="3740150"/>
            <a:ext cx="7551738" cy="603250"/>
            <a:chOff x="571" y="1248"/>
            <a:chExt cx="4757" cy="380"/>
          </a:xfrm>
        </p:grpSpPr>
        <p:sp>
          <p:nvSpPr>
            <p:cNvPr id="43022" name="Rectangle 51"/>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吞吐量变小，周转时间变长</a:t>
              </a:r>
              <a:endParaRPr lang="zh-CN" altLang="en-US" sz="2400">
                <a:sym typeface="Symbol" panose="05050102010706020507" pitchFamily="18" charset="2"/>
              </a:endParaRPr>
            </a:p>
          </p:txBody>
        </p:sp>
        <p:pic>
          <p:nvPicPr>
            <p:cNvPr id="43023" name="Picture 5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3" name="Group 53"/>
          <p:cNvGrpSpPr/>
          <p:nvPr/>
        </p:nvGrpSpPr>
        <p:grpSpPr bwMode="auto">
          <a:xfrm>
            <a:off x="914400" y="2438400"/>
            <a:ext cx="7551738" cy="603250"/>
            <a:chOff x="571" y="1248"/>
            <a:chExt cx="4757" cy="380"/>
          </a:xfrm>
        </p:grpSpPr>
        <p:sp>
          <p:nvSpPr>
            <p:cNvPr id="43020" name="Rectangle 54"/>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如时间片</a:t>
              </a:r>
              <a:r>
                <a:rPr lang="en-US" altLang="zh-CN" sz="2400" dirty="0"/>
                <a:t>500ms </a:t>
              </a:r>
              <a:r>
                <a:rPr lang="en-US" altLang="zh-CN" sz="2400" dirty="0">
                  <a:sym typeface="Symbol" panose="05050102010706020507" pitchFamily="18" charset="2"/>
                </a:rPr>
                <a:t> 10</a:t>
              </a:r>
              <a:r>
                <a:rPr lang="zh-CN" altLang="en-US" sz="2400" dirty="0">
                  <a:sym typeface="Symbol" panose="05050102010706020507" pitchFamily="18" charset="2"/>
                </a:rPr>
                <a:t>任务，响应需要</a:t>
              </a:r>
              <a:r>
                <a:rPr lang="en-US" altLang="zh-CN" sz="2400" dirty="0">
                  <a:sym typeface="Symbol" panose="05050102010706020507" pitchFamily="18" charset="2"/>
                </a:rPr>
                <a:t>5</a:t>
              </a:r>
              <a:r>
                <a:rPr lang="zh-CN" altLang="en-US" sz="2400" dirty="0">
                  <a:sym typeface="Symbol" panose="05050102010706020507" pitchFamily="18" charset="2"/>
                </a:rPr>
                <a:t>秒</a:t>
              </a:r>
            </a:p>
          </p:txBody>
        </p:sp>
        <p:pic>
          <p:nvPicPr>
            <p:cNvPr id="43021" name="Picture 5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6" name="Group 56"/>
          <p:cNvGrpSpPr/>
          <p:nvPr/>
        </p:nvGrpSpPr>
        <p:grpSpPr bwMode="auto">
          <a:xfrm>
            <a:off x="914400" y="4343400"/>
            <a:ext cx="7551738" cy="603250"/>
            <a:chOff x="571" y="1248"/>
            <a:chExt cx="4757" cy="380"/>
          </a:xfrm>
        </p:grpSpPr>
        <p:sp>
          <p:nvSpPr>
            <p:cNvPr id="43018" name="Rectangle 57"/>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如时间片</a:t>
              </a:r>
              <a:r>
                <a:rPr lang="en-US" altLang="zh-CN" sz="2400"/>
                <a:t>20ms</a:t>
              </a:r>
              <a:r>
                <a:rPr lang="zh-CN" altLang="en-US" sz="2400"/>
                <a:t>，上下文切换</a:t>
              </a:r>
              <a:r>
                <a:rPr lang="en-US" altLang="zh-CN" sz="2400">
                  <a:sym typeface="Symbol" panose="05050102010706020507" pitchFamily="18" charset="2"/>
                </a:rPr>
                <a:t>5ms</a:t>
              </a:r>
              <a:r>
                <a:rPr lang="zh-CN" altLang="en-US" sz="2400">
                  <a:sym typeface="Symbol" panose="05050102010706020507" pitchFamily="18" charset="2"/>
                </a:rPr>
                <a:t>，</a:t>
              </a:r>
              <a:r>
                <a:rPr lang="en-US" altLang="zh-CN" sz="2400">
                  <a:sym typeface="Symbol" panose="05050102010706020507" pitchFamily="18" charset="2"/>
                </a:rPr>
                <a:t>20%</a:t>
              </a:r>
              <a:r>
                <a:rPr lang="zh-CN" altLang="en-US" sz="2400">
                  <a:sym typeface="Symbol" panose="05050102010706020507" pitchFamily="18" charset="2"/>
                </a:rPr>
                <a:t>的切换代价</a:t>
              </a:r>
            </a:p>
          </p:txBody>
        </p:sp>
        <p:pic>
          <p:nvPicPr>
            <p:cNvPr id="43019" name="Picture 5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59" name="Rectangle 59"/>
          <p:cNvSpPr>
            <a:spLocks noChangeArrowheads="1"/>
          </p:cNvSpPr>
          <p:nvPr/>
        </p:nvSpPr>
        <p:spPr bwMode="auto">
          <a:xfrm>
            <a:off x="685800" y="5307013"/>
            <a:ext cx="8001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折中</a:t>
            </a:r>
            <a:r>
              <a:rPr lang="en-US" altLang="zh-CN">
                <a:solidFill>
                  <a:srgbClr val="FF0000"/>
                </a:solidFill>
              </a:rPr>
              <a:t>: </a:t>
            </a:r>
            <a:r>
              <a:rPr lang="zh-CN" altLang="en-US">
                <a:solidFill>
                  <a:srgbClr val="FF0000"/>
                </a:solidFill>
              </a:rPr>
              <a:t>时间片</a:t>
            </a:r>
            <a:r>
              <a:rPr lang="en-US" altLang="zh-CN">
                <a:solidFill>
                  <a:srgbClr val="FF0000"/>
                </a:solidFill>
              </a:rPr>
              <a:t>10-100ms</a:t>
            </a:r>
            <a:r>
              <a:rPr lang="zh-CN" altLang="en-US">
                <a:solidFill>
                  <a:srgbClr val="FF0000"/>
                </a:solidFill>
              </a:rPr>
              <a:t>，切换时间</a:t>
            </a:r>
            <a:r>
              <a:rPr lang="en-US" altLang="zh-CN">
                <a:solidFill>
                  <a:srgbClr val="FF0000"/>
                </a:solidFill>
              </a:rPr>
              <a:t>0.1-1ms(1%)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47">
                                            <p:txEl>
                                              <p:pRg st="0" end="0"/>
                                            </p:txEl>
                                          </p:spTgt>
                                        </p:tgtEl>
                                        <p:attrNameLst>
                                          <p:attrName>style.visibility</p:attrName>
                                        </p:attrNameLst>
                                      </p:cBhvr>
                                      <p:to>
                                        <p:strVal val="visible"/>
                                      </p:to>
                                    </p:set>
                                    <p:animEffect transition="in" filter="dissolve">
                                      <p:cBhvr>
                                        <p:cTn id="7" dur="500"/>
                                        <p:tgtEl>
                                          <p:spTgt spid="2048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4848"/>
                                        </p:tgtEl>
                                        <p:attrNameLst>
                                          <p:attrName>style.visibility</p:attrName>
                                        </p:attrNameLst>
                                      </p:cBhvr>
                                      <p:to>
                                        <p:strVal val="visible"/>
                                      </p:to>
                                    </p:set>
                                    <p:animEffect transition="in" filter="dissolve">
                                      <p:cBhvr>
                                        <p:cTn id="12" dur="500"/>
                                        <p:tgtEl>
                                          <p:spTgt spid="2048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4853"/>
                                        </p:tgtEl>
                                        <p:attrNameLst>
                                          <p:attrName>style.visibility</p:attrName>
                                        </p:attrNameLst>
                                      </p:cBhvr>
                                      <p:to>
                                        <p:strVal val="visible"/>
                                      </p:to>
                                    </p:set>
                                    <p:animEffect transition="in" filter="dissolve">
                                      <p:cBhvr>
                                        <p:cTn id="17" dur="500"/>
                                        <p:tgtEl>
                                          <p:spTgt spid="2048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49">
                                            <p:txEl>
                                              <p:pRg st="0" end="0"/>
                                            </p:txEl>
                                          </p:spTgt>
                                        </p:tgtEl>
                                        <p:attrNameLst>
                                          <p:attrName>style.visibility</p:attrName>
                                        </p:attrNameLst>
                                      </p:cBhvr>
                                      <p:to>
                                        <p:strVal val="visible"/>
                                      </p:to>
                                    </p:set>
                                    <p:animEffect transition="in" filter="dissolve">
                                      <p:cBhvr>
                                        <p:cTn id="22" dur="500"/>
                                        <p:tgtEl>
                                          <p:spTgt spid="20484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4850"/>
                                        </p:tgtEl>
                                        <p:attrNameLst>
                                          <p:attrName>style.visibility</p:attrName>
                                        </p:attrNameLst>
                                      </p:cBhvr>
                                      <p:to>
                                        <p:strVal val="visible"/>
                                      </p:to>
                                    </p:set>
                                    <p:animEffect transition="in" filter="dissolve">
                                      <p:cBhvr>
                                        <p:cTn id="27" dur="500"/>
                                        <p:tgtEl>
                                          <p:spTgt spid="20485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4856"/>
                                        </p:tgtEl>
                                        <p:attrNameLst>
                                          <p:attrName>style.visibility</p:attrName>
                                        </p:attrNameLst>
                                      </p:cBhvr>
                                      <p:to>
                                        <p:strVal val="visible"/>
                                      </p:to>
                                    </p:set>
                                    <p:animEffect transition="in" filter="dissolve">
                                      <p:cBhvr>
                                        <p:cTn id="32" dur="500"/>
                                        <p:tgtEl>
                                          <p:spTgt spid="20485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4859">
                                            <p:txEl>
                                              <p:pRg st="0" end="0"/>
                                            </p:txEl>
                                          </p:spTgt>
                                        </p:tgtEl>
                                        <p:attrNameLst>
                                          <p:attrName>style.visibility</p:attrName>
                                        </p:attrNameLst>
                                      </p:cBhvr>
                                      <p:to>
                                        <p:strVal val="visible"/>
                                      </p:to>
                                    </p:set>
                                    <p:animEffect transition="in" filter="dissolve">
                                      <p:cBhvr>
                                        <p:cTn id="37" dur="500"/>
                                        <p:tgtEl>
                                          <p:spTgt spid="204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7" grpId="0" build="p"/>
      <p:bldP spid="204849" grpId="0" build="p"/>
      <p:bldP spid="2048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143000"/>
            <a:ext cx="5005387"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p:txBody>
          <a:bodyPr/>
          <a:lstStyle/>
          <a:p>
            <a:pPr eaLnBrk="1" hangingPunct="1"/>
            <a:r>
              <a:rPr lang="en-US" altLang="zh-CN" sz="2800">
                <a:solidFill>
                  <a:srgbClr val="CC0000"/>
                </a:solidFill>
                <a:sym typeface="Symbol" panose="05050102010706020507" pitchFamily="18" charset="2"/>
              </a:rPr>
              <a:t>RR</a:t>
            </a:r>
            <a:r>
              <a:rPr lang="zh-CN" altLang="en-US" sz="2800">
                <a:solidFill>
                  <a:srgbClr val="CC0000"/>
                </a:solidFill>
                <a:sym typeface="Symbol" panose="05050102010706020507" pitchFamily="18" charset="2"/>
              </a:rPr>
              <a:t>调度例子：周转时间随着时间片大小而变化</a:t>
            </a:r>
          </a:p>
        </p:txBody>
      </p:sp>
      <p:graphicFrame>
        <p:nvGraphicFramePr>
          <p:cNvPr id="232750" name="Group 302"/>
          <p:cNvGraphicFramePr>
            <a:graphicFrameLocks noGrp="1"/>
          </p:cNvGraphicFramePr>
          <p:nvPr>
            <p:ph sz="half" idx="1"/>
          </p:nvPr>
        </p:nvGraphicFramePr>
        <p:xfrm>
          <a:off x="3659188" y="2543175"/>
          <a:ext cx="4951412" cy="2411414"/>
        </p:xfrm>
        <a:graphic>
          <a:graphicData uri="http://schemas.openxmlformats.org/drawingml/2006/table">
            <a:tbl>
              <a:tblPr/>
              <a:tblGrid>
                <a:gridCol w="287337">
                  <a:extLst>
                    <a:ext uri="{9D8B030D-6E8A-4147-A177-3AD203B41FA5}">
                      <a16:colId xmlns:a16="http://schemas.microsoft.com/office/drawing/2014/main" val="20000"/>
                    </a:ext>
                  </a:extLst>
                </a:gridCol>
                <a:gridCol w="263525">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274638">
                  <a:extLst>
                    <a:ext uri="{9D8B030D-6E8A-4147-A177-3AD203B41FA5}">
                      <a16:colId xmlns:a16="http://schemas.microsoft.com/office/drawing/2014/main" val="20004"/>
                    </a:ext>
                  </a:extLst>
                </a:gridCol>
                <a:gridCol w="276225">
                  <a:extLst>
                    <a:ext uri="{9D8B030D-6E8A-4147-A177-3AD203B41FA5}">
                      <a16:colId xmlns:a16="http://schemas.microsoft.com/office/drawing/2014/main" val="20005"/>
                    </a:ext>
                  </a:extLst>
                </a:gridCol>
                <a:gridCol w="274637">
                  <a:extLst>
                    <a:ext uri="{9D8B030D-6E8A-4147-A177-3AD203B41FA5}">
                      <a16:colId xmlns:a16="http://schemas.microsoft.com/office/drawing/2014/main" val="20006"/>
                    </a:ext>
                  </a:extLst>
                </a:gridCol>
                <a:gridCol w="274638">
                  <a:extLst>
                    <a:ext uri="{9D8B030D-6E8A-4147-A177-3AD203B41FA5}">
                      <a16:colId xmlns:a16="http://schemas.microsoft.com/office/drawing/2014/main" val="20007"/>
                    </a:ext>
                  </a:extLst>
                </a:gridCol>
                <a:gridCol w="274637">
                  <a:extLst>
                    <a:ext uri="{9D8B030D-6E8A-4147-A177-3AD203B41FA5}">
                      <a16:colId xmlns:a16="http://schemas.microsoft.com/office/drawing/2014/main" val="20008"/>
                    </a:ext>
                  </a:extLst>
                </a:gridCol>
                <a:gridCol w="274638">
                  <a:extLst>
                    <a:ext uri="{9D8B030D-6E8A-4147-A177-3AD203B41FA5}">
                      <a16:colId xmlns:a16="http://schemas.microsoft.com/office/drawing/2014/main" val="20009"/>
                    </a:ext>
                  </a:extLst>
                </a:gridCol>
                <a:gridCol w="276225">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gridCol w="276225">
                  <a:extLst>
                    <a:ext uri="{9D8B030D-6E8A-4147-A177-3AD203B41FA5}">
                      <a16:colId xmlns:a16="http://schemas.microsoft.com/office/drawing/2014/main" val="20012"/>
                    </a:ext>
                  </a:extLst>
                </a:gridCol>
                <a:gridCol w="303212">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28600">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276225">
                  <a:extLst>
                    <a:ext uri="{9D8B030D-6E8A-4147-A177-3AD203B41FA5}">
                      <a16:colId xmlns:a16="http://schemas.microsoft.com/office/drawing/2014/main" val="20017"/>
                    </a:ext>
                  </a:extLst>
                </a:gridCol>
              </a:tblGrid>
              <a:tr h="304727">
                <a:tc rowSpan="2">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时间片</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进程切换过程</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9905">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02">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6"/>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45184" name="Rectangle 149"/>
          <p:cNvSpPr>
            <a:spLocks noChangeArrowheads="1"/>
          </p:cNvSpPr>
          <p:nvPr/>
        </p:nvSpPr>
        <p:spPr bwMode="auto">
          <a:xfrm>
            <a:off x="1066800" y="5080000"/>
            <a:ext cx="23622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时间片（时间单位）</a:t>
            </a:r>
          </a:p>
        </p:txBody>
      </p:sp>
      <p:sp>
        <p:nvSpPr>
          <p:cNvPr id="45185" name="Rectangle 150"/>
          <p:cNvSpPr>
            <a:spLocks noChangeArrowheads="1"/>
          </p:cNvSpPr>
          <p:nvPr/>
        </p:nvSpPr>
        <p:spPr bwMode="auto">
          <a:xfrm rot="-5400000">
            <a:off x="-1257300" y="2692400"/>
            <a:ext cx="30480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进程平均周转时间（时间单位）</a:t>
            </a:r>
          </a:p>
        </p:txBody>
      </p:sp>
      <p:graphicFrame>
        <p:nvGraphicFramePr>
          <p:cNvPr id="232749" name="Group 301"/>
          <p:cNvGraphicFramePr>
            <a:graphicFrameLocks noGrp="1"/>
          </p:cNvGraphicFramePr>
          <p:nvPr>
            <p:ph sz="half" idx="2"/>
          </p:nvPr>
        </p:nvGraphicFramePr>
        <p:xfrm>
          <a:off x="3352800" y="5041900"/>
          <a:ext cx="5638800" cy="1751040"/>
        </p:xfrm>
        <a:graphic>
          <a:graphicData uri="http://schemas.openxmlformats.org/drawingml/2006/table">
            <a:tbl>
              <a:tblPr/>
              <a:tblGrid>
                <a:gridCol w="60642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tblGrid>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时间片</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P1</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P2</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P3</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P4</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平均周转时间</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44/4=11.0</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46/4=11.5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43/4=10.75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46/4=11.5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49/4=12.25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42/4=10.5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   42/4=10.5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32752" name="Rectangle 304"/>
          <p:cNvSpPr>
            <a:spLocks noChangeArrowheads="1"/>
          </p:cNvSpPr>
          <p:nvPr/>
        </p:nvSpPr>
        <p:spPr bwMode="auto">
          <a:xfrm>
            <a:off x="5181600" y="1524000"/>
            <a:ext cx="396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C0000"/>
                </a:solidFill>
                <a:sym typeface="Symbol" panose="05050102010706020507" pitchFamily="18" charset="2"/>
              </a:rPr>
              <a:t>当时间片≥</a:t>
            </a:r>
            <a:r>
              <a:rPr lang="en-US" altLang="zh-CN" sz="2400">
                <a:solidFill>
                  <a:srgbClr val="CC0000"/>
                </a:solidFill>
                <a:sym typeface="Symbol" panose="05050102010706020507" pitchFamily="18" charset="2"/>
              </a:rPr>
              <a:t>7</a:t>
            </a:r>
            <a:r>
              <a:rPr lang="zh-CN" altLang="en-US" sz="2400">
                <a:solidFill>
                  <a:srgbClr val="CC0000"/>
                </a:solidFill>
                <a:sym typeface="Symbol" panose="05050102010706020507" pitchFamily="18" charset="2"/>
              </a:rPr>
              <a:t>时等同</a:t>
            </a:r>
            <a:r>
              <a:rPr lang="en-US" altLang="zh-CN" sz="2400">
                <a:solidFill>
                  <a:srgbClr val="CC0000"/>
                </a:solidFill>
                <a:sym typeface="Symbol" panose="05050102010706020507" pitchFamily="18" charset="2"/>
              </a:rPr>
              <a:t>FCFS</a:t>
            </a:r>
            <a:r>
              <a:rPr lang="zh-CN" altLang="en-US" sz="2400">
                <a:solidFill>
                  <a:srgbClr val="CC0000"/>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2750"/>
                                        </p:tgtEl>
                                        <p:attrNameLst>
                                          <p:attrName>style.visibility</p:attrName>
                                        </p:attrNameLst>
                                      </p:cBhvr>
                                      <p:to>
                                        <p:strVal val="visible"/>
                                      </p:to>
                                    </p:set>
                                    <p:animEffect transition="in" filter="wipe(up)">
                                      <p:cBhvr>
                                        <p:cTn id="7" dur="1000"/>
                                        <p:tgtEl>
                                          <p:spTgt spid="2327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2749"/>
                                        </p:tgtEl>
                                        <p:attrNameLst>
                                          <p:attrName>style.visibility</p:attrName>
                                        </p:attrNameLst>
                                      </p:cBhvr>
                                      <p:to>
                                        <p:strVal val="visible"/>
                                      </p:to>
                                    </p:set>
                                    <p:animEffect transition="in" filter="wipe(up)">
                                      <p:cBhvr>
                                        <p:cTn id="12" dur="1000"/>
                                        <p:tgtEl>
                                          <p:spTgt spid="23274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32752"/>
                                        </p:tgtEl>
                                        <p:attrNameLst>
                                          <p:attrName>style.visibility</p:attrName>
                                        </p:attrNameLst>
                                      </p:cBhvr>
                                      <p:to>
                                        <p:strVal val="visible"/>
                                      </p:to>
                                    </p:set>
                                    <p:animEffect transition="in" filter="wipe(down)">
                                      <p:cBhvr>
                                        <p:cTn id="17" dur="580">
                                          <p:stCondLst>
                                            <p:cond delay="0"/>
                                          </p:stCondLst>
                                        </p:cTn>
                                        <p:tgtEl>
                                          <p:spTgt spid="232752"/>
                                        </p:tgtEl>
                                      </p:cBhvr>
                                    </p:animEffect>
                                    <p:anim calcmode="lin" valueType="num">
                                      <p:cBhvr>
                                        <p:cTn id="18" dur="1822" tmFilter="0,0; 0.14,0.36; 0.43,0.73; 0.71,0.91; 1.0,1.0">
                                          <p:stCondLst>
                                            <p:cond delay="0"/>
                                          </p:stCondLst>
                                        </p:cTn>
                                        <p:tgtEl>
                                          <p:spTgt spid="2327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27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27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27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2752"/>
                                        </p:tgtEl>
                                        <p:attrNameLst>
                                          <p:attrName>ppt_y</p:attrName>
                                        </p:attrNameLst>
                                      </p:cBhvr>
                                      <p:tavLst>
                                        <p:tav tm="0" fmla="#ppt_y-sin(pi*$)/81">
                                          <p:val>
                                            <p:fltVal val="0"/>
                                          </p:val>
                                        </p:tav>
                                        <p:tav tm="100000">
                                          <p:val>
                                            <p:fltVal val="1"/>
                                          </p:val>
                                        </p:tav>
                                      </p:tavLst>
                                    </p:anim>
                                    <p:animScale>
                                      <p:cBhvr>
                                        <p:cTn id="23" dur="26">
                                          <p:stCondLst>
                                            <p:cond delay="650"/>
                                          </p:stCondLst>
                                        </p:cTn>
                                        <p:tgtEl>
                                          <p:spTgt spid="232752"/>
                                        </p:tgtEl>
                                      </p:cBhvr>
                                      <p:to x="100000" y="60000"/>
                                    </p:animScale>
                                    <p:animScale>
                                      <p:cBhvr>
                                        <p:cTn id="24" dur="166" decel="50000">
                                          <p:stCondLst>
                                            <p:cond delay="676"/>
                                          </p:stCondLst>
                                        </p:cTn>
                                        <p:tgtEl>
                                          <p:spTgt spid="232752"/>
                                        </p:tgtEl>
                                      </p:cBhvr>
                                      <p:to x="100000" y="100000"/>
                                    </p:animScale>
                                    <p:animScale>
                                      <p:cBhvr>
                                        <p:cTn id="25" dur="26">
                                          <p:stCondLst>
                                            <p:cond delay="1312"/>
                                          </p:stCondLst>
                                        </p:cTn>
                                        <p:tgtEl>
                                          <p:spTgt spid="232752"/>
                                        </p:tgtEl>
                                      </p:cBhvr>
                                      <p:to x="100000" y="80000"/>
                                    </p:animScale>
                                    <p:animScale>
                                      <p:cBhvr>
                                        <p:cTn id="26" dur="166" decel="50000">
                                          <p:stCondLst>
                                            <p:cond delay="1338"/>
                                          </p:stCondLst>
                                        </p:cTn>
                                        <p:tgtEl>
                                          <p:spTgt spid="232752"/>
                                        </p:tgtEl>
                                      </p:cBhvr>
                                      <p:to x="100000" y="100000"/>
                                    </p:animScale>
                                    <p:animScale>
                                      <p:cBhvr>
                                        <p:cTn id="27" dur="26">
                                          <p:stCondLst>
                                            <p:cond delay="1642"/>
                                          </p:stCondLst>
                                        </p:cTn>
                                        <p:tgtEl>
                                          <p:spTgt spid="232752"/>
                                        </p:tgtEl>
                                      </p:cBhvr>
                                      <p:to x="100000" y="90000"/>
                                    </p:animScale>
                                    <p:animScale>
                                      <p:cBhvr>
                                        <p:cTn id="28" dur="166" decel="50000">
                                          <p:stCondLst>
                                            <p:cond delay="1668"/>
                                          </p:stCondLst>
                                        </p:cTn>
                                        <p:tgtEl>
                                          <p:spTgt spid="232752"/>
                                        </p:tgtEl>
                                      </p:cBhvr>
                                      <p:to x="100000" y="100000"/>
                                    </p:animScale>
                                    <p:animScale>
                                      <p:cBhvr>
                                        <p:cTn id="29" dur="26">
                                          <p:stCondLst>
                                            <p:cond delay="1808"/>
                                          </p:stCondLst>
                                        </p:cTn>
                                        <p:tgtEl>
                                          <p:spTgt spid="232752"/>
                                        </p:tgtEl>
                                      </p:cBhvr>
                                      <p:to x="100000" y="95000"/>
                                    </p:animScale>
                                    <p:animScale>
                                      <p:cBhvr>
                                        <p:cTn id="30" dur="166" decel="50000">
                                          <p:stCondLst>
                                            <p:cond delay="1834"/>
                                          </p:stCondLst>
                                        </p:cTn>
                                        <p:tgtEl>
                                          <p:spTgt spid="2327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7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04800"/>
            <a:ext cx="9144000" cy="676275"/>
          </a:xfrm>
        </p:spPr>
        <p:txBody>
          <a:bodyPr/>
          <a:lstStyle/>
          <a:p>
            <a:pPr eaLnBrk="1" hangingPunct="1"/>
            <a:r>
              <a:rPr lang="zh-CN" altLang="en-US">
                <a:sym typeface="Symbol" panose="05050102010706020507" pitchFamily="18" charset="2"/>
              </a:rPr>
              <a:t>（</a:t>
            </a:r>
            <a:r>
              <a:rPr lang="en-US" altLang="zh-CN">
                <a:sym typeface="Symbol" panose="05050102010706020507" pitchFamily="18" charset="2"/>
              </a:rPr>
              <a:t>5</a:t>
            </a:r>
            <a:r>
              <a:rPr lang="zh-CN" altLang="en-US">
                <a:sym typeface="Symbol" panose="05050102010706020507" pitchFamily="18" charset="2"/>
              </a:rPr>
              <a:t>）混合多种调度算法  多级队列调度</a:t>
            </a:r>
            <a:endParaRPr lang="zh-CN" altLang="zh-CN">
              <a:sym typeface="Symbol" panose="05050102010706020507" pitchFamily="18" charset="2"/>
            </a:endParaRPr>
          </a:p>
        </p:txBody>
      </p:sp>
      <p:sp>
        <p:nvSpPr>
          <p:cNvPr id="200707" name="Rectangle 3"/>
          <p:cNvSpPr>
            <a:spLocks noGrp="1" noChangeArrowheads="1"/>
          </p:cNvSpPr>
          <p:nvPr>
            <p:ph type="body" idx="1"/>
          </p:nvPr>
        </p:nvSpPr>
        <p:spPr>
          <a:xfrm>
            <a:off x="685800" y="1295400"/>
            <a:ext cx="7391400" cy="1752600"/>
          </a:xfrm>
          <a:noFill/>
        </p:spPr>
        <p:txBody>
          <a:bodyPr/>
          <a:lstStyle/>
          <a:p>
            <a:pPr eaLnBrk="1" hangingPunct="1">
              <a:lnSpc>
                <a:spcPct val="130000"/>
              </a:lnSpc>
            </a:pPr>
            <a:r>
              <a:rPr lang="zh-CN" altLang="en-US" sz="2200" dirty="0">
                <a:solidFill>
                  <a:srgbClr val="FF0000"/>
                </a:solidFill>
              </a:rPr>
              <a:t>按照一定的规则建立多个进程队列</a:t>
            </a:r>
          </a:p>
          <a:p>
            <a:pPr eaLnBrk="1" hangingPunct="1">
              <a:lnSpc>
                <a:spcPct val="130000"/>
              </a:lnSpc>
            </a:pPr>
            <a:r>
              <a:rPr lang="zh-CN" altLang="en-US" sz="2200" dirty="0">
                <a:solidFill>
                  <a:srgbClr val="FF0000"/>
                </a:solidFill>
              </a:rPr>
              <a:t>不同的队列有</a:t>
            </a:r>
            <a:r>
              <a:rPr lang="zh-CN" altLang="en-US" sz="2200" dirty="0">
                <a:solidFill>
                  <a:srgbClr val="FF0000"/>
                </a:solidFill>
                <a:highlight>
                  <a:srgbClr val="FFFF00"/>
                </a:highlight>
              </a:rPr>
              <a:t>固定的优先级</a:t>
            </a:r>
            <a:r>
              <a:rPr lang="zh-CN" altLang="en-US" sz="2200" dirty="0">
                <a:solidFill>
                  <a:srgbClr val="FF0000"/>
                </a:solidFill>
              </a:rPr>
              <a:t>（高优先级有抢占权）</a:t>
            </a:r>
          </a:p>
          <a:p>
            <a:pPr eaLnBrk="1" hangingPunct="1">
              <a:lnSpc>
                <a:spcPct val="130000"/>
              </a:lnSpc>
            </a:pPr>
            <a:r>
              <a:rPr lang="zh-CN" altLang="en-US" sz="2200" dirty="0">
                <a:solidFill>
                  <a:srgbClr val="FF0000"/>
                </a:solidFill>
              </a:rPr>
              <a:t>不同的队列可以给</a:t>
            </a:r>
            <a:r>
              <a:rPr lang="zh-CN" altLang="en-US" sz="2200" dirty="0">
                <a:solidFill>
                  <a:srgbClr val="FF0000"/>
                </a:solidFill>
                <a:highlight>
                  <a:srgbClr val="FFFF00"/>
                </a:highlight>
              </a:rPr>
              <a:t>不同的时间片和采用不同的调度方法 </a:t>
            </a:r>
          </a:p>
        </p:txBody>
      </p:sp>
      <p:grpSp>
        <p:nvGrpSpPr>
          <p:cNvPr id="200788" name="Group 84"/>
          <p:cNvGrpSpPr/>
          <p:nvPr/>
        </p:nvGrpSpPr>
        <p:grpSpPr bwMode="auto">
          <a:xfrm>
            <a:off x="1323975" y="2971800"/>
            <a:ext cx="5991225" cy="1385888"/>
            <a:chOff x="834" y="1386"/>
            <a:chExt cx="3774" cy="873"/>
          </a:xfrm>
        </p:grpSpPr>
        <p:sp>
          <p:nvSpPr>
            <p:cNvPr id="46088" name="Text Box 53"/>
            <p:cNvSpPr txBox="1">
              <a:spLocks noChangeArrowheads="1"/>
            </p:cNvSpPr>
            <p:nvPr/>
          </p:nvSpPr>
          <p:spPr bwMode="auto">
            <a:xfrm>
              <a:off x="1890" y="1674"/>
              <a:ext cx="1488"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交互式任务</a:t>
              </a:r>
            </a:p>
          </p:txBody>
        </p:sp>
        <p:sp>
          <p:nvSpPr>
            <p:cNvPr id="46089" name="Text Box 54"/>
            <p:cNvSpPr txBox="1">
              <a:spLocks noChangeArrowheads="1"/>
            </p:cNvSpPr>
            <p:nvPr/>
          </p:nvSpPr>
          <p:spPr bwMode="auto">
            <a:xfrm>
              <a:off x="1890" y="1965"/>
              <a:ext cx="1488"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批处理任务</a:t>
              </a:r>
            </a:p>
          </p:txBody>
        </p:sp>
        <p:sp>
          <p:nvSpPr>
            <p:cNvPr id="46090" name="Text Box 56"/>
            <p:cNvSpPr txBox="1">
              <a:spLocks noChangeArrowheads="1"/>
            </p:cNvSpPr>
            <p:nvPr/>
          </p:nvSpPr>
          <p:spPr bwMode="auto">
            <a:xfrm>
              <a:off x="1890" y="1386"/>
              <a:ext cx="1488" cy="294"/>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a:t>
              </a:r>
            </a:p>
          </p:txBody>
        </p:sp>
        <p:sp>
          <p:nvSpPr>
            <p:cNvPr id="46091" name="Rectangle 57"/>
            <p:cNvSpPr>
              <a:spLocks noChangeArrowheads="1"/>
            </p:cNvSpPr>
            <p:nvPr/>
          </p:nvSpPr>
          <p:spPr bwMode="auto">
            <a:xfrm>
              <a:off x="3552" y="1440"/>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2" name="Rectangle 58"/>
            <p:cNvSpPr>
              <a:spLocks noChangeArrowheads="1"/>
            </p:cNvSpPr>
            <p:nvPr/>
          </p:nvSpPr>
          <p:spPr bwMode="auto">
            <a:xfrm>
              <a:off x="3966" y="1440"/>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3" name="Rectangle 59"/>
            <p:cNvSpPr>
              <a:spLocks noChangeArrowheads="1"/>
            </p:cNvSpPr>
            <p:nvPr/>
          </p:nvSpPr>
          <p:spPr bwMode="auto">
            <a:xfrm>
              <a:off x="3552" y="1728"/>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4" name="Rectangle 60"/>
            <p:cNvSpPr>
              <a:spLocks noChangeArrowheads="1"/>
            </p:cNvSpPr>
            <p:nvPr/>
          </p:nvSpPr>
          <p:spPr bwMode="auto">
            <a:xfrm>
              <a:off x="3966" y="1728"/>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5" name="Rectangle 61"/>
            <p:cNvSpPr>
              <a:spLocks noChangeArrowheads="1"/>
            </p:cNvSpPr>
            <p:nvPr/>
          </p:nvSpPr>
          <p:spPr bwMode="auto">
            <a:xfrm>
              <a:off x="4368" y="1728"/>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6" name="Rectangle 62"/>
            <p:cNvSpPr>
              <a:spLocks noChangeArrowheads="1"/>
            </p:cNvSpPr>
            <p:nvPr/>
          </p:nvSpPr>
          <p:spPr bwMode="auto">
            <a:xfrm>
              <a:off x="3552" y="2014"/>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7" name="Line 63"/>
            <p:cNvSpPr>
              <a:spLocks noChangeShapeType="1"/>
            </p:cNvSpPr>
            <p:nvPr/>
          </p:nvSpPr>
          <p:spPr bwMode="auto">
            <a:xfrm>
              <a:off x="3330" y="1536"/>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8" name="Line 64"/>
            <p:cNvSpPr>
              <a:spLocks noChangeShapeType="1"/>
            </p:cNvSpPr>
            <p:nvPr/>
          </p:nvSpPr>
          <p:spPr bwMode="auto">
            <a:xfrm>
              <a:off x="3723" y="1536"/>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Line 65"/>
            <p:cNvSpPr>
              <a:spLocks noChangeShapeType="1"/>
            </p:cNvSpPr>
            <p:nvPr/>
          </p:nvSpPr>
          <p:spPr bwMode="auto">
            <a:xfrm>
              <a:off x="3321" y="1824"/>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0" name="Line 66"/>
            <p:cNvSpPr>
              <a:spLocks noChangeShapeType="1"/>
            </p:cNvSpPr>
            <p:nvPr/>
          </p:nvSpPr>
          <p:spPr bwMode="auto">
            <a:xfrm>
              <a:off x="3321" y="2133"/>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1" name="Line 67"/>
            <p:cNvSpPr>
              <a:spLocks noChangeShapeType="1"/>
            </p:cNvSpPr>
            <p:nvPr/>
          </p:nvSpPr>
          <p:spPr bwMode="auto">
            <a:xfrm>
              <a:off x="3723" y="1824"/>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2" name="Line 68"/>
            <p:cNvSpPr>
              <a:spLocks noChangeShapeType="1"/>
            </p:cNvSpPr>
            <p:nvPr/>
          </p:nvSpPr>
          <p:spPr bwMode="auto">
            <a:xfrm>
              <a:off x="4137" y="1821"/>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3" name="Rectangle 69"/>
            <p:cNvSpPr>
              <a:spLocks noChangeArrowheads="1"/>
            </p:cNvSpPr>
            <p:nvPr/>
          </p:nvSpPr>
          <p:spPr bwMode="auto">
            <a:xfrm>
              <a:off x="834" y="1392"/>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最高优先级</a:t>
              </a:r>
            </a:p>
          </p:txBody>
        </p:sp>
        <p:sp>
          <p:nvSpPr>
            <p:cNvPr id="46104" name="Rectangle 71"/>
            <p:cNvSpPr>
              <a:spLocks noChangeArrowheads="1"/>
            </p:cNvSpPr>
            <p:nvPr/>
          </p:nvSpPr>
          <p:spPr bwMode="auto">
            <a:xfrm>
              <a:off x="834" y="1971"/>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最低优先级</a:t>
              </a:r>
            </a:p>
          </p:txBody>
        </p:sp>
        <p:sp>
          <p:nvSpPr>
            <p:cNvPr id="46105" name="Rectangle 74"/>
            <p:cNvSpPr>
              <a:spLocks noChangeArrowheads="1"/>
            </p:cNvSpPr>
            <p:nvPr/>
          </p:nvSpPr>
          <p:spPr bwMode="auto">
            <a:xfrm>
              <a:off x="3957" y="2019"/>
              <a:ext cx="240" cy="192"/>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106" name="Line 76"/>
            <p:cNvSpPr>
              <a:spLocks noChangeShapeType="1"/>
            </p:cNvSpPr>
            <p:nvPr/>
          </p:nvSpPr>
          <p:spPr bwMode="auto">
            <a:xfrm>
              <a:off x="3714" y="2115"/>
              <a:ext cx="24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0785" name="Rectangle 81"/>
          <p:cNvSpPr>
            <a:spLocks noChangeArrowheads="1"/>
          </p:cNvSpPr>
          <p:nvPr/>
        </p:nvSpPr>
        <p:spPr bwMode="auto">
          <a:xfrm>
            <a:off x="609600" y="4495800"/>
            <a:ext cx="85344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000" dirty="0">
                <a:latin typeface="Courier New" panose="02070309020205020404" pitchFamily="49" charset="0"/>
              </a:rPr>
              <a:t>if(!</a:t>
            </a:r>
            <a:r>
              <a:rPr lang="en-US" altLang="zh-CN" sz="2000" dirty="0" err="1">
                <a:latin typeface="Courier New" panose="02070309020205020404" pitchFamily="49" charset="0"/>
              </a:rPr>
              <a:t>IsEmpty</a:t>
            </a:r>
            <a:r>
              <a:rPr lang="en-US" altLang="zh-CN" sz="2000" dirty="0">
                <a:latin typeface="Courier New" panose="02070309020205020404" pitchFamily="49" charset="0"/>
              </a:rPr>
              <a:t>(</a:t>
            </a:r>
            <a:r>
              <a:rPr lang="en-US" altLang="zh-CN" sz="2000" dirty="0" err="1">
                <a:latin typeface="Courier New" panose="02070309020205020404" pitchFamily="49" charset="0"/>
              </a:rPr>
              <a:t>KernelQ</a:t>
            </a:r>
            <a:r>
              <a:rPr lang="en-US" altLang="zh-CN" sz="2000" dirty="0">
                <a:latin typeface="Courier New" panose="02070309020205020404" pitchFamily="49" charset="0"/>
              </a:rPr>
              <a:t>)){ </a:t>
            </a:r>
            <a:r>
              <a:rPr lang="en-US" altLang="zh-CN" sz="2000" dirty="0">
                <a:solidFill>
                  <a:srgbClr val="FF0000"/>
                </a:solidFill>
                <a:latin typeface="Courier New" panose="02070309020205020404" pitchFamily="49" charset="0"/>
              </a:rPr>
              <a:t>next=</a:t>
            </a:r>
            <a:r>
              <a:rPr lang="en-US" altLang="zh-CN" sz="2000" dirty="0" err="1">
                <a:solidFill>
                  <a:srgbClr val="FF0000"/>
                </a:solidFill>
                <a:latin typeface="Courier New" panose="02070309020205020404" pitchFamily="49" charset="0"/>
              </a:rPr>
              <a:t>Pri</a:t>
            </a:r>
            <a:r>
              <a:rPr lang="en-US" altLang="zh-CN" sz="2000" dirty="0">
                <a:solidFill>
                  <a:srgbClr val="FF0000"/>
                </a:solidFill>
                <a:latin typeface="Courier New" panose="02070309020205020404" pitchFamily="49" charset="0"/>
              </a:rPr>
              <a:t>();</a:t>
            </a:r>
            <a:r>
              <a:rPr lang="en-US" altLang="zh-CN" sz="2000" dirty="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dirty="0">
                <a:latin typeface="Courier New" panose="02070309020205020404" pitchFamily="49" charset="0"/>
              </a:rPr>
              <a:t>if(!</a:t>
            </a:r>
            <a:r>
              <a:rPr lang="en-US" altLang="zh-CN" sz="2000" dirty="0" err="1">
                <a:latin typeface="Courier New" panose="02070309020205020404" pitchFamily="49" charset="0"/>
              </a:rPr>
              <a:t>IsEmpty</a:t>
            </a:r>
            <a:r>
              <a:rPr lang="en-US" altLang="zh-CN" sz="2000" dirty="0">
                <a:latin typeface="Courier New" panose="02070309020205020404" pitchFamily="49" charset="0"/>
              </a:rPr>
              <a:t>(</a:t>
            </a:r>
            <a:r>
              <a:rPr lang="en-US" altLang="zh-CN" sz="2000" dirty="0" err="1">
                <a:latin typeface="Courier New" panose="02070309020205020404" pitchFamily="49" charset="0"/>
              </a:rPr>
              <a:t>ResponseQ</a:t>
            </a:r>
            <a:r>
              <a:rPr lang="en-US" altLang="zh-CN" sz="2000" dirty="0">
                <a:latin typeface="Courier New" panose="02070309020205020404" pitchFamily="49" charset="0"/>
              </a:rPr>
              <a:t>)){ </a:t>
            </a:r>
            <a:r>
              <a:rPr lang="en-US" altLang="zh-CN" sz="2000" dirty="0">
                <a:solidFill>
                  <a:srgbClr val="FF0000"/>
                </a:solidFill>
                <a:latin typeface="Courier New" panose="02070309020205020404" pitchFamily="49" charset="0"/>
              </a:rPr>
              <a:t>next=RR();</a:t>
            </a:r>
            <a:r>
              <a:rPr lang="en-US" altLang="zh-CN" sz="2000" dirty="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dirty="0">
                <a:latin typeface="Courier New" panose="02070309020205020404" pitchFamily="49" charset="0"/>
              </a:rPr>
              <a:t>if(!</a:t>
            </a:r>
            <a:r>
              <a:rPr lang="en-US" altLang="zh-CN" sz="2000" dirty="0" err="1">
                <a:latin typeface="Courier New" panose="02070309020205020404" pitchFamily="49" charset="0"/>
              </a:rPr>
              <a:t>IsEmpty</a:t>
            </a:r>
            <a:r>
              <a:rPr lang="en-US" altLang="zh-CN" sz="2000" dirty="0">
                <a:latin typeface="Courier New" panose="02070309020205020404" pitchFamily="49" charset="0"/>
              </a:rPr>
              <a:t>(</a:t>
            </a:r>
            <a:r>
              <a:rPr lang="en-US" altLang="zh-CN" sz="2000" dirty="0" err="1">
                <a:latin typeface="Courier New" panose="02070309020205020404" pitchFamily="49" charset="0"/>
              </a:rPr>
              <a:t>BatchQ</a:t>
            </a:r>
            <a:r>
              <a:rPr lang="en-US" altLang="zh-CN" sz="2000" dirty="0">
                <a:latin typeface="Courier New" panose="02070309020205020404" pitchFamily="49" charset="0"/>
              </a:rPr>
              <a:t>)){ </a:t>
            </a:r>
            <a:r>
              <a:rPr lang="en-US" altLang="zh-CN" sz="2000" dirty="0">
                <a:solidFill>
                  <a:srgbClr val="FF0000"/>
                </a:solidFill>
                <a:latin typeface="Courier New" panose="02070309020205020404" pitchFamily="49" charset="0"/>
              </a:rPr>
              <a:t>next=SJF();</a:t>
            </a:r>
            <a:r>
              <a:rPr lang="en-US" altLang="zh-CN" sz="2000" dirty="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dirty="0">
                <a:latin typeface="Courier New" panose="02070309020205020404" pitchFamily="49" charset="0"/>
              </a:rPr>
              <a:t>...</a:t>
            </a:r>
          </a:p>
        </p:txBody>
      </p:sp>
      <p:sp>
        <p:nvSpPr>
          <p:cNvPr id="200786" name="Rectangle 82"/>
          <p:cNvSpPr>
            <a:spLocks noChangeArrowheads="1"/>
          </p:cNvSpPr>
          <p:nvPr/>
        </p:nvSpPr>
        <p:spPr bwMode="auto">
          <a:xfrm>
            <a:off x="685800" y="5764213"/>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solidFill>
                  <a:srgbClr val="FF0000"/>
                </a:solidFill>
              </a:rPr>
              <a:t>存在问题：也存在一定程度的</a:t>
            </a:r>
            <a:r>
              <a:rPr lang="zh-CN" altLang="en-US" sz="2200" dirty="0">
                <a:solidFill>
                  <a:srgbClr val="FF0000"/>
                </a:solidFill>
                <a:highlight>
                  <a:srgbClr val="FFFF00"/>
                </a:highlight>
              </a:rPr>
              <a:t>“饥饿”现象</a:t>
            </a:r>
          </a:p>
        </p:txBody>
      </p:sp>
      <p:sp>
        <p:nvSpPr>
          <p:cNvPr id="200789" name="Line 85"/>
          <p:cNvSpPr>
            <a:spLocks noChangeShapeType="1"/>
          </p:cNvSpPr>
          <p:nvPr/>
        </p:nvSpPr>
        <p:spPr bwMode="auto">
          <a:xfrm flipV="1">
            <a:off x="2057400" y="3429000"/>
            <a:ext cx="0" cy="457200"/>
          </a:xfrm>
          <a:prstGeom prst="line">
            <a:avLst/>
          </a:prstGeom>
          <a:noFill/>
          <a:ln w="28575">
            <a:solidFill>
              <a:srgbClr val="CC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0788"/>
                                        </p:tgtEl>
                                        <p:attrNameLst>
                                          <p:attrName>style.visibility</p:attrName>
                                        </p:attrNameLst>
                                      </p:cBhvr>
                                      <p:to>
                                        <p:strVal val="visible"/>
                                      </p:to>
                                    </p:set>
                                    <p:animEffect transition="in" filter="dissolve">
                                      <p:cBhvr>
                                        <p:cTn id="7" dur="500"/>
                                        <p:tgtEl>
                                          <p:spTgt spid="20078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0789"/>
                                        </p:tgtEl>
                                        <p:attrNameLst>
                                          <p:attrName>style.visibility</p:attrName>
                                        </p:attrNameLst>
                                      </p:cBhvr>
                                      <p:to>
                                        <p:strVal val="visible"/>
                                      </p:to>
                                    </p:set>
                                    <p:animEffect transition="in" filter="wipe(down)">
                                      <p:cBhvr>
                                        <p:cTn id="11" dur="500"/>
                                        <p:tgtEl>
                                          <p:spTgt spid="20078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0707">
                                            <p:txEl>
                                              <p:pRg st="0" end="0"/>
                                            </p:txEl>
                                          </p:spTgt>
                                        </p:tgtEl>
                                        <p:attrNameLst>
                                          <p:attrName>style.visibility</p:attrName>
                                        </p:attrNameLst>
                                      </p:cBhvr>
                                      <p:to>
                                        <p:strVal val="visible"/>
                                      </p:to>
                                    </p:set>
                                    <p:animEffect transition="in" filter="dissolve">
                                      <p:cBhvr>
                                        <p:cTn id="16" dur="500"/>
                                        <p:tgtEl>
                                          <p:spTgt spid="20070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0707">
                                            <p:txEl>
                                              <p:pRg st="1" end="1"/>
                                            </p:txEl>
                                          </p:spTgt>
                                        </p:tgtEl>
                                        <p:attrNameLst>
                                          <p:attrName>style.visibility</p:attrName>
                                        </p:attrNameLst>
                                      </p:cBhvr>
                                      <p:to>
                                        <p:strVal val="visible"/>
                                      </p:to>
                                    </p:set>
                                    <p:animEffect transition="in" filter="dissolve">
                                      <p:cBhvr>
                                        <p:cTn id="21" dur="500"/>
                                        <p:tgtEl>
                                          <p:spTgt spid="20070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0707">
                                            <p:txEl>
                                              <p:pRg st="2" end="2"/>
                                            </p:txEl>
                                          </p:spTgt>
                                        </p:tgtEl>
                                        <p:attrNameLst>
                                          <p:attrName>style.visibility</p:attrName>
                                        </p:attrNameLst>
                                      </p:cBhvr>
                                      <p:to>
                                        <p:strVal val="visible"/>
                                      </p:to>
                                    </p:set>
                                    <p:animEffect transition="in" filter="dissolve">
                                      <p:cBhvr>
                                        <p:cTn id="26" dur="500"/>
                                        <p:tgtEl>
                                          <p:spTgt spid="20070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00785"/>
                                        </p:tgtEl>
                                        <p:attrNameLst>
                                          <p:attrName>style.visibility</p:attrName>
                                        </p:attrNameLst>
                                      </p:cBhvr>
                                      <p:to>
                                        <p:strVal val="visible"/>
                                      </p:to>
                                    </p:set>
                                    <p:animEffect transition="in" filter="dissolve">
                                      <p:cBhvr>
                                        <p:cTn id="31" dur="500"/>
                                        <p:tgtEl>
                                          <p:spTgt spid="20078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00786">
                                            <p:txEl>
                                              <p:pRg st="0" end="0"/>
                                            </p:txEl>
                                          </p:spTgt>
                                        </p:tgtEl>
                                        <p:attrNameLst>
                                          <p:attrName>style.visibility</p:attrName>
                                        </p:attrNameLst>
                                      </p:cBhvr>
                                      <p:to>
                                        <p:strVal val="visible"/>
                                      </p:to>
                                    </p:set>
                                    <p:animEffect transition="in" filter="dissolve">
                                      <p:cBhvr>
                                        <p:cTn id="36" dur="500"/>
                                        <p:tgtEl>
                                          <p:spTgt spid="2007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P spid="200785" grpId="0"/>
      <p:bldP spid="20078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04800"/>
            <a:ext cx="9144000" cy="676275"/>
          </a:xfrm>
        </p:spPr>
        <p:txBody>
          <a:bodyPr/>
          <a:lstStyle/>
          <a:p>
            <a:pPr eaLnBrk="1" hangingPunct="1"/>
            <a:r>
              <a:rPr lang="zh-CN" altLang="en-US" sz="3200" dirty="0">
                <a:sym typeface="Symbol" panose="05050102010706020507" pitchFamily="18" charset="2"/>
              </a:rPr>
              <a:t>（</a:t>
            </a:r>
            <a:r>
              <a:rPr lang="en-US" altLang="zh-CN" sz="3200" dirty="0">
                <a:sym typeface="Symbol" panose="05050102010706020507" pitchFamily="18" charset="2"/>
              </a:rPr>
              <a:t>6</a:t>
            </a:r>
            <a:r>
              <a:rPr lang="zh-CN" altLang="en-US" sz="3200" dirty="0">
                <a:sym typeface="Symbol" panose="05050102010706020507" pitchFamily="18" charset="2"/>
              </a:rPr>
              <a:t>）更成熟的多级队列调度  多级反馈队列</a:t>
            </a:r>
            <a:endParaRPr lang="zh-CN" altLang="zh-CN" sz="3200" dirty="0">
              <a:sym typeface="Symbol" panose="05050102010706020507" pitchFamily="18" charset="2"/>
            </a:endParaRPr>
          </a:p>
        </p:txBody>
      </p:sp>
      <p:sp>
        <p:nvSpPr>
          <p:cNvPr id="201731" name="Rectangle 3"/>
          <p:cNvSpPr>
            <a:spLocks noGrp="1" noChangeArrowheads="1"/>
          </p:cNvSpPr>
          <p:nvPr>
            <p:ph type="body" idx="1"/>
          </p:nvPr>
        </p:nvSpPr>
        <p:spPr>
          <a:xfrm>
            <a:off x="685800" y="1295400"/>
            <a:ext cx="8229600" cy="865188"/>
          </a:xfrm>
          <a:noFill/>
        </p:spPr>
        <p:txBody>
          <a:bodyPr/>
          <a:lstStyle/>
          <a:p>
            <a:pPr eaLnBrk="1" hangingPunct="1">
              <a:lnSpc>
                <a:spcPct val="130000"/>
              </a:lnSpc>
            </a:pPr>
            <a:r>
              <a:rPr lang="zh-CN" altLang="en-US" sz="2400">
                <a:solidFill>
                  <a:srgbClr val="FF0000"/>
                </a:solidFill>
              </a:rPr>
              <a:t>任务可以在队列之间移动，更细致的区分任务</a:t>
            </a:r>
          </a:p>
        </p:txBody>
      </p:sp>
      <p:sp>
        <p:nvSpPr>
          <p:cNvPr id="201780" name="Rectangle 52"/>
          <p:cNvSpPr>
            <a:spLocks noChangeArrowheads="1"/>
          </p:cNvSpPr>
          <p:nvPr/>
        </p:nvSpPr>
        <p:spPr bwMode="auto">
          <a:xfrm>
            <a:off x="609600" y="518160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000" dirty="0">
                <a:solidFill>
                  <a:srgbClr val="FF0000"/>
                </a:solidFill>
              </a:rPr>
              <a:t>可根据占用</a:t>
            </a:r>
            <a:r>
              <a:rPr lang="en-US" altLang="zh-CN" sz="2000" dirty="0">
                <a:solidFill>
                  <a:srgbClr val="FF0000"/>
                </a:solidFill>
              </a:rPr>
              <a:t>CPU</a:t>
            </a:r>
            <a:r>
              <a:rPr lang="zh-CN" altLang="en-US" sz="2000" dirty="0">
                <a:solidFill>
                  <a:srgbClr val="FF0000"/>
                </a:solidFill>
              </a:rPr>
              <a:t>时间多少来移动队列，阻止“饥饿”，可在</a:t>
            </a:r>
            <a:r>
              <a:rPr lang="en-US" altLang="zh-CN" sz="2000" dirty="0">
                <a:solidFill>
                  <a:srgbClr val="FF0000"/>
                </a:solidFill>
              </a:rPr>
              <a:t>PCB</a:t>
            </a:r>
            <a:r>
              <a:rPr lang="zh-CN" altLang="en-US" sz="2000" dirty="0">
                <a:solidFill>
                  <a:srgbClr val="FF0000"/>
                </a:solidFill>
              </a:rPr>
              <a:t>中记录其占用的</a:t>
            </a:r>
            <a:r>
              <a:rPr lang="en-US" altLang="zh-CN" sz="2000" dirty="0">
                <a:solidFill>
                  <a:srgbClr val="FF0000"/>
                </a:solidFill>
              </a:rPr>
              <a:t>CPU</a:t>
            </a:r>
            <a:r>
              <a:rPr lang="zh-CN" altLang="en-US" sz="2000" dirty="0">
                <a:solidFill>
                  <a:srgbClr val="FF0000"/>
                </a:solidFill>
              </a:rPr>
              <a:t>区间，作为移动依据</a:t>
            </a:r>
          </a:p>
          <a:p>
            <a:pPr eaLnBrk="1" hangingPunct="1">
              <a:lnSpc>
                <a:spcPct val="110000"/>
              </a:lnSpc>
            </a:pPr>
            <a:r>
              <a:rPr lang="zh-CN" altLang="en-US" sz="2000" dirty="0">
                <a:solidFill>
                  <a:srgbClr val="FF0000"/>
                </a:solidFill>
              </a:rPr>
              <a:t>最通用的调度算法，多数</a:t>
            </a:r>
            <a:r>
              <a:rPr lang="en-US" altLang="zh-CN" sz="2000" dirty="0">
                <a:solidFill>
                  <a:srgbClr val="FF0000"/>
                </a:solidFill>
              </a:rPr>
              <a:t>OS</a:t>
            </a:r>
            <a:r>
              <a:rPr lang="zh-CN" altLang="en-US" sz="2000" dirty="0">
                <a:solidFill>
                  <a:srgbClr val="FF0000"/>
                </a:solidFill>
              </a:rPr>
              <a:t>都使用该方法或其变形，如</a:t>
            </a:r>
            <a:r>
              <a:rPr lang="en-US" altLang="zh-CN" sz="2000" dirty="0">
                <a:solidFill>
                  <a:srgbClr val="FF0000"/>
                </a:solidFill>
              </a:rPr>
              <a:t>UNIX</a:t>
            </a:r>
            <a:r>
              <a:rPr lang="zh-CN" altLang="en-US" sz="2000" dirty="0">
                <a:solidFill>
                  <a:srgbClr val="FF0000"/>
                </a:solidFill>
              </a:rPr>
              <a:t>、</a:t>
            </a:r>
            <a:r>
              <a:rPr lang="en-US" altLang="zh-CN" sz="2000" dirty="0">
                <a:solidFill>
                  <a:srgbClr val="FF0000"/>
                </a:solidFill>
              </a:rPr>
              <a:t>Windows</a:t>
            </a:r>
            <a:r>
              <a:rPr lang="zh-CN" altLang="en-US" sz="2000" dirty="0">
                <a:solidFill>
                  <a:srgbClr val="FF0000"/>
                </a:solidFill>
              </a:rPr>
              <a:t>等。</a:t>
            </a:r>
          </a:p>
        </p:txBody>
      </p:sp>
      <p:sp>
        <p:nvSpPr>
          <p:cNvPr id="201782" name="Text Box 54"/>
          <p:cNvSpPr txBox="1">
            <a:spLocks noChangeArrowheads="1"/>
          </p:cNvSpPr>
          <p:nvPr/>
        </p:nvSpPr>
        <p:spPr bwMode="auto">
          <a:xfrm>
            <a:off x="1447800" y="2695575"/>
            <a:ext cx="3276600" cy="4667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系统任务队列</a:t>
            </a:r>
            <a:r>
              <a:rPr lang="en-US" altLang="zh-CN" sz="2400"/>
              <a:t>2</a:t>
            </a:r>
          </a:p>
        </p:txBody>
      </p:sp>
      <p:sp>
        <p:nvSpPr>
          <p:cNvPr id="201784" name="Text Box 56"/>
          <p:cNvSpPr txBox="1">
            <a:spLocks noChangeArrowheads="1"/>
          </p:cNvSpPr>
          <p:nvPr/>
        </p:nvSpPr>
        <p:spPr bwMode="auto">
          <a:xfrm>
            <a:off x="1447800" y="3244850"/>
            <a:ext cx="3276600" cy="4667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a:t>
            </a:r>
            <a:r>
              <a:rPr lang="zh-CN" altLang="en-US" sz="2400"/>
              <a:t>时间片为</a:t>
            </a:r>
            <a:r>
              <a:rPr lang="en-US" altLang="zh-CN" sz="2400"/>
              <a:t>8)</a:t>
            </a:r>
          </a:p>
        </p:txBody>
      </p:sp>
      <p:sp>
        <p:nvSpPr>
          <p:cNvPr id="201785" name="Text Box 57"/>
          <p:cNvSpPr txBox="1">
            <a:spLocks noChangeArrowheads="1"/>
          </p:cNvSpPr>
          <p:nvPr/>
        </p:nvSpPr>
        <p:spPr bwMode="auto">
          <a:xfrm>
            <a:off x="1447800" y="2224088"/>
            <a:ext cx="3276600" cy="4667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系统任务队列</a:t>
            </a:r>
            <a:r>
              <a:rPr lang="en-US" altLang="zh-CN" sz="2400"/>
              <a:t>1</a:t>
            </a:r>
          </a:p>
        </p:txBody>
      </p:sp>
      <p:sp>
        <p:nvSpPr>
          <p:cNvPr id="201786" name="Rectangle 58"/>
          <p:cNvSpPr>
            <a:spLocks noChangeArrowheads="1"/>
          </p:cNvSpPr>
          <p:nvPr/>
        </p:nvSpPr>
        <p:spPr bwMode="auto">
          <a:xfrm>
            <a:off x="5000625" y="23304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7" name="Rectangle 59"/>
          <p:cNvSpPr>
            <a:spLocks noChangeArrowheads="1"/>
          </p:cNvSpPr>
          <p:nvPr/>
        </p:nvSpPr>
        <p:spPr bwMode="auto">
          <a:xfrm>
            <a:off x="5657850" y="23304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8" name="Rectangle 60"/>
          <p:cNvSpPr>
            <a:spLocks noChangeArrowheads="1"/>
          </p:cNvSpPr>
          <p:nvPr/>
        </p:nvSpPr>
        <p:spPr bwMode="auto">
          <a:xfrm>
            <a:off x="5000625" y="27876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9" name="Rectangle 61"/>
          <p:cNvSpPr>
            <a:spLocks noChangeArrowheads="1"/>
          </p:cNvSpPr>
          <p:nvPr/>
        </p:nvSpPr>
        <p:spPr bwMode="auto">
          <a:xfrm>
            <a:off x="5657850" y="27876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90" name="Rectangle 62"/>
          <p:cNvSpPr>
            <a:spLocks noChangeArrowheads="1"/>
          </p:cNvSpPr>
          <p:nvPr/>
        </p:nvSpPr>
        <p:spPr bwMode="auto">
          <a:xfrm>
            <a:off x="6296025" y="27876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92" name="Line 64"/>
          <p:cNvSpPr>
            <a:spLocks noChangeShapeType="1"/>
          </p:cNvSpPr>
          <p:nvPr/>
        </p:nvSpPr>
        <p:spPr bwMode="auto">
          <a:xfrm>
            <a:off x="4648200" y="248285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3" name="Line 65"/>
          <p:cNvSpPr>
            <a:spLocks noChangeShapeType="1"/>
          </p:cNvSpPr>
          <p:nvPr/>
        </p:nvSpPr>
        <p:spPr bwMode="auto">
          <a:xfrm>
            <a:off x="5272088" y="248285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4" name="Line 66"/>
          <p:cNvSpPr>
            <a:spLocks noChangeShapeType="1"/>
          </p:cNvSpPr>
          <p:nvPr/>
        </p:nvSpPr>
        <p:spPr bwMode="auto">
          <a:xfrm>
            <a:off x="4633913" y="294005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6" name="Line 68"/>
          <p:cNvSpPr>
            <a:spLocks noChangeShapeType="1"/>
          </p:cNvSpPr>
          <p:nvPr/>
        </p:nvSpPr>
        <p:spPr bwMode="auto">
          <a:xfrm>
            <a:off x="5272088" y="294005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7" name="Line 69"/>
          <p:cNvSpPr>
            <a:spLocks noChangeShapeType="1"/>
          </p:cNvSpPr>
          <p:nvPr/>
        </p:nvSpPr>
        <p:spPr bwMode="auto">
          <a:xfrm>
            <a:off x="5929313" y="2935288"/>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1" name="Line 73"/>
          <p:cNvSpPr>
            <a:spLocks noChangeShapeType="1"/>
          </p:cNvSpPr>
          <p:nvPr/>
        </p:nvSpPr>
        <p:spPr bwMode="auto">
          <a:xfrm>
            <a:off x="4633913" y="349250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4" name="Text Box 76"/>
          <p:cNvSpPr txBox="1">
            <a:spLocks noChangeArrowheads="1"/>
          </p:cNvSpPr>
          <p:nvPr/>
        </p:nvSpPr>
        <p:spPr bwMode="auto">
          <a:xfrm>
            <a:off x="1447800" y="3709988"/>
            <a:ext cx="3276600" cy="4667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a:t>
            </a:r>
            <a:r>
              <a:rPr lang="zh-CN" altLang="en-US" sz="2400"/>
              <a:t>时间片为</a:t>
            </a:r>
            <a:r>
              <a:rPr lang="en-US" altLang="zh-CN" sz="2400"/>
              <a:t>16)</a:t>
            </a:r>
          </a:p>
        </p:txBody>
      </p:sp>
      <p:sp>
        <p:nvSpPr>
          <p:cNvPr id="201805" name="Text Box 77"/>
          <p:cNvSpPr txBox="1">
            <a:spLocks noChangeArrowheads="1"/>
          </p:cNvSpPr>
          <p:nvPr/>
        </p:nvSpPr>
        <p:spPr bwMode="auto">
          <a:xfrm>
            <a:off x="1447800" y="4181475"/>
            <a:ext cx="3276600" cy="4667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(FCFS)</a:t>
            </a:r>
          </a:p>
        </p:txBody>
      </p:sp>
      <p:sp>
        <p:nvSpPr>
          <p:cNvPr id="201807" name="AutoShape 79"/>
          <p:cNvSpPr>
            <a:spLocks noChangeArrowheads="1"/>
          </p:cNvSpPr>
          <p:nvPr/>
        </p:nvSpPr>
        <p:spPr bwMode="auto">
          <a:xfrm rot="5400000" flipH="1">
            <a:off x="266700" y="3435350"/>
            <a:ext cx="1676400" cy="76200"/>
          </a:xfrm>
          <a:prstGeom prst="rightArrow">
            <a:avLst>
              <a:gd name="adj1" fmla="val 50000"/>
              <a:gd name="adj2" fmla="val 550000"/>
            </a:avLst>
          </a:prstGeom>
          <a:solidFill>
            <a:srgbClr val="FF0000"/>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2" name="Text Box 84"/>
          <p:cNvSpPr txBox="1">
            <a:spLocks noChangeArrowheads="1"/>
          </p:cNvSpPr>
          <p:nvPr/>
        </p:nvSpPr>
        <p:spPr bwMode="auto">
          <a:xfrm>
            <a:off x="457200" y="3016250"/>
            <a:ext cx="54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优先权</a:t>
            </a:r>
          </a:p>
        </p:txBody>
      </p:sp>
      <p:sp>
        <p:nvSpPr>
          <p:cNvPr id="201813" name="Rectangle 85"/>
          <p:cNvSpPr>
            <a:spLocks noChangeArrowheads="1"/>
          </p:cNvSpPr>
          <p:nvPr/>
        </p:nvSpPr>
        <p:spPr bwMode="auto">
          <a:xfrm>
            <a:off x="5000625" y="334010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4" name="Rectangle 86"/>
          <p:cNvSpPr>
            <a:spLocks noChangeArrowheads="1"/>
          </p:cNvSpPr>
          <p:nvPr/>
        </p:nvSpPr>
        <p:spPr bwMode="auto">
          <a:xfrm>
            <a:off x="5657850" y="334010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5" name="Rectangle 87"/>
          <p:cNvSpPr>
            <a:spLocks noChangeArrowheads="1"/>
          </p:cNvSpPr>
          <p:nvPr/>
        </p:nvSpPr>
        <p:spPr bwMode="auto">
          <a:xfrm>
            <a:off x="6296025" y="334010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6" name="Line 88"/>
          <p:cNvSpPr>
            <a:spLocks noChangeShapeType="1"/>
          </p:cNvSpPr>
          <p:nvPr/>
        </p:nvSpPr>
        <p:spPr bwMode="auto">
          <a:xfrm>
            <a:off x="5272088" y="3492500"/>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7" name="Line 89"/>
          <p:cNvSpPr>
            <a:spLocks noChangeShapeType="1"/>
          </p:cNvSpPr>
          <p:nvPr/>
        </p:nvSpPr>
        <p:spPr bwMode="auto">
          <a:xfrm>
            <a:off x="5929313" y="3487738"/>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8" name="Rectangle 90"/>
          <p:cNvSpPr>
            <a:spLocks noChangeArrowheads="1"/>
          </p:cNvSpPr>
          <p:nvPr/>
        </p:nvSpPr>
        <p:spPr bwMode="auto">
          <a:xfrm>
            <a:off x="6934200" y="335280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9" name="Line 91"/>
          <p:cNvSpPr>
            <a:spLocks noChangeShapeType="1"/>
          </p:cNvSpPr>
          <p:nvPr/>
        </p:nvSpPr>
        <p:spPr bwMode="auto">
          <a:xfrm>
            <a:off x="6567488" y="3497263"/>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0" name="Line 92"/>
          <p:cNvSpPr>
            <a:spLocks noChangeShapeType="1"/>
          </p:cNvSpPr>
          <p:nvPr/>
        </p:nvSpPr>
        <p:spPr bwMode="auto">
          <a:xfrm>
            <a:off x="4652963" y="4002088"/>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1" name="Rectangle 93"/>
          <p:cNvSpPr>
            <a:spLocks noChangeArrowheads="1"/>
          </p:cNvSpPr>
          <p:nvPr/>
        </p:nvSpPr>
        <p:spPr bwMode="auto">
          <a:xfrm>
            <a:off x="5019675" y="3849688"/>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2" name="Rectangle 94"/>
          <p:cNvSpPr>
            <a:spLocks noChangeArrowheads="1"/>
          </p:cNvSpPr>
          <p:nvPr/>
        </p:nvSpPr>
        <p:spPr bwMode="auto">
          <a:xfrm>
            <a:off x="5676900" y="3849688"/>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3" name="Rectangle 95"/>
          <p:cNvSpPr>
            <a:spLocks noChangeArrowheads="1"/>
          </p:cNvSpPr>
          <p:nvPr/>
        </p:nvSpPr>
        <p:spPr bwMode="auto">
          <a:xfrm>
            <a:off x="5000625" y="4311650"/>
            <a:ext cx="381000" cy="304800"/>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4" name="Line 96"/>
          <p:cNvSpPr>
            <a:spLocks noChangeShapeType="1"/>
          </p:cNvSpPr>
          <p:nvPr/>
        </p:nvSpPr>
        <p:spPr bwMode="auto">
          <a:xfrm>
            <a:off x="5291138" y="4002088"/>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5" name="Line 97"/>
          <p:cNvSpPr>
            <a:spLocks noChangeShapeType="1"/>
          </p:cNvSpPr>
          <p:nvPr/>
        </p:nvSpPr>
        <p:spPr bwMode="auto">
          <a:xfrm>
            <a:off x="4633913" y="4459288"/>
            <a:ext cx="3810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8" name="Rectangle 100"/>
          <p:cNvSpPr>
            <a:spLocks noChangeArrowheads="1"/>
          </p:cNvSpPr>
          <p:nvPr/>
        </p:nvSpPr>
        <p:spPr bwMode="auto">
          <a:xfrm>
            <a:off x="5000625" y="3344863"/>
            <a:ext cx="381000" cy="304800"/>
          </a:xfrm>
          <a:prstGeom prst="rect">
            <a:avLst/>
          </a:prstGeom>
          <a:solidFill>
            <a:srgbClr val="000099"/>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9" name="Rectangle 101"/>
          <p:cNvSpPr>
            <a:spLocks noChangeArrowheads="1"/>
          </p:cNvSpPr>
          <p:nvPr/>
        </p:nvSpPr>
        <p:spPr bwMode="auto">
          <a:xfrm>
            <a:off x="6400800" y="3838575"/>
            <a:ext cx="381000" cy="304800"/>
          </a:xfrm>
          <a:prstGeom prst="rect">
            <a:avLst/>
          </a:prstGeom>
          <a:solidFill>
            <a:srgbClr val="000099"/>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30" name="Line 102"/>
          <p:cNvSpPr>
            <a:spLocks noChangeShapeType="1"/>
          </p:cNvSpPr>
          <p:nvPr/>
        </p:nvSpPr>
        <p:spPr bwMode="auto">
          <a:xfrm>
            <a:off x="4648200" y="3492500"/>
            <a:ext cx="9906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31" name="Line 103"/>
          <p:cNvSpPr>
            <a:spLocks noChangeShapeType="1"/>
          </p:cNvSpPr>
          <p:nvPr/>
        </p:nvSpPr>
        <p:spPr bwMode="auto">
          <a:xfrm>
            <a:off x="5943600" y="4002088"/>
            <a:ext cx="457200"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835" name="Group 107"/>
          <p:cNvGrpSpPr/>
          <p:nvPr/>
        </p:nvGrpSpPr>
        <p:grpSpPr bwMode="auto">
          <a:xfrm>
            <a:off x="5153025" y="3940175"/>
            <a:ext cx="3762375" cy="1165225"/>
            <a:chOff x="3150" y="2448"/>
            <a:chExt cx="2370" cy="734"/>
          </a:xfrm>
        </p:grpSpPr>
        <p:sp>
          <p:nvSpPr>
            <p:cNvPr id="47145" name="AutoShape 105"/>
            <p:cNvSpPr/>
            <p:nvPr/>
          </p:nvSpPr>
          <p:spPr bwMode="auto">
            <a:xfrm rot="6534687">
              <a:off x="3552" y="2064"/>
              <a:ext cx="240" cy="1008"/>
            </a:xfrm>
            <a:prstGeom prst="rightBrace">
              <a:avLst>
                <a:gd name="adj1" fmla="val 35000"/>
                <a:gd name="adj2" fmla="val 50139"/>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46" name="Rectangle 106"/>
            <p:cNvSpPr>
              <a:spLocks noChangeArrowheads="1"/>
            </p:cNvSpPr>
            <p:nvPr/>
          </p:nvSpPr>
          <p:spPr bwMode="auto">
            <a:xfrm>
              <a:off x="3150" y="2736"/>
              <a:ext cx="2370" cy="446"/>
            </a:xfrm>
            <a:prstGeom prst="rect">
              <a:avLst/>
            </a:prstGeom>
            <a:noFill/>
            <a:ln w="952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t>移动策略：可近似</a:t>
              </a:r>
              <a:r>
                <a:rPr lang="en-US" altLang="zh-CN" sz="2000" dirty="0" err="1"/>
                <a:t>SJF</a:t>
              </a:r>
              <a:r>
                <a:rPr lang="zh-CN" altLang="en-US" sz="2000" dirty="0"/>
                <a:t>，可使</a:t>
              </a:r>
              <a:r>
                <a:rPr lang="en-US" altLang="zh-CN" sz="2000" dirty="0"/>
                <a:t>I/O bound</a:t>
              </a:r>
              <a:r>
                <a:rPr lang="zh-CN" altLang="en-US" sz="2000" dirty="0"/>
                <a:t>停留在高优先级</a:t>
              </a:r>
              <a:r>
                <a:rPr lang="en-US" altLang="zh-CN" sz="2000"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dissolve">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782"/>
                                        </p:tgtEl>
                                        <p:attrNameLst>
                                          <p:attrName>style.visibility</p:attrName>
                                        </p:attrNameLst>
                                      </p:cBhvr>
                                      <p:to>
                                        <p:strVal val="visible"/>
                                      </p:to>
                                    </p:set>
                                    <p:animEffect transition="in" filter="dissolve">
                                      <p:cBhvr>
                                        <p:cTn id="12" dur="500"/>
                                        <p:tgtEl>
                                          <p:spTgt spid="2017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1784"/>
                                        </p:tgtEl>
                                        <p:attrNameLst>
                                          <p:attrName>style.visibility</p:attrName>
                                        </p:attrNameLst>
                                      </p:cBhvr>
                                      <p:to>
                                        <p:strVal val="visible"/>
                                      </p:to>
                                    </p:set>
                                    <p:animEffect transition="in" filter="dissolve">
                                      <p:cBhvr>
                                        <p:cTn id="15" dur="500"/>
                                        <p:tgtEl>
                                          <p:spTgt spid="2017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1785"/>
                                        </p:tgtEl>
                                        <p:attrNameLst>
                                          <p:attrName>style.visibility</p:attrName>
                                        </p:attrNameLst>
                                      </p:cBhvr>
                                      <p:to>
                                        <p:strVal val="visible"/>
                                      </p:to>
                                    </p:set>
                                    <p:animEffect transition="in" filter="dissolve">
                                      <p:cBhvr>
                                        <p:cTn id="18" dur="500"/>
                                        <p:tgtEl>
                                          <p:spTgt spid="20178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1786"/>
                                        </p:tgtEl>
                                        <p:attrNameLst>
                                          <p:attrName>style.visibility</p:attrName>
                                        </p:attrNameLst>
                                      </p:cBhvr>
                                      <p:to>
                                        <p:strVal val="visible"/>
                                      </p:to>
                                    </p:set>
                                    <p:animEffect transition="in" filter="dissolve">
                                      <p:cBhvr>
                                        <p:cTn id="21" dur="500"/>
                                        <p:tgtEl>
                                          <p:spTgt spid="20178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1787"/>
                                        </p:tgtEl>
                                        <p:attrNameLst>
                                          <p:attrName>style.visibility</p:attrName>
                                        </p:attrNameLst>
                                      </p:cBhvr>
                                      <p:to>
                                        <p:strVal val="visible"/>
                                      </p:to>
                                    </p:set>
                                    <p:animEffect transition="in" filter="dissolve">
                                      <p:cBhvr>
                                        <p:cTn id="24" dur="500"/>
                                        <p:tgtEl>
                                          <p:spTgt spid="20178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1788"/>
                                        </p:tgtEl>
                                        <p:attrNameLst>
                                          <p:attrName>style.visibility</p:attrName>
                                        </p:attrNameLst>
                                      </p:cBhvr>
                                      <p:to>
                                        <p:strVal val="visible"/>
                                      </p:to>
                                    </p:set>
                                    <p:animEffect transition="in" filter="dissolve">
                                      <p:cBhvr>
                                        <p:cTn id="27" dur="500"/>
                                        <p:tgtEl>
                                          <p:spTgt spid="20178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01789"/>
                                        </p:tgtEl>
                                        <p:attrNameLst>
                                          <p:attrName>style.visibility</p:attrName>
                                        </p:attrNameLst>
                                      </p:cBhvr>
                                      <p:to>
                                        <p:strVal val="visible"/>
                                      </p:to>
                                    </p:set>
                                    <p:animEffect transition="in" filter="dissolve">
                                      <p:cBhvr>
                                        <p:cTn id="30" dur="500"/>
                                        <p:tgtEl>
                                          <p:spTgt spid="20178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01790"/>
                                        </p:tgtEl>
                                        <p:attrNameLst>
                                          <p:attrName>style.visibility</p:attrName>
                                        </p:attrNameLst>
                                      </p:cBhvr>
                                      <p:to>
                                        <p:strVal val="visible"/>
                                      </p:to>
                                    </p:set>
                                    <p:animEffect transition="in" filter="dissolve">
                                      <p:cBhvr>
                                        <p:cTn id="33" dur="500"/>
                                        <p:tgtEl>
                                          <p:spTgt spid="201790"/>
                                        </p:tgtEl>
                                      </p:cBhvr>
                                    </p:animEffect>
                                  </p:childTnLst>
                                </p:cTn>
                              </p:par>
                              <p:par>
                                <p:cTn id="34" presetID="9" presetClass="entr" presetSubtype="0" fill="hold" nodeType="withEffect">
                                  <p:stCondLst>
                                    <p:cond delay="0"/>
                                  </p:stCondLst>
                                  <p:childTnLst>
                                    <p:set>
                                      <p:cBhvr>
                                        <p:cTn id="35" dur="1" fill="hold">
                                          <p:stCondLst>
                                            <p:cond delay="0"/>
                                          </p:stCondLst>
                                        </p:cTn>
                                        <p:tgtEl>
                                          <p:spTgt spid="201792"/>
                                        </p:tgtEl>
                                        <p:attrNameLst>
                                          <p:attrName>style.visibility</p:attrName>
                                        </p:attrNameLst>
                                      </p:cBhvr>
                                      <p:to>
                                        <p:strVal val="visible"/>
                                      </p:to>
                                    </p:set>
                                    <p:animEffect transition="in" filter="dissolve">
                                      <p:cBhvr>
                                        <p:cTn id="36" dur="500"/>
                                        <p:tgtEl>
                                          <p:spTgt spid="201792"/>
                                        </p:tgtEl>
                                      </p:cBhvr>
                                    </p:animEffect>
                                  </p:childTnLst>
                                </p:cTn>
                              </p:par>
                              <p:par>
                                <p:cTn id="37" presetID="9" presetClass="entr" presetSubtype="0" fill="hold" nodeType="withEffect">
                                  <p:stCondLst>
                                    <p:cond delay="0"/>
                                  </p:stCondLst>
                                  <p:childTnLst>
                                    <p:set>
                                      <p:cBhvr>
                                        <p:cTn id="38" dur="1" fill="hold">
                                          <p:stCondLst>
                                            <p:cond delay="0"/>
                                          </p:stCondLst>
                                        </p:cTn>
                                        <p:tgtEl>
                                          <p:spTgt spid="201793"/>
                                        </p:tgtEl>
                                        <p:attrNameLst>
                                          <p:attrName>style.visibility</p:attrName>
                                        </p:attrNameLst>
                                      </p:cBhvr>
                                      <p:to>
                                        <p:strVal val="visible"/>
                                      </p:to>
                                    </p:set>
                                    <p:animEffect transition="in" filter="dissolve">
                                      <p:cBhvr>
                                        <p:cTn id="39" dur="500"/>
                                        <p:tgtEl>
                                          <p:spTgt spid="201793"/>
                                        </p:tgtEl>
                                      </p:cBhvr>
                                    </p:animEffect>
                                  </p:childTnLst>
                                </p:cTn>
                              </p:par>
                              <p:par>
                                <p:cTn id="40" presetID="9" presetClass="entr" presetSubtype="0" fill="hold" nodeType="withEffect">
                                  <p:stCondLst>
                                    <p:cond delay="0"/>
                                  </p:stCondLst>
                                  <p:childTnLst>
                                    <p:set>
                                      <p:cBhvr>
                                        <p:cTn id="41" dur="1" fill="hold">
                                          <p:stCondLst>
                                            <p:cond delay="0"/>
                                          </p:stCondLst>
                                        </p:cTn>
                                        <p:tgtEl>
                                          <p:spTgt spid="201794"/>
                                        </p:tgtEl>
                                        <p:attrNameLst>
                                          <p:attrName>style.visibility</p:attrName>
                                        </p:attrNameLst>
                                      </p:cBhvr>
                                      <p:to>
                                        <p:strVal val="visible"/>
                                      </p:to>
                                    </p:set>
                                    <p:animEffect transition="in" filter="dissolve">
                                      <p:cBhvr>
                                        <p:cTn id="42" dur="500"/>
                                        <p:tgtEl>
                                          <p:spTgt spid="201794"/>
                                        </p:tgtEl>
                                      </p:cBhvr>
                                    </p:animEffect>
                                  </p:childTnLst>
                                </p:cTn>
                              </p:par>
                              <p:par>
                                <p:cTn id="43" presetID="9" presetClass="entr" presetSubtype="0" fill="hold" nodeType="withEffect">
                                  <p:stCondLst>
                                    <p:cond delay="0"/>
                                  </p:stCondLst>
                                  <p:childTnLst>
                                    <p:set>
                                      <p:cBhvr>
                                        <p:cTn id="44" dur="1" fill="hold">
                                          <p:stCondLst>
                                            <p:cond delay="0"/>
                                          </p:stCondLst>
                                        </p:cTn>
                                        <p:tgtEl>
                                          <p:spTgt spid="201796"/>
                                        </p:tgtEl>
                                        <p:attrNameLst>
                                          <p:attrName>style.visibility</p:attrName>
                                        </p:attrNameLst>
                                      </p:cBhvr>
                                      <p:to>
                                        <p:strVal val="visible"/>
                                      </p:to>
                                    </p:set>
                                    <p:animEffect transition="in" filter="dissolve">
                                      <p:cBhvr>
                                        <p:cTn id="45" dur="500"/>
                                        <p:tgtEl>
                                          <p:spTgt spid="201796"/>
                                        </p:tgtEl>
                                      </p:cBhvr>
                                    </p:animEffect>
                                  </p:childTnLst>
                                </p:cTn>
                              </p:par>
                              <p:par>
                                <p:cTn id="46" presetID="9" presetClass="entr" presetSubtype="0" fill="hold" nodeType="withEffect">
                                  <p:stCondLst>
                                    <p:cond delay="0"/>
                                  </p:stCondLst>
                                  <p:childTnLst>
                                    <p:set>
                                      <p:cBhvr>
                                        <p:cTn id="47" dur="1" fill="hold">
                                          <p:stCondLst>
                                            <p:cond delay="0"/>
                                          </p:stCondLst>
                                        </p:cTn>
                                        <p:tgtEl>
                                          <p:spTgt spid="201797"/>
                                        </p:tgtEl>
                                        <p:attrNameLst>
                                          <p:attrName>style.visibility</p:attrName>
                                        </p:attrNameLst>
                                      </p:cBhvr>
                                      <p:to>
                                        <p:strVal val="visible"/>
                                      </p:to>
                                    </p:set>
                                    <p:animEffect transition="in" filter="dissolve">
                                      <p:cBhvr>
                                        <p:cTn id="48" dur="500"/>
                                        <p:tgtEl>
                                          <p:spTgt spid="201797"/>
                                        </p:tgtEl>
                                      </p:cBhvr>
                                    </p:animEffect>
                                  </p:childTnLst>
                                </p:cTn>
                              </p:par>
                              <p:par>
                                <p:cTn id="49" presetID="9" presetClass="entr" presetSubtype="0" fill="hold" nodeType="withEffect">
                                  <p:stCondLst>
                                    <p:cond delay="0"/>
                                  </p:stCondLst>
                                  <p:childTnLst>
                                    <p:set>
                                      <p:cBhvr>
                                        <p:cTn id="50" dur="1" fill="hold">
                                          <p:stCondLst>
                                            <p:cond delay="0"/>
                                          </p:stCondLst>
                                        </p:cTn>
                                        <p:tgtEl>
                                          <p:spTgt spid="201801"/>
                                        </p:tgtEl>
                                        <p:attrNameLst>
                                          <p:attrName>style.visibility</p:attrName>
                                        </p:attrNameLst>
                                      </p:cBhvr>
                                      <p:to>
                                        <p:strVal val="visible"/>
                                      </p:to>
                                    </p:set>
                                    <p:animEffect transition="in" filter="dissolve">
                                      <p:cBhvr>
                                        <p:cTn id="51" dur="500"/>
                                        <p:tgtEl>
                                          <p:spTgt spid="20180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01804"/>
                                        </p:tgtEl>
                                        <p:attrNameLst>
                                          <p:attrName>style.visibility</p:attrName>
                                        </p:attrNameLst>
                                      </p:cBhvr>
                                      <p:to>
                                        <p:strVal val="visible"/>
                                      </p:to>
                                    </p:set>
                                    <p:animEffect transition="in" filter="dissolve">
                                      <p:cBhvr>
                                        <p:cTn id="54" dur="500"/>
                                        <p:tgtEl>
                                          <p:spTgt spid="20180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01805"/>
                                        </p:tgtEl>
                                        <p:attrNameLst>
                                          <p:attrName>style.visibility</p:attrName>
                                        </p:attrNameLst>
                                      </p:cBhvr>
                                      <p:to>
                                        <p:strVal val="visible"/>
                                      </p:to>
                                    </p:set>
                                    <p:animEffect transition="in" filter="dissolve">
                                      <p:cBhvr>
                                        <p:cTn id="57" dur="500"/>
                                        <p:tgtEl>
                                          <p:spTgt spid="20180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1807"/>
                                        </p:tgtEl>
                                        <p:attrNameLst>
                                          <p:attrName>style.visibility</p:attrName>
                                        </p:attrNameLst>
                                      </p:cBhvr>
                                      <p:to>
                                        <p:strVal val="visible"/>
                                      </p:to>
                                    </p:set>
                                    <p:animEffect transition="in" filter="dissolve">
                                      <p:cBhvr>
                                        <p:cTn id="60" dur="500"/>
                                        <p:tgtEl>
                                          <p:spTgt spid="20180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1812"/>
                                        </p:tgtEl>
                                        <p:attrNameLst>
                                          <p:attrName>style.visibility</p:attrName>
                                        </p:attrNameLst>
                                      </p:cBhvr>
                                      <p:to>
                                        <p:strVal val="visible"/>
                                      </p:to>
                                    </p:set>
                                    <p:animEffect transition="in" filter="dissolve">
                                      <p:cBhvr>
                                        <p:cTn id="63" dur="500"/>
                                        <p:tgtEl>
                                          <p:spTgt spid="20181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01813"/>
                                        </p:tgtEl>
                                        <p:attrNameLst>
                                          <p:attrName>style.visibility</p:attrName>
                                        </p:attrNameLst>
                                      </p:cBhvr>
                                      <p:to>
                                        <p:strVal val="visible"/>
                                      </p:to>
                                    </p:set>
                                    <p:animEffect transition="in" filter="dissolve">
                                      <p:cBhvr>
                                        <p:cTn id="66" dur="500"/>
                                        <p:tgtEl>
                                          <p:spTgt spid="20181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01814"/>
                                        </p:tgtEl>
                                        <p:attrNameLst>
                                          <p:attrName>style.visibility</p:attrName>
                                        </p:attrNameLst>
                                      </p:cBhvr>
                                      <p:to>
                                        <p:strVal val="visible"/>
                                      </p:to>
                                    </p:set>
                                    <p:animEffect transition="in" filter="dissolve">
                                      <p:cBhvr>
                                        <p:cTn id="69" dur="500"/>
                                        <p:tgtEl>
                                          <p:spTgt spid="20181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01815"/>
                                        </p:tgtEl>
                                        <p:attrNameLst>
                                          <p:attrName>style.visibility</p:attrName>
                                        </p:attrNameLst>
                                      </p:cBhvr>
                                      <p:to>
                                        <p:strVal val="visible"/>
                                      </p:to>
                                    </p:set>
                                    <p:animEffect transition="in" filter="dissolve">
                                      <p:cBhvr>
                                        <p:cTn id="72" dur="500"/>
                                        <p:tgtEl>
                                          <p:spTgt spid="201815"/>
                                        </p:tgtEl>
                                      </p:cBhvr>
                                    </p:animEffect>
                                  </p:childTnLst>
                                </p:cTn>
                              </p:par>
                              <p:par>
                                <p:cTn id="73" presetID="9" presetClass="entr" presetSubtype="0" fill="hold" nodeType="withEffect">
                                  <p:stCondLst>
                                    <p:cond delay="0"/>
                                  </p:stCondLst>
                                  <p:childTnLst>
                                    <p:set>
                                      <p:cBhvr>
                                        <p:cTn id="74" dur="1" fill="hold">
                                          <p:stCondLst>
                                            <p:cond delay="0"/>
                                          </p:stCondLst>
                                        </p:cTn>
                                        <p:tgtEl>
                                          <p:spTgt spid="201816"/>
                                        </p:tgtEl>
                                        <p:attrNameLst>
                                          <p:attrName>style.visibility</p:attrName>
                                        </p:attrNameLst>
                                      </p:cBhvr>
                                      <p:to>
                                        <p:strVal val="visible"/>
                                      </p:to>
                                    </p:set>
                                    <p:animEffect transition="in" filter="dissolve">
                                      <p:cBhvr>
                                        <p:cTn id="75" dur="500"/>
                                        <p:tgtEl>
                                          <p:spTgt spid="201816"/>
                                        </p:tgtEl>
                                      </p:cBhvr>
                                    </p:animEffect>
                                  </p:childTnLst>
                                </p:cTn>
                              </p:par>
                              <p:par>
                                <p:cTn id="76" presetID="9" presetClass="entr" presetSubtype="0" fill="hold" nodeType="withEffect">
                                  <p:stCondLst>
                                    <p:cond delay="0"/>
                                  </p:stCondLst>
                                  <p:childTnLst>
                                    <p:set>
                                      <p:cBhvr>
                                        <p:cTn id="77" dur="1" fill="hold">
                                          <p:stCondLst>
                                            <p:cond delay="0"/>
                                          </p:stCondLst>
                                        </p:cTn>
                                        <p:tgtEl>
                                          <p:spTgt spid="201817"/>
                                        </p:tgtEl>
                                        <p:attrNameLst>
                                          <p:attrName>style.visibility</p:attrName>
                                        </p:attrNameLst>
                                      </p:cBhvr>
                                      <p:to>
                                        <p:strVal val="visible"/>
                                      </p:to>
                                    </p:set>
                                    <p:animEffect transition="in" filter="dissolve">
                                      <p:cBhvr>
                                        <p:cTn id="78" dur="500"/>
                                        <p:tgtEl>
                                          <p:spTgt spid="20181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01818"/>
                                        </p:tgtEl>
                                        <p:attrNameLst>
                                          <p:attrName>style.visibility</p:attrName>
                                        </p:attrNameLst>
                                      </p:cBhvr>
                                      <p:to>
                                        <p:strVal val="visible"/>
                                      </p:to>
                                    </p:set>
                                    <p:animEffect transition="in" filter="dissolve">
                                      <p:cBhvr>
                                        <p:cTn id="81" dur="500"/>
                                        <p:tgtEl>
                                          <p:spTgt spid="201818"/>
                                        </p:tgtEl>
                                      </p:cBhvr>
                                    </p:animEffect>
                                  </p:childTnLst>
                                </p:cTn>
                              </p:par>
                              <p:par>
                                <p:cTn id="82" presetID="9" presetClass="entr" presetSubtype="0" fill="hold" nodeType="withEffect">
                                  <p:stCondLst>
                                    <p:cond delay="0"/>
                                  </p:stCondLst>
                                  <p:childTnLst>
                                    <p:set>
                                      <p:cBhvr>
                                        <p:cTn id="83" dur="1" fill="hold">
                                          <p:stCondLst>
                                            <p:cond delay="0"/>
                                          </p:stCondLst>
                                        </p:cTn>
                                        <p:tgtEl>
                                          <p:spTgt spid="201819"/>
                                        </p:tgtEl>
                                        <p:attrNameLst>
                                          <p:attrName>style.visibility</p:attrName>
                                        </p:attrNameLst>
                                      </p:cBhvr>
                                      <p:to>
                                        <p:strVal val="visible"/>
                                      </p:to>
                                    </p:set>
                                    <p:animEffect transition="in" filter="dissolve">
                                      <p:cBhvr>
                                        <p:cTn id="84" dur="500"/>
                                        <p:tgtEl>
                                          <p:spTgt spid="201819"/>
                                        </p:tgtEl>
                                      </p:cBhvr>
                                    </p:animEffect>
                                  </p:childTnLst>
                                </p:cTn>
                              </p:par>
                              <p:par>
                                <p:cTn id="85" presetID="9" presetClass="entr" presetSubtype="0" fill="hold" nodeType="withEffect">
                                  <p:stCondLst>
                                    <p:cond delay="0"/>
                                  </p:stCondLst>
                                  <p:childTnLst>
                                    <p:set>
                                      <p:cBhvr>
                                        <p:cTn id="86" dur="1" fill="hold">
                                          <p:stCondLst>
                                            <p:cond delay="0"/>
                                          </p:stCondLst>
                                        </p:cTn>
                                        <p:tgtEl>
                                          <p:spTgt spid="201820"/>
                                        </p:tgtEl>
                                        <p:attrNameLst>
                                          <p:attrName>style.visibility</p:attrName>
                                        </p:attrNameLst>
                                      </p:cBhvr>
                                      <p:to>
                                        <p:strVal val="visible"/>
                                      </p:to>
                                    </p:set>
                                    <p:animEffect transition="in" filter="dissolve">
                                      <p:cBhvr>
                                        <p:cTn id="87" dur="500"/>
                                        <p:tgtEl>
                                          <p:spTgt spid="20182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01821"/>
                                        </p:tgtEl>
                                        <p:attrNameLst>
                                          <p:attrName>style.visibility</p:attrName>
                                        </p:attrNameLst>
                                      </p:cBhvr>
                                      <p:to>
                                        <p:strVal val="visible"/>
                                      </p:to>
                                    </p:set>
                                    <p:animEffect transition="in" filter="dissolve">
                                      <p:cBhvr>
                                        <p:cTn id="90" dur="500"/>
                                        <p:tgtEl>
                                          <p:spTgt spid="20182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01822"/>
                                        </p:tgtEl>
                                        <p:attrNameLst>
                                          <p:attrName>style.visibility</p:attrName>
                                        </p:attrNameLst>
                                      </p:cBhvr>
                                      <p:to>
                                        <p:strVal val="visible"/>
                                      </p:to>
                                    </p:set>
                                    <p:animEffect transition="in" filter="dissolve">
                                      <p:cBhvr>
                                        <p:cTn id="93" dur="500"/>
                                        <p:tgtEl>
                                          <p:spTgt spid="20182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01823"/>
                                        </p:tgtEl>
                                        <p:attrNameLst>
                                          <p:attrName>style.visibility</p:attrName>
                                        </p:attrNameLst>
                                      </p:cBhvr>
                                      <p:to>
                                        <p:strVal val="visible"/>
                                      </p:to>
                                    </p:set>
                                    <p:animEffect transition="in" filter="dissolve">
                                      <p:cBhvr>
                                        <p:cTn id="96" dur="500"/>
                                        <p:tgtEl>
                                          <p:spTgt spid="201823"/>
                                        </p:tgtEl>
                                      </p:cBhvr>
                                    </p:animEffect>
                                  </p:childTnLst>
                                </p:cTn>
                              </p:par>
                              <p:par>
                                <p:cTn id="97" presetID="9" presetClass="entr" presetSubtype="0" fill="hold" nodeType="withEffect">
                                  <p:stCondLst>
                                    <p:cond delay="0"/>
                                  </p:stCondLst>
                                  <p:childTnLst>
                                    <p:set>
                                      <p:cBhvr>
                                        <p:cTn id="98" dur="1" fill="hold">
                                          <p:stCondLst>
                                            <p:cond delay="0"/>
                                          </p:stCondLst>
                                        </p:cTn>
                                        <p:tgtEl>
                                          <p:spTgt spid="201824"/>
                                        </p:tgtEl>
                                        <p:attrNameLst>
                                          <p:attrName>style.visibility</p:attrName>
                                        </p:attrNameLst>
                                      </p:cBhvr>
                                      <p:to>
                                        <p:strVal val="visible"/>
                                      </p:to>
                                    </p:set>
                                    <p:animEffect transition="in" filter="dissolve">
                                      <p:cBhvr>
                                        <p:cTn id="99" dur="500"/>
                                        <p:tgtEl>
                                          <p:spTgt spid="201824"/>
                                        </p:tgtEl>
                                      </p:cBhvr>
                                    </p:animEffect>
                                  </p:childTnLst>
                                </p:cTn>
                              </p:par>
                              <p:par>
                                <p:cTn id="100" presetID="9" presetClass="entr" presetSubtype="0" fill="hold" nodeType="withEffect">
                                  <p:stCondLst>
                                    <p:cond delay="0"/>
                                  </p:stCondLst>
                                  <p:childTnLst>
                                    <p:set>
                                      <p:cBhvr>
                                        <p:cTn id="101" dur="1" fill="hold">
                                          <p:stCondLst>
                                            <p:cond delay="0"/>
                                          </p:stCondLst>
                                        </p:cTn>
                                        <p:tgtEl>
                                          <p:spTgt spid="201825"/>
                                        </p:tgtEl>
                                        <p:attrNameLst>
                                          <p:attrName>style.visibility</p:attrName>
                                        </p:attrNameLst>
                                      </p:cBhvr>
                                      <p:to>
                                        <p:strVal val="visible"/>
                                      </p:to>
                                    </p:set>
                                    <p:animEffect transition="in" filter="dissolve">
                                      <p:cBhvr>
                                        <p:cTn id="102" dur="500"/>
                                        <p:tgtEl>
                                          <p:spTgt spid="201825"/>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01813"/>
                                        </p:tgtEl>
                                        <p:attrNameLst>
                                          <p:attrName>style.visibility</p:attrName>
                                        </p:attrNameLst>
                                      </p:cBhvr>
                                      <p:to>
                                        <p:strVal val="hidden"/>
                                      </p:to>
                                    </p:set>
                                  </p:childTnLst>
                                </p:cTn>
                              </p:par>
                              <p:par>
                                <p:cTn id="107" presetID="9" presetClass="entr" presetSubtype="0" fill="hold" grpId="0" nodeType="withEffect">
                                  <p:stCondLst>
                                    <p:cond delay="0"/>
                                  </p:stCondLst>
                                  <p:childTnLst>
                                    <p:set>
                                      <p:cBhvr>
                                        <p:cTn id="108" dur="1" fill="hold">
                                          <p:stCondLst>
                                            <p:cond delay="0"/>
                                          </p:stCondLst>
                                        </p:cTn>
                                        <p:tgtEl>
                                          <p:spTgt spid="201828"/>
                                        </p:tgtEl>
                                        <p:attrNameLst>
                                          <p:attrName>style.visibility</p:attrName>
                                        </p:attrNameLst>
                                      </p:cBhvr>
                                      <p:to>
                                        <p:strVal val="visible"/>
                                      </p:to>
                                    </p:set>
                                    <p:animEffect transition="in" filter="dissolve">
                                      <p:cBhvr>
                                        <p:cTn id="109" dur="500"/>
                                        <p:tgtEl>
                                          <p:spTgt spid="201828"/>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201828"/>
                                        </p:tgtEl>
                                        <p:attrNameLst>
                                          <p:attrName>style.visibility</p:attrName>
                                        </p:attrNameLst>
                                      </p:cBhvr>
                                      <p:to>
                                        <p:strVal val="hidden"/>
                                      </p:to>
                                    </p:set>
                                  </p:childTnLst>
                                </p:cTn>
                              </p:par>
                              <p:par>
                                <p:cTn id="114" presetID="9" presetClass="entr" presetSubtype="0" fill="hold" grpId="0" nodeType="withEffect">
                                  <p:stCondLst>
                                    <p:cond delay="0"/>
                                  </p:stCondLst>
                                  <p:childTnLst>
                                    <p:set>
                                      <p:cBhvr>
                                        <p:cTn id="115" dur="1" fill="hold">
                                          <p:stCondLst>
                                            <p:cond delay="0"/>
                                          </p:stCondLst>
                                        </p:cTn>
                                        <p:tgtEl>
                                          <p:spTgt spid="201829"/>
                                        </p:tgtEl>
                                        <p:attrNameLst>
                                          <p:attrName>style.visibility</p:attrName>
                                        </p:attrNameLst>
                                      </p:cBhvr>
                                      <p:to>
                                        <p:strVal val="visible"/>
                                      </p:to>
                                    </p:set>
                                    <p:animEffect transition="in" filter="dissolve">
                                      <p:cBhvr>
                                        <p:cTn id="116" dur="500"/>
                                        <p:tgtEl>
                                          <p:spTgt spid="2018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0181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0180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201830"/>
                                        </p:tgtEl>
                                        <p:attrNameLst>
                                          <p:attrName>style.visibility</p:attrName>
                                        </p:attrNameLst>
                                      </p:cBhvr>
                                      <p:to>
                                        <p:strVal val="visible"/>
                                      </p:to>
                                    </p:set>
                                    <p:animEffect transition="in" filter="dissolve">
                                      <p:cBhvr>
                                        <p:cTn id="129" dur="500"/>
                                        <p:tgtEl>
                                          <p:spTgt spid="201830"/>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201831"/>
                                        </p:tgtEl>
                                        <p:attrNameLst>
                                          <p:attrName>style.visibility</p:attrName>
                                        </p:attrNameLst>
                                      </p:cBhvr>
                                      <p:to>
                                        <p:strVal val="visible"/>
                                      </p:to>
                                    </p:set>
                                    <p:animEffect transition="in" filter="dissolve">
                                      <p:cBhvr>
                                        <p:cTn id="134" dur="500"/>
                                        <p:tgtEl>
                                          <p:spTgt spid="20183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201835"/>
                                        </p:tgtEl>
                                        <p:attrNameLst>
                                          <p:attrName>style.visibility</p:attrName>
                                        </p:attrNameLst>
                                      </p:cBhvr>
                                      <p:to>
                                        <p:strVal val="visible"/>
                                      </p:to>
                                    </p:set>
                                    <p:animEffect transition="in" filter="dissolve">
                                      <p:cBhvr>
                                        <p:cTn id="139" dur="500"/>
                                        <p:tgtEl>
                                          <p:spTgt spid="201835"/>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01780">
                                            <p:txEl>
                                              <p:pRg st="0" end="0"/>
                                            </p:txEl>
                                          </p:spTgt>
                                        </p:tgtEl>
                                        <p:attrNameLst>
                                          <p:attrName>style.visibility</p:attrName>
                                        </p:attrNameLst>
                                      </p:cBhvr>
                                      <p:to>
                                        <p:strVal val="visible"/>
                                      </p:to>
                                    </p:set>
                                    <p:animEffect transition="in" filter="dissolve">
                                      <p:cBhvr>
                                        <p:cTn id="144" dur="500"/>
                                        <p:tgtEl>
                                          <p:spTgt spid="201780">
                                            <p:txEl>
                                              <p:pRg st="0" end="0"/>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201780">
                                            <p:txEl>
                                              <p:pRg st="1" end="1"/>
                                            </p:txEl>
                                          </p:spTgt>
                                        </p:tgtEl>
                                        <p:attrNameLst>
                                          <p:attrName>style.visibility</p:attrName>
                                        </p:attrNameLst>
                                      </p:cBhvr>
                                      <p:to>
                                        <p:strVal val="visible"/>
                                      </p:to>
                                    </p:set>
                                    <p:animEffect transition="in" filter="dissolve">
                                      <p:cBhvr>
                                        <p:cTn id="149" dur="500"/>
                                        <p:tgtEl>
                                          <p:spTgt spid="2017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201780" grpId="0" build="p"/>
      <p:bldP spid="201782" grpId="0" animBg="1"/>
      <p:bldP spid="201784" grpId="0" animBg="1"/>
      <p:bldP spid="201785" grpId="0" animBg="1"/>
      <p:bldP spid="201786" grpId="0" animBg="1"/>
      <p:bldP spid="201787" grpId="0" animBg="1"/>
      <p:bldP spid="201788" grpId="0" animBg="1"/>
      <p:bldP spid="201789" grpId="0" animBg="1"/>
      <p:bldP spid="201790" grpId="0" animBg="1"/>
      <p:bldP spid="201804" grpId="0" animBg="1"/>
      <p:bldP spid="201805" grpId="0" animBg="1"/>
      <p:bldP spid="201807" grpId="0" animBg="1"/>
      <p:bldP spid="201812" grpId="0"/>
      <p:bldP spid="201813" grpId="0" animBg="1"/>
      <p:bldP spid="201813" grpId="1" animBg="1"/>
      <p:bldP spid="201814" grpId="0" animBg="1"/>
      <p:bldP spid="201815" grpId="0" animBg="1"/>
      <p:bldP spid="201818" grpId="0" animBg="1"/>
      <p:bldP spid="201821" grpId="0" animBg="1"/>
      <p:bldP spid="201822" grpId="0" animBg="1"/>
      <p:bldP spid="201823" grpId="0" animBg="1"/>
      <p:bldP spid="201828" grpId="0" animBg="1"/>
      <p:bldP spid="201828" grpId="1" animBg="1"/>
      <p:bldP spid="2018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990600" y="981075"/>
            <a:ext cx="77882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08585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42875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177165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buFont typeface="Monotype Sorts"/>
              <a:buChar char="n"/>
            </a:pPr>
            <a:endParaRPr kumimoji="1" lang="zh-CN" altLang="en-US" sz="1800">
              <a:latin typeface="Helvetica" pitchFamily="34" charset="0"/>
              <a:ea typeface="MS PGothic" panose="020B0600070205080204" pitchFamily="34" charset="-128"/>
            </a:endParaRPr>
          </a:p>
        </p:txBody>
      </p:sp>
      <p:pic>
        <p:nvPicPr>
          <p:cNvPr id="48131" name="图片 1"/>
          <p:cNvPicPr>
            <a:picLocks noChangeAspect="1"/>
          </p:cNvPicPr>
          <p:nvPr/>
        </p:nvPicPr>
        <p:blipFill>
          <a:blip r:embed="rId3">
            <a:extLst>
              <a:ext uri="{28A0092B-C50C-407E-A947-70E740481C1C}">
                <a14:useLocalDpi xmlns:a14="http://schemas.microsoft.com/office/drawing/2010/main" val="0"/>
              </a:ext>
            </a:extLst>
          </a:blip>
          <a:srcRect r="5328"/>
          <a:stretch>
            <a:fillRect/>
          </a:stretch>
        </p:blipFill>
        <p:spPr bwMode="auto">
          <a:xfrm>
            <a:off x="2859500" y="1473359"/>
            <a:ext cx="3224213"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3"/>
          <p:cNvSpPr>
            <a:spLocks noChangeArrowheads="1"/>
          </p:cNvSpPr>
          <p:nvPr/>
        </p:nvSpPr>
        <p:spPr bwMode="auto">
          <a:xfrm>
            <a:off x="3778250" y="1085596"/>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宋体" panose="02010600030101010101" pitchFamily="2" charset="-122"/>
              </a:rPr>
              <a:t>多处理器</a:t>
            </a:r>
          </a:p>
        </p:txBody>
      </p:sp>
      <p:sp>
        <p:nvSpPr>
          <p:cNvPr id="48133" name="矩形 63"/>
          <p:cNvSpPr>
            <a:spLocks noChangeArrowheads="1"/>
          </p:cNvSpPr>
          <p:nvPr/>
        </p:nvSpPr>
        <p:spPr bwMode="auto">
          <a:xfrm>
            <a:off x="6970712" y="1074738"/>
            <a:ext cx="1230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宋体" panose="02010600030101010101" pitchFamily="2" charset="-122"/>
              </a:rPr>
              <a:t>多核</a:t>
            </a:r>
            <a:r>
              <a:rPr lang="en-US" altLang="zh-CN" sz="1800">
                <a:latin typeface="宋体" panose="02010600030101010101" pitchFamily="2" charset="-122"/>
              </a:rPr>
              <a:t>/</a:t>
            </a:r>
            <a:r>
              <a:rPr lang="zh-CN" altLang="en-US" sz="1800">
                <a:latin typeface="宋体" panose="02010600030101010101" pitchFamily="2" charset="-122"/>
              </a:rPr>
              <a:t>众核</a:t>
            </a:r>
          </a:p>
        </p:txBody>
      </p:sp>
      <p:pic>
        <p:nvPicPr>
          <p:cNvPr id="48134" name="图片 2"/>
          <p:cNvPicPr>
            <a:picLocks noChangeAspect="1"/>
          </p:cNvPicPr>
          <p:nvPr/>
        </p:nvPicPr>
        <p:blipFill>
          <a:blip r:embed="rId4">
            <a:extLst>
              <a:ext uri="{28A0092B-C50C-407E-A947-70E740481C1C}">
                <a14:useLocalDpi xmlns:a14="http://schemas.microsoft.com/office/drawing/2010/main" val="0"/>
              </a:ext>
            </a:extLst>
          </a:blip>
          <a:srcRect r="6149"/>
          <a:stretch>
            <a:fillRect/>
          </a:stretch>
        </p:blipFill>
        <p:spPr bwMode="auto">
          <a:xfrm>
            <a:off x="5951537" y="1466850"/>
            <a:ext cx="32686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0" y="304800"/>
            <a:ext cx="9144000" cy="676275"/>
          </a:xfrm>
          <a:prstGeom prst="rect">
            <a:avLst/>
          </a:prstGeom>
        </p:spPr>
        <p:txBody>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kern="0" dirty="0">
                <a:sym typeface="Symbol" panose="05050102010706020507" pitchFamily="18" charset="2"/>
              </a:rPr>
              <a:t>（</a:t>
            </a:r>
            <a:r>
              <a:rPr lang="en-US" altLang="zh-CN" sz="3200" kern="0" dirty="0">
                <a:sym typeface="Symbol" panose="05050102010706020507" pitchFamily="18" charset="2"/>
              </a:rPr>
              <a:t>7</a:t>
            </a:r>
            <a:r>
              <a:rPr lang="zh-CN" altLang="en-US" sz="3200" kern="0" dirty="0">
                <a:sym typeface="Symbol" panose="05050102010706020507" pitchFamily="18" charset="2"/>
              </a:rPr>
              <a:t>）</a:t>
            </a:r>
            <a:r>
              <a:rPr lang="zh-CN" altLang="en-US" sz="3200" kern="0" dirty="0">
                <a:latin typeface="宋体" panose="02010600030101010101" pitchFamily="2" charset="-122"/>
              </a:rPr>
              <a:t>多核</a:t>
            </a:r>
            <a:r>
              <a:rPr lang="en-US" altLang="zh-CN" sz="3200" kern="0" dirty="0">
                <a:latin typeface="宋体" panose="02010600030101010101" pitchFamily="2" charset="-122"/>
              </a:rPr>
              <a:t>CPU</a:t>
            </a:r>
            <a:r>
              <a:rPr lang="zh-CN" altLang="en-US" sz="3200" kern="0" dirty="0">
                <a:latin typeface="宋体" panose="02010600030101010101" pitchFamily="2" charset="-122"/>
              </a:rPr>
              <a:t>调度算法</a:t>
            </a:r>
            <a:endParaRPr lang="zh-CN" altLang="zh-CN" sz="3200" kern="0" dirty="0">
              <a:sym typeface="Symbol" panose="05050102010706020507" pitchFamily="18" charset="2"/>
            </a:endParaRPr>
          </a:p>
        </p:txBody>
      </p:sp>
      <p:grpSp>
        <p:nvGrpSpPr>
          <p:cNvPr id="4" name="组合 3"/>
          <p:cNvGrpSpPr/>
          <p:nvPr/>
        </p:nvGrpSpPr>
        <p:grpSpPr bwMode="auto">
          <a:xfrm>
            <a:off x="511175" y="3644900"/>
            <a:ext cx="3505200" cy="3116263"/>
            <a:chOff x="511901" y="3644852"/>
            <a:chExt cx="3505200" cy="3115980"/>
          </a:xfrm>
        </p:grpSpPr>
        <p:pic>
          <p:nvPicPr>
            <p:cNvPr id="48138" name="Picture 9" descr="https://timgsa.baidu.com/timg?image&amp;quality=80&amp;size=b9999_10000&amp;sec=1589519470196&amp;di=0d425ff358923a8e3ecfed22415d1041&amp;imgtype=0&amp;src=http%3A%2F%2Fwww.yyxt.com%2Fuploads%2Fallimg%2F150309%2F4-150309150601318.png"/>
            <p:cNvPicPr>
              <a:picLocks noChangeAspect="1" noChangeArrowheads="1"/>
            </p:cNvPicPr>
            <p:nvPr/>
          </p:nvPicPr>
          <p:blipFill>
            <a:blip r:embed="rId5">
              <a:extLst>
                <a:ext uri="{28A0092B-C50C-407E-A947-70E740481C1C}">
                  <a14:useLocalDpi xmlns:a14="http://schemas.microsoft.com/office/drawing/2010/main" val="0"/>
                </a:ext>
              </a:extLst>
            </a:blip>
            <a:srcRect l="15224" t="6660" r="14748" b="6509"/>
            <a:stretch>
              <a:fillRect/>
            </a:stretch>
          </p:blipFill>
          <p:spPr bwMode="auto">
            <a:xfrm>
              <a:off x="557349" y="3644852"/>
              <a:ext cx="3245825" cy="246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矩形 1"/>
            <p:cNvSpPr>
              <a:spLocks noChangeArrowheads="1"/>
            </p:cNvSpPr>
            <p:nvPr/>
          </p:nvSpPr>
          <p:spPr bwMode="auto">
            <a:xfrm>
              <a:off x="511901" y="6114501"/>
              <a:ext cx="350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1800" b="0" dirty="0"/>
                <a:t>图形处理器</a:t>
              </a:r>
              <a:r>
                <a:rPr lang="en-US" altLang="zh-CN" sz="1800" b="0" dirty="0"/>
                <a:t>(Graphics Processing Unit</a:t>
              </a:r>
              <a:r>
                <a:rPr lang="zh-CN" altLang="en-US" sz="1800" b="0" dirty="0"/>
                <a:t>：</a:t>
              </a:r>
              <a:r>
                <a:rPr lang="en-US" altLang="zh-CN" sz="1800" b="0" dirty="0"/>
                <a:t>GPU</a:t>
              </a:r>
              <a:r>
                <a:rPr lang="zh-CN" altLang="en-US" sz="1800" b="0" dirty="0"/>
                <a:t>）</a:t>
              </a:r>
              <a:endParaRPr lang="en-US" altLang="zh-CN" sz="1800" b="0" dirty="0"/>
            </a:p>
          </p:txBody>
        </p:sp>
      </p:gr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3580744"/>
            <a:ext cx="4973377" cy="310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967" y="1355725"/>
            <a:ext cx="2812842" cy="2031325"/>
          </a:xfrm>
          <a:prstGeom prst="rect">
            <a:avLst/>
          </a:prstGeom>
        </p:spPr>
        <p:txBody>
          <a:bodyPr wrap="square">
            <a:spAutoFit/>
          </a:bodyPr>
          <a:lstStyle/>
          <a:p>
            <a:pPr marL="342900" indent="-342900" algn="just">
              <a:buFont typeface="Wingdings" panose="05000000000000000000" pitchFamily="2" charset="2"/>
              <a:buChar char="l"/>
            </a:pPr>
            <a:r>
              <a:rPr lang="zh-CN" altLang="en-US" sz="1800" dirty="0"/>
              <a:t>当系统</a:t>
            </a:r>
            <a:r>
              <a:rPr lang="en-US" altLang="zh-CN" sz="1800" dirty="0"/>
              <a:t>CPU</a:t>
            </a:r>
            <a:r>
              <a:rPr lang="zh-CN" altLang="en-US" sz="1800" dirty="0"/>
              <a:t>只有一个核心或一个处理器时，上述的算法策略已经较为充分。</a:t>
            </a:r>
            <a:endParaRPr lang="en-US" altLang="zh-CN" sz="1800" dirty="0"/>
          </a:p>
          <a:p>
            <a:pPr marL="342900" indent="-342900" algn="just">
              <a:buFont typeface="Wingdings" panose="05000000000000000000" pitchFamily="2" charset="2"/>
              <a:buChar char="l"/>
            </a:pPr>
            <a:r>
              <a:rPr lang="zh-CN" altLang="en-US" sz="1800" dirty="0"/>
              <a:t>多核</a:t>
            </a:r>
            <a:r>
              <a:rPr lang="en-US" altLang="zh-CN" sz="1800" dirty="0"/>
              <a:t>/</a:t>
            </a:r>
            <a:r>
              <a:rPr lang="zh-CN" altLang="en-US" sz="1800" dirty="0"/>
              <a:t>多处理器会给调度带来什么问题？</a:t>
            </a:r>
            <a:endParaRPr lang="en-US" altLang="zh-CN" sz="1800" dirty="0"/>
          </a:p>
          <a:p>
            <a:pPr algn="ctr"/>
            <a:r>
              <a:rPr lang="zh-CN" altLang="en-US" sz="1800" dirty="0">
                <a:solidFill>
                  <a:srgbClr val="FF0000"/>
                </a:solidFill>
              </a:rPr>
              <a:t>负载、竞争、</a:t>
            </a:r>
            <a:r>
              <a:rPr lang="en-US" altLang="zh-CN" sz="1800" dirty="0">
                <a:solidFill>
                  <a:srgbClr val="FF0000"/>
                </a:solidFill>
              </a:rPr>
              <a:t>Cache</a:t>
            </a:r>
            <a:endParaRPr lang="zh-CN" altLang="en-US" sz="1800"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3"/>
                                        </p:tgtEl>
                                        <p:attrNameLst>
                                          <p:attrName>ppt_x</p:attrName>
                                        </p:attrNameLst>
                                      </p:cBhvr>
                                      <p:tavLst>
                                        <p:tav tm="0">
                                          <p:val>
                                            <p:strVal val="ppt_x"/>
                                          </p:val>
                                        </p:tav>
                                        <p:tav tm="100000">
                                          <p:val>
                                            <p:strVal val="ppt_x"/>
                                          </p:val>
                                        </p:tav>
                                      </p:tavLst>
                                    </p:anim>
                                    <p:anim calcmode="lin" valueType="num">
                                      <p:cBhvr additive="base">
                                        <p:cTn id="14" dur="500"/>
                                        <p:tgtEl>
                                          <p:spTgt spid="3"/>
                                        </p:tgtEl>
                                        <p:attrNameLst>
                                          <p:attrName>ppt_y</p:attrName>
                                        </p:attrNameLst>
                                      </p:cBhvr>
                                      <p:tavLst>
                                        <p:tav tm="0">
                                          <p:val>
                                            <p:strVal val="ppt_y"/>
                                          </p:val>
                                        </p:tav>
                                        <p:tav tm="100000">
                                          <p:val>
                                            <p:strVal val="1+ppt_h/2"/>
                                          </p:val>
                                        </p:tav>
                                      </p:tavLst>
                                    </p:anim>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152400" y="1260475"/>
            <a:ext cx="8610600" cy="4530725"/>
          </a:xfrm>
        </p:spPr>
        <p:txBody>
          <a:bodyPr/>
          <a:lstStyle/>
          <a:p>
            <a:pPr algn="just"/>
            <a:r>
              <a:rPr lang="en-US" altLang="zh-CN" sz="2400" dirty="0"/>
              <a:t>CPU</a:t>
            </a:r>
            <a:r>
              <a:rPr lang="zh-CN" altLang="en-US" sz="2400" dirty="0"/>
              <a:t>的</a:t>
            </a:r>
            <a:r>
              <a:rPr lang="zh-CN" altLang="en-US" sz="2400" dirty="0">
                <a:solidFill>
                  <a:srgbClr val="FF0000"/>
                </a:solidFill>
              </a:rPr>
              <a:t>亲和性</a:t>
            </a:r>
            <a:r>
              <a:rPr lang="en-US" altLang="zh-CN" sz="2400" dirty="0"/>
              <a:t>affinity </a:t>
            </a:r>
            <a:r>
              <a:rPr lang="zh-CN" altLang="en-US" sz="2400" b="0" dirty="0"/>
              <a:t>：就是进程</a:t>
            </a:r>
            <a:r>
              <a:rPr lang="en-US" altLang="zh-CN" sz="2400" b="0" dirty="0"/>
              <a:t>/</a:t>
            </a:r>
            <a:r>
              <a:rPr lang="zh-CN" altLang="en-US" sz="2400" b="0" dirty="0"/>
              <a:t>线程要在指定的 </a:t>
            </a:r>
            <a:r>
              <a:rPr lang="en-US" altLang="zh-CN" sz="2400" b="0" dirty="0"/>
              <a:t>CPU </a:t>
            </a:r>
            <a:r>
              <a:rPr lang="zh-CN" altLang="en-US" sz="2400" b="0" dirty="0"/>
              <a:t>上尽量长时间地运行而不被迁移到其他处理器，也称为</a:t>
            </a:r>
            <a:r>
              <a:rPr lang="en-US" altLang="zh-CN" sz="2400" dirty="0"/>
              <a:t>CPU</a:t>
            </a:r>
            <a:r>
              <a:rPr lang="zh-CN" altLang="en-US" sz="2400" dirty="0"/>
              <a:t>关联性</a:t>
            </a:r>
            <a:r>
              <a:rPr lang="zh-CN" altLang="en-US" sz="2400" b="0" dirty="0"/>
              <a:t>；</a:t>
            </a:r>
            <a:endParaRPr lang="en-US" altLang="zh-CN" sz="2400" b="0" dirty="0"/>
          </a:p>
          <a:p>
            <a:pPr algn="just"/>
            <a:r>
              <a:rPr lang="zh-CN" altLang="en-US" sz="2400" b="0" dirty="0"/>
              <a:t>多核处理器，每个</a:t>
            </a:r>
            <a:r>
              <a:rPr lang="en-US" altLang="zh-CN" sz="2400" b="0" dirty="0"/>
              <a:t>CPU</a:t>
            </a:r>
            <a:r>
              <a:rPr lang="zh-CN" altLang="en-US" sz="2400" b="0" dirty="0"/>
              <a:t>（或特定几个</a:t>
            </a:r>
            <a:r>
              <a:rPr lang="en-US" altLang="zh-CN" sz="2400" b="0" dirty="0"/>
              <a:t>CPU</a:t>
            </a:r>
            <a:r>
              <a:rPr lang="zh-CN" altLang="en-US" sz="2400" b="0" dirty="0"/>
              <a:t>共享）有缓存，缓存着进程使用</a:t>
            </a:r>
            <a:r>
              <a:rPr lang="zh-CN" altLang="en-US" sz="2400" dirty="0"/>
              <a:t>内存或寄存器</a:t>
            </a:r>
            <a:r>
              <a:rPr lang="zh-CN" altLang="en-US" sz="2400" b="0" dirty="0"/>
              <a:t>等信息，当进程被</a:t>
            </a:r>
            <a:r>
              <a:rPr lang="en-US" altLang="zh-CN" sz="2400" b="0" dirty="0"/>
              <a:t>OS</a:t>
            </a:r>
            <a:r>
              <a:rPr lang="zh-CN" altLang="en-US" sz="2400" b="0" dirty="0"/>
              <a:t>调度到其他</a:t>
            </a:r>
            <a:r>
              <a:rPr lang="en-US" altLang="zh-CN" sz="2400" b="0" dirty="0"/>
              <a:t>CPU</a:t>
            </a:r>
            <a:r>
              <a:rPr lang="zh-CN" altLang="en-US" sz="2400" b="0" dirty="0"/>
              <a:t>时，</a:t>
            </a:r>
            <a:r>
              <a:rPr lang="en-US" altLang="zh-CN" sz="2400" b="0" dirty="0"/>
              <a:t>CPU cache</a:t>
            </a:r>
            <a:r>
              <a:rPr lang="zh-CN" altLang="en-US" sz="2400" b="0" dirty="0"/>
              <a:t>命中率可能就会降低。</a:t>
            </a:r>
            <a:endParaRPr lang="zh-CN" altLang="en-US" sz="1100" dirty="0">
              <a:latin typeface="宋体" panose="02010600030101010101" pitchFamily="2" charset="-122"/>
            </a:endParaRPr>
          </a:p>
        </p:txBody>
      </p:sp>
      <p:sp>
        <p:nvSpPr>
          <p:cNvPr id="50179"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4" name="图片 2"/>
          <p:cNvPicPr>
            <a:picLocks noChangeAspect="1"/>
          </p:cNvPicPr>
          <p:nvPr/>
        </p:nvPicPr>
        <p:blipFill>
          <a:blip r:embed="rId3">
            <a:extLst>
              <a:ext uri="{28A0092B-C50C-407E-A947-70E740481C1C}">
                <a14:useLocalDpi xmlns:a14="http://schemas.microsoft.com/office/drawing/2010/main" val="0"/>
              </a:ext>
            </a:extLst>
          </a:blip>
          <a:srcRect r="6149"/>
          <a:stretch>
            <a:fillRect/>
          </a:stretch>
        </p:blipFill>
        <p:spPr bwMode="auto">
          <a:xfrm>
            <a:off x="5105400" y="3950970"/>
            <a:ext cx="32686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p:cNvPicPr>
          <p:nvPr/>
        </p:nvPicPr>
        <p:blipFill>
          <a:blip r:embed="rId4">
            <a:extLst>
              <a:ext uri="{28A0092B-C50C-407E-A947-70E740481C1C}">
                <a14:useLocalDpi xmlns:a14="http://schemas.microsoft.com/office/drawing/2010/main" val="0"/>
              </a:ext>
            </a:extLst>
          </a:blip>
          <a:srcRect r="5328"/>
          <a:stretch>
            <a:fillRect/>
          </a:stretch>
        </p:blipFill>
        <p:spPr bwMode="auto">
          <a:xfrm>
            <a:off x="838200" y="3957065"/>
            <a:ext cx="3352800" cy="184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152400" y="1260475"/>
            <a:ext cx="8839200" cy="4530725"/>
          </a:xfrm>
        </p:spPr>
        <p:txBody>
          <a:bodyPr/>
          <a:lstStyle/>
          <a:p>
            <a:r>
              <a:rPr lang="zh-CN" altLang="en-US" sz="2000" dirty="0"/>
              <a:t>软亲和性</a:t>
            </a:r>
            <a:r>
              <a:rPr lang="en-US" altLang="zh-CN" sz="2000" dirty="0"/>
              <a:t>:  </a:t>
            </a:r>
            <a:r>
              <a:rPr lang="zh-CN" altLang="en-US" sz="2000" b="0" dirty="0"/>
              <a:t>进程要在指定的 </a:t>
            </a:r>
            <a:r>
              <a:rPr lang="en-US" altLang="zh-CN" sz="2000" b="0" dirty="0"/>
              <a:t>CPU </a:t>
            </a:r>
            <a:r>
              <a:rPr lang="zh-CN" altLang="en-US" sz="2000" b="0" dirty="0"/>
              <a:t>上尽量保持长时间。当前</a:t>
            </a:r>
            <a:r>
              <a:rPr lang="en-US" altLang="zh-CN" sz="2000" b="0" dirty="0"/>
              <a:t>Linux </a:t>
            </a:r>
            <a:r>
              <a:rPr lang="zh-CN" altLang="en-US" sz="2000" b="0" dirty="0"/>
              <a:t>内核进程调度器具有</a:t>
            </a:r>
            <a:r>
              <a:rPr lang="zh-CN" altLang="en-US" sz="2000" b="0" dirty="0">
                <a:solidFill>
                  <a:srgbClr val="FF0000"/>
                </a:solidFill>
              </a:rPr>
              <a:t>软 </a:t>
            </a:r>
            <a:r>
              <a:rPr lang="en-US" altLang="zh-CN" sz="2000" b="0" dirty="0">
                <a:solidFill>
                  <a:srgbClr val="FF0000"/>
                </a:solidFill>
              </a:rPr>
              <a:t>CPU </a:t>
            </a:r>
            <a:r>
              <a:rPr lang="zh-CN" altLang="en-US" sz="2000" b="0" dirty="0">
                <a:solidFill>
                  <a:srgbClr val="FF0000"/>
                </a:solidFill>
              </a:rPr>
              <a:t>亲和性</a:t>
            </a:r>
            <a:r>
              <a:rPr lang="zh-CN" altLang="en-US" sz="2000" b="0" dirty="0"/>
              <a:t>，这意味着进程通常不会在处理器之间频繁迁移。</a:t>
            </a:r>
          </a:p>
          <a:p>
            <a:r>
              <a:rPr lang="zh-CN" altLang="en-US" sz="2000" dirty="0"/>
              <a:t>硬亲和性：</a:t>
            </a:r>
            <a:r>
              <a:rPr lang="zh-CN" altLang="en-US" sz="2000" b="0" dirty="0"/>
              <a:t>简单来说就是利用内核提供给用户的</a:t>
            </a:r>
            <a:r>
              <a:rPr lang="en-US" altLang="zh-CN" sz="2000" b="0" dirty="0"/>
              <a:t>API</a:t>
            </a:r>
            <a:r>
              <a:rPr lang="zh-CN" altLang="en-US" sz="2000" b="0" dirty="0"/>
              <a:t>，强行将进程或者线程绑定到某一个指定的</a:t>
            </a:r>
            <a:r>
              <a:rPr lang="en-US" altLang="zh-CN" sz="2000" b="0" dirty="0" err="1"/>
              <a:t>cpu</a:t>
            </a:r>
            <a:r>
              <a:rPr lang="zh-CN" altLang="en-US" sz="2000" b="0" dirty="0"/>
              <a:t>核运行。</a:t>
            </a:r>
          </a:p>
        </p:txBody>
      </p:sp>
      <p:sp>
        <p:nvSpPr>
          <p:cNvPr id="52227"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2" name="图片 1"/>
          <p:cNvPicPr>
            <a:picLocks noChangeAspect="1"/>
          </p:cNvPicPr>
          <p:nvPr/>
        </p:nvPicPr>
        <p:blipFill>
          <a:blip r:embed="rId3"/>
          <a:stretch>
            <a:fillRect/>
          </a:stretch>
        </p:blipFill>
        <p:spPr>
          <a:xfrm>
            <a:off x="2400300" y="2971800"/>
            <a:ext cx="4343400" cy="3463952"/>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内容占位符 2"/>
          <p:cNvSpPr>
            <a:spLocks noGrp="1"/>
          </p:cNvSpPr>
          <p:nvPr>
            <p:ph idx="1"/>
          </p:nvPr>
        </p:nvSpPr>
        <p:spPr>
          <a:xfrm>
            <a:off x="0" y="1143000"/>
            <a:ext cx="8839200" cy="5437188"/>
          </a:xfrm>
        </p:spPr>
        <p:txBody>
          <a:bodyPr/>
          <a:lstStyle/>
          <a:p>
            <a:pPr marL="0" indent="0">
              <a:buFont typeface="Wingdings" panose="05000000000000000000" pitchFamily="2" charset="2"/>
              <a:buNone/>
              <a:defRPr/>
            </a:pPr>
            <a:r>
              <a:rPr lang="en-US" altLang="zh-CN" sz="2400" dirty="0"/>
              <a:t>windows</a:t>
            </a:r>
            <a:r>
              <a:rPr lang="zh-CN" altLang="en-US" sz="2400" dirty="0"/>
              <a:t>软关联（软亲和性）</a:t>
            </a:r>
            <a:r>
              <a:rPr lang="en-US" altLang="zh-CN" sz="2400" dirty="0"/>
              <a:t>:</a:t>
            </a:r>
          </a:p>
          <a:p>
            <a:pPr>
              <a:defRPr/>
            </a:pPr>
            <a:r>
              <a:rPr lang="en-US" altLang="zh-CN" sz="2400" b="0" dirty="0" err="1"/>
              <a:t>SetProcessAffinityMask</a:t>
            </a:r>
            <a:r>
              <a:rPr lang="en-US" altLang="zh-CN" sz="2400" b="0" dirty="0"/>
              <a:t> </a:t>
            </a:r>
            <a:r>
              <a:rPr lang="zh-CN" altLang="en-US" sz="2400" b="0" dirty="0"/>
              <a:t>用于设置进程的</a:t>
            </a:r>
            <a:r>
              <a:rPr lang="en-US" altLang="zh-CN" sz="2400" b="0" dirty="0"/>
              <a:t>CPU</a:t>
            </a:r>
            <a:r>
              <a:rPr lang="zh-CN" altLang="en-US" sz="2400" b="0" dirty="0"/>
              <a:t>集合，具有对应的</a:t>
            </a:r>
            <a:r>
              <a:rPr lang="en-US" altLang="zh-CN" sz="2400" b="0" dirty="0"/>
              <a:t>Get</a:t>
            </a:r>
            <a:r>
              <a:rPr lang="zh-CN" altLang="en-US" sz="2400" b="0" dirty="0"/>
              <a:t>函数；</a:t>
            </a:r>
            <a:endParaRPr lang="en-US" altLang="zh-CN" sz="2400" b="0" dirty="0"/>
          </a:p>
          <a:p>
            <a:pPr>
              <a:defRPr/>
            </a:pPr>
            <a:r>
              <a:rPr lang="en-US" altLang="zh-CN" sz="2400" b="0" dirty="0" err="1"/>
              <a:t>SetThreadAffinityMask</a:t>
            </a:r>
            <a:r>
              <a:rPr lang="en-US" altLang="zh-CN" sz="2400" b="0" dirty="0"/>
              <a:t> </a:t>
            </a:r>
            <a:r>
              <a:rPr lang="zh-CN" altLang="en-US" sz="2400" b="0" dirty="0"/>
              <a:t>用于设置线程的</a:t>
            </a:r>
            <a:r>
              <a:rPr lang="en-US" altLang="zh-CN" sz="2400" b="0" dirty="0"/>
              <a:t>CPU</a:t>
            </a:r>
            <a:r>
              <a:rPr lang="zh-CN" altLang="en-US" sz="2400" b="0" dirty="0"/>
              <a:t>集合，具有对应的</a:t>
            </a:r>
            <a:r>
              <a:rPr lang="en-US" altLang="zh-CN" sz="2400" b="0" dirty="0"/>
              <a:t>Get</a:t>
            </a:r>
            <a:r>
              <a:rPr lang="zh-CN" altLang="en-US" sz="2400" b="0" dirty="0"/>
              <a:t>函数。</a:t>
            </a:r>
            <a:endParaRPr lang="zh-CN" altLang="en-US" sz="1100" dirty="0"/>
          </a:p>
        </p:txBody>
      </p:sp>
      <p:pic>
        <p:nvPicPr>
          <p:cNvPr id="5427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1113" y="3200400"/>
            <a:ext cx="37369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304800"/>
            <a:ext cx="9144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kern="0" dirty="0">
                <a:sym typeface="Symbol" panose="05050102010706020507" pitchFamily="18" charset="2"/>
              </a:rPr>
              <a:t>（</a:t>
            </a:r>
            <a:r>
              <a:rPr lang="en-US" altLang="zh-CN" sz="3200" kern="0" dirty="0">
                <a:sym typeface="Symbol" panose="05050102010706020507" pitchFamily="18" charset="2"/>
              </a:rPr>
              <a:t>7</a:t>
            </a:r>
            <a:r>
              <a:rPr lang="zh-CN" altLang="en-US" sz="3200" kern="0" dirty="0">
                <a:sym typeface="Symbol" panose="05050102010706020507" pitchFamily="18" charset="2"/>
              </a:rPr>
              <a:t>）</a:t>
            </a:r>
            <a:r>
              <a:rPr lang="zh-CN" altLang="en-US" sz="3200" kern="0" dirty="0">
                <a:latin typeface="宋体" panose="02010600030101010101" pitchFamily="2" charset="-122"/>
              </a:rPr>
              <a:t>多核</a:t>
            </a:r>
            <a:r>
              <a:rPr lang="en-US" altLang="zh-CN" sz="3200" kern="0" dirty="0">
                <a:latin typeface="宋体" panose="02010600030101010101" pitchFamily="2" charset="-122"/>
              </a:rPr>
              <a:t>CPU</a:t>
            </a:r>
            <a:r>
              <a:rPr lang="zh-CN" altLang="en-US" sz="3200" kern="0" dirty="0">
                <a:latin typeface="宋体" panose="02010600030101010101" pitchFamily="2" charset="-122"/>
              </a:rPr>
              <a:t>调度算法</a:t>
            </a:r>
            <a:endParaRPr lang="zh-CN" altLang="zh-CN" sz="3200" kern="0" dirty="0">
              <a:sym typeface="Symbol" panose="05050102010706020507"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304800" y="1766253"/>
            <a:ext cx="8458200" cy="4724400"/>
          </a:xfrm>
        </p:spPr>
        <p:txBody>
          <a:bodyPr/>
          <a:lstStyle/>
          <a:p>
            <a:pPr algn="just"/>
            <a:r>
              <a:rPr lang="zh-CN" altLang="en-US" sz="2400" b="0" dirty="0"/>
              <a:t>在 </a:t>
            </a:r>
            <a:r>
              <a:rPr lang="en-US" altLang="zh-CN" sz="2400" b="0" dirty="0"/>
              <a:t>Linux </a:t>
            </a:r>
            <a:r>
              <a:rPr lang="zh-CN" altLang="en-US" sz="2400" b="0" dirty="0"/>
              <a:t>内核中，进程控制块 </a:t>
            </a:r>
            <a:r>
              <a:rPr lang="en-US" altLang="zh-CN" sz="2400" b="0" dirty="0" err="1"/>
              <a:t>task_struct</a:t>
            </a:r>
            <a:r>
              <a:rPr lang="zh-CN" altLang="en-US" sz="2400" b="0" dirty="0"/>
              <a:t>中与亲和性（</a:t>
            </a:r>
            <a:r>
              <a:rPr lang="en-US" altLang="zh-CN" sz="2400" b="0" dirty="0"/>
              <a:t>affinity</a:t>
            </a:r>
            <a:r>
              <a:rPr lang="zh-CN" altLang="en-US" sz="2400" b="0" dirty="0"/>
              <a:t>）相关是 </a:t>
            </a:r>
            <a:r>
              <a:rPr lang="en-US" altLang="zh-CN" sz="2400" b="0" dirty="0" err="1"/>
              <a:t>cpus_allowed</a:t>
            </a:r>
            <a:r>
              <a:rPr lang="en-US" altLang="zh-CN" sz="2400" b="0" dirty="0"/>
              <a:t> </a:t>
            </a:r>
            <a:r>
              <a:rPr lang="zh-CN" altLang="en-US" sz="2400" b="0" dirty="0"/>
              <a:t>位掩码。</a:t>
            </a:r>
            <a:endParaRPr lang="en-US" altLang="zh-CN" sz="2400" b="0" dirty="0"/>
          </a:p>
          <a:p>
            <a:pPr algn="just"/>
            <a:r>
              <a:rPr lang="zh-CN" altLang="en-US" sz="2400" b="0" dirty="0"/>
              <a:t>这个位掩码由 </a:t>
            </a:r>
            <a:r>
              <a:rPr lang="en-US" altLang="zh-CN" sz="2400" b="0" dirty="0"/>
              <a:t>n </a:t>
            </a:r>
            <a:r>
              <a:rPr lang="zh-CN" altLang="en-US" sz="2400" b="0" dirty="0"/>
              <a:t>位组成，与系统中的 </a:t>
            </a:r>
            <a:r>
              <a:rPr lang="en-US" altLang="zh-CN" sz="2400" b="0" dirty="0"/>
              <a:t>n </a:t>
            </a:r>
            <a:r>
              <a:rPr lang="zh-CN" altLang="en-US" sz="2400" b="0" dirty="0"/>
              <a:t>个逻辑处理器一一对应。 </a:t>
            </a:r>
            <a:endParaRPr lang="en-US" altLang="zh-CN" sz="2400" b="0" dirty="0"/>
          </a:p>
          <a:p>
            <a:pPr algn="just"/>
            <a:r>
              <a:rPr lang="zh-CN" altLang="en-US" sz="2400" b="0" dirty="0"/>
              <a:t>具有 </a:t>
            </a:r>
            <a:r>
              <a:rPr lang="en-US" altLang="zh-CN" sz="2400" b="0" dirty="0"/>
              <a:t>4 </a:t>
            </a:r>
            <a:r>
              <a:rPr lang="zh-CN" altLang="en-US" sz="2400" b="0" dirty="0"/>
              <a:t>个物理 </a:t>
            </a:r>
            <a:r>
              <a:rPr lang="en-US" altLang="zh-CN" sz="2400" b="0" dirty="0"/>
              <a:t>CPU </a:t>
            </a:r>
            <a:r>
              <a:rPr lang="zh-CN" altLang="en-US" sz="2400" b="0" dirty="0"/>
              <a:t>的系统可以有 </a:t>
            </a:r>
            <a:r>
              <a:rPr lang="en-US" altLang="zh-CN" sz="2400" b="0" dirty="0"/>
              <a:t>4 </a:t>
            </a:r>
            <a:r>
              <a:rPr lang="zh-CN" altLang="en-US" sz="2400" b="0" dirty="0"/>
              <a:t>位。如果这些 </a:t>
            </a:r>
            <a:r>
              <a:rPr lang="en-US" altLang="zh-CN" sz="2400" b="0" dirty="0"/>
              <a:t>CPU </a:t>
            </a:r>
            <a:r>
              <a:rPr lang="zh-CN" altLang="en-US" sz="2400" b="0" dirty="0"/>
              <a:t>都启用了超线程，那么这个系统就有一个 </a:t>
            </a:r>
            <a:r>
              <a:rPr lang="en-US" altLang="zh-CN" sz="2400" b="0" dirty="0"/>
              <a:t>8 </a:t>
            </a:r>
            <a:r>
              <a:rPr lang="zh-CN" altLang="en-US" sz="2400" b="0" dirty="0"/>
              <a:t>位的位掩码。</a:t>
            </a:r>
            <a:endParaRPr lang="en-US" altLang="zh-CN" sz="2400" b="0" dirty="0"/>
          </a:p>
          <a:p>
            <a:pPr algn="just"/>
            <a:r>
              <a:rPr lang="en-US" altLang="zh-CN" sz="2400" b="0" dirty="0"/>
              <a:t>Linux </a:t>
            </a:r>
            <a:r>
              <a:rPr lang="zh-CN" altLang="en-US" sz="2400" b="0" dirty="0"/>
              <a:t>中通过</a:t>
            </a:r>
            <a:r>
              <a:rPr lang="en-US" altLang="zh-CN" sz="2400" b="0" dirty="0" err="1"/>
              <a:t>set_cpus_allowed_ptr</a:t>
            </a:r>
            <a:r>
              <a:rPr lang="zh-CN" altLang="en-US" sz="2400" b="0" dirty="0"/>
              <a:t>函数设置特定</a:t>
            </a:r>
            <a:r>
              <a:rPr lang="en-US" altLang="zh-CN" sz="2400" b="0" dirty="0"/>
              <a:t>CPU</a:t>
            </a:r>
            <a:endParaRPr lang="zh-CN" altLang="en-US" sz="2400" b="0" dirty="0"/>
          </a:p>
        </p:txBody>
      </p:sp>
      <p:sp>
        <p:nvSpPr>
          <p:cNvPr id="55299"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55300" name="矩形 3"/>
          <p:cNvSpPr>
            <a:spLocks noChangeArrowheads="1"/>
          </p:cNvSpPr>
          <p:nvPr/>
        </p:nvSpPr>
        <p:spPr bwMode="auto">
          <a:xfrm>
            <a:off x="304800" y="1135063"/>
            <a:ext cx="3706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b="0"/>
              <a:t>Linux</a:t>
            </a:r>
            <a:r>
              <a:rPr lang="zh-CN" altLang="en-US"/>
              <a:t>多核调度器的亲和性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224259" name="Rectangle 3"/>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CPU-I/O</a:t>
            </a:r>
            <a:r>
              <a:rPr kumimoji="1" lang="zh-CN" altLang="en-US" sz="2400">
                <a:solidFill>
                  <a:srgbClr val="CC0000"/>
                </a:solidFill>
                <a:latin typeface="黑体" panose="02010609060101010101" pitchFamily="49" charset="-122"/>
                <a:ea typeface="黑体" panose="02010609060101010101" pitchFamily="49" charset="-122"/>
              </a:rPr>
              <a:t>区间周期</a:t>
            </a:r>
          </a:p>
        </p:txBody>
      </p:sp>
      <p:sp>
        <p:nvSpPr>
          <p:cNvPr id="224260" name="Rectangle 4"/>
          <p:cNvSpPr>
            <a:spLocks noChangeArrowheads="1"/>
          </p:cNvSpPr>
          <p:nvPr/>
        </p:nvSpPr>
        <p:spPr bwMode="auto">
          <a:xfrm>
            <a:off x="3505200" y="2057400"/>
            <a:ext cx="5410200" cy="38100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pPr>
            <a:r>
              <a:rPr lang="en-US" altLang="zh-CN" sz="2000" dirty="0"/>
              <a:t> </a:t>
            </a:r>
            <a:r>
              <a:rPr lang="zh-CN" altLang="en-US" sz="2000" dirty="0"/>
              <a:t>程序代码可以分为计算类代码和</a:t>
            </a:r>
            <a:r>
              <a:rPr lang="en-US" altLang="zh-CN" sz="2000" dirty="0"/>
              <a:t>I/O</a:t>
            </a:r>
            <a:r>
              <a:rPr lang="zh-CN" altLang="en-US" sz="2000" dirty="0"/>
              <a:t>类代码</a:t>
            </a:r>
          </a:p>
          <a:p>
            <a:pPr eaLnBrk="1" hangingPunct="1">
              <a:lnSpc>
                <a:spcPct val="140000"/>
              </a:lnSpc>
              <a:spcBef>
                <a:spcPct val="0"/>
              </a:spcBef>
              <a:buClr>
                <a:srgbClr val="CC0000"/>
              </a:buClr>
            </a:pPr>
            <a:r>
              <a:rPr lang="zh-CN" altLang="en-US" sz="2000" dirty="0"/>
              <a:t> 进程执行过程由</a:t>
            </a:r>
            <a:r>
              <a:rPr lang="en-US" altLang="zh-CN" sz="2000" dirty="0"/>
              <a:t>CPU</a:t>
            </a:r>
            <a:r>
              <a:rPr lang="zh-CN" altLang="en-US" sz="2000" dirty="0"/>
              <a:t>执行和</a:t>
            </a:r>
            <a:r>
              <a:rPr lang="en-US" altLang="zh-CN" sz="2000" dirty="0"/>
              <a:t>I/O</a:t>
            </a:r>
            <a:r>
              <a:rPr lang="zh-CN" altLang="en-US" sz="2000" dirty="0"/>
              <a:t>等待周期组成</a:t>
            </a:r>
          </a:p>
          <a:p>
            <a:pPr eaLnBrk="1" hangingPunct="1">
              <a:lnSpc>
                <a:spcPct val="140000"/>
              </a:lnSpc>
              <a:spcBef>
                <a:spcPct val="0"/>
              </a:spcBef>
              <a:buClr>
                <a:srgbClr val="CC0000"/>
              </a:buClr>
              <a:buFontTx/>
              <a:buNone/>
            </a:pPr>
            <a:r>
              <a:rPr lang="en-US" altLang="zh-CN" sz="2000" dirty="0"/>
              <a:t>CPU</a:t>
            </a:r>
            <a:r>
              <a:rPr lang="zh-CN" altLang="en-US" sz="2000" dirty="0"/>
              <a:t>区间和</a:t>
            </a:r>
            <a:r>
              <a:rPr lang="en-US" altLang="zh-CN" sz="2000" dirty="0"/>
              <a:t>I/O</a:t>
            </a:r>
            <a:r>
              <a:rPr lang="zh-CN" altLang="en-US" sz="2000" dirty="0"/>
              <a:t>区间</a:t>
            </a:r>
          </a:p>
          <a:p>
            <a:pPr eaLnBrk="1" hangingPunct="1">
              <a:lnSpc>
                <a:spcPct val="140000"/>
              </a:lnSpc>
              <a:spcBef>
                <a:spcPct val="0"/>
              </a:spcBef>
              <a:buClr>
                <a:srgbClr val="CC0000"/>
              </a:buClr>
            </a:pPr>
            <a:r>
              <a:rPr lang="zh-CN" altLang="en-US" sz="2000" dirty="0"/>
              <a:t> </a:t>
            </a:r>
            <a:r>
              <a:rPr lang="en-US" altLang="zh-CN" sz="2000" dirty="0">
                <a:highlight>
                  <a:srgbClr val="FFFF00"/>
                </a:highlight>
              </a:rPr>
              <a:t>CPU</a:t>
            </a:r>
            <a:r>
              <a:rPr lang="zh-CN" altLang="en-US" sz="2000" dirty="0">
                <a:highlight>
                  <a:srgbClr val="FFFF00"/>
                </a:highlight>
              </a:rPr>
              <a:t>约束型程序</a:t>
            </a:r>
            <a:r>
              <a:rPr lang="zh-CN" altLang="en-US" sz="2000" dirty="0"/>
              <a:t>以计算为主，</a:t>
            </a:r>
            <a:r>
              <a:rPr lang="en-US" altLang="zh-CN" sz="2000" dirty="0"/>
              <a:t>CPU</a:t>
            </a:r>
            <a:r>
              <a:rPr lang="zh-CN" altLang="en-US" sz="2000" dirty="0"/>
              <a:t>区间会较</a:t>
            </a:r>
            <a:br>
              <a:rPr lang="zh-CN" altLang="en-US" sz="2000" dirty="0"/>
            </a:br>
            <a:r>
              <a:rPr lang="zh-CN" altLang="en-US" sz="2000" dirty="0"/>
              <a:t>    多，还会有少量长的</a:t>
            </a:r>
            <a:r>
              <a:rPr lang="en-US" altLang="zh-CN" sz="2000" dirty="0"/>
              <a:t>CPU</a:t>
            </a:r>
            <a:r>
              <a:rPr lang="zh-CN" altLang="en-US" sz="2000" dirty="0"/>
              <a:t>区间</a:t>
            </a:r>
          </a:p>
          <a:p>
            <a:pPr eaLnBrk="1" hangingPunct="1">
              <a:lnSpc>
                <a:spcPct val="140000"/>
              </a:lnSpc>
              <a:spcBef>
                <a:spcPct val="0"/>
              </a:spcBef>
              <a:buClr>
                <a:srgbClr val="CC0000"/>
              </a:buClr>
            </a:pPr>
            <a:r>
              <a:rPr lang="zh-CN" altLang="en-US" sz="2000" dirty="0"/>
              <a:t> </a:t>
            </a:r>
            <a:r>
              <a:rPr lang="en-US" altLang="zh-CN" sz="2000" dirty="0">
                <a:highlight>
                  <a:srgbClr val="FFFF00"/>
                </a:highlight>
              </a:rPr>
              <a:t>I/O</a:t>
            </a:r>
            <a:r>
              <a:rPr lang="zh-CN" altLang="en-US" sz="2000" dirty="0">
                <a:highlight>
                  <a:srgbClr val="FFFF00"/>
                </a:highlight>
              </a:rPr>
              <a:t>约束型程序</a:t>
            </a:r>
            <a:r>
              <a:rPr lang="zh-CN" altLang="en-US" sz="2000" dirty="0"/>
              <a:t>以</a:t>
            </a:r>
            <a:r>
              <a:rPr lang="en-US" altLang="zh-CN" sz="2000" dirty="0"/>
              <a:t>I/O</a:t>
            </a:r>
            <a:r>
              <a:rPr lang="zh-CN" altLang="en-US" sz="2000" dirty="0"/>
              <a:t>为主，但配合</a:t>
            </a:r>
            <a:r>
              <a:rPr lang="en-US" altLang="zh-CN" sz="2000" dirty="0"/>
              <a:t>I/O</a:t>
            </a:r>
            <a:r>
              <a:rPr lang="zh-CN" altLang="en-US" sz="2000" dirty="0"/>
              <a:t>处理会</a:t>
            </a:r>
            <a:br>
              <a:rPr lang="zh-CN" altLang="en-US" sz="2000" dirty="0"/>
            </a:br>
            <a:r>
              <a:rPr lang="zh-CN" altLang="en-US" sz="2000" dirty="0"/>
              <a:t>    有大量短的</a:t>
            </a:r>
            <a:r>
              <a:rPr lang="en-US" altLang="zh-CN" sz="2000" dirty="0"/>
              <a:t>CPU</a:t>
            </a:r>
            <a:r>
              <a:rPr lang="zh-CN" altLang="en-US" sz="2000" dirty="0"/>
              <a:t>区间 </a:t>
            </a:r>
            <a:endParaRPr lang="zh-CN" altLang="en-US" sz="2000" dirty="0">
              <a:solidFill>
                <a:srgbClr val="993366"/>
              </a:solidFill>
            </a:endParaRPr>
          </a:p>
        </p:txBody>
      </p:sp>
      <p:grpSp>
        <p:nvGrpSpPr>
          <p:cNvPr id="9221" name="Group 15"/>
          <p:cNvGrpSpPr/>
          <p:nvPr/>
        </p:nvGrpSpPr>
        <p:grpSpPr bwMode="auto">
          <a:xfrm>
            <a:off x="457200" y="1600200"/>
            <a:ext cx="2908300" cy="5037138"/>
            <a:chOff x="288" y="1051"/>
            <a:chExt cx="1832" cy="3173"/>
          </a:xfrm>
        </p:grpSpPr>
        <p:pic>
          <p:nvPicPr>
            <p:cNvPr id="922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051"/>
              <a:ext cx="1729" cy="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9"/>
            <p:cNvSpPr>
              <a:spLocks noChangeArrowheads="1"/>
            </p:cNvSpPr>
            <p:nvPr/>
          </p:nvSpPr>
          <p:spPr bwMode="auto">
            <a:xfrm>
              <a:off x="1776" y="1536"/>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5" name="Rectangle 10"/>
            <p:cNvSpPr>
              <a:spLocks noChangeArrowheads="1"/>
            </p:cNvSpPr>
            <p:nvPr/>
          </p:nvSpPr>
          <p:spPr bwMode="auto">
            <a:xfrm>
              <a:off x="1712" y="1992"/>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6" name="Rectangle 11"/>
            <p:cNvSpPr>
              <a:spLocks noChangeArrowheads="1"/>
            </p:cNvSpPr>
            <p:nvPr/>
          </p:nvSpPr>
          <p:spPr bwMode="auto">
            <a:xfrm>
              <a:off x="1776" y="2368"/>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7" name="Rectangle 12"/>
            <p:cNvSpPr>
              <a:spLocks noChangeArrowheads="1"/>
            </p:cNvSpPr>
            <p:nvPr/>
          </p:nvSpPr>
          <p:spPr bwMode="auto">
            <a:xfrm>
              <a:off x="1712" y="2704"/>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8" name="Rectangle 13"/>
            <p:cNvSpPr>
              <a:spLocks noChangeArrowheads="1"/>
            </p:cNvSpPr>
            <p:nvPr/>
          </p:nvSpPr>
          <p:spPr bwMode="auto">
            <a:xfrm>
              <a:off x="1784" y="3176"/>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9" name="Rectangle 14"/>
            <p:cNvSpPr>
              <a:spLocks noChangeArrowheads="1"/>
            </p:cNvSpPr>
            <p:nvPr/>
          </p:nvSpPr>
          <p:spPr bwMode="auto">
            <a:xfrm>
              <a:off x="1720" y="3664"/>
              <a:ext cx="33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grpSp>
      <p:sp>
        <p:nvSpPr>
          <p:cNvPr id="2" name="矩形 1"/>
          <p:cNvSpPr>
            <a:spLocks noChangeArrowheads="1"/>
          </p:cNvSpPr>
          <p:nvPr/>
        </p:nvSpPr>
        <p:spPr bwMode="auto">
          <a:xfrm>
            <a:off x="3365500" y="6007100"/>
            <a:ext cx="330571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buSzTx/>
              <a:buFontTx/>
              <a:buNone/>
            </a:pPr>
            <a:r>
              <a:rPr lang="zh-CN" altLang="en-US" sz="2400" dirty="0">
                <a:solidFill>
                  <a:srgbClr val="993366"/>
                </a:solidFill>
              </a:rPr>
              <a:t>比如微信、</a:t>
            </a:r>
            <a:r>
              <a:rPr lang="en-US" altLang="zh-CN" sz="2400" dirty="0">
                <a:solidFill>
                  <a:srgbClr val="993366"/>
                </a:solidFill>
              </a:rPr>
              <a:t>word</a:t>
            </a:r>
            <a:r>
              <a:rPr lang="zh-CN" altLang="en-US" sz="2400" dirty="0">
                <a:solidFill>
                  <a:srgbClr val="993366"/>
                </a:solidFill>
              </a:rPr>
              <a:t>、</a:t>
            </a:r>
            <a:r>
              <a:rPr lang="en-US" altLang="zh-CN" sz="2400" dirty="0" err="1">
                <a:solidFill>
                  <a:srgbClr val="993366"/>
                </a:solidFill>
              </a:rPr>
              <a:t>gcc</a:t>
            </a:r>
            <a:endParaRPr lang="zh-CN" altLang="en-US" sz="2400" dirty="0">
              <a:solidFill>
                <a:srgbClr val="99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wipe(up)">
                                      <p:cBhvr>
                                        <p:cTn id="7" dur="1000"/>
                                        <p:tgtEl>
                                          <p:spTgt spid="22425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24260"/>
                                        </p:tgtEl>
                                        <p:attrNameLst>
                                          <p:attrName>style.visibility</p:attrName>
                                        </p:attrNameLst>
                                      </p:cBhvr>
                                      <p:to>
                                        <p:strVal val="visible"/>
                                      </p:to>
                                    </p:set>
                                    <p:animEffect transition="in" filter="wipe(up)">
                                      <p:cBhvr>
                                        <p:cTn id="11" dur="1000"/>
                                        <p:tgtEl>
                                          <p:spTgt spid="22426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4260">
                                            <p:txEl>
                                              <p:pRg st="0" end="0"/>
                                            </p:txEl>
                                          </p:spTgt>
                                        </p:tgtEl>
                                        <p:attrNameLst>
                                          <p:attrName>style.visibility</p:attrName>
                                        </p:attrNameLst>
                                      </p:cBhvr>
                                      <p:to>
                                        <p:strVal val="visible"/>
                                      </p:to>
                                    </p:set>
                                    <p:anim calcmode="lin" valueType="num">
                                      <p:cBhvr additive="base">
                                        <p:cTn id="16" dur="500" fill="hold"/>
                                        <p:tgtEl>
                                          <p:spTgt spid="22426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42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4260">
                                            <p:txEl>
                                              <p:pRg st="1" end="1"/>
                                            </p:txEl>
                                          </p:spTgt>
                                        </p:tgtEl>
                                        <p:attrNameLst>
                                          <p:attrName>style.visibility</p:attrName>
                                        </p:attrNameLst>
                                      </p:cBhvr>
                                      <p:to>
                                        <p:strVal val="visible"/>
                                      </p:to>
                                    </p:set>
                                    <p:anim calcmode="lin" valueType="num">
                                      <p:cBhvr additive="base">
                                        <p:cTn id="22" dur="500" fill="hold"/>
                                        <p:tgtEl>
                                          <p:spTgt spid="22426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426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24260">
                                            <p:txEl>
                                              <p:pRg st="2" end="2"/>
                                            </p:txEl>
                                          </p:spTgt>
                                        </p:tgtEl>
                                        <p:attrNameLst>
                                          <p:attrName>style.visibility</p:attrName>
                                        </p:attrNameLst>
                                      </p:cBhvr>
                                      <p:to>
                                        <p:strVal val="visible"/>
                                      </p:to>
                                    </p:set>
                                    <p:anim calcmode="lin" valueType="num">
                                      <p:cBhvr additive="base">
                                        <p:cTn id="26" dur="500" fill="hold"/>
                                        <p:tgtEl>
                                          <p:spTgt spid="22426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24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4260">
                                            <p:txEl>
                                              <p:pRg st="3" end="3"/>
                                            </p:txEl>
                                          </p:spTgt>
                                        </p:tgtEl>
                                        <p:attrNameLst>
                                          <p:attrName>style.visibility</p:attrName>
                                        </p:attrNameLst>
                                      </p:cBhvr>
                                      <p:to>
                                        <p:strVal val="visible"/>
                                      </p:to>
                                    </p:set>
                                    <p:anim calcmode="lin" valueType="num">
                                      <p:cBhvr additive="base">
                                        <p:cTn id="32" dur="500" fill="hold"/>
                                        <p:tgtEl>
                                          <p:spTgt spid="224260">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42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24260">
                                            <p:txEl>
                                              <p:pRg st="4" end="4"/>
                                            </p:txEl>
                                          </p:spTgt>
                                        </p:tgtEl>
                                        <p:attrNameLst>
                                          <p:attrName>style.visibility</p:attrName>
                                        </p:attrNameLst>
                                      </p:cBhvr>
                                      <p:to>
                                        <p:strVal val="visible"/>
                                      </p:to>
                                    </p:set>
                                    <p:anim calcmode="lin" valueType="num">
                                      <p:cBhvr additive="base">
                                        <p:cTn id="38" dur="500" fill="hold"/>
                                        <p:tgtEl>
                                          <p:spTgt spid="224260">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242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p:bldP spid="224260"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1"/>
          <p:cNvSpPr>
            <a:spLocks noGrp="1"/>
          </p:cNvSpPr>
          <p:nvPr>
            <p:ph idx="1"/>
          </p:nvPr>
        </p:nvSpPr>
        <p:spPr>
          <a:xfrm>
            <a:off x="152400" y="1752600"/>
            <a:ext cx="8991600" cy="4724400"/>
          </a:xfrm>
        </p:spPr>
        <p:txBody>
          <a:bodyPr/>
          <a:lstStyle/>
          <a:p>
            <a:pPr>
              <a:defRPr/>
            </a:pPr>
            <a:r>
              <a:rPr lang="zh-CN" altLang="en-US" sz="2400" b="0" dirty="0"/>
              <a:t>如果为给定的进程</a:t>
            </a:r>
            <a:r>
              <a:rPr lang="zh-CN" altLang="en-US" sz="2400" dirty="0"/>
              <a:t>设置了给定的位</a:t>
            </a:r>
            <a:r>
              <a:rPr lang="zh-CN" altLang="en-US" sz="2400" b="0" dirty="0"/>
              <a:t>，那么这个</a:t>
            </a:r>
            <a:r>
              <a:rPr lang="zh-CN" altLang="en-US" sz="2400" dirty="0"/>
              <a:t>进程就可以在相关的 </a:t>
            </a:r>
            <a:r>
              <a:rPr lang="en-US" altLang="zh-CN" sz="2400" dirty="0"/>
              <a:t>CPU </a:t>
            </a:r>
            <a:r>
              <a:rPr lang="zh-CN" altLang="en-US" sz="2400" dirty="0"/>
              <a:t>上运行</a:t>
            </a:r>
            <a:r>
              <a:rPr lang="zh-CN" altLang="en-US" sz="2400" b="0" dirty="0"/>
              <a:t>。如果一个进程可以在</a:t>
            </a:r>
            <a:r>
              <a:rPr lang="zh-CN" altLang="en-US" sz="2400" dirty="0"/>
              <a:t>任何 </a:t>
            </a:r>
            <a:r>
              <a:rPr lang="en-US" altLang="zh-CN" sz="2400" dirty="0"/>
              <a:t>CPU </a:t>
            </a:r>
            <a:r>
              <a:rPr lang="zh-CN" altLang="en-US" sz="2400" dirty="0"/>
              <a:t>上运行，可在处理器之间进行迁移，那么位掩码就全是 </a:t>
            </a:r>
            <a:r>
              <a:rPr lang="en-US" altLang="zh-CN" sz="2400" dirty="0"/>
              <a:t>1</a:t>
            </a:r>
            <a:r>
              <a:rPr lang="zh-CN" altLang="en-US" sz="2400" b="0" dirty="0"/>
              <a:t>（缺省状态）。</a:t>
            </a:r>
          </a:p>
          <a:p>
            <a:pPr>
              <a:defRPr/>
            </a:pPr>
            <a:r>
              <a:rPr lang="en-US" altLang="zh-CN" sz="2400" b="0" dirty="0"/>
              <a:t>Linux </a:t>
            </a:r>
            <a:r>
              <a:rPr lang="zh-CN" altLang="en-US" sz="2400" b="0" dirty="0"/>
              <a:t>内核 </a:t>
            </a:r>
            <a:r>
              <a:rPr lang="en-US" altLang="zh-CN" sz="2400" b="0" dirty="0"/>
              <a:t>API </a:t>
            </a:r>
            <a:r>
              <a:rPr lang="zh-CN" altLang="en-US" sz="2400" b="0" dirty="0"/>
              <a:t>提供了：</a:t>
            </a:r>
          </a:p>
          <a:p>
            <a:pPr marL="457200" indent="-457200">
              <a:buFont typeface="+mj-ea"/>
              <a:buAutoNum type="circleNumDbPlain"/>
              <a:defRPr/>
            </a:pPr>
            <a:r>
              <a:rPr lang="en-US" altLang="zh-CN" sz="2400" b="0" dirty="0" err="1">
                <a:solidFill>
                  <a:srgbClr val="FF0000"/>
                </a:solidFill>
              </a:rPr>
              <a:t>sched_set_affinity</a:t>
            </a:r>
            <a:r>
              <a:rPr lang="en-US" altLang="zh-CN" sz="2400" b="0" dirty="0">
                <a:solidFill>
                  <a:srgbClr val="FF0000"/>
                </a:solidFill>
              </a:rPr>
              <a:t>() </a:t>
            </a:r>
            <a:r>
              <a:rPr lang="zh-CN" altLang="en-US" sz="2400" b="0" dirty="0">
                <a:solidFill>
                  <a:srgbClr val="FF0000"/>
                </a:solidFill>
              </a:rPr>
              <a:t>（用来修改位掩码）</a:t>
            </a:r>
          </a:p>
          <a:p>
            <a:pPr marL="457200" indent="-457200">
              <a:buFont typeface="+mj-ea"/>
              <a:buAutoNum type="circleNumDbPlain"/>
              <a:defRPr/>
            </a:pPr>
            <a:r>
              <a:rPr lang="en-US" altLang="zh-CN" sz="2400" b="0" dirty="0" err="1">
                <a:solidFill>
                  <a:srgbClr val="FF0000"/>
                </a:solidFill>
              </a:rPr>
              <a:t>sched_get_affinity</a:t>
            </a:r>
            <a:r>
              <a:rPr lang="en-US" altLang="zh-CN" sz="2400" b="0" dirty="0">
                <a:solidFill>
                  <a:srgbClr val="FF0000"/>
                </a:solidFill>
              </a:rPr>
              <a:t>() </a:t>
            </a:r>
            <a:r>
              <a:rPr lang="zh-CN" altLang="en-US" sz="2400" b="0" dirty="0">
                <a:solidFill>
                  <a:srgbClr val="FF0000"/>
                </a:solidFill>
              </a:rPr>
              <a:t>（用来查看当前的位掩码）</a:t>
            </a:r>
          </a:p>
          <a:p>
            <a:pPr marL="457200" indent="-457200">
              <a:buFont typeface="+mj-ea"/>
              <a:buAutoNum type="circleNumDbPlain"/>
              <a:defRPr/>
            </a:pPr>
            <a:r>
              <a:rPr lang="en-US" altLang="zh-CN" sz="2400" b="0" dirty="0" err="1">
                <a:solidFill>
                  <a:srgbClr val="FF0000"/>
                </a:solidFill>
                <a:highlight>
                  <a:srgbClr val="FFFF00"/>
                </a:highlight>
              </a:rPr>
              <a:t>cpu_affinity</a:t>
            </a:r>
            <a:r>
              <a:rPr lang="en-US" altLang="zh-CN" sz="2400" b="0" dirty="0">
                <a:solidFill>
                  <a:srgbClr val="FF0000"/>
                </a:solidFill>
                <a:highlight>
                  <a:srgbClr val="FFFF00"/>
                </a:highlight>
              </a:rPr>
              <a:t> </a:t>
            </a:r>
            <a:r>
              <a:rPr lang="zh-CN" altLang="en-US" sz="2400" b="0" dirty="0">
                <a:solidFill>
                  <a:srgbClr val="FF0000"/>
                </a:solidFill>
                <a:highlight>
                  <a:srgbClr val="FFFF00"/>
                </a:highlight>
              </a:rPr>
              <a:t>会被传递给子线程</a:t>
            </a:r>
            <a:endParaRPr lang="zh-CN" altLang="en-US" sz="1100" dirty="0">
              <a:solidFill>
                <a:srgbClr val="FF0000"/>
              </a:solidFill>
              <a:highlight>
                <a:srgbClr val="FFFF00"/>
              </a:highlight>
              <a:latin typeface="宋体" panose="02010600030101010101" pitchFamily="2" charset="-122"/>
            </a:endParaRPr>
          </a:p>
        </p:txBody>
      </p:sp>
      <p:sp>
        <p:nvSpPr>
          <p:cNvPr id="57347"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57348" name="矩形 3"/>
          <p:cNvSpPr>
            <a:spLocks noChangeArrowheads="1"/>
          </p:cNvSpPr>
          <p:nvPr/>
        </p:nvSpPr>
        <p:spPr bwMode="auto">
          <a:xfrm>
            <a:off x="304800" y="1135063"/>
            <a:ext cx="4291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800" b="0"/>
              <a:t>Linux</a:t>
            </a:r>
            <a:r>
              <a:rPr lang="zh-CN" altLang="en-US" sz="2800"/>
              <a:t>多核调度器的亲和性</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152400" y="1260475"/>
            <a:ext cx="8839200" cy="5597525"/>
          </a:xfrm>
        </p:spPr>
        <p:txBody>
          <a:bodyPr/>
          <a:lstStyle/>
          <a:p>
            <a:pPr>
              <a:defRPr/>
            </a:pPr>
            <a:r>
              <a:rPr lang="zh-CN" altLang="en-US" sz="2400" dirty="0"/>
              <a:t>在 </a:t>
            </a:r>
            <a:r>
              <a:rPr lang="en-US" altLang="zh-CN" sz="2400" dirty="0" err="1"/>
              <a:t>linux</a:t>
            </a:r>
            <a:r>
              <a:rPr lang="en-US" altLang="zh-CN" sz="2400" dirty="0"/>
              <a:t> 2.4 </a:t>
            </a:r>
            <a:r>
              <a:rPr lang="zh-CN" altLang="en-US" sz="2400" dirty="0"/>
              <a:t>版本</a:t>
            </a:r>
            <a:r>
              <a:rPr lang="en-US" altLang="zh-CN" sz="2400" dirty="0"/>
              <a:t>O(n)</a:t>
            </a:r>
            <a:r>
              <a:rPr lang="zh-CN" altLang="en-US" sz="2400" dirty="0"/>
              <a:t>调度器</a:t>
            </a:r>
            <a:endParaRPr lang="en-US" altLang="zh-CN" sz="2400" dirty="0"/>
          </a:p>
          <a:p>
            <a:pPr marL="457200" indent="-457200">
              <a:buFont typeface="+mj-ea"/>
              <a:buAutoNum type="circleNumDbPlain"/>
              <a:defRPr/>
            </a:pPr>
            <a:r>
              <a:rPr lang="zh-CN" altLang="en-US" sz="2000" b="0" dirty="0"/>
              <a:t>采用一个</a:t>
            </a:r>
            <a:r>
              <a:rPr lang="en-US" altLang="zh-CN" sz="2000" b="0" dirty="0" err="1"/>
              <a:t>runqueue</a:t>
            </a:r>
            <a:r>
              <a:rPr lang="zh-CN" altLang="en-US" sz="2000" b="0" dirty="0"/>
              <a:t>运行队列来管理所有就绪进程，调度器</a:t>
            </a:r>
            <a:r>
              <a:rPr lang="en-US" altLang="zh-CN" sz="2000" b="0" dirty="0"/>
              <a:t>schedule</a:t>
            </a:r>
            <a:r>
              <a:rPr lang="zh-CN" altLang="en-US" sz="2000" b="0" dirty="0"/>
              <a:t>中会选择一个优先级最高（时间片最大）进程运行，同时对睡眠的进程增加一些时间片。</a:t>
            </a:r>
            <a:endParaRPr lang="en-US" altLang="zh-CN" sz="2000" b="0" dirty="0"/>
          </a:p>
          <a:p>
            <a:pPr marL="457200" indent="-457200">
              <a:buFont typeface="+mj-ea"/>
              <a:buAutoNum type="circleNumDbPlain"/>
              <a:defRPr/>
            </a:pPr>
            <a:r>
              <a:rPr lang="zh-CN" altLang="en-US" sz="2000" b="0" dirty="0"/>
              <a:t>当</a:t>
            </a:r>
            <a:r>
              <a:rPr lang="en-US" altLang="zh-CN" sz="2000" b="0" dirty="0" err="1"/>
              <a:t>runqueue</a:t>
            </a:r>
            <a:r>
              <a:rPr lang="zh-CN" altLang="en-US" sz="2000" b="0" dirty="0"/>
              <a:t>运行队列中无进程可选择时，则会对系统中所有的进程进行一次重新计算时间片的操作，同时也会对剩余时间片的进程做一次补偿。</a:t>
            </a:r>
          </a:p>
          <a:p>
            <a:pPr>
              <a:defRPr/>
            </a:pPr>
            <a:endParaRPr lang="en-US" altLang="zh-CN" sz="2000" b="0" dirty="0"/>
          </a:p>
        </p:txBody>
      </p:sp>
      <p:sp>
        <p:nvSpPr>
          <p:cNvPr id="59395"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59396" name="图片 2"/>
          <p:cNvPicPr>
            <a:picLocks noChangeAspect="1"/>
          </p:cNvPicPr>
          <p:nvPr/>
        </p:nvPicPr>
        <p:blipFill>
          <a:blip r:embed="rId3">
            <a:extLst>
              <a:ext uri="{28A0092B-C50C-407E-A947-70E740481C1C}">
                <a14:useLocalDpi xmlns:a14="http://schemas.microsoft.com/office/drawing/2010/main" val="0"/>
              </a:ext>
            </a:extLst>
          </a:blip>
          <a:srcRect l="3947" t="15352" r="3947" b="10448"/>
          <a:stretch>
            <a:fillRect/>
          </a:stretch>
        </p:blipFill>
        <p:spPr bwMode="auto">
          <a:xfrm>
            <a:off x="219186" y="4059237"/>
            <a:ext cx="4260628" cy="17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rotWithShape="1">
          <a:blip r:embed="rId4"/>
          <a:srcRect r="14647" b="63106"/>
          <a:stretch/>
        </p:blipFill>
        <p:spPr>
          <a:xfrm>
            <a:off x="4546600" y="4033837"/>
            <a:ext cx="4292600" cy="1676400"/>
          </a:xfrm>
          <a:prstGeom prst="rect">
            <a:avLst/>
          </a:prstGeom>
          <a:ln>
            <a:solidFill>
              <a:srgbClr val="C0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19100" y="1087438"/>
            <a:ext cx="8305800" cy="5597525"/>
          </a:xfrm>
        </p:spPr>
        <p:txBody>
          <a:bodyPr/>
          <a:lstStyle/>
          <a:p>
            <a:r>
              <a:rPr lang="en-US" altLang="zh-CN" sz="2000" dirty="0"/>
              <a:t>O(n)</a:t>
            </a:r>
            <a:r>
              <a:rPr lang="zh-CN" altLang="en-US" sz="2000" dirty="0"/>
              <a:t>调度器的缺陷：</a:t>
            </a:r>
          </a:p>
          <a:p>
            <a:r>
              <a:rPr lang="zh-CN" altLang="en-US" sz="2000" b="0" dirty="0"/>
              <a:t>时间复杂度是</a:t>
            </a:r>
            <a:r>
              <a:rPr lang="en-US" altLang="zh-CN" sz="2000" b="0" dirty="0"/>
              <a:t>O(n)</a:t>
            </a:r>
          </a:p>
          <a:p>
            <a:r>
              <a:rPr lang="en-US" altLang="zh-CN" sz="2000" b="0" dirty="0"/>
              <a:t>SMP</a:t>
            </a:r>
            <a:r>
              <a:rPr lang="zh-CN" altLang="en-US" sz="2000" b="0" dirty="0"/>
              <a:t>系统扩展不好，各</a:t>
            </a:r>
            <a:r>
              <a:rPr lang="en-US" altLang="zh-CN" sz="2000" b="0" dirty="0"/>
              <a:t>CPU</a:t>
            </a:r>
            <a:r>
              <a:rPr lang="zh-CN" altLang="en-US" sz="2000" b="0" dirty="0"/>
              <a:t>空闲访问</a:t>
            </a:r>
            <a:r>
              <a:rPr lang="en-US" altLang="zh-CN" sz="2000" b="0" dirty="0" err="1"/>
              <a:t>runqueue</a:t>
            </a:r>
            <a:r>
              <a:rPr lang="zh-CN" altLang="en-US" sz="2000" b="0" dirty="0"/>
              <a:t>需要加锁</a:t>
            </a:r>
          </a:p>
          <a:p>
            <a:r>
              <a:rPr lang="zh-CN" altLang="en-US" sz="2000" b="0" dirty="0"/>
              <a:t>实时、交互进程不能及时调度</a:t>
            </a:r>
          </a:p>
          <a:p>
            <a:r>
              <a:rPr lang="en-US" altLang="zh-CN" sz="2000" b="0" dirty="0"/>
              <a:t>CPU</a:t>
            </a:r>
            <a:r>
              <a:rPr lang="zh-CN" altLang="en-US" sz="2000" b="0" dirty="0"/>
              <a:t>空转的现象存在（等待锁，多</a:t>
            </a:r>
            <a:r>
              <a:rPr lang="en-US" altLang="zh-CN" sz="2000" b="0" dirty="0"/>
              <a:t>CPU</a:t>
            </a:r>
            <a:r>
              <a:rPr lang="zh-CN" altLang="en-US" sz="2000" b="0" dirty="0"/>
              <a:t>访问共享数据）</a:t>
            </a:r>
          </a:p>
          <a:p>
            <a:r>
              <a:rPr lang="zh-CN" altLang="en-US" sz="2000" b="0" dirty="0"/>
              <a:t>进程在各个</a:t>
            </a:r>
            <a:r>
              <a:rPr lang="en-US" altLang="zh-CN" sz="2000" b="0" dirty="0"/>
              <a:t>CPU</a:t>
            </a:r>
            <a:r>
              <a:rPr lang="zh-CN" altLang="en-US" sz="2000" b="0" dirty="0"/>
              <a:t>之间迁移。如果任务被调度到 </a:t>
            </a:r>
            <a:r>
              <a:rPr lang="en-US" altLang="zh-CN" sz="2000" b="0" dirty="0"/>
              <a:t>CPU-2 </a:t>
            </a:r>
            <a:r>
              <a:rPr lang="zh-CN" altLang="en-US" sz="2000" b="0" dirty="0"/>
              <a:t>上执行，那么在 </a:t>
            </a:r>
            <a:r>
              <a:rPr lang="en-US" altLang="zh-CN" sz="2000" b="0" dirty="0"/>
              <a:t>CPU-1</a:t>
            </a:r>
            <a:r>
              <a:rPr lang="zh-CN" altLang="en-US" sz="2000" b="0" dirty="0"/>
              <a:t>中</a:t>
            </a:r>
            <a:r>
              <a:rPr lang="en-US" altLang="zh-CN" sz="2000" b="0" dirty="0"/>
              <a:t> cache</a:t>
            </a:r>
            <a:r>
              <a:rPr lang="zh-CN" altLang="en-US" sz="2000" b="0" dirty="0"/>
              <a:t>数据将无效，并将其缓存到 </a:t>
            </a:r>
            <a:r>
              <a:rPr lang="en-US" altLang="zh-CN" sz="2000" b="0" dirty="0"/>
              <a:t>CPU-2 </a:t>
            </a:r>
            <a:r>
              <a:rPr lang="zh-CN" altLang="en-US" sz="2000" b="0" dirty="0"/>
              <a:t>的</a:t>
            </a:r>
            <a:r>
              <a:rPr lang="en-US" altLang="zh-CN" sz="2000" b="0" dirty="0"/>
              <a:t>cache</a:t>
            </a:r>
            <a:r>
              <a:rPr lang="zh-CN" altLang="en-US" sz="2000" b="0" dirty="0"/>
              <a:t>中。</a:t>
            </a:r>
          </a:p>
          <a:p>
            <a:endParaRPr lang="zh-CN" altLang="en-US" sz="2000" b="0" dirty="0"/>
          </a:p>
          <a:p>
            <a:endParaRPr lang="zh-CN" altLang="en-US" sz="900" dirty="0">
              <a:latin typeface="宋体" panose="02010600030101010101" pitchFamily="2" charset="-122"/>
            </a:endParaRPr>
          </a:p>
        </p:txBody>
      </p:sp>
      <p:sp>
        <p:nvSpPr>
          <p:cNvPr id="61443"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61444" name="图片 2"/>
          <p:cNvPicPr>
            <a:picLocks noChangeAspect="1"/>
          </p:cNvPicPr>
          <p:nvPr/>
        </p:nvPicPr>
        <p:blipFill>
          <a:blip r:embed="rId3">
            <a:extLst>
              <a:ext uri="{28A0092B-C50C-407E-A947-70E740481C1C}">
                <a14:useLocalDpi xmlns:a14="http://schemas.microsoft.com/office/drawing/2010/main" val="0"/>
              </a:ext>
            </a:extLst>
          </a:blip>
          <a:srcRect l="3947" t="15565" r="3947" b="7677"/>
          <a:stretch>
            <a:fillRect/>
          </a:stretch>
        </p:blipFill>
        <p:spPr bwMode="auto">
          <a:xfrm>
            <a:off x="152400" y="3886200"/>
            <a:ext cx="54102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r="6149"/>
          <a:stretch>
            <a:fillRect/>
          </a:stretch>
        </p:blipFill>
        <p:spPr bwMode="auto">
          <a:xfrm>
            <a:off x="5943600" y="3657600"/>
            <a:ext cx="218854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p:cNvPicPr>
          <p:nvPr/>
        </p:nvPicPr>
        <p:blipFill>
          <a:blip r:embed="rId5">
            <a:extLst>
              <a:ext uri="{28A0092B-C50C-407E-A947-70E740481C1C}">
                <a14:useLocalDpi xmlns:a14="http://schemas.microsoft.com/office/drawing/2010/main" val="0"/>
              </a:ext>
            </a:extLst>
          </a:blip>
          <a:srcRect r="5328"/>
          <a:stretch>
            <a:fillRect/>
          </a:stretch>
        </p:blipFill>
        <p:spPr bwMode="auto">
          <a:xfrm>
            <a:off x="6019800" y="5257800"/>
            <a:ext cx="2057401" cy="120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56761" y="1087438"/>
            <a:ext cx="4572000" cy="64633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342900" indent="-342900" algn="just">
              <a:buFont typeface="Wingdings" panose="05000000000000000000" pitchFamily="2" charset="2"/>
              <a:buChar char="l"/>
            </a:pPr>
            <a:r>
              <a:rPr lang="zh-CN" altLang="en-US" sz="1800" dirty="0"/>
              <a:t>多核</a:t>
            </a:r>
            <a:r>
              <a:rPr lang="en-US" altLang="zh-CN" sz="1800" dirty="0"/>
              <a:t>/</a:t>
            </a:r>
            <a:r>
              <a:rPr lang="zh-CN" altLang="en-US" sz="1800" dirty="0"/>
              <a:t>多处理器会给调度带来什么问题？</a:t>
            </a:r>
            <a:endParaRPr lang="en-US" altLang="zh-CN" sz="1800" dirty="0"/>
          </a:p>
          <a:p>
            <a:pPr algn="ctr"/>
            <a:r>
              <a:rPr lang="zh-CN" altLang="en-US" sz="1800" dirty="0">
                <a:solidFill>
                  <a:srgbClr val="FF0000"/>
                </a:solidFill>
              </a:rPr>
              <a:t>负载、竞争、</a:t>
            </a:r>
            <a:r>
              <a:rPr lang="en-US" altLang="zh-CN" sz="1800" dirty="0">
                <a:solidFill>
                  <a:srgbClr val="FF0000"/>
                </a:solidFill>
              </a:rPr>
              <a:t>Cache</a:t>
            </a:r>
            <a:endParaRPr lang="zh-CN" altLang="en-US" sz="1800" dirty="0">
              <a:solidFill>
                <a:srgbClr val="FF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152400" y="1260475"/>
            <a:ext cx="8763000" cy="568325"/>
          </a:xfrm>
        </p:spPr>
        <p:txBody>
          <a:bodyPr/>
          <a:lstStyle/>
          <a:p>
            <a:pPr algn="just">
              <a:defRPr/>
            </a:pPr>
            <a:r>
              <a:rPr lang="en-US" altLang="zh-CN" sz="2400" dirty="0"/>
              <a:t>Linux</a:t>
            </a:r>
            <a:r>
              <a:rPr lang="zh-CN" altLang="en-US" sz="2400" dirty="0"/>
              <a:t>调度器发展过程</a:t>
            </a:r>
            <a:r>
              <a:rPr lang="en-US" altLang="zh-CN" sz="2400" dirty="0"/>
              <a:t>:O(n)-&gt;O(1)-&gt;O(log(n))</a:t>
            </a:r>
          </a:p>
          <a:p>
            <a:pPr algn="just">
              <a:defRPr/>
            </a:pPr>
            <a:endParaRPr lang="en-US" altLang="zh-CN" sz="2400" b="0" dirty="0"/>
          </a:p>
          <a:p>
            <a:pPr algn="just">
              <a:defRPr/>
            </a:pPr>
            <a:endParaRPr lang="zh-CN" altLang="en-US" sz="1050" dirty="0">
              <a:latin typeface="宋体" panose="02010600030101010101" pitchFamily="2" charset="-122"/>
            </a:endParaRPr>
          </a:p>
        </p:txBody>
      </p:sp>
      <p:sp>
        <p:nvSpPr>
          <p:cNvPr id="63491"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63492" name="图片 4"/>
          <p:cNvPicPr>
            <a:picLocks noChangeAspect="1"/>
          </p:cNvPicPr>
          <p:nvPr/>
        </p:nvPicPr>
        <p:blipFill>
          <a:blip r:embed="rId3">
            <a:extLst>
              <a:ext uri="{28A0092B-C50C-407E-A947-70E740481C1C}">
                <a14:useLocalDpi xmlns:a14="http://schemas.microsoft.com/office/drawing/2010/main" val="0"/>
              </a:ext>
            </a:extLst>
          </a:blip>
          <a:srcRect l="18333" r="15001"/>
          <a:stretch>
            <a:fillRect/>
          </a:stretch>
        </p:blipFill>
        <p:spPr bwMode="auto">
          <a:xfrm>
            <a:off x="609600" y="1828800"/>
            <a:ext cx="7291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txBox="1"/>
          <p:nvPr/>
        </p:nvSpPr>
        <p:spPr bwMode="auto">
          <a:xfrm>
            <a:off x="134938" y="37338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just">
              <a:defRPr/>
            </a:pPr>
            <a:r>
              <a:rPr lang="en-US" altLang="zh-CN" sz="2400" kern="0" dirty="0">
                <a:solidFill>
                  <a:srgbClr val="FF0000"/>
                </a:solidFill>
              </a:rPr>
              <a:t>Linux O(1) </a:t>
            </a:r>
            <a:r>
              <a:rPr lang="zh-CN" altLang="en-US" sz="2400" kern="0" dirty="0">
                <a:solidFill>
                  <a:srgbClr val="FF0000"/>
                </a:solidFill>
              </a:rPr>
              <a:t>调度器</a:t>
            </a:r>
            <a:r>
              <a:rPr lang="zh-CN" altLang="en-US" sz="2400" b="0" kern="0" dirty="0"/>
              <a:t>中引入了</a:t>
            </a:r>
            <a:r>
              <a:rPr lang="en-US" altLang="zh-CN" sz="2400" b="0" kern="0" dirty="0"/>
              <a:t>per-CPU </a:t>
            </a:r>
            <a:r>
              <a:rPr lang="en-US" altLang="zh-CN" sz="2400" b="0" kern="0" dirty="0" err="1"/>
              <a:t>runqueue</a:t>
            </a:r>
            <a:r>
              <a:rPr lang="zh-CN" altLang="en-US" sz="2400" b="0" kern="0" dirty="0"/>
              <a:t>的结构。系统中所有的可运行状态的进程首先经过</a:t>
            </a:r>
            <a:r>
              <a:rPr lang="zh-CN" altLang="en-US" sz="2400" kern="0" dirty="0"/>
              <a:t>负载均衡模块</a:t>
            </a:r>
            <a:r>
              <a:rPr lang="zh-CN" altLang="en-US" sz="2400" b="0" kern="0" dirty="0"/>
              <a:t>挂入各</a:t>
            </a:r>
            <a:r>
              <a:rPr lang="en-US" altLang="zh-CN" sz="2400" b="0" kern="0" dirty="0"/>
              <a:t>CPU</a:t>
            </a:r>
            <a:r>
              <a:rPr lang="zh-CN" altLang="en-US" sz="2400" b="0" kern="0" dirty="0"/>
              <a:t>的</a:t>
            </a:r>
            <a:r>
              <a:rPr lang="en-US" altLang="zh-CN" sz="2400" b="0" kern="0" dirty="0" err="1"/>
              <a:t>runqueue</a:t>
            </a:r>
            <a:endParaRPr lang="en-US" altLang="zh-CN" sz="2400" b="0" kern="0" dirty="0"/>
          </a:p>
          <a:p>
            <a:pPr algn="just">
              <a:defRPr/>
            </a:pPr>
            <a:r>
              <a:rPr lang="zh-CN" altLang="en-US" sz="2400" b="0" kern="0" dirty="0"/>
              <a:t>每隔 </a:t>
            </a:r>
            <a:r>
              <a:rPr lang="en-US" altLang="zh-CN" sz="2400" b="0" kern="0" dirty="0" err="1"/>
              <a:t>200ms</a:t>
            </a:r>
            <a:r>
              <a:rPr lang="zh-CN" altLang="en-US" sz="2400" b="0" kern="0" dirty="0"/>
              <a:t>检查 </a:t>
            </a:r>
            <a:r>
              <a:rPr lang="en-US" altLang="zh-CN" sz="2400" b="0" kern="0" dirty="0"/>
              <a:t>CPU </a:t>
            </a:r>
            <a:r>
              <a:rPr lang="zh-CN" altLang="en-US" sz="2400" b="0" kern="0" dirty="0"/>
              <a:t>的负载是否均衡，如果不均衡，</a:t>
            </a:r>
            <a:r>
              <a:rPr lang="zh-CN" altLang="en-US" sz="2400" kern="0" dirty="0"/>
              <a:t>负载均衡模块</a:t>
            </a:r>
            <a:r>
              <a:rPr lang="zh-CN" altLang="en-US" sz="2400" b="0" kern="0" dirty="0"/>
              <a:t>在 </a:t>
            </a:r>
            <a:r>
              <a:rPr lang="en-US" altLang="zh-CN" sz="2400" b="0" kern="0" dirty="0"/>
              <a:t>CPU </a:t>
            </a:r>
            <a:r>
              <a:rPr lang="zh-CN" altLang="en-US" sz="2400" b="0" kern="0" dirty="0"/>
              <a:t>之间进行一次任务均衡操作。然后由各</a:t>
            </a:r>
            <a:r>
              <a:rPr lang="en-US" altLang="zh-CN" sz="2400" b="0" kern="0" dirty="0"/>
              <a:t>CPU</a:t>
            </a:r>
            <a:r>
              <a:rPr lang="zh-CN" altLang="en-US" sz="2400" b="0" kern="0" dirty="0"/>
              <a:t>调度器调度。</a:t>
            </a:r>
            <a:endParaRPr lang="zh-CN" altLang="en-US" sz="1050" kern="0" dirty="0">
              <a:latin typeface="宋体" panose="02010600030101010101" pitchFamily="2" charset="-122"/>
            </a:endParaRPr>
          </a:p>
        </p:txBody>
      </p:sp>
      <p:sp>
        <p:nvSpPr>
          <p:cNvPr id="2" name="矩形 1"/>
          <p:cNvSpPr/>
          <p:nvPr/>
        </p:nvSpPr>
        <p:spPr>
          <a:xfrm>
            <a:off x="5791200" y="546100"/>
            <a:ext cx="2717800" cy="460375"/>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a:xfrm>
            <a:off x="152400" y="1260475"/>
            <a:ext cx="8991600" cy="5597525"/>
          </a:xfrm>
        </p:spPr>
        <p:txBody>
          <a:bodyPr/>
          <a:lstStyle/>
          <a:p>
            <a:r>
              <a:rPr lang="en-US" altLang="zh-CN" sz="2000" b="0" dirty="0"/>
              <a:t>O(1)</a:t>
            </a:r>
            <a:r>
              <a:rPr lang="zh-CN" altLang="en-US" sz="2000" b="0" dirty="0"/>
              <a:t>调度有</a:t>
            </a:r>
            <a:r>
              <a:rPr lang="en-US" altLang="zh-CN" sz="2000" b="0" dirty="0"/>
              <a:t>140</a:t>
            </a:r>
            <a:r>
              <a:rPr lang="zh-CN" altLang="en-US" sz="2000" b="0" dirty="0"/>
              <a:t>个优先级级别，由</a:t>
            </a:r>
            <a:r>
              <a:rPr lang="en-US" altLang="zh-CN" sz="2000" b="0" dirty="0"/>
              <a:t>0</a:t>
            </a:r>
            <a:r>
              <a:rPr lang="zh-CN" altLang="en-US" sz="2000" b="0" dirty="0"/>
              <a:t>～</a:t>
            </a:r>
            <a:r>
              <a:rPr lang="en-US" altLang="zh-CN" sz="2000" b="0" dirty="0"/>
              <a:t>139, 0</a:t>
            </a:r>
            <a:r>
              <a:rPr lang="zh-CN" altLang="en-US" sz="2000" b="0" dirty="0"/>
              <a:t>～</a:t>
            </a:r>
            <a:r>
              <a:rPr lang="en-US" altLang="zh-CN" sz="2000" b="0" dirty="0"/>
              <a:t>99 </a:t>
            </a:r>
            <a:r>
              <a:rPr lang="zh-CN" altLang="en-US" sz="2000" b="0" dirty="0"/>
              <a:t>为实时优先级，而</a:t>
            </a:r>
            <a:r>
              <a:rPr lang="en-US" altLang="zh-CN" sz="2000" b="0" dirty="0"/>
              <a:t>100</a:t>
            </a:r>
            <a:r>
              <a:rPr lang="zh-CN" altLang="en-US" sz="2000" b="0" dirty="0"/>
              <a:t>～</a:t>
            </a:r>
            <a:r>
              <a:rPr lang="en-US" altLang="zh-CN" sz="2000" b="0" dirty="0"/>
              <a:t>139</a:t>
            </a:r>
            <a:r>
              <a:rPr lang="zh-CN" altLang="en-US" sz="2000" b="0" dirty="0"/>
              <a:t>为非实时优先级。</a:t>
            </a:r>
            <a:endParaRPr lang="en-US" altLang="zh-CN" sz="2000" b="0" dirty="0"/>
          </a:p>
          <a:p>
            <a:r>
              <a:rPr lang="zh-CN" altLang="en-US" sz="2000" b="0" dirty="0"/>
              <a:t>每个</a:t>
            </a:r>
            <a:r>
              <a:rPr lang="en-US" altLang="zh-CN" sz="2000" b="0" dirty="0" err="1"/>
              <a:t>cpu</a:t>
            </a:r>
            <a:r>
              <a:rPr lang="en-US" altLang="zh-CN" sz="2000" b="0" dirty="0"/>
              <a:t> </a:t>
            </a:r>
            <a:r>
              <a:rPr lang="en-US" altLang="zh-CN" sz="2000" b="0" dirty="0" err="1"/>
              <a:t>runqueue</a:t>
            </a:r>
            <a:r>
              <a:rPr lang="zh-CN" altLang="en-US" sz="2000" b="0" dirty="0"/>
              <a:t>维护自己的</a:t>
            </a:r>
            <a:r>
              <a:rPr lang="en-US" altLang="zh-CN" sz="2000" b="0" dirty="0"/>
              <a:t>active</a:t>
            </a:r>
            <a:r>
              <a:rPr lang="zh-CN" altLang="en-US" sz="2000" b="0" dirty="0"/>
              <a:t>队列与</a:t>
            </a:r>
            <a:r>
              <a:rPr lang="en-US" altLang="zh-CN" sz="2000" b="0" dirty="0" err="1"/>
              <a:t>expried</a:t>
            </a:r>
            <a:r>
              <a:rPr lang="zh-CN" altLang="en-US" sz="2000" b="0" dirty="0"/>
              <a:t>队列。当前</a:t>
            </a:r>
            <a:r>
              <a:rPr lang="en-US" altLang="zh-CN" sz="2000" b="0" dirty="0" err="1"/>
              <a:t>cpu</a:t>
            </a:r>
            <a:r>
              <a:rPr lang="zh-CN" altLang="en-US" sz="2000" b="0" dirty="0"/>
              <a:t>上运行进程的时间片用完后就会被放入</a:t>
            </a:r>
            <a:r>
              <a:rPr lang="en-US" altLang="zh-CN" sz="2000" b="0" dirty="0"/>
              <a:t>expired</a:t>
            </a:r>
            <a:r>
              <a:rPr lang="zh-CN" altLang="en-US" sz="2000" b="0" dirty="0"/>
              <a:t>队列中。</a:t>
            </a:r>
            <a:endParaRPr lang="en-US" altLang="zh-CN" sz="2000" b="0" dirty="0"/>
          </a:p>
          <a:p>
            <a:r>
              <a:rPr lang="zh-CN" altLang="en-US" sz="2000" b="0" dirty="0"/>
              <a:t>当</a:t>
            </a:r>
            <a:r>
              <a:rPr lang="en-US" altLang="zh-CN" sz="2000" b="0" dirty="0"/>
              <a:t>active</a:t>
            </a:r>
            <a:r>
              <a:rPr lang="zh-CN" altLang="en-US" sz="2000" b="0" dirty="0"/>
              <a:t>队列中所有进程的时间片都用完，进程执行完毕后，交换</a:t>
            </a:r>
            <a:r>
              <a:rPr lang="en-US" altLang="zh-CN" sz="2000" b="0" dirty="0"/>
              <a:t>active</a:t>
            </a:r>
            <a:r>
              <a:rPr lang="zh-CN" altLang="en-US" sz="2000" b="0" dirty="0"/>
              <a:t>队列和</a:t>
            </a:r>
            <a:r>
              <a:rPr lang="en-US" altLang="zh-CN" sz="2000" b="0" dirty="0" err="1"/>
              <a:t>expried</a:t>
            </a:r>
            <a:r>
              <a:rPr lang="zh-CN" altLang="en-US" sz="2000" b="0" dirty="0"/>
              <a:t>。</a:t>
            </a:r>
            <a:endParaRPr lang="en-US" altLang="zh-CN" sz="2000" b="0" dirty="0"/>
          </a:p>
          <a:p>
            <a:r>
              <a:rPr lang="en-US" altLang="zh-CN" sz="2000" b="0" dirty="0" err="1"/>
              <a:t>expried</a:t>
            </a:r>
            <a:r>
              <a:rPr lang="zh-CN" altLang="en-US" sz="2000" b="0" dirty="0"/>
              <a:t>队列就成为了</a:t>
            </a:r>
            <a:r>
              <a:rPr lang="en-US" altLang="zh-CN" sz="2000" b="0" dirty="0"/>
              <a:t>active</a:t>
            </a:r>
            <a:r>
              <a:rPr lang="zh-CN" altLang="en-US" sz="2000" b="0" dirty="0"/>
              <a:t>队列。这样做只需要指针的交换。</a:t>
            </a:r>
            <a:endParaRPr lang="en-US" altLang="zh-CN" sz="2000" b="0" dirty="0"/>
          </a:p>
          <a:p>
            <a:endParaRPr lang="zh-CN" altLang="en-US" sz="2000" dirty="0">
              <a:latin typeface="宋体" panose="02010600030101010101" pitchFamily="2" charset="-122"/>
            </a:endParaRPr>
          </a:p>
        </p:txBody>
      </p:sp>
      <p:sp>
        <p:nvSpPr>
          <p:cNvPr id="65539"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65540" name="图片 2"/>
          <p:cNvPicPr>
            <a:picLocks noChangeAspect="1"/>
          </p:cNvPicPr>
          <p:nvPr/>
        </p:nvPicPr>
        <p:blipFill>
          <a:blip r:embed="rId3">
            <a:extLst>
              <a:ext uri="{28A0092B-C50C-407E-A947-70E740481C1C}">
                <a14:useLocalDpi xmlns:a14="http://schemas.microsoft.com/office/drawing/2010/main" val="0"/>
              </a:ext>
            </a:extLst>
          </a:blip>
          <a:srcRect l="7446" t="13535" r="2718" b="4010"/>
          <a:stretch>
            <a:fillRect/>
          </a:stretch>
        </p:blipFill>
        <p:spPr bwMode="auto">
          <a:xfrm>
            <a:off x="0" y="3668904"/>
            <a:ext cx="6138003" cy="303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19800" y="493713"/>
            <a:ext cx="2717800" cy="461962"/>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pic>
        <p:nvPicPr>
          <p:cNvPr id="3" name="图片 2"/>
          <p:cNvPicPr>
            <a:picLocks noChangeAspect="1"/>
          </p:cNvPicPr>
          <p:nvPr/>
        </p:nvPicPr>
        <p:blipFill>
          <a:blip r:embed="rId4"/>
          <a:stretch>
            <a:fillRect/>
          </a:stretch>
        </p:blipFill>
        <p:spPr>
          <a:xfrm>
            <a:off x="6007100" y="4362450"/>
            <a:ext cx="3163796" cy="1260475"/>
          </a:xfrm>
          <a:prstGeom prst="rect">
            <a:avLst/>
          </a:prstGeom>
          <a:effectLst>
            <a:innerShdw blurRad="114300">
              <a:prstClr val="black"/>
            </a:inn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40"/>
                                        </p:tgtEl>
                                        <p:attrNameLst>
                                          <p:attrName>style.visibility</p:attrName>
                                        </p:attrNameLst>
                                      </p:cBhvr>
                                      <p:to>
                                        <p:strVal val="visible"/>
                                      </p:to>
                                    </p:set>
                                    <p:anim calcmode="lin" valueType="num">
                                      <p:cBhvr additive="base">
                                        <p:cTn id="13" dur="500" fill="hold"/>
                                        <p:tgtEl>
                                          <p:spTgt spid="65540"/>
                                        </p:tgtEl>
                                        <p:attrNameLst>
                                          <p:attrName>ppt_x</p:attrName>
                                        </p:attrNameLst>
                                      </p:cBhvr>
                                      <p:tavLst>
                                        <p:tav tm="0">
                                          <p:val>
                                            <p:strVal val="#ppt_x"/>
                                          </p:val>
                                        </p:tav>
                                        <p:tav tm="100000">
                                          <p:val>
                                            <p:strVal val="#ppt_x"/>
                                          </p:val>
                                        </p:tav>
                                      </p:tavLst>
                                    </p:anim>
                                    <p:anim calcmode="lin" valueType="num">
                                      <p:cBhvr additive="base">
                                        <p:cTn id="14"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8">
                                            <p:txEl>
                                              <p:pRg st="1" end="1"/>
                                            </p:txEl>
                                          </p:spTgt>
                                        </p:tgtEl>
                                        <p:attrNameLst>
                                          <p:attrName>style.visibility</p:attrName>
                                        </p:attrNameLst>
                                      </p:cBhvr>
                                      <p:to>
                                        <p:strVal val="visible"/>
                                      </p:to>
                                    </p:set>
                                    <p:anim calcmode="lin" valueType="num">
                                      <p:cBhvr additive="base">
                                        <p:cTn id="19"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8">
                                            <p:txEl>
                                              <p:pRg st="2" end="2"/>
                                            </p:txEl>
                                          </p:spTgt>
                                        </p:tgtEl>
                                        <p:attrNameLst>
                                          <p:attrName>style.visibility</p:attrName>
                                        </p:attrNameLst>
                                      </p:cBhvr>
                                      <p:to>
                                        <p:strVal val="visible"/>
                                      </p:to>
                                    </p:set>
                                    <p:anim calcmode="lin" valueType="num">
                                      <p:cBhvr additive="base">
                                        <p:cTn id="25" dur="500" fill="hold"/>
                                        <p:tgtEl>
                                          <p:spTgt spid="6553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8">
                                            <p:txEl>
                                              <p:pRg st="3" end="3"/>
                                            </p:txEl>
                                          </p:spTgt>
                                        </p:tgtEl>
                                        <p:attrNameLst>
                                          <p:attrName>style.visibility</p:attrName>
                                        </p:attrNameLst>
                                      </p:cBhvr>
                                      <p:to>
                                        <p:strVal val="visible"/>
                                      </p:to>
                                    </p:set>
                                    <p:anim calcmode="lin" valueType="num">
                                      <p:cBhvr additive="base">
                                        <p:cTn id="31" dur="500" fill="hold"/>
                                        <p:tgtEl>
                                          <p:spTgt spid="6553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a:xfrm>
            <a:off x="152400" y="1260475"/>
            <a:ext cx="8991600" cy="5597525"/>
          </a:xfrm>
        </p:spPr>
        <p:txBody>
          <a:bodyPr/>
          <a:lstStyle/>
          <a:p>
            <a:r>
              <a:rPr lang="en-US" altLang="zh-CN" sz="2000" b="0" dirty="0" err="1"/>
              <a:t>runqueue</a:t>
            </a:r>
            <a:r>
              <a:rPr lang="zh-CN" altLang="en-US" sz="2000" b="0" dirty="0"/>
              <a:t>是一个</a:t>
            </a:r>
            <a:r>
              <a:rPr lang="en-US" altLang="zh-CN" sz="2000" b="0" dirty="0" err="1"/>
              <a:t>PER_CPU</a:t>
            </a:r>
            <a:r>
              <a:rPr lang="zh-CN" altLang="en-US" sz="2000" b="0" dirty="0"/>
              <a:t>变量，</a:t>
            </a:r>
            <a:r>
              <a:rPr lang="en-US" altLang="zh-CN" sz="2000" b="0" dirty="0" err="1"/>
              <a:t>SMP</a:t>
            </a:r>
            <a:r>
              <a:rPr lang="zh-CN" altLang="en-US" sz="2000" b="0" dirty="0"/>
              <a:t>系统可有效的避免多个</a:t>
            </a:r>
            <a:r>
              <a:rPr lang="en-US" altLang="zh-CN" sz="2000" b="0" dirty="0"/>
              <a:t>CPU</a:t>
            </a:r>
            <a:r>
              <a:rPr lang="zh-CN" altLang="en-US" sz="2000" b="0" dirty="0"/>
              <a:t>去访问同一个</a:t>
            </a:r>
            <a:r>
              <a:rPr lang="en-US" altLang="zh-CN" sz="2000" b="0" dirty="0" err="1"/>
              <a:t>runqueue</a:t>
            </a:r>
            <a:r>
              <a:rPr lang="zh-CN" altLang="en-US" sz="2000" b="0" dirty="0"/>
              <a:t>（避免竞争）。</a:t>
            </a:r>
          </a:p>
          <a:p>
            <a:r>
              <a:rPr lang="zh-CN" altLang="en-US" sz="2000" b="0" dirty="0"/>
              <a:t>为了解决</a:t>
            </a:r>
            <a:r>
              <a:rPr lang="en-US" altLang="zh-CN" sz="2000" b="0" dirty="0"/>
              <a:t>O(n)</a:t>
            </a:r>
            <a:r>
              <a:rPr lang="zh-CN" altLang="en-US" sz="2000" b="0" dirty="0"/>
              <a:t>中所有的进程都无序排列在</a:t>
            </a:r>
            <a:r>
              <a:rPr lang="en-US" altLang="zh-CN" sz="2000" b="0" dirty="0" err="1"/>
              <a:t>runqueue</a:t>
            </a:r>
            <a:r>
              <a:rPr lang="zh-CN" altLang="en-US" sz="2000" b="0" dirty="0"/>
              <a:t>中，</a:t>
            </a:r>
            <a:r>
              <a:rPr lang="en-US" altLang="zh-CN" sz="2000" b="0" dirty="0"/>
              <a:t>O(1)</a:t>
            </a:r>
            <a:r>
              <a:rPr lang="zh-CN" altLang="en-US" sz="2000" b="0" dirty="0"/>
              <a:t>算法中将进程按照优先级排列，而且相同优先级的都挂在同优先级的队列中。</a:t>
            </a:r>
            <a:endParaRPr lang="en-US" altLang="zh-CN" sz="2000" b="0" dirty="0"/>
          </a:p>
          <a:p>
            <a:r>
              <a:rPr lang="zh-CN" altLang="en-US" sz="2000" b="0" dirty="0"/>
              <a:t>同时提供了一个</a:t>
            </a:r>
            <a:r>
              <a:rPr lang="en-US" altLang="zh-CN" sz="2000" b="0" dirty="0"/>
              <a:t>bitmap</a:t>
            </a:r>
            <a:r>
              <a:rPr lang="zh-CN" altLang="en-US" sz="2000" b="0" dirty="0"/>
              <a:t>结构，用来</a:t>
            </a:r>
            <a:r>
              <a:rPr lang="zh-CN" altLang="en-US" sz="2000" dirty="0"/>
              <a:t>存放哪些优先级中有可以运行的进程</a:t>
            </a:r>
            <a:r>
              <a:rPr lang="zh-CN" altLang="en-US" sz="2000" b="0" dirty="0"/>
              <a:t>。当每次</a:t>
            </a:r>
            <a:r>
              <a:rPr lang="en-US" altLang="zh-CN" sz="2000" dirty="0" err="1"/>
              <a:t>picknext</a:t>
            </a:r>
            <a:r>
              <a:rPr lang="zh-CN" altLang="en-US" sz="2000" b="0" dirty="0"/>
              <a:t>的时候，只需要访问</a:t>
            </a:r>
            <a:r>
              <a:rPr lang="en-US" altLang="zh-CN" sz="2000" b="0" dirty="0"/>
              <a:t>bitmap</a:t>
            </a:r>
            <a:r>
              <a:rPr lang="zh-CN" altLang="en-US" sz="2000" b="0" dirty="0"/>
              <a:t>，然后去对应的优先级队列中按照优先级策略选择进程。</a:t>
            </a:r>
          </a:p>
        </p:txBody>
      </p:sp>
      <p:sp>
        <p:nvSpPr>
          <p:cNvPr id="67587"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67588" name="图片 2"/>
          <p:cNvPicPr>
            <a:picLocks noChangeAspect="1"/>
          </p:cNvPicPr>
          <p:nvPr/>
        </p:nvPicPr>
        <p:blipFill>
          <a:blip r:embed="rId3">
            <a:extLst>
              <a:ext uri="{28A0092B-C50C-407E-A947-70E740481C1C}">
                <a14:useLocalDpi xmlns:a14="http://schemas.microsoft.com/office/drawing/2010/main" val="0"/>
              </a:ext>
            </a:extLst>
          </a:blip>
          <a:srcRect l="833" t="3552" r="1666" b="2295"/>
          <a:stretch>
            <a:fillRect/>
          </a:stretch>
        </p:blipFill>
        <p:spPr bwMode="auto">
          <a:xfrm>
            <a:off x="292100" y="3620643"/>
            <a:ext cx="70866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
        <p:nvSpPr>
          <p:cNvPr id="6" name="矩形 5"/>
          <p:cNvSpPr/>
          <p:nvPr/>
        </p:nvSpPr>
        <p:spPr>
          <a:xfrm>
            <a:off x="6447790" y="3620643"/>
            <a:ext cx="26797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Wingdings" panose="05000000000000000000" pitchFamily="2" charset="2"/>
              <a:buChar char="l"/>
            </a:pPr>
            <a:r>
              <a:rPr lang="zh-CN" altLang="en-US" sz="1800" dirty="0"/>
              <a:t>多核</a:t>
            </a:r>
            <a:r>
              <a:rPr lang="en-US" altLang="zh-CN" sz="1800" dirty="0"/>
              <a:t>/</a:t>
            </a:r>
            <a:r>
              <a:rPr lang="zh-CN" altLang="en-US" sz="1800" dirty="0"/>
              <a:t>多处理器会给调度带来什么问题？</a:t>
            </a:r>
            <a:endParaRPr lang="en-US" altLang="zh-CN" sz="1800" dirty="0"/>
          </a:p>
          <a:p>
            <a:pPr algn="ctr"/>
            <a:r>
              <a:rPr lang="zh-CN" altLang="en-US" sz="1800" dirty="0">
                <a:solidFill>
                  <a:srgbClr val="FF0000"/>
                </a:solidFill>
              </a:rPr>
              <a:t>负载、竞争、</a:t>
            </a:r>
            <a:r>
              <a:rPr lang="en-US" altLang="zh-CN" sz="1800" dirty="0">
                <a:solidFill>
                  <a:srgbClr val="FF0000"/>
                </a:solidFill>
              </a:rPr>
              <a:t>Cache</a:t>
            </a:r>
            <a:endParaRPr lang="zh-CN" altLang="en-US" sz="1800" dirty="0">
              <a:solidFill>
                <a:srgbClr val="FF0000"/>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152400" y="1260475"/>
            <a:ext cx="8991600" cy="5597525"/>
          </a:xfrm>
        </p:spPr>
        <p:txBody>
          <a:bodyPr/>
          <a:lstStyle/>
          <a:p>
            <a:r>
              <a:rPr lang="en-US" altLang="zh-CN" sz="2000" b="0" dirty="0"/>
              <a:t>Task </a:t>
            </a:r>
            <a:r>
              <a:rPr lang="zh-CN" altLang="en-US" sz="2000" b="0" dirty="0"/>
              <a:t>与负载均衡和 </a:t>
            </a:r>
            <a:r>
              <a:rPr lang="en-US" altLang="zh-CN" sz="2000" b="0" dirty="0" err="1"/>
              <a:t>runqueue</a:t>
            </a:r>
            <a:r>
              <a:rPr lang="en-US" altLang="zh-CN" sz="2000" b="0" dirty="0"/>
              <a:t> </a:t>
            </a:r>
            <a:r>
              <a:rPr lang="zh-CN" altLang="en-US" sz="2000" b="0" dirty="0"/>
              <a:t>以及对应调度器之间的关系：</a:t>
            </a:r>
            <a:endParaRPr lang="en-US" altLang="zh-CN" sz="2000" b="0" dirty="0"/>
          </a:p>
          <a:p>
            <a:r>
              <a:rPr lang="zh-CN" altLang="en-US" sz="2000" b="0" dirty="0"/>
              <a:t>每个 </a:t>
            </a:r>
            <a:r>
              <a:rPr lang="en-US" altLang="zh-CN" sz="2000" b="0" dirty="0" err="1"/>
              <a:t>runqueue</a:t>
            </a:r>
            <a:r>
              <a:rPr lang="en-US" altLang="zh-CN" sz="2000" b="0" dirty="0"/>
              <a:t> </a:t>
            </a:r>
            <a:r>
              <a:rPr lang="zh-CN" altLang="en-US" sz="2000" b="0" dirty="0"/>
              <a:t>里又会分为</a:t>
            </a:r>
            <a:r>
              <a:rPr lang="en-US" altLang="zh-CN" sz="2000" b="0" dirty="0"/>
              <a:t>active</a:t>
            </a:r>
            <a:r>
              <a:rPr lang="zh-CN" altLang="en-US" sz="2000" b="0" dirty="0"/>
              <a:t>和</a:t>
            </a:r>
            <a:r>
              <a:rPr lang="en-US" altLang="zh-CN" sz="2000" b="0" dirty="0"/>
              <a:t>expired</a:t>
            </a:r>
            <a:r>
              <a:rPr lang="zh-CN" altLang="en-US" sz="2000" b="0" dirty="0"/>
              <a:t>队列，每个队列中可挂载</a:t>
            </a:r>
            <a:r>
              <a:rPr lang="en-US" altLang="zh-CN" sz="2000" b="0" dirty="0"/>
              <a:t>140</a:t>
            </a:r>
            <a:r>
              <a:rPr lang="zh-CN" altLang="en-US" sz="2000" b="0" dirty="0"/>
              <a:t>个优先级不同的 </a:t>
            </a:r>
            <a:r>
              <a:rPr lang="en-US" altLang="zh-CN" sz="2000" b="0" dirty="0"/>
              <a:t>task </a:t>
            </a:r>
            <a:r>
              <a:rPr lang="zh-CN" altLang="en-US" sz="2000" b="0" dirty="0"/>
              <a:t>。关于调度器在 </a:t>
            </a:r>
            <a:r>
              <a:rPr lang="en-US" altLang="zh-CN" sz="2000" b="0" dirty="0" err="1"/>
              <a:t>runqueue</a:t>
            </a:r>
            <a:r>
              <a:rPr lang="en-US" altLang="zh-CN" sz="2000" b="0" dirty="0"/>
              <a:t> </a:t>
            </a:r>
            <a:r>
              <a:rPr lang="zh-CN" altLang="en-US" sz="2000" b="0" dirty="0"/>
              <a:t>里的算法实现我们看下面一张图：</a:t>
            </a:r>
            <a:endParaRPr lang="zh-CN" altLang="en-US" sz="1000" dirty="0">
              <a:latin typeface="宋体" panose="02010600030101010101" pitchFamily="2" charset="-122"/>
            </a:endParaRPr>
          </a:p>
        </p:txBody>
      </p:sp>
      <p:sp>
        <p:nvSpPr>
          <p:cNvPr id="69635"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6963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70866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
        <p:nvSpPr>
          <p:cNvPr id="6" name="矩形 5"/>
          <p:cNvSpPr/>
          <p:nvPr/>
        </p:nvSpPr>
        <p:spPr>
          <a:xfrm>
            <a:off x="6324600" y="2476500"/>
            <a:ext cx="26797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Wingdings" panose="05000000000000000000" pitchFamily="2" charset="2"/>
              <a:buChar char="l"/>
            </a:pPr>
            <a:r>
              <a:rPr lang="zh-CN" altLang="en-US" sz="1800" dirty="0"/>
              <a:t>多核</a:t>
            </a:r>
            <a:r>
              <a:rPr lang="en-US" altLang="zh-CN" sz="1800" dirty="0"/>
              <a:t>/</a:t>
            </a:r>
            <a:r>
              <a:rPr lang="zh-CN" altLang="en-US" sz="1800" dirty="0"/>
              <a:t>多处理器会给调度带来什么问题？</a:t>
            </a:r>
            <a:endParaRPr lang="en-US" altLang="zh-CN" sz="1800" dirty="0"/>
          </a:p>
          <a:p>
            <a:pPr algn="ctr"/>
            <a:r>
              <a:rPr lang="zh-CN" altLang="en-US" sz="1800" dirty="0">
                <a:solidFill>
                  <a:srgbClr val="FF0000"/>
                </a:solidFill>
              </a:rPr>
              <a:t>负载、竞争、</a:t>
            </a:r>
            <a:r>
              <a:rPr lang="en-US" altLang="zh-CN" sz="1800" dirty="0">
                <a:solidFill>
                  <a:srgbClr val="FF0000"/>
                </a:solidFill>
              </a:rPr>
              <a:t>Cache</a:t>
            </a:r>
            <a:endParaRPr lang="zh-CN" altLang="en-US" sz="1800" dirty="0">
              <a:solidFill>
                <a:srgbClr val="FF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33528" y="1219200"/>
            <a:ext cx="4376928" cy="5597525"/>
          </a:xfrm>
        </p:spPr>
        <p:txBody>
          <a:bodyPr/>
          <a:lstStyle/>
          <a:p>
            <a:r>
              <a:rPr lang="zh-CN" altLang="en-US" sz="1500" dirty="0"/>
              <a:t>从 </a:t>
            </a:r>
            <a:r>
              <a:rPr lang="en-US" altLang="zh-CN" sz="1500" dirty="0"/>
              <a:t>Cache </a:t>
            </a:r>
            <a:r>
              <a:rPr lang="zh-CN" altLang="en-US" sz="1500" dirty="0"/>
              <a:t>和内存访问的视角，如果进程负载均衡需要把进程 </a:t>
            </a:r>
            <a:r>
              <a:rPr lang="en-US" altLang="zh-CN" sz="1500" dirty="0"/>
              <a:t>A </a:t>
            </a:r>
            <a:r>
              <a:rPr lang="zh-CN" altLang="en-US" sz="1500" dirty="0"/>
              <a:t>迁移到另一个 </a:t>
            </a:r>
            <a:r>
              <a:rPr lang="en-US" altLang="zh-CN" sz="1500" dirty="0"/>
              <a:t>CPU </a:t>
            </a:r>
            <a:r>
              <a:rPr lang="zh-CN" altLang="en-US" sz="1500" dirty="0"/>
              <a:t>上</a:t>
            </a:r>
            <a:endParaRPr lang="en-US" altLang="zh-CN" sz="1500" dirty="0"/>
          </a:p>
          <a:p>
            <a:pPr algn="just"/>
            <a:r>
              <a:rPr lang="zh-CN" altLang="en-US" sz="1500" dirty="0"/>
              <a:t>如果目标 </a:t>
            </a:r>
            <a:r>
              <a:rPr lang="en-US" altLang="zh-CN" sz="1500" dirty="0"/>
              <a:t>CPU </a:t>
            </a:r>
            <a:r>
              <a:rPr lang="zh-CN" altLang="en-US" sz="1500" dirty="0"/>
              <a:t>和进程 </a:t>
            </a:r>
            <a:r>
              <a:rPr lang="en-US" altLang="zh-CN" sz="1500" dirty="0"/>
              <a:t>A </a:t>
            </a:r>
            <a:r>
              <a:rPr lang="zh-CN" altLang="en-US" sz="1500" dirty="0"/>
              <a:t>之前所在 </a:t>
            </a:r>
            <a:r>
              <a:rPr lang="en-US" altLang="zh-CN" sz="1500" dirty="0"/>
              <a:t>CPU </a:t>
            </a:r>
            <a:r>
              <a:rPr lang="zh-CN" altLang="en-US" sz="1500" dirty="0"/>
              <a:t>正好是同一个物理 </a:t>
            </a:r>
            <a:r>
              <a:rPr lang="en-US" altLang="zh-CN" sz="1500" dirty="0"/>
              <a:t>CPU </a:t>
            </a:r>
            <a:r>
              <a:rPr lang="zh-CN" altLang="en-US" sz="1500" dirty="0"/>
              <a:t>同一个核心上</a:t>
            </a:r>
            <a:r>
              <a:rPr lang="en-US" altLang="zh-CN" sz="1500" dirty="0"/>
              <a:t>(</a:t>
            </a:r>
            <a:r>
              <a:rPr lang="zh-CN" altLang="en-US" sz="1500" dirty="0"/>
              <a:t>超线程</a:t>
            </a:r>
            <a:r>
              <a:rPr lang="en-US" altLang="zh-CN" sz="1500" dirty="0"/>
              <a:t>)</a:t>
            </a:r>
            <a:r>
              <a:rPr lang="zh-CN" altLang="en-US" sz="1500" dirty="0"/>
              <a:t>，那么 </a:t>
            </a:r>
            <a:r>
              <a:rPr lang="en-US" altLang="zh-CN" sz="1500" dirty="0"/>
              <a:t>Cache </a:t>
            </a:r>
            <a:r>
              <a:rPr lang="zh-CN" altLang="en-US" sz="1500" dirty="0"/>
              <a:t>利用率最好，毕竟 </a:t>
            </a:r>
            <a:r>
              <a:rPr lang="en-US" altLang="zh-CN" sz="1500" dirty="0"/>
              <a:t>L1</a:t>
            </a:r>
            <a:r>
              <a:rPr lang="zh-CN" altLang="en-US" sz="1500" dirty="0"/>
              <a:t>，</a:t>
            </a:r>
            <a:r>
              <a:rPr lang="en-US" altLang="zh-CN" sz="1500" dirty="0"/>
              <a:t>L2 </a:t>
            </a:r>
            <a:r>
              <a:rPr lang="zh-CN" altLang="en-US" sz="1500" dirty="0"/>
              <a:t>和 </a:t>
            </a:r>
            <a:r>
              <a:rPr lang="en-US" altLang="zh-CN" sz="1500" dirty="0"/>
              <a:t>L3 </a:t>
            </a:r>
            <a:r>
              <a:rPr lang="zh-CN" altLang="en-US" sz="1500" dirty="0"/>
              <a:t>中还是</a:t>
            </a:r>
            <a:r>
              <a:rPr lang="en-US" altLang="zh-CN" sz="1500" dirty="0"/>
              <a:t>'</a:t>
            </a:r>
            <a:r>
              <a:rPr lang="zh-CN" altLang="en-US" sz="1500" dirty="0"/>
              <a:t>热</a:t>
            </a:r>
            <a:r>
              <a:rPr lang="en-US" altLang="zh-CN" sz="1500" dirty="0"/>
              <a:t>'</a:t>
            </a:r>
            <a:r>
              <a:rPr lang="zh-CN" altLang="en-US" sz="1500" dirty="0"/>
              <a:t>的。</a:t>
            </a:r>
          </a:p>
          <a:p>
            <a:pPr algn="just"/>
            <a:r>
              <a:rPr lang="zh-CN" altLang="en-US" sz="1500" dirty="0"/>
              <a:t>如果目标 </a:t>
            </a:r>
            <a:r>
              <a:rPr lang="en-US" altLang="zh-CN" sz="1500" dirty="0"/>
              <a:t>CPU </a:t>
            </a:r>
            <a:r>
              <a:rPr lang="zh-CN" altLang="en-US" sz="1500" dirty="0"/>
              <a:t>和进程 </a:t>
            </a:r>
            <a:r>
              <a:rPr lang="en-US" altLang="zh-CN" sz="1500" dirty="0"/>
              <a:t>A </a:t>
            </a:r>
            <a:r>
              <a:rPr lang="zh-CN" altLang="en-US" sz="1500" dirty="0"/>
              <a:t>之前所在 </a:t>
            </a:r>
            <a:r>
              <a:rPr lang="en-US" altLang="zh-CN" sz="1500" dirty="0"/>
              <a:t>CPU </a:t>
            </a:r>
            <a:r>
              <a:rPr lang="zh-CN" altLang="en-US" sz="1500" dirty="0"/>
              <a:t>正好是同一个物理 </a:t>
            </a:r>
            <a:r>
              <a:rPr lang="en-US" altLang="zh-CN" sz="1500" dirty="0"/>
              <a:t>CPU </a:t>
            </a:r>
            <a:r>
              <a:rPr lang="zh-CN" altLang="en-US" sz="1500" dirty="0"/>
              <a:t>但不同核心上</a:t>
            </a:r>
            <a:r>
              <a:rPr lang="en-US" altLang="zh-CN" sz="1500" dirty="0"/>
              <a:t>(</a:t>
            </a:r>
            <a:r>
              <a:rPr lang="zh-CN" altLang="en-US" sz="1500" dirty="0"/>
              <a:t>多核</a:t>
            </a:r>
            <a:r>
              <a:rPr lang="en-US" altLang="zh-CN" sz="1500" dirty="0"/>
              <a:t>)</a:t>
            </a:r>
            <a:r>
              <a:rPr lang="zh-CN" altLang="en-US" sz="1500" dirty="0"/>
              <a:t>，那么 </a:t>
            </a:r>
            <a:r>
              <a:rPr lang="en-US" altLang="zh-CN" sz="1500" dirty="0"/>
              <a:t>Cache </a:t>
            </a:r>
            <a:r>
              <a:rPr lang="zh-CN" altLang="en-US" sz="1500" dirty="0"/>
              <a:t>利用率次之，</a:t>
            </a:r>
            <a:r>
              <a:rPr lang="en-US" altLang="zh-CN" sz="1500" dirty="0"/>
              <a:t>L3 </a:t>
            </a:r>
            <a:r>
              <a:rPr lang="zh-CN" altLang="en-US" sz="1500" dirty="0"/>
              <a:t>中还有</a:t>
            </a:r>
            <a:r>
              <a:rPr lang="en-US" altLang="zh-CN" sz="1500" dirty="0"/>
              <a:t>'</a:t>
            </a:r>
            <a:r>
              <a:rPr lang="zh-CN" altLang="en-US" sz="1500" dirty="0"/>
              <a:t>热</a:t>
            </a:r>
            <a:r>
              <a:rPr lang="en-US" altLang="zh-CN" sz="1500" dirty="0"/>
              <a:t>'</a:t>
            </a:r>
            <a:r>
              <a:rPr lang="zh-CN" altLang="en-US" sz="1500" dirty="0"/>
              <a:t>数据。</a:t>
            </a:r>
          </a:p>
          <a:p>
            <a:pPr algn="just"/>
            <a:r>
              <a:rPr lang="zh-CN" altLang="en-US" sz="1500" dirty="0"/>
              <a:t>如果目标 </a:t>
            </a:r>
            <a:r>
              <a:rPr lang="en-US" altLang="zh-CN" sz="1500" dirty="0"/>
              <a:t>CPU </a:t>
            </a:r>
            <a:r>
              <a:rPr lang="zh-CN" altLang="en-US" sz="1500" dirty="0"/>
              <a:t>和进程 </a:t>
            </a:r>
            <a:r>
              <a:rPr lang="en-US" altLang="zh-CN" sz="1500" dirty="0"/>
              <a:t>A </a:t>
            </a:r>
            <a:r>
              <a:rPr lang="zh-CN" altLang="en-US" sz="1500" dirty="0"/>
              <a:t>之前所在 </a:t>
            </a:r>
            <a:r>
              <a:rPr lang="en-US" altLang="zh-CN" sz="1500" dirty="0"/>
              <a:t>CPU </a:t>
            </a:r>
            <a:r>
              <a:rPr lang="zh-CN" altLang="en-US" sz="1500" dirty="0"/>
              <a:t>正好是同一个 </a:t>
            </a:r>
            <a:r>
              <a:rPr lang="en-US" altLang="zh-CN" sz="1500" dirty="0"/>
              <a:t>NUMA </a:t>
            </a:r>
            <a:r>
              <a:rPr lang="zh-CN" altLang="en-US" sz="1500" dirty="0"/>
              <a:t>但是不同物理 </a:t>
            </a:r>
            <a:r>
              <a:rPr lang="en-US" altLang="zh-CN" sz="1500" dirty="0"/>
              <a:t>CPU </a:t>
            </a:r>
            <a:r>
              <a:rPr lang="zh-CN" altLang="en-US" sz="1500" dirty="0"/>
              <a:t>上，虽然 </a:t>
            </a:r>
            <a:r>
              <a:rPr lang="en-US" altLang="zh-CN" sz="1500" dirty="0"/>
              <a:t>Cache </a:t>
            </a:r>
            <a:r>
              <a:rPr lang="zh-CN" altLang="en-US" sz="1500" dirty="0"/>
              <a:t>已经是</a:t>
            </a:r>
            <a:r>
              <a:rPr lang="en-US" altLang="zh-CN" sz="1500" dirty="0"/>
              <a:t>'</a:t>
            </a:r>
            <a:r>
              <a:rPr lang="zh-CN" altLang="en-US" sz="1500" dirty="0"/>
              <a:t>冷</a:t>
            </a:r>
            <a:r>
              <a:rPr lang="en-US" altLang="zh-CN" sz="1500" dirty="0"/>
              <a:t>'</a:t>
            </a:r>
            <a:r>
              <a:rPr lang="zh-CN" altLang="en-US" sz="1500" dirty="0"/>
              <a:t>了，但至少内存访问还是在本 </a:t>
            </a:r>
            <a:r>
              <a:rPr lang="en-US" altLang="zh-CN" sz="1500" dirty="0"/>
              <a:t>NUMA </a:t>
            </a:r>
            <a:r>
              <a:rPr lang="zh-CN" altLang="en-US" sz="1500" dirty="0"/>
              <a:t>中。</a:t>
            </a:r>
            <a:endParaRPr lang="en-US" altLang="zh-CN" sz="1500" dirty="0"/>
          </a:p>
          <a:p>
            <a:pPr algn="just"/>
            <a:endParaRPr lang="en-US" altLang="zh-CN" sz="1500" dirty="0">
              <a:latin typeface="宋体" panose="02010600030101010101" pitchFamily="2" charset="-122"/>
            </a:endParaRPr>
          </a:p>
          <a:p>
            <a:pPr algn="just"/>
            <a:r>
              <a:rPr lang="zh-CN" altLang="en-US" sz="1500" dirty="0">
                <a:latin typeface="宋体" panose="02010600030101010101" pitchFamily="2" charset="-122"/>
              </a:rPr>
              <a:t>注：</a:t>
            </a:r>
            <a:r>
              <a:rPr lang="en-US" altLang="zh-CN" sz="1500" dirty="0">
                <a:latin typeface="宋体" panose="02010600030101010101" pitchFamily="2" charset="-122"/>
              </a:rPr>
              <a:t>NUMA——</a:t>
            </a:r>
            <a:r>
              <a:rPr lang="zh-CN" altLang="en-US" sz="1500" dirty="0">
                <a:latin typeface="宋体" panose="02010600030101010101" pitchFamily="2" charset="-122"/>
              </a:rPr>
              <a:t>非均匀访存模型</a:t>
            </a:r>
          </a:p>
        </p:txBody>
      </p:sp>
      <p:sp>
        <p:nvSpPr>
          <p:cNvPr id="69635"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5" name="矩形 4"/>
          <p:cNvSpPr/>
          <p:nvPr/>
        </p:nvSpPr>
        <p:spPr>
          <a:xfrm>
            <a:off x="6019800" y="1567049"/>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
        <p:nvSpPr>
          <p:cNvPr id="6" name="矩形 5"/>
          <p:cNvSpPr/>
          <p:nvPr/>
        </p:nvSpPr>
        <p:spPr>
          <a:xfrm>
            <a:off x="4298950" y="511641"/>
            <a:ext cx="4800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Wingdings" panose="05000000000000000000" pitchFamily="2" charset="2"/>
              <a:buChar char="l"/>
            </a:pPr>
            <a:r>
              <a:rPr lang="zh-CN" altLang="en-US" sz="1800" dirty="0"/>
              <a:t>多核</a:t>
            </a:r>
            <a:r>
              <a:rPr lang="en-US" altLang="zh-CN" sz="1800" dirty="0"/>
              <a:t>/</a:t>
            </a:r>
            <a:r>
              <a:rPr lang="zh-CN" altLang="en-US" sz="1800" dirty="0"/>
              <a:t>多处理器会给调度带来什么问题？</a:t>
            </a:r>
            <a:endParaRPr lang="en-US" altLang="zh-CN" sz="1800" dirty="0"/>
          </a:p>
          <a:p>
            <a:pPr algn="ctr"/>
            <a:r>
              <a:rPr lang="zh-CN" altLang="en-US" sz="1800" dirty="0">
                <a:solidFill>
                  <a:srgbClr val="FF0000"/>
                </a:solidFill>
              </a:rPr>
              <a:t>负载、竞争、</a:t>
            </a:r>
            <a:r>
              <a:rPr lang="en-US" altLang="zh-CN" sz="1800" dirty="0">
                <a:solidFill>
                  <a:srgbClr val="FF0000"/>
                </a:solidFill>
              </a:rPr>
              <a:t>Cache</a:t>
            </a:r>
            <a:endParaRPr lang="zh-CN" altLang="en-US" sz="1800" dirty="0">
              <a:solidFill>
                <a:srgbClr val="FF0000"/>
              </a:solidFill>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4500" r="3234"/>
          <a:stretch>
            <a:fillRect/>
          </a:stretch>
        </p:blipFill>
        <p:spPr>
          <a:xfrm>
            <a:off x="4432325" y="1981200"/>
            <a:ext cx="4635475" cy="4379976"/>
          </a:xfrm>
          <a:prstGeom prst="rect">
            <a:avLst/>
          </a:prstGeom>
          <a:effectLst>
            <a:innerShdw blurRad="63500" dist="50800" dir="13500000">
              <a:prstClr val="black">
                <a:alpha val="50000"/>
              </a:prstClr>
            </a:innerShdw>
          </a:effectLst>
        </p:spPr>
      </p:pic>
      <p:pic>
        <p:nvPicPr>
          <p:cNvPr id="8" name="图片 2"/>
          <p:cNvPicPr>
            <a:picLocks noChangeAspect="1"/>
          </p:cNvPicPr>
          <p:nvPr/>
        </p:nvPicPr>
        <p:blipFill>
          <a:blip r:embed="rId4">
            <a:extLst>
              <a:ext uri="{28A0092B-C50C-407E-A947-70E740481C1C}">
                <a14:useLocalDpi xmlns:a14="http://schemas.microsoft.com/office/drawing/2010/main" val="0"/>
              </a:ext>
            </a:extLst>
          </a:blip>
          <a:srcRect r="6149"/>
          <a:stretch>
            <a:fillRect/>
          </a:stretch>
        </p:blipFill>
        <p:spPr bwMode="auto">
          <a:xfrm>
            <a:off x="457200" y="5257800"/>
            <a:ext cx="2052830" cy="128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p:cNvPicPr>
            <a:picLocks noChangeAspect="1"/>
          </p:cNvPicPr>
          <p:nvPr/>
        </p:nvPicPr>
        <p:blipFill>
          <a:blip r:embed="rId5">
            <a:extLst>
              <a:ext uri="{28A0092B-C50C-407E-A947-70E740481C1C}">
                <a14:useLocalDpi xmlns:a14="http://schemas.microsoft.com/office/drawing/2010/main" val="0"/>
              </a:ext>
            </a:extLst>
          </a:blip>
          <a:srcRect r="5328"/>
          <a:stretch>
            <a:fillRect/>
          </a:stretch>
        </p:blipFill>
        <p:spPr bwMode="auto">
          <a:xfrm>
            <a:off x="2583715" y="5300326"/>
            <a:ext cx="1988285" cy="124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a:xfrm>
            <a:off x="152400" y="1260475"/>
            <a:ext cx="8991600" cy="5597525"/>
          </a:xfrm>
        </p:spPr>
        <p:txBody>
          <a:bodyPr/>
          <a:lstStyle/>
          <a:p>
            <a:pPr>
              <a:defRPr/>
            </a:pPr>
            <a:r>
              <a:rPr lang="en-US" altLang="zh-CN" sz="2000" b="0" dirty="0"/>
              <a:t>Linux 2.6 kernel </a:t>
            </a:r>
            <a:r>
              <a:rPr lang="zh-CN" altLang="en-US" sz="2000" b="0" dirty="0"/>
              <a:t>里有 </a:t>
            </a:r>
            <a:r>
              <a:rPr lang="en-US" altLang="zh-CN" sz="2000" b="0" dirty="0"/>
              <a:t>140 </a:t>
            </a:r>
            <a:r>
              <a:rPr lang="zh-CN" altLang="en-US" sz="2000" b="0" dirty="0"/>
              <a:t>种优先级，用长度为 </a:t>
            </a:r>
            <a:r>
              <a:rPr lang="en-US" altLang="zh-CN" sz="2000" b="0" dirty="0"/>
              <a:t>140 </a:t>
            </a:r>
            <a:r>
              <a:rPr lang="zh-CN" altLang="en-US" sz="2000" b="0" dirty="0"/>
              <a:t>的 </a:t>
            </a:r>
            <a:r>
              <a:rPr lang="en-US" altLang="zh-CN" sz="2000" b="0" dirty="0"/>
              <a:t>array </a:t>
            </a:r>
            <a:r>
              <a:rPr lang="zh-CN" altLang="en-US" sz="2000" b="0" dirty="0"/>
              <a:t>去记录优先级。每个优先级下面用一个 </a:t>
            </a:r>
            <a:r>
              <a:rPr lang="en-US" altLang="zh-CN" sz="2000" b="0" dirty="0"/>
              <a:t>FIFO queue </a:t>
            </a:r>
            <a:r>
              <a:rPr lang="zh-CN" altLang="en-US" sz="2000" b="0" dirty="0"/>
              <a:t>管理这个优先级下的 </a:t>
            </a:r>
            <a:r>
              <a:rPr lang="en-US" altLang="zh-CN" sz="2000" b="0" dirty="0"/>
              <a:t>process</a:t>
            </a:r>
            <a:r>
              <a:rPr lang="zh-CN" altLang="en-US" sz="2000" b="0" dirty="0"/>
              <a:t>。</a:t>
            </a:r>
          </a:p>
          <a:p>
            <a:pPr>
              <a:defRPr/>
            </a:pPr>
            <a:r>
              <a:rPr lang="zh-CN" altLang="en-US" sz="2000" b="0" dirty="0">
                <a:solidFill>
                  <a:srgbClr val="FF0000"/>
                </a:solidFill>
              </a:rPr>
              <a:t>如何找到当前</a:t>
            </a:r>
            <a:r>
              <a:rPr lang="en-US" altLang="zh-CN" sz="2000" b="0" dirty="0">
                <a:solidFill>
                  <a:srgbClr val="FF0000"/>
                </a:solidFill>
              </a:rPr>
              <a:t>CPU </a:t>
            </a:r>
            <a:r>
              <a:rPr lang="en-US" altLang="zh-CN" sz="2000" b="0" dirty="0" err="1">
                <a:solidFill>
                  <a:srgbClr val="FF0000"/>
                </a:solidFill>
              </a:rPr>
              <a:t>runqueue</a:t>
            </a:r>
            <a:r>
              <a:rPr lang="zh-CN" altLang="en-US" sz="2000" b="0" dirty="0">
                <a:solidFill>
                  <a:srgbClr val="FF0000"/>
                </a:solidFill>
              </a:rPr>
              <a:t>最高优先级下面的可执行的 </a:t>
            </a:r>
            <a:r>
              <a:rPr lang="en-US" altLang="zh-CN" sz="2000" b="0" dirty="0">
                <a:solidFill>
                  <a:srgbClr val="FF0000"/>
                </a:solidFill>
              </a:rPr>
              <a:t>process </a:t>
            </a:r>
            <a:r>
              <a:rPr lang="zh-CN" altLang="en-US" sz="2000" b="0" dirty="0">
                <a:solidFill>
                  <a:srgbClr val="FF0000"/>
                </a:solidFill>
              </a:rPr>
              <a:t>呢？</a:t>
            </a:r>
            <a:endParaRPr lang="en-US" altLang="zh-CN" sz="2000" b="0" dirty="0">
              <a:solidFill>
                <a:srgbClr val="FF0000"/>
              </a:solidFill>
            </a:endParaRPr>
          </a:p>
          <a:p>
            <a:pPr>
              <a:defRPr/>
            </a:pPr>
            <a:r>
              <a:rPr lang="zh-CN" altLang="en-US" sz="2000" b="0" dirty="0"/>
              <a:t>如果从 </a:t>
            </a:r>
            <a:r>
              <a:rPr lang="en-US" altLang="zh-CN" sz="2000" b="0" dirty="0"/>
              <a:t>0 </a:t>
            </a:r>
            <a:r>
              <a:rPr lang="zh-CN" altLang="en-US" sz="2000" b="0" dirty="0"/>
              <a:t>开始一直遍历下去，算法虽然不是 </a:t>
            </a:r>
            <a:r>
              <a:rPr lang="en-US" altLang="zh-CN" sz="2000" b="0" dirty="0"/>
              <a:t>O(N)</a:t>
            </a:r>
            <a:r>
              <a:rPr lang="zh-CN" altLang="en-US" sz="2000" b="0" dirty="0"/>
              <a:t>，但是是跟优先级多少相关的 </a:t>
            </a:r>
            <a:r>
              <a:rPr lang="en-US" altLang="zh-CN" sz="2000" b="0" dirty="0"/>
              <a:t>O(M)</a:t>
            </a:r>
            <a:r>
              <a:rPr lang="zh-CN" altLang="en-US" sz="2000" b="0" dirty="0"/>
              <a:t>，也不能算作 </a:t>
            </a:r>
            <a:r>
              <a:rPr lang="en-US" altLang="zh-CN" sz="2000" b="0" dirty="0"/>
              <a:t>O(1)</a:t>
            </a:r>
            <a:r>
              <a:rPr lang="zh-CN" altLang="en-US" sz="2000" b="0" dirty="0"/>
              <a:t>。</a:t>
            </a:r>
            <a:endParaRPr lang="en-US" altLang="zh-CN" sz="2000" b="0" dirty="0"/>
          </a:p>
          <a:p>
            <a:pPr>
              <a:defRPr/>
            </a:pPr>
            <a:r>
              <a:rPr lang="zh-CN" altLang="en-US" sz="2000" b="0" dirty="0"/>
              <a:t> 在</a:t>
            </a:r>
            <a:r>
              <a:rPr lang="en-US" altLang="zh-CN" sz="2000" b="0" dirty="0" err="1"/>
              <a:t>bitarray</a:t>
            </a:r>
            <a:r>
              <a:rPr lang="zh-CN" altLang="en-US" sz="2000" b="0" dirty="0"/>
              <a:t>中为每种优先级分配一个 </a:t>
            </a:r>
            <a:r>
              <a:rPr lang="en-US" altLang="zh-CN" sz="2000" b="0" dirty="0"/>
              <a:t>bit</a:t>
            </a:r>
            <a:r>
              <a:rPr lang="zh-CN" altLang="en-US" sz="2000" b="0" dirty="0"/>
              <a:t>，如果这个优先级队列下面有 </a:t>
            </a:r>
            <a:r>
              <a:rPr lang="en-US" altLang="zh-CN" sz="2000" b="0" dirty="0"/>
              <a:t>process</a:t>
            </a:r>
            <a:r>
              <a:rPr lang="zh-CN" altLang="en-US" sz="2000" b="0" dirty="0"/>
              <a:t>，那么就对相应的 </a:t>
            </a:r>
            <a:r>
              <a:rPr lang="en-US" altLang="zh-CN" sz="2000" b="0" dirty="0"/>
              <a:t>bit </a:t>
            </a:r>
            <a:r>
              <a:rPr lang="zh-CN" altLang="en-US" sz="2000" b="0" dirty="0"/>
              <a:t>染色，置为 </a:t>
            </a:r>
            <a:r>
              <a:rPr lang="en-US" altLang="zh-CN" sz="2000" b="0" dirty="0"/>
              <a:t>1</a:t>
            </a:r>
            <a:r>
              <a:rPr lang="zh-CN" altLang="en-US" sz="2000" b="0" dirty="0"/>
              <a:t>，否则置为 </a:t>
            </a:r>
            <a:r>
              <a:rPr lang="en-US" altLang="zh-CN" sz="2000" b="0" dirty="0"/>
              <a:t>0</a:t>
            </a:r>
            <a:r>
              <a:rPr lang="zh-CN" altLang="en-US" sz="2000" b="0" dirty="0"/>
              <a:t>。问题就简化成寻找一个 </a:t>
            </a:r>
            <a:r>
              <a:rPr lang="en-US" altLang="zh-CN" sz="2000" b="0" dirty="0" err="1"/>
              <a:t>bitarray</a:t>
            </a:r>
            <a:r>
              <a:rPr lang="en-US" altLang="zh-CN" sz="2000" b="0" dirty="0"/>
              <a:t> </a:t>
            </a:r>
            <a:r>
              <a:rPr lang="zh-CN" altLang="en-US" sz="2000" b="0" dirty="0"/>
              <a:t>里面最高位是 </a:t>
            </a:r>
            <a:r>
              <a:rPr lang="en-US" altLang="zh-CN" sz="2000" b="0" dirty="0"/>
              <a:t>1 </a:t>
            </a:r>
            <a:r>
              <a:rPr lang="zh-CN" altLang="en-US" sz="2000" b="0" dirty="0"/>
              <a:t>的 </a:t>
            </a:r>
            <a:r>
              <a:rPr lang="en-US" altLang="zh-CN" sz="2000" b="0" dirty="0"/>
              <a:t>bit</a:t>
            </a:r>
            <a:r>
              <a:rPr lang="zh-CN" altLang="en-US" sz="2000" b="0" dirty="0"/>
              <a:t>（</a:t>
            </a:r>
            <a:r>
              <a:rPr lang="en-US" altLang="zh-CN" sz="2000" b="0" dirty="0"/>
              <a:t>left-most bit</a:t>
            </a:r>
            <a:r>
              <a:rPr lang="zh-CN" altLang="en-US" sz="2000" b="0" dirty="0"/>
              <a:t>）。可以通过位操作实现。</a:t>
            </a:r>
            <a:endParaRPr lang="en-US" altLang="zh-CN" sz="2000" b="0" dirty="0"/>
          </a:p>
          <a:p>
            <a:pPr marL="400050" lvl="1" indent="0">
              <a:buFont typeface="Wingdings" panose="05000000000000000000" pitchFamily="2" charset="2"/>
              <a:buNone/>
              <a:defRPr/>
            </a:pPr>
            <a:r>
              <a:rPr lang="en-US" altLang="zh-CN" sz="1800" b="0" kern="1200" dirty="0">
                <a:solidFill>
                  <a:srgbClr val="FF0000"/>
                </a:solidFill>
                <a:cs typeface="+mn-cs"/>
              </a:rPr>
              <a:t>a) </a:t>
            </a:r>
            <a:r>
              <a:rPr lang="zh-CN" altLang="en-US" sz="1800" b="0" kern="1200" dirty="0">
                <a:solidFill>
                  <a:srgbClr val="FF0000"/>
                </a:solidFill>
                <a:cs typeface="+mn-cs"/>
              </a:rPr>
              <a:t>正向扫描指令</a:t>
            </a:r>
            <a:r>
              <a:rPr lang="en-US" altLang="zh-CN" sz="1800" b="0" kern="1200" dirty="0" err="1">
                <a:solidFill>
                  <a:srgbClr val="FF0000"/>
                </a:solidFill>
                <a:cs typeface="+mn-cs"/>
              </a:rPr>
              <a:t>BSF</a:t>
            </a:r>
            <a:r>
              <a:rPr lang="en-US" altLang="zh-CN" sz="1800" b="0" kern="1200" dirty="0">
                <a:solidFill>
                  <a:srgbClr val="FF0000"/>
                </a:solidFill>
                <a:cs typeface="+mn-cs"/>
              </a:rPr>
              <a:t>(Bit Scan Forward)</a:t>
            </a:r>
            <a:r>
              <a:rPr lang="zh-CN" altLang="en-US" sz="1800" b="0" kern="1200" dirty="0">
                <a:solidFill>
                  <a:srgbClr val="FF0000"/>
                </a:solidFill>
                <a:cs typeface="+mn-cs"/>
              </a:rPr>
              <a:t>从右向左扫描，即：从低位向高位扫描；</a:t>
            </a:r>
          </a:p>
          <a:p>
            <a:pPr marL="400050" lvl="1" indent="0">
              <a:buFont typeface="Wingdings" panose="05000000000000000000" pitchFamily="2" charset="2"/>
              <a:buNone/>
              <a:defRPr/>
            </a:pPr>
            <a:r>
              <a:rPr lang="en-US" altLang="zh-CN" sz="1800" b="0" kern="1200" dirty="0">
                <a:solidFill>
                  <a:srgbClr val="FF0000"/>
                </a:solidFill>
                <a:cs typeface="+mn-cs"/>
              </a:rPr>
              <a:t>b) </a:t>
            </a:r>
            <a:r>
              <a:rPr lang="zh-CN" altLang="en-US" sz="1800" b="0" kern="1200" dirty="0">
                <a:solidFill>
                  <a:srgbClr val="FF0000"/>
                </a:solidFill>
                <a:cs typeface="+mn-cs"/>
              </a:rPr>
              <a:t>逆向扫描指令</a:t>
            </a:r>
            <a:r>
              <a:rPr lang="en-US" altLang="zh-CN" sz="1800" b="0" kern="1200" dirty="0" err="1">
                <a:solidFill>
                  <a:srgbClr val="FF0000"/>
                </a:solidFill>
                <a:cs typeface="+mn-cs"/>
              </a:rPr>
              <a:t>BSR</a:t>
            </a:r>
            <a:r>
              <a:rPr lang="en-US" altLang="zh-CN" sz="1800" b="0" kern="1200" dirty="0">
                <a:solidFill>
                  <a:srgbClr val="FF0000"/>
                </a:solidFill>
                <a:cs typeface="+mn-cs"/>
              </a:rPr>
              <a:t>(Bit Scan Reverse)</a:t>
            </a:r>
            <a:r>
              <a:rPr lang="zh-CN" altLang="en-US" sz="1800" b="0" kern="1200" dirty="0">
                <a:solidFill>
                  <a:srgbClr val="FF0000"/>
                </a:solidFill>
                <a:cs typeface="+mn-cs"/>
              </a:rPr>
              <a:t>从左向右扫描，即：从高位向低位扫描。</a:t>
            </a:r>
          </a:p>
          <a:p>
            <a:pPr>
              <a:defRPr/>
            </a:pPr>
            <a:endParaRPr lang="zh-CN" altLang="en-US" sz="2000" b="0" dirty="0"/>
          </a:p>
        </p:txBody>
      </p:sp>
      <p:sp>
        <p:nvSpPr>
          <p:cNvPr id="71683"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9" name="矩形 8"/>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xEl>
                                              <p:pRg st="3" end="3"/>
                                            </p:txEl>
                                          </p:spTgt>
                                        </p:tgtEl>
                                        <p:attrNameLst>
                                          <p:attrName>style.visibility</p:attrName>
                                        </p:attrNameLst>
                                      </p:cBhvr>
                                      <p:to>
                                        <p:strVal val="visible"/>
                                      </p:to>
                                    </p:set>
                                    <p:anim calcmode="lin" valueType="num">
                                      <p:cBhvr additive="base">
                                        <p:cTn id="7"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8">
                                            <p:txEl>
                                              <p:pRg st="4" end="4"/>
                                            </p:txEl>
                                          </p:spTgt>
                                        </p:tgtEl>
                                        <p:attrNameLst>
                                          <p:attrName>style.visibility</p:attrName>
                                        </p:attrNameLst>
                                      </p:cBhvr>
                                      <p:to>
                                        <p:strVal val="visible"/>
                                      </p:to>
                                    </p:set>
                                    <p:anim calcmode="lin" valueType="num">
                                      <p:cBhvr additive="base">
                                        <p:cTn id="11"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anim calcmode="lin" valueType="num">
                                      <p:cBhvr additive="base">
                                        <p:cTn id="15"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5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70660" name="图片 3"/>
          <p:cNvPicPr>
            <a:picLocks noChangeAspect="1"/>
          </p:cNvPicPr>
          <p:nvPr/>
        </p:nvPicPr>
        <p:blipFill>
          <a:blip r:embed="rId3">
            <a:extLst>
              <a:ext uri="{28A0092B-C50C-407E-A947-70E740481C1C}">
                <a14:useLocalDpi xmlns:a14="http://schemas.microsoft.com/office/drawing/2010/main" val="0"/>
              </a:ext>
            </a:extLst>
          </a:blip>
          <a:srcRect l="2222" t="3036" r="2222" b="-1707"/>
          <a:stretch>
            <a:fillRect/>
          </a:stretch>
        </p:blipFill>
        <p:spPr bwMode="auto">
          <a:xfrm>
            <a:off x="-1" y="3159790"/>
            <a:ext cx="4800599" cy="362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bwMode="auto">
          <a:xfrm>
            <a:off x="4337050" y="905540"/>
            <a:ext cx="4800600" cy="2286000"/>
            <a:chOff x="8216900" y="1665952"/>
            <a:chExt cx="4800600" cy="2286000"/>
          </a:xfrm>
        </p:grpSpPr>
        <p:pic>
          <p:nvPicPr>
            <p:cNvPr id="71687"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1665952"/>
              <a:ext cx="480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矩形 2"/>
            <p:cNvSpPr>
              <a:spLocks noChangeArrowheads="1"/>
            </p:cNvSpPr>
            <p:nvPr/>
          </p:nvSpPr>
          <p:spPr bwMode="auto">
            <a:xfrm>
              <a:off x="9747250" y="1694160"/>
              <a:ext cx="1994143"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400" b="0" dirty="0">
                  <a:solidFill>
                    <a:srgbClr val="444444"/>
                  </a:solidFill>
                  <a:latin typeface="Tahoma" panose="020B0604030504040204" pitchFamily="34" charset="0"/>
                </a:rPr>
                <a:t>例如：</a:t>
              </a:r>
            </a:p>
            <a:p>
              <a:r>
                <a:rPr lang="en-US" altLang="zh-CN" sz="1400" b="0" dirty="0">
                  <a:solidFill>
                    <a:srgbClr val="444444"/>
                  </a:solidFill>
                  <a:latin typeface="Tahoma" panose="020B0604030504040204" pitchFamily="34" charset="0"/>
                </a:rPr>
                <a:t>MOV AX, 1234H</a:t>
              </a:r>
            </a:p>
            <a:p>
              <a:r>
                <a:rPr lang="en-US" altLang="zh-CN" sz="1400" b="0" dirty="0">
                  <a:solidFill>
                    <a:srgbClr val="444444"/>
                  </a:solidFill>
                  <a:latin typeface="Tahoma" panose="020B0604030504040204" pitchFamily="34" charset="0"/>
                </a:rPr>
                <a:t>BSF CX, AX ;</a:t>
              </a:r>
              <a:r>
                <a:rPr lang="zh-CN" altLang="en-US" sz="1400" b="0" dirty="0">
                  <a:solidFill>
                    <a:srgbClr val="444444"/>
                  </a:solidFill>
                  <a:latin typeface="Tahoma" panose="020B0604030504040204" pitchFamily="34" charset="0"/>
                </a:rPr>
                <a:t>  </a:t>
              </a:r>
              <a:r>
                <a:rPr lang="en-US" altLang="zh-CN" sz="1400" b="0" dirty="0">
                  <a:solidFill>
                    <a:srgbClr val="444444"/>
                  </a:solidFill>
                  <a:latin typeface="Tahoma" panose="020B0604030504040204" pitchFamily="34" charset="0"/>
                </a:rPr>
                <a:t>(CX)=2</a:t>
              </a:r>
            </a:p>
            <a:p>
              <a:r>
                <a:rPr lang="en-US" altLang="zh-CN" sz="1400" b="0" dirty="0">
                  <a:solidFill>
                    <a:srgbClr val="444444"/>
                  </a:solidFill>
                  <a:latin typeface="Tahoma" panose="020B0604030504040204" pitchFamily="34" charset="0"/>
                </a:rPr>
                <a:t>BSR CX, AX ; </a:t>
              </a:r>
              <a:r>
                <a:rPr lang="zh-CN" altLang="en-US" sz="1400" b="0" dirty="0">
                  <a:solidFill>
                    <a:srgbClr val="444444"/>
                  </a:solidFill>
                  <a:latin typeface="Tahoma" panose="020B0604030504040204" pitchFamily="34" charset="0"/>
                </a:rPr>
                <a:t> </a:t>
              </a:r>
              <a:r>
                <a:rPr lang="en-US" altLang="zh-CN" sz="1400" b="0" dirty="0">
                  <a:solidFill>
                    <a:srgbClr val="444444"/>
                  </a:solidFill>
                  <a:latin typeface="Tahoma" panose="020B0604030504040204" pitchFamily="34" charset="0"/>
                </a:rPr>
                <a:t>(CX)=12</a:t>
              </a:r>
            </a:p>
          </p:txBody>
        </p:sp>
      </p:grpSp>
      <p:sp>
        <p:nvSpPr>
          <p:cNvPr id="9" name="矩形 8"/>
          <p:cNvSpPr/>
          <p:nvPr/>
        </p:nvSpPr>
        <p:spPr>
          <a:xfrm>
            <a:off x="5140690" y="374189"/>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
        <p:nvSpPr>
          <p:cNvPr id="2" name="文本框 1">
            <a:extLst>
              <a:ext uri="{FF2B5EF4-FFF2-40B4-BE49-F238E27FC236}">
                <a16:creationId xmlns:a16="http://schemas.microsoft.com/office/drawing/2014/main" id="{3A04C045-FFCD-C3F1-9BD7-055083C0283F}"/>
              </a:ext>
            </a:extLst>
          </p:cNvPr>
          <p:cNvSpPr txBox="1"/>
          <p:nvPr/>
        </p:nvSpPr>
        <p:spPr>
          <a:xfrm>
            <a:off x="4800598" y="3427502"/>
            <a:ext cx="4222750" cy="3046988"/>
          </a:xfrm>
          <a:prstGeom prst="rect">
            <a:avLst/>
          </a:prstGeom>
          <a:noFill/>
        </p:spPr>
        <p:txBody>
          <a:bodyPr wrap="square" rtlCol="0">
            <a:spAutoFit/>
          </a:bodyPr>
          <a:lstStyle/>
          <a:p>
            <a:r>
              <a:rPr lang="zh-CN" altLang="en-US" sz="1200" dirty="0"/>
              <a:t>这段程序是在进行 </a:t>
            </a:r>
            <a:r>
              <a:rPr lang="en-US" altLang="zh-CN" sz="1200" dirty="0"/>
              <a:t>"</a:t>
            </a:r>
            <a:r>
              <a:rPr lang="zh-CN" altLang="en-US" sz="1200" dirty="0"/>
              <a:t>扫描</a:t>
            </a:r>
            <a:r>
              <a:rPr lang="en-US" altLang="zh-CN" sz="1200" dirty="0"/>
              <a:t>" </a:t>
            </a:r>
            <a:r>
              <a:rPr lang="zh-CN" altLang="en-US" sz="1200" dirty="0"/>
              <a:t>指令，可以通过两个指令 </a:t>
            </a:r>
            <a:r>
              <a:rPr lang="en-US" altLang="zh-CN" sz="1200" dirty="0"/>
              <a:t>BSF</a:t>
            </a:r>
            <a:r>
              <a:rPr lang="zh-CN" altLang="en-US" sz="1200" dirty="0"/>
              <a:t>（</a:t>
            </a:r>
            <a:r>
              <a:rPr lang="en-US" altLang="zh-CN" sz="1200" dirty="0"/>
              <a:t>Bit Scan Forward</a:t>
            </a:r>
            <a:r>
              <a:rPr lang="zh-CN" altLang="en-US" sz="1200" dirty="0"/>
              <a:t>）和 </a:t>
            </a:r>
            <a:r>
              <a:rPr lang="en-US" altLang="zh-CN" sz="1200" dirty="0"/>
              <a:t>BSR</a:t>
            </a:r>
            <a:r>
              <a:rPr lang="zh-CN" altLang="en-US" sz="1200" dirty="0"/>
              <a:t>（</a:t>
            </a:r>
            <a:r>
              <a:rPr lang="en-US" altLang="zh-CN" sz="1200" dirty="0"/>
              <a:t>Bit Scan Reverse</a:t>
            </a:r>
            <a:r>
              <a:rPr lang="zh-CN" altLang="en-US" sz="1200" dirty="0"/>
              <a:t>）在处理机器字长（</a:t>
            </a:r>
            <a:r>
              <a:rPr lang="en-US" altLang="zh-CN" sz="1200" dirty="0"/>
              <a:t>16</a:t>
            </a:r>
            <a:r>
              <a:rPr lang="zh-CN" altLang="en-US" sz="1200" dirty="0"/>
              <a:t>位）中二进制数位的相应位置信息。</a:t>
            </a:r>
          </a:p>
          <a:p>
            <a:r>
              <a:rPr lang="en-US" altLang="zh-CN" sz="1200" dirty="0"/>
              <a:t>MOV AX, 1234H </a:t>
            </a:r>
            <a:r>
              <a:rPr lang="zh-CN" altLang="en-US" sz="1200" dirty="0"/>
              <a:t>指令将十六进制数 </a:t>
            </a:r>
            <a:r>
              <a:rPr lang="en-US" altLang="zh-CN" sz="1200" dirty="0"/>
              <a:t>0x1234 </a:t>
            </a:r>
            <a:r>
              <a:rPr lang="zh-CN" altLang="en-US" sz="1200" dirty="0"/>
              <a:t>存储到 </a:t>
            </a:r>
            <a:r>
              <a:rPr lang="en-US" altLang="zh-CN" sz="1200" dirty="0"/>
              <a:t>AX </a:t>
            </a:r>
            <a:r>
              <a:rPr lang="zh-CN" altLang="en-US" sz="1200" dirty="0"/>
              <a:t>寄存器中，其中</a:t>
            </a:r>
            <a:r>
              <a:rPr lang="en-US" altLang="zh-CN" sz="1200" dirty="0"/>
              <a:t>H</a:t>
            </a:r>
            <a:r>
              <a:rPr lang="zh-CN" altLang="en-US" sz="1200" dirty="0"/>
              <a:t>表示该数是一个十六进制数。因此，</a:t>
            </a:r>
            <a:r>
              <a:rPr lang="en-US" altLang="zh-CN" sz="1200" dirty="0"/>
              <a:t>AX </a:t>
            </a:r>
            <a:r>
              <a:rPr lang="zh-CN" altLang="en-US" sz="1200" dirty="0"/>
              <a:t>寄存器中存储的二进制数为 </a:t>
            </a:r>
            <a:r>
              <a:rPr lang="en-US" altLang="zh-CN" sz="1200" dirty="0"/>
              <a:t>0001 0010 0011 0100</a:t>
            </a:r>
            <a:r>
              <a:rPr lang="zh-CN" altLang="en-US" sz="1200" dirty="0"/>
              <a:t>。</a:t>
            </a:r>
          </a:p>
          <a:p>
            <a:r>
              <a:rPr lang="en-US" altLang="zh-CN" sz="1200" dirty="0"/>
              <a:t>BSF CX, AX </a:t>
            </a:r>
            <a:r>
              <a:rPr lang="zh-CN" altLang="en-US" sz="1200" dirty="0"/>
              <a:t>指令在指定寄存器中扫描二进制数位，找到第一个为 </a:t>
            </a:r>
            <a:r>
              <a:rPr lang="en-US" altLang="zh-CN" sz="1200" dirty="0"/>
              <a:t>1 </a:t>
            </a:r>
            <a:r>
              <a:rPr lang="zh-CN" altLang="en-US" sz="1200" dirty="0"/>
              <a:t>的位并返回它的位置，存在目标寄存器中。在这个例子中，它将从 </a:t>
            </a:r>
            <a:r>
              <a:rPr lang="en-US" altLang="zh-CN" sz="1200" dirty="0"/>
              <a:t>AX </a:t>
            </a:r>
            <a:r>
              <a:rPr lang="zh-CN" altLang="en-US" sz="1200" dirty="0"/>
              <a:t>寄存器的低位开始扫描，发现第一个为 </a:t>
            </a:r>
            <a:r>
              <a:rPr lang="en-US" altLang="zh-CN" sz="1200" dirty="0"/>
              <a:t>1 </a:t>
            </a:r>
            <a:r>
              <a:rPr lang="zh-CN" altLang="en-US" sz="1200" dirty="0"/>
              <a:t>的位是第 </a:t>
            </a:r>
            <a:r>
              <a:rPr lang="en-US" altLang="zh-CN" sz="1200" dirty="0"/>
              <a:t>2 </a:t>
            </a:r>
            <a:r>
              <a:rPr lang="zh-CN" altLang="en-US" sz="1200" dirty="0"/>
              <a:t>位（从右往左数），即 </a:t>
            </a:r>
            <a:r>
              <a:rPr lang="en-US" altLang="zh-CN" sz="1200" dirty="0"/>
              <a:t>CX </a:t>
            </a:r>
            <a:r>
              <a:rPr lang="zh-CN" altLang="en-US" sz="1200" dirty="0"/>
              <a:t>寄存器被设置为 </a:t>
            </a:r>
            <a:r>
              <a:rPr lang="en-US" altLang="zh-CN" sz="1200" dirty="0"/>
              <a:t>2</a:t>
            </a:r>
            <a:r>
              <a:rPr lang="zh-CN" altLang="en-US" sz="1200" dirty="0"/>
              <a:t>。</a:t>
            </a:r>
          </a:p>
          <a:p>
            <a:r>
              <a:rPr lang="en-US" altLang="zh-CN" sz="1200" dirty="0"/>
              <a:t>BSR CX, AX </a:t>
            </a:r>
            <a:r>
              <a:rPr lang="zh-CN" altLang="en-US" sz="1200" dirty="0"/>
              <a:t>指令与 </a:t>
            </a:r>
            <a:r>
              <a:rPr lang="en-US" altLang="zh-CN" sz="1200" dirty="0"/>
              <a:t>BSF </a:t>
            </a:r>
            <a:r>
              <a:rPr lang="zh-CN" altLang="en-US" sz="1200" dirty="0"/>
              <a:t>命令的作用类似，不同之处在于它从高位到低位搜索二进制数位，并返回最后一个为 </a:t>
            </a:r>
            <a:r>
              <a:rPr lang="en-US" altLang="zh-CN" sz="1200" dirty="0"/>
              <a:t>1 </a:t>
            </a:r>
            <a:r>
              <a:rPr lang="zh-CN" altLang="en-US" sz="1200" dirty="0"/>
              <a:t>的位所在的位置。在这个例子中，它将从 </a:t>
            </a:r>
            <a:r>
              <a:rPr lang="en-US" altLang="zh-CN" sz="1200" dirty="0"/>
              <a:t>AX </a:t>
            </a:r>
            <a:r>
              <a:rPr lang="zh-CN" altLang="en-US" sz="1200" dirty="0"/>
              <a:t>寄存器的高位开始扫描，最后一个为</a:t>
            </a:r>
            <a:r>
              <a:rPr lang="en-US" altLang="zh-CN" sz="1200" dirty="0"/>
              <a:t>1</a:t>
            </a:r>
            <a:r>
              <a:rPr lang="zh-CN" altLang="en-US" sz="1200" dirty="0"/>
              <a:t>的位是第</a:t>
            </a:r>
            <a:r>
              <a:rPr lang="en-US" altLang="zh-CN" sz="1200" dirty="0"/>
              <a:t>12</a:t>
            </a:r>
            <a:r>
              <a:rPr lang="zh-CN" altLang="en-US" sz="1200" dirty="0"/>
              <a:t>位（从右往左数），所以 </a:t>
            </a:r>
            <a:r>
              <a:rPr lang="en-US" altLang="zh-CN" sz="1200" dirty="0"/>
              <a:t>CX </a:t>
            </a:r>
            <a:r>
              <a:rPr lang="zh-CN" altLang="en-US" sz="1200" dirty="0"/>
              <a:t>寄存器被设置为 </a:t>
            </a:r>
            <a:r>
              <a:rPr lang="en-US" altLang="zh-CN" sz="1200" dirty="0"/>
              <a:t>12</a:t>
            </a:r>
            <a:r>
              <a:rPr lang="zh-CN" altLang="en-US" sz="1200" dirty="0"/>
              <a:t>。</a:t>
            </a:r>
          </a:p>
        </p:txBody>
      </p:sp>
    </p:spTree>
    <p:extLst>
      <p:ext uri="{BB962C8B-B14F-4D97-AF65-F5344CB8AC3E}">
        <p14:creationId xmlns:p14="http://schemas.microsoft.com/office/powerpoint/2010/main" val="2843111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gtEl>
                                        <p:attrNameLst>
                                          <p:attrName>style.visibility</p:attrName>
                                        </p:attrNameLst>
                                      </p:cBhvr>
                                      <p:to>
                                        <p:strVal val="visible"/>
                                      </p:to>
                                    </p:set>
                                    <p:anim calcmode="lin" valueType="num">
                                      <p:cBhvr additive="base">
                                        <p:cTn id="19" dur="500" fill="hold"/>
                                        <p:tgtEl>
                                          <p:spTgt spid="70660"/>
                                        </p:tgtEl>
                                        <p:attrNameLst>
                                          <p:attrName>ppt_x</p:attrName>
                                        </p:attrNameLst>
                                      </p:cBhvr>
                                      <p:tavLst>
                                        <p:tav tm="0">
                                          <p:val>
                                            <p:strVal val="#ppt_x"/>
                                          </p:val>
                                        </p:tav>
                                        <p:tav tm="100000">
                                          <p:val>
                                            <p:strVal val="#ppt_x"/>
                                          </p:val>
                                        </p:tav>
                                      </p:tavLst>
                                    </p:anim>
                                    <p:anim calcmode="lin" valueType="num">
                                      <p:cBhvr additive="base">
                                        <p:cTn id="20"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0243" name="Rectangle 3"/>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CPU-I/O</a:t>
            </a:r>
            <a:r>
              <a:rPr kumimoji="1" lang="zh-CN" altLang="en-US" sz="2400">
                <a:solidFill>
                  <a:srgbClr val="CC0000"/>
                </a:solidFill>
                <a:latin typeface="黑体" panose="02010609060101010101" pitchFamily="49" charset="-122"/>
                <a:ea typeface="黑体" panose="02010609060101010101" pitchFamily="49" charset="-122"/>
              </a:rPr>
              <a:t>区间周期（续）</a:t>
            </a:r>
          </a:p>
        </p:txBody>
      </p:sp>
      <p:sp>
        <p:nvSpPr>
          <p:cNvPr id="227332" name="Rectangle 4"/>
          <p:cNvSpPr>
            <a:spLocks noChangeArrowheads="1"/>
          </p:cNvSpPr>
          <p:nvPr/>
        </p:nvSpPr>
        <p:spPr bwMode="auto">
          <a:xfrm>
            <a:off x="1143000" y="5791200"/>
            <a:ext cx="6705600" cy="4572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pPr>
            <a:r>
              <a:rPr lang="en-US" altLang="zh-CN" sz="2000" dirty="0"/>
              <a:t> </a:t>
            </a:r>
            <a:r>
              <a:rPr lang="zh-CN" altLang="en-US" sz="2000" dirty="0"/>
              <a:t>实验证明：</a:t>
            </a:r>
            <a:r>
              <a:rPr lang="zh-CN" altLang="en-US" sz="2000" dirty="0">
                <a:solidFill>
                  <a:srgbClr val="FF0000"/>
                </a:solidFill>
                <a:highlight>
                  <a:srgbClr val="FFFF00"/>
                </a:highlight>
              </a:rPr>
              <a:t>进程中短的</a:t>
            </a:r>
            <a:r>
              <a:rPr lang="en-US" altLang="zh-CN" sz="2000" dirty="0">
                <a:solidFill>
                  <a:srgbClr val="FF0000"/>
                </a:solidFill>
                <a:highlight>
                  <a:srgbClr val="FFFF00"/>
                </a:highlight>
              </a:rPr>
              <a:t>CPU</a:t>
            </a:r>
            <a:r>
              <a:rPr lang="zh-CN" altLang="en-US" sz="2000" dirty="0">
                <a:solidFill>
                  <a:srgbClr val="FF0000"/>
                </a:solidFill>
                <a:highlight>
                  <a:srgbClr val="FFFF00"/>
                </a:highlight>
              </a:rPr>
              <a:t>区间出现的几率极高</a:t>
            </a:r>
          </a:p>
        </p:txBody>
      </p:sp>
      <p:grpSp>
        <p:nvGrpSpPr>
          <p:cNvPr id="10245" name="Group 24"/>
          <p:cNvGrpSpPr/>
          <p:nvPr/>
        </p:nvGrpSpPr>
        <p:grpSpPr bwMode="auto">
          <a:xfrm>
            <a:off x="1371600" y="1676400"/>
            <a:ext cx="5797550" cy="3886200"/>
            <a:chOff x="336" y="1104"/>
            <a:chExt cx="3652" cy="2448"/>
          </a:xfrm>
        </p:grpSpPr>
        <p:pic>
          <p:nvPicPr>
            <p:cNvPr id="1024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104"/>
              <a:ext cx="3604" cy="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22"/>
            <p:cNvSpPr>
              <a:spLocks noChangeArrowheads="1"/>
            </p:cNvSpPr>
            <p:nvPr/>
          </p:nvSpPr>
          <p:spPr bwMode="auto">
            <a:xfrm>
              <a:off x="1584" y="3360"/>
              <a:ext cx="1488"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区间持续长度（</a:t>
              </a:r>
              <a:r>
                <a:rPr lang="en-US" altLang="zh-CN" sz="1600"/>
                <a:t>ms</a:t>
              </a:r>
              <a:r>
                <a:rPr lang="zh-CN" altLang="en-US" sz="1600"/>
                <a:t>）</a:t>
              </a:r>
            </a:p>
          </p:txBody>
        </p:sp>
        <p:sp>
          <p:nvSpPr>
            <p:cNvPr id="10248" name="Rectangle 23"/>
            <p:cNvSpPr>
              <a:spLocks noChangeArrowheads="1"/>
            </p:cNvSpPr>
            <p:nvPr/>
          </p:nvSpPr>
          <p:spPr bwMode="auto">
            <a:xfrm rot="-5400000">
              <a:off x="-312" y="2088"/>
              <a:ext cx="1488"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出现频率（次数）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up)">
                                      <p:cBhvr>
                                        <p:cTn id="7" dur="10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98D1C9-68E9-8346-0BD2-F2C4689A90DB}"/>
              </a:ext>
            </a:extLst>
          </p:cNvPr>
          <p:cNvSpPr>
            <a:spLocks noGrp="1"/>
          </p:cNvSpPr>
          <p:nvPr>
            <p:ph idx="1"/>
          </p:nvPr>
        </p:nvSpPr>
        <p:spPr/>
        <p:txBody>
          <a:bodyPr/>
          <a:lstStyle/>
          <a:p>
            <a:r>
              <a:rPr lang="en-US" altLang="zh-CN" sz="2000" b="1" dirty="0">
                <a:latin typeface="Arial" panose="020B0604020202020204" pitchFamily="34" charset="0"/>
              </a:rPr>
              <a:t>(6) </a:t>
            </a:r>
            <a:r>
              <a:rPr lang="zh-CN" altLang="en-US" sz="2000" b="1" dirty="0">
                <a:latin typeface="Arial" panose="020B0604020202020204" pitchFamily="34" charset="0"/>
              </a:rPr>
              <a:t>位操作指令</a:t>
            </a:r>
            <a:endParaRPr lang="zh-CN" altLang="en-US" sz="2000" dirty="0">
              <a:latin typeface="Arial" panose="020B0604020202020204" pitchFamily="34" charset="0"/>
            </a:endParaRPr>
          </a:p>
          <a:p>
            <a:r>
              <a:rPr lang="en-US" altLang="zh-CN" sz="2000" b="1" dirty="0">
                <a:latin typeface="Arial" panose="020B0604020202020204" pitchFamily="34" charset="0"/>
              </a:rPr>
              <a:t>1</a:t>
            </a:r>
            <a:r>
              <a:rPr lang="zh-CN" altLang="en-US" sz="2000" b="1" dirty="0">
                <a:latin typeface="Arial" panose="020B0604020202020204" pitchFamily="34" charset="0"/>
              </a:rPr>
              <a:t>、位扫描指令</a:t>
            </a:r>
            <a:r>
              <a:rPr lang="en-US" altLang="zh-CN" sz="2000" b="1" dirty="0">
                <a:latin typeface="Arial" panose="020B0604020202020204" pitchFamily="34" charset="0"/>
              </a:rPr>
              <a:t>(Bit Scan Instruction)</a:t>
            </a:r>
            <a:endParaRPr lang="en-US" altLang="zh-CN" sz="2000" dirty="0">
              <a:latin typeface="Arial" panose="020B0604020202020204" pitchFamily="34" charset="0"/>
            </a:endParaRPr>
          </a:p>
          <a:p>
            <a:r>
              <a:rPr lang="zh-CN" altLang="en-US" sz="2000" dirty="0">
                <a:latin typeface="Arial" panose="020B0604020202020204" pitchFamily="34" charset="0"/>
              </a:rPr>
              <a:t>指令的格式：</a:t>
            </a:r>
            <a:r>
              <a:rPr lang="en-US" altLang="zh-CN" sz="2000" dirty="0">
                <a:latin typeface="Arial" panose="020B0604020202020204" pitchFamily="34" charset="0"/>
              </a:rPr>
              <a:t>BSF/BSR Reg, Reg/Mem ;80386+</a:t>
            </a:r>
          </a:p>
          <a:p>
            <a:r>
              <a:rPr lang="zh-CN" altLang="en-US" sz="2000" dirty="0">
                <a:latin typeface="Arial" panose="020B0604020202020204" pitchFamily="34" charset="0"/>
              </a:rPr>
              <a:t>受影响的标志位：</a:t>
            </a:r>
            <a:r>
              <a:rPr lang="en-US" altLang="zh-CN" sz="2000" dirty="0">
                <a:latin typeface="Arial" panose="020B0604020202020204" pitchFamily="34" charset="0"/>
              </a:rPr>
              <a:t>ZF</a:t>
            </a:r>
          </a:p>
          <a:p>
            <a:r>
              <a:rPr lang="zh-CN" altLang="en-US" sz="2000" dirty="0">
                <a:latin typeface="Arial" panose="020B0604020202020204" pitchFamily="34" charset="0"/>
              </a:rPr>
              <a:t>位扫描指令是在第二个操作数中找第一个“</a:t>
            </a:r>
            <a:r>
              <a:rPr lang="en-US" altLang="zh-CN" sz="2000" dirty="0">
                <a:latin typeface="Arial" panose="020B0604020202020204" pitchFamily="34" charset="0"/>
              </a:rPr>
              <a:t>1”</a:t>
            </a:r>
            <a:r>
              <a:rPr lang="zh-CN" altLang="en-US" sz="2000" dirty="0">
                <a:latin typeface="Arial" panose="020B0604020202020204" pitchFamily="34" charset="0"/>
              </a:rPr>
              <a:t>的位置。如果找到，则该“</a:t>
            </a:r>
            <a:r>
              <a:rPr lang="en-US" altLang="zh-CN" sz="2000" dirty="0">
                <a:latin typeface="Arial" panose="020B0604020202020204" pitchFamily="34" charset="0"/>
              </a:rPr>
              <a:t>1”</a:t>
            </a:r>
            <a:r>
              <a:rPr lang="zh-CN" altLang="en-US" sz="2000" dirty="0">
                <a:latin typeface="Arial" panose="020B0604020202020204" pitchFamily="34" charset="0"/>
              </a:rPr>
              <a:t>的位置保存在第一操作数中，并置标志位</a:t>
            </a:r>
            <a:r>
              <a:rPr lang="en-US" altLang="zh-CN" sz="2000" dirty="0">
                <a:latin typeface="Arial" panose="020B0604020202020204" pitchFamily="34" charset="0"/>
              </a:rPr>
              <a:t>ZF</a:t>
            </a:r>
            <a:r>
              <a:rPr lang="zh-CN" altLang="en-US" sz="2000" dirty="0">
                <a:latin typeface="Arial" panose="020B0604020202020204" pitchFamily="34" charset="0"/>
              </a:rPr>
              <a:t>为</a:t>
            </a:r>
            <a:r>
              <a:rPr lang="en-US" altLang="zh-CN" sz="2000" dirty="0">
                <a:latin typeface="Arial" panose="020B0604020202020204" pitchFamily="34" charset="0"/>
              </a:rPr>
              <a:t>1</a:t>
            </a:r>
            <a:r>
              <a:rPr lang="zh-CN" altLang="en-US" sz="2000" dirty="0">
                <a:latin typeface="Arial" panose="020B0604020202020204" pitchFamily="34" charset="0"/>
              </a:rPr>
              <a:t>，否则，置标志位</a:t>
            </a:r>
            <a:r>
              <a:rPr lang="en-US" altLang="zh-CN" sz="2000" dirty="0">
                <a:latin typeface="Arial" panose="020B0604020202020204" pitchFamily="34" charset="0"/>
              </a:rPr>
              <a:t>ZF</a:t>
            </a:r>
            <a:r>
              <a:rPr lang="zh-CN" altLang="en-US" sz="2000" dirty="0">
                <a:latin typeface="Arial" panose="020B0604020202020204" pitchFamily="34" charset="0"/>
              </a:rPr>
              <a:t>为</a:t>
            </a:r>
            <a:r>
              <a:rPr lang="en-US" altLang="zh-CN" sz="2000" dirty="0">
                <a:latin typeface="Arial" panose="020B0604020202020204" pitchFamily="34" charset="0"/>
              </a:rPr>
              <a:t>0</a:t>
            </a:r>
            <a:r>
              <a:rPr lang="zh-CN" altLang="en-US" sz="2000" dirty="0">
                <a:latin typeface="Arial" panose="020B0604020202020204" pitchFamily="34" charset="0"/>
              </a:rPr>
              <a:t>。</a:t>
            </a:r>
          </a:p>
          <a:p>
            <a:r>
              <a:rPr lang="zh-CN" altLang="en-US" sz="2000" dirty="0">
                <a:latin typeface="Arial" panose="020B0604020202020204" pitchFamily="34" charset="0"/>
              </a:rPr>
              <a:t>根据位扫描的方向不同，指令分二种：正向扫描指令和逆向扫描指令。</a:t>
            </a:r>
          </a:p>
          <a:p>
            <a:r>
              <a:rPr lang="en-US" altLang="zh-CN" sz="2000" dirty="0">
                <a:latin typeface="Arial" panose="020B0604020202020204" pitchFamily="34" charset="0"/>
              </a:rPr>
              <a:t>a) </a:t>
            </a:r>
            <a:r>
              <a:rPr lang="zh-CN" altLang="en-US" sz="2000" dirty="0">
                <a:latin typeface="Arial" panose="020B0604020202020204" pitchFamily="34" charset="0"/>
              </a:rPr>
              <a:t>正向扫描指令</a:t>
            </a:r>
            <a:r>
              <a:rPr lang="en-US" altLang="zh-CN" sz="2000" dirty="0">
                <a:latin typeface="Arial" panose="020B0604020202020204" pitchFamily="34" charset="0"/>
              </a:rPr>
              <a:t>BSF(Bit Scan Forward)</a:t>
            </a:r>
            <a:r>
              <a:rPr lang="zh-CN" altLang="en-US" sz="2000" dirty="0">
                <a:latin typeface="Arial" panose="020B0604020202020204" pitchFamily="34" charset="0"/>
              </a:rPr>
              <a:t>从右向左扫描，即：从低位向高位扫描；</a:t>
            </a:r>
          </a:p>
          <a:p>
            <a:r>
              <a:rPr lang="en-US" altLang="zh-CN" sz="2000" dirty="0">
                <a:latin typeface="Arial" panose="020B0604020202020204" pitchFamily="34" charset="0"/>
              </a:rPr>
              <a:t>b) </a:t>
            </a:r>
            <a:r>
              <a:rPr lang="zh-CN" altLang="en-US" sz="2000" dirty="0">
                <a:latin typeface="Arial" panose="020B0604020202020204" pitchFamily="34" charset="0"/>
              </a:rPr>
              <a:t>逆向扫描指令</a:t>
            </a:r>
            <a:r>
              <a:rPr lang="en-US" altLang="zh-CN" sz="2000" dirty="0">
                <a:latin typeface="Arial" panose="020B0604020202020204" pitchFamily="34" charset="0"/>
              </a:rPr>
              <a:t>BSR(Bit Scan Reverse)</a:t>
            </a:r>
            <a:r>
              <a:rPr lang="zh-CN" altLang="en-US" sz="2000" dirty="0">
                <a:latin typeface="Arial" panose="020B0604020202020204" pitchFamily="34" charset="0"/>
              </a:rPr>
              <a:t>从左向右扫描，即：从高位向低位扫描。</a:t>
            </a:r>
          </a:p>
          <a:p>
            <a:endParaRPr lang="zh-CN" altLang="en-US" sz="2000" dirty="0">
              <a:latin typeface="Arial" panose="020B0604020202020204" pitchFamily="34" charset="0"/>
            </a:endParaRPr>
          </a:p>
          <a:p>
            <a:endParaRPr lang="zh-CN" altLang="en-US" sz="2000" dirty="0"/>
          </a:p>
        </p:txBody>
      </p:sp>
      <p:sp>
        <p:nvSpPr>
          <p:cNvPr id="3" name="标题 2">
            <a:extLst>
              <a:ext uri="{FF2B5EF4-FFF2-40B4-BE49-F238E27FC236}">
                <a16:creationId xmlns:a16="http://schemas.microsoft.com/office/drawing/2014/main" id="{CEA8FE52-10D0-A271-B0A6-BC98710B7E1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0427795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p:cNvSpPr>
            <a:spLocks noGrp="1"/>
          </p:cNvSpPr>
          <p:nvPr>
            <p:ph idx="1"/>
          </p:nvPr>
        </p:nvSpPr>
        <p:spPr>
          <a:xfrm>
            <a:off x="152400" y="1371600"/>
            <a:ext cx="8991600" cy="3429000"/>
          </a:xfrm>
        </p:spPr>
        <p:txBody>
          <a:bodyPr/>
          <a:lstStyle/>
          <a:p>
            <a:pPr marL="457200" indent="-457200">
              <a:buFont typeface="Arial" panose="020B0604020202020204" pitchFamily="34" charset="0"/>
              <a:buAutoNum type="arabicPeriod"/>
            </a:pPr>
            <a:r>
              <a:rPr lang="zh-CN" altLang="en-US" sz="1800" b="0" dirty="0"/>
              <a:t>在 </a:t>
            </a:r>
            <a:r>
              <a:rPr lang="en-US" altLang="zh-CN" sz="1800" b="0" dirty="0"/>
              <a:t>active </a:t>
            </a:r>
            <a:r>
              <a:rPr lang="en-US" altLang="zh-CN" sz="1800" b="0" dirty="0" err="1"/>
              <a:t>bitarray</a:t>
            </a:r>
            <a:r>
              <a:rPr lang="zh-CN" altLang="en-US" sz="1800" b="0" dirty="0"/>
              <a:t>（就是每行最左侧的标记）</a:t>
            </a:r>
            <a:r>
              <a:rPr lang="en-US" altLang="zh-CN" sz="1800" b="0" dirty="0"/>
              <a:t> </a:t>
            </a:r>
            <a:r>
              <a:rPr lang="zh-CN" altLang="en-US" sz="1800" b="0" dirty="0"/>
              <a:t>里，寻找 </a:t>
            </a:r>
            <a:r>
              <a:rPr lang="en-US" altLang="zh-CN" sz="1800" b="0" dirty="0"/>
              <a:t>left-most bit 1 </a:t>
            </a:r>
            <a:r>
              <a:rPr lang="zh-CN" altLang="en-US" sz="1800" b="0" dirty="0"/>
              <a:t>的位置 </a:t>
            </a:r>
            <a:r>
              <a:rPr lang="en-US" altLang="zh-CN" sz="1800" b="0" dirty="0"/>
              <a:t>x</a:t>
            </a:r>
            <a:r>
              <a:rPr lang="zh-CN" altLang="en-US" sz="1800" b="0" dirty="0"/>
              <a:t>。</a:t>
            </a:r>
          </a:p>
          <a:p>
            <a:pPr marL="457200" indent="-457200">
              <a:buFont typeface="Arial" panose="020B0604020202020204" pitchFamily="34" charset="0"/>
              <a:buAutoNum type="arabicPeriod"/>
            </a:pPr>
            <a:r>
              <a:rPr lang="zh-CN" altLang="en-US" sz="1800" b="0" dirty="0"/>
              <a:t>在 </a:t>
            </a:r>
            <a:r>
              <a:rPr lang="en-US" altLang="zh-CN" sz="1800" b="0" dirty="0"/>
              <a:t>active priority array</a:t>
            </a:r>
            <a:r>
              <a:rPr lang="zh-CN" altLang="en-US" sz="1800" b="0" dirty="0"/>
              <a:t>（</a:t>
            </a:r>
            <a:r>
              <a:rPr lang="en-US" altLang="zh-CN" sz="1800" b="0" dirty="0"/>
              <a:t>APA</a:t>
            </a:r>
            <a:r>
              <a:rPr lang="zh-CN" altLang="en-US" sz="1800" b="0" dirty="0"/>
              <a:t>）中，找到对应队列 </a:t>
            </a:r>
            <a:r>
              <a:rPr lang="en-US" altLang="zh-CN" sz="1800" b="0" dirty="0"/>
              <a:t>APA[x]</a:t>
            </a:r>
            <a:r>
              <a:rPr lang="zh-CN" altLang="en-US" sz="1800" b="0" dirty="0"/>
              <a:t>。</a:t>
            </a:r>
          </a:p>
          <a:p>
            <a:pPr marL="457200" indent="-457200">
              <a:buFont typeface="Arial" panose="020B0604020202020204" pitchFamily="34" charset="0"/>
              <a:buAutoNum type="arabicPeriod"/>
            </a:pPr>
            <a:r>
              <a:rPr lang="zh-CN" altLang="en-US" sz="1800" b="0" dirty="0"/>
              <a:t>从 </a:t>
            </a:r>
            <a:r>
              <a:rPr lang="en-US" altLang="zh-CN" sz="1800" b="0" dirty="0"/>
              <a:t>APA[x] </a:t>
            </a:r>
            <a:r>
              <a:rPr lang="zh-CN" altLang="en-US" sz="1800" b="0" dirty="0"/>
              <a:t>中 </a:t>
            </a:r>
            <a:r>
              <a:rPr lang="en-US" altLang="zh-CN" sz="1800" b="0" dirty="0"/>
              <a:t>dequeue </a:t>
            </a:r>
            <a:r>
              <a:rPr lang="zh-CN" altLang="en-US" sz="1800" b="0" dirty="0"/>
              <a:t>一个 </a:t>
            </a:r>
            <a:r>
              <a:rPr lang="en-US" altLang="zh-CN" sz="1800" b="0" dirty="0"/>
              <a:t>process</a:t>
            </a:r>
            <a:r>
              <a:rPr lang="zh-CN" altLang="en-US" sz="1800" b="0" dirty="0"/>
              <a:t>，</a:t>
            </a:r>
            <a:r>
              <a:rPr lang="en-US" altLang="zh-CN" sz="1800" b="0" dirty="0"/>
              <a:t>dequeue </a:t>
            </a:r>
            <a:r>
              <a:rPr lang="zh-CN" altLang="en-US" sz="1800" b="0" dirty="0"/>
              <a:t>（出队）后，如果 </a:t>
            </a:r>
            <a:r>
              <a:rPr lang="en-US" altLang="zh-CN" sz="1800" b="0" dirty="0"/>
              <a:t>APA[x] </a:t>
            </a:r>
            <a:r>
              <a:rPr lang="zh-CN" altLang="en-US" sz="1800" b="0" dirty="0"/>
              <a:t>的 </a:t>
            </a:r>
            <a:r>
              <a:rPr lang="en-US" altLang="zh-CN" sz="1800" b="0" dirty="0"/>
              <a:t>queue </a:t>
            </a:r>
            <a:r>
              <a:rPr lang="zh-CN" altLang="en-US" sz="1800" b="0" dirty="0"/>
              <a:t>为空，那么将 </a:t>
            </a:r>
            <a:r>
              <a:rPr lang="en-US" altLang="zh-CN" sz="1800" b="0" dirty="0"/>
              <a:t>active </a:t>
            </a:r>
            <a:r>
              <a:rPr lang="en-US" altLang="zh-CN" sz="1800" b="0" dirty="0" err="1"/>
              <a:t>bitarray</a:t>
            </a:r>
            <a:r>
              <a:rPr lang="en-US" altLang="zh-CN" sz="1800" b="0" dirty="0"/>
              <a:t> </a:t>
            </a:r>
            <a:r>
              <a:rPr lang="zh-CN" altLang="en-US" sz="1800" b="0" dirty="0"/>
              <a:t>里第 </a:t>
            </a:r>
            <a:r>
              <a:rPr lang="en-US" altLang="zh-CN" sz="1800" b="0" dirty="0"/>
              <a:t>x bit</a:t>
            </a:r>
            <a:r>
              <a:rPr lang="zh-CN" altLang="en-US" sz="1800" b="0" dirty="0"/>
              <a:t>置为 </a:t>
            </a:r>
            <a:r>
              <a:rPr lang="en-US" altLang="zh-CN" sz="1800" b="0" dirty="0"/>
              <a:t>0</a:t>
            </a:r>
            <a:r>
              <a:rPr lang="zh-CN" altLang="en-US" sz="1800" b="0" dirty="0"/>
              <a:t>。</a:t>
            </a:r>
          </a:p>
          <a:p>
            <a:pPr marL="457200" indent="-457200">
              <a:buFont typeface="Arial" panose="020B0604020202020204" pitchFamily="34" charset="0"/>
              <a:buAutoNum type="arabicPeriod"/>
            </a:pPr>
            <a:r>
              <a:rPr lang="zh-CN" altLang="en-US" sz="1800" b="0" dirty="0"/>
              <a:t>对于当前执行完的 </a:t>
            </a:r>
            <a:r>
              <a:rPr lang="en-US" altLang="zh-CN" sz="1800" b="0" dirty="0"/>
              <a:t>process</a:t>
            </a:r>
            <a:r>
              <a:rPr lang="zh-CN" altLang="en-US" sz="1800" b="0" dirty="0"/>
              <a:t>，重新计算其 </a:t>
            </a:r>
            <a:r>
              <a:rPr lang="en-US" altLang="zh-CN" sz="1800" b="0" dirty="0"/>
              <a:t>priority</a:t>
            </a:r>
            <a:r>
              <a:rPr lang="zh-CN" altLang="en-US" sz="1800" b="0" dirty="0"/>
              <a:t>，然后 </a:t>
            </a:r>
            <a:r>
              <a:rPr lang="en-US" altLang="zh-CN" sz="1800" b="0" dirty="0"/>
              <a:t>enqueue</a:t>
            </a:r>
            <a:r>
              <a:rPr lang="zh-CN" altLang="en-US" sz="1800" b="0" dirty="0"/>
              <a:t>（入队）</a:t>
            </a:r>
            <a:r>
              <a:rPr lang="en-US" altLang="zh-CN" sz="1800" b="0" dirty="0"/>
              <a:t> </a:t>
            </a:r>
            <a:r>
              <a:rPr lang="zh-CN" altLang="en-US" sz="1800" b="0" dirty="0"/>
              <a:t>到 </a:t>
            </a:r>
            <a:r>
              <a:rPr lang="en-US" altLang="zh-CN" sz="1800" b="0" dirty="0"/>
              <a:t>expired priority array</a:t>
            </a:r>
            <a:r>
              <a:rPr lang="zh-CN" altLang="en-US" sz="1800" b="0" dirty="0"/>
              <a:t>（</a:t>
            </a:r>
            <a:r>
              <a:rPr lang="en-US" altLang="zh-CN" sz="1800" b="0" dirty="0"/>
              <a:t>EPA</a:t>
            </a:r>
            <a:r>
              <a:rPr lang="zh-CN" altLang="en-US" sz="1800" b="0" dirty="0"/>
              <a:t>）相应的队里 </a:t>
            </a:r>
            <a:r>
              <a:rPr lang="en-US" altLang="zh-CN" sz="1800" b="0" dirty="0"/>
              <a:t>EPA[priority]</a:t>
            </a:r>
            <a:r>
              <a:rPr lang="zh-CN" altLang="en-US" sz="1800" b="0" dirty="0"/>
              <a:t>。</a:t>
            </a:r>
          </a:p>
          <a:p>
            <a:pPr marL="457200" indent="-457200">
              <a:buFont typeface="Arial" panose="020B0604020202020204" pitchFamily="34" charset="0"/>
              <a:buAutoNum type="arabicPeriod"/>
            </a:pPr>
            <a:r>
              <a:rPr lang="zh-CN" altLang="en-US" sz="1800" b="0" dirty="0"/>
              <a:t>如果 </a:t>
            </a:r>
            <a:r>
              <a:rPr lang="en-US" altLang="zh-CN" sz="1800" b="0" dirty="0"/>
              <a:t>priority </a:t>
            </a:r>
            <a:r>
              <a:rPr lang="zh-CN" altLang="en-US" sz="1800" b="0" dirty="0"/>
              <a:t>在 </a:t>
            </a:r>
            <a:r>
              <a:rPr lang="en-US" altLang="zh-CN" sz="1800" b="0" dirty="0"/>
              <a:t>expired </a:t>
            </a:r>
            <a:r>
              <a:rPr lang="en-US" altLang="zh-CN" sz="1800" b="0" dirty="0" err="1"/>
              <a:t>bitarray</a:t>
            </a:r>
            <a:r>
              <a:rPr lang="en-US" altLang="zh-CN" sz="1800" b="0" dirty="0"/>
              <a:t> </a:t>
            </a:r>
            <a:r>
              <a:rPr lang="zh-CN" altLang="en-US" sz="1800" b="0" dirty="0"/>
              <a:t>里对应的 </a:t>
            </a:r>
            <a:r>
              <a:rPr lang="en-US" altLang="zh-CN" sz="1800" b="0" dirty="0"/>
              <a:t>bit </a:t>
            </a:r>
            <a:r>
              <a:rPr lang="zh-CN" altLang="en-US" sz="1800" b="0" dirty="0"/>
              <a:t>为 </a:t>
            </a:r>
            <a:r>
              <a:rPr lang="en-US" altLang="zh-CN" sz="1800" b="0" dirty="0"/>
              <a:t>0</a:t>
            </a:r>
            <a:r>
              <a:rPr lang="zh-CN" altLang="en-US" sz="1800" b="0" dirty="0"/>
              <a:t>，将其置 </a:t>
            </a:r>
            <a:r>
              <a:rPr lang="en-US" altLang="zh-CN" sz="1800" b="0" dirty="0"/>
              <a:t>1</a:t>
            </a:r>
            <a:r>
              <a:rPr lang="zh-CN" altLang="en-US" sz="1800" b="0" dirty="0"/>
              <a:t>。</a:t>
            </a:r>
          </a:p>
          <a:p>
            <a:pPr marL="457200" indent="-457200">
              <a:buFont typeface="Arial" panose="020B0604020202020204" pitchFamily="34" charset="0"/>
              <a:buAutoNum type="arabicPeriod"/>
            </a:pPr>
            <a:r>
              <a:rPr lang="zh-CN" altLang="en-US" sz="1800" b="0" dirty="0"/>
              <a:t>如果 </a:t>
            </a:r>
            <a:r>
              <a:rPr lang="en-US" altLang="zh-CN" sz="1800" b="0" dirty="0"/>
              <a:t>active </a:t>
            </a:r>
            <a:r>
              <a:rPr lang="en-US" altLang="zh-CN" sz="1800" b="0" dirty="0" err="1"/>
              <a:t>bitarray</a:t>
            </a:r>
            <a:r>
              <a:rPr lang="en-US" altLang="zh-CN" sz="1800" b="0" dirty="0"/>
              <a:t> </a:t>
            </a:r>
            <a:r>
              <a:rPr lang="zh-CN" altLang="en-US" sz="1800" b="0" dirty="0"/>
              <a:t>全为零，将 </a:t>
            </a:r>
            <a:r>
              <a:rPr lang="en-US" altLang="zh-CN" sz="1800" b="0" dirty="0"/>
              <a:t>active </a:t>
            </a:r>
            <a:r>
              <a:rPr lang="en-US" altLang="zh-CN" sz="1800" b="0" dirty="0" err="1"/>
              <a:t>bitarray</a:t>
            </a:r>
            <a:r>
              <a:rPr lang="en-US" altLang="zh-CN" sz="1800" b="0" dirty="0"/>
              <a:t> </a:t>
            </a:r>
            <a:r>
              <a:rPr lang="zh-CN" altLang="en-US" sz="1800" b="0" dirty="0"/>
              <a:t>和 </a:t>
            </a:r>
            <a:r>
              <a:rPr lang="en-US" altLang="zh-CN" sz="1800" b="0" dirty="0"/>
              <a:t>expired </a:t>
            </a:r>
            <a:r>
              <a:rPr lang="en-US" altLang="zh-CN" sz="1800" b="0" dirty="0" err="1"/>
              <a:t>bitarray</a:t>
            </a:r>
            <a:r>
              <a:rPr lang="en-US" altLang="zh-CN" sz="1800" b="0" dirty="0"/>
              <a:t> </a:t>
            </a:r>
            <a:r>
              <a:rPr lang="zh-CN" altLang="en-US" sz="1800" b="0" dirty="0"/>
              <a:t>交换。</a:t>
            </a:r>
          </a:p>
        </p:txBody>
      </p:sp>
      <p:sp>
        <p:nvSpPr>
          <p:cNvPr id="73731"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pic>
        <p:nvPicPr>
          <p:cNvPr id="73732" name="图片 2"/>
          <p:cNvPicPr>
            <a:picLocks noChangeAspect="1"/>
          </p:cNvPicPr>
          <p:nvPr/>
        </p:nvPicPr>
        <p:blipFill>
          <a:blip r:embed="rId3">
            <a:extLst>
              <a:ext uri="{28A0092B-C50C-407E-A947-70E740481C1C}">
                <a14:useLocalDpi xmlns:a14="http://schemas.microsoft.com/office/drawing/2010/main" val="0"/>
              </a:ext>
            </a:extLst>
          </a:blip>
          <a:srcRect l="833" t="3552" r="1666" b="2295"/>
          <a:stretch>
            <a:fillRect/>
          </a:stretch>
        </p:blipFill>
        <p:spPr bwMode="auto">
          <a:xfrm>
            <a:off x="1600200" y="4151313"/>
            <a:ext cx="5976938"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矩形 1"/>
          <p:cNvSpPr>
            <a:spLocks noChangeArrowheads="1"/>
          </p:cNvSpPr>
          <p:nvPr/>
        </p:nvSpPr>
        <p:spPr bwMode="auto">
          <a:xfrm>
            <a:off x="271463" y="981075"/>
            <a:ext cx="42322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dirty="0"/>
              <a:t>O(1)</a:t>
            </a:r>
            <a:r>
              <a:rPr lang="zh-CN" altLang="en-US" dirty="0"/>
              <a:t>算法基本步骤：</a:t>
            </a:r>
            <a:r>
              <a:rPr lang="en-US" altLang="zh-CN" dirty="0" err="1"/>
              <a:t>Picknext</a:t>
            </a:r>
            <a:endParaRPr lang="zh-CN" altLang="en-US" dirty="0"/>
          </a:p>
        </p:txBody>
      </p:sp>
      <p:sp>
        <p:nvSpPr>
          <p:cNvPr id="6" name="矩形 5"/>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a:xfrm>
            <a:off x="152400" y="1676400"/>
            <a:ext cx="8991600" cy="5181600"/>
          </a:xfrm>
        </p:spPr>
        <p:txBody>
          <a:bodyPr/>
          <a:lstStyle/>
          <a:p>
            <a:r>
              <a:rPr lang="en-US" altLang="zh-CN" sz="2000" b="0"/>
              <a:t>linux O(1)</a:t>
            </a:r>
            <a:r>
              <a:rPr lang="zh-CN" altLang="en-US" sz="2000" b="0"/>
              <a:t>调度器使用了</a:t>
            </a:r>
            <a:r>
              <a:rPr lang="en-US" altLang="zh-CN" sz="2000" b="0"/>
              <a:t>2</a:t>
            </a:r>
            <a:r>
              <a:rPr lang="zh-CN" altLang="en-US" sz="2000" b="0"/>
              <a:t>个</a:t>
            </a:r>
            <a:r>
              <a:rPr lang="en-US" altLang="zh-CN" sz="2000" b="0"/>
              <a:t>(bitarray+queue)</a:t>
            </a:r>
            <a:r>
              <a:rPr lang="zh-CN" altLang="en-US" sz="2000" b="0"/>
              <a:t>数据结构</a:t>
            </a:r>
            <a:r>
              <a:rPr lang="en-US" altLang="zh-CN" sz="2000" b="0"/>
              <a:t>, </a:t>
            </a:r>
            <a:r>
              <a:rPr lang="zh-CN" altLang="en-US" sz="2000" b="0"/>
              <a:t>整个调度开销如下</a:t>
            </a:r>
            <a:r>
              <a:rPr lang="en-US" altLang="zh-CN" sz="2000" b="0"/>
              <a:t>:</a:t>
            </a:r>
            <a:br>
              <a:rPr lang="en-US" altLang="zh-CN" sz="2000" b="0"/>
            </a:br>
            <a:r>
              <a:rPr lang="zh-CN" altLang="en-US" sz="2000" b="0"/>
              <a:t>针对</a:t>
            </a:r>
            <a:r>
              <a:rPr lang="en-US" altLang="zh-CN" sz="2000" b="0"/>
              <a:t> [140]bit+[140]queue</a:t>
            </a:r>
          </a:p>
          <a:p>
            <a:r>
              <a:rPr lang="en-US" altLang="zh-CN" sz="2000" b="0"/>
              <a:t>Search,insert,delete</a:t>
            </a:r>
            <a:r>
              <a:rPr lang="zh-CN" altLang="en-US" sz="2000" b="0"/>
              <a:t>都是</a:t>
            </a:r>
            <a:r>
              <a:rPr lang="en-US" altLang="zh-CN" sz="2000" b="0"/>
              <a:t>bitarray</a:t>
            </a:r>
            <a:r>
              <a:rPr lang="zh-CN" altLang="en-US" sz="2000" b="0"/>
              <a:t>的</a:t>
            </a:r>
            <a:r>
              <a:rPr lang="en-US" altLang="zh-CN" sz="2000" b="0"/>
              <a:t>O(1)+queue</a:t>
            </a:r>
            <a:r>
              <a:rPr lang="zh-CN" altLang="en-US" sz="2000" b="0"/>
              <a:t>的</a:t>
            </a:r>
            <a:r>
              <a:rPr lang="en-US" altLang="zh-CN" sz="2000" b="0"/>
              <a:t>O(1)</a:t>
            </a:r>
            <a:r>
              <a:rPr lang="zh-CN" altLang="en-US" sz="2000" b="0"/>
              <a:t>来完成的。</a:t>
            </a:r>
          </a:p>
        </p:txBody>
      </p:sp>
      <p:sp>
        <p:nvSpPr>
          <p:cNvPr id="75779"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75780" name="矩形 3"/>
          <p:cNvSpPr>
            <a:spLocks noChangeArrowheads="1"/>
          </p:cNvSpPr>
          <p:nvPr/>
        </p:nvSpPr>
        <p:spPr bwMode="auto">
          <a:xfrm>
            <a:off x="304800" y="1135063"/>
            <a:ext cx="420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O(1)</a:t>
            </a:r>
            <a:r>
              <a:rPr lang="zh-CN" altLang="en-US"/>
              <a:t>调度器时间复杂度分析：</a:t>
            </a:r>
          </a:p>
        </p:txBody>
      </p:sp>
      <p:pic>
        <p:nvPicPr>
          <p:cNvPr id="757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24574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图片 2"/>
          <p:cNvPicPr>
            <a:picLocks noChangeAspect="1"/>
          </p:cNvPicPr>
          <p:nvPr/>
        </p:nvPicPr>
        <p:blipFill>
          <a:blip r:embed="rId4">
            <a:extLst>
              <a:ext uri="{28A0092B-C50C-407E-A947-70E740481C1C}">
                <a14:useLocalDpi xmlns:a14="http://schemas.microsoft.com/office/drawing/2010/main" val="0"/>
              </a:ext>
            </a:extLst>
          </a:blip>
          <a:srcRect l="833" t="3552" r="1666" b="2295"/>
          <a:stretch>
            <a:fillRect/>
          </a:stretch>
        </p:blipFill>
        <p:spPr bwMode="auto">
          <a:xfrm>
            <a:off x="3167063" y="2913063"/>
            <a:ext cx="59769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2400" y="1260475"/>
            <a:ext cx="8991600" cy="4530725"/>
          </a:xfrm>
        </p:spPr>
        <p:txBody>
          <a:bodyPr/>
          <a:lstStyle/>
          <a:p>
            <a:r>
              <a:rPr lang="zh-CN" altLang="en-US" sz="2000">
                <a:latin typeface="宋体" panose="02010600030101010101" pitchFamily="2" charset="-122"/>
              </a:rPr>
              <a:t>全局队列调度    </a:t>
            </a:r>
            <a:endParaRPr lang="en-US" altLang="zh-CN" sz="2000">
              <a:latin typeface="宋体" panose="02010600030101010101" pitchFamily="2" charset="-122"/>
            </a:endParaRPr>
          </a:p>
          <a:p>
            <a:pPr lvl="1"/>
            <a:r>
              <a:rPr lang="zh-CN" altLang="en-US" sz="2000">
                <a:latin typeface="宋体" panose="02010600030101010101" pitchFamily="2" charset="-122"/>
              </a:rPr>
              <a:t>操作系统维护一个全局的任务等待队列。</a:t>
            </a:r>
          </a:p>
          <a:p>
            <a:pPr lvl="1"/>
            <a:r>
              <a:rPr lang="zh-CN" altLang="en-US" sz="2000">
                <a:latin typeface="宋体" panose="02010600030101010101" pitchFamily="2" charset="-122"/>
              </a:rPr>
              <a:t>当系统中有一个</a:t>
            </a:r>
            <a:r>
              <a:rPr lang="en-US" altLang="zh-CN" sz="2000">
                <a:latin typeface="宋体" panose="02010600030101010101" pitchFamily="2" charset="-122"/>
              </a:rPr>
              <a:t>CPU</a:t>
            </a:r>
            <a:r>
              <a:rPr lang="zh-CN" altLang="en-US" sz="2000">
                <a:latin typeface="宋体" panose="02010600030101010101" pitchFamily="2" charset="-122"/>
              </a:rPr>
              <a:t>核心空闲时，操作系统就从全局任务等待队列中选取就绪任务开始在此核心上执行。</a:t>
            </a:r>
          </a:p>
          <a:p>
            <a:pPr lvl="1"/>
            <a:r>
              <a:rPr lang="zh-CN" altLang="en-US" sz="2000">
                <a:latin typeface="宋体" panose="02010600030101010101" pitchFamily="2" charset="-122"/>
              </a:rPr>
              <a:t>这种方法的优点是</a:t>
            </a:r>
            <a:r>
              <a:rPr lang="en-US" altLang="zh-CN" sz="2000">
                <a:latin typeface="宋体" panose="02010600030101010101" pitchFamily="2" charset="-122"/>
              </a:rPr>
              <a:t>CPU</a:t>
            </a:r>
            <a:r>
              <a:rPr lang="zh-CN" altLang="en-US" sz="2000">
                <a:latin typeface="宋体" panose="02010600030101010101" pitchFamily="2" charset="-122"/>
              </a:rPr>
              <a:t>核心利用率较高。</a:t>
            </a:r>
          </a:p>
          <a:p>
            <a:r>
              <a:rPr lang="zh-CN" altLang="en-US" sz="2000">
                <a:latin typeface="宋体" panose="02010600030101010101" pitchFamily="2" charset="-122"/>
              </a:rPr>
              <a:t>局部队列调度。</a:t>
            </a:r>
          </a:p>
          <a:p>
            <a:pPr lvl="1"/>
            <a:r>
              <a:rPr lang="zh-CN" altLang="en-US" sz="2000">
                <a:latin typeface="宋体" panose="02010600030101010101" pitchFamily="2" charset="-122"/>
              </a:rPr>
              <a:t>操作系统为每个</a:t>
            </a:r>
            <a:r>
              <a:rPr lang="en-US" altLang="zh-CN" sz="2000">
                <a:latin typeface="宋体" panose="02010600030101010101" pitchFamily="2" charset="-122"/>
              </a:rPr>
              <a:t>CPU</a:t>
            </a:r>
            <a:r>
              <a:rPr lang="zh-CN" altLang="en-US" sz="2000">
                <a:latin typeface="宋体" panose="02010600030101010101" pitchFamily="2" charset="-122"/>
              </a:rPr>
              <a:t>内核维护一个局部的任务等待队列。</a:t>
            </a:r>
          </a:p>
          <a:p>
            <a:pPr lvl="1"/>
            <a:r>
              <a:rPr lang="zh-CN" altLang="en-US" sz="2000">
                <a:latin typeface="宋体" panose="02010600030101010101" pitchFamily="2" charset="-122"/>
              </a:rPr>
              <a:t>当系统中有一个</a:t>
            </a:r>
            <a:r>
              <a:rPr lang="en-US" altLang="zh-CN" sz="2000">
                <a:latin typeface="宋体" panose="02010600030101010101" pitchFamily="2" charset="-122"/>
              </a:rPr>
              <a:t>CPU</a:t>
            </a:r>
            <a:r>
              <a:rPr lang="zh-CN" altLang="en-US" sz="2000">
                <a:latin typeface="宋体" panose="02010600030101010101" pitchFamily="2" charset="-122"/>
              </a:rPr>
              <a:t>内核空闲时，便从该核心的任务等待队列中选取恰当的任务执行。</a:t>
            </a:r>
          </a:p>
          <a:p>
            <a:pPr lvl="1"/>
            <a:r>
              <a:rPr lang="zh-CN" altLang="en-US" sz="2000">
                <a:latin typeface="宋体" panose="02010600030101010101" pitchFamily="2" charset="-122"/>
              </a:rPr>
              <a:t>这种方法的优点是任务基本上无需在多个</a:t>
            </a:r>
            <a:r>
              <a:rPr lang="en-US" altLang="zh-CN" sz="2000">
                <a:latin typeface="宋体" panose="02010600030101010101" pitchFamily="2" charset="-122"/>
              </a:rPr>
              <a:t>CPU</a:t>
            </a:r>
            <a:r>
              <a:rPr lang="zh-CN" altLang="en-US" sz="2000">
                <a:latin typeface="宋体" panose="02010600030101010101" pitchFamily="2" charset="-122"/>
              </a:rPr>
              <a:t>核心间切换，有利于提高</a:t>
            </a:r>
            <a:r>
              <a:rPr lang="en-US" altLang="zh-CN" sz="2000">
                <a:latin typeface="宋体" panose="02010600030101010101" pitchFamily="2" charset="-122"/>
              </a:rPr>
              <a:t>CPU</a:t>
            </a:r>
            <a:r>
              <a:rPr lang="zh-CN" altLang="en-US" sz="2000">
                <a:latin typeface="宋体" panose="02010600030101010101" pitchFamily="2" charset="-122"/>
              </a:rPr>
              <a:t>核心局部</a:t>
            </a:r>
            <a:r>
              <a:rPr lang="en-US" altLang="zh-CN" sz="2000">
                <a:latin typeface="宋体" panose="02010600030101010101" pitchFamily="2" charset="-122"/>
              </a:rPr>
              <a:t>Cache</a:t>
            </a:r>
            <a:r>
              <a:rPr lang="zh-CN" altLang="en-US" sz="2000">
                <a:latin typeface="宋体" panose="02010600030101010101" pitchFamily="2" charset="-122"/>
              </a:rPr>
              <a:t>命中率。</a:t>
            </a:r>
            <a:endParaRPr lang="en-US" altLang="zh-CN" sz="2000">
              <a:latin typeface="宋体" panose="02010600030101010101" pitchFamily="2" charset="-122"/>
            </a:endParaRPr>
          </a:p>
        </p:txBody>
      </p:sp>
      <p:sp>
        <p:nvSpPr>
          <p:cNvPr id="77827"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idx="1"/>
          </p:nvPr>
        </p:nvSpPr>
        <p:spPr>
          <a:xfrm>
            <a:off x="152400" y="1260475"/>
            <a:ext cx="8991600" cy="5445125"/>
          </a:xfrm>
        </p:spPr>
        <p:txBody>
          <a:bodyPr/>
          <a:lstStyle/>
          <a:p>
            <a:pPr>
              <a:defRPr/>
            </a:pPr>
            <a:r>
              <a:rPr lang="en-US" altLang="zh-CN" sz="2000" dirty="0"/>
              <a:t>a.</a:t>
            </a:r>
            <a:r>
              <a:rPr lang="zh-CN" altLang="en-US" sz="2000" dirty="0"/>
              <a:t>多核</a:t>
            </a:r>
            <a:r>
              <a:rPr lang="en-US" altLang="zh-CN" sz="2000" dirty="0"/>
              <a:t>CPU——</a:t>
            </a:r>
            <a:r>
              <a:rPr lang="zh-CN" altLang="en-US" sz="2000" dirty="0"/>
              <a:t>计算密集型任务</a:t>
            </a:r>
            <a:r>
              <a:rPr lang="zh-CN" altLang="en-US" sz="2000" b="0" dirty="0"/>
              <a:t>。尽量使用多线程，例如加密、解密，数据压缩解压缩（视频、音频、普通数据）。</a:t>
            </a:r>
          </a:p>
          <a:p>
            <a:pPr>
              <a:defRPr/>
            </a:pPr>
            <a:r>
              <a:rPr lang="en-US" altLang="zh-CN" sz="2000" dirty="0"/>
              <a:t>b.</a:t>
            </a:r>
            <a:r>
              <a:rPr lang="zh-CN" altLang="en-US" sz="2000" dirty="0"/>
              <a:t>单核</a:t>
            </a:r>
            <a:r>
              <a:rPr lang="en-US" altLang="zh-CN" sz="2000" dirty="0"/>
              <a:t>CPU——</a:t>
            </a:r>
            <a:r>
              <a:rPr lang="zh-CN" altLang="en-US" sz="2000" dirty="0"/>
              <a:t>计算密集型任务</a:t>
            </a:r>
            <a:r>
              <a:rPr lang="zh-CN" altLang="en-US" sz="2000" b="0" dirty="0"/>
              <a:t>。任务已经把</a:t>
            </a:r>
            <a:r>
              <a:rPr lang="en-US" altLang="zh-CN" sz="2000" b="0" dirty="0"/>
              <a:t>CPU</a:t>
            </a:r>
            <a:r>
              <a:rPr lang="zh-CN" altLang="en-US" sz="2000" b="0" dirty="0"/>
              <a:t>资源消耗了，使用多线程提升</a:t>
            </a:r>
            <a:r>
              <a:rPr lang="en-US" altLang="zh-CN" sz="2000" b="0" dirty="0"/>
              <a:t>CPU</a:t>
            </a:r>
            <a:r>
              <a:rPr lang="zh-CN" altLang="en-US" sz="2000" b="0" dirty="0"/>
              <a:t>利用率空间很小；如果人机交互多，尽量用多线程。</a:t>
            </a:r>
            <a:endParaRPr lang="en-US" altLang="zh-CN" sz="2000" b="0" dirty="0"/>
          </a:p>
          <a:p>
            <a:pPr>
              <a:defRPr/>
            </a:pPr>
            <a:endParaRPr lang="zh-CN" altLang="en-US" sz="2000" b="0" dirty="0"/>
          </a:p>
          <a:p>
            <a:pPr>
              <a:defRPr/>
            </a:pPr>
            <a:r>
              <a:rPr lang="en-US" altLang="zh-CN" sz="2000" dirty="0"/>
              <a:t>c.</a:t>
            </a:r>
            <a:r>
              <a:rPr lang="zh-CN" altLang="en-US" sz="2000" dirty="0"/>
              <a:t>单核</a:t>
            </a:r>
            <a:r>
              <a:rPr lang="en-US" altLang="zh-CN" sz="2000" dirty="0"/>
              <a:t>CPU——IO</a:t>
            </a:r>
            <a:r>
              <a:rPr lang="zh-CN" altLang="en-US" sz="2000" dirty="0"/>
              <a:t>密集型任务</a:t>
            </a:r>
            <a:r>
              <a:rPr lang="zh-CN" altLang="en-US" sz="2000" b="0" dirty="0"/>
              <a:t>，使用多线程还是为了人机交互，</a:t>
            </a:r>
          </a:p>
          <a:p>
            <a:pPr>
              <a:defRPr/>
            </a:pPr>
            <a:r>
              <a:rPr lang="en-US" altLang="zh-CN" sz="2000" dirty="0"/>
              <a:t>d.</a:t>
            </a:r>
            <a:r>
              <a:rPr lang="zh-CN" altLang="en-US" sz="2000" dirty="0"/>
              <a:t>多核</a:t>
            </a:r>
            <a:r>
              <a:rPr lang="en-US" altLang="zh-CN" sz="2000" dirty="0"/>
              <a:t>CPU——IO</a:t>
            </a:r>
            <a:r>
              <a:rPr lang="zh-CN" altLang="en-US" sz="2000" dirty="0"/>
              <a:t>密集型任务，</a:t>
            </a:r>
            <a:r>
              <a:rPr lang="zh-CN" altLang="en-US" sz="2000" b="0" dirty="0"/>
              <a:t>跟单核原因一样。</a:t>
            </a:r>
          </a:p>
          <a:p>
            <a:pPr>
              <a:defRPr/>
            </a:pPr>
            <a:endParaRPr lang="zh-CN" altLang="en-US" sz="1050" dirty="0">
              <a:latin typeface="宋体" panose="02010600030101010101" pitchFamily="2" charset="-122"/>
            </a:endParaRPr>
          </a:p>
        </p:txBody>
      </p:sp>
      <p:sp>
        <p:nvSpPr>
          <p:cNvPr id="79875" name="Rectangle 2"/>
          <p:cNvSpPr>
            <a:spLocks noGrp="1" noChangeArrowheads="1"/>
          </p:cNvSpPr>
          <p:nvPr>
            <p:ph type="title"/>
          </p:nvPr>
        </p:nvSpPr>
        <p:spPr>
          <a:xfrm>
            <a:off x="0" y="304800"/>
            <a:ext cx="9144000" cy="676275"/>
          </a:xfrm>
        </p:spPr>
        <p:txBody>
          <a:bodyPr/>
          <a:lstStyle/>
          <a:p>
            <a:pPr eaLnBrk="1" hangingPunct="1"/>
            <a:r>
              <a:rPr lang="zh-CN" altLang="en-US" sz="3200">
                <a:sym typeface="Symbol" panose="05050102010706020507" pitchFamily="18" charset="2"/>
              </a:rPr>
              <a:t>（</a:t>
            </a:r>
            <a:r>
              <a:rPr lang="en-US" altLang="zh-CN" sz="3200">
                <a:sym typeface="Symbol" panose="05050102010706020507" pitchFamily="18" charset="2"/>
              </a:rPr>
              <a:t>7</a:t>
            </a:r>
            <a:r>
              <a:rPr lang="zh-CN" altLang="en-US" sz="3200">
                <a:sym typeface="Symbol" panose="05050102010706020507" pitchFamily="18" charset="2"/>
              </a:rPr>
              <a:t>）</a:t>
            </a:r>
            <a:r>
              <a:rPr lang="zh-CN" altLang="en-US" sz="3200">
                <a:latin typeface="宋体" panose="02010600030101010101" pitchFamily="2" charset="-122"/>
              </a:rPr>
              <a:t>多核</a:t>
            </a:r>
            <a:r>
              <a:rPr lang="en-US" altLang="zh-CN" sz="3200">
                <a:latin typeface="宋体" panose="02010600030101010101" pitchFamily="2" charset="-122"/>
              </a:rPr>
              <a:t>CPU</a:t>
            </a:r>
            <a:r>
              <a:rPr lang="zh-CN" altLang="en-US" sz="3200">
                <a:latin typeface="宋体" panose="02010600030101010101" pitchFamily="2" charset="-122"/>
              </a:rPr>
              <a:t>调度算法</a:t>
            </a:r>
            <a:endParaRPr lang="zh-CN" altLang="zh-CN" sz="3200">
              <a:sym typeface="Symbol" panose="05050102010706020507" pitchFamily="18" charset="2"/>
            </a:endParaRPr>
          </a:p>
        </p:txBody>
      </p:sp>
      <p:sp>
        <p:nvSpPr>
          <p:cNvPr id="4" name="矩形 3"/>
          <p:cNvSpPr/>
          <p:nvPr/>
        </p:nvSpPr>
        <p:spPr>
          <a:xfrm>
            <a:off x="5181600" y="520700"/>
            <a:ext cx="3587750" cy="461963"/>
          </a:xfrm>
          <a:prstGeom prst="rect">
            <a:avLst/>
          </a:prstGeom>
        </p:spPr>
        <p:txBody>
          <a:bodyPr wrap="none">
            <a:spAutoFit/>
          </a:bodyPr>
          <a:lstStyle/>
          <a:p>
            <a:pPr>
              <a:defRPr/>
            </a:pPr>
            <a:r>
              <a:rPr lang="zh-CN" altLang="en-US" kern="0" dirty="0">
                <a:solidFill>
                  <a:srgbClr val="FF0000"/>
                </a:solidFill>
              </a:rPr>
              <a:t>多核、多线程与任务类型</a:t>
            </a: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304800"/>
            <a:ext cx="8763000" cy="676275"/>
          </a:xfrm>
        </p:spPr>
        <p:txBody>
          <a:bodyPr/>
          <a:lstStyle/>
          <a:p>
            <a:pPr eaLnBrk="1" hangingPunct="1"/>
            <a:r>
              <a:rPr lang="en-US" altLang="zh-CN" dirty="0">
                <a:sym typeface="Symbol" panose="05050102010706020507" pitchFamily="18" charset="2"/>
              </a:rPr>
              <a:t>Linux</a:t>
            </a:r>
            <a:r>
              <a:rPr lang="zh-CN" altLang="en-US" dirty="0">
                <a:sym typeface="Symbol" panose="05050102010706020507" pitchFamily="18" charset="2"/>
              </a:rPr>
              <a:t>中（分时</a:t>
            </a:r>
            <a:r>
              <a:rPr lang="en-US" altLang="zh-CN" dirty="0">
                <a:sym typeface="Symbol" panose="05050102010706020507" pitchFamily="18" charset="2"/>
              </a:rPr>
              <a:t>OS</a:t>
            </a:r>
            <a:r>
              <a:rPr lang="zh-CN" altLang="en-US" dirty="0">
                <a:sym typeface="Symbol" panose="05050102010706020507" pitchFamily="18" charset="2"/>
              </a:rPr>
              <a:t>）的调度时机（调度点）</a:t>
            </a:r>
          </a:p>
        </p:txBody>
      </p:sp>
      <p:sp>
        <p:nvSpPr>
          <p:cNvPr id="210949" name="Rectangle 5"/>
          <p:cNvSpPr>
            <a:spLocks noChangeArrowheads="1"/>
          </p:cNvSpPr>
          <p:nvPr/>
        </p:nvSpPr>
        <p:spPr bwMode="auto">
          <a:xfrm>
            <a:off x="685800" y="2057400"/>
            <a:ext cx="7848600" cy="3657600"/>
          </a:xfrm>
          <a:prstGeom prst="rect">
            <a:avLst/>
          </a:prstGeom>
          <a:noFill/>
          <a:ln w="12700">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000099"/>
                </a:solidFill>
                <a:latin typeface="Courier New" panose="02070309020205020404" pitchFamily="49" charset="0"/>
              </a:rPr>
              <a:t>在</a:t>
            </a:r>
            <a:r>
              <a:rPr lang="en-US" altLang="zh-CN" sz="2000">
                <a:solidFill>
                  <a:srgbClr val="000099"/>
                </a:solidFill>
                <a:latin typeface="Courier New" panose="02070309020205020404" pitchFamily="49" charset="0"/>
              </a:rPr>
              <a:t>linux/kernel/system_call.s</a:t>
            </a:r>
            <a:r>
              <a:rPr lang="zh-CN" altLang="en-US" sz="2000">
                <a:solidFill>
                  <a:srgbClr val="000099"/>
                </a:solidFill>
                <a:latin typeface="Courier New" panose="02070309020205020404" pitchFamily="49" charset="0"/>
              </a:rPr>
              <a:t>中</a:t>
            </a:r>
          </a:p>
          <a:p>
            <a:pPr eaLnBrk="1" hangingPunct="1">
              <a:buFont typeface="Wingdings" panose="05000000000000000000" pitchFamily="2" charset="2"/>
              <a:buNone/>
            </a:pPr>
            <a:r>
              <a:rPr lang="en-US" altLang="zh-CN" sz="2000">
                <a:latin typeface="Courier New" panose="02070309020205020404" pitchFamily="49" charset="0"/>
              </a:rPr>
              <a:t>_system_call:</a:t>
            </a:r>
          </a:p>
          <a:p>
            <a:pPr eaLnBrk="1" hangingPunct="1">
              <a:buFont typeface="Wingdings" panose="05000000000000000000" pitchFamily="2" charset="2"/>
              <a:buNone/>
            </a:pPr>
            <a:r>
              <a:rPr lang="en-US" altLang="zh-CN" sz="2000">
                <a:latin typeface="Courier New" panose="02070309020205020404" pitchFamily="49" charset="0"/>
              </a:rPr>
              <a:t>  call _sys_call_table(,%eax,4) //</a:t>
            </a:r>
            <a:r>
              <a:rPr lang="zh-CN" altLang="en-US" sz="2000">
                <a:latin typeface="Courier New" panose="02070309020205020404" pitchFamily="49" charset="0"/>
              </a:rPr>
              <a:t>执行系统调用</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pushl %eax  //</a:t>
            </a:r>
            <a:r>
              <a:rPr lang="zh-CN" altLang="en-US" sz="2000">
                <a:latin typeface="Courier New" panose="02070309020205020404" pitchFamily="49" charset="0"/>
              </a:rPr>
              <a:t>将返回值压栈</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movl _current,%eax //</a:t>
            </a:r>
            <a:r>
              <a:rPr lang="zh-CN" altLang="en-US" sz="2000">
                <a:latin typeface="Courier New" panose="02070309020205020404" pitchFamily="49" charset="0"/>
              </a:rPr>
              <a:t>取出当前进程指针</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cmpl $0,state(%eax) //</a:t>
            </a:r>
            <a:r>
              <a:rPr lang="zh-CN" altLang="en-US" sz="2000">
                <a:latin typeface="Courier New" panose="02070309020205020404" pitchFamily="49" charset="0"/>
              </a:rPr>
              <a:t>看当前进程状态是否为</a:t>
            </a:r>
            <a:r>
              <a:rPr lang="en-US" altLang="zh-CN" sz="2000">
                <a:latin typeface="Courier New" panose="02070309020205020404" pitchFamily="49" charset="0"/>
              </a:rPr>
              <a:t>0(</a:t>
            </a:r>
            <a:r>
              <a:rPr lang="zh-CN" altLang="en-US" sz="2000">
                <a:latin typeface="Courier New" panose="02070309020205020404" pitchFamily="49" charset="0"/>
              </a:rPr>
              <a:t>就绪</a:t>
            </a:r>
            <a:r>
              <a:rPr lang="en-US" altLang="zh-CN" sz="2000">
                <a:latin typeface="Courier New" panose="02070309020205020404" pitchFamily="49" charset="0"/>
              </a:rPr>
              <a:t>)</a:t>
            </a:r>
          </a:p>
          <a:p>
            <a:pPr eaLnBrk="1" hangingPunct="1">
              <a:buFont typeface="Wingdings" panose="05000000000000000000" pitchFamily="2" charset="2"/>
              <a:buNone/>
            </a:pPr>
            <a:r>
              <a:rPr lang="en-US" altLang="zh-CN" sz="2000">
                <a:latin typeface="Courier New" panose="02070309020205020404" pitchFamily="49" charset="0"/>
              </a:rPr>
              <a:t>  jne reschedule//</a:t>
            </a:r>
            <a:r>
              <a:rPr lang="zh-CN" altLang="en-US" sz="2000">
                <a:solidFill>
                  <a:srgbClr val="FF0000"/>
                </a:solidFill>
                <a:latin typeface="Courier New" panose="02070309020205020404" pitchFamily="49" charset="0"/>
              </a:rPr>
              <a:t>不是</a:t>
            </a:r>
            <a:r>
              <a:rPr lang="en-US" altLang="zh-CN" sz="2000">
                <a:solidFill>
                  <a:srgbClr val="FF0000"/>
                </a:solidFill>
                <a:latin typeface="Courier New" panose="02070309020205020404" pitchFamily="49" charset="0"/>
              </a:rPr>
              <a:t>0</a:t>
            </a:r>
            <a:r>
              <a:rPr lang="zh-CN" altLang="en-US" sz="2000">
                <a:solidFill>
                  <a:srgbClr val="FF0000"/>
                </a:solidFill>
                <a:latin typeface="Courier New" panose="02070309020205020404" pitchFamily="49" charset="0"/>
              </a:rPr>
              <a:t>，所以想调度只需修改该域为非</a:t>
            </a:r>
            <a:r>
              <a:rPr lang="en-US" altLang="zh-CN" sz="2000">
                <a:solidFill>
                  <a:srgbClr val="FF0000"/>
                </a:solidFill>
                <a:latin typeface="Courier New" panose="02070309020205020404" pitchFamily="49" charset="0"/>
              </a:rPr>
              <a:t>0</a:t>
            </a:r>
            <a:r>
              <a:rPr lang="zh-CN" altLang="en-US" sz="2000">
                <a:solidFill>
                  <a:srgbClr val="FF0000"/>
                </a:solidFill>
                <a:latin typeface="Courier New" panose="02070309020205020404" pitchFamily="49" charset="0"/>
              </a:rPr>
              <a:t>即可</a:t>
            </a:r>
          </a:p>
          <a:p>
            <a:pPr eaLnBrk="1" hangingPunct="1">
              <a:lnSpc>
                <a:spcPct val="90000"/>
              </a:lnSpc>
              <a:buFont typeface="Wingdings" panose="05000000000000000000" pitchFamily="2" charset="2"/>
              <a:buNone/>
            </a:pPr>
            <a:r>
              <a:rPr lang="en-US" altLang="zh-CN" sz="2000">
                <a:latin typeface="Courier New" panose="02070309020205020404" pitchFamily="49" charset="0"/>
              </a:rPr>
              <a:t>reschedule: pushl $ret_from_sys_call</a:t>
            </a:r>
          </a:p>
          <a:p>
            <a:pPr eaLnBrk="1" hangingPunct="1">
              <a:lnSpc>
                <a:spcPct val="90000"/>
              </a:lnSpc>
              <a:buFont typeface="Wingdings" panose="05000000000000000000" pitchFamily="2" charset="2"/>
              <a:buNone/>
            </a:pPr>
            <a:r>
              <a:rPr lang="en-US" altLang="zh-CN" sz="2000">
                <a:latin typeface="Courier New" panose="02070309020205020404" pitchFamily="49" charset="0"/>
              </a:rPr>
              <a:t>  </a:t>
            </a:r>
            <a:r>
              <a:rPr lang="en-US" altLang="zh-CN" sz="2000">
                <a:solidFill>
                  <a:srgbClr val="FF0000"/>
                </a:solidFill>
                <a:latin typeface="Courier New" panose="02070309020205020404" pitchFamily="49" charset="0"/>
              </a:rPr>
              <a:t>jmp _schedule</a:t>
            </a:r>
            <a:r>
              <a:rPr lang="en-US" altLang="zh-CN" sz="2000">
                <a:latin typeface="Courier New" panose="02070309020205020404" pitchFamily="49" charset="0"/>
              </a:rPr>
              <a:t>  //</a:t>
            </a:r>
            <a:r>
              <a:rPr lang="zh-CN" altLang="en-US" sz="2000">
                <a:latin typeface="Courier New" panose="02070309020205020404" pitchFamily="49" charset="0"/>
              </a:rPr>
              <a:t>转去执行</a:t>
            </a:r>
            <a:r>
              <a:rPr lang="en-US" altLang="zh-CN" sz="2000">
                <a:latin typeface="Courier New" panose="02070309020205020404" pitchFamily="49" charset="0"/>
              </a:rPr>
              <a:t>schedule()</a:t>
            </a:r>
            <a:r>
              <a:rPr lang="zh-CN" altLang="en-US" sz="2000">
                <a:latin typeface="Courier New" panose="02070309020205020404" pitchFamily="49" charset="0"/>
              </a:rPr>
              <a:t>，调度</a:t>
            </a:r>
          </a:p>
          <a:p>
            <a:pPr eaLnBrk="1" hangingPunct="1">
              <a:lnSpc>
                <a:spcPct val="90000"/>
              </a:lnSpc>
              <a:buFont typeface="Wingdings" panose="05000000000000000000" pitchFamily="2" charset="2"/>
              <a:buNone/>
            </a:pPr>
            <a:r>
              <a:rPr lang="en-US" altLang="zh-CN" sz="2000">
                <a:latin typeface="Courier New" panose="02070309020205020404" pitchFamily="49" charset="0"/>
              </a:rPr>
              <a:t>ret_from_sys_call: pop xx   </a:t>
            </a:r>
            <a:r>
              <a:rPr lang="en-US" altLang="zh-CN" sz="2000">
                <a:solidFill>
                  <a:srgbClr val="FF0000"/>
                </a:solidFill>
                <a:latin typeface="Courier New" panose="02070309020205020404" pitchFamily="49" charset="0"/>
              </a:rPr>
              <a:t>iret</a:t>
            </a:r>
            <a:r>
              <a:rPr lang="en-US" altLang="zh-CN" sz="2000">
                <a:latin typeface="Courier New" panose="02070309020205020404" pitchFamily="49" charset="0"/>
              </a:rPr>
              <a:t>//</a:t>
            </a:r>
            <a:r>
              <a:rPr lang="zh-CN" altLang="en-US" sz="2000">
                <a:latin typeface="Courier New" panose="02070309020205020404" pitchFamily="49" charset="0"/>
              </a:rPr>
              <a:t>切换回用户态执行</a:t>
            </a:r>
            <a:r>
              <a:rPr lang="zh-CN" altLang="en-US" sz="2400">
                <a:latin typeface="Courier New" panose="02070309020205020404" pitchFamily="49" charset="0"/>
              </a:rPr>
              <a:t>  </a:t>
            </a:r>
          </a:p>
        </p:txBody>
      </p:sp>
      <p:grpSp>
        <p:nvGrpSpPr>
          <p:cNvPr id="210957" name="Group 13"/>
          <p:cNvGrpSpPr/>
          <p:nvPr/>
        </p:nvGrpSpPr>
        <p:grpSpPr bwMode="auto">
          <a:xfrm>
            <a:off x="296863" y="1066800"/>
            <a:ext cx="8389937" cy="968375"/>
            <a:chOff x="187" y="676"/>
            <a:chExt cx="5285" cy="610"/>
          </a:xfrm>
        </p:grpSpPr>
        <p:sp>
          <p:nvSpPr>
            <p:cNvPr id="81928" name="Rectangle 11"/>
            <p:cNvSpPr>
              <a:spLocks noChangeArrowheads="1"/>
            </p:cNvSpPr>
            <p:nvPr/>
          </p:nvSpPr>
          <p:spPr bwMode="auto">
            <a:xfrm>
              <a:off x="187" y="676"/>
              <a:ext cx="528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由用户引起的调度</a:t>
              </a:r>
              <a:r>
                <a:rPr lang="en-US" altLang="zh-CN" sz="2400"/>
                <a:t>: </a:t>
              </a:r>
              <a:r>
                <a:rPr lang="zh-CN" altLang="en-US" sz="2400"/>
                <a:t>如创建进程、调用</a:t>
              </a:r>
              <a:r>
                <a:rPr lang="en-US" altLang="zh-CN" sz="2400"/>
                <a:t>wait</a:t>
              </a:r>
              <a:r>
                <a:rPr lang="zh-CN" altLang="en-US" sz="2400"/>
                <a:t>等让出</a:t>
              </a:r>
              <a:r>
                <a:rPr lang="en-US" altLang="zh-CN" sz="2400"/>
                <a:t>CPU</a:t>
              </a:r>
              <a:r>
                <a:rPr lang="zh-CN" altLang="en-US" sz="2400"/>
                <a:t>。此时的调度时机是</a:t>
              </a:r>
              <a:r>
                <a:rPr lang="zh-CN" altLang="en-US" sz="2400">
                  <a:solidFill>
                    <a:srgbClr val="FF0000"/>
                  </a:solidFill>
                </a:rPr>
                <a:t>系统调用返回</a:t>
              </a:r>
              <a:r>
                <a:rPr lang="zh-CN" altLang="en-US" sz="2400"/>
                <a:t>，</a:t>
              </a:r>
              <a:r>
                <a:rPr lang="en-US" altLang="zh-CN" sz="2400"/>
                <a:t>fork</a:t>
              </a:r>
              <a:r>
                <a:rPr lang="zh-CN" altLang="en-US" sz="2400"/>
                <a:t>等都是系统调用</a:t>
              </a:r>
            </a:p>
          </p:txBody>
        </p:sp>
        <p:pic>
          <p:nvPicPr>
            <p:cNvPr id="81929" name="Picture 1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 y="83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0958" name="Group 14"/>
          <p:cNvGrpSpPr/>
          <p:nvPr/>
        </p:nvGrpSpPr>
        <p:grpSpPr bwMode="auto">
          <a:xfrm>
            <a:off x="304800" y="5673725"/>
            <a:ext cx="8389938" cy="968375"/>
            <a:chOff x="187" y="676"/>
            <a:chExt cx="5285" cy="610"/>
          </a:xfrm>
        </p:grpSpPr>
        <p:sp>
          <p:nvSpPr>
            <p:cNvPr id="81926" name="Rectangle 15"/>
            <p:cNvSpPr>
              <a:spLocks noChangeArrowheads="1"/>
            </p:cNvSpPr>
            <p:nvPr/>
          </p:nvSpPr>
          <p:spPr bwMode="auto">
            <a:xfrm>
              <a:off x="187" y="676"/>
              <a:ext cx="528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由内核引起的调度</a:t>
              </a:r>
              <a:r>
                <a:rPr lang="en-US" altLang="zh-CN" sz="2400"/>
                <a:t>: </a:t>
              </a:r>
              <a:r>
                <a:rPr lang="zh-CN" altLang="en-US" sz="2400"/>
                <a:t>如时钟中断，给资源上锁等。此时只需在内核的</a:t>
              </a:r>
              <a:r>
                <a:rPr lang="zh-CN" altLang="en-US" sz="2400">
                  <a:solidFill>
                    <a:srgbClr val="FF0000"/>
                  </a:solidFill>
                </a:rPr>
                <a:t>适当位置</a:t>
              </a:r>
              <a:r>
                <a:rPr lang="en-US" altLang="zh-CN" sz="2400">
                  <a:solidFill>
                    <a:srgbClr val="FF0000"/>
                  </a:solidFill>
                </a:rPr>
                <a:t>(</a:t>
              </a:r>
              <a:r>
                <a:rPr lang="zh-CN" altLang="en-US" sz="2400">
                  <a:solidFill>
                    <a:srgbClr val="FF0000"/>
                  </a:solidFill>
                </a:rPr>
                <a:t>如</a:t>
              </a:r>
              <a:r>
                <a:rPr lang="en-US" altLang="zh-CN" sz="2400">
                  <a:solidFill>
                    <a:srgbClr val="FF0000"/>
                  </a:solidFill>
                </a:rPr>
                <a:t>do_timer())</a:t>
              </a:r>
              <a:r>
                <a:rPr lang="zh-CN" altLang="en-US" sz="2400">
                  <a:solidFill>
                    <a:srgbClr val="FF0000"/>
                  </a:solidFill>
                </a:rPr>
                <a:t>调用</a:t>
              </a:r>
              <a:r>
                <a:rPr lang="en-US" altLang="zh-CN" sz="2400">
                  <a:solidFill>
                    <a:srgbClr val="FF0000"/>
                  </a:solidFill>
                </a:rPr>
                <a:t>schedule()</a:t>
              </a:r>
              <a:endParaRPr lang="en-US" altLang="zh-CN" sz="2400">
                <a:solidFill>
                  <a:srgbClr val="FF0000"/>
                </a:solidFill>
                <a:sym typeface="Symbol" panose="05050102010706020507" pitchFamily="18" charset="2"/>
              </a:endParaRPr>
            </a:p>
          </p:txBody>
        </p:sp>
        <p:pic>
          <p:nvPicPr>
            <p:cNvPr id="81927"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 y="83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0957"/>
                                        </p:tgtEl>
                                        <p:attrNameLst>
                                          <p:attrName>style.visibility</p:attrName>
                                        </p:attrNameLst>
                                      </p:cBhvr>
                                      <p:to>
                                        <p:strVal val="visible"/>
                                      </p:to>
                                    </p:set>
                                    <p:animEffect transition="in" filter="dissolve">
                                      <p:cBhvr>
                                        <p:cTn id="7" dur="500"/>
                                        <p:tgtEl>
                                          <p:spTgt spid="2109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dissolve">
                                      <p:cBhvr>
                                        <p:cTn id="12" dur="500"/>
                                        <p:tgtEl>
                                          <p:spTgt spid="2109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0958"/>
                                        </p:tgtEl>
                                        <p:attrNameLst>
                                          <p:attrName>style.visibility</p:attrName>
                                        </p:attrNameLst>
                                      </p:cBhvr>
                                      <p:to>
                                        <p:strVal val="visible"/>
                                      </p:to>
                                    </p:set>
                                    <p:animEffect transition="in" filter="dissolve">
                                      <p:cBhvr>
                                        <p:cTn id="17" dur="500"/>
                                        <p:tgtEl>
                                          <p:spTgt spid="21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a:sym typeface="Symbol" panose="05050102010706020507" pitchFamily="18" charset="2"/>
              </a:rPr>
              <a:t>（实时）嵌入式操作系统调度时机</a:t>
            </a:r>
            <a:endParaRPr lang="zh-CN" altLang="en-US"/>
          </a:p>
        </p:txBody>
      </p:sp>
      <p:sp>
        <p:nvSpPr>
          <p:cNvPr id="83971" name="内容占位符 2"/>
          <p:cNvSpPr>
            <a:spLocks noGrp="1"/>
          </p:cNvSpPr>
          <p:nvPr>
            <p:ph idx="1"/>
          </p:nvPr>
        </p:nvSpPr>
        <p:spPr>
          <a:xfrm>
            <a:off x="457200" y="1524000"/>
            <a:ext cx="8229600" cy="4525962"/>
          </a:xfrm>
        </p:spPr>
        <p:txBody>
          <a:bodyPr/>
          <a:lstStyle/>
          <a:p>
            <a:r>
              <a:rPr lang="zh-CN" altLang="en-US" sz="3200" dirty="0"/>
              <a:t>基于优先级抢占调度策略：</a:t>
            </a:r>
            <a:endParaRPr lang="en-US" altLang="zh-CN" sz="3200" dirty="0"/>
          </a:p>
          <a:p>
            <a:r>
              <a:rPr lang="zh-CN" altLang="en-US" sz="2400" b="0" dirty="0"/>
              <a:t>引起任务阻塞或使阻塞任务变为就绪的系统调用返回点；</a:t>
            </a:r>
            <a:endParaRPr lang="en-US" altLang="zh-CN" sz="2400" b="0" dirty="0"/>
          </a:p>
          <a:p>
            <a:r>
              <a:rPr lang="zh-CN" altLang="en-US" sz="2400" b="0" dirty="0"/>
              <a:t>对于</a:t>
            </a:r>
            <a:r>
              <a:rPr lang="zh-CN" altLang="en-US" sz="2400" b="0" dirty="0">
                <a:highlight>
                  <a:srgbClr val="FFFF00"/>
                </a:highlight>
              </a:rPr>
              <a:t>同优先级采用时间片轮转</a:t>
            </a:r>
            <a:r>
              <a:rPr lang="zh-CN" altLang="en-US" sz="2400" b="0" dirty="0"/>
              <a:t>，此时时间片定时中断发生时进行调度。</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endParaRPr lang="zh-CN" altLang="zh-CN"/>
          </a:p>
        </p:txBody>
      </p:sp>
      <p:pic>
        <p:nvPicPr>
          <p:cNvPr id="84995" name="Picture 3"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4"/>
          <p:cNvSpPr>
            <a:spLocks noChangeArrowheads="1"/>
          </p:cNvSpPr>
          <p:nvPr/>
        </p:nvSpPr>
        <p:spPr bwMode="auto">
          <a:xfrm>
            <a:off x="533400" y="2438400"/>
            <a:ext cx="79248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a:solidFill>
                  <a:srgbClr val="FF0000"/>
                </a:solidFill>
                <a:latin typeface="Arial Black" panose="020B0A04020102020204" pitchFamily="34" charset="0"/>
                <a:ea typeface="黑体" panose="02010609060101010101" pitchFamily="49" charset="-122"/>
              </a:rPr>
              <a:t>案例分析</a:t>
            </a:r>
            <a:endParaRPr lang="en-US" altLang="zh-CN" sz="4800">
              <a:solidFill>
                <a:srgbClr val="FF0000"/>
              </a:solidFill>
              <a:latin typeface="Arial Black" panose="020B0A04020102020204" pitchFamily="34" charset="0"/>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04800"/>
            <a:ext cx="8763000" cy="676275"/>
          </a:xfrm>
        </p:spPr>
        <p:txBody>
          <a:bodyPr/>
          <a:lstStyle/>
          <a:p>
            <a:pPr eaLnBrk="1" hangingPunct="1"/>
            <a:r>
              <a:rPr lang="en-US" altLang="zh-CN" dirty="0">
                <a:sym typeface="Symbol" panose="05050102010706020507" pitchFamily="18" charset="2"/>
              </a:rPr>
              <a:t>Linux</a:t>
            </a:r>
            <a:r>
              <a:rPr lang="zh-CN" altLang="en-US" dirty="0">
                <a:sym typeface="Symbol" panose="05050102010706020507" pitchFamily="18" charset="2"/>
              </a:rPr>
              <a:t>调度算法分析</a:t>
            </a:r>
          </a:p>
        </p:txBody>
      </p:sp>
      <p:sp>
        <p:nvSpPr>
          <p:cNvPr id="205830" name="Rectangle 6"/>
          <p:cNvSpPr>
            <a:spLocks noGrp="1" noChangeArrowheads="1"/>
          </p:cNvSpPr>
          <p:nvPr>
            <p:ph type="body" idx="1"/>
          </p:nvPr>
        </p:nvSpPr>
        <p:spPr>
          <a:xfrm>
            <a:off x="381000" y="1295400"/>
            <a:ext cx="8458200" cy="4827588"/>
          </a:xfrm>
          <a:noFill/>
        </p:spPr>
        <p:txBody>
          <a:bodyPr/>
          <a:lstStyle/>
          <a:p>
            <a:pPr algn="just" eaLnBrk="1" hangingPunct="1"/>
            <a:r>
              <a:rPr lang="zh-CN" altLang="en-US" sz="2400" b="0" dirty="0"/>
              <a:t>目前</a:t>
            </a:r>
            <a:r>
              <a:rPr lang="en-US" altLang="zh-CN" sz="2400" b="0" dirty="0"/>
              <a:t>Linux</a:t>
            </a:r>
            <a:r>
              <a:rPr lang="zh-CN" altLang="en-US" sz="2400" b="0" dirty="0"/>
              <a:t>支持三种进程调度策略，分别是</a:t>
            </a:r>
            <a:r>
              <a:rPr lang="en-US" altLang="zh-CN" sz="2400" b="0" dirty="0" err="1">
                <a:solidFill>
                  <a:srgbClr val="FF0000"/>
                </a:solidFill>
              </a:rPr>
              <a:t>SCHED_FIFO</a:t>
            </a:r>
            <a:r>
              <a:rPr lang="en-US" altLang="zh-CN" sz="2400" b="0" dirty="0">
                <a:solidFill>
                  <a:srgbClr val="FF0000"/>
                </a:solidFill>
              </a:rPr>
              <a:t> </a:t>
            </a:r>
            <a:r>
              <a:rPr lang="zh-CN" altLang="en-US" sz="2400" b="0" dirty="0">
                <a:solidFill>
                  <a:srgbClr val="FF0000"/>
                </a:solidFill>
              </a:rPr>
              <a:t>、 </a:t>
            </a:r>
            <a:r>
              <a:rPr lang="en-US" altLang="zh-CN" sz="2400" b="0" dirty="0" err="1">
                <a:solidFill>
                  <a:srgbClr val="FF0000"/>
                </a:solidFill>
              </a:rPr>
              <a:t>SCHED_RR</a:t>
            </a:r>
            <a:r>
              <a:rPr lang="zh-CN" altLang="en-US" sz="2400" b="0" dirty="0">
                <a:solidFill>
                  <a:srgbClr val="FF0000"/>
                </a:solidFill>
              </a:rPr>
              <a:t>和</a:t>
            </a:r>
            <a:r>
              <a:rPr lang="en-US" altLang="zh-CN" sz="2400" b="0" dirty="0" err="1">
                <a:solidFill>
                  <a:srgbClr val="FF0000"/>
                </a:solidFill>
              </a:rPr>
              <a:t>SCHED_NORMAL</a:t>
            </a:r>
            <a:r>
              <a:rPr lang="zh-CN" altLang="en-US" sz="2400" b="0" dirty="0"/>
              <a:t>；而</a:t>
            </a:r>
            <a:r>
              <a:rPr lang="en-US" altLang="zh-CN" sz="2400" b="0" dirty="0"/>
              <a:t>Linux</a:t>
            </a:r>
            <a:r>
              <a:rPr lang="zh-CN" altLang="en-US" sz="2400" b="0" dirty="0">
                <a:solidFill>
                  <a:srgbClr val="FF0000"/>
                </a:solidFill>
              </a:rPr>
              <a:t>支持两种类型的进程，</a:t>
            </a:r>
            <a:r>
              <a:rPr lang="zh-CN" altLang="en-US" sz="2400" dirty="0">
                <a:solidFill>
                  <a:srgbClr val="FF0000"/>
                </a:solidFill>
              </a:rPr>
              <a:t>实时进程和普通进程</a:t>
            </a:r>
            <a:r>
              <a:rPr lang="zh-CN" altLang="en-US" sz="2400" b="0" dirty="0"/>
              <a:t>。</a:t>
            </a:r>
            <a:endParaRPr lang="en-US" altLang="zh-CN" sz="2400" b="0" dirty="0"/>
          </a:p>
          <a:p>
            <a:pPr algn="just" eaLnBrk="1" hangingPunct="1"/>
            <a:r>
              <a:rPr lang="zh-CN" altLang="en-US" sz="2400" b="0" dirty="0"/>
              <a:t>实时进程可以采用</a:t>
            </a:r>
            <a:r>
              <a:rPr lang="en-US" altLang="zh-CN" sz="2400" b="0" dirty="0" err="1"/>
              <a:t>SCHED_FIFO</a:t>
            </a:r>
            <a:r>
              <a:rPr lang="en-US" altLang="zh-CN" sz="2400" b="0" dirty="0"/>
              <a:t> </a:t>
            </a:r>
            <a:r>
              <a:rPr lang="zh-CN" altLang="en-US" sz="2400" b="0" dirty="0"/>
              <a:t>和</a:t>
            </a:r>
            <a:r>
              <a:rPr lang="en-US" altLang="zh-CN" sz="2400" b="0" dirty="0" err="1"/>
              <a:t>SCHED_RR</a:t>
            </a:r>
            <a:r>
              <a:rPr lang="zh-CN" altLang="en-US" sz="2400" b="0" dirty="0"/>
              <a:t>调度策略；普通进程则采用</a:t>
            </a:r>
            <a:r>
              <a:rPr lang="en-US" altLang="zh-CN" sz="2400" b="0" dirty="0" err="1"/>
              <a:t>SCHED_NORMAL</a:t>
            </a:r>
            <a:r>
              <a:rPr lang="zh-CN" altLang="en-US" sz="2400" b="0" dirty="0"/>
              <a:t>调度策略</a:t>
            </a:r>
            <a:r>
              <a:rPr lang="en-US" altLang="zh-CN" sz="2400" dirty="0"/>
              <a:t>O(1)\CFS</a:t>
            </a:r>
            <a:r>
              <a:rPr lang="zh-CN" altLang="en-US" sz="2400" b="0" dirty="0"/>
              <a:t>。</a:t>
            </a:r>
            <a:endParaRPr lang="en-US" altLang="zh-CN" sz="2400" b="0" dirty="0"/>
          </a:p>
          <a:p>
            <a:pPr algn="just" eaLnBrk="1" hangingPunct="1"/>
            <a:r>
              <a:rPr lang="zh-CN" altLang="en-US" sz="2400" b="0" dirty="0"/>
              <a:t>从</a:t>
            </a:r>
            <a:r>
              <a:rPr lang="en-US" altLang="zh-CN" sz="2400" b="0" dirty="0" err="1"/>
              <a:t>Linux2.6.23</a:t>
            </a:r>
            <a:r>
              <a:rPr lang="zh-CN" altLang="en-US" sz="2400" b="0" dirty="0"/>
              <a:t>内核版本以后，普通进程（采用调度策略</a:t>
            </a:r>
            <a:r>
              <a:rPr lang="en-US" altLang="zh-CN" sz="2400" b="0" dirty="0" err="1"/>
              <a:t>SCHED_NORMAL</a:t>
            </a:r>
            <a:r>
              <a:rPr lang="zh-CN" altLang="en-US" sz="2400" b="0" dirty="0"/>
              <a:t>的进程）采用了</a:t>
            </a:r>
            <a:r>
              <a:rPr lang="zh-CN" altLang="en-US" sz="2400" dirty="0"/>
              <a:t>绝对公平调度算法</a:t>
            </a:r>
            <a:r>
              <a:rPr lang="en-US" altLang="zh-CN" sz="2400" dirty="0"/>
              <a:t>CFS</a:t>
            </a:r>
            <a:r>
              <a:rPr lang="zh-CN" altLang="en-US" sz="2400" b="0" dirty="0"/>
              <a:t>，不再跟踪进程的睡眠时间，也不区分是否为交互式进程，是完全公平的含义。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0">
                                            <p:txEl>
                                              <p:pRg st="0" end="0"/>
                                            </p:txEl>
                                          </p:spTgt>
                                        </p:tgtEl>
                                        <p:attrNameLst>
                                          <p:attrName>style.visibility</p:attrName>
                                        </p:attrNameLst>
                                      </p:cBhvr>
                                      <p:to>
                                        <p:strVal val="visible"/>
                                      </p:to>
                                    </p:set>
                                    <p:animEffect transition="in" filter="dissolve">
                                      <p:cBhvr>
                                        <p:cTn id="7" dur="500"/>
                                        <p:tgtEl>
                                          <p:spTgt spid="205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830">
                                            <p:txEl>
                                              <p:pRg st="1" end="1"/>
                                            </p:txEl>
                                          </p:spTgt>
                                        </p:tgtEl>
                                        <p:attrNameLst>
                                          <p:attrName>style.visibility</p:attrName>
                                        </p:attrNameLst>
                                      </p:cBhvr>
                                      <p:to>
                                        <p:strVal val="visible"/>
                                      </p:to>
                                    </p:set>
                                    <p:animEffect transition="in" filter="dissolve">
                                      <p:cBhvr>
                                        <p:cTn id="12" dur="500"/>
                                        <p:tgtEl>
                                          <p:spTgt spid="205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830">
                                            <p:txEl>
                                              <p:pRg st="2" end="2"/>
                                            </p:txEl>
                                          </p:spTgt>
                                        </p:tgtEl>
                                        <p:attrNameLst>
                                          <p:attrName>style.visibility</p:attrName>
                                        </p:attrNameLst>
                                      </p:cBhvr>
                                      <p:to>
                                        <p:strVal val="visible"/>
                                      </p:to>
                                    </p:set>
                                    <p:animEffect transition="in" filter="dissolve">
                                      <p:cBhvr>
                                        <p:cTn id="17" dur="500"/>
                                        <p:tgtEl>
                                          <p:spTgt spid="205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81000" y="304800"/>
            <a:ext cx="8763000" cy="676275"/>
          </a:xfrm>
        </p:spPr>
        <p:txBody>
          <a:bodyPr/>
          <a:lstStyle/>
          <a:p>
            <a:pPr eaLnBrk="1" hangingPunct="1"/>
            <a:r>
              <a:rPr lang="en-US" altLang="zh-CN" dirty="0">
                <a:sym typeface="Symbol" panose="05050102010706020507" pitchFamily="18" charset="2"/>
              </a:rPr>
              <a:t>Linux</a:t>
            </a:r>
            <a:r>
              <a:rPr lang="zh-CN" altLang="en-US" dirty="0">
                <a:sym typeface="Symbol" panose="05050102010706020507" pitchFamily="18" charset="2"/>
              </a:rPr>
              <a:t>调度算法分析</a:t>
            </a:r>
          </a:p>
        </p:txBody>
      </p:sp>
      <p:sp>
        <p:nvSpPr>
          <p:cNvPr id="205830" name="Rectangle 6"/>
          <p:cNvSpPr>
            <a:spLocks noGrp="1" noChangeArrowheads="1"/>
          </p:cNvSpPr>
          <p:nvPr>
            <p:ph type="body" idx="1"/>
          </p:nvPr>
        </p:nvSpPr>
        <p:spPr>
          <a:xfrm>
            <a:off x="228600" y="1008507"/>
            <a:ext cx="8458200" cy="3124200"/>
          </a:xfrm>
        </p:spPr>
        <p:txBody>
          <a:bodyPr/>
          <a:lstStyle/>
          <a:p>
            <a:pPr marL="0" indent="0" algn="just" eaLnBrk="1" hangingPunct="1">
              <a:lnSpc>
                <a:spcPct val="130000"/>
              </a:lnSpc>
              <a:buNone/>
              <a:defRPr/>
            </a:pPr>
            <a:r>
              <a:rPr lang="en-US" altLang="zh-CN" dirty="0">
                <a:latin typeface="+mn-ea"/>
              </a:rPr>
              <a:t>CFS</a:t>
            </a:r>
            <a:r>
              <a:rPr lang="zh-CN" altLang="en-US" dirty="0">
                <a:latin typeface="+mn-ea"/>
              </a:rPr>
              <a:t>调度器基本原理</a:t>
            </a:r>
            <a:endParaRPr lang="en-US" altLang="zh-CN" dirty="0">
              <a:latin typeface="+mn-ea"/>
            </a:endParaRPr>
          </a:p>
          <a:p>
            <a:pPr marL="457200" indent="-457200" algn="just" eaLnBrk="1" hangingPunct="1">
              <a:buFont typeface="+mj-ea"/>
              <a:buAutoNum type="circleNumDbPlain"/>
              <a:defRPr/>
            </a:pPr>
            <a:r>
              <a:rPr lang="zh-CN" altLang="en-US" sz="2000" b="0" dirty="0">
                <a:latin typeface="+mn-ea"/>
              </a:rPr>
              <a:t>为每一个进程都设置一个虚拟时钟</a:t>
            </a:r>
            <a:r>
              <a:rPr lang="en-US" altLang="zh-CN" sz="2000" b="0" dirty="0">
                <a:latin typeface="+mn-ea"/>
              </a:rPr>
              <a:t>-virtual runtime (</a:t>
            </a:r>
            <a:r>
              <a:rPr lang="en-US" altLang="zh-CN" sz="2000" b="0" dirty="0" err="1">
                <a:latin typeface="+mn-ea"/>
              </a:rPr>
              <a:t>vruntime</a:t>
            </a:r>
            <a:r>
              <a:rPr lang="en-US" altLang="zh-CN" sz="2000" b="0" dirty="0">
                <a:latin typeface="+mn-ea"/>
              </a:rPr>
              <a:t>)</a:t>
            </a:r>
            <a:r>
              <a:rPr lang="zh-CN" altLang="en-US" sz="2000" b="0" dirty="0">
                <a:latin typeface="+mn-ea"/>
              </a:rPr>
              <a:t>。</a:t>
            </a:r>
            <a:endParaRPr lang="en-US" altLang="zh-CN" sz="2000" b="0" dirty="0">
              <a:latin typeface="+mn-ea"/>
            </a:endParaRPr>
          </a:p>
          <a:p>
            <a:pPr marL="457200" indent="-457200" algn="just" eaLnBrk="1" hangingPunct="1">
              <a:buFont typeface="+mj-ea"/>
              <a:buAutoNum type="circleNumDbPlain"/>
              <a:defRPr/>
            </a:pPr>
            <a:r>
              <a:rPr lang="zh-CN" altLang="en-US" sz="2000" b="0" dirty="0">
                <a:latin typeface="+mn-ea"/>
              </a:rPr>
              <a:t>如果一个进程</a:t>
            </a:r>
            <a:r>
              <a:rPr lang="zh-CN" altLang="en-US" sz="2000" b="0" dirty="0">
                <a:highlight>
                  <a:srgbClr val="FFFF00"/>
                </a:highlight>
                <a:latin typeface="+mn-ea"/>
              </a:rPr>
              <a:t>随着执行时间的不断增长，其</a:t>
            </a:r>
            <a:r>
              <a:rPr lang="en-US" altLang="zh-CN" sz="2000" b="0" dirty="0" err="1">
                <a:highlight>
                  <a:srgbClr val="FFFF00"/>
                </a:highlight>
                <a:latin typeface="+mn-ea"/>
              </a:rPr>
              <a:t>vruntime</a:t>
            </a:r>
            <a:r>
              <a:rPr lang="zh-CN" altLang="en-US" sz="2000" b="0" dirty="0">
                <a:highlight>
                  <a:srgbClr val="FFFF00"/>
                </a:highlight>
                <a:latin typeface="+mn-ea"/>
              </a:rPr>
              <a:t>也将不断增大</a:t>
            </a:r>
            <a:r>
              <a:rPr lang="zh-CN" altLang="en-US" sz="2000" b="0" dirty="0">
                <a:latin typeface="+mn-ea"/>
              </a:rPr>
              <a:t>，没有得到执行的进程</a:t>
            </a:r>
            <a:r>
              <a:rPr lang="en-US" altLang="zh-CN" sz="2000" b="0" dirty="0" err="1">
                <a:latin typeface="+mn-ea"/>
              </a:rPr>
              <a:t>vruntime</a:t>
            </a:r>
            <a:r>
              <a:rPr lang="zh-CN" altLang="en-US" sz="2000" b="0" dirty="0">
                <a:latin typeface="+mn-ea"/>
              </a:rPr>
              <a:t>将保持不变。</a:t>
            </a:r>
            <a:endParaRPr lang="en-US" altLang="zh-CN" sz="2000" b="0" dirty="0">
              <a:latin typeface="+mn-ea"/>
            </a:endParaRPr>
          </a:p>
          <a:p>
            <a:pPr marL="457200" indent="-457200" algn="just" eaLnBrk="1" hangingPunct="1">
              <a:buFont typeface="+mj-ea"/>
              <a:buAutoNum type="circleNumDbPlain"/>
              <a:defRPr/>
            </a:pPr>
            <a:r>
              <a:rPr lang="zh-CN" altLang="en-US" sz="2000" b="0" dirty="0">
                <a:latin typeface="+mn-ea"/>
              </a:rPr>
              <a:t>调度器将会选择</a:t>
            </a:r>
            <a:r>
              <a:rPr lang="zh-CN" altLang="en-US" sz="2000" b="0" dirty="0">
                <a:highlight>
                  <a:srgbClr val="FFFF00"/>
                </a:highlight>
                <a:latin typeface="+mn-ea"/>
              </a:rPr>
              <a:t>最小的</a:t>
            </a:r>
            <a:r>
              <a:rPr lang="en-US" altLang="zh-CN" sz="2000" b="0" dirty="0" err="1">
                <a:highlight>
                  <a:srgbClr val="FFFF00"/>
                </a:highlight>
                <a:latin typeface="+mn-ea"/>
              </a:rPr>
              <a:t>vruntime</a:t>
            </a:r>
            <a:r>
              <a:rPr lang="zh-CN" altLang="en-US" sz="2000" b="0" dirty="0">
                <a:highlight>
                  <a:srgbClr val="FFFF00"/>
                </a:highlight>
                <a:latin typeface="+mn-ea"/>
              </a:rPr>
              <a:t>那个进程来执行</a:t>
            </a:r>
            <a:r>
              <a:rPr lang="zh-CN" altLang="en-US" sz="2000" b="0" dirty="0">
                <a:latin typeface="+mn-ea"/>
              </a:rPr>
              <a:t>。这就是所谓的“完全公平”。</a:t>
            </a:r>
            <a:endParaRPr lang="en-US" altLang="zh-CN" sz="2000" b="0" dirty="0">
              <a:latin typeface="+mn-ea"/>
            </a:endParaRPr>
          </a:p>
          <a:p>
            <a:pPr marL="457200" indent="-457200" algn="just" eaLnBrk="1" hangingPunct="1">
              <a:buFont typeface="+mj-ea"/>
              <a:buAutoNum type="circleNumDbPlain"/>
              <a:defRPr/>
            </a:pPr>
            <a:r>
              <a:rPr lang="zh-CN" altLang="en-US" sz="2000" b="0" dirty="0">
                <a:highlight>
                  <a:srgbClr val="FFFF00"/>
                </a:highlight>
                <a:latin typeface="+mn-ea"/>
              </a:rPr>
              <a:t>不同优先级的进程其</a:t>
            </a:r>
            <a:r>
              <a:rPr lang="en-US" altLang="zh-CN" sz="2000" b="0" dirty="0" err="1">
                <a:highlight>
                  <a:srgbClr val="FFFF00"/>
                </a:highlight>
                <a:latin typeface="+mn-ea"/>
              </a:rPr>
              <a:t>vruntime</a:t>
            </a:r>
            <a:r>
              <a:rPr lang="zh-CN" altLang="en-US" sz="2000" b="0" dirty="0">
                <a:highlight>
                  <a:srgbClr val="FFFF00"/>
                </a:highlight>
                <a:latin typeface="+mn-ea"/>
              </a:rPr>
              <a:t>增长速度不同</a:t>
            </a:r>
            <a:r>
              <a:rPr lang="zh-CN" altLang="en-US" sz="2000" b="0" dirty="0">
                <a:latin typeface="+mn-ea"/>
              </a:rPr>
              <a:t>，优先级高的进程</a:t>
            </a:r>
            <a:r>
              <a:rPr lang="en-US" altLang="zh-CN" sz="2000" b="0" dirty="0" err="1">
                <a:latin typeface="+mn-ea"/>
              </a:rPr>
              <a:t>vruntime</a:t>
            </a:r>
            <a:r>
              <a:rPr lang="zh-CN" altLang="en-US" sz="2000" b="0" dirty="0">
                <a:latin typeface="+mn-ea"/>
              </a:rPr>
              <a:t>增长得慢，所以它可能得到更多的运行机会。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0">
                                            <p:txEl>
                                              <p:pRg st="0" end="0"/>
                                            </p:txEl>
                                          </p:spTgt>
                                        </p:tgtEl>
                                        <p:attrNameLst>
                                          <p:attrName>style.visibility</p:attrName>
                                        </p:attrNameLst>
                                      </p:cBhvr>
                                      <p:to>
                                        <p:strVal val="visible"/>
                                      </p:to>
                                    </p:set>
                                    <p:animEffect transition="in" filter="dissolve">
                                      <p:cBhvr>
                                        <p:cTn id="7" dur="500"/>
                                        <p:tgtEl>
                                          <p:spTgt spid="205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830">
                                            <p:txEl>
                                              <p:pRg st="2" end="2"/>
                                            </p:txEl>
                                          </p:spTgt>
                                        </p:tgtEl>
                                        <p:attrNameLst>
                                          <p:attrName>style.visibility</p:attrName>
                                        </p:attrNameLst>
                                      </p:cBhvr>
                                      <p:to>
                                        <p:strVal val="visible"/>
                                      </p:to>
                                    </p:set>
                                    <p:animEffect transition="in" filter="dissolve">
                                      <p:cBhvr>
                                        <p:cTn id="12" dur="500"/>
                                        <p:tgtEl>
                                          <p:spTgt spid="2058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830">
                                            <p:txEl>
                                              <p:pRg st="3" end="3"/>
                                            </p:txEl>
                                          </p:spTgt>
                                        </p:tgtEl>
                                        <p:attrNameLst>
                                          <p:attrName>style.visibility</p:attrName>
                                        </p:attrNameLst>
                                      </p:cBhvr>
                                      <p:to>
                                        <p:strVal val="visible"/>
                                      </p:to>
                                    </p:set>
                                    <p:animEffect transition="in" filter="dissolve">
                                      <p:cBhvr>
                                        <p:cTn id="17" dur="500"/>
                                        <p:tgtEl>
                                          <p:spTgt spid="2058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5830">
                                            <p:txEl>
                                              <p:pRg st="4" end="4"/>
                                            </p:txEl>
                                          </p:spTgt>
                                        </p:tgtEl>
                                        <p:attrNameLst>
                                          <p:attrName>style.visibility</p:attrName>
                                        </p:attrNameLst>
                                      </p:cBhvr>
                                      <p:to>
                                        <p:strVal val="visible"/>
                                      </p:to>
                                    </p:set>
                                    <p:animEffect transition="in" filter="dissolve">
                                      <p:cBhvr>
                                        <p:cTn id="22" dur="500"/>
                                        <p:tgtEl>
                                          <p:spTgt spid="205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304800" y="1676400"/>
            <a:ext cx="6561138" cy="576263"/>
          </a:xfrm>
        </p:spPr>
        <p:txBody>
          <a:bodyPr/>
          <a:lstStyle/>
          <a:p>
            <a:pPr eaLnBrk="1" hangingPunct="1"/>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1</a:t>
            </a:r>
            <a:r>
              <a:rPr lang="zh-CN" altLang="en-US" sz="2400">
                <a:solidFill>
                  <a:srgbClr val="CC0000"/>
                </a:solidFill>
                <a:latin typeface="Times New Roman" panose="02020603050405020304" pitchFamily="18" charset="0"/>
              </a:rPr>
              <a:t>： 因等待某些事件而让出</a:t>
            </a:r>
            <a:r>
              <a:rPr lang="en-US" altLang="zh-CN" sz="2400">
                <a:solidFill>
                  <a:srgbClr val="CC0000"/>
                </a:solidFill>
                <a:latin typeface="Times New Roman" panose="02020603050405020304" pitchFamily="18" charset="0"/>
              </a:rPr>
              <a:t>CPU</a:t>
            </a:r>
          </a:p>
        </p:txBody>
      </p:sp>
      <p:grpSp>
        <p:nvGrpSpPr>
          <p:cNvPr id="11269" name="Group 5"/>
          <p:cNvGrpSpPr/>
          <p:nvPr/>
        </p:nvGrpSpPr>
        <p:grpSpPr bwMode="auto">
          <a:xfrm>
            <a:off x="511175" y="2425700"/>
            <a:ext cx="7947025" cy="469900"/>
            <a:chOff x="384" y="2584"/>
            <a:chExt cx="5006" cy="296"/>
          </a:xfrm>
        </p:grpSpPr>
        <p:sp>
          <p:nvSpPr>
            <p:cNvPr id="11335" name="Text Box 6"/>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1336" name="Line 7"/>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Text Box 8"/>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1338" name="Line 9"/>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9" name="Line 10"/>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0" name="Line 11"/>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1" name="Text Box 12"/>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1342" name="Line 13"/>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3" name="Line 14"/>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4" name="Line 15"/>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4"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1295" name="Rectangle 81"/>
          <p:cNvSpPr>
            <a:spLocks noChangeArrowheads="1"/>
          </p:cNvSpPr>
          <p:nvPr/>
        </p:nvSpPr>
        <p:spPr bwMode="auto">
          <a:xfrm>
            <a:off x="714375" y="1147763"/>
            <a:ext cx="54578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a:t>
            </a:r>
          </a:p>
        </p:txBody>
      </p:sp>
      <p:pic>
        <p:nvPicPr>
          <p:cNvPr id="4" name="图片 3">
            <a:extLst>
              <a:ext uri="{FF2B5EF4-FFF2-40B4-BE49-F238E27FC236}">
                <a16:creationId xmlns:a16="http://schemas.microsoft.com/office/drawing/2014/main" id="{AC89803F-A1F6-1C33-6FC7-EF3AD221E888}"/>
              </a:ext>
            </a:extLst>
          </p:cNvPr>
          <p:cNvPicPr>
            <a:picLocks noChangeAspect="1"/>
          </p:cNvPicPr>
          <p:nvPr/>
        </p:nvPicPr>
        <p:blipFill>
          <a:blip r:embed="rId2"/>
          <a:stretch>
            <a:fillRect/>
          </a:stretch>
        </p:blipFill>
        <p:spPr>
          <a:xfrm>
            <a:off x="304800" y="3249613"/>
            <a:ext cx="4091497" cy="19465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80DA75DE-A0B7-2A34-82DC-FF5197CDE744}"/>
              </a:ext>
            </a:extLst>
          </p:cNvPr>
          <p:cNvPicPr>
            <a:picLocks noChangeAspect="1"/>
          </p:cNvPicPr>
          <p:nvPr/>
        </p:nvPicPr>
        <p:blipFill>
          <a:blip r:embed="rId3"/>
          <a:stretch>
            <a:fillRect/>
          </a:stretch>
        </p:blipFill>
        <p:spPr>
          <a:xfrm>
            <a:off x="4731696" y="3260725"/>
            <a:ext cx="4032447" cy="1708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D3828CD8-F2E6-F7EC-9E2C-CD06B09C3F46}"/>
              </a:ext>
            </a:extLst>
          </p:cNvPr>
          <p:cNvPicPr>
            <a:picLocks noChangeAspect="1"/>
          </p:cNvPicPr>
          <p:nvPr/>
        </p:nvPicPr>
        <p:blipFill>
          <a:blip r:embed="rId4"/>
          <a:stretch>
            <a:fillRect/>
          </a:stretch>
        </p:blipFill>
        <p:spPr>
          <a:xfrm>
            <a:off x="1981200" y="4682852"/>
            <a:ext cx="4091497" cy="17792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1" name="组合 10">
            <a:extLst>
              <a:ext uri="{FF2B5EF4-FFF2-40B4-BE49-F238E27FC236}">
                <a16:creationId xmlns:a16="http://schemas.microsoft.com/office/drawing/2014/main" id="{D9E8763B-DB8E-BE5F-E177-321662869830}"/>
              </a:ext>
            </a:extLst>
          </p:cNvPr>
          <p:cNvGrpSpPr/>
          <p:nvPr/>
        </p:nvGrpSpPr>
        <p:grpSpPr>
          <a:xfrm>
            <a:off x="4099861" y="4037157"/>
            <a:ext cx="766800" cy="345600"/>
            <a:chOff x="4099861" y="4037157"/>
            <a:chExt cx="766800" cy="345600"/>
          </a:xfrm>
        </p:grpSpPr>
        <mc:AlternateContent xmlns:mc="http://schemas.openxmlformats.org/markup-compatibility/2006">
          <mc:Choice xmlns:p14="http://schemas.microsoft.com/office/powerpoint/2010/main" Requires="p14">
            <p:contentPart p14:bwMode="auto" r:id="rId5">
              <p14:nvContentPartPr>
                <p14:cNvPr id="9" name="墨迹 8">
                  <a:extLst>
                    <a:ext uri="{FF2B5EF4-FFF2-40B4-BE49-F238E27FC236}">
                      <a16:creationId xmlns:a16="http://schemas.microsoft.com/office/drawing/2014/main" id="{0069AF30-3B5D-DDE9-D290-B5C97B6ECFFD}"/>
                    </a:ext>
                  </a:extLst>
                </p14:cNvPr>
                <p14:cNvContentPartPr/>
                <p14:nvPr/>
              </p14:nvContentPartPr>
              <p14:xfrm>
                <a:off x="4099861" y="4211757"/>
                <a:ext cx="638280" cy="45000"/>
              </p14:xfrm>
            </p:contentPart>
          </mc:Choice>
          <mc:Fallback>
            <p:pic>
              <p:nvPicPr>
                <p:cNvPr id="9" name="墨迹 8">
                  <a:extLst>
                    <a:ext uri="{FF2B5EF4-FFF2-40B4-BE49-F238E27FC236}">
                      <a16:creationId xmlns:a16="http://schemas.microsoft.com/office/drawing/2014/main" id="{0069AF30-3B5D-DDE9-D290-B5C97B6ECFFD}"/>
                    </a:ext>
                  </a:extLst>
                </p:cNvPr>
                <p:cNvPicPr/>
                <p:nvPr/>
              </p:nvPicPr>
              <p:blipFill>
                <a:blip r:embed="rId6"/>
                <a:stretch>
                  <a:fillRect/>
                </a:stretch>
              </p:blipFill>
              <p:spPr>
                <a:xfrm>
                  <a:off x="4090861" y="4203117"/>
                  <a:ext cx="6559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墨迹 9">
                  <a:extLst>
                    <a:ext uri="{FF2B5EF4-FFF2-40B4-BE49-F238E27FC236}">
                      <a16:creationId xmlns:a16="http://schemas.microsoft.com/office/drawing/2014/main" id="{8B602F9E-5E5B-92A5-D648-5174F21F6978}"/>
                    </a:ext>
                  </a:extLst>
                </p14:cNvPr>
                <p14:cNvContentPartPr/>
                <p14:nvPr/>
              </p14:nvContentPartPr>
              <p14:xfrm>
                <a:off x="4535461" y="4037157"/>
                <a:ext cx="331200" cy="345600"/>
              </p14:xfrm>
            </p:contentPart>
          </mc:Choice>
          <mc:Fallback>
            <p:pic>
              <p:nvPicPr>
                <p:cNvPr id="10" name="墨迹 9">
                  <a:extLst>
                    <a:ext uri="{FF2B5EF4-FFF2-40B4-BE49-F238E27FC236}">
                      <a16:creationId xmlns:a16="http://schemas.microsoft.com/office/drawing/2014/main" id="{8B602F9E-5E5B-92A5-D648-5174F21F6978}"/>
                    </a:ext>
                  </a:extLst>
                </p:cNvPr>
                <p:cNvPicPr/>
                <p:nvPr/>
              </p:nvPicPr>
              <p:blipFill>
                <a:blip r:embed="rId8"/>
                <a:stretch>
                  <a:fillRect/>
                </a:stretch>
              </p:blipFill>
              <p:spPr>
                <a:xfrm>
                  <a:off x="4526461" y="4028157"/>
                  <a:ext cx="348840" cy="363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2" name="墨迹 11">
                <a:extLst>
                  <a:ext uri="{FF2B5EF4-FFF2-40B4-BE49-F238E27FC236}">
                    <a16:creationId xmlns:a16="http://schemas.microsoft.com/office/drawing/2014/main" id="{991EE54A-80C9-F4D1-54F9-39AB6B13A8A7}"/>
                  </a:ext>
                </a:extLst>
              </p14:cNvPr>
              <p14:cNvContentPartPr/>
              <p14:nvPr/>
            </p14:nvContentPartPr>
            <p14:xfrm>
              <a:off x="6386581" y="5095197"/>
              <a:ext cx="511920" cy="343080"/>
            </p14:xfrm>
          </p:contentPart>
        </mc:Choice>
        <mc:Fallback>
          <p:pic>
            <p:nvPicPr>
              <p:cNvPr id="12" name="墨迹 11">
                <a:extLst>
                  <a:ext uri="{FF2B5EF4-FFF2-40B4-BE49-F238E27FC236}">
                    <a16:creationId xmlns:a16="http://schemas.microsoft.com/office/drawing/2014/main" id="{991EE54A-80C9-F4D1-54F9-39AB6B13A8A7}"/>
                  </a:ext>
                </a:extLst>
              </p:cNvPr>
              <p:cNvPicPr/>
              <p:nvPr/>
            </p:nvPicPr>
            <p:blipFill>
              <a:blip r:embed="rId10"/>
              <a:stretch>
                <a:fillRect/>
              </a:stretch>
            </p:blipFill>
            <p:spPr>
              <a:xfrm>
                <a:off x="6377941" y="5086197"/>
                <a:ext cx="5295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墨迹 13">
                <a:extLst>
                  <a:ext uri="{FF2B5EF4-FFF2-40B4-BE49-F238E27FC236}">
                    <a16:creationId xmlns:a16="http://schemas.microsoft.com/office/drawing/2014/main" id="{B2C9FCE6-8734-E89E-A747-C771CFDFFAA2}"/>
                  </a:ext>
                </a:extLst>
              </p14:cNvPr>
              <p14:cNvContentPartPr/>
              <p14:nvPr/>
            </p14:nvContentPartPr>
            <p14:xfrm>
              <a:off x="6338701" y="5204277"/>
              <a:ext cx="251640" cy="444240"/>
            </p14:xfrm>
          </p:contentPart>
        </mc:Choice>
        <mc:Fallback>
          <p:pic>
            <p:nvPicPr>
              <p:cNvPr id="14" name="墨迹 13">
                <a:extLst>
                  <a:ext uri="{FF2B5EF4-FFF2-40B4-BE49-F238E27FC236}">
                    <a16:creationId xmlns:a16="http://schemas.microsoft.com/office/drawing/2014/main" id="{B2C9FCE6-8734-E89E-A747-C771CFDFFAA2}"/>
                  </a:ext>
                </a:extLst>
              </p:cNvPr>
              <p:cNvPicPr/>
              <p:nvPr/>
            </p:nvPicPr>
            <p:blipFill>
              <a:blip r:embed="rId12"/>
              <a:stretch>
                <a:fillRect/>
              </a:stretch>
            </p:blipFill>
            <p:spPr>
              <a:xfrm>
                <a:off x="6330061" y="5195277"/>
                <a:ext cx="269280" cy="461880"/>
              </a:xfrm>
              <a:prstGeom prst="rect">
                <a:avLst/>
              </a:prstGeom>
            </p:spPr>
          </p:pic>
        </mc:Fallback>
      </mc:AlternateContent>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dirty="0"/>
              <a:t>Windows</a:t>
            </a:r>
            <a:r>
              <a:rPr lang="zh-CN" altLang="en-US" dirty="0"/>
              <a:t>调度算法分析</a:t>
            </a:r>
          </a:p>
        </p:txBody>
      </p:sp>
      <p:sp>
        <p:nvSpPr>
          <p:cNvPr id="88067" name="内容占位符 2"/>
          <p:cNvSpPr>
            <a:spLocks noGrp="1"/>
          </p:cNvSpPr>
          <p:nvPr>
            <p:ph idx="1"/>
          </p:nvPr>
        </p:nvSpPr>
        <p:spPr>
          <a:xfrm>
            <a:off x="152400" y="1143000"/>
            <a:ext cx="8839200" cy="5437188"/>
          </a:xfrm>
        </p:spPr>
        <p:txBody>
          <a:bodyPr/>
          <a:lstStyle/>
          <a:p>
            <a:pPr marL="0" indent="0">
              <a:buNone/>
            </a:pPr>
            <a:r>
              <a:rPr lang="en-US" altLang="zh-CN" dirty="0"/>
              <a:t>Windows </a:t>
            </a:r>
            <a:r>
              <a:rPr lang="zh-CN" altLang="en-US" dirty="0"/>
              <a:t>的调度器基本原理</a:t>
            </a:r>
            <a:endParaRPr lang="en-US" altLang="zh-CN" dirty="0"/>
          </a:p>
          <a:p>
            <a:r>
              <a:rPr lang="zh-CN" altLang="en-US" sz="2000" b="0" dirty="0"/>
              <a:t>是一个</a:t>
            </a:r>
            <a:r>
              <a:rPr lang="zh-CN" altLang="en-US" sz="2000" dirty="0"/>
              <a:t>抢占式的、支持多处理器的优先级调度算法</a:t>
            </a:r>
            <a:r>
              <a:rPr lang="zh-CN" altLang="en-US" sz="2000" b="0" dirty="0"/>
              <a:t>，它为每个处理器定义了一个链表数组，相同优先级的线程挂在同一个队列中。</a:t>
            </a:r>
            <a:endParaRPr lang="en-US" altLang="zh-CN" sz="2000" b="0" dirty="0"/>
          </a:p>
          <a:p>
            <a:r>
              <a:rPr lang="zh-CN" altLang="en-US" sz="2000" b="0" dirty="0"/>
              <a:t>调度程序</a:t>
            </a:r>
            <a:r>
              <a:rPr lang="zh-CN" altLang="en-US" sz="2000" dirty="0"/>
              <a:t>采用 </a:t>
            </a:r>
            <a:r>
              <a:rPr lang="en-US" altLang="zh-CN" sz="2000" dirty="0"/>
              <a:t>32 </a:t>
            </a:r>
            <a:r>
              <a:rPr lang="zh-CN" altLang="en-US" sz="2000" dirty="0"/>
              <a:t>级的优先级</a:t>
            </a:r>
            <a:r>
              <a:rPr lang="zh-CN" altLang="en-US" sz="2000" b="0" dirty="0"/>
              <a:t>确定</a:t>
            </a:r>
            <a:r>
              <a:rPr lang="zh-CN" altLang="en-US" sz="2000" dirty="0">
                <a:solidFill>
                  <a:srgbClr val="FF0000"/>
                </a:solidFill>
              </a:rPr>
              <a:t>线程</a:t>
            </a:r>
            <a:r>
              <a:rPr lang="zh-CN" altLang="en-US" sz="2000" b="0" dirty="0"/>
              <a:t>执行顺序。优先级分为两大类：</a:t>
            </a:r>
            <a:r>
              <a:rPr lang="zh-CN" altLang="en-US" sz="2000" dirty="0">
                <a:solidFill>
                  <a:srgbClr val="FF0000"/>
                </a:solidFill>
              </a:rPr>
              <a:t>可变类包括优先级从 </a:t>
            </a:r>
            <a:r>
              <a:rPr lang="en-US" altLang="zh-CN" sz="2000" dirty="0">
                <a:solidFill>
                  <a:srgbClr val="FF0000"/>
                </a:solidFill>
              </a:rPr>
              <a:t>1〜15 </a:t>
            </a:r>
            <a:r>
              <a:rPr lang="zh-CN" altLang="en-US" sz="2000" dirty="0">
                <a:solidFill>
                  <a:srgbClr val="FF0000"/>
                </a:solidFill>
              </a:rPr>
              <a:t>的线程</a:t>
            </a:r>
            <a:r>
              <a:rPr lang="zh-CN" altLang="en-US" sz="2000" b="0" dirty="0"/>
              <a:t>（还有一个线程运行在优先级 </a:t>
            </a:r>
            <a:r>
              <a:rPr lang="en-US" altLang="zh-CN" sz="2000" b="0" dirty="0"/>
              <a:t>0</a:t>
            </a:r>
            <a:r>
              <a:rPr lang="zh-CN" altLang="en-US" sz="2000" b="0" dirty="0"/>
              <a:t>，它用于内存管理），</a:t>
            </a:r>
            <a:r>
              <a:rPr lang="zh-CN" altLang="en-US" sz="2000" dirty="0">
                <a:solidFill>
                  <a:srgbClr val="FF0000"/>
                </a:solidFill>
              </a:rPr>
              <a:t>实时类优先级从 </a:t>
            </a:r>
            <a:r>
              <a:rPr lang="en-US" altLang="zh-CN" sz="2000" dirty="0">
                <a:solidFill>
                  <a:srgbClr val="FF0000"/>
                </a:solidFill>
              </a:rPr>
              <a:t>16〜31 </a:t>
            </a:r>
            <a:r>
              <a:rPr lang="zh-CN" altLang="en-US" sz="2000" dirty="0">
                <a:solidFill>
                  <a:srgbClr val="FF0000"/>
                </a:solidFill>
              </a:rPr>
              <a:t>的线程</a:t>
            </a:r>
            <a:r>
              <a:rPr lang="zh-CN" altLang="en-US" sz="2000" b="0" dirty="0"/>
              <a:t>。</a:t>
            </a:r>
            <a:endParaRPr lang="en-US" altLang="zh-CN" sz="2000" b="0" dirty="0"/>
          </a:p>
          <a:p>
            <a:r>
              <a:rPr lang="zh-CN" altLang="en-US" sz="2000" b="0" dirty="0"/>
              <a:t>当一个线程满足了执行条件时，它首先被挂到当前处理器的一个</a:t>
            </a:r>
            <a:r>
              <a:rPr lang="zh-CN" altLang="en-US" sz="2000" dirty="0"/>
              <a:t>待分配的</a:t>
            </a:r>
            <a:r>
              <a:rPr lang="zh-CN" altLang="en-US" sz="2000" b="0" dirty="0"/>
              <a:t>队列（</a:t>
            </a:r>
            <a:r>
              <a:rPr lang="zh-CN" altLang="en-US" sz="2000" dirty="0"/>
              <a:t>称为延迟的就绪链表</a:t>
            </a:r>
            <a:r>
              <a:rPr lang="zh-CN" altLang="en-US" sz="2000" b="0" dirty="0"/>
              <a:t>）中，然后调度器会在适当的时候（当它获得了控制权时）把</a:t>
            </a:r>
            <a:r>
              <a:rPr lang="zh-CN" altLang="en-US" sz="2000" dirty="0"/>
              <a:t>待分配队列上的线程分配到当前处理器对应优先级的线程队列</a:t>
            </a:r>
            <a:r>
              <a:rPr lang="zh-CN" altLang="en-US" sz="2000" b="0" dirty="0"/>
              <a:t>中。</a:t>
            </a:r>
            <a:endParaRPr lang="en-US" altLang="zh-CN" sz="2000" b="0" dirty="0"/>
          </a:p>
          <a:p>
            <a:r>
              <a:rPr lang="en-US" altLang="zh-CN" sz="2000" b="0" dirty="0">
                <a:solidFill>
                  <a:srgbClr val="FF0000"/>
                </a:solidFill>
              </a:rPr>
              <a:t>Windows </a:t>
            </a:r>
            <a:r>
              <a:rPr lang="zh-CN" altLang="en-US" sz="2000" b="0" dirty="0">
                <a:solidFill>
                  <a:srgbClr val="FF0000"/>
                </a:solidFill>
              </a:rPr>
              <a:t>中</a:t>
            </a:r>
            <a:r>
              <a:rPr lang="zh-CN" altLang="en-US" sz="2000" dirty="0">
                <a:solidFill>
                  <a:srgbClr val="FF0000"/>
                </a:solidFill>
              </a:rPr>
              <a:t>线程的优先级调整</a:t>
            </a:r>
            <a:r>
              <a:rPr lang="zh-CN" altLang="en-US" sz="2000" b="0" dirty="0"/>
              <a:t>考虑到了很多因素，</a:t>
            </a:r>
            <a:r>
              <a:rPr lang="zh-CN" altLang="en-US" sz="2000" dirty="0">
                <a:solidFill>
                  <a:srgbClr val="0070C0"/>
                </a:solidFill>
              </a:rPr>
              <a:t>如前台线程，等待</a:t>
            </a:r>
            <a:r>
              <a:rPr lang="en-US" altLang="zh-CN" sz="2000" dirty="0">
                <a:solidFill>
                  <a:srgbClr val="0070C0"/>
                </a:solidFill>
              </a:rPr>
              <a:t>I/O </a:t>
            </a:r>
            <a:r>
              <a:rPr lang="zh-CN" altLang="en-US" sz="2000" dirty="0">
                <a:solidFill>
                  <a:srgbClr val="0070C0"/>
                </a:solidFill>
              </a:rPr>
              <a:t>完成后的线程也有轻微的优先级提升</a:t>
            </a:r>
            <a:r>
              <a:rPr lang="zh-CN" altLang="en-US" sz="2000" b="0" dirty="0"/>
              <a:t>，这是一些来自实践经验的设计，使得</a:t>
            </a:r>
            <a:r>
              <a:rPr lang="en-US" altLang="zh-CN" sz="2000" b="0" dirty="0"/>
              <a:t>Windows </a:t>
            </a:r>
            <a:r>
              <a:rPr lang="zh-CN" altLang="en-US" sz="2000" b="0" dirty="0"/>
              <a:t>操作系统对于交互式应用程序有更好的性能表现。</a:t>
            </a:r>
            <a:r>
              <a:rPr lang="zh-CN" altLang="en-US" sz="2000" b="0" dirty="0">
                <a:solidFill>
                  <a:srgbClr val="00B050"/>
                </a:solidFill>
              </a:rPr>
              <a:t>（后边通过进程管理器演示）</a:t>
            </a:r>
            <a:endParaRPr lang="zh-CN" altLang="en-US" sz="2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3" end="3"/>
                                            </p:txEl>
                                          </p:spTgt>
                                        </p:tgtEl>
                                        <p:attrNameLst>
                                          <p:attrName>style.visibility</p:attrName>
                                        </p:attrNameLst>
                                      </p:cBhvr>
                                      <p:to>
                                        <p:strVal val="visible"/>
                                      </p:to>
                                    </p:set>
                                    <p:anim calcmode="lin" valueType="num">
                                      <p:cBhvr additive="base">
                                        <p:cTn id="7"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anim calcmode="lin" valueType="num">
                                      <p:cBhvr additive="base">
                                        <p:cTn id="1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dirty="0"/>
              <a:t>Windows</a:t>
            </a:r>
            <a:r>
              <a:rPr lang="zh-CN" altLang="en-US" dirty="0"/>
              <a:t>调度算法分析</a:t>
            </a:r>
          </a:p>
        </p:txBody>
      </p:sp>
      <p:sp>
        <p:nvSpPr>
          <p:cNvPr id="89091" name="内容占位符 2"/>
          <p:cNvSpPr>
            <a:spLocks noGrp="1"/>
          </p:cNvSpPr>
          <p:nvPr>
            <p:ph idx="1"/>
          </p:nvPr>
        </p:nvSpPr>
        <p:spPr>
          <a:xfrm>
            <a:off x="152400" y="1268413"/>
            <a:ext cx="8610600" cy="5437187"/>
          </a:xfrm>
        </p:spPr>
        <p:txBody>
          <a:bodyPr/>
          <a:lstStyle/>
          <a:p>
            <a:r>
              <a:rPr lang="en-US" altLang="zh-CN" sz="2000" b="0" dirty="0"/>
              <a:t>Windows API </a:t>
            </a:r>
            <a:r>
              <a:rPr lang="zh-CN" altLang="en-US" sz="2000" b="0" dirty="0"/>
              <a:t>定义了</a:t>
            </a:r>
            <a:r>
              <a:rPr lang="zh-CN" altLang="en-US" sz="2000" dirty="0">
                <a:solidFill>
                  <a:srgbClr val="FF0000"/>
                </a:solidFill>
                <a:effectLst>
                  <a:outerShdw blurRad="38100" dist="38100" dir="2700000" algn="tl">
                    <a:srgbClr val="000000">
                      <a:alpha val="43137"/>
                    </a:srgbClr>
                  </a:outerShdw>
                </a:effectLst>
              </a:rPr>
              <a:t>一个进程</a:t>
            </a:r>
            <a:r>
              <a:rPr lang="zh-CN" altLang="en-US" sz="2000" b="0" dirty="0"/>
              <a:t>可能属于的一些优先级类型。它们包括：</a:t>
            </a:r>
            <a:endParaRPr lang="en-US" altLang="zh-CN" sz="2000" b="0" dirty="0"/>
          </a:p>
          <a:p>
            <a:pPr marL="400050" lvl="1" indent="0">
              <a:buNone/>
            </a:pPr>
            <a:r>
              <a:rPr lang="en-US" altLang="zh-CN" sz="2000" b="0" dirty="0"/>
              <a:t>real-time        </a:t>
            </a:r>
            <a:r>
              <a:rPr lang="en-US" altLang="zh-CN" sz="2000" b="0" dirty="0" err="1"/>
              <a:t>REALTIME_PRIORITY_CLASS</a:t>
            </a:r>
            <a:endParaRPr lang="en-US" altLang="zh-CN" sz="2000" b="0" dirty="0"/>
          </a:p>
          <a:p>
            <a:pPr marL="400050" lvl="1" indent="0">
              <a:buNone/>
            </a:pPr>
            <a:r>
              <a:rPr lang="en-US" altLang="zh-CN" sz="2000" b="0" dirty="0"/>
              <a:t>high            </a:t>
            </a:r>
            <a:r>
              <a:rPr lang="en-US" altLang="zh-CN" sz="2000" b="0" dirty="0" err="1"/>
              <a:t>HIGH_PRIORITY_CLASS</a:t>
            </a:r>
            <a:endParaRPr lang="en-US" altLang="zh-CN" sz="2000" b="0" dirty="0"/>
          </a:p>
          <a:p>
            <a:pPr marL="400050" lvl="1" indent="0">
              <a:buNone/>
            </a:pPr>
            <a:r>
              <a:rPr lang="en-US" altLang="zh-CN" sz="2000" b="0" dirty="0"/>
              <a:t>above normal     </a:t>
            </a:r>
            <a:r>
              <a:rPr lang="en-US" altLang="zh-CN" sz="2000" b="0" dirty="0" err="1"/>
              <a:t>ABOVE_NORMAL_PRIORITY_CLASS</a:t>
            </a:r>
            <a:endParaRPr lang="en-US" altLang="zh-CN" sz="2000" b="0" dirty="0"/>
          </a:p>
          <a:p>
            <a:pPr marL="400050" lvl="1" indent="0">
              <a:buNone/>
            </a:pPr>
            <a:r>
              <a:rPr lang="en-US" altLang="zh-CN" sz="2000" dirty="0">
                <a:solidFill>
                  <a:srgbClr val="FF0000"/>
                </a:solidFill>
              </a:rPr>
              <a:t>normal          </a:t>
            </a:r>
            <a:r>
              <a:rPr lang="en-US" altLang="zh-CN" sz="2000" dirty="0" err="1">
                <a:solidFill>
                  <a:srgbClr val="FF0000"/>
                </a:solidFill>
              </a:rPr>
              <a:t>NORMAL_PRIORITY_CLASS</a:t>
            </a:r>
            <a:endParaRPr lang="en-US" altLang="zh-CN" sz="2000" dirty="0">
              <a:solidFill>
                <a:srgbClr val="FF0000"/>
              </a:solidFill>
            </a:endParaRPr>
          </a:p>
          <a:p>
            <a:pPr marL="400050" lvl="1" indent="0">
              <a:buNone/>
            </a:pPr>
            <a:r>
              <a:rPr lang="en-US" altLang="zh-CN" sz="2000" b="0" dirty="0" err="1"/>
              <a:t>below_normal</a:t>
            </a:r>
            <a:r>
              <a:rPr lang="en-US" altLang="zh-CN" sz="2000" b="0" dirty="0"/>
              <a:t>    </a:t>
            </a:r>
            <a:r>
              <a:rPr lang="en-US" altLang="zh-CN" sz="2000" b="0" dirty="0" err="1"/>
              <a:t>BELOW_NORMAL_PRIORITY_CLASS</a:t>
            </a:r>
            <a:endParaRPr lang="en-US" altLang="zh-CN" sz="2000" b="0" dirty="0"/>
          </a:p>
          <a:p>
            <a:pPr marL="400050" lvl="1" indent="0">
              <a:buNone/>
            </a:pPr>
            <a:r>
              <a:rPr lang="en-US" altLang="zh-CN" sz="2000" b="0" dirty="0"/>
              <a:t>idle             </a:t>
            </a:r>
            <a:r>
              <a:rPr lang="en-US" altLang="zh-CN" sz="2000" b="0" dirty="0" err="1"/>
              <a:t>IDLE_PRIORITY_CLASS</a:t>
            </a:r>
            <a:endParaRPr lang="en-US" altLang="zh-CN" sz="2000" b="0" dirty="0"/>
          </a:p>
          <a:p>
            <a:r>
              <a:rPr lang="zh-CN" altLang="en-US" sz="2000" dirty="0"/>
              <a:t>进程通常属于类 </a:t>
            </a:r>
            <a:r>
              <a:rPr lang="en-US" altLang="zh-CN" sz="2000" dirty="0" err="1"/>
              <a:t>NORMAL_PRIORITY_CLASS</a:t>
            </a:r>
            <a:r>
              <a:rPr lang="zh-CN" altLang="en-US" sz="2000" b="0" dirty="0"/>
              <a:t>。除非进程的父进程属于类 </a:t>
            </a:r>
            <a:r>
              <a:rPr lang="en-US" altLang="zh-CN" sz="2000" b="0" dirty="0" err="1"/>
              <a:t>IDLE_PRIORITY_CLASS</a:t>
            </a:r>
            <a:r>
              <a:rPr lang="zh-CN" altLang="en-US" sz="2000" b="0" dirty="0"/>
              <a:t>，或者在创建进程时指定了某个类。</a:t>
            </a:r>
            <a:endParaRPr lang="en-US" altLang="zh-CN" sz="2000" b="0" dirty="0"/>
          </a:p>
          <a:p>
            <a:r>
              <a:rPr lang="zh-CN" altLang="en-US" sz="2000" b="0" dirty="0"/>
              <a:t>通过 </a:t>
            </a:r>
            <a:r>
              <a:rPr lang="en-US" altLang="zh-CN" sz="2000" b="0" dirty="0"/>
              <a:t>Windows API </a:t>
            </a:r>
            <a:r>
              <a:rPr lang="zh-CN" altLang="en-US" sz="2000" b="0" dirty="0"/>
              <a:t>的函数 </a:t>
            </a:r>
            <a:r>
              <a:rPr lang="en-US" altLang="zh-CN" sz="2000" b="0" dirty="0" err="1"/>
              <a:t>SetPriorityClass</a:t>
            </a:r>
            <a:r>
              <a:rPr lang="en-US" altLang="zh-CN" sz="2000" b="0" dirty="0"/>
              <a:t>()</a:t>
            </a:r>
            <a:r>
              <a:rPr lang="zh-CN" altLang="en-US" sz="2000" b="0" dirty="0"/>
              <a:t>，进程的优先级的类可以修改。</a:t>
            </a:r>
            <a:r>
              <a:rPr lang="zh-CN" altLang="en-US" sz="2000" dirty="0"/>
              <a:t>除了 </a:t>
            </a:r>
            <a:r>
              <a:rPr lang="en-US" altLang="zh-CN" sz="2000" dirty="0" err="1"/>
              <a:t>REALTIME_PRIORITY_CLASS</a:t>
            </a:r>
            <a:r>
              <a:rPr lang="zh-CN" altLang="en-US" sz="2000" dirty="0"/>
              <a:t>外，所有其他类的优先级都是可变的。</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7" end="7"/>
                                            </p:txEl>
                                          </p:spTgt>
                                        </p:tgtEl>
                                        <p:attrNameLst>
                                          <p:attrName>style.visibility</p:attrName>
                                        </p:attrNameLst>
                                      </p:cBhvr>
                                      <p:to>
                                        <p:strVal val="visible"/>
                                      </p:to>
                                    </p:set>
                                    <p:anim calcmode="lin" valueType="num">
                                      <p:cBhvr additive="base">
                                        <p:cTn id="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8" end="8"/>
                                            </p:txEl>
                                          </p:spTgt>
                                        </p:tgtEl>
                                        <p:attrNameLst>
                                          <p:attrName>style.visibility</p:attrName>
                                        </p:attrNameLst>
                                      </p:cBhvr>
                                      <p:to>
                                        <p:strVal val="visible"/>
                                      </p:to>
                                    </p:set>
                                    <p:anim calcmode="lin" valueType="num">
                                      <p:cBhvr additive="base">
                                        <p:cTn id="1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dirty="0"/>
              <a:t>Windows</a:t>
            </a:r>
            <a:r>
              <a:rPr lang="zh-CN" altLang="en-US" dirty="0"/>
              <a:t>调度算法分析</a:t>
            </a:r>
          </a:p>
        </p:txBody>
      </p:sp>
      <p:sp>
        <p:nvSpPr>
          <p:cNvPr id="90115" name="内容占位符 2"/>
          <p:cNvSpPr>
            <a:spLocks noGrp="1"/>
          </p:cNvSpPr>
          <p:nvPr>
            <p:ph idx="1"/>
          </p:nvPr>
        </p:nvSpPr>
        <p:spPr>
          <a:xfrm>
            <a:off x="152400" y="1268413"/>
            <a:ext cx="8610600" cy="5437187"/>
          </a:xfrm>
        </p:spPr>
        <p:txBody>
          <a:bodyPr/>
          <a:lstStyle/>
          <a:p>
            <a:r>
              <a:rPr lang="zh-CN" altLang="en-US" sz="2400" b="0" dirty="0"/>
              <a:t>具有给定优先级类的</a:t>
            </a:r>
            <a:r>
              <a:rPr lang="zh-CN" altLang="en-US" sz="2400" dirty="0">
                <a:solidFill>
                  <a:srgbClr val="FF0000"/>
                </a:solidFill>
                <a:effectLst>
                  <a:outerShdw blurRad="38100" dist="38100" dir="2700000" algn="tl">
                    <a:srgbClr val="000000">
                      <a:alpha val="43137"/>
                    </a:srgbClr>
                  </a:outerShdw>
                </a:effectLst>
              </a:rPr>
              <a:t>一个线程</a:t>
            </a:r>
            <a:r>
              <a:rPr lang="zh-CN" altLang="en-US" sz="2400" dirty="0"/>
              <a:t>也有一个相对优先级</a:t>
            </a:r>
            <a:r>
              <a:rPr lang="zh-CN" altLang="en-US" sz="2400" b="0" dirty="0"/>
              <a:t>。这个相对优先级的值包括：</a:t>
            </a:r>
            <a:endParaRPr lang="en-US" altLang="zh-CN" sz="2400" b="0" dirty="0"/>
          </a:p>
          <a:p>
            <a:pPr marL="400050" lvl="1" indent="0">
              <a:buNone/>
            </a:pPr>
            <a:r>
              <a:rPr lang="en-US" altLang="zh-CN" sz="2000" b="0" dirty="0"/>
              <a:t>IDLE</a:t>
            </a:r>
          </a:p>
          <a:p>
            <a:pPr marL="400050" lvl="1" indent="0">
              <a:buNone/>
            </a:pPr>
            <a:r>
              <a:rPr lang="en-US" altLang="zh-CN" sz="2000" b="0" dirty="0"/>
              <a:t>LOWEST</a:t>
            </a:r>
          </a:p>
          <a:p>
            <a:pPr marL="400050" lvl="1" indent="0">
              <a:buNone/>
            </a:pPr>
            <a:r>
              <a:rPr lang="en-US" altLang="zh-CN" sz="2000" b="0" dirty="0" err="1"/>
              <a:t>BELOW_NORMAL</a:t>
            </a:r>
            <a:endParaRPr lang="en-US" altLang="zh-CN" sz="2000" b="0" dirty="0"/>
          </a:p>
          <a:p>
            <a:pPr marL="400050" lvl="1" indent="0">
              <a:buNone/>
            </a:pPr>
            <a:r>
              <a:rPr lang="en-US" altLang="zh-CN" sz="2000" dirty="0">
                <a:solidFill>
                  <a:srgbClr val="FF0000"/>
                </a:solidFill>
              </a:rPr>
              <a:t>NORMAL</a:t>
            </a:r>
          </a:p>
          <a:p>
            <a:pPr marL="400050" lvl="1" indent="0">
              <a:buNone/>
            </a:pPr>
            <a:r>
              <a:rPr lang="en-US" altLang="zh-CN" sz="2000" b="0" dirty="0" err="1"/>
              <a:t>ABOVE_NORMAL</a:t>
            </a:r>
            <a:endParaRPr lang="en-US" altLang="zh-CN" sz="2000" b="0" dirty="0"/>
          </a:p>
          <a:p>
            <a:pPr marL="400050" lvl="1" indent="0">
              <a:buNone/>
            </a:pPr>
            <a:r>
              <a:rPr lang="en-US" altLang="zh-CN" sz="2000" b="0" dirty="0"/>
              <a:t>HIGHEST</a:t>
            </a:r>
          </a:p>
          <a:p>
            <a:pPr marL="400050" lvl="1" indent="0">
              <a:buNone/>
            </a:pPr>
            <a:r>
              <a:rPr lang="en-US" altLang="zh-CN" sz="2000" b="0" dirty="0" err="1"/>
              <a:t>TIME_CRITICAL</a:t>
            </a:r>
            <a:endParaRPr lang="en-US" altLang="zh-CN" sz="2000" b="0" dirty="0"/>
          </a:p>
          <a:p>
            <a:r>
              <a:rPr lang="zh-CN" altLang="en-US" sz="2400" b="0" dirty="0"/>
              <a:t>每个线程的优先级基于</a:t>
            </a:r>
            <a:r>
              <a:rPr lang="zh-CN" altLang="en-US" sz="2400" dirty="0"/>
              <a:t>它所属的进程优先级类型</a:t>
            </a:r>
            <a:r>
              <a:rPr lang="zh-CN" altLang="en-US" sz="2400" b="0" dirty="0"/>
              <a:t>和</a:t>
            </a:r>
            <a:r>
              <a:rPr lang="zh-CN" altLang="en-US" sz="2400" dirty="0"/>
              <a:t>它在该类型中的相对优先级</a:t>
            </a:r>
            <a:r>
              <a:rPr lang="zh-CN" altLang="en-US" sz="2400" b="0" dirty="0"/>
              <a:t>，图中说明了这种关系。</a:t>
            </a:r>
            <a:endParaRPr lang="zh-CN" altLang="en-US" sz="1600" dirty="0"/>
          </a:p>
        </p:txBody>
      </p:sp>
      <p:grpSp>
        <p:nvGrpSpPr>
          <p:cNvPr id="5" name="组合 4"/>
          <p:cNvGrpSpPr/>
          <p:nvPr/>
        </p:nvGrpSpPr>
        <p:grpSpPr>
          <a:xfrm>
            <a:off x="2841781" y="1688476"/>
            <a:ext cx="5962353" cy="2578724"/>
            <a:chOff x="2841781" y="1688476"/>
            <a:chExt cx="5962353" cy="2578724"/>
          </a:xfrm>
        </p:grpSpPr>
        <p:pic>
          <p:nvPicPr>
            <p:cNvPr id="9011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981200"/>
              <a:ext cx="560373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638800" y="1688476"/>
              <a:ext cx="1218603" cy="338554"/>
            </a:xfrm>
            <a:prstGeom prst="rect">
              <a:avLst/>
            </a:prstGeom>
          </p:spPr>
          <p:txBody>
            <a:bodyPr wrap="none">
              <a:spAutoFit/>
            </a:bodyPr>
            <a:lstStyle/>
            <a:p>
              <a:r>
                <a:rPr lang="zh-CN" altLang="en-US" sz="1600" dirty="0"/>
                <a:t>进程优先级</a:t>
              </a:r>
            </a:p>
          </p:txBody>
        </p:sp>
        <p:sp>
          <p:nvSpPr>
            <p:cNvPr id="8" name="矩形 7"/>
            <p:cNvSpPr/>
            <p:nvPr/>
          </p:nvSpPr>
          <p:spPr>
            <a:xfrm>
              <a:off x="2841781" y="2663567"/>
              <a:ext cx="342303" cy="1323439"/>
            </a:xfrm>
            <a:prstGeom prst="rect">
              <a:avLst/>
            </a:prstGeom>
          </p:spPr>
          <p:txBody>
            <a:bodyPr wrap="square">
              <a:spAutoFit/>
            </a:bodyPr>
            <a:lstStyle/>
            <a:p>
              <a:r>
                <a:rPr lang="zh-CN" altLang="en-US" sz="1600" dirty="0"/>
                <a:t>线程优先级</a:t>
              </a:r>
            </a:p>
          </p:txBody>
        </p:sp>
      </p:grpSp>
      <p:sp>
        <p:nvSpPr>
          <p:cNvPr id="11" name="矩形 10"/>
          <p:cNvSpPr/>
          <p:nvPr/>
        </p:nvSpPr>
        <p:spPr bwMode="auto">
          <a:xfrm>
            <a:off x="6705600" y="1638300"/>
            <a:ext cx="539160" cy="29718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3124200" y="3108036"/>
            <a:ext cx="6019800" cy="461355"/>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dirty="0"/>
              <a:t>Windows</a:t>
            </a:r>
            <a:r>
              <a:rPr lang="zh-CN" altLang="en-US" dirty="0"/>
              <a:t>调度算法分析</a:t>
            </a:r>
          </a:p>
        </p:txBody>
      </p:sp>
      <p:sp>
        <p:nvSpPr>
          <p:cNvPr id="91139" name="内容占位符 2"/>
          <p:cNvSpPr>
            <a:spLocks noGrp="1"/>
          </p:cNvSpPr>
          <p:nvPr>
            <p:ph idx="1"/>
          </p:nvPr>
        </p:nvSpPr>
        <p:spPr>
          <a:xfrm>
            <a:off x="0" y="1219200"/>
            <a:ext cx="9220200" cy="5437188"/>
          </a:xfrm>
        </p:spPr>
        <p:txBody>
          <a:bodyPr/>
          <a:lstStyle/>
          <a:p>
            <a:r>
              <a:rPr lang="zh-CN" altLang="en-US" sz="2000" b="0" dirty="0"/>
              <a:t>每个线程在所属进程优先级类型中有一个优先级基值：</a:t>
            </a:r>
            <a:endParaRPr lang="en-US" altLang="zh-CN" sz="2000" b="0" dirty="0"/>
          </a:p>
          <a:p>
            <a:pPr marL="400050" lvl="1" indent="0">
              <a:buNone/>
            </a:pPr>
            <a:r>
              <a:rPr lang="en-US" altLang="zh-CN" sz="1800" b="0" dirty="0" err="1"/>
              <a:t>REALTIME_PRIORITY_CLASS</a:t>
            </a:r>
            <a:r>
              <a:rPr lang="en-US" altLang="zh-CN" sz="1800" b="0" dirty="0"/>
              <a:t> — 24</a:t>
            </a:r>
          </a:p>
          <a:p>
            <a:pPr marL="400050" lvl="1" indent="0">
              <a:buNone/>
            </a:pPr>
            <a:r>
              <a:rPr lang="en-US" altLang="zh-CN" sz="1800" b="0" dirty="0" err="1"/>
              <a:t>HIGH_PRIORITY_CLASS</a:t>
            </a:r>
            <a:r>
              <a:rPr lang="en-US" altLang="zh-CN" sz="1800" b="0" dirty="0"/>
              <a:t> — 13</a:t>
            </a:r>
          </a:p>
          <a:p>
            <a:pPr marL="400050" lvl="1" indent="0">
              <a:buNone/>
            </a:pPr>
            <a:r>
              <a:rPr lang="en-US" altLang="zh-CN" sz="1800" b="0" dirty="0" err="1"/>
              <a:t>ABOVE_NORMAL_PRIORITY</a:t>
            </a:r>
            <a:r>
              <a:rPr lang="en-US" altLang="zh-CN" sz="1800" b="0" dirty="0"/>
              <a:t>—CLASS — 10</a:t>
            </a:r>
          </a:p>
          <a:p>
            <a:pPr marL="400050" lvl="1" indent="0">
              <a:buNone/>
            </a:pPr>
            <a:r>
              <a:rPr lang="en-US" altLang="zh-CN" sz="1800" dirty="0" err="1">
                <a:solidFill>
                  <a:srgbClr val="FF0000"/>
                </a:solidFill>
              </a:rPr>
              <a:t>NORMALJPRIORITY_CLASS</a:t>
            </a:r>
            <a:r>
              <a:rPr lang="en-US" altLang="zh-CN" sz="1800" dirty="0">
                <a:solidFill>
                  <a:srgbClr val="FF0000"/>
                </a:solidFill>
              </a:rPr>
              <a:t> — 8</a:t>
            </a:r>
          </a:p>
          <a:p>
            <a:pPr marL="400050" lvl="1" indent="0">
              <a:buNone/>
            </a:pPr>
            <a:r>
              <a:rPr lang="en-US" altLang="zh-CN" sz="1800" b="0" dirty="0" err="1"/>
              <a:t>BELOW_NORMAL_PRIORITY_CLASS</a:t>
            </a:r>
            <a:r>
              <a:rPr lang="en-US" altLang="zh-CN" sz="1800" b="0" dirty="0"/>
              <a:t> — 6</a:t>
            </a:r>
          </a:p>
          <a:p>
            <a:pPr marL="400050" lvl="1" indent="0">
              <a:buNone/>
            </a:pPr>
            <a:r>
              <a:rPr lang="en-US" altLang="zh-CN" sz="1800" b="0" dirty="0" err="1"/>
              <a:t>IDLE_PRIORITY_CLASS</a:t>
            </a:r>
            <a:r>
              <a:rPr lang="en-US" altLang="zh-CN" sz="1800" b="0" dirty="0"/>
              <a:t> — 4</a:t>
            </a:r>
          </a:p>
          <a:p>
            <a:r>
              <a:rPr lang="zh-CN" altLang="en-US" sz="2000" dirty="0"/>
              <a:t>线程的优先级初值通常为线程</a:t>
            </a:r>
            <a:r>
              <a:rPr lang="zh-CN" altLang="en-US" sz="2000" dirty="0">
                <a:solidFill>
                  <a:srgbClr val="FF0000"/>
                </a:solidFill>
              </a:rPr>
              <a:t>所属进程的优先级基值</a:t>
            </a:r>
            <a:r>
              <a:rPr lang="zh-CN" altLang="en-US" sz="2000" b="0" dirty="0"/>
              <a:t>，通过 </a:t>
            </a:r>
            <a:r>
              <a:rPr lang="en-US" altLang="zh-CN" sz="2000" b="0" dirty="0"/>
              <a:t>Windows API </a:t>
            </a:r>
            <a:r>
              <a:rPr lang="zh-CN" altLang="en-US" sz="2000" b="0" dirty="0"/>
              <a:t>的函数 </a:t>
            </a:r>
            <a:r>
              <a:rPr lang="en-US" altLang="zh-CN" sz="2000" b="0" dirty="0" err="1"/>
              <a:t>SetThreadPriority</a:t>
            </a:r>
            <a:r>
              <a:rPr lang="en-US" altLang="zh-CN" sz="2000" b="0" dirty="0"/>
              <a:t>() </a:t>
            </a:r>
            <a:r>
              <a:rPr lang="zh-CN" altLang="en-US" sz="2000" b="0" dirty="0"/>
              <a:t>也可修改线程的优先级基值。</a:t>
            </a:r>
            <a:endParaRPr lang="en-US" altLang="zh-CN" sz="1800" dirty="0"/>
          </a:p>
          <a:p>
            <a:r>
              <a:rPr lang="zh-CN" altLang="en-US" sz="2000" b="0" dirty="0"/>
              <a:t>当一个线程的时间片用完时，该线程被中断。如果线程属于可变的优先级类型，那么它的优先级就被降低。不过，该优先级不能低于优先级基值。</a:t>
            </a:r>
            <a:r>
              <a:rPr lang="zh-CN" altLang="en-US" sz="2000" b="0" dirty="0">
                <a:solidFill>
                  <a:srgbClr val="FF0000"/>
                </a:solidFill>
              </a:rPr>
              <a:t>降低优先级可以限制计算密集型线程的 </a:t>
            </a:r>
            <a:r>
              <a:rPr lang="en-US" altLang="zh-CN" sz="2000" b="0" dirty="0">
                <a:solidFill>
                  <a:srgbClr val="FF0000"/>
                </a:solidFill>
              </a:rPr>
              <a:t>CPU </a:t>
            </a:r>
            <a:r>
              <a:rPr lang="zh-CN" altLang="en-US" sz="2000" b="0" dirty="0">
                <a:solidFill>
                  <a:srgbClr val="FF0000"/>
                </a:solidFill>
              </a:rPr>
              <a:t>消耗</a:t>
            </a:r>
            <a:r>
              <a:rPr lang="zh-CN" altLang="en-US" sz="2000" b="0" dirty="0"/>
              <a:t>。</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7" end="7"/>
                                            </p:txEl>
                                          </p:spTgt>
                                        </p:tgtEl>
                                        <p:attrNameLst>
                                          <p:attrName>style.visibility</p:attrName>
                                        </p:attrNameLst>
                                      </p:cBhvr>
                                      <p:to>
                                        <p:strVal val="visible"/>
                                      </p:to>
                                    </p:set>
                                    <p:anim calcmode="lin" valueType="num">
                                      <p:cBhvr additive="base">
                                        <p:cTn id="7"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9">
                                            <p:txEl>
                                              <p:pRg st="8" end="8"/>
                                            </p:txEl>
                                          </p:spTgt>
                                        </p:tgtEl>
                                        <p:attrNameLst>
                                          <p:attrName>style.visibility</p:attrName>
                                        </p:attrNameLst>
                                      </p:cBhvr>
                                      <p:to>
                                        <p:strVal val="visible"/>
                                      </p:to>
                                    </p:set>
                                    <p:anim calcmode="lin" valueType="num">
                                      <p:cBhvr additive="base">
                                        <p:cTn id="11"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dirty="0"/>
              <a:t>Windows</a:t>
            </a:r>
            <a:r>
              <a:rPr lang="zh-CN" altLang="en-US" dirty="0"/>
              <a:t>调度算法分析</a:t>
            </a:r>
          </a:p>
        </p:txBody>
      </p:sp>
      <p:sp>
        <p:nvSpPr>
          <p:cNvPr id="50179" name="内容占位符 2"/>
          <p:cNvSpPr>
            <a:spLocks noGrp="1"/>
          </p:cNvSpPr>
          <p:nvPr>
            <p:ph idx="1"/>
          </p:nvPr>
        </p:nvSpPr>
        <p:spPr>
          <a:xfrm>
            <a:off x="0" y="1219200"/>
            <a:ext cx="9220200" cy="5437188"/>
          </a:xfrm>
        </p:spPr>
        <p:txBody>
          <a:bodyPr/>
          <a:lstStyle/>
          <a:p>
            <a:pPr>
              <a:defRPr/>
            </a:pPr>
            <a:r>
              <a:rPr lang="zh-CN" altLang="en-US" sz="2000" b="0" dirty="0"/>
              <a:t>当一个可变优先级的线程从</a:t>
            </a:r>
            <a:r>
              <a:rPr lang="zh-CN" altLang="en-US" sz="2000" dirty="0"/>
              <a:t>等待事件队列中释放，调度程序会提升其优先级。</a:t>
            </a:r>
            <a:r>
              <a:rPr lang="zh-CN" altLang="en-US" sz="2000" b="0" dirty="0"/>
              <a:t>提升数量取决于线程等待什么。</a:t>
            </a:r>
            <a:endParaRPr lang="en-US" altLang="zh-CN" sz="2000" b="0" dirty="0"/>
          </a:p>
          <a:p>
            <a:pPr>
              <a:defRPr/>
            </a:pPr>
            <a:r>
              <a:rPr lang="zh-CN" altLang="en-US" sz="2000" b="0" dirty="0"/>
              <a:t>当用户运行一个交互程序时，系统需要提供特别好的表现。对于类 </a:t>
            </a:r>
            <a:r>
              <a:rPr lang="en-US" altLang="zh-CN" sz="2000" b="0" dirty="0"/>
              <a:t>NORMAL PRIORITY CLASS </a:t>
            </a:r>
            <a:r>
              <a:rPr lang="zh-CN" altLang="en-US" sz="2000" b="0" dirty="0"/>
              <a:t>的进程，</a:t>
            </a:r>
            <a:r>
              <a:rPr lang="en-US" altLang="zh-CN" sz="2000" dirty="0"/>
              <a:t>Windows </a:t>
            </a:r>
            <a:r>
              <a:rPr lang="zh-CN" altLang="en-US" sz="2000" dirty="0"/>
              <a:t>将这类进程分成两种：前台进程，屏幕上已选的进程；后台进程，屏幕上未选的进程。</a:t>
            </a:r>
            <a:endParaRPr lang="en-US" altLang="zh-CN" sz="2000" dirty="0"/>
          </a:p>
          <a:p>
            <a:pPr>
              <a:defRPr/>
            </a:pPr>
            <a:r>
              <a:rPr lang="zh-CN" altLang="en-US" sz="2000" dirty="0"/>
              <a:t>当进程从后台移到前台</a:t>
            </a:r>
            <a:r>
              <a:rPr lang="zh-CN" altLang="en-US" sz="2000" b="0" dirty="0"/>
              <a:t>，</a:t>
            </a:r>
            <a:r>
              <a:rPr lang="en-US" altLang="zh-CN" sz="2000" dirty="0"/>
              <a:t>Windows </a:t>
            </a:r>
            <a:r>
              <a:rPr lang="zh-CN" altLang="en-US" sz="2000" dirty="0"/>
              <a:t>增加它的时间片，通常是原来的 </a:t>
            </a:r>
            <a:r>
              <a:rPr lang="en-US" altLang="zh-CN" sz="2000" dirty="0"/>
              <a:t>3 </a:t>
            </a:r>
            <a:r>
              <a:rPr lang="zh-CN" altLang="en-US" sz="2000" dirty="0"/>
              <a:t>倍。</a:t>
            </a:r>
          </a:p>
        </p:txBody>
      </p:sp>
      <p:pic>
        <p:nvPicPr>
          <p:cNvPr id="2" name="图片 1"/>
          <p:cNvPicPr>
            <a:picLocks noChangeAspect="1"/>
          </p:cNvPicPr>
          <p:nvPr/>
        </p:nvPicPr>
        <p:blipFill>
          <a:blip r:embed="rId2"/>
          <a:stretch>
            <a:fillRect/>
          </a:stretch>
        </p:blipFill>
        <p:spPr>
          <a:xfrm>
            <a:off x="3200400" y="3505200"/>
            <a:ext cx="5105400" cy="2633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 calcmode="lin" valueType="num">
                                      <p:cBhvr additive="base">
                                        <p:cTn id="7"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dirty="0"/>
              <a:t>Windows</a:t>
            </a:r>
            <a:r>
              <a:rPr lang="zh-CN" altLang="en-US" dirty="0"/>
              <a:t>调度算法分析</a:t>
            </a:r>
          </a:p>
        </p:txBody>
      </p:sp>
      <p:sp>
        <p:nvSpPr>
          <p:cNvPr id="50179" name="内容占位符 2"/>
          <p:cNvSpPr>
            <a:spLocks noGrp="1"/>
          </p:cNvSpPr>
          <p:nvPr>
            <p:ph idx="1"/>
          </p:nvPr>
        </p:nvSpPr>
        <p:spPr>
          <a:xfrm>
            <a:off x="0" y="1219200"/>
            <a:ext cx="9220200" cy="5437188"/>
          </a:xfrm>
        </p:spPr>
        <p:txBody>
          <a:bodyPr/>
          <a:lstStyle/>
          <a:p>
            <a:pPr>
              <a:defRPr/>
            </a:pPr>
            <a:r>
              <a:rPr lang="zh-CN" altLang="en-US" sz="2000" b="0" dirty="0"/>
              <a:t>例如，</a:t>
            </a:r>
            <a:r>
              <a:rPr lang="zh-CN" altLang="en-US" sz="2000" dirty="0"/>
              <a:t>等待键盘 </a:t>
            </a:r>
            <a:r>
              <a:rPr lang="en-US" altLang="zh-CN" sz="2000" dirty="0"/>
              <a:t>I/O </a:t>
            </a:r>
            <a:r>
              <a:rPr lang="zh-CN" altLang="en-US" sz="2000" dirty="0"/>
              <a:t>的线程将得到一个较高优先级提升；而等待磁盘操作的线程将得到一个中等提升</a:t>
            </a:r>
            <a:r>
              <a:rPr lang="zh-CN" altLang="en-US" sz="2000" b="0" dirty="0"/>
              <a:t>。采用这种策略，</a:t>
            </a:r>
            <a:r>
              <a:rPr lang="zh-CN" altLang="en-US" sz="2000" dirty="0"/>
              <a:t>正在使用鼠标和窗口的线程往往得到很好的响应时间</a:t>
            </a:r>
            <a:r>
              <a:rPr lang="zh-CN" altLang="en-US" sz="2000" b="0" dirty="0"/>
              <a:t>。这也使得 </a:t>
            </a:r>
            <a:r>
              <a:rPr lang="en-US" altLang="zh-CN" sz="2000" b="0" dirty="0"/>
              <a:t>I/O </a:t>
            </a:r>
            <a:r>
              <a:rPr lang="zh-CN" altLang="en-US" sz="2000" b="0" dirty="0"/>
              <a:t>密集型线程保持 </a:t>
            </a:r>
            <a:r>
              <a:rPr lang="en-US" altLang="zh-CN" sz="2000" b="0" dirty="0"/>
              <a:t>I/O </a:t>
            </a:r>
            <a:r>
              <a:rPr lang="zh-CN" altLang="en-US" sz="2000" b="0" dirty="0"/>
              <a:t>设备忙碌，同时允许计算密集型线程更好利用 </a:t>
            </a:r>
            <a:r>
              <a:rPr lang="en-US" altLang="zh-CN" sz="2000" b="0" dirty="0"/>
              <a:t>CPU </a:t>
            </a:r>
            <a:r>
              <a:rPr lang="zh-CN" altLang="en-US" sz="2000" b="0" dirty="0"/>
              <a:t>。</a:t>
            </a:r>
            <a:r>
              <a:rPr lang="zh-CN" altLang="en-US" sz="2000" b="0" dirty="0">
                <a:solidFill>
                  <a:srgbClr val="FF0000"/>
                </a:solidFill>
              </a:rPr>
              <a:t>（进程管理器演示）</a:t>
            </a:r>
            <a:br>
              <a:rPr lang="zh-CN" altLang="en-US" sz="1600" dirty="0">
                <a:solidFill>
                  <a:srgbClr val="FF0000"/>
                </a:solidFill>
              </a:rPr>
            </a:br>
            <a:endParaRPr lang="zh-CN" altLang="en-US" sz="1050" dirty="0">
              <a:solidFill>
                <a:srgbClr val="FF0000"/>
              </a:solidFill>
            </a:endParaRPr>
          </a:p>
        </p:txBody>
      </p:sp>
      <p:pic>
        <p:nvPicPr>
          <p:cNvPr id="2" name="图片 1"/>
          <p:cNvPicPr>
            <a:picLocks noChangeAspect="1"/>
          </p:cNvPicPr>
          <p:nvPr/>
        </p:nvPicPr>
        <p:blipFill>
          <a:blip r:embed="rId3"/>
          <a:stretch>
            <a:fillRect/>
          </a:stretch>
        </p:blipFill>
        <p:spPr>
          <a:xfrm>
            <a:off x="2095500" y="2470267"/>
            <a:ext cx="5029200" cy="41861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a:t>CPU</a:t>
            </a:r>
            <a:r>
              <a:rPr lang="zh-CN" altLang="en-US"/>
              <a:t>调度的总结</a:t>
            </a:r>
          </a:p>
        </p:txBody>
      </p:sp>
      <p:pic>
        <p:nvPicPr>
          <p:cNvPr id="93187" name="Picture 4"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9575" y="0"/>
            <a:ext cx="1114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3" name="Rectangle 5"/>
          <p:cNvSpPr>
            <a:spLocks noChangeArrowheads="1"/>
          </p:cNvSpPr>
          <p:nvPr/>
        </p:nvSpPr>
        <p:spPr bwMode="auto">
          <a:xfrm>
            <a:off x="307975"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t>并发能提高效率 </a:t>
            </a:r>
            <a:r>
              <a:rPr lang="zh-CN" altLang="en-US" sz="2000">
                <a:sym typeface="Symbol" panose="05050102010706020507" pitchFamily="18" charset="2"/>
              </a:rPr>
              <a:t> 并发的核心是</a:t>
            </a:r>
            <a:r>
              <a:rPr lang="zh-CN" altLang="en-US" sz="2000"/>
              <a:t>进程能让出</a:t>
            </a:r>
            <a:r>
              <a:rPr lang="en-US" altLang="zh-CN" sz="2000"/>
              <a:t>CPU</a:t>
            </a:r>
            <a:r>
              <a:rPr lang="en-US" altLang="zh-CN" sz="2000">
                <a:solidFill>
                  <a:srgbClr val="FF0000"/>
                </a:solidFill>
              </a:rPr>
              <a:t> </a:t>
            </a:r>
          </a:p>
        </p:txBody>
      </p:sp>
      <p:sp>
        <p:nvSpPr>
          <p:cNvPr id="171014" name="Rectangle 6"/>
          <p:cNvSpPr>
            <a:spLocks noChangeArrowheads="1"/>
          </p:cNvSpPr>
          <p:nvPr/>
        </p:nvSpPr>
        <p:spPr bwMode="auto">
          <a:xfrm>
            <a:off x="304800" y="1828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highlight>
                  <a:srgbClr val="FFFF00"/>
                </a:highlight>
                <a:sym typeface="Symbol" panose="05050102010706020507" pitchFamily="18" charset="2"/>
              </a:rPr>
              <a:t>进程让出</a:t>
            </a:r>
            <a:r>
              <a:rPr lang="en-US" altLang="zh-CN" sz="2000" dirty="0">
                <a:highlight>
                  <a:srgbClr val="FFFF00"/>
                </a:highlight>
                <a:sym typeface="Symbol" panose="05050102010706020507" pitchFamily="18" charset="2"/>
              </a:rPr>
              <a:t>CPU</a:t>
            </a:r>
            <a:r>
              <a:rPr lang="en-US" altLang="zh-CN" sz="2000" dirty="0">
                <a:solidFill>
                  <a:srgbClr val="FF0000"/>
                </a:solidFill>
                <a:highlight>
                  <a:srgbClr val="FFFF00"/>
                </a:highlight>
              </a:rPr>
              <a:t> </a:t>
            </a:r>
            <a:r>
              <a:rPr lang="en-US" altLang="zh-CN" sz="2000" dirty="0">
                <a:highlight>
                  <a:srgbClr val="FFFF00"/>
                </a:highlight>
                <a:sym typeface="Symbol" panose="05050102010706020507" pitchFamily="18" charset="2"/>
              </a:rPr>
              <a:t> </a:t>
            </a:r>
            <a:r>
              <a:rPr lang="zh-CN" altLang="en-US" sz="2000" dirty="0">
                <a:highlight>
                  <a:srgbClr val="FFFF00"/>
                </a:highlight>
                <a:sym typeface="Symbol" panose="05050102010706020507" pitchFamily="18" charset="2"/>
              </a:rPr>
              <a:t>下一个进程使用</a:t>
            </a:r>
            <a:r>
              <a:rPr lang="en-US" altLang="zh-CN" sz="2000" dirty="0">
                <a:highlight>
                  <a:srgbClr val="FFFF00"/>
                </a:highlight>
                <a:sym typeface="Symbol" panose="05050102010706020507" pitchFamily="18" charset="2"/>
              </a:rPr>
              <a:t>CPU  </a:t>
            </a:r>
            <a:r>
              <a:rPr lang="zh-CN" altLang="en-US" sz="2000" dirty="0">
                <a:highlight>
                  <a:srgbClr val="FFFF00"/>
                </a:highlight>
                <a:sym typeface="Symbol" panose="05050102010706020507" pitchFamily="18" charset="2"/>
              </a:rPr>
              <a:t>这个选择就是调度</a:t>
            </a:r>
          </a:p>
        </p:txBody>
      </p:sp>
      <p:sp>
        <p:nvSpPr>
          <p:cNvPr id="171015" name="Rectangle 7"/>
          <p:cNvSpPr>
            <a:spLocks noChangeArrowheads="1"/>
          </p:cNvSpPr>
          <p:nvPr/>
        </p:nvSpPr>
        <p:spPr bwMode="auto">
          <a:xfrm>
            <a:off x="304800" y="2362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进程、线程</a:t>
            </a:r>
            <a:r>
              <a:rPr lang="en-US" altLang="zh-CN" sz="2000">
                <a:sym typeface="Symbol" panose="05050102010706020507" pitchFamily="18" charset="2"/>
              </a:rPr>
              <a:t>(</a:t>
            </a:r>
            <a:r>
              <a:rPr lang="zh-CN" altLang="en-US" sz="2000">
                <a:sym typeface="Symbol" panose="05050102010706020507" pitchFamily="18" charset="2"/>
              </a:rPr>
              <a:t>内核级、用户级</a:t>
            </a:r>
            <a:r>
              <a:rPr lang="en-US" altLang="zh-CN" sz="2000">
                <a:sym typeface="Symbol" panose="05050102010706020507" pitchFamily="18" charset="2"/>
              </a:rPr>
              <a:t>)</a:t>
            </a:r>
            <a:r>
              <a:rPr lang="zh-CN" altLang="en-US" sz="2000">
                <a:sym typeface="Symbol" panose="05050102010706020507" pitchFamily="18" charset="2"/>
              </a:rPr>
              <a:t>都能调度  任务调度</a:t>
            </a:r>
          </a:p>
        </p:txBody>
      </p:sp>
      <p:sp>
        <p:nvSpPr>
          <p:cNvPr id="171017" name="Rectangle 9"/>
          <p:cNvSpPr>
            <a:spLocks noChangeArrowheads="1"/>
          </p:cNvSpPr>
          <p:nvPr/>
        </p:nvSpPr>
        <p:spPr bwMode="auto">
          <a:xfrm>
            <a:off x="304800" y="2971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调度任务分类</a:t>
            </a:r>
            <a:r>
              <a:rPr lang="en-US" altLang="zh-CN" sz="2000">
                <a:sym typeface="Symbol" panose="05050102010706020507" pitchFamily="18" charset="2"/>
              </a:rPr>
              <a:t>: </a:t>
            </a:r>
            <a:r>
              <a:rPr lang="zh-CN" altLang="en-US" sz="2000">
                <a:sym typeface="Symbol" panose="05050102010706020507" pitchFamily="18" charset="2"/>
              </a:rPr>
              <a:t>交互式，批处理</a:t>
            </a:r>
          </a:p>
        </p:txBody>
      </p:sp>
      <p:sp>
        <p:nvSpPr>
          <p:cNvPr id="171018" name="Rectangle 10"/>
          <p:cNvSpPr>
            <a:spLocks noChangeArrowheads="1"/>
          </p:cNvSpPr>
          <p:nvPr/>
        </p:nvSpPr>
        <p:spPr bwMode="auto">
          <a:xfrm>
            <a:off x="304800" y="41910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a:sym typeface="Symbol" panose="05050102010706020507" pitchFamily="18" charset="2"/>
              </a:rPr>
              <a:t>CPU</a:t>
            </a:r>
            <a:r>
              <a:rPr lang="zh-CN" altLang="en-US" sz="2000">
                <a:sym typeface="Symbol" panose="05050102010706020507" pitchFamily="18" charset="2"/>
              </a:rPr>
              <a:t>调度算法</a:t>
            </a:r>
            <a:r>
              <a:rPr lang="en-US" altLang="zh-CN" sz="2000">
                <a:sym typeface="Symbol" panose="05050102010706020507" pitchFamily="18" charset="2"/>
              </a:rPr>
              <a:t>: FCFS, SJF, Priority(</a:t>
            </a:r>
            <a:r>
              <a:rPr lang="zh-CN" altLang="en-US" sz="2000">
                <a:sym typeface="Symbol" panose="05050102010706020507" pitchFamily="18" charset="2"/>
              </a:rPr>
              <a:t>批处理</a:t>
            </a:r>
            <a:r>
              <a:rPr lang="en-US" altLang="zh-CN" sz="2000">
                <a:sym typeface="Symbol" panose="05050102010706020507" pitchFamily="18" charset="2"/>
              </a:rPr>
              <a:t>); RR(</a:t>
            </a:r>
            <a:r>
              <a:rPr lang="zh-CN" altLang="en-US" sz="2000">
                <a:sym typeface="Symbol" panose="05050102010706020507" pitchFamily="18" charset="2"/>
              </a:rPr>
              <a:t>交互式</a:t>
            </a:r>
            <a:r>
              <a:rPr lang="en-US" altLang="zh-CN" sz="2000">
                <a:sym typeface="Symbol" panose="05050102010706020507" pitchFamily="18" charset="2"/>
              </a:rPr>
              <a:t>)  </a:t>
            </a:r>
          </a:p>
        </p:txBody>
      </p:sp>
      <p:sp>
        <p:nvSpPr>
          <p:cNvPr id="171019" name="Rectangle 11"/>
          <p:cNvSpPr>
            <a:spLocks noChangeArrowheads="1"/>
          </p:cNvSpPr>
          <p:nvPr/>
        </p:nvSpPr>
        <p:spPr bwMode="auto">
          <a:xfrm>
            <a:off x="304800" y="48006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dirty="0">
                <a:sym typeface="Symbol" panose="05050102010706020507" pitchFamily="18" charset="2"/>
              </a:rPr>
              <a:t>CPU</a:t>
            </a:r>
            <a:r>
              <a:rPr lang="zh-CN" altLang="en-US" sz="2000" dirty="0">
                <a:sym typeface="Symbol" panose="05050102010706020507" pitchFamily="18" charset="2"/>
              </a:rPr>
              <a:t>调度算法</a:t>
            </a:r>
            <a:r>
              <a:rPr lang="en-US" altLang="zh-CN" sz="2000" dirty="0">
                <a:sym typeface="Symbol" panose="05050102010706020507" pitchFamily="18" charset="2"/>
              </a:rPr>
              <a:t>: </a:t>
            </a:r>
            <a:r>
              <a:rPr lang="zh-CN" altLang="en-US" sz="2000" dirty="0">
                <a:sym typeface="Symbol" panose="05050102010706020507" pitchFamily="18" charset="2"/>
              </a:rPr>
              <a:t>多级队列</a:t>
            </a:r>
            <a:r>
              <a:rPr lang="en-US" altLang="zh-CN" sz="2000" dirty="0">
                <a:sym typeface="Symbol" panose="05050102010706020507" pitchFamily="18" charset="2"/>
              </a:rPr>
              <a:t>, </a:t>
            </a:r>
            <a:r>
              <a:rPr lang="zh-CN" altLang="en-US" sz="2000" dirty="0">
                <a:sym typeface="Symbol" panose="05050102010706020507" pitchFamily="18" charset="2"/>
              </a:rPr>
              <a:t>多级反馈队列</a:t>
            </a:r>
            <a:r>
              <a:rPr lang="en-US" altLang="zh-CN" sz="2000" dirty="0">
                <a:sym typeface="Symbol" panose="05050102010706020507" pitchFamily="18" charset="2"/>
              </a:rPr>
              <a:t>(</a:t>
            </a:r>
            <a:r>
              <a:rPr lang="zh-CN" altLang="en-US" sz="2000" dirty="0">
                <a:sym typeface="Symbol" panose="05050102010706020507" pitchFamily="18" charset="2"/>
              </a:rPr>
              <a:t>混合</a:t>
            </a:r>
            <a:r>
              <a:rPr lang="en-US" altLang="zh-CN" sz="2000" dirty="0">
                <a:sym typeface="Symbol" panose="05050102010706020507" pitchFamily="18" charset="2"/>
              </a:rPr>
              <a:t>)</a:t>
            </a:r>
          </a:p>
        </p:txBody>
      </p:sp>
      <p:sp>
        <p:nvSpPr>
          <p:cNvPr id="171020" name="Rectangle 12"/>
          <p:cNvSpPr>
            <a:spLocks noChangeArrowheads="1"/>
          </p:cNvSpPr>
          <p:nvPr/>
        </p:nvSpPr>
        <p:spPr bwMode="auto">
          <a:xfrm>
            <a:off x="304800" y="5410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sym typeface="Symbol" panose="05050102010706020507" pitchFamily="18" charset="2"/>
              </a:rPr>
              <a:t>多核调度：亲和性与处理器分组（缓存）、局部队列、动态优先级调整</a:t>
            </a:r>
            <a:endParaRPr lang="en-US" altLang="zh-CN" sz="2000" dirty="0">
              <a:sym typeface="Symbol" panose="05050102010706020507" pitchFamily="18" charset="2"/>
            </a:endParaRPr>
          </a:p>
        </p:txBody>
      </p:sp>
      <p:sp>
        <p:nvSpPr>
          <p:cNvPr id="171022" name="Rectangle 14"/>
          <p:cNvSpPr>
            <a:spLocks noChangeArrowheads="1"/>
          </p:cNvSpPr>
          <p:nvPr/>
        </p:nvSpPr>
        <p:spPr bwMode="auto">
          <a:xfrm>
            <a:off x="304800" y="35814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调度时机分类</a:t>
            </a:r>
            <a:r>
              <a:rPr lang="en-US" altLang="zh-CN" sz="2000">
                <a:sym typeface="Symbol" panose="05050102010706020507" pitchFamily="18" charset="2"/>
              </a:rPr>
              <a:t>: </a:t>
            </a:r>
            <a:r>
              <a:rPr lang="zh-CN" altLang="en-US" sz="2000">
                <a:sym typeface="Symbol" panose="05050102010706020507" pitchFamily="18" charset="2"/>
              </a:rPr>
              <a:t>抢占式、非抢占式</a:t>
            </a:r>
          </a:p>
        </p:txBody>
      </p:sp>
      <p:sp>
        <p:nvSpPr>
          <p:cNvPr id="12" name="Rectangle 12"/>
          <p:cNvSpPr>
            <a:spLocks noChangeArrowheads="1"/>
          </p:cNvSpPr>
          <p:nvPr/>
        </p:nvSpPr>
        <p:spPr bwMode="auto">
          <a:xfrm>
            <a:off x="304800" y="5971041"/>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dirty="0">
                <a:sym typeface="Symbol" panose="05050102010706020507" pitchFamily="18" charset="2"/>
              </a:rPr>
              <a:t>Linux</a:t>
            </a:r>
            <a:r>
              <a:rPr lang="zh-CN" altLang="en-US" sz="2000" dirty="0">
                <a:sym typeface="Symbol" panose="05050102010706020507" pitchFamily="18" charset="2"/>
              </a:rPr>
              <a:t>和</a:t>
            </a:r>
            <a:r>
              <a:rPr lang="en-US" altLang="zh-CN" sz="2000" dirty="0">
                <a:sym typeface="Symbol" panose="05050102010706020507" pitchFamily="18" charset="2"/>
              </a:rPr>
              <a:t>windows</a:t>
            </a:r>
            <a:r>
              <a:rPr lang="zh-CN" altLang="en-US" sz="2000" dirty="0">
                <a:sym typeface="Symbol" panose="05050102010706020507" pitchFamily="18" charset="2"/>
              </a:rPr>
              <a:t>支持多线程、多处理器、动态优先级抢占且分时的</a:t>
            </a:r>
            <a:endParaRPr lang="en-US" altLang="zh-CN"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22"/>
                                        </p:tgtEl>
                                        <p:attrNameLst>
                                          <p:attrName>style.visibility</p:attrName>
                                        </p:attrNameLst>
                                      </p:cBhvr>
                                      <p:to>
                                        <p:strVal val="visible"/>
                                      </p:to>
                                    </p:set>
                                    <p:animEffect transition="in" filter="dissolve">
                                      <p:cBhvr>
                                        <p:cTn id="27" dur="500"/>
                                        <p:tgtEl>
                                          <p:spTgt spid="1710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8"/>
                                        </p:tgtEl>
                                        <p:attrNameLst>
                                          <p:attrName>style.visibility</p:attrName>
                                        </p:attrNameLst>
                                      </p:cBhvr>
                                      <p:to>
                                        <p:strVal val="visible"/>
                                      </p:to>
                                    </p:set>
                                    <p:animEffect transition="in" filter="dissolve">
                                      <p:cBhvr>
                                        <p:cTn id="32" dur="500"/>
                                        <p:tgtEl>
                                          <p:spTgt spid="1710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19"/>
                                        </p:tgtEl>
                                        <p:attrNameLst>
                                          <p:attrName>style.visibility</p:attrName>
                                        </p:attrNameLst>
                                      </p:cBhvr>
                                      <p:to>
                                        <p:strVal val="visible"/>
                                      </p:to>
                                    </p:set>
                                    <p:animEffect transition="in" filter="dissolve">
                                      <p:cBhvr>
                                        <p:cTn id="37" dur="500"/>
                                        <p:tgtEl>
                                          <p:spTgt spid="1710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1020"/>
                                        </p:tgtEl>
                                        <p:attrNameLst>
                                          <p:attrName>style.visibility</p:attrName>
                                        </p:attrNameLst>
                                      </p:cBhvr>
                                      <p:to>
                                        <p:strVal val="visible"/>
                                      </p:to>
                                    </p:set>
                                    <p:animEffect transition="in" filter="dissolve">
                                      <p:cBhvr>
                                        <p:cTn id="42" dur="500"/>
                                        <p:tgtEl>
                                          <p:spTgt spid="1710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P spid="171022"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143000"/>
            <a:ext cx="5005387"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Rectangle 3"/>
          <p:cNvSpPr>
            <a:spLocks noGrp="1" noChangeArrowheads="1"/>
          </p:cNvSpPr>
          <p:nvPr>
            <p:ph type="title"/>
          </p:nvPr>
        </p:nvSpPr>
        <p:spPr/>
        <p:txBody>
          <a:bodyPr/>
          <a:lstStyle/>
          <a:p>
            <a:pPr eaLnBrk="1" hangingPunct="1"/>
            <a:r>
              <a:rPr lang="en-US" altLang="zh-CN" sz="2800">
                <a:solidFill>
                  <a:srgbClr val="CC0000"/>
                </a:solidFill>
                <a:sym typeface="Symbol" panose="05050102010706020507" pitchFamily="18" charset="2"/>
              </a:rPr>
              <a:t>RR</a:t>
            </a:r>
            <a:r>
              <a:rPr lang="zh-CN" altLang="en-US" sz="2800">
                <a:solidFill>
                  <a:srgbClr val="CC0000"/>
                </a:solidFill>
                <a:sym typeface="Symbol" panose="05050102010706020507" pitchFamily="18" charset="2"/>
              </a:rPr>
              <a:t>调度例子：周转时间随着时间片大小而变化</a:t>
            </a:r>
          </a:p>
        </p:txBody>
      </p:sp>
      <p:graphicFrame>
        <p:nvGraphicFramePr>
          <p:cNvPr id="232750" name="Group 302"/>
          <p:cNvGraphicFramePr>
            <a:graphicFrameLocks noGrp="1"/>
          </p:cNvGraphicFramePr>
          <p:nvPr>
            <p:ph sz="half" idx="1"/>
          </p:nvPr>
        </p:nvGraphicFramePr>
        <p:xfrm>
          <a:off x="3659188" y="2543175"/>
          <a:ext cx="4951412" cy="2411414"/>
        </p:xfrm>
        <a:graphic>
          <a:graphicData uri="http://schemas.openxmlformats.org/drawingml/2006/table">
            <a:tbl>
              <a:tblPr/>
              <a:tblGrid>
                <a:gridCol w="287337">
                  <a:extLst>
                    <a:ext uri="{9D8B030D-6E8A-4147-A177-3AD203B41FA5}">
                      <a16:colId xmlns:a16="http://schemas.microsoft.com/office/drawing/2014/main" val="20000"/>
                    </a:ext>
                  </a:extLst>
                </a:gridCol>
                <a:gridCol w="263525">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274638">
                  <a:extLst>
                    <a:ext uri="{9D8B030D-6E8A-4147-A177-3AD203B41FA5}">
                      <a16:colId xmlns:a16="http://schemas.microsoft.com/office/drawing/2014/main" val="20004"/>
                    </a:ext>
                  </a:extLst>
                </a:gridCol>
                <a:gridCol w="276225">
                  <a:extLst>
                    <a:ext uri="{9D8B030D-6E8A-4147-A177-3AD203B41FA5}">
                      <a16:colId xmlns:a16="http://schemas.microsoft.com/office/drawing/2014/main" val="20005"/>
                    </a:ext>
                  </a:extLst>
                </a:gridCol>
                <a:gridCol w="274637">
                  <a:extLst>
                    <a:ext uri="{9D8B030D-6E8A-4147-A177-3AD203B41FA5}">
                      <a16:colId xmlns:a16="http://schemas.microsoft.com/office/drawing/2014/main" val="20006"/>
                    </a:ext>
                  </a:extLst>
                </a:gridCol>
                <a:gridCol w="274638">
                  <a:extLst>
                    <a:ext uri="{9D8B030D-6E8A-4147-A177-3AD203B41FA5}">
                      <a16:colId xmlns:a16="http://schemas.microsoft.com/office/drawing/2014/main" val="20007"/>
                    </a:ext>
                  </a:extLst>
                </a:gridCol>
                <a:gridCol w="274637">
                  <a:extLst>
                    <a:ext uri="{9D8B030D-6E8A-4147-A177-3AD203B41FA5}">
                      <a16:colId xmlns:a16="http://schemas.microsoft.com/office/drawing/2014/main" val="20008"/>
                    </a:ext>
                  </a:extLst>
                </a:gridCol>
                <a:gridCol w="274638">
                  <a:extLst>
                    <a:ext uri="{9D8B030D-6E8A-4147-A177-3AD203B41FA5}">
                      <a16:colId xmlns:a16="http://schemas.microsoft.com/office/drawing/2014/main" val="20009"/>
                    </a:ext>
                  </a:extLst>
                </a:gridCol>
                <a:gridCol w="276225">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gridCol w="276225">
                  <a:extLst>
                    <a:ext uri="{9D8B030D-6E8A-4147-A177-3AD203B41FA5}">
                      <a16:colId xmlns:a16="http://schemas.microsoft.com/office/drawing/2014/main" val="20012"/>
                    </a:ext>
                  </a:extLst>
                </a:gridCol>
                <a:gridCol w="303212">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28600">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276225">
                  <a:extLst>
                    <a:ext uri="{9D8B030D-6E8A-4147-A177-3AD203B41FA5}">
                      <a16:colId xmlns:a16="http://schemas.microsoft.com/office/drawing/2014/main" val="20017"/>
                    </a:ext>
                  </a:extLst>
                </a:gridCol>
              </a:tblGrid>
              <a:tr h="304727">
                <a:tc rowSpan="2">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时间片</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进程切换过程</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9905">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02">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6"/>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rgbClr val="993366"/>
                        </a:solidFill>
                        <a:effectLst/>
                        <a:latin typeface="Arial" panose="020B0604020202020204" pitchFamily="34" charset="0"/>
                        <a:ea typeface="宋体" panose="02010600030101010101"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bl>
          </a:graphicData>
        </a:graphic>
      </p:graphicFrame>
      <p:sp>
        <p:nvSpPr>
          <p:cNvPr id="94336" name="Rectangle 149"/>
          <p:cNvSpPr>
            <a:spLocks noChangeArrowheads="1"/>
          </p:cNvSpPr>
          <p:nvPr/>
        </p:nvSpPr>
        <p:spPr bwMode="auto">
          <a:xfrm>
            <a:off x="1066800" y="5080000"/>
            <a:ext cx="23622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时间片（时间单位）</a:t>
            </a:r>
          </a:p>
        </p:txBody>
      </p:sp>
      <p:sp>
        <p:nvSpPr>
          <p:cNvPr id="94337" name="Rectangle 150"/>
          <p:cNvSpPr>
            <a:spLocks noChangeArrowheads="1"/>
          </p:cNvSpPr>
          <p:nvPr/>
        </p:nvSpPr>
        <p:spPr bwMode="auto">
          <a:xfrm rot="-5400000">
            <a:off x="-1257300" y="2692400"/>
            <a:ext cx="30480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进程平均周转时间（时间单位）</a:t>
            </a:r>
          </a:p>
        </p:txBody>
      </p:sp>
      <p:graphicFrame>
        <p:nvGraphicFramePr>
          <p:cNvPr id="232749" name="Group 301"/>
          <p:cNvGraphicFramePr>
            <a:graphicFrameLocks noGrp="1"/>
          </p:cNvGraphicFramePr>
          <p:nvPr>
            <p:ph sz="half" idx="2"/>
          </p:nvPr>
        </p:nvGraphicFramePr>
        <p:xfrm>
          <a:off x="3352800" y="5041900"/>
          <a:ext cx="5638800" cy="1751040"/>
        </p:xfrm>
        <a:graphic>
          <a:graphicData uri="http://schemas.openxmlformats.org/drawingml/2006/table">
            <a:tbl>
              <a:tblPr/>
              <a:tblGrid>
                <a:gridCol w="60642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tblGrid>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时间片</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P1</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P2</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P3</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P4</a:t>
                      </a: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zh-CN" altLang="en-US"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平均周转时间</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r>
                        <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32752" name="Rectangle 304"/>
          <p:cNvSpPr>
            <a:spLocks noChangeArrowheads="1"/>
          </p:cNvSpPr>
          <p:nvPr/>
        </p:nvSpPr>
        <p:spPr bwMode="auto">
          <a:xfrm>
            <a:off x="5181600" y="1524000"/>
            <a:ext cx="396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C0000"/>
                </a:solidFill>
                <a:sym typeface="Symbol" panose="05050102010706020507" pitchFamily="18" charset="2"/>
              </a:rPr>
              <a:t>当时间片≥</a:t>
            </a:r>
            <a:r>
              <a:rPr lang="en-US" altLang="zh-CN" sz="2400">
                <a:solidFill>
                  <a:srgbClr val="CC0000"/>
                </a:solidFill>
                <a:sym typeface="Symbol" panose="05050102010706020507" pitchFamily="18" charset="2"/>
              </a:rPr>
              <a:t>7</a:t>
            </a:r>
            <a:r>
              <a:rPr lang="zh-CN" altLang="en-US" sz="2400">
                <a:solidFill>
                  <a:srgbClr val="CC0000"/>
                </a:solidFill>
                <a:sym typeface="Symbol" panose="05050102010706020507" pitchFamily="18" charset="2"/>
              </a:rPr>
              <a:t>时等同</a:t>
            </a:r>
            <a:r>
              <a:rPr lang="en-US" altLang="zh-CN" sz="2400">
                <a:solidFill>
                  <a:srgbClr val="CC0000"/>
                </a:solidFill>
                <a:sym typeface="Symbol" panose="05050102010706020507" pitchFamily="18" charset="2"/>
              </a:rPr>
              <a:t>FCFS</a:t>
            </a:r>
            <a:r>
              <a:rPr lang="zh-CN" altLang="en-US" sz="2400">
                <a:solidFill>
                  <a:srgbClr val="CC0000"/>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2750"/>
                                        </p:tgtEl>
                                        <p:attrNameLst>
                                          <p:attrName>style.visibility</p:attrName>
                                        </p:attrNameLst>
                                      </p:cBhvr>
                                      <p:to>
                                        <p:strVal val="visible"/>
                                      </p:to>
                                    </p:set>
                                    <p:animEffect transition="in" filter="wipe(up)">
                                      <p:cBhvr>
                                        <p:cTn id="7" dur="1000"/>
                                        <p:tgtEl>
                                          <p:spTgt spid="2327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2749"/>
                                        </p:tgtEl>
                                        <p:attrNameLst>
                                          <p:attrName>style.visibility</p:attrName>
                                        </p:attrNameLst>
                                      </p:cBhvr>
                                      <p:to>
                                        <p:strVal val="visible"/>
                                      </p:to>
                                    </p:set>
                                    <p:animEffect transition="in" filter="wipe(up)">
                                      <p:cBhvr>
                                        <p:cTn id="12" dur="1000"/>
                                        <p:tgtEl>
                                          <p:spTgt spid="23274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32752"/>
                                        </p:tgtEl>
                                        <p:attrNameLst>
                                          <p:attrName>style.visibility</p:attrName>
                                        </p:attrNameLst>
                                      </p:cBhvr>
                                      <p:to>
                                        <p:strVal val="visible"/>
                                      </p:to>
                                    </p:set>
                                    <p:animEffect transition="in" filter="wipe(down)">
                                      <p:cBhvr>
                                        <p:cTn id="17" dur="580">
                                          <p:stCondLst>
                                            <p:cond delay="0"/>
                                          </p:stCondLst>
                                        </p:cTn>
                                        <p:tgtEl>
                                          <p:spTgt spid="232752"/>
                                        </p:tgtEl>
                                      </p:cBhvr>
                                    </p:animEffect>
                                    <p:anim calcmode="lin" valueType="num">
                                      <p:cBhvr>
                                        <p:cTn id="18" dur="1822" tmFilter="0,0; 0.14,0.36; 0.43,0.73; 0.71,0.91; 1.0,1.0">
                                          <p:stCondLst>
                                            <p:cond delay="0"/>
                                          </p:stCondLst>
                                        </p:cTn>
                                        <p:tgtEl>
                                          <p:spTgt spid="2327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27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27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27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2752"/>
                                        </p:tgtEl>
                                        <p:attrNameLst>
                                          <p:attrName>ppt_y</p:attrName>
                                        </p:attrNameLst>
                                      </p:cBhvr>
                                      <p:tavLst>
                                        <p:tav tm="0" fmla="#ppt_y-sin(pi*$)/81">
                                          <p:val>
                                            <p:fltVal val="0"/>
                                          </p:val>
                                        </p:tav>
                                        <p:tav tm="100000">
                                          <p:val>
                                            <p:fltVal val="1"/>
                                          </p:val>
                                        </p:tav>
                                      </p:tavLst>
                                    </p:anim>
                                    <p:animScale>
                                      <p:cBhvr>
                                        <p:cTn id="23" dur="26">
                                          <p:stCondLst>
                                            <p:cond delay="650"/>
                                          </p:stCondLst>
                                        </p:cTn>
                                        <p:tgtEl>
                                          <p:spTgt spid="232752"/>
                                        </p:tgtEl>
                                      </p:cBhvr>
                                      <p:to x="100000" y="60000"/>
                                    </p:animScale>
                                    <p:animScale>
                                      <p:cBhvr>
                                        <p:cTn id="24" dur="166" decel="50000">
                                          <p:stCondLst>
                                            <p:cond delay="676"/>
                                          </p:stCondLst>
                                        </p:cTn>
                                        <p:tgtEl>
                                          <p:spTgt spid="232752"/>
                                        </p:tgtEl>
                                      </p:cBhvr>
                                      <p:to x="100000" y="100000"/>
                                    </p:animScale>
                                    <p:animScale>
                                      <p:cBhvr>
                                        <p:cTn id="25" dur="26">
                                          <p:stCondLst>
                                            <p:cond delay="1312"/>
                                          </p:stCondLst>
                                        </p:cTn>
                                        <p:tgtEl>
                                          <p:spTgt spid="232752"/>
                                        </p:tgtEl>
                                      </p:cBhvr>
                                      <p:to x="100000" y="80000"/>
                                    </p:animScale>
                                    <p:animScale>
                                      <p:cBhvr>
                                        <p:cTn id="26" dur="166" decel="50000">
                                          <p:stCondLst>
                                            <p:cond delay="1338"/>
                                          </p:stCondLst>
                                        </p:cTn>
                                        <p:tgtEl>
                                          <p:spTgt spid="232752"/>
                                        </p:tgtEl>
                                      </p:cBhvr>
                                      <p:to x="100000" y="100000"/>
                                    </p:animScale>
                                    <p:animScale>
                                      <p:cBhvr>
                                        <p:cTn id="27" dur="26">
                                          <p:stCondLst>
                                            <p:cond delay="1642"/>
                                          </p:stCondLst>
                                        </p:cTn>
                                        <p:tgtEl>
                                          <p:spTgt spid="232752"/>
                                        </p:tgtEl>
                                      </p:cBhvr>
                                      <p:to x="100000" y="90000"/>
                                    </p:animScale>
                                    <p:animScale>
                                      <p:cBhvr>
                                        <p:cTn id="28" dur="166" decel="50000">
                                          <p:stCondLst>
                                            <p:cond delay="1668"/>
                                          </p:stCondLst>
                                        </p:cTn>
                                        <p:tgtEl>
                                          <p:spTgt spid="232752"/>
                                        </p:tgtEl>
                                      </p:cBhvr>
                                      <p:to x="100000" y="100000"/>
                                    </p:animScale>
                                    <p:animScale>
                                      <p:cBhvr>
                                        <p:cTn id="29" dur="26">
                                          <p:stCondLst>
                                            <p:cond delay="1808"/>
                                          </p:stCondLst>
                                        </p:cTn>
                                        <p:tgtEl>
                                          <p:spTgt spid="232752"/>
                                        </p:tgtEl>
                                      </p:cBhvr>
                                      <p:to x="100000" y="95000"/>
                                    </p:animScale>
                                    <p:animScale>
                                      <p:cBhvr>
                                        <p:cTn id="30" dur="166" decel="50000">
                                          <p:stCondLst>
                                            <p:cond delay="1834"/>
                                          </p:stCondLst>
                                        </p:cTn>
                                        <p:tgtEl>
                                          <p:spTgt spid="2327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7" name="Rectangle 46"/>
          <p:cNvSpPr>
            <a:spLocks noChangeArrowheads="1"/>
          </p:cNvSpPr>
          <p:nvPr/>
        </p:nvSpPr>
        <p:spPr bwMode="auto">
          <a:xfrm>
            <a:off x="296863" y="1895475"/>
            <a:ext cx="6561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2</a:t>
            </a:r>
            <a:r>
              <a:rPr lang="zh-CN" altLang="en-US" sz="2400">
                <a:solidFill>
                  <a:srgbClr val="CC0000"/>
                </a:solidFill>
                <a:latin typeface="Times New Roman" panose="02020603050405020304" pitchFamily="18" charset="0"/>
              </a:rPr>
              <a:t>：规定的时间片到了</a:t>
            </a:r>
            <a:br>
              <a:rPr lang="zh-CN" altLang="en-US" sz="2400">
                <a:solidFill>
                  <a:srgbClr val="CC0000"/>
                </a:solidFill>
                <a:latin typeface="Times New Roman" panose="02020603050405020304" pitchFamily="18" charset="0"/>
              </a:rPr>
            </a:b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3</a:t>
            </a:r>
            <a:r>
              <a:rPr lang="zh-CN" altLang="en-US" sz="2400">
                <a:solidFill>
                  <a:srgbClr val="CC0000"/>
                </a:solidFill>
                <a:latin typeface="Times New Roman" panose="02020603050405020304" pitchFamily="18" charset="0"/>
              </a:rPr>
              <a:t>：出现了优先级更高的进程</a:t>
            </a:r>
          </a:p>
        </p:txBody>
      </p:sp>
      <p:sp>
        <p:nvSpPr>
          <p:cNvPr id="12308"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2309" name="Rectangle 49"/>
          <p:cNvSpPr>
            <a:spLocks noChangeArrowheads="1"/>
          </p:cNvSpPr>
          <p:nvPr/>
        </p:nvSpPr>
        <p:spPr bwMode="auto">
          <a:xfrm>
            <a:off x="714375" y="1143000"/>
            <a:ext cx="62198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pic>
        <p:nvPicPr>
          <p:cNvPr id="3" name="图片 2">
            <a:extLst>
              <a:ext uri="{FF2B5EF4-FFF2-40B4-BE49-F238E27FC236}">
                <a16:creationId xmlns:a16="http://schemas.microsoft.com/office/drawing/2014/main" id="{A60F62E7-CF75-A8B1-2F5D-D64AB383C251}"/>
              </a:ext>
            </a:extLst>
          </p:cNvPr>
          <p:cNvPicPr>
            <a:picLocks noChangeAspect="1"/>
          </p:cNvPicPr>
          <p:nvPr/>
        </p:nvPicPr>
        <p:blipFill>
          <a:blip r:embed="rId2"/>
          <a:stretch>
            <a:fillRect/>
          </a:stretch>
        </p:blipFill>
        <p:spPr>
          <a:xfrm>
            <a:off x="1143000" y="2971800"/>
            <a:ext cx="5314835" cy="1737811"/>
          </a:xfrm>
          <a:prstGeom prst="rect">
            <a:avLst/>
          </a:prstGeom>
        </p:spPr>
      </p:pic>
      <p:pic>
        <p:nvPicPr>
          <p:cNvPr id="5" name="图片 4">
            <a:extLst>
              <a:ext uri="{FF2B5EF4-FFF2-40B4-BE49-F238E27FC236}">
                <a16:creationId xmlns:a16="http://schemas.microsoft.com/office/drawing/2014/main" id="{AF5E9EC0-B3AD-4A9B-294F-AEE154C5503D}"/>
              </a:ext>
            </a:extLst>
          </p:cNvPr>
          <p:cNvPicPr>
            <a:picLocks noChangeAspect="1"/>
          </p:cNvPicPr>
          <p:nvPr/>
        </p:nvPicPr>
        <p:blipFill>
          <a:blip r:embed="rId3"/>
          <a:stretch>
            <a:fillRect/>
          </a:stretch>
        </p:blipFill>
        <p:spPr>
          <a:xfrm>
            <a:off x="838200" y="4703005"/>
            <a:ext cx="6781800" cy="1875434"/>
          </a:xfrm>
          <a:prstGeom prst="rect">
            <a:avLst/>
          </a:prstGeom>
        </p:spPr>
      </p:pic>
      <p:grpSp>
        <p:nvGrpSpPr>
          <p:cNvPr id="8" name="组合 7">
            <a:extLst>
              <a:ext uri="{FF2B5EF4-FFF2-40B4-BE49-F238E27FC236}">
                <a16:creationId xmlns:a16="http://schemas.microsoft.com/office/drawing/2014/main" id="{B21D04CA-E63E-2240-A903-263D3B6B36CB}"/>
              </a:ext>
            </a:extLst>
          </p:cNvPr>
          <p:cNvGrpSpPr/>
          <p:nvPr/>
        </p:nvGrpSpPr>
        <p:grpSpPr>
          <a:xfrm>
            <a:off x="7078501" y="3857157"/>
            <a:ext cx="253800" cy="637920"/>
            <a:chOff x="7078501" y="3857157"/>
            <a:chExt cx="253800" cy="637920"/>
          </a:xfrm>
        </p:grpSpPr>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3D647592-30D0-F459-B471-151AE9F007BD}"/>
                    </a:ext>
                  </a:extLst>
                </p14:cNvPr>
                <p14:cNvContentPartPr/>
                <p14:nvPr/>
              </p14:nvContentPartPr>
              <p14:xfrm>
                <a:off x="7078501" y="3857157"/>
                <a:ext cx="201960" cy="606960"/>
              </p14:xfrm>
            </p:contentPart>
          </mc:Choice>
          <mc:Fallback>
            <p:pic>
              <p:nvPicPr>
                <p:cNvPr id="6" name="墨迹 5">
                  <a:extLst>
                    <a:ext uri="{FF2B5EF4-FFF2-40B4-BE49-F238E27FC236}">
                      <a16:creationId xmlns:a16="http://schemas.microsoft.com/office/drawing/2014/main" id="{3D647592-30D0-F459-B471-151AE9F007BD}"/>
                    </a:ext>
                  </a:extLst>
                </p:cNvPr>
                <p:cNvPicPr/>
                <p:nvPr/>
              </p:nvPicPr>
              <p:blipFill>
                <a:blip r:embed="rId5"/>
                <a:stretch>
                  <a:fillRect/>
                </a:stretch>
              </p:blipFill>
              <p:spPr>
                <a:xfrm>
                  <a:off x="7069861" y="3848517"/>
                  <a:ext cx="21960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7425F4FD-ECBC-2631-58B3-6DFC7F44CA55}"/>
                    </a:ext>
                  </a:extLst>
                </p14:cNvPr>
                <p14:cNvContentPartPr/>
                <p14:nvPr/>
              </p14:nvContentPartPr>
              <p14:xfrm>
                <a:off x="7230061" y="4329117"/>
                <a:ext cx="102240" cy="165960"/>
              </p14:xfrm>
            </p:contentPart>
          </mc:Choice>
          <mc:Fallback>
            <p:pic>
              <p:nvPicPr>
                <p:cNvPr id="7" name="墨迹 6">
                  <a:extLst>
                    <a:ext uri="{FF2B5EF4-FFF2-40B4-BE49-F238E27FC236}">
                      <a16:creationId xmlns:a16="http://schemas.microsoft.com/office/drawing/2014/main" id="{7425F4FD-ECBC-2631-58B3-6DFC7F44CA55}"/>
                    </a:ext>
                  </a:extLst>
                </p:cNvPr>
                <p:cNvPicPr/>
                <p:nvPr/>
              </p:nvPicPr>
              <p:blipFill>
                <a:blip r:embed="rId7"/>
                <a:stretch>
                  <a:fillRect/>
                </a:stretch>
              </p:blipFill>
              <p:spPr>
                <a:xfrm>
                  <a:off x="7221421" y="4320477"/>
                  <a:ext cx="119880" cy="183600"/>
                </a:xfrm>
                <a:prstGeom prst="rect">
                  <a:avLst/>
                </a:prstGeom>
              </p:spPr>
            </p:pic>
          </mc:Fallback>
        </mc:AlternateContent>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reeform 2"/>
          <p:cNvSpPr/>
          <p:nvPr/>
        </p:nvSpPr>
        <p:spPr bwMode="auto">
          <a:xfrm>
            <a:off x="2933700" y="3030538"/>
            <a:ext cx="711200" cy="5842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Freeform 3"/>
          <p:cNvSpPr/>
          <p:nvPr/>
        </p:nvSpPr>
        <p:spPr bwMode="auto">
          <a:xfrm>
            <a:off x="2971800" y="4800600"/>
            <a:ext cx="4400550" cy="12954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4" name="Line 4"/>
          <p:cNvSpPr>
            <a:spLocks noChangeShapeType="1"/>
          </p:cNvSpPr>
          <p:nvPr/>
        </p:nvSpPr>
        <p:spPr bwMode="auto">
          <a:xfrm>
            <a:off x="2743200" y="4724400"/>
            <a:ext cx="28956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0165" name="Group 5"/>
          <p:cNvGrpSpPr/>
          <p:nvPr/>
        </p:nvGrpSpPr>
        <p:grpSpPr bwMode="auto">
          <a:xfrm>
            <a:off x="4191000" y="4554538"/>
            <a:ext cx="990600" cy="1371600"/>
            <a:chOff x="2208" y="528"/>
            <a:chExt cx="672" cy="1008"/>
          </a:xfrm>
        </p:grpSpPr>
        <p:sp>
          <p:nvSpPr>
            <p:cNvPr id="13375" name="Rectangle 6"/>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6" name="Rectangle 7"/>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3377" name="Rectangle 8"/>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13318" name="Group 9"/>
          <p:cNvGrpSpPr/>
          <p:nvPr/>
        </p:nvGrpSpPr>
        <p:grpSpPr bwMode="auto">
          <a:xfrm>
            <a:off x="5638800" y="4554538"/>
            <a:ext cx="990600" cy="1371600"/>
            <a:chOff x="2208" y="528"/>
            <a:chExt cx="672" cy="1008"/>
          </a:xfrm>
        </p:grpSpPr>
        <p:sp>
          <p:nvSpPr>
            <p:cNvPr id="13372" name="Rectangle 10"/>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3" name="Rectangle 11"/>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PCB8</a:t>
              </a:r>
            </a:p>
          </p:txBody>
        </p:sp>
        <p:sp>
          <p:nvSpPr>
            <p:cNvPr id="13374" name="Rectangle 12"/>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20173" name="Group 13"/>
          <p:cNvGrpSpPr/>
          <p:nvPr/>
        </p:nvGrpSpPr>
        <p:grpSpPr bwMode="auto">
          <a:xfrm>
            <a:off x="5613400" y="2854325"/>
            <a:ext cx="990600" cy="1371600"/>
            <a:chOff x="2208" y="528"/>
            <a:chExt cx="672" cy="1008"/>
          </a:xfrm>
        </p:grpSpPr>
        <p:sp>
          <p:nvSpPr>
            <p:cNvPr id="13369" name="Rectangle 14"/>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0" name="Rectangle 15"/>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3371" name="Rectangle 16"/>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220177" name="Line 17"/>
          <p:cNvSpPr>
            <a:spLocks noChangeShapeType="1"/>
          </p:cNvSpPr>
          <p:nvPr/>
        </p:nvSpPr>
        <p:spPr bwMode="auto">
          <a:xfrm flipV="1">
            <a:off x="3448050" y="4719638"/>
            <a:ext cx="7366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18"/>
          <p:cNvSpPr>
            <a:spLocks noChangeShapeType="1"/>
          </p:cNvSpPr>
          <p:nvPr/>
        </p:nvSpPr>
        <p:spPr bwMode="auto">
          <a:xfrm>
            <a:off x="6629400" y="4724400"/>
            <a:ext cx="762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9" name="Freeform 19"/>
          <p:cNvSpPr/>
          <p:nvPr/>
        </p:nvSpPr>
        <p:spPr bwMode="auto">
          <a:xfrm>
            <a:off x="2743200" y="3106738"/>
            <a:ext cx="2862263" cy="638175"/>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23" name="Group 20"/>
          <p:cNvGrpSpPr/>
          <p:nvPr/>
        </p:nvGrpSpPr>
        <p:grpSpPr bwMode="auto">
          <a:xfrm>
            <a:off x="2466975" y="4541838"/>
            <a:ext cx="990600" cy="611187"/>
            <a:chOff x="672" y="768"/>
            <a:chExt cx="720" cy="480"/>
          </a:xfrm>
        </p:grpSpPr>
        <p:sp>
          <p:nvSpPr>
            <p:cNvPr id="13367" name="Rectangle 21"/>
            <p:cNvSpPr>
              <a:spLocks noChangeArrowheads="1"/>
            </p:cNvSpPr>
            <p:nvPr/>
          </p:nvSpPr>
          <p:spPr bwMode="auto">
            <a:xfrm>
              <a:off x="672" y="768"/>
              <a:ext cx="720"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3368" name="Rectangle 22"/>
            <p:cNvSpPr>
              <a:spLocks noChangeArrowheads="1"/>
            </p:cNvSpPr>
            <p:nvPr/>
          </p:nvSpPr>
          <p:spPr bwMode="auto">
            <a:xfrm>
              <a:off x="672" y="1008"/>
              <a:ext cx="720" cy="240"/>
            </a:xfrm>
            <a:prstGeom prst="rect">
              <a:avLst/>
            </a:prstGeom>
            <a:solidFill>
              <a:srgbClr val="FF66CC"/>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sp>
        <p:nvSpPr>
          <p:cNvPr id="13324" name="Text Box 23"/>
          <p:cNvSpPr txBox="1">
            <a:spLocks noChangeArrowheads="1"/>
          </p:cNvSpPr>
          <p:nvPr/>
        </p:nvSpPr>
        <p:spPr bwMode="auto">
          <a:xfrm>
            <a:off x="1600200" y="4495800"/>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就绪</a:t>
            </a:r>
          </a:p>
          <a:p>
            <a:pPr algn="ctr">
              <a:spcBef>
                <a:spcPct val="0"/>
              </a:spcBef>
              <a:buClrTx/>
              <a:buSzTx/>
              <a:buFontTx/>
              <a:buNone/>
            </a:pPr>
            <a:r>
              <a:rPr lang="zh-CN" altLang="en-US" sz="1800">
                <a:latin typeface="Century Gothic" panose="020B0502020202020204" pitchFamily="34" charset="0"/>
              </a:rPr>
              <a:t>队列</a:t>
            </a:r>
          </a:p>
        </p:txBody>
      </p:sp>
      <p:sp>
        <p:nvSpPr>
          <p:cNvPr id="220184" name="Rectangle 24"/>
          <p:cNvSpPr>
            <a:spLocks noChangeArrowheads="1"/>
          </p:cNvSpPr>
          <p:nvPr/>
        </p:nvSpPr>
        <p:spPr bwMode="auto">
          <a:xfrm>
            <a:off x="152400" y="3276600"/>
            <a:ext cx="1219200" cy="2057400"/>
          </a:xfrm>
          <a:prstGeom prst="rect">
            <a:avLst/>
          </a:prstGeom>
          <a:solidFill>
            <a:srgbClr val="EAEAEA"/>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r>
              <a:rPr lang="zh-CN" altLang="en-US" sz="1600">
                <a:latin typeface="Century Gothic" panose="020B0502020202020204" pitchFamily="34" charset="0"/>
              </a:rPr>
              <a:t>物理</a:t>
            </a:r>
            <a:r>
              <a:rPr lang="en-US" altLang="zh-CN" sz="1600">
                <a:latin typeface="Century Gothic" panose="020B0502020202020204" pitchFamily="34" charset="0"/>
              </a:rPr>
              <a:t>CPU </a:t>
            </a:r>
          </a:p>
        </p:txBody>
      </p:sp>
      <p:grpSp>
        <p:nvGrpSpPr>
          <p:cNvPr id="220185" name="Group 25"/>
          <p:cNvGrpSpPr/>
          <p:nvPr/>
        </p:nvGrpSpPr>
        <p:grpSpPr bwMode="auto">
          <a:xfrm>
            <a:off x="257175" y="3581400"/>
            <a:ext cx="990600" cy="1371600"/>
            <a:chOff x="2208" y="528"/>
            <a:chExt cx="672" cy="1008"/>
          </a:xfrm>
        </p:grpSpPr>
        <p:sp>
          <p:nvSpPr>
            <p:cNvPr id="13364" name="Rectangle 26"/>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65" name="Rectangle 27"/>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3366" name="Rectangle 28"/>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20189" name="Group 29"/>
          <p:cNvGrpSpPr/>
          <p:nvPr/>
        </p:nvGrpSpPr>
        <p:grpSpPr bwMode="auto">
          <a:xfrm>
            <a:off x="6604000" y="3022600"/>
            <a:ext cx="609600" cy="304800"/>
            <a:chOff x="4272" y="3216"/>
            <a:chExt cx="384" cy="192"/>
          </a:xfrm>
        </p:grpSpPr>
        <p:grpSp>
          <p:nvGrpSpPr>
            <p:cNvPr id="13358" name="Group 30"/>
            <p:cNvGrpSpPr/>
            <p:nvPr/>
          </p:nvGrpSpPr>
          <p:grpSpPr bwMode="auto">
            <a:xfrm>
              <a:off x="4464" y="3216"/>
              <a:ext cx="192" cy="192"/>
              <a:chOff x="2448" y="2016"/>
              <a:chExt cx="192" cy="192"/>
            </a:xfrm>
          </p:grpSpPr>
          <p:sp>
            <p:nvSpPr>
              <p:cNvPr id="13360" name="Line 31"/>
              <p:cNvSpPr>
                <a:spLocks noChangeShapeType="1"/>
              </p:cNvSpPr>
              <p:nvPr/>
            </p:nvSpPr>
            <p:spPr bwMode="auto">
              <a:xfrm>
                <a:off x="2448" y="2112"/>
                <a:ext cx="1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1" name="Line 32"/>
              <p:cNvSpPr>
                <a:spLocks noChangeShapeType="1"/>
              </p:cNvSpPr>
              <p:nvPr/>
            </p:nvSpPr>
            <p:spPr bwMode="auto">
              <a:xfrm>
                <a:off x="2496" y="2160"/>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2" name="Line 33"/>
              <p:cNvSpPr>
                <a:spLocks noChangeShapeType="1"/>
              </p:cNvSpPr>
              <p:nvPr/>
            </p:nvSpPr>
            <p:spPr bwMode="auto">
              <a:xfrm>
                <a:off x="2520" y="2208"/>
                <a:ext cx="4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3" name="Line 34"/>
              <p:cNvSpPr>
                <a:spLocks noChangeShapeType="1"/>
              </p:cNvSpPr>
              <p:nvPr/>
            </p:nvSpPr>
            <p:spPr bwMode="auto">
              <a:xfrm>
                <a:off x="2544" y="2016"/>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59" name="Line 35"/>
            <p:cNvSpPr>
              <a:spLocks noChangeShapeType="1"/>
            </p:cNvSpPr>
            <p:nvPr/>
          </p:nvSpPr>
          <p:spPr bwMode="auto">
            <a:xfrm>
              <a:off x="4272" y="321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0196" name="Group 36"/>
          <p:cNvGrpSpPr/>
          <p:nvPr/>
        </p:nvGrpSpPr>
        <p:grpSpPr bwMode="auto">
          <a:xfrm>
            <a:off x="247650" y="3581400"/>
            <a:ext cx="990600" cy="1371600"/>
            <a:chOff x="2208" y="528"/>
            <a:chExt cx="672" cy="1008"/>
          </a:xfrm>
        </p:grpSpPr>
        <p:sp>
          <p:nvSpPr>
            <p:cNvPr id="13355" name="Rectangle 37"/>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56" name="Rectangle 38"/>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3357" name="Rectangle 39"/>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13329" name="Rectangle 40"/>
          <p:cNvSpPr>
            <a:spLocks noChangeArrowheads="1"/>
          </p:cNvSpPr>
          <p:nvPr/>
        </p:nvSpPr>
        <p:spPr bwMode="auto">
          <a:xfrm>
            <a:off x="296863" y="1906588"/>
            <a:ext cx="65611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4</a:t>
            </a:r>
            <a:r>
              <a:rPr lang="zh-CN" altLang="en-US" sz="2400">
                <a:solidFill>
                  <a:srgbClr val="CC0000"/>
                </a:solidFill>
                <a:latin typeface="Times New Roman" panose="02020603050405020304" pitchFamily="18" charset="0"/>
              </a:rPr>
              <a:t>：进程的任务完成了，自动终止退出</a:t>
            </a:r>
          </a:p>
        </p:txBody>
      </p:sp>
      <p:sp>
        <p:nvSpPr>
          <p:cNvPr id="220202" name="Text Box 42"/>
          <p:cNvSpPr txBox="1">
            <a:spLocks noChangeArrowheads="1"/>
          </p:cNvSpPr>
          <p:nvPr/>
        </p:nvSpPr>
        <p:spPr bwMode="auto">
          <a:xfrm>
            <a:off x="1612900" y="2832100"/>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僵死队列</a:t>
            </a:r>
          </a:p>
        </p:txBody>
      </p:sp>
      <p:grpSp>
        <p:nvGrpSpPr>
          <p:cNvPr id="220203" name="Group 43"/>
          <p:cNvGrpSpPr/>
          <p:nvPr/>
        </p:nvGrpSpPr>
        <p:grpSpPr bwMode="auto">
          <a:xfrm>
            <a:off x="2416175" y="2878138"/>
            <a:ext cx="990600" cy="611187"/>
            <a:chOff x="672" y="768"/>
            <a:chExt cx="720" cy="480"/>
          </a:xfrm>
        </p:grpSpPr>
        <p:sp>
          <p:nvSpPr>
            <p:cNvPr id="13353" name="Rectangle 44"/>
            <p:cNvSpPr>
              <a:spLocks noChangeArrowheads="1"/>
            </p:cNvSpPr>
            <p:nvPr/>
          </p:nvSpPr>
          <p:spPr bwMode="auto">
            <a:xfrm>
              <a:off x="672" y="768"/>
              <a:ext cx="720"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3354" name="Rectangle 45"/>
            <p:cNvSpPr>
              <a:spLocks noChangeArrowheads="1"/>
            </p:cNvSpPr>
            <p:nvPr/>
          </p:nvSpPr>
          <p:spPr bwMode="auto">
            <a:xfrm>
              <a:off x="672" y="1008"/>
              <a:ext cx="720" cy="240"/>
            </a:xfrm>
            <a:prstGeom prst="rect">
              <a:avLst/>
            </a:prstGeom>
            <a:solidFill>
              <a:srgbClr val="FF66CC"/>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grpSp>
        <p:nvGrpSpPr>
          <p:cNvPr id="220206" name="Group 46"/>
          <p:cNvGrpSpPr/>
          <p:nvPr/>
        </p:nvGrpSpPr>
        <p:grpSpPr bwMode="auto">
          <a:xfrm>
            <a:off x="3403600" y="3035300"/>
            <a:ext cx="609600" cy="304800"/>
            <a:chOff x="4272" y="3216"/>
            <a:chExt cx="384" cy="192"/>
          </a:xfrm>
        </p:grpSpPr>
        <p:grpSp>
          <p:nvGrpSpPr>
            <p:cNvPr id="13347" name="Group 47"/>
            <p:cNvGrpSpPr/>
            <p:nvPr/>
          </p:nvGrpSpPr>
          <p:grpSpPr bwMode="auto">
            <a:xfrm>
              <a:off x="4464" y="3216"/>
              <a:ext cx="192" cy="192"/>
              <a:chOff x="2448" y="2016"/>
              <a:chExt cx="192" cy="192"/>
            </a:xfrm>
          </p:grpSpPr>
          <p:sp>
            <p:nvSpPr>
              <p:cNvPr id="13349" name="Line 48"/>
              <p:cNvSpPr>
                <a:spLocks noChangeShapeType="1"/>
              </p:cNvSpPr>
              <p:nvPr/>
            </p:nvSpPr>
            <p:spPr bwMode="auto">
              <a:xfrm>
                <a:off x="2448" y="2112"/>
                <a:ext cx="1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0" name="Line 49"/>
              <p:cNvSpPr>
                <a:spLocks noChangeShapeType="1"/>
              </p:cNvSpPr>
              <p:nvPr/>
            </p:nvSpPr>
            <p:spPr bwMode="auto">
              <a:xfrm>
                <a:off x="2496" y="2160"/>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Line 50"/>
              <p:cNvSpPr>
                <a:spLocks noChangeShapeType="1"/>
              </p:cNvSpPr>
              <p:nvPr/>
            </p:nvSpPr>
            <p:spPr bwMode="auto">
              <a:xfrm>
                <a:off x="2520" y="2208"/>
                <a:ext cx="4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Line 51"/>
              <p:cNvSpPr>
                <a:spLocks noChangeShapeType="1"/>
              </p:cNvSpPr>
              <p:nvPr/>
            </p:nvSpPr>
            <p:spPr bwMode="auto">
              <a:xfrm>
                <a:off x="2544" y="2016"/>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8" name="Line 52"/>
            <p:cNvSpPr>
              <a:spLocks noChangeShapeType="1"/>
            </p:cNvSpPr>
            <p:nvPr/>
          </p:nvSpPr>
          <p:spPr bwMode="auto">
            <a:xfrm>
              <a:off x="4272" y="321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0213" name="Line 53"/>
          <p:cNvSpPr>
            <a:spLocks noChangeShapeType="1"/>
          </p:cNvSpPr>
          <p:nvPr/>
        </p:nvSpPr>
        <p:spPr bwMode="auto">
          <a:xfrm>
            <a:off x="3390900" y="3035300"/>
            <a:ext cx="22352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34" name="Group 54"/>
          <p:cNvGrpSpPr/>
          <p:nvPr/>
        </p:nvGrpSpPr>
        <p:grpSpPr bwMode="auto">
          <a:xfrm>
            <a:off x="7391400" y="4543425"/>
            <a:ext cx="990600" cy="1371600"/>
            <a:chOff x="2208" y="528"/>
            <a:chExt cx="672" cy="1008"/>
          </a:xfrm>
        </p:grpSpPr>
        <p:sp>
          <p:nvSpPr>
            <p:cNvPr id="13344" name="Rectangle 55"/>
            <p:cNvSpPr>
              <a:spLocks noChangeArrowheads="1"/>
            </p:cNvSpPr>
            <p:nvPr/>
          </p:nvSpPr>
          <p:spPr bwMode="auto">
            <a:xfrm>
              <a:off x="2208" y="528"/>
              <a:ext cx="672" cy="1008"/>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45" name="Rectangle 56"/>
            <p:cNvSpPr>
              <a:spLocks noChangeArrowheads="1"/>
            </p:cNvSpPr>
            <p:nvPr/>
          </p:nvSpPr>
          <p:spPr bwMode="auto">
            <a:xfrm>
              <a:off x="2208" y="528"/>
              <a:ext cx="672" cy="240"/>
            </a:xfrm>
            <a:prstGeom prst="rect">
              <a:avLst/>
            </a:prstGeom>
            <a:solidFill>
              <a:srgbClr val="00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PCB10</a:t>
              </a:r>
            </a:p>
          </p:txBody>
        </p:sp>
        <p:sp>
          <p:nvSpPr>
            <p:cNvPr id="13346" name="Rectangle 57"/>
            <p:cNvSpPr>
              <a:spLocks noChangeArrowheads="1"/>
            </p:cNvSpPr>
            <p:nvPr/>
          </p:nvSpPr>
          <p:spPr bwMode="auto">
            <a:xfrm>
              <a:off x="2208" y="768"/>
              <a:ext cx="672" cy="192"/>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13335" name="Group 58"/>
          <p:cNvGrpSpPr/>
          <p:nvPr/>
        </p:nvGrpSpPr>
        <p:grpSpPr bwMode="auto">
          <a:xfrm>
            <a:off x="8382000" y="4711700"/>
            <a:ext cx="609600" cy="304800"/>
            <a:chOff x="4272" y="3216"/>
            <a:chExt cx="384" cy="192"/>
          </a:xfrm>
        </p:grpSpPr>
        <p:grpSp>
          <p:nvGrpSpPr>
            <p:cNvPr id="13338" name="Group 59"/>
            <p:cNvGrpSpPr/>
            <p:nvPr/>
          </p:nvGrpSpPr>
          <p:grpSpPr bwMode="auto">
            <a:xfrm>
              <a:off x="4464" y="3216"/>
              <a:ext cx="192" cy="192"/>
              <a:chOff x="2448" y="2016"/>
              <a:chExt cx="192" cy="192"/>
            </a:xfrm>
          </p:grpSpPr>
          <p:sp>
            <p:nvSpPr>
              <p:cNvPr id="13340" name="Line 60"/>
              <p:cNvSpPr>
                <a:spLocks noChangeShapeType="1"/>
              </p:cNvSpPr>
              <p:nvPr/>
            </p:nvSpPr>
            <p:spPr bwMode="auto">
              <a:xfrm>
                <a:off x="2448" y="2112"/>
                <a:ext cx="1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1" name="Line 61"/>
              <p:cNvSpPr>
                <a:spLocks noChangeShapeType="1"/>
              </p:cNvSpPr>
              <p:nvPr/>
            </p:nvSpPr>
            <p:spPr bwMode="auto">
              <a:xfrm>
                <a:off x="2496" y="2160"/>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Line 62"/>
              <p:cNvSpPr>
                <a:spLocks noChangeShapeType="1"/>
              </p:cNvSpPr>
              <p:nvPr/>
            </p:nvSpPr>
            <p:spPr bwMode="auto">
              <a:xfrm>
                <a:off x="2520" y="2208"/>
                <a:ext cx="4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63"/>
              <p:cNvSpPr>
                <a:spLocks noChangeShapeType="1"/>
              </p:cNvSpPr>
              <p:nvPr/>
            </p:nvSpPr>
            <p:spPr bwMode="auto">
              <a:xfrm>
                <a:off x="2544" y="2016"/>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9" name="Line 64"/>
            <p:cNvSpPr>
              <a:spLocks noChangeShapeType="1"/>
            </p:cNvSpPr>
            <p:nvPr/>
          </p:nvSpPr>
          <p:spPr bwMode="auto">
            <a:xfrm>
              <a:off x="4272" y="321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6"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3337" name="Rectangle 66"/>
          <p:cNvSpPr>
            <a:spLocks noChangeArrowheads="1"/>
          </p:cNvSpPr>
          <p:nvPr/>
        </p:nvSpPr>
        <p:spPr bwMode="auto">
          <a:xfrm>
            <a:off x="714375" y="1143000"/>
            <a:ext cx="6296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grpSp>
        <p:nvGrpSpPr>
          <p:cNvPr id="8" name="组合 7">
            <a:extLst>
              <a:ext uri="{FF2B5EF4-FFF2-40B4-BE49-F238E27FC236}">
                <a16:creationId xmlns:a16="http://schemas.microsoft.com/office/drawing/2014/main" id="{7343B72A-71E0-F46D-FD3C-7C8A1BB1F101}"/>
              </a:ext>
            </a:extLst>
          </p:cNvPr>
          <p:cNvGrpSpPr/>
          <p:nvPr/>
        </p:nvGrpSpPr>
        <p:grpSpPr>
          <a:xfrm>
            <a:off x="350821" y="5540517"/>
            <a:ext cx="824760" cy="400680"/>
            <a:chOff x="350821" y="5540517"/>
            <a:chExt cx="824760" cy="400680"/>
          </a:xfrm>
        </p:grpSpPr>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4FA702B-1E7E-FF34-72FC-FA6CF5D79E3D}"/>
                    </a:ext>
                  </a:extLst>
                </p14:cNvPr>
                <p14:cNvContentPartPr/>
                <p14:nvPr/>
              </p14:nvContentPartPr>
              <p14:xfrm>
                <a:off x="350821" y="5591277"/>
                <a:ext cx="209160" cy="211320"/>
              </p14:xfrm>
            </p:contentPart>
          </mc:Choice>
          <mc:Fallback>
            <p:pic>
              <p:nvPicPr>
                <p:cNvPr id="2" name="墨迹 1">
                  <a:extLst>
                    <a:ext uri="{FF2B5EF4-FFF2-40B4-BE49-F238E27FC236}">
                      <a16:creationId xmlns:a16="http://schemas.microsoft.com/office/drawing/2014/main" id="{54FA702B-1E7E-FF34-72FC-FA6CF5D79E3D}"/>
                    </a:ext>
                  </a:extLst>
                </p:cNvPr>
                <p:cNvPicPr/>
                <p:nvPr/>
              </p:nvPicPr>
              <p:blipFill>
                <a:blip r:embed="rId3"/>
                <a:stretch>
                  <a:fillRect/>
                </a:stretch>
              </p:blipFill>
              <p:spPr>
                <a:xfrm>
                  <a:off x="341821" y="5582637"/>
                  <a:ext cx="2268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79FB6D1D-D308-3C7F-67AE-61FD5CF89821}"/>
                    </a:ext>
                  </a:extLst>
                </p14:cNvPr>
                <p14:cNvContentPartPr/>
                <p14:nvPr/>
              </p14:nvContentPartPr>
              <p14:xfrm>
                <a:off x="647821" y="5710077"/>
                <a:ext cx="162000" cy="360"/>
              </p14:xfrm>
            </p:contentPart>
          </mc:Choice>
          <mc:Fallback>
            <p:pic>
              <p:nvPicPr>
                <p:cNvPr id="3" name="墨迹 2">
                  <a:extLst>
                    <a:ext uri="{FF2B5EF4-FFF2-40B4-BE49-F238E27FC236}">
                      <a16:creationId xmlns:a16="http://schemas.microsoft.com/office/drawing/2014/main" id="{79FB6D1D-D308-3C7F-67AE-61FD5CF89821}"/>
                    </a:ext>
                  </a:extLst>
                </p:cNvPr>
                <p:cNvPicPr/>
                <p:nvPr/>
              </p:nvPicPr>
              <p:blipFill>
                <a:blip r:embed="rId5"/>
                <a:stretch>
                  <a:fillRect/>
                </a:stretch>
              </p:blipFill>
              <p:spPr>
                <a:xfrm>
                  <a:off x="638821" y="5701437"/>
                  <a:ext cx="179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6CAA5235-BEAC-2298-F967-648CE2A39464}"/>
                    </a:ext>
                  </a:extLst>
                </p14:cNvPr>
                <p14:cNvContentPartPr/>
                <p14:nvPr/>
              </p14:nvContentPartPr>
              <p14:xfrm>
                <a:off x="756541" y="5631597"/>
                <a:ext cx="118800" cy="149040"/>
              </p14:xfrm>
            </p:contentPart>
          </mc:Choice>
          <mc:Fallback>
            <p:pic>
              <p:nvPicPr>
                <p:cNvPr id="4" name="墨迹 3">
                  <a:extLst>
                    <a:ext uri="{FF2B5EF4-FFF2-40B4-BE49-F238E27FC236}">
                      <a16:creationId xmlns:a16="http://schemas.microsoft.com/office/drawing/2014/main" id="{6CAA5235-BEAC-2298-F967-648CE2A39464}"/>
                    </a:ext>
                  </a:extLst>
                </p:cNvPr>
                <p:cNvPicPr/>
                <p:nvPr/>
              </p:nvPicPr>
              <p:blipFill>
                <a:blip r:embed="rId7"/>
                <a:stretch>
                  <a:fillRect/>
                </a:stretch>
              </p:blipFill>
              <p:spPr>
                <a:xfrm>
                  <a:off x="747541" y="5622597"/>
                  <a:ext cx="1364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墨迹 5">
                  <a:extLst>
                    <a:ext uri="{FF2B5EF4-FFF2-40B4-BE49-F238E27FC236}">
                      <a16:creationId xmlns:a16="http://schemas.microsoft.com/office/drawing/2014/main" id="{5D19C2E9-417B-1635-D25C-046CAEA70F32}"/>
                    </a:ext>
                  </a:extLst>
                </p14:cNvPr>
                <p14:cNvContentPartPr/>
                <p14:nvPr/>
              </p14:nvContentPartPr>
              <p14:xfrm>
                <a:off x="994861" y="5540517"/>
                <a:ext cx="180720" cy="203040"/>
              </p14:xfrm>
            </p:contentPart>
          </mc:Choice>
          <mc:Fallback>
            <p:pic>
              <p:nvPicPr>
                <p:cNvPr id="6" name="墨迹 5">
                  <a:extLst>
                    <a:ext uri="{FF2B5EF4-FFF2-40B4-BE49-F238E27FC236}">
                      <a16:creationId xmlns:a16="http://schemas.microsoft.com/office/drawing/2014/main" id="{5D19C2E9-417B-1635-D25C-046CAEA70F32}"/>
                    </a:ext>
                  </a:extLst>
                </p:cNvPr>
                <p:cNvPicPr/>
                <p:nvPr/>
              </p:nvPicPr>
              <p:blipFill>
                <a:blip r:embed="rId9"/>
                <a:stretch>
                  <a:fillRect/>
                </a:stretch>
              </p:blipFill>
              <p:spPr>
                <a:xfrm>
                  <a:off x="985861" y="5531517"/>
                  <a:ext cx="1983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墨迹 6">
                  <a:extLst>
                    <a:ext uri="{FF2B5EF4-FFF2-40B4-BE49-F238E27FC236}">
                      <a16:creationId xmlns:a16="http://schemas.microsoft.com/office/drawing/2014/main" id="{FBE1DD9F-2DF5-A2DE-12AE-C19AAB67707D}"/>
                    </a:ext>
                  </a:extLst>
                </p14:cNvPr>
                <p14:cNvContentPartPr/>
                <p14:nvPr/>
              </p14:nvContentPartPr>
              <p14:xfrm>
                <a:off x="988021" y="5618997"/>
                <a:ext cx="114120" cy="322200"/>
              </p14:xfrm>
            </p:contentPart>
          </mc:Choice>
          <mc:Fallback>
            <p:pic>
              <p:nvPicPr>
                <p:cNvPr id="7" name="墨迹 6">
                  <a:extLst>
                    <a:ext uri="{FF2B5EF4-FFF2-40B4-BE49-F238E27FC236}">
                      <a16:creationId xmlns:a16="http://schemas.microsoft.com/office/drawing/2014/main" id="{FBE1DD9F-2DF5-A2DE-12AE-C19AAB67707D}"/>
                    </a:ext>
                  </a:extLst>
                </p:cNvPr>
                <p:cNvPicPr/>
                <p:nvPr/>
              </p:nvPicPr>
              <p:blipFill>
                <a:blip r:embed="rId11"/>
                <a:stretch>
                  <a:fillRect/>
                </a:stretch>
              </p:blipFill>
              <p:spPr>
                <a:xfrm>
                  <a:off x="979381" y="5610357"/>
                  <a:ext cx="131760" cy="339840"/>
                </a:xfrm>
                <a:prstGeom prst="rect">
                  <a:avLst/>
                </a:prstGeom>
              </p:spPr>
            </p:pic>
          </mc:Fallback>
        </mc:AlternateContent>
      </p:grpSp>
      <p:grpSp>
        <p:nvGrpSpPr>
          <p:cNvPr id="13" name="组合 12">
            <a:extLst>
              <a:ext uri="{FF2B5EF4-FFF2-40B4-BE49-F238E27FC236}">
                <a16:creationId xmlns:a16="http://schemas.microsoft.com/office/drawing/2014/main" id="{2BF7D4FE-0CE4-524C-8672-4BB8E88B985C}"/>
              </a:ext>
            </a:extLst>
          </p:cNvPr>
          <p:cNvGrpSpPr/>
          <p:nvPr/>
        </p:nvGrpSpPr>
        <p:grpSpPr>
          <a:xfrm>
            <a:off x="3681541" y="3432717"/>
            <a:ext cx="276120" cy="267120"/>
            <a:chOff x="3681541" y="3432717"/>
            <a:chExt cx="276120" cy="267120"/>
          </a:xfrm>
        </p:grpSpPr>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1075AF1A-24AC-B3F4-8B12-54B2E21F9A58}"/>
                    </a:ext>
                  </a:extLst>
                </p14:cNvPr>
                <p14:cNvContentPartPr/>
                <p14:nvPr/>
              </p14:nvContentPartPr>
              <p14:xfrm>
                <a:off x="3681541" y="3432717"/>
                <a:ext cx="221040" cy="267120"/>
              </p14:xfrm>
            </p:contentPart>
          </mc:Choice>
          <mc:Fallback>
            <p:pic>
              <p:nvPicPr>
                <p:cNvPr id="9" name="墨迹 8">
                  <a:extLst>
                    <a:ext uri="{FF2B5EF4-FFF2-40B4-BE49-F238E27FC236}">
                      <a16:creationId xmlns:a16="http://schemas.microsoft.com/office/drawing/2014/main" id="{1075AF1A-24AC-B3F4-8B12-54B2E21F9A58}"/>
                    </a:ext>
                  </a:extLst>
                </p:cNvPr>
                <p:cNvPicPr/>
                <p:nvPr/>
              </p:nvPicPr>
              <p:blipFill>
                <a:blip r:embed="rId13"/>
                <a:stretch>
                  <a:fillRect/>
                </a:stretch>
              </p:blipFill>
              <p:spPr>
                <a:xfrm>
                  <a:off x="3672541" y="3424077"/>
                  <a:ext cx="2386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960C65C1-2CA3-A6E9-7FA7-87CE30715656}"/>
                    </a:ext>
                  </a:extLst>
                </p14:cNvPr>
                <p14:cNvContentPartPr/>
                <p14:nvPr/>
              </p14:nvContentPartPr>
              <p14:xfrm>
                <a:off x="3826621" y="3626757"/>
                <a:ext cx="90360" cy="43200"/>
              </p14:xfrm>
            </p:contentPart>
          </mc:Choice>
          <mc:Fallback>
            <p:pic>
              <p:nvPicPr>
                <p:cNvPr id="10" name="墨迹 9">
                  <a:extLst>
                    <a:ext uri="{FF2B5EF4-FFF2-40B4-BE49-F238E27FC236}">
                      <a16:creationId xmlns:a16="http://schemas.microsoft.com/office/drawing/2014/main" id="{960C65C1-2CA3-A6E9-7FA7-87CE30715656}"/>
                    </a:ext>
                  </a:extLst>
                </p:cNvPr>
                <p:cNvPicPr/>
                <p:nvPr/>
              </p:nvPicPr>
              <p:blipFill>
                <a:blip r:embed="rId15"/>
                <a:stretch>
                  <a:fillRect/>
                </a:stretch>
              </p:blipFill>
              <p:spPr>
                <a:xfrm>
                  <a:off x="3817981" y="3618117"/>
                  <a:ext cx="1080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CC9E09CF-9452-4764-5FE5-A1158738E993}"/>
                    </a:ext>
                  </a:extLst>
                </p14:cNvPr>
                <p14:cNvContentPartPr/>
                <p14:nvPr/>
              </p14:nvContentPartPr>
              <p14:xfrm>
                <a:off x="3923461" y="3615957"/>
                <a:ext cx="34200" cy="65880"/>
              </p14:xfrm>
            </p:contentPart>
          </mc:Choice>
          <mc:Fallback>
            <p:pic>
              <p:nvPicPr>
                <p:cNvPr id="12" name="墨迹 11">
                  <a:extLst>
                    <a:ext uri="{FF2B5EF4-FFF2-40B4-BE49-F238E27FC236}">
                      <a16:creationId xmlns:a16="http://schemas.microsoft.com/office/drawing/2014/main" id="{CC9E09CF-9452-4764-5FE5-A1158738E993}"/>
                    </a:ext>
                  </a:extLst>
                </p:cNvPr>
                <p:cNvPicPr/>
                <p:nvPr/>
              </p:nvPicPr>
              <p:blipFill>
                <a:blip r:embed="rId17"/>
                <a:stretch>
                  <a:fillRect/>
                </a:stretch>
              </p:blipFill>
              <p:spPr>
                <a:xfrm>
                  <a:off x="3914821" y="3606957"/>
                  <a:ext cx="51840" cy="83520"/>
                </a:xfrm>
                <a:prstGeom prst="rect">
                  <a:avLst/>
                </a:prstGeom>
              </p:spPr>
            </p:pic>
          </mc:Fallback>
        </mc:AlternateContent>
      </p:grpSp>
      <p:grpSp>
        <p:nvGrpSpPr>
          <p:cNvPr id="16" name="组合 15">
            <a:extLst>
              <a:ext uri="{FF2B5EF4-FFF2-40B4-BE49-F238E27FC236}">
                <a16:creationId xmlns:a16="http://schemas.microsoft.com/office/drawing/2014/main" id="{B05327CB-137C-B75E-07E2-71D490E2F1C5}"/>
              </a:ext>
            </a:extLst>
          </p:cNvPr>
          <p:cNvGrpSpPr/>
          <p:nvPr/>
        </p:nvGrpSpPr>
        <p:grpSpPr>
          <a:xfrm>
            <a:off x="3965221" y="4007997"/>
            <a:ext cx="1458360" cy="1824840"/>
            <a:chOff x="3965221" y="4007997"/>
            <a:chExt cx="1458360" cy="1824840"/>
          </a:xfrm>
        </p:grpSpPr>
        <mc:AlternateContent xmlns:mc="http://schemas.openxmlformats.org/markup-compatibility/2006">
          <mc:Choice xmlns:p14="http://schemas.microsoft.com/office/powerpoint/2010/main" Requires="p14">
            <p:contentPart p14:bwMode="auto" r:id="rId18">
              <p14:nvContentPartPr>
                <p14:cNvPr id="14" name="墨迹 13">
                  <a:extLst>
                    <a:ext uri="{FF2B5EF4-FFF2-40B4-BE49-F238E27FC236}">
                      <a16:creationId xmlns:a16="http://schemas.microsoft.com/office/drawing/2014/main" id="{7F5F84F2-3860-9FB7-8A52-BD0DE9E3E1DB}"/>
                    </a:ext>
                  </a:extLst>
                </p14:cNvPr>
                <p14:cNvContentPartPr/>
                <p14:nvPr/>
              </p14:nvContentPartPr>
              <p14:xfrm>
                <a:off x="3965221" y="4408317"/>
                <a:ext cx="1207800" cy="1424520"/>
              </p14:xfrm>
            </p:contentPart>
          </mc:Choice>
          <mc:Fallback>
            <p:pic>
              <p:nvPicPr>
                <p:cNvPr id="14" name="墨迹 13">
                  <a:extLst>
                    <a:ext uri="{FF2B5EF4-FFF2-40B4-BE49-F238E27FC236}">
                      <a16:creationId xmlns:a16="http://schemas.microsoft.com/office/drawing/2014/main" id="{7F5F84F2-3860-9FB7-8A52-BD0DE9E3E1DB}"/>
                    </a:ext>
                  </a:extLst>
                </p:cNvPr>
                <p:cNvPicPr/>
                <p:nvPr/>
              </p:nvPicPr>
              <p:blipFill>
                <a:blip r:embed="rId19"/>
                <a:stretch>
                  <a:fillRect/>
                </a:stretch>
              </p:blipFill>
              <p:spPr>
                <a:xfrm>
                  <a:off x="3956581" y="4399317"/>
                  <a:ext cx="1225440" cy="144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墨迹 14">
                  <a:extLst>
                    <a:ext uri="{FF2B5EF4-FFF2-40B4-BE49-F238E27FC236}">
                      <a16:creationId xmlns:a16="http://schemas.microsoft.com/office/drawing/2014/main" id="{F9A0D865-99F4-C92C-6326-934E5F675FD1}"/>
                    </a:ext>
                  </a:extLst>
                </p14:cNvPr>
                <p14:cNvContentPartPr/>
                <p14:nvPr/>
              </p14:nvContentPartPr>
              <p14:xfrm>
                <a:off x="4692781" y="4007997"/>
                <a:ext cx="730800" cy="527760"/>
              </p14:xfrm>
            </p:contentPart>
          </mc:Choice>
          <mc:Fallback>
            <p:pic>
              <p:nvPicPr>
                <p:cNvPr id="15" name="墨迹 14">
                  <a:extLst>
                    <a:ext uri="{FF2B5EF4-FFF2-40B4-BE49-F238E27FC236}">
                      <a16:creationId xmlns:a16="http://schemas.microsoft.com/office/drawing/2014/main" id="{F9A0D865-99F4-C92C-6326-934E5F675FD1}"/>
                    </a:ext>
                  </a:extLst>
                </p:cNvPr>
                <p:cNvPicPr/>
                <p:nvPr/>
              </p:nvPicPr>
              <p:blipFill>
                <a:blip r:embed="rId21"/>
                <a:stretch>
                  <a:fillRect/>
                </a:stretch>
              </p:blipFill>
              <p:spPr>
                <a:xfrm>
                  <a:off x="4683781" y="3998997"/>
                  <a:ext cx="748440" cy="545400"/>
                </a:xfrm>
                <a:prstGeom prst="rect">
                  <a:avLst/>
                </a:prstGeom>
              </p:spPr>
            </p:pic>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0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020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2020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20206"/>
                                        </p:tgtEl>
                                        <p:attrNameLst>
                                          <p:attrName>style.visibility</p:attrName>
                                        </p:attrNameLst>
                                      </p:cBhvr>
                                      <p:to>
                                        <p:strVal val="visible"/>
                                      </p:to>
                                    </p:set>
                                  </p:childTnLst>
                                </p:cTn>
                              </p:par>
                            </p:childTnLst>
                          </p:cTn>
                        </p:par>
                        <p:par>
                          <p:cTn id="16" fill="hold">
                            <p:stCondLst>
                              <p:cond delay="0"/>
                            </p:stCondLst>
                            <p:childTnLst>
                              <p:par>
                                <p:cTn id="17" presetID="9" presetClass="entr" presetSubtype="0" fill="hold" grpId="0" nodeType="afterEffect">
                                  <p:stCondLst>
                                    <p:cond delay="0"/>
                                  </p:stCondLst>
                                  <p:childTnLst>
                                    <p:set>
                                      <p:cBhvr>
                                        <p:cTn id="18" dur="1" fill="hold">
                                          <p:stCondLst>
                                            <p:cond delay="0"/>
                                          </p:stCondLst>
                                        </p:cTn>
                                        <p:tgtEl>
                                          <p:spTgt spid="220184"/>
                                        </p:tgtEl>
                                        <p:attrNameLst>
                                          <p:attrName>style.visibility</p:attrName>
                                        </p:attrNameLst>
                                      </p:cBhvr>
                                      <p:to>
                                        <p:strVal val="visible"/>
                                      </p:to>
                                    </p:set>
                                    <p:animEffect transition="in" filter="dissolve">
                                      <p:cBhvr>
                                        <p:cTn id="19" dur="500"/>
                                        <p:tgtEl>
                                          <p:spTgt spid="220184"/>
                                        </p:tgtEl>
                                      </p:cBhvr>
                                    </p:animEffect>
                                  </p:childTnLst>
                                </p:cTn>
                              </p:par>
                              <p:par>
                                <p:cTn id="20" presetID="9" presetClass="entr" presetSubtype="0" fill="hold" nodeType="withEffect">
                                  <p:stCondLst>
                                    <p:cond delay="0"/>
                                  </p:stCondLst>
                                  <p:childTnLst>
                                    <p:set>
                                      <p:cBhvr>
                                        <p:cTn id="21" dur="1" fill="hold">
                                          <p:stCondLst>
                                            <p:cond delay="0"/>
                                          </p:stCondLst>
                                        </p:cTn>
                                        <p:tgtEl>
                                          <p:spTgt spid="220185"/>
                                        </p:tgtEl>
                                        <p:attrNameLst>
                                          <p:attrName>style.visibility</p:attrName>
                                        </p:attrNameLst>
                                      </p:cBhvr>
                                      <p:to>
                                        <p:strVal val="visible"/>
                                      </p:to>
                                    </p:set>
                                    <p:animEffect transition="in" filter="dissolve">
                                      <p:cBhvr>
                                        <p:cTn id="22" dur="500"/>
                                        <p:tgtEl>
                                          <p:spTgt spid="22018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220185"/>
                                        </p:tgtEl>
                                      </p:cBhvr>
                                    </p:animEffect>
                                    <p:set>
                                      <p:cBhvr>
                                        <p:cTn id="27" dur="1" fill="hold">
                                          <p:stCondLst>
                                            <p:cond delay="499"/>
                                          </p:stCondLst>
                                        </p:cTn>
                                        <p:tgtEl>
                                          <p:spTgt spid="22018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0173"/>
                                        </p:tgtEl>
                                        <p:attrNameLst>
                                          <p:attrName>style.visibility</p:attrName>
                                        </p:attrNameLst>
                                      </p:cBhvr>
                                      <p:to>
                                        <p:strVal val="visible"/>
                                      </p:to>
                                    </p:set>
                                    <p:animEffect transition="in" filter="dissolve">
                                      <p:cBhvr>
                                        <p:cTn id="32" dur="500"/>
                                        <p:tgtEl>
                                          <p:spTgt spid="220173"/>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220189"/>
                                        </p:tgtEl>
                                        <p:attrNameLst>
                                          <p:attrName>style.visibility</p:attrName>
                                        </p:attrNameLst>
                                      </p:cBhvr>
                                      <p:to>
                                        <p:strVal val="visible"/>
                                      </p:to>
                                    </p:set>
                                    <p:animEffect transition="in" filter="dissolve">
                                      <p:cBhvr>
                                        <p:cTn id="36" dur="500"/>
                                        <p:tgtEl>
                                          <p:spTgt spid="22018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20206"/>
                                        </p:tgtEl>
                                        <p:attrNameLst>
                                          <p:attrName>style.visibility</p:attrName>
                                        </p:attrNameLst>
                                      </p:cBhvr>
                                      <p:to>
                                        <p:strVal val="hidden"/>
                                      </p:to>
                                    </p:set>
                                  </p:childTnLst>
                                </p:cTn>
                              </p:par>
                            </p:childTnLst>
                          </p:cTn>
                        </p:par>
                        <p:par>
                          <p:cTn id="41" fill="hold">
                            <p:stCondLst>
                              <p:cond delay="0"/>
                            </p:stCondLst>
                            <p:childTnLst>
                              <p:par>
                                <p:cTn id="42" presetID="9" presetClass="entr" presetSubtype="0" fill="hold" nodeType="afterEffect">
                                  <p:stCondLst>
                                    <p:cond delay="0"/>
                                  </p:stCondLst>
                                  <p:childTnLst>
                                    <p:set>
                                      <p:cBhvr>
                                        <p:cTn id="43" dur="1" fill="hold">
                                          <p:stCondLst>
                                            <p:cond delay="0"/>
                                          </p:stCondLst>
                                        </p:cTn>
                                        <p:tgtEl>
                                          <p:spTgt spid="220213"/>
                                        </p:tgtEl>
                                        <p:attrNameLst>
                                          <p:attrName>style.visibility</p:attrName>
                                        </p:attrNameLst>
                                      </p:cBhvr>
                                      <p:to>
                                        <p:strVal val="visible"/>
                                      </p:to>
                                    </p:set>
                                    <p:animEffect transition="in" filter="dissolve">
                                      <p:cBhvr>
                                        <p:cTn id="44" dur="500"/>
                                        <p:tgtEl>
                                          <p:spTgt spid="220213"/>
                                        </p:tgtEl>
                                      </p:cBhvr>
                                    </p:animEffec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220162"/>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20179"/>
                                        </p:tgtEl>
                                        <p:attrNameLst>
                                          <p:attrName>style.visibility</p:attrName>
                                        </p:attrNameLst>
                                      </p:cBhvr>
                                      <p:to>
                                        <p:strVal val="visible"/>
                                      </p:to>
                                    </p:set>
                                    <p:animEffect transition="in" filter="wipe(left)">
                                      <p:cBhvr>
                                        <p:cTn id="51" dur="1000"/>
                                        <p:tgtEl>
                                          <p:spTgt spid="22017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2016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220177"/>
                                        </p:tgtEl>
                                        <p:attrNameLst>
                                          <p:attrName>style.visibility</p:attrName>
                                        </p:attrNameLst>
                                      </p:cBhvr>
                                      <p:to>
                                        <p:strVal val="hidden"/>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220164"/>
                                        </p:tgtEl>
                                        <p:attrNameLst>
                                          <p:attrName>style.visibility</p:attrName>
                                        </p:attrNameLst>
                                      </p:cBhvr>
                                      <p:to>
                                        <p:strVal val="visible"/>
                                      </p:to>
                                    </p:set>
                                    <p:animEffect transition="in" filter="wipe(left)">
                                      <p:cBhvr>
                                        <p:cTn id="63" dur="1000"/>
                                        <p:tgtEl>
                                          <p:spTgt spid="220164"/>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20196"/>
                                        </p:tgtEl>
                                        <p:attrNameLst>
                                          <p:attrName>style.visibility</p:attrName>
                                        </p:attrNameLst>
                                      </p:cBhvr>
                                      <p:to>
                                        <p:strVal val="visible"/>
                                      </p:to>
                                    </p:set>
                                    <p:animEffect transition="in" filter="dissolve">
                                      <p:cBhvr>
                                        <p:cTn id="68" dur="500"/>
                                        <p:tgtEl>
                                          <p:spTgt spid="22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84" grpId="0" animBg="1"/>
      <p:bldP spid="2202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0"/>
          <p:cNvSpPr>
            <a:spLocks noChangeArrowheads="1"/>
          </p:cNvSpPr>
          <p:nvPr/>
        </p:nvSpPr>
        <p:spPr bwMode="auto">
          <a:xfrm>
            <a:off x="533400" y="1676400"/>
            <a:ext cx="7467600" cy="1981200"/>
          </a:xfrm>
          <a:prstGeom prst="rect">
            <a:avLst/>
          </a:prstGeom>
          <a:noFill/>
          <a:ln w="9525">
            <a:solidFill>
              <a:srgbClr val="C0C0C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200">
                <a:latin typeface="宋体" panose="02010600030101010101" pitchFamily="2" charset="-122"/>
              </a:rPr>
              <a:t>调度情况</a:t>
            </a:r>
            <a:r>
              <a:rPr lang="en-US" altLang="zh-CN" sz="2200">
                <a:latin typeface="宋体" panose="02010600030101010101" pitchFamily="2" charset="-122"/>
              </a:rPr>
              <a:t>1</a:t>
            </a:r>
            <a:r>
              <a:rPr lang="zh-CN" altLang="en-US" sz="2200">
                <a:latin typeface="宋体" panose="02010600030101010101" pitchFamily="2" charset="-122"/>
              </a:rPr>
              <a:t>：因等待某些事件而让出</a:t>
            </a:r>
            <a:r>
              <a:rPr lang="en-US" altLang="zh-CN" sz="2200">
                <a:latin typeface="宋体" panose="02010600030101010101" pitchFamily="2" charset="-122"/>
              </a:rPr>
              <a:t>CPU</a:t>
            </a:r>
            <a:br>
              <a:rPr lang="en-US" altLang="zh-CN" sz="2200">
                <a:latin typeface="宋体" panose="02010600030101010101" pitchFamily="2" charset="-122"/>
              </a:rPr>
            </a:br>
            <a:r>
              <a:rPr lang="zh-CN" altLang="en-US" sz="2200">
                <a:latin typeface="宋体" panose="02010600030101010101" pitchFamily="2" charset="-122"/>
              </a:rPr>
              <a:t>调度情况</a:t>
            </a:r>
            <a:r>
              <a:rPr lang="en-US" altLang="zh-CN" sz="2200">
                <a:latin typeface="宋体" panose="02010600030101010101" pitchFamily="2" charset="-122"/>
              </a:rPr>
              <a:t>4</a:t>
            </a:r>
            <a:r>
              <a:rPr lang="zh-CN" altLang="en-US" sz="2200">
                <a:latin typeface="宋体" panose="02010600030101010101" pitchFamily="2" charset="-122"/>
              </a:rPr>
              <a:t>：进程的任务完成了，自动终止退出</a:t>
            </a:r>
            <a:br>
              <a:rPr lang="zh-CN" altLang="en-US" sz="2200">
                <a:latin typeface="宋体" panose="02010600030101010101" pitchFamily="2" charset="-122"/>
              </a:rPr>
            </a:br>
            <a:r>
              <a:rPr kumimoji="1" lang="zh-CN" altLang="en-US" sz="2200">
                <a:solidFill>
                  <a:srgbClr val="CC0000"/>
                </a:solidFill>
                <a:latin typeface="黑体" panose="02010609060101010101" pitchFamily="49" charset="-122"/>
                <a:ea typeface="黑体" panose="02010609060101010101" pitchFamily="49" charset="-122"/>
              </a:rPr>
              <a:t>非抢占式调度：</a:t>
            </a:r>
            <a:r>
              <a:rPr lang="zh-CN" altLang="en-US" sz="2200">
                <a:latin typeface="宋体" panose="02010600030101010101" pitchFamily="2" charset="-122"/>
              </a:rPr>
              <a:t>由于主动让出</a:t>
            </a:r>
            <a:r>
              <a:rPr lang="en-US" altLang="zh-CN" sz="2200">
                <a:latin typeface="宋体" panose="02010600030101010101" pitchFamily="2" charset="-122"/>
              </a:rPr>
              <a:t>CPU</a:t>
            </a:r>
            <a:r>
              <a:rPr lang="zh-CN" altLang="en-US" sz="2200">
                <a:latin typeface="宋体" panose="02010600030101010101" pitchFamily="2" charset="-122"/>
              </a:rPr>
              <a:t>的情况发生，致使调度程</a:t>
            </a:r>
            <a:br>
              <a:rPr lang="zh-CN" altLang="en-US" sz="2200">
                <a:latin typeface="宋体" panose="02010600030101010101" pitchFamily="2" charset="-122"/>
              </a:rPr>
            </a:br>
            <a:r>
              <a:rPr lang="zh-CN" altLang="en-US" sz="2200">
                <a:latin typeface="宋体" panose="02010600030101010101" pitchFamily="2" charset="-122"/>
              </a:rPr>
              <a:t>              序将</a:t>
            </a:r>
            <a:r>
              <a:rPr lang="en-US" altLang="zh-CN" sz="2200">
                <a:latin typeface="宋体" panose="02010600030101010101" pitchFamily="2" charset="-122"/>
              </a:rPr>
              <a:t>CPU</a:t>
            </a:r>
            <a:r>
              <a:rPr lang="zh-CN" altLang="en-US" sz="2200">
                <a:latin typeface="宋体" panose="02010600030101010101" pitchFamily="2" charset="-122"/>
              </a:rPr>
              <a:t>分配给某就绪进程的调度方式</a:t>
            </a:r>
            <a:br>
              <a:rPr lang="zh-CN" altLang="en-US" sz="2200">
                <a:latin typeface="宋体" panose="02010600030101010101" pitchFamily="2" charset="-122"/>
              </a:rPr>
            </a:br>
            <a:r>
              <a:rPr lang="zh-CN" altLang="en-US" sz="2200">
                <a:solidFill>
                  <a:schemeClr val="accent2"/>
                </a:solidFill>
                <a:latin typeface="宋体" panose="02010600030101010101" pitchFamily="2" charset="-122"/>
              </a:rPr>
              <a:t>早期的多道批处理操作系统；</a:t>
            </a:r>
            <a:r>
              <a:rPr lang="en-US" altLang="zh-CN" sz="2200">
                <a:solidFill>
                  <a:schemeClr val="accent2"/>
                </a:solidFill>
                <a:latin typeface="宋体" panose="02010600030101010101" pitchFamily="2" charset="-122"/>
              </a:rPr>
              <a:t>Windows3.X</a:t>
            </a:r>
            <a:r>
              <a:rPr lang="zh-CN" altLang="en-US" sz="2200">
                <a:solidFill>
                  <a:schemeClr val="accent2"/>
                </a:solidFill>
                <a:latin typeface="宋体" panose="02010600030101010101" pitchFamily="2" charset="-122"/>
              </a:rPr>
              <a:t>版等</a:t>
            </a:r>
          </a:p>
        </p:txBody>
      </p:sp>
      <p:sp>
        <p:nvSpPr>
          <p:cNvPr id="14339"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4340" name="Rectangle 65"/>
          <p:cNvSpPr>
            <a:spLocks noChangeArrowheads="1"/>
          </p:cNvSpPr>
          <p:nvPr/>
        </p:nvSpPr>
        <p:spPr bwMode="auto">
          <a:xfrm>
            <a:off x="714375" y="1143000"/>
            <a:ext cx="6296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sp>
        <p:nvSpPr>
          <p:cNvPr id="14341" name="Rectangle 67"/>
          <p:cNvSpPr>
            <a:spLocks noChangeArrowheads="1"/>
          </p:cNvSpPr>
          <p:nvPr/>
        </p:nvSpPr>
        <p:spPr bwMode="auto">
          <a:xfrm>
            <a:off x="533400" y="3810000"/>
            <a:ext cx="7467600" cy="2362200"/>
          </a:xfrm>
          <a:prstGeom prst="rect">
            <a:avLst/>
          </a:prstGeom>
          <a:noFill/>
          <a:ln w="9525">
            <a:solidFill>
              <a:srgbClr val="C0C0C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200" dirty="0">
                <a:latin typeface="宋体" panose="02010600030101010101" pitchFamily="2" charset="-122"/>
              </a:rPr>
              <a:t>调度情况</a:t>
            </a:r>
            <a:r>
              <a:rPr lang="en-US" altLang="zh-CN" sz="2200" dirty="0">
                <a:latin typeface="宋体" panose="02010600030101010101" pitchFamily="2" charset="-122"/>
              </a:rPr>
              <a:t>2</a:t>
            </a:r>
            <a:r>
              <a:rPr lang="zh-CN" altLang="en-US" sz="2200" dirty="0">
                <a:latin typeface="宋体" panose="02010600030101010101" pitchFamily="2" charset="-122"/>
              </a:rPr>
              <a:t>：规定的时间片到了</a:t>
            </a:r>
            <a:br>
              <a:rPr lang="zh-CN" altLang="en-US" sz="2200" dirty="0">
                <a:latin typeface="宋体" panose="02010600030101010101" pitchFamily="2" charset="-122"/>
              </a:rPr>
            </a:br>
            <a:r>
              <a:rPr lang="zh-CN" altLang="en-US" sz="2200" dirty="0">
                <a:latin typeface="宋体" panose="02010600030101010101" pitchFamily="2" charset="-122"/>
              </a:rPr>
              <a:t>调度情况</a:t>
            </a:r>
            <a:r>
              <a:rPr lang="en-US" altLang="zh-CN" sz="2200" dirty="0">
                <a:latin typeface="宋体" panose="02010600030101010101" pitchFamily="2" charset="-122"/>
              </a:rPr>
              <a:t>3</a:t>
            </a:r>
            <a:r>
              <a:rPr lang="zh-CN" altLang="en-US" sz="2200" dirty="0">
                <a:latin typeface="宋体" panose="02010600030101010101" pitchFamily="2" charset="-122"/>
              </a:rPr>
              <a:t>：出现了优先级更高的进程</a:t>
            </a:r>
            <a:br>
              <a:rPr lang="zh-CN" altLang="en-US" sz="2200" dirty="0">
                <a:latin typeface="宋体" panose="02010600030101010101" pitchFamily="2" charset="-122"/>
              </a:rPr>
            </a:br>
            <a:r>
              <a:rPr kumimoji="1" lang="zh-CN" altLang="en-US" sz="2200" dirty="0">
                <a:solidFill>
                  <a:srgbClr val="CC0000"/>
                </a:solidFill>
                <a:latin typeface="黑体" panose="02010609060101010101" pitchFamily="49" charset="-122"/>
                <a:ea typeface="黑体" panose="02010609060101010101" pitchFamily="49" charset="-122"/>
              </a:rPr>
              <a:t>抢占式调度：</a:t>
            </a:r>
            <a:r>
              <a:rPr lang="zh-CN" altLang="en-US" sz="2200" dirty="0">
                <a:latin typeface="宋体" panose="02010600030101010101" pitchFamily="2" charset="-122"/>
              </a:rPr>
              <a:t>操作系统将正在运行的进程强行暂停，由调</a:t>
            </a:r>
            <a:br>
              <a:rPr lang="zh-CN" altLang="en-US" sz="2200" dirty="0">
                <a:latin typeface="宋体" panose="02010600030101010101" pitchFamily="2" charset="-122"/>
              </a:rPr>
            </a:br>
            <a:r>
              <a:rPr lang="zh-CN" altLang="en-US" sz="2200" dirty="0">
                <a:latin typeface="宋体" panose="02010600030101010101" pitchFamily="2" charset="-122"/>
              </a:rPr>
              <a:t>            度程序将</a:t>
            </a:r>
            <a:r>
              <a:rPr lang="en-US" altLang="zh-CN" sz="2200" dirty="0">
                <a:latin typeface="宋体" panose="02010600030101010101" pitchFamily="2" charset="-122"/>
              </a:rPr>
              <a:t>CPU</a:t>
            </a:r>
            <a:r>
              <a:rPr lang="zh-CN" altLang="en-US" sz="2200" dirty="0">
                <a:latin typeface="宋体" panose="02010600030101010101" pitchFamily="2" charset="-122"/>
              </a:rPr>
              <a:t>分配给其他就绪进程的调度方式</a:t>
            </a:r>
            <a:br>
              <a:rPr lang="zh-CN" altLang="en-US" sz="2200" dirty="0">
                <a:latin typeface="宋体" panose="02010600030101010101" pitchFamily="2" charset="-122"/>
              </a:rPr>
            </a:br>
            <a:r>
              <a:rPr lang="zh-CN" altLang="en-US" sz="2200" dirty="0">
                <a:solidFill>
                  <a:schemeClr val="accent2"/>
                </a:solidFill>
                <a:latin typeface="宋体" panose="02010600030101010101" pitchFamily="2" charset="-122"/>
              </a:rPr>
              <a:t>大多数现代操作系统：</a:t>
            </a:r>
            <a:r>
              <a:rPr lang="en-US" altLang="zh-CN" sz="2200" dirty="0">
                <a:solidFill>
                  <a:schemeClr val="accent2"/>
                </a:solidFill>
                <a:latin typeface="宋体" panose="02010600030101010101" pitchFamily="2" charset="-122"/>
              </a:rPr>
              <a:t>1</a:t>
            </a:r>
            <a:r>
              <a:rPr lang="zh-CN" altLang="en-US" sz="2200" dirty="0">
                <a:solidFill>
                  <a:schemeClr val="accent2"/>
                </a:solidFill>
                <a:latin typeface="宋体" panose="02010600030101010101" pitchFamily="2" charset="-122"/>
              </a:rPr>
              <a:t>、</a:t>
            </a:r>
            <a:r>
              <a:rPr lang="en-US" altLang="zh-CN" sz="2200" dirty="0">
                <a:solidFill>
                  <a:schemeClr val="accent2"/>
                </a:solidFill>
                <a:latin typeface="宋体" panose="02010600030101010101" pitchFamily="2" charset="-122"/>
              </a:rPr>
              <a:t>2</a:t>
            </a:r>
            <a:r>
              <a:rPr lang="zh-CN" altLang="en-US" sz="2200" dirty="0">
                <a:solidFill>
                  <a:schemeClr val="accent2"/>
                </a:solidFill>
                <a:latin typeface="宋体" panose="02010600030101010101" pitchFamily="2" charset="-122"/>
              </a:rPr>
              <a:t>、</a:t>
            </a:r>
            <a:r>
              <a:rPr lang="en-US" altLang="zh-CN" sz="2200" dirty="0">
                <a:solidFill>
                  <a:schemeClr val="accent2"/>
                </a:solidFill>
                <a:latin typeface="宋体" panose="02010600030101010101" pitchFamily="2" charset="-122"/>
              </a:rPr>
              <a:t>3</a:t>
            </a:r>
            <a:r>
              <a:rPr lang="zh-CN" altLang="en-US" sz="2200" dirty="0">
                <a:solidFill>
                  <a:schemeClr val="accent2"/>
                </a:solidFill>
                <a:latin typeface="宋体" panose="02010600030101010101" pitchFamily="2" charset="-122"/>
              </a:rPr>
              <a:t>、</a:t>
            </a:r>
            <a:r>
              <a:rPr lang="en-US" altLang="zh-CN" sz="2200" dirty="0">
                <a:solidFill>
                  <a:schemeClr val="accent2"/>
                </a:solidFill>
                <a:latin typeface="宋体" panose="02010600030101010101" pitchFamily="2" charset="-122"/>
              </a:rPr>
              <a:t>4</a:t>
            </a:r>
            <a:r>
              <a:rPr lang="zh-CN" altLang="en-US" sz="2200" dirty="0">
                <a:solidFill>
                  <a:schemeClr val="accent2"/>
                </a:solidFill>
                <a:latin typeface="宋体" panose="02010600030101010101" pitchFamily="2" charset="-122"/>
              </a:rPr>
              <a:t>情况都存在且支持</a:t>
            </a:r>
            <a:br>
              <a:rPr lang="zh-CN" altLang="en-US" sz="2200" dirty="0">
                <a:solidFill>
                  <a:schemeClr val="accent2"/>
                </a:solidFill>
                <a:latin typeface="宋体" panose="02010600030101010101" pitchFamily="2" charset="-122"/>
              </a:rPr>
            </a:br>
            <a:r>
              <a:rPr lang="zh-CN" altLang="en-US" sz="2200" dirty="0">
                <a:solidFill>
                  <a:schemeClr val="accent2"/>
                </a:solidFill>
                <a:latin typeface="宋体" panose="02010600030101010101" pitchFamily="2" charset="-122"/>
              </a:rPr>
              <a:t>            </a:t>
            </a:r>
            <a:r>
              <a:rPr lang="en-US" altLang="zh-CN" sz="2200" dirty="0" err="1">
                <a:solidFill>
                  <a:schemeClr val="accent2"/>
                </a:solidFill>
                <a:latin typeface="宋体" panose="02010600030101010101" pitchFamily="2" charset="-122"/>
              </a:rPr>
              <a:t>Windows95</a:t>
            </a:r>
            <a:r>
              <a:rPr lang="zh-CN" altLang="en-US" sz="2200" dirty="0">
                <a:solidFill>
                  <a:schemeClr val="accent2"/>
                </a:solidFill>
                <a:latin typeface="宋体" panose="02010600030101010101" pitchFamily="2" charset="-122"/>
              </a:rPr>
              <a:t>及之后版本；</a:t>
            </a:r>
            <a:r>
              <a:rPr lang="en-US" altLang="zh-CN" sz="2200" dirty="0" err="1">
                <a:solidFill>
                  <a:schemeClr val="accent2"/>
                </a:solidFill>
                <a:latin typeface="宋体" panose="02010600030101010101" pitchFamily="2" charset="-122"/>
              </a:rPr>
              <a:t>VxWorks</a:t>
            </a:r>
            <a:r>
              <a:rPr lang="zh-CN" altLang="en-US" sz="2200" dirty="0">
                <a:solidFill>
                  <a:schemeClr val="accent2"/>
                </a:solidFill>
                <a:latin typeface="宋体" panose="02010600030101010101" pitchFamily="2" charset="-122"/>
              </a:rPr>
              <a:t>；</a:t>
            </a:r>
            <a:r>
              <a:rPr lang="en-US" altLang="zh-CN" sz="2200" dirty="0">
                <a:solidFill>
                  <a:schemeClr val="accent2"/>
                </a:solidFill>
                <a:latin typeface="宋体" panose="02010600030101010101" pitchFamily="2" charset="-122"/>
              </a:rPr>
              <a:t>Linux</a:t>
            </a:r>
            <a:r>
              <a:rPr lang="zh-CN" altLang="en-US" sz="2200" dirty="0">
                <a:solidFill>
                  <a:schemeClr val="accent2"/>
                </a:solidFill>
                <a:latin typeface="宋体" panose="02010600030101010101" pitchFamily="2" charset="-122"/>
              </a:rPr>
              <a:t>等</a:t>
            </a:r>
          </a:p>
        </p:txBody>
      </p:sp>
      <p:grpSp>
        <p:nvGrpSpPr>
          <p:cNvPr id="7" name="组合 6">
            <a:extLst>
              <a:ext uri="{FF2B5EF4-FFF2-40B4-BE49-F238E27FC236}">
                <a16:creationId xmlns:a16="http://schemas.microsoft.com/office/drawing/2014/main" id="{ED98C7BE-C516-6886-628E-4C7D331F69D4}"/>
              </a:ext>
            </a:extLst>
          </p:cNvPr>
          <p:cNvGrpSpPr/>
          <p:nvPr/>
        </p:nvGrpSpPr>
        <p:grpSpPr>
          <a:xfrm>
            <a:off x="2137501" y="3881277"/>
            <a:ext cx="2651040" cy="437400"/>
            <a:chOff x="2137501" y="3881277"/>
            <a:chExt cx="2651040" cy="437400"/>
          </a:xfrm>
        </p:grpSpPr>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6D56DB4D-4C19-EDA1-87F2-916473897A03}"/>
                    </a:ext>
                  </a:extLst>
                </p14:cNvPr>
                <p14:cNvContentPartPr/>
                <p14:nvPr/>
              </p14:nvContentPartPr>
              <p14:xfrm>
                <a:off x="2137501" y="4268997"/>
                <a:ext cx="2417760" cy="49680"/>
              </p14:xfrm>
            </p:contentPart>
          </mc:Choice>
          <mc:Fallback>
            <p:pic>
              <p:nvPicPr>
                <p:cNvPr id="2" name="墨迹 1">
                  <a:extLst>
                    <a:ext uri="{FF2B5EF4-FFF2-40B4-BE49-F238E27FC236}">
                      <a16:creationId xmlns:a16="http://schemas.microsoft.com/office/drawing/2014/main" id="{6D56DB4D-4C19-EDA1-87F2-916473897A03}"/>
                    </a:ext>
                  </a:extLst>
                </p:cNvPr>
                <p:cNvPicPr/>
                <p:nvPr/>
              </p:nvPicPr>
              <p:blipFill>
                <a:blip r:embed="rId3"/>
                <a:stretch>
                  <a:fillRect/>
                </a:stretch>
              </p:blipFill>
              <p:spPr>
                <a:xfrm>
                  <a:off x="2128501" y="4259997"/>
                  <a:ext cx="24354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16A50B6E-B300-27C3-4706-8A8E776AE78B}"/>
                    </a:ext>
                  </a:extLst>
                </p14:cNvPr>
                <p14:cNvContentPartPr/>
                <p14:nvPr/>
              </p14:nvContentPartPr>
              <p14:xfrm>
                <a:off x="4610701" y="3911517"/>
                <a:ext cx="3600" cy="205560"/>
              </p14:xfrm>
            </p:contentPart>
          </mc:Choice>
          <mc:Fallback>
            <p:pic>
              <p:nvPicPr>
                <p:cNvPr id="3" name="墨迹 2">
                  <a:extLst>
                    <a:ext uri="{FF2B5EF4-FFF2-40B4-BE49-F238E27FC236}">
                      <a16:creationId xmlns:a16="http://schemas.microsoft.com/office/drawing/2014/main" id="{16A50B6E-B300-27C3-4706-8A8E776AE78B}"/>
                    </a:ext>
                  </a:extLst>
                </p:cNvPr>
                <p:cNvPicPr/>
                <p:nvPr/>
              </p:nvPicPr>
              <p:blipFill>
                <a:blip r:embed="rId5"/>
                <a:stretch>
                  <a:fillRect/>
                </a:stretch>
              </p:blipFill>
              <p:spPr>
                <a:xfrm>
                  <a:off x="4601701" y="3902517"/>
                  <a:ext cx="212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AF1E7672-0F41-1A9B-5382-98D9FBBFEE36}"/>
                    </a:ext>
                  </a:extLst>
                </p14:cNvPr>
                <p14:cNvContentPartPr/>
                <p14:nvPr/>
              </p14:nvContentPartPr>
              <p14:xfrm>
                <a:off x="4583701" y="4208517"/>
                <a:ext cx="21600" cy="5040"/>
              </p14:xfrm>
            </p:contentPart>
          </mc:Choice>
          <mc:Fallback>
            <p:pic>
              <p:nvPicPr>
                <p:cNvPr id="4" name="墨迹 3">
                  <a:extLst>
                    <a:ext uri="{FF2B5EF4-FFF2-40B4-BE49-F238E27FC236}">
                      <a16:creationId xmlns:a16="http://schemas.microsoft.com/office/drawing/2014/main" id="{AF1E7672-0F41-1A9B-5382-98D9FBBFEE36}"/>
                    </a:ext>
                  </a:extLst>
                </p:cNvPr>
                <p:cNvPicPr/>
                <p:nvPr/>
              </p:nvPicPr>
              <p:blipFill>
                <a:blip r:embed="rId7"/>
                <a:stretch>
                  <a:fillRect/>
                </a:stretch>
              </p:blipFill>
              <p:spPr>
                <a:xfrm>
                  <a:off x="4575061" y="4199517"/>
                  <a:ext cx="392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墨迹 4">
                  <a:extLst>
                    <a:ext uri="{FF2B5EF4-FFF2-40B4-BE49-F238E27FC236}">
                      <a16:creationId xmlns:a16="http://schemas.microsoft.com/office/drawing/2014/main" id="{6BBD5666-97AE-7A3A-822A-3F38720E030C}"/>
                    </a:ext>
                  </a:extLst>
                </p14:cNvPr>
                <p14:cNvContentPartPr/>
                <p14:nvPr/>
              </p14:nvContentPartPr>
              <p14:xfrm>
                <a:off x="4742101" y="3881277"/>
                <a:ext cx="23400" cy="256320"/>
              </p14:xfrm>
            </p:contentPart>
          </mc:Choice>
          <mc:Fallback>
            <p:pic>
              <p:nvPicPr>
                <p:cNvPr id="5" name="墨迹 4">
                  <a:extLst>
                    <a:ext uri="{FF2B5EF4-FFF2-40B4-BE49-F238E27FC236}">
                      <a16:creationId xmlns:a16="http://schemas.microsoft.com/office/drawing/2014/main" id="{6BBD5666-97AE-7A3A-822A-3F38720E030C}"/>
                    </a:ext>
                  </a:extLst>
                </p:cNvPr>
                <p:cNvPicPr/>
                <p:nvPr/>
              </p:nvPicPr>
              <p:blipFill>
                <a:blip r:embed="rId9"/>
                <a:stretch>
                  <a:fillRect/>
                </a:stretch>
              </p:blipFill>
              <p:spPr>
                <a:xfrm>
                  <a:off x="4733461" y="3872277"/>
                  <a:ext cx="410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墨迹 5">
                  <a:extLst>
                    <a:ext uri="{FF2B5EF4-FFF2-40B4-BE49-F238E27FC236}">
                      <a16:creationId xmlns:a16="http://schemas.microsoft.com/office/drawing/2014/main" id="{47C1988A-44B4-C6D2-13B6-1AD83D8DD122}"/>
                    </a:ext>
                  </a:extLst>
                </p14:cNvPr>
                <p14:cNvContentPartPr/>
                <p14:nvPr/>
              </p14:nvContentPartPr>
              <p14:xfrm>
                <a:off x="4723021" y="4169277"/>
                <a:ext cx="65520" cy="33480"/>
              </p14:xfrm>
            </p:contentPart>
          </mc:Choice>
          <mc:Fallback>
            <p:pic>
              <p:nvPicPr>
                <p:cNvPr id="6" name="墨迹 5">
                  <a:extLst>
                    <a:ext uri="{FF2B5EF4-FFF2-40B4-BE49-F238E27FC236}">
                      <a16:creationId xmlns:a16="http://schemas.microsoft.com/office/drawing/2014/main" id="{47C1988A-44B4-C6D2-13B6-1AD83D8DD122}"/>
                    </a:ext>
                  </a:extLst>
                </p:cNvPr>
                <p:cNvPicPr/>
                <p:nvPr/>
              </p:nvPicPr>
              <p:blipFill>
                <a:blip r:embed="rId11"/>
                <a:stretch>
                  <a:fillRect/>
                </a:stretch>
              </p:blipFill>
              <p:spPr>
                <a:xfrm>
                  <a:off x="4714381" y="4160637"/>
                  <a:ext cx="83160" cy="51120"/>
                </a:xfrm>
                <a:prstGeom prst="rect">
                  <a:avLst/>
                </a:prstGeom>
              </p:spPr>
            </p:pic>
          </mc:Fallback>
        </mc:AlternateContent>
      </p:grpSp>
      <p:grpSp>
        <p:nvGrpSpPr>
          <p:cNvPr id="10" name="组合 9">
            <a:extLst>
              <a:ext uri="{FF2B5EF4-FFF2-40B4-BE49-F238E27FC236}">
                <a16:creationId xmlns:a16="http://schemas.microsoft.com/office/drawing/2014/main" id="{7B932A51-A992-08D5-92CD-32ACDF665EE1}"/>
              </a:ext>
            </a:extLst>
          </p:cNvPr>
          <p:cNvGrpSpPr/>
          <p:nvPr/>
        </p:nvGrpSpPr>
        <p:grpSpPr>
          <a:xfrm>
            <a:off x="2973061" y="3165957"/>
            <a:ext cx="2900880" cy="159480"/>
            <a:chOff x="2973061" y="3165957"/>
            <a:chExt cx="2900880" cy="159480"/>
          </a:xfrm>
        </p:grpSpPr>
        <mc:AlternateContent xmlns:mc="http://schemas.openxmlformats.org/markup-compatibility/2006">
          <mc:Choice xmlns:p14="http://schemas.microsoft.com/office/powerpoint/2010/main" Requires="p14">
            <p:contentPart p14:bwMode="auto" r:id="rId12">
              <p14:nvContentPartPr>
                <p14:cNvPr id="8" name="墨迹 7">
                  <a:extLst>
                    <a:ext uri="{FF2B5EF4-FFF2-40B4-BE49-F238E27FC236}">
                      <a16:creationId xmlns:a16="http://schemas.microsoft.com/office/drawing/2014/main" id="{BF2F55CC-E358-C65F-BD6E-B56F5867EDE7}"/>
                    </a:ext>
                  </a:extLst>
                </p14:cNvPr>
                <p14:cNvContentPartPr/>
                <p14:nvPr/>
              </p14:nvContentPartPr>
              <p14:xfrm>
                <a:off x="2973061" y="3233277"/>
                <a:ext cx="2900880" cy="92160"/>
              </p14:xfrm>
            </p:contentPart>
          </mc:Choice>
          <mc:Fallback>
            <p:pic>
              <p:nvPicPr>
                <p:cNvPr id="8" name="墨迹 7">
                  <a:extLst>
                    <a:ext uri="{FF2B5EF4-FFF2-40B4-BE49-F238E27FC236}">
                      <a16:creationId xmlns:a16="http://schemas.microsoft.com/office/drawing/2014/main" id="{BF2F55CC-E358-C65F-BD6E-B56F5867EDE7}"/>
                    </a:ext>
                  </a:extLst>
                </p:cNvPr>
                <p:cNvPicPr/>
                <p:nvPr/>
              </p:nvPicPr>
              <p:blipFill>
                <a:blip r:embed="rId13"/>
                <a:stretch>
                  <a:fillRect/>
                </a:stretch>
              </p:blipFill>
              <p:spPr>
                <a:xfrm>
                  <a:off x="2964061" y="3224637"/>
                  <a:ext cx="29185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墨迹 8">
                  <a:extLst>
                    <a:ext uri="{FF2B5EF4-FFF2-40B4-BE49-F238E27FC236}">
                      <a16:creationId xmlns:a16="http://schemas.microsoft.com/office/drawing/2014/main" id="{BF5A95B4-7822-2DF2-215E-F66BD55924C2}"/>
                    </a:ext>
                  </a:extLst>
                </p14:cNvPr>
                <p14:cNvContentPartPr/>
                <p14:nvPr/>
              </p14:nvContentPartPr>
              <p14:xfrm>
                <a:off x="4819861" y="3165957"/>
                <a:ext cx="1013040" cy="31320"/>
              </p14:xfrm>
            </p:contentPart>
          </mc:Choice>
          <mc:Fallback>
            <p:pic>
              <p:nvPicPr>
                <p:cNvPr id="9" name="墨迹 8">
                  <a:extLst>
                    <a:ext uri="{FF2B5EF4-FFF2-40B4-BE49-F238E27FC236}">
                      <a16:creationId xmlns:a16="http://schemas.microsoft.com/office/drawing/2014/main" id="{BF5A95B4-7822-2DF2-215E-F66BD55924C2}"/>
                    </a:ext>
                  </a:extLst>
                </p:cNvPr>
                <p:cNvPicPr/>
                <p:nvPr/>
              </p:nvPicPr>
              <p:blipFill>
                <a:blip r:embed="rId15"/>
                <a:stretch>
                  <a:fillRect/>
                </a:stretch>
              </p:blipFill>
              <p:spPr>
                <a:xfrm>
                  <a:off x="4811221" y="3156957"/>
                  <a:ext cx="1030680" cy="4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FFE49FAB-26B8-CFC8-5153-7C615AC5A1E8}"/>
                  </a:ext>
                </a:extLst>
              </p14:cNvPr>
              <p14:cNvContentPartPr/>
              <p14:nvPr/>
            </p14:nvContentPartPr>
            <p14:xfrm>
              <a:off x="1537741" y="3511917"/>
              <a:ext cx="2318760" cy="182520"/>
            </p14:xfrm>
          </p:contentPart>
        </mc:Choice>
        <mc:Fallback>
          <p:pic>
            <p:nvPicPr>
              <p:cNvPr id="11" name="墨迹 10">
                <a:extLst>
                  <a:ext uri="{FF2B5EF4-FFF2-40B4-BE49-F238E27FC236}">
                    <a16:creationId xmlns:a16="http://schemas.microsoft.com/office/drawing/2014/main" id="{FFE49FAB-26B8-CFC8-5153-7C615AC5A1E8}"/>
                  </a:ext>
                </a:extLst>
              </p:cNvPr>
              <p:cNvPicPr/>
              <p:nvPr/>
            </p:nvPicPr>
            <p:blipFill>
              <a:blip r:embed="rId17"/>
              <a:stretch>
                <a:fillRect/>
              </a:stretch>
            </p:blipFill>
            <p:spPr>
              <a:xfrm>
                <a:off x="1529101" y="3502917"/>
                <a:ext cx="23364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2ABB37EF-E843-B26C-5952-E86C0CCAE3E4}"/>
                  </a:ext>
                </a:extLst>
              </p14:cNvPr>
              <p14:cNvContentPartPr/>
              <p14:nvPr/>
            </p14:nvContentPartPr>
            <p14:xfrm>
              <a:off x="3445381" y="5746437"/>
              <a:ext cx="3570120" cy="56160"/>
            </p14:xfrm>
          </p:contentPart>
        </mc:Choice>
        <mc:Fallback>
          <p:pic>
            <p:nvPicPr>
              <p:cNvPr id="13" name="墨迹 12">
                <a:extLst>
                  <a:ext uri="{FF2B5EF4-FFF2-40B4-BE49-F238E27FC236}">
                    <a16:creationId xmlns:a16="http://schemas.microsoft.com/office/drawing/2014/main" id="{2ABB37EF-E843-B26C-5952-E86C0CCAE3E4}"/>
                  </a:ext>
                </a:extLst>
              </p:cNvPr>
              <p:cNvPicPr/>
              <p:nvPr/>
            </p:nvPicPr>
            <p:blipFill>
              <a:blip r:embed="rId19"/>
              <a:stretch>
                <a:fillRect/>
              </a:stretch>
            </p:blipFill>
            <p:spPr>
              <a:xfrm>
                <a:off x="3436381" y="5737797"/>
                <a:ext cx="35877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698D066A-9304-B0D0-591C-9C4D04D330CA}"/>
                  </a:ext>
                </a:extLst>
              </p14:cNvPr>
              <p14:cNvContentPartPr/>
              <p14:nvPr/>
            </p14:nvContentPartPr>
            <p14:xfrm>
              <a:off x="4474981" y="5237037"/>
              <a:ext cx="2059560" cy="116280"/>
            </p14:xfrm>
          </p:contentPart>
        </mc:Choice>
        <mc:Fallback>
          <p:pic>
            <p:nvPicPr>
              <p:cNvPr id="14" name="墨迹 13">
                <a:extLst>
                  <a:ext uri="{FF2B5EF4-FFF2-40B4-BE49-F238E27FC236}">
                    <a16:creationId xmlns:a16="http://schemas.microsoft.com/office/drawing/2014/main" id="{698D066A-9304-B0D0-591C-9C4D04D330CA}"/>
                  </a:ext>
                </a:extLst>
              </p:cNvPr>
              <p:cNvPicPr/>
              <p:nvPr/>
            </p:nvPicPr>
            <p:blipFill>
              <a:blip r:embed="rId21"/>
              <a:stretch>
                <a:fillRect/>
              </a:stretch>
            </p:blipFill>
            <p:spPr>
              <a:xfrm>
                <a:off x="4465981" y="5228037"/>
                <a:ext cx="2077200" cy="133920"/>
              </a:xfrm>
              <a:prstGeom prst="rect">
                <a:avLst/>
              </a:prstGeom>
            </p:spPr>
          </p:pic>
        </mc:Fallback>
      </mc:AlternateContent>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36f2742-3014-4935-a8d1-0d137c2c1e01"/>
  <p:tag name="COMMONDATA" val="eyJoZGlkIjoiMWRlYThkMGE4ZDk1OTBjYTZlZWYxNWI1NTc4NTNmODkifQ=="/>
</p:tagLst>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OS-Lizhijun</Template>
  <TotalTime>291</TotalTime>
  <Words>7309</Words>
  <Application>Microsoft Office PowerPoint</Application>
  <PresentationFormat>全屏显示(4:3)</PresentationFormat>
  <Paragraphs>1039</Paragraphs>
  <Slides>67</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1" baseType="lpstr">
      <vt:lpstr>Monotype Sorts</vt:lpstr>
      <vt:lpstr>黑体</vt:lpstr>
      <vt:lpstr>宋体</vt:lpstr>
      <vt:lpstr>Arial</vt:lpstr>
      <vt:lpstr>Arial Black</vt:lpstr>
      <vt:lpstr>Century Gothic</vt:lpstr>
      <vt:lpstr>Courier New</vt:lpstr>
      <vt:lpstr>Helvetica</vt:lpstr>
      <vt:lpstr>Tahoma</vt:lpstr>
      <vt:lpstr>Times New Roman</vt:lpstr>
      <vt:lpstr>Webdings</vt:lpstr>
      <vt:lpstr>Wingdings</vt:lpstr>
      <vt:lpstr>1_OS-Lizhijun</vt:lpstr>
      <vt:lpstr>剪辑</vt:lpstr>
      <vt:lpstr>PowerPoint 演示文稿</vt:lpstr>
      <vt:lpstr>大纲</vt:lpstr>
      <vt:lpstr>PowerPoint 演示文稿</vt:lpstr>
      <vt:lpstr>PowerPoint 演示文稿</vt:lpstr>
      <vt:lpstr>PowerPoint 演示文稿</vt:lpstr>
      <vt:lpstr>调度情况1： 因等待某些事件而让出CPU</vt:lpstr>
      <vt:lpstr>PowerPoint 演示文稿</vt:lpstr>
      <vt:lpstr>PowerPoint 演示文稿</vt:lpstr>
      <vt:lpstr>PowerPoint 演示文稿</vt:lpstr>
      <vt:lpstr>让出CPU的具体实现</vt:lpstr>
      <vt:lpstr>PickNext()的直观思考</vt:lpstr>
      <vt:lpstr>PowerPoint 演示文稿</vt:lpstr>
      <vt:lpstr>CPU调度策略的设计准则</vt:lpstr>
      <vt:lpstr>存在矛盾的目标集合</vt:lpstr>
      <vt:lpstr>CPU调度应综合考虑  任务特点</vt:lpstr>
      <vt:lpstr>CPU调度应综合考虑  任务特点(续)</vt:lpstr>
      <vt:lpstr>CPU调度应综合考虑  调度算法的实现</vt:lpstr>
      <vt:lpstr>PowerPoint 演示文稿</vt:lpstr>
      <vt:lpstr>（1）FIFO或First Come, First Served (FCFS)</vt:lpstr>
      <vt:lpstr>FCFS的分析</vt:lpstr>
      <vt:lpstr>（2）Shortest Job First (SJF)</vt:lpstr>
      <vt:lpstr>（2）Shortest Job First (SJF)</vt:lpstr>
      <vt:lpstr>SJF的分析</vt:lpstr>
      <vt:lpstr>SJF: 任务到达的时间有先后怎么办? </vt:lpstr>
      <vt:lpstr>SJF vs. SRJF</vt:lpstr>
      <vt:lpstr>SJF(SRJF): 如何知道下一CPU区间大小</vt:lpstr>
      <vt:lpstr>（3）SJF的一般化: 优先权调度</vt:lpstr>
      <vt:lpstr>优先权调度引起的一个有趣问题</vt:lpstr>
      <vt:lpstr>（4）适合交互式的调度: Round-Robin (RR)</vt:lpstr>
      <vt:lpstr>RR的分析</vt:lpstr>
      <vt:lpstr>RR中的时间片该如何设定?</vt:lpstr>
      <vt:lpstr>RR调度例子：周转时间随着时间片大小而变化</vt:lpstr>
      <vt:lpstr>（5）混合多种调度算法  多级队列调度</vt:lpstr>
      <vt:lpstr>（6）更成熟的多级队列调度  多级反馈队列</vt:lpstr>
      <vt:lpstr>PowerPoint 演示文稿</vt:lpstr>
      <vt:lpstr>（7）多核CPU调度算法</vt:lpstr>
      <vt:lpstr>（7）多核CPU调度算法</vt:lpstr>
      <vt:lpstr>PowerPoint 演示文稿</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PowerPoint 演示文稿</vt:lpstr>
      <vt:lpstr>（7）多核CPU调度算法：</vt:lpstr>
      <vt:lpstr>（7）多核CPU调度算法</vt:lpstr>
      <vt:lpstr>（7）多核CPU调度算法</vt:lpstr>
      <vt:lpstr>（7）多核CPU调度算法</vt:lpstr>
      <vt:lpstr>Linux中（分时OS）的调度时机（调度点）</vt:lpstr>
      <vt:lpstr>（实时）嵌入式操作系统调度时机</vt:lpstr>
      <vt:lpstr>PowerPoint 演示文稿</vt:lpstr>
      <vt:lpstr>Linux调度算法分析</vt:lpstr>
      <vt:lpstr>Linux调度算法分析</vt:lpstr>
      <vt:lpstr>Windows调度算法分析</vt:lpstr>
      <vt:lpstr>Windows调度算法分析</vt:lpstr>
      <vt:lpstr>Windows调度算法分析</vt:lpstr>
      <vt:lpstr>Windows调度算法分析</vt:lpstr>
      <vt:lpstr>Windows调度算法分析</vt:lpstr>
      <vt:lpstr>Windows调度算法分析</vt:lpstr>
      <vt:lpstr>CPU调度的总结</vt:lpstr>
      <vt:lpstr>RR调度例子：周转时间随着时间片大小而变化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峰 王</cp:lastModifiedBy>
  <cp:revision>1826</cp:revision>
  <cp:lastPrinted>2113-01-01T00:00:00Z</cp:lastPrinted>
  <dcterms:created xsi:type="dcterms:W3CDTF">2113-01-01T00:00:00Z</dcterms:created>
  <dcterms:modified xsi:type="dcterms:W3CDTF">2023-06-19T11:26:36Z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725F37D351E84E97983C75D23118D6CC_12</vt:lpwstr>
  </property>
  <property fmtid="{D5CDD505-2E9C-101B-9397-08002B2CF9AE}" pid="4" name="KSOProductBuildVer">
    <vt:lpwstr>2052-11.1.0.14036</vt:lpwstr>
  </property>
</Properties>
</file>