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508" r:id="rId2"/>
    <p:sldId id="427" r:id="rId3"/>
    <p:sldId id="441" r:id="rId4"/>
    <p:sldId id="443" r:id="rId5"/>
    <p:sldId id="446" r:id="rId6"/>
    <p:sldId id="444" r:id="rId7"/>
    <p:sldId id="518" r:id="rId8"/>
    <p:sldId id="445" r:id="rId9"/>
    <p:sldId id="448" r:id="rId10"/>
    <p:sldId id="450" r:id="rId11"/>
    <p:sldId id="452" r:id="rId12"/>
    <p:sldId id="453" r:id="rId13"/>
    <p:sldId id="458" r:id="rId14"/>
    <p:sldId id="459" r:id="rId15"/>
    <p:sldId id="460" r:id="rId16"/>
    <p:sldId id="461" r:id="rId17"/>
    <p:sldId id="463" r:id="rId18"/>
    <p:sldId id="464" r:id="rId19"/>
    <p:sldId id="465" r:id="rId20"/>
    <p:sldId id="466" r:id="rId21"/>
    <p:sldId id="470" r:id="rId22"/>
    <p:sldId id="472" r:id="rId23"/>
    <p:sldId id="473" r:id="rId24"/>
    <p:sldId id="474" r:id="rId25"/>
    <p:sldId id="475" r:id="rId26"/>
    <p:sldId id="469" r:id="rId27"/>
    <p:sldId id="477" r:id="rId28"/>
    <p:sldId id="478" r:id="rId29"/>
    <p:sldId id="479" r:id="rId30"/>
    <p:sldId id="484" r:id="rId31"/>
    <p:sldId id="488" r:id="rId32"/>
    <p:sldId id="482" r:id="rId33"/>
    <p:sldId id="509" r:id="rId34"/>
    <p:sldId id="483" r:id="rId35"/>
    <p:sldId id="489" r:id="rId36"/>
    <p:sldId id="519" r:id="rId37"/>
    <p:sldId id="485" r:id="rId38"/>
    <p:sldId id="490" r:id="rId39"/>
    <p:sldId id="491" r:id="rId40"/>
    <p:sldId id="493" r:id="rId41"/>
    <p:sldId id="513" r:id="rId42"/>
    <p:sldId id="514" r:id="rId43"/>
    <p:sldId id="515" r:id="rId44"/>
    <p:sldId id="517" r:id="rId45"/>
    <p:sldId id="520" r:id="rId46"/>
    <p:sldId id="516" r:id="rId47"/>
    <p:sldId id="496" r:id="rId48"/>
    <p:sldId id="497" r:id="rId49"/>
    <p:sldId id="521" r:id="rId50"/>
    <p:sldId id="495" r:id="rId51"/>
    <p:sldId id="498" r:id="rId52"/>
    <p:sldId id="500" r:id="rId53"/>
    <p:sldId id="501" r:id="rId54"/>
    <p:sldId id="510" r:id="rId55"/>
    <p:sldId id="511" r:id="rId56"/>
    <p:sldId id="512" r:id="rId57"/>
    <p:sldId id="505" r:id="rId58"/>
    <p:sldId id="507" r:id="rId59"/>
    <p:sldId id="502" r:id="rId60"/>
    <p:sldId id="503" r:id="rId61"/>
    <p:sldId id="486" r:id="rId62"/>
  </p:sldIdLst>
  <p:sldSz cx="9144000" cy="6858000" type="screen4x3"/>
  <p:notesSz cx="6858000" cy="9144000"/>
  <p:custDataLst>
    <p:tags r:id="rId64"/>
  </p:custDataLst>
  <p:defaultTextStyle>
    <a:defPPr>
      <a:defRPr lang="zh-CN"/>
    </a:defPPr>
    <a:lvl1pPr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1" initials="h" lastIdx="1" clrIdx="0"/>
  <p:cmAuthor id="2" name="ibm" initials="i"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EAEAEA"/>
    <a:srgbClr val="33CC33"/>
    <a:srgbClr val="FF0000"/>
    <a:srgbClr val="F7FBFF"/>
    <a:srgbClr val="EFF7FF"/>
    <a:srgbClr val="EBF5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1" autoAdjust="0"/>
    <p:restoredTop sz="94118" autoAdjust="0"/>
  </p:normalViewPr>
  <p:slideViewPr>
    <p:cSldViewPr showGuides="1">
      <p:cViewPr varScale="1">
        <p:scale>
          <a:sx n="105" d="100"/>
          <a:sy n="105" d="100"/>
        </p:scale>
        <p:origin x="200" y="52"/>
      </p:cViewPr>
      <p:guideLst>
        <p:guide orient="horz" pos="2160"/>
        <p:guide pos="2885"/>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32.490"/>
    </inkml:context>
    <inkml:brush xml:id="br0">
      <inkml:brushProperty name="width" value="0.05" units="cm"/>
      <inkml:brushProperty name="height" value="0.05" units="cm"/>
      <inkml:brushProperty name="color" value="#E71224"/>
    </inkml:brush>
  </inkml:definitions>
  <inkml:trace contextRef="#ctx0" brushRef="#br0">571 1474 24575,'-6'-6'0,"-7"-13"0,-8-15 0,-5-13 0,-5-13 0,-5-13 0,-5-17 0,-4-17 0,-4-12 0,-4-12 0,-2-7 0,3-2 0,7 2 0,12 13 0,8 20 0,2 21 0,6 26-8191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1:29.334"/>
    </inkml:context>
    <inkml:brush xml:id="br0">
      <inkml:brushProperty name="width" value="0.05" units="cm"/>
      <inkml:brushProperty name="height" value="0.05" units="cm"/>
      <inkml:brushProperty name="color" value="#E71224"/>
    </inkml:brush>
  </inkml:definitions>
  <inkml:trace contextRef="#ctx0" brushRef="#br0">38 8 24575,'-1'0'0,"0"1"0,0-1 0,-1 1 0,1 0 0,0-1 0,0 1 0,1 0 0,-1 0 0,0-1 0,0 1 0,0 0 0,0 0 0,1 0 0,-1 0 0,0 0 0,1 0 0,-1 0 0,1 1 0,-1-1 0,0 2 0,-8 27 0,4 11 0,1 1 0,2-1 0,5 53 0,-1-8 0,-3-84 0,1 0 0,0 1 0,0-1 0,1 0 0,-1 0 0,0 0 0,1 0 0,-1 0 0,1 1 0,0-1 0,0 0 0,-1 0 0,1-1 0,1 1 0,-1 0 0,0 0 0,0 0 0,1-1 0,-1 1 0,2 1 0,0-1 0,0-1 0,-1 0 0,1 0 0,0 0 0,0 0 0,0 0 0,0 0 0,0-1 0,0 1 0,0-1 0,0 0 0,0 0 0,0 0 0,4-1 0,-1 0 0,0 0 0,0 0 0,0 0 0,0-1 0,0 0 0,0 0 0,-1-1 0,1 1 0,-1-1 0,1 0 0,-1-1 0,0 1 0,0-1 0,-1 0 0,1-1 0,-1 1 0,6-8 0,-5 5 0,-1-1 0,1 1 0,-1 0 0,-1-1 0,0 0 0,0 0 0,0 0 0,-1 0 0,0 0 0,-1-1 0,0 1 0,0-11 0,7-55 0,-5 49 0,1-30 0,-4-14-1365,0 48-5461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1:32.758"/>
    </inkml:context>
    <inkml:brush xml:id="br0">
      <inkml:brushProperty name="width" value="0.05" units="cm"/>
      <inkml:brushProperty name="height" value="0.05" units="cm"/>
      <inkml:brushProperty name="color" value="#E71224"/>
    </inkml:brush>
  </inkml:definitions>
  <inkml:trace contextRef="#ctx0" brushRef="#br0">1 207 24575,'39'0'0,"-10"1"0,0-1 0,-1-1 0,34-7 0,-55 7 0,1-1 0,-1 0 0,1 0 0,-1-1 0,0 0 0,0 0 0,0-1 0,0 0 0,-1 0 0,1-1 0,-1 1 0,0-2 0,0 1 0,-1 0 0,0-1 0,7-10 0,-9 11 0,0 0 0,-1 0 0,1 0 0,-2-1 0,1 1 0,0 0 0,-1-1 0,0 0 0,0 1 0,0-12 0,-1 15 0,0 0 0,0 0 0,0 0 0,0 0 0,-1 0 0,1 0 0,-1 0 0,1 0 0,-1 0 0,0 0 0,1 0 0,-1 1 0,0-1 0,0 0 0,0 0 0,-1 1 0,1-1 0,0 0 0,-1 1 0,1-1 0,0 1 0,-1 0 0,0-1 0,1 1 0,-1 0 0,0 0 0,0 0 0,0 0 0,0 1 0,0-1 0,-3-1 0,-2 1 0,0 0 0,0 1 0,0 0 0,0 0 0,0 0 0,0 1 0,0 0 0,0 0 0,1 0 0,-1 1 0,0 0 0,1 1 0,-1-1 0,-11 8 0,13-7 0,1 0 0,0 1 0,0-1 0,0 1 0,0 0 0,0 0 0,1 0 0,0 1 0,0-1 0,0 1 0,0 0 0,1 0 0,0 0 0,0 0 0,0 0 0,1 0 0,-1 0 0,1 1 0,0 8 0,-1 29 0,7 67 0,-5-107 0,0 0 0,1 0 0,-1-1 0,1 1 0,0 0 0,0 0 0,0-1 0,0 1 0,0-1 0,1 1 0,-1-1 0,1 1 0,0-1 0,0 0 0,0 0 0,0 0 0,0 0 0,2 2 0,1-1 0,-1 0 0,1-1 0,-1 0 0,1 0 0,-1 0 0,1-1 0,0 1 0,0-1 0,10 1 0,-7-1 0,1-1 0,-1 0 0,0 0 0,1 0 0,-1-1 0,0-1 0,0 0 0,0 0 0,0 0 0,0-1 0,0 0 0,14-8 0,-10 2-170,0-1-1,-1 0 0,0-1 1,-1 0-1,0-1 0,-1 0 1,9-14-1,-7 7-6655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04.36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06.711"/>
    </inkml:context>
    <inkml:brush xml:id="br0">
      <inkml:brushProperty name="width" value="0.05" units="cm"/>
      <inkml:brushProperty name="height" value="0.05" units="cm"/>
      <inkml:brushProperty name="color" value="#E71224"/>
    </inkml:brush>
  </inkml:definitions>
  <inkml:trace contextRef="#ctx0" brushRef="#br0">423 308 24575,'1'-55'0,"1"28"0,-2 1 0,-1 0 0,-4-31 0,3 51 0,1 0 0,-1 0 0,0 0 0,0 1 0,-1-1 0,1 0 0,-1 1 0,-1 0 0,1 0 0,-1 0 0,0 0 0,0 0 0,0 1 0,-1-1 0,1 1 0,-1 0 0,0 1 0,0-1 0,-1 1 0,1 0 0,-1 0 0,0 1 0,1 0 0,-1 0 0,0 0 0,0 1 0,0 0 0,0 0 0,-1 0 0,1 1 0,-8 0 0,-28 0 0,-67 4 0,104-4 0,1 1 0,0 0 0,0 0 0,-1 0 0,1 0 0,0 1 0,0-1 0,0 1 0,1 0 0,-1 0 0,0 1 0,1-1 0,-1 1 0,-5 5 0,5-3 0,-1 1 0,1 0 0,0 0 0,0 0 0,1 0 0,0 1 0,0-1 0,-2 9 0,-1 6 0,2 0 0,0 0 0,1 0 0,1 42 0,2-18 0,2 75 0,0-111 0,1 0 0,-1 0 0,2-1 0,-1 1 0,1 0 0,1-1 0,-1 0 0,1 0 0,12 13 0,-8-8 0,0 1 0,8 15 0,-14-23 0,4 9 0,0-1 0,16 24 0,-20-34 0,0 0 0,0-1 0,0 1 0,1-1 0,-1 0 0,1 0 0,0 0 0,-1-1 0,1 1 0,1-1 0,-1 0 0,0 0 0,0 0 0,6 1 0,-5-2 0,9 3 0,0-1 0,0 0 0,0-1 0,27 0 0,-38-2 0,0-1 0,1 1 0,-1 0 0,0-1 0,0 0 0,1 0 0,-1 0 0,0 0 0,0 0 0,0-1 0,0 1 0,-1-1 0,1 0 0,0 0 0,-1 0 0,1 0 0,-1 0 0,1-1 0,-1 1 0,0-1 0,0 1 0,0-1 0,-1 0 0,1 0 0,-1 0 0,3-5 0,61-161 0,-61 158 0,-1 0 0,0-1 0,-1 1 0,0-1 0,1-22 0,-3 5 0,-4-35 0,1 50-1365,-1 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11.943"/>
    </inkml:context>
    <inkml:brush xml:id="br0">
      <inkml:brushProperty name="width" value="0.05" units="cm"/>
      <inkml:brushProperty name="height" value="0.05" units="cm"/>
      <inkml:brushProperty name="color" value="#E71224"/>
    </inkml:brush>
  </inkml:definitions>
  <inkml:trace contextRef="#ctx0" brushRef="#br0">1 0 24575,'5'1'0,"0"-1"0,0 1 0,0 0 0,-1 0 0,1 1 0,0-1 0,-1 1 0,1 0 0,-1 0 0,7 5 0,41 32 0,-43-32 0,12 13 47,-1 1 0,-2 1 0,0 0 0,-1 2 0,17 30 0,42 55-1694,-65-95-5179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42.766"/>
    </inkml:context>
    <inkml:brush xml:id="br0">
      <inkml:brushProperty name="width" value="0.05" units="cm"/>
      <inkml:brushProperty name="height" value="0.05" units="cm"/>
      <inkml:brushProperty name="color" value="#E71224"/>
    </inkml:brush>
  </inkml:definitions>
  <inkml:trace contextRef="#ctx0" brushRef="#br0">216 54 24575,'0'-2'0,"-1"0"0,1 0 0,0 0 0,0 1 0,-1-1 0,1 0 0,-1 1 0,1-1 0,-1 0 0,0 1 0,0-1 0,0 1 0,0-1 0,0 1 0,0-1 0,0 1 0,0 0 0,0-1 0,-2 0 0,0 0 0,-1 0 0,1 0 0,0 0 0,-1 0 0,0 0 0,1 1 0,-1 0 0,-5-2 0,1 2 0,0 0 0,0 0 0,0 0 0,0 1 0,0 0 0,0 1 0,0 0 0,-10 2 0,13-1 0,0 0 0,0 1 0,1-1 0,-1 1 0,1 0 0,-1 1 0,1-1 0,0 1 0,0-1 0,1 1 0,-1 0 0,1 1 0,0-1 0,0 1 0,0-1 0,1 1 0,-4 9 0,4-11 0,1 0 0,0 0 0,0 0 0,0 0 0,0 0 0,0 0 0,1 1 0,0-1 0,-1 0 0,1 1 0,0-1 0,1 0 0,-1 0 0,0 1 0,1-1 0,0 0 0,0 0 0,0 0 0,0 1 0,0-1 0,1-1 0,0 1 0,-1 0 0,1 0 0,0 0 0,0-1 0,0 1 0,1-1 0,3 3 0,3 1 0,0-1 0,1 0 0,-1-1 0,14 5 0,-13-6 0,0 1 0,-1 0 0,18 10 0,-24-11 0,0-1 0,0 0 0,0 1 0,-1-1 0,1 1 0,-1 0 0,0 0 0,1 0 0,-1 0 0,-1 0 0,1 0 0,0 1 0,-1-1 0,0 1 0,2 4 0,0 16 0,0 1 0,-2 0 0,-1 0 0,0 0 0,-6 31 0,6-55 0,-1 3-85,1 0 0,-1-1-1,0 1 1,-1 0 0,1 0-1,0-1 1,-1 1 0,0-1-1,0 0 1,0 1 0,0-1-1,-1 0 1,1 0 0,-1 0-1,-5 4 1,-5 4-6741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44.838"/>
    </inkml:context>
    <inkml:brush xml:id="br0">
      <inkml:brushProperty name="width" value="0.05" units="cm"/>
      <inkml:brushProperty name="height" value="0.05" units="cm"/>
      <inkml:brushProperty name="color" value="#E71224"/>
    </inkml:brush>
  </inkml:definitions>
  <inkml:trace contextRef="#ctx0" brushRef="#br0">87 0 24575,'-6'5'0,"-1"0"0,1 0 0,0 0 0,1 1 0,0 0 0,-1 0 0,2 0 0,-1 0 0,1 1 0,0 0 0,0 0 0,1 0 0,0 0 0,0 1 0,1-1 0,-3 13 0,1 7 0,1 0 0,2 0 0,2 41 0,0-16 0,-1-50 0,0 0 0,0 0 0,0-1 0,0 1 0,0 0 0,0 0 0,0 0 0,1 0 0,-1 0 0,1-1 0,-1 1 0,1 0 0,0 0 0,0-1 0,0 1 0,0 0 0,0-1 0,0 1 0,0-1 0,0 1 0,1-1 0,-1 0 0,0 1 0,1-1 0,-1 0 0,1 0 0,0 0 0,-1 0 0,1 0 0,0-1 0,0 1 0,-1 0 0,1-1 0,0 1 0,0-1 0,0 0 0,0 0 0,3 1 0,36 2 0,0-2 0,70-7 0,-106 5 0,-1 1 0,0-1 0,0 0 0,1 0 0,-1-1 0,0 1 0,0-1 0,0 0 0,-1 0 0,1 0 0,0-1 0,-1 1 0,1-1 0,-1 0 0,0 0 0,0 0 0,0 0 0,0-1 0,-1 1 0,1-1 0,-1 1 0,0-1 0,0 0 0,0 0 0,-1 0 0,1 0 0,-1 0 0,1-7 0,2-11 0,-1 1 0,-1-1 0,-1 0 0,-2-31 0,0 24 0,1 16 0,0 6 0,0 0 0,0 0 0,0 0 0,-1-1 0,-4-12 0,5 18 0,-1 0 0,0 0 0,0 1 0,0-1 0,-1 0 0,1 0 0,0 1 0,-1-1 0,1 0 0,-1 1 0,1 0 0,-1-1 0,1 1 0,-1 0 0,0 0 0,0 0 0,0 0 0,0 0 0,0 0 0,0 0 0,0 1 0,0-1 0,0 1 0,-3-1 0,-21-1 66,1 1 0,-48 3-1,12 1-1627,45-3-5264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46.859"/>
    </inkml:context>
    <inkml:brush xml:id="br0">
      <inkml:brushProperty name="width" value="0.05" units="cm"/>
      <inkml:brushProperty name="height" value="0.05" units="cm"/>
      <inkml:brushProperty name="color" value="#E71224"/>
    </inkml:brush>
  </inkml:definitions>
  <inkml:trace contextRef="#ctx0" brushRef="#br0">1 0 24575,'0'304'0,"0"-299"0,0-1 0,0 0 0,1 0 0,-1 0 0,1 0 0,0 0 0,0 0 0,0 0 0,1 0 0,-1 0 0,1 0 0,0-1 0,0 1 0,1-1 0,-1 1 0,1-1 0,-1 0 0,5 4 0,-2-3 0,0-1 0,-1 0 0,1-1 0,0 1 0,0-1 0,1 0 0,-1 0 0,0 0 0,1-1 0,-1 0 0,1 0 0,-1 0 0,8-1 0,0 1 0,2 0 0,1 0 0,-1-1 0,0-1 0,1 0 0,20-6 0,-34 6 0,1 0 0,-1 0 0,0 0 0,0 0 0,0-1 0,0 1 0,0-1 0,0 0 0,0 1 0,-1-1 0,1 0 0,0 0 0,-1 0 0,0 0 0,1-1 0,-1 1 0,0 0 0,0 0 0,0-1 0,0 1 0,-1-1 0,1 1 0,-1 0 0,1-5 0,0-8 0,0 1 0,-1-1 0,-3-18 0,1 7 0,1-186 0,1 558-1365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49.475"/>
    </inkml:context>
    <inkml:brush xml:id="br0">
      <inkml:brushProperty name="width" value="0.05" units="cm"/>
      <inkml:brushProperty name="height" value="0.05" units="cm"/>
      <inkml:brushProperty name="color" value="#E71224"/>
    </inkml:brush>
  </inkml:definitions>
  <inkml:trace contextRef="#ctx0" brushRef="#br0">0 21 24575,'1'1'0,"0"-1"0,-1 0 0,1 1 0,0-1 0,0 0 0,-1 1 0,1-1 0,0 1 0,-1-1 0,1 1 0,-1-1 0,1 1 0,-1-1 0,1 1 0,-1 0 0,1-1 0,-1 1 0,1 0 0,-1 0 0,0-1 0,1 1 0,-1 0 0,0 0 0,0-1 0,0 1 0,0 0 0,1 1 0,2 26 0,-3-25 0,1 23 0,1 4 0,6 34 0,-3-23 0,-3 1 0,-2 56 0,-1-60 0,0-132 0,3-111 0,-2 201 17,1-1-1,-1 0 0,1 1 0,0 0 1,0-1-1,1 1 0,-1 0 0,1-1 1,0 1-1,0 0 0,0 0 0,1 1 1,0-1-1,-1 0 0,1 1 0,0-1 1,1 1-1,-1 0 0,1 0 0,5-3 1,-2 2-173,0 0 1,0 1 0,0 0 0,1 1 0,-1 0 0,1 0 0,0 0-1,-1 1 1,1 0 0,15 1 0,-5 0-6671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25.558"/>
    </inkml:context>
    <inkml:brush xml:id="br0">
      <inkml:brushProperty name="width" value="0.05" units="cm"/>
      <inkml:brushProperty name="height" value="0.05" units="cm"/>
      <inkml:brushProperty name="color" value="#E71224"/>
    </inkml:brush>
  </inkml:definitions>
  <inkml:trace contextRef="#ctx0" brushRef="#br0">86 63 24575,'-1'5'0,"1"0"0,-1 0 0,-1 0 0,1 0 0,-1 0 0,0-1 0,0 1 0,-3 5 0,-6 14 0,-13 61 0,6-15 0,13-52 0,1 0 0,1 0 0,-1 29 0,7-90 0,11-45 0,-6 45 0,2-48 0,-10 80 0,0-2 0,1-1 0,0 1 0,1 0 0,4-16 0,-6 27 0,1 0 0,0 0 0,0-1 0,0 1 0,0 0 0,0 0 0,1 0 0,-1 0 0,0 1 0,1-1 0,0 0 0,-1 0 0,3-1 0,-3 2 0,1 1 0,-1-1 0,1 0 0,-1 1 0,1-1 0,0 1 0,-1 0 0,1-1 0,-1 1 0,1 0 0,0 0 0,-1 0 0,1 0 0,0 0 0,-1 1 0,1-1 0,-1 0 0,1 1 0,0-1 0,2 2 0,0 0 0,1 1 0,-1-1 0,0 1 0,0 0 0,0 0 0,0 0 0,0 0 0,-1 1 0,0-1 0,1 1 0,3 8 0,4 5 0,13 31 0,-5-12 0,-8-18-26,18 22 0,-16-23-1287,2 2-5513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55.764"/>
    </inkml:context>
    <inkml:brush xml:id="br0">
      <inkml:brushProperty name="width" value="0.05" units="cm"/>
      <inkml:brushProperty name="height" value="0.05" units="cm"/>
      <inkml:brushProperty name="color" value="#E71224"/>
    </inkml:brush>
  </inkml:definitions>
  <inkml:trace contextRef="#ctx0" brushRef="#br0">441 35 24575,'0'1'0,"0"-1"0,0 0 0,-1 1 0,1-1 0,0 1 0,0-1 0,-1 0 0,1 1 0,0-1 0,-1 0 0,1 1 0,0-1 0,-1 0 0,1 1 0,0-1 0,-1 0 0,1 0 0,-1 1 0,1-1 0,-1 0 0,1 0 0,0 0 0,-1 0 0,1 0 0,-1 0 0,1 0 0,-1 0 0,1 0 0,-1 0 0,1 0 0,-1 0 0,1 0 0,-1 0 0,1 0 0,0 0 0,-1 0 0,1 0 0,-1-1 0,1 1 0,-1 0 0,0-1 0,-25-9 0,21 8 0,-12-4 0,0 1 0,0 0 0,-1 1 0,1 1 0,-1 1 0,0 0 0,-24 2 0,-3-1 0,-53 3 0,95-1 0,0-1 0,0 0 0,0 1 0,0 0 0,0 0 0,0 0 0,0 0 0,0 0 0,0 1 0,0-1 0,0 1 0,1 0 0,-1 0 0,1 0 0,-4 4 0,2-2 0,1 0 0,0 0 0,1 1 0,-1-1 0,1 1 0,0-1 0,0 1 0,-2 10 0,0 5 0,1 0 0,1 0 0,2 40 0,0-48 0,-1 16 0,0-19 0,1 0 0,0 0 0,0 0 0,1 0 0,0 0 0,0 0 0,1-1 0,0 1 0,1 0 0,0-1 0,8 17 0,-5-15 0,2 3 0,0-1 0,1 0 0,0 0 0,0-1 0,1-1 0,17 15 0,-22-22 0,-1-1 0,1 0 0,0 0 0,-1 0 0,1-1 0,0 0 0,0 0 0,0 0 0,0 0 0,6-1 0,56-3 0,-29 0 0,-30 3 27,0-1-1,0-1 0,-1 1 0,1-1 1,0-1-1,-1 1 0,0-1 0,1-1 1,-1 1-1,0-1 0,-1-1 0,11-7 1,-8 5-198,-2 0 0,1 0 1,-1-1-1,0 0 0,-1 0 1,0-1-1,0 0 0,-1 0 1,6-11-1,-6 5-6655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27.707"/>
    </inkml:context>
    <inkml:brush xml:id="br0">
      <inkml:brushProperty name="width" value="0.05" units="cm"/>
      <inkml:brushProperty name="height" value="0.05" units="cm"/>
      <inkml:brushProperty name="color" value="#E71224"/>
    </inkml:brush>
  </inkml:definitions>
  <inkml:trace contextRef="#ctx0" brushRef="#br0">0 187 24575,'14'-1'0,"-1"-1"0,0-1 0,0 0 0,0-1 0,-1 0 0,1-1 0,14-7 0,16-7 0,-10 5 0,45-26 0,-46 22 0,47-18 0,-56 26 0,22-6 0,-43 18 0,-5 4 0,-7 4 0,-5 6 0,5-6 0,0 0 0,0 0 0,1 1 0,0 1 0,1 0 0,0 0 0,-10 24 0,13-23 0,-43 100 0,44-102 0,0 0 0,0 0 0,-2 15 0,5-19 0,0 0 0,-1 1 0,0-1 0,0 0 0,0-1 0,-1 1 0,0 0 0,-1-1 0,0 1 0,-8 10 0,12-16 9,-1-1 1,1 1-1,-1-1 0,0 0 0,1 1 1,-1-1-1,1 0 0,-1 1 0,0-1 0,1 0 1,-1 0-1,0 1 0,1-1 0,-1 0 1,0 0-1,1 0 0,-1 0 0,0 0 1,1 0-1,-1 0 0,0 0 0,0 0 0,1 0 1,-1 0-1,0-1 0,1 1 0,-1 0 1,0 0-1,1-1 0,-1 1 0,1 0 0,-1-1 1,1 1-1,-1-1 0,0 1 0,0-2 1,-16-20-1717,5 0-5119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45.493"/>
    </inkml:context>
    <inkml:brush xml:id="br0">
      <inkml:brushProperty name="width" value="0.05" units="cm"/>
      <inkml:brushProperty name="height" value="0.05" units="cm"/>
      <inkml:brushProperty name="color" value="#E71224"/>
    </inkml:brush>
  </inkml:definitions>
  <inkml:trace contextRef="#ctx0" brushRef="#br0">0 303 24575,'36'10'0,"42"-3"0,124-5 0,-106-3 0,205 2 0,275-3 0,-490-2 0,-1-4 0,138-30 0,166-28 0,-215 39 0,46-4 0,93 22 0,-188 8 0,196-24 0,-99-18 0,218-6 0,-314 48 0,69-4 0,-187 4 6,200-10-1377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47.997"/>
    </inkml:context>
    <inkml:brush xml:id="br0">
      <inkml:brushProperty name="width" value="0.05" units="cm"/>
      <inkml:brushProperty name="height" value="0.05" units="cm"/>
      <inkml:brushProperty name="color" value="#E71224"/>
    </inkml:brush>
  </inkml:definitions>
  <inkml:trace contextRef="#ctx0" brushRef="#br0">0 303 24575,'360'-4'0,"-5"-25"0,176-71 0,-477 88 0,1 2 0,84-4 0,113 11 0,-180 4 0,150-1-43,1024-17-610,-56 2 1240,-795 17-478,-300 0-109,-33 0 0,-1-2 0,1-3 0,62-12 0,-38-7 0,20-4 0,-22 9 272,-50 10-818,0 0 1,50-2-1,-70 9-6280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2:51.932"/>
    </inkml:context>
    <inkml:brush xml:id="br0">
      <inkml:brushProperty name="width" value="0.05" units="cm"/>
      <inkml:brushProperty name="height" value="0.05" units="cm"/>
      <inkml:brushProperty name="color" value="#E71224"/>
    </inkml:brush>
  </inkml:definitions>
  <inkml:trace contextRef="#ctx0" brushRef="#br0">0 155 24575,'43'0'0,"115"-4"0,-138 1 0,0 0 0,-1-1 0,1 0 0,-1-2 0,34-14 0,-31 10 0,0 0 0,1 2 0,0 1 0,1 0 0,0 2 0,0 1 0,0 1 0,25 0 0,135 4 0,50-2 0,-172-6 0,16-2 0,502 7 0,-290 4 0,-264-3 0,-1-2 0,1 0 0,-1-1 0,32-11 0,-32 11 0,0 0 0,0 2 0,0 0 0,48 5 0,-10-2 0,196-1-1365,-241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5:41.129"/>
    </inkml:context>
    <inkml:brush xml:id="br0">
      <inkml:brushProperty name="width" value="0.05" units="cm"/>
      <inkml:brushProperty name="height" value="0.05" units="cm"/>
      <inkml:brushProperty name="color" value="#E71224"/>
    </inkml:brush>
  </inkml:definitions>
  <inkml:trace contextRef="#ctx0" brushRef="#br0">1 0 24575,'1062'0'-1365,"-1049"0"-5461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6:35.197"/>
    </inkml:context>
    <inkml:brush xml:id="br0">
      <inkml:brushProperty name="width" value="0.05" units="cm"/>
      <inkml:brushProperty name="height" value="0.05" units="cm"/>
      <inkml:brushProperty name="color" value="#E71224"/>
    </inkml:brush>
  </inkml:definitions>
  <inkml:trace contextRef="#ctx0" brushRef="#br0">0 0 24575,'303'0'-1365,"-288"0"-5461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6:41.010"/>
    </inkml:context>
    <inkml:brush xml:id="br0">
      <inkml:brushProperty name="width" value="0.05" units="cm"/>
      <inkml:brushProperty name="height" value="0.05" units="cm"/>
      <inkml:brushProperty name="color" value="#E71224"/>
    </inkml:brush>
  </inkml:definitions>
  <inkml:trace contextRef="#ctx0" brushRef="#br0">0 18 24575,'83'1'0,"89"-2"0,-120-8 331,12 0-2027,-49 9-5130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6:46.316"/>
    </inkml:context>
    <inkml:brush xml:id="br0">
      <inkml:brushProperty name="width" value="0.05" units="cm"/>
      <inkml:brushProperty name="height" value="0.05" units="cm"/>
      <inkml:brushProperty name="color" value="#E71224"/>
    </inkml:brush>
  </inkml:definitions>
  <inkml:trace contextRef="#ctx0" brushRef="#br0">0 1 24575,'0'354'-1365,"0"-340"-5461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6:46.67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5:12.942"/>
    </inkml:context>
    <inkml:brush xml:id="br0">
      <inkml:brushProperty name="width" value="0.05" units="cm"/>
      <inkml:brushProperty name="height" value="0.05" units="cm"/>
      <inkml:brushProperty name="color" value="#E71224"/>
    </inkml:brush>
  </inkml:definitions>
  <inkml:trace contextRef="#ctx0" brushRef="#br0">0 172 24575,'1'-1'0,"0"0"0,0 0 0,0-1 0,0 1 0,0 0 0,0 0 0,1 0 0,-1 1 0,0-1 0,0 0 0,1 0 0,-1 1 0,0-1 0,1 0 0,2 0 0,-1 0 0,14-5 0,0 0 0,0 1 0,1 1 0,34-3 0,76 1 0,-83 6 0,679-2 0,-362 4 0,2684-2 0,-3027-1 0,-1 1 0,1-2 0,-1-1 0,32-8 0,12-2 0,1 2 0,100-4 0,-7 1 0,18 0 0,-4 0 0,161-9 0,0 24 0,-127 1 0,2114-2-1365,-2304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57.555"/>
    </inkml:context>
    <inkml:brush xml:id="br0">
      <inkml:brushProperty name="width" value="0.05" units="cm"/>
      <inkml:brushProperty name="height" value="0.05" units="cm"/>
      <inkml:brushProperty name="color" value="#E71224"/>
    </inkml:brush>
  </inkml:definitions>
  <inkml:trace contextRef="#ctx0" brushRef="#br0">1 0 24575,'0'477'0,"-1"-474"0,1 0 0,0 0 0,0 0 0,1 0 0,-1 0 0,1 0 0,-1 0 0,1 0 0,0 0 0,0 0 0,0 0 0,1-1 0,-1 1 0,1 0 0,2 3 0,-1-4 0,-1 0 0,1 0 0,-1-1 0,1 1 0,-1-1 0,1 0 0,0 0 0,0 0 0,-1 0 0,1 0 0,0-1 0,0 1 0,0-1 0,0 0 0,0 0 0,5 0 0,129-7 0,-136 7-41,0 0 0,-1-1-1,1 1 1,0 0-1,0 0 1,0-1 0,0 1-1,0 0 1,0 0 0,0 0-1,0 0 1,0 1-1,0-1 1,0 0 0,-1 0-1,1 0 1,0 1 0,0-1-1,0 0 1,0 1-1,0-1 1,-1 1 0,1-1-1,0 1 1,0-1 0,-1 1-1,1 0 1,0-1-1,-1 1 1,1 0 0,-1 0-1,2 0 1,-2 8-6785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5:33.249"/>
    </inkml:context>
    <inkml:brush xml:id="br0">
      <inkml:brushProperty name="width" value="0.05" units="cm"/>
      <inkml:brushProperty name="height" value="0.05" units="cm"/>
      <inkml:brushProperty name="color" value="#E71224"/>
    </inkml:brush>
  </inkml:definitions>
  <inkml:trace contextRef="#ctx0" brushRef="#br0">439 0 24575,'-4'1'0,"1"1"0,1-1 0,-1 0 0,0 1 0,0-1 0,0 1 0,1 0 0,-1 0 0,1 0 0,-3 3 0,-6 5 0,-7 4 0,1 0 0,1 2 0,0 0 0,1 0 0,1 2 0,0 0 0,2 0 0,0 1 0,1 1 0,-14 35 0,-45 87 0,-7 19 0,64-129 0,1 1 0,1 0 0,-6 39 0,6 6 0,-2 99 0,12 83 0,2-188 0,0-50 0,2-1 0,0 0 0,1-1 0,0 1 0,2-1 0,1 0 0,0 0 0,2-1 0,0 0 0,1 0 0,1-1 0,0 0 0,2-1 0,0 0 0,27 26 0,-31-34 25,0 1-164,0 0 0,1-1 0,0 0 0,0-1 0,1 0 0,0-1 0,0 0 0,1 0 0,13 4 0,-7-6-6687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7:05:35.725"/>
    </inkml:context>
    <inkml:brush xml:id="br0">
      <inkml:brushProperty name="width" value="0.05" units="cm"/>
      <inkml:brushProperty name="height" value="0.05" units="cm"/>
      <inkml:brushProperty name="color" value="#E71224"/>
    </inkml:brush>
  </inkml:definitions>
  <inkml:trace contextRef="#ctx0" brushRef="#br0">258 10 24575,'1'-1'0,"1"0"0,-1 0 0,0 0 0,1 0 0,-1 0 0,1 1 0,-1-1 0,1 1 0,-1-1 0,1 1 0,-1 0 0,1-1 0,-1 1 0,1 0 0,0 0 0,-1 0 0,1 0 0,-1 0 0,1 1 0,0-1 0,-1 0 0,1 1 0,-1-1 0,2 1 0,39 19 0,-35-16 0,14 8 0,-1 2 0,0 0 0,-1 1 0,0 1 0,-1 1 0,-1 1 0,-1 0 0,0 1 0,-2 1 0,0 0 0,-1 1 0,13 30 0,-2-2 0,17 45 0,-36-81 0,-1 0 0,-1 0 0,0 1 0,-1 0 0,1 20 0,-6 133 0,2-157 0,-1 0 0,0 0 0,-1 0 0,0-1 0,0 1 0,-1-1 0,0 0 0,-1 0 0,0 0 0,-11 15 0,-8 7 0,-41 40 0,32-37 0,3-6 0,-1 0 0,-1-2 0,-58 35 0,39-27 0,29-21 0,-45 21 0,48-26 0,1 1 0,0 1 0,0 1 0,-17 13 0,-6 10-1365,22-19-5461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0:59.075"/>
    </inkml:context>
    <inkml:brush xml:id="br0">
      <inkml:brushProperty name="width" value="0.05" units="cm"/>
      <inkml:brushProperty name="height" value="0.05" units="cm"/>
      <inkml:brushProperty name="color" value="#E71224"/>
    </inkml:brush>
  </inkml:definitions>
  <inkml:trace contextRef="#ctx0" brushRef="#br0">0 1 24575,'371'0'0,"-368"0"23,-1-1 0,1 2 0,-1-1-1,0 0 1,1 0 0,-1 1 0,1-1-1,-1 1 1,0 0 0,0 0 0,1 0-1,-1 0 1,0 0 0,4 2 0,-5-1-98,0-1 1,0 0 0,0 1 0,-1-1 0,1 1-1,0-1 1,-1 1 0,1-1 0,0 1 0,-1-1-1,0 1 1,1 0 0,-1-1 0,0 1 0,0 0-1,0-1 1,0 1 0,0 0 0,0-1 0,-1 1-1,1-1 1,-1 3 0,-2 10-6752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1:00.279"/>
    </inkml:context>
    <inkml:brush xml:id="br0">
      <inkml:brushProperty name="width" value="0.05" units="cm"/>
      <inkml:brushProperty name="height" value="0.05" units="cm"/>
      <inkml:brushProperty name="color" value="#E71224"/>
    </inkml:brush>
  </inkml:definitions>
  <inkml:trace contextRef="#ctx0" brushRef="#br0">1 1 24575,'3'0'0,"3"0"0,8 0 0,2 0 0,3 0 0,1 0 0,-1 0 0,-3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1:03.521"/>
    </inkml:context>
    <inkml:brush xml:id="br0">
      <inkml:brushProperty name="width" value="0.05" units="cm"/>
      <inkml:brushProperty name="height" value="0.05" units="cm"/>
      <inkml:brushProperty name="color" value="#E71224"/>
    </inkml:brush>
  </inkml:definitions>
  <inkml:trace contextRef="#ctx0" brushRef="#br0">285 1 24575,'-10'0'0,"0"1"0,-1 1 0,-11 3 0,-25 4 0,5-7 0,-53-5 0,90 3-227,1-1-1,0 0 1,-1 0-1,1 0 1,-7-4-1,-4-2-6598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1:05.635"/>
    </inkml:context>
    <inkml:brush xml:id="br0">
      <inkml:brushProperty name="width" value="0.05" units="cm"/>
      <inkml:brushProperty name="height" value="0.05" units="cm"/>
      <inkml:brushProperty name="color" value="#E71224"/>
    </inkml:brush>
  </inkml:definitions>
  <inkml:trace contextRef="#ctx0" brushRef="#br0">0 1066 24575,'1'-4'0,"-1"1"0,1-1 0,0 1 0,0-1 0,0 1 0,1-1 0,-1 1 0,1 0 0,0 0 0,0-1 0,3-2 0,30-36 0,-24 29 0,60-58 0,6-7 0,226-268 0,-254 289 0,60-53 0,-82 84 0,23-31 0,-28 31 0,36-33 0,-7 18 274,-37 32-602,0-2 0,-1 0 0,0 0 1,20-25-1,-20 18-6498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1:23.383"/>
    </inkml:context>
    <inkml:brush xml:id="br0">
      <inkml:brushProperty name="width" value="0.05" units="cm"/>
      <inkml:brushProperty name="height" value="0.05" units="cm"/>
      <inkml:brushProperty name="color" value="#E71224"/>
    </inkml:brush>
  </inkml:definitions>
  <inkml:trace contextRef="#ctx0" brushRef="#br0">1 22 24575,'14'13'0,"-11"-11"0,0 0 0,-1 0 0,1 1 0,0-1 0,-1 1 0,0-1 0,0 1 0,0 0 0,0 0 0,0 0 0,0 0 0,-1 0 0,0 1 0,1-1 0,-1 0 0,1 5 0,1 19 0,-1-1 0,-1 0 0,-4 36 0,1 2 0,1-40 0,0-14 0,1 0 0,0 0 0,1-1 0,2 15 0,-3-22 0,1 0 0,-1 1 0,1-1 0,0 0 0,0 0 0,0 0 0,0 0 0,0 0 0,0 0 0,0-1 0,1 1 0,-1 0 0,1 0 0,-1-1 0,1 1 0,0-1 0,0 0 0,0 1 0,0-1 0,-1 0 0,1 0 0,1 0 0,-1 0 0,3 0 0,7 2 0,1 0 0,-1-1 0,17 0 0,-25-2 0,1 1 0,0-2 0,0 1 0,0 0 0,0-1 0,-1 0 0,1 0 0,0 0 0,-1-1 0,1 0 0,6-3 0,-8 3 0,-1-1 0,1 0 0,-1 1 0,0-1 0,0 0 0,0 0 0,0 0 0,0 0 0,-1 0 0,1-1 0,-1 1 0,0 0 0,0-1 0,1-6 0,4-50 0,-6-10 0,-1 40 0,1 0 0,7-42 0,1-7-1365,-7 56-5461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1:26.890"/>
    </inkml:context>
    <inkml:brush xml:id="br0">
      <inkml:brushProperty name="width" value="0.05" units="cm"/>
      <inkml:brushProperty name="height" value="0.05" units="cm"/>
      <inkml:brushProperty name="color" value="#E71224"/>
    </inkml:brush>
  </inkml:definitions>
  <inkml:trace contextRef="#ctx0" brushRef="#br0">0 225 24575,'26'0'0,"1"-1"0,45-9 0,-63 9 0,-1-1 0,0 0 0,-1-1 0,1 0 0,0 0 0,-1 0 0,1-1 0,-1 0 0,0-1 0,-1 1 0,1-1 0,-1-1 0,7-6 0,-10 6 0,0 1 0,0-1 0,0-1 0,0 1 0,-1 0 0,0-1 0,-1 1 0,1-1 0,-1 1 0,-1-1 0,1 0 0,-1 1 0,0-1 0,-1 0 0,1 0 0,-1 1 0,-1-1 0,-2-8 0,3 13 0,0 0 0,-1 0 0,1 0 0,-1 1 0,0-1 0,1 0 0,-1 1 0,0 0 0,0-1 0,0 1 0,0 0 0,0 0 0,0 0 0,-1 0 0,1 0 0,0 1 0,0-1 0,-1 1 0,1-1 0,0 1 0,0 0 0,-1 0 0,1 0 0,-4 0 0,0 0 0,-1 1 0,1-1 0,0 1 0,-1 1 0,1-1 0,0 1 0,0 0 0,-6 3 0,6-2 0,0 1 0,0 0 0,1 0 0,-1 1 0,1-1 0,0 1 0,1 0 0,-1 1 0,1-1 0,0 1 0,0 0 0,0 0 0,1 0 0,0 0 0,1 0 0,-1 1 0,1-1 0,-3 15 0,2 0 0,1 0 0,1 1 0,1 0 0,4 39 0,-3-57 0,-1-1 0,1 0 0,0 0 0,0 0 0,0 0 0,1 0 0,-1 0 0,1 0 0,-1 0 0,1 0 0,0-1 0,0 1 0,0-1 0,1 1 0,-1-1 0,1 0 0,-1 0 0,1 0 0,0 0 0,-1 0 0,1-1 0,0 1 0,0-1 0,0 0 0,6 2 0,-2-1 0,0-1 0,0 1 0,-1-1 0,1-1 0,0 1 0,0-1 0,0 0 0,0-1 0,0 0 0,0 0 0,10-3 0,-13 2-80,1 0 0,-1-1-1,0 1 1,0-1 0,0 0-1,0 0 1,-1 0 0,1-1-1,-1 1 1,0-1 0,0 0 0,0 0-1,0 0 1,-1 0 0,0 0-1,3-7 1,1-4-6746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pPr>
              <a:defRPr/>
            </a:pPr>
            <a:fld id="{74AA8C6C-AF9A-4C2D-9DF6-7908FF1BE46C}"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1130583.htm"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baike.baidu.com/view/9900.htm" TargetMode="External"/><Relationship Id="rId4" Type="http://schemas.openxmlformats.org/officeDocument/2006/relationships/hyperlink" Target="http://baike.baidu.com/view/1237110.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生活中的例子，洗手间</a:t>
            </a:r>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10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两个人值日，一个人生病了，另一个人可以替他之日。一个人拉肚子，占用洗手间，反复进入。</a:t>
            </a:r>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13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算法思想</a:t>
            </a:r>
            <a:r>
              <a:rPr lang="zh-CN" altLang="en-US" b="1" dirty="0">
                <a:effectLst/>
              </a:rPr>
              <a:t>编辑</a:t>
            </a:r>
            <a:endParaRPr lang="zh-CN" altLang="en-US" b="1" dirty="0"/>
          </a:p>
          <a:p>
            <a:r>
              <a:rPr lang="zh-CN" altLang="en-US" dirty="0"/>
              <a:t>该算法的基本思想源于顾客在面包店中购买面包时的排队原理</a:t>
            </a:r>
            <a:r>
              <a:rPr lang="en-US" altLang="zh-CN" dirty="0"/>
              <a:t>. </a:t>
            </a:r>
            <a:r>
              <a:rPr lang="zh-CN" altLang="en-US" dirty="0"/>
              <a:t>顾客在进入面包店前</a:t>
            </a:r>
            <a:r>
              <a:rPr lang="en-US" altLang="zh-CN" dirty="0"/>
              <a:t>, </a:t>
            </a:r>
            <a:r>
              <a:rPr lang="zh-CN" altLang="en-US" dirty="0"/>
              <a:t>首先抓一个号</a:t>
            </a:r>
            <a:r>
              <a:rPr lang="en-US" altLang="zh-CN" dirty="0"/>
              <a:t>, </a:t>
            </a:r>
            <a:r>
              <a:rPr lang="zh-CN" altLang="en-US" dirty="0"/>
              <a:t>然后按照号码由小到大的次序依次进入面包店购买面包</a:t>
            </a:r>
            <a:r>
              <a:rPr lang="en-US" altLang="zh-CN" dirty="0"/>
              <a:t>. </a:t>
            </a:r>
            <a:r>
              <a:rPr lang="zh-CN" altLang="en-US" dirty="0"/>
              <a:t>这里</a:t>
            </a:r>
            <a:r>
              <a:rPr lang="en-US" altLang="zh-CN" dirty="0"/>
              <a:t>, </a:t>
            </a:r>
            <a:r>
              <a:rPr lang="zh-CN" altLang="en-US" dirty="0"/>
              <a:t>面包店发放的号码是由小到大的</a:t>
            </a:r>
            <a:r>
              <a:rPr lang="en-US" altLang="zh-CN" dirty="0"/>
              <a:t>, </a:t>
            </a:r>
            <a:r>
              <a:rPr lang="zh-CN" altLang="en-US" dirty="0"/>
              <a:t>但是两个或两个以上的顾客却有可能得到相同的号码</a:t>
            </a:r>
            <a:r>
              <a:rPr lang="en-US" altLang="zh-CN" dirty="0"/>
              <a:t>(</a:t>
            </a:r>
            <a:r>
              <a:rPr lang="zh-CN" altLang="en-US" dirty="0"/>
              <a:t>使所抓号码不同需要互斥</a:t>
            </a:r>
            <a:r>
              <a:rPr lang="en-US" altLang="zh-CN" dirty="0"/>
              <a:t>), </a:t>
            </a:r>
            <a:r>
              <a:rPr lang="zh-CN" altLang="en-US" dirty="0"/>
              <a:t>如果多个顾客抓到相同的号码</a:t>
            </a:r>
            <a:r>
              <a:rPr lang="en-US" altLang="zh-CN" dirty="0"/>
              <a:t>, </a:t>
            </a:r>
            <a:r>
              <a:rPr lang="zh-CN" altLang="en-US" dirty="0"/>
              <a:t>则规定按照顾客名字的字典次序进行排序</a:t>
            </a:r>
            <a:r>
              <a:rPr lang="en-US" altLang="zh-CN" dirty="0"/>
              <a:t>, </a:t>
            </a:r>
            <a:r>
              <a:rPr lang="zh-CN" altLang="en-US" dirty="0"/>
              <a:t>这里假定顾客是没有重名的</a:t>
            </a:r>
            <a:r>
              <a:rPr lang="en-US" altLang="zh-CN" dirty="0"/>
              <a:t>. </a:t>
            </a:r>
            <a:r>
              <a:rPr lang="zh-CN" altLang="en-US" dirty="0"/>
              <a:t>在</a:t>
            </a:r>
            <a:r>
              <a:rPr lang="zh-CN" altLang="en-US" dirty="0">
                <a:hlinkClick r:id="rId3"/>
              </a:rPr>
              <a:t>计算机系统</a:t>
            </a:r>
            <a:r>
              <a:rPr lang="zh-CN" altLang="en-US" dirty="0"/>
              <a:t>中</a:t>
            </a:r>
            <a:r>
              <a:rPr lang="en-US" altLang="zh-CN" dirty="0"/>
              <a:t>, </a:t>
            </a:r>
            <a:r>
              <a:rPr lang="zh-CN" altLang="en-US" dirty="0"/>
              <a:t>顾客就相当于进程</a:t>
            </a:r>
            <a:r>
              <a:rPr lang="en-US" altLang="zh-CN" dirty="0"/>
              <a:t>, </a:t>
            </a:r>
            <a:r>
              <a:rPr lang="zh-CN" altLang="en-US" dirty="0"/>
              <a:t>每个进程有一个唯一的标识</a:t>
            </a:r>
            <a:r>
              <a:rPr lang="en-US" altLang="zh-CN" dirty="0"/>
              <a:t>, </a:t>
            </a:r>
            <a:r>
              <a:rPr lang="zh-CN" altLang="en-US" dirty="0"/>
              <a:t>我们用</a:t>
            </a:r>
            <a:r>
              <a:rPr lang="en-US" altLang="zh-CN" dirty="0"/>
              <a:t>P</a:t>
            </a:r>
            <a:r>
              <a:rPr lang="zh-CN" altLang="en-US" dirty="0"/>
              <a:t>的下面加一个下标来表示</a:t>
            </a:r>
            <a:r>
              <a:rPr lang="en-US" altLang="zh-CN" dirty="0"/>
              <a:t>. </a:t>
            </a:r>
            <a:r>
              <a:rPr lang="zh-CN" altLang="en-US" dirty="0"/>
              <a:t>例如</a:t>
            </a:r>
            <a:r>
              <a:rPr lang="en-US" altLang="zh-CN" dirty="0"/>
              <a:t>: </a:t>
            </a:r>
            <a:r>
              <a:rPr lang="zh-CN" altLang="en-US" dirty="0"/>
              <a:t>对于 </a:t>
            </a:r>
            <a:r>
              <a:rPr lang="en-US" altLang="zh-CN" dirty="0"/>
              <a:t>Pi</a:t>
            </a:r>
            <a:r>
              <a:rPr lang="zh-CN" altLang="en-US" dirty="0"/>
              <a:t>和</a:t>
            </a:r>
            <a:r>
              <a:rPr lang="en-US" altLang="zh-CN" dirty="0" err="1"/>
              <a:t>Pj</a:t>
            </a:r>
            <a:r>
              <a:rPr lang="en-US" altLang="zh-CN" dirty="0"/>
              <a:t>, </a:t>
            </a:r>
            <a:r>
              <a:rPr lang="zh-CN" altLang="en-US" dirty="0"/>
              <a:t>如果有</a:t>
            </a:r>
            <a:r>
              <a:rPr lang="en-US" altLang="zh-CN" dirty="0" err="1"/>
              <a:t>i</a:t>
            </a:r>
            <a:r>
              <a:rPr lang="en-US" altLang="zh-CN" dirty="0"/>
              <a:t>&lt;j, </a:t>
            </a:r>
            <a:r>
              <a:rPr lang="zh-CN" altLang="en-US" dirty="0"/>
              <a:t>则先为</a:t>
            </a:r>
            <a:r>
              <a:rPr lang="en-US" altLang="zh-CN" dirty="0"/>
              <a:t>Pi</a:t>
            </a:r>
            <a:r>
              <a:rPr lang="zh-CN" altLang="en-US" dirty="0"/>
              <a:t>服务</a:t>
            </a:r>
            <a:r>
              <a:rPr lang="en-US" altLang="zh-CN" dirty="0"/>
              <a:t>, </a:t>
            </a:r>
            <a:r>
              <a:rPr lang="zh-CN" altLang="en-US" dirty="0"/>
              <a:t>即</a:t>
            </a:r>
            <a:r>
              <a:rPr lang="en-US" altLang="zh-CN" dirty="0"/>
              <a:t>Pi</a:t>
            </a:r>
            <a:r>
              <a:rPr lang="zh-CN" altLang="en-US" dirty="0"/>
              <a:t>先进入</a:t>
            </a:r>
            <a:r>
              <a:rPr lang="zh-CN" altLang="en-US" dirty="0">
                <a:hlinkClick r:id="rId4"/>
              </a:rPr>
              <a:t>临界区</a:t>
            </a:r>
            <a:endParaRPr lang="zh-CN" altLang="en-US" dirty="0"/>
          </a:p>
          <a:p>
            <a:endParaRPr lang="en-US" altLang="zh-CN" dirty="0"/>
          </a:p>
          <a:p>
            <a:r>
              <a:rPr lang="zh-CN" altLang="en-US" b="1" dirty="0"/>
              <a:t>算法代码</a:t>
            </a:r>
            <a:r>
              <a:rPr lang="zh-CN" altLang="en-US" b="1" dirty="0">
                <a:effectLst/>
              </a:rPr>
              <a:t>编辑</a:t>
            </a:r>
            <a:endParaRPr lang="zh-CN" altLang="en-US" b="1" dirty="0"/>
          </a:p>
          <a:p>
            <a:r>
              <a:rPr lang="en-US" altLang="zh-CN" dirty="0" err="1"/>
              <a:t>boolean</a:t>
            </a:r>
            <a:r>
              <a:rPr lang="en-US" altLang="zh-CN" dirty="0"/>
              <a:t> choosing[n];</a:t>
            </a:r>
            <a:r>
              <a:rPr lang="zh-CN" altLang="en-US" dirty="0"/>
              <a:t>表示进程是否在取号</a:t>
            </a:r>
          </a:p>
          <a:p>
            <a:r>
              <a:rPr lang="en-US" altLang="zh-CN" dirty="0" err="1"/>
              <a:t>int</a:t>
            </a:r>
            <a:r>
              <a:rPr lang="en-US" altLang="zh-CN" dirty="0"/>
              <a:t> number[n];</a:t>
            </a:r>
            <a:r>
              <a:rPr lang="zh-CN" altLang="en-US" dirty="0"/>
              <a:t>记录每个进程取到的号码</a:t>
            </a:r>
          </a:p>
          <a:p>
            <a:r>
              <a:rPr lang="zh-CN" altLang="en-US" dirty="0"/>
              <a:t>这些</a:t>
            </a:r>
            <a:r>
              <a:rPr lang="zh-CN" altLang="en-US" dirty="0">
                <a:hlinkClick r:id="rId5"/>
              </a:rPr>
              <a:t>数据结构</a:t>
            </a:r>
            <a:r>
              <a:rPr lang="zh-CN" altLang="en-US" dirty="0"/>
              <a:t>分别初始化为</a:t>
            </a:r>
            <a:r>
              <a:rPr lang="en-US" altLang="zh-CN" dirty="0"/>
              <a:t>false</a:t>
            </a:r>
            <a:r>
              <a:rPr lang="zh-CN" altLang="en-US" dirty="0"/>
              <a:t>和</a:t>
            </a:r>
            <a:r>
              <a:rPr lang="en-US" altLang="zh-CN" dirty="0"/>
              <a:t>0</a:t>
            </a:r>
            <a:r>
              <a:rPr lang="zh-CN" altLang="en-US" dirty="0"/>
              <a:t>，为了方便，定义如下符号：</a:t>
            </a:r>
          </a:p>
          <a:p>
            <a:r>
              <a:rPr lang="zh-CN" altLang="en-US" dirty="0"/>
              <a:t>若</a:t>
            </a:r>
            <a:r>
              <a:rPr lang="en-US" altLang="zh-CN" dirty="0"/>
              <a:t>a&lt;c</a:t>
            </a:r>
            <a:r>
              <a:rPr lang="zh-CN" altLang="en-US" dirty="0"/>
              <a:t>或</a:t>
            </a:r>
            <a:r>
              <a:rPr lang="en-US" altLang="zh-CN" dirty="0"/>
              <a:t>a==c</a:t>
            </a:r>
            <a:r>
              <a:rPr lang="zh-CN" altLang="en-US" dirty="0"/>
              <a:t>和</a:t>
            </a:r>
            <a:r>
              <a:rPr lang="en-US" altLang="zh-CN" dirty="0"/>
              <a:t>b&lt;d</a:t>
            </a:r>
            <a:r>
              <a:rPr lang="zh-CN" altLang="en-US" dirty="0"/>
              <a:t>同时成立，（</a:t>
            </a:r>
            <a:r>
              <a:rPr lang="en-US" altLang="zh-CN" dirty="0"/>
              <a:t>a</a:t>
            </a:r>
            <a:r>
              <a:rPr lang="zh-CN" altLang="en-US" dirty="0"/>
              <a:t>，</a:t>
            </a:r>
            <a:r>
              <a:rPr lang="en-US" altLang="zh-CN" dirty="0"/>
              <a:t>b</a:t>
            </a:r>
            <a:r>
              <a:rPr lang="zh-CN" altLang="en-US" dirty="0"/>
              <a:t>）</a:t>
            </a:r>
            <a:r>
              <a:rPr lang="en-US" altLang="zh-CN" dirty="0"/>
              <a:t>&lt;</a:t>
            </a:r>
            <a:r>
              <a:rPr lang="zh-CN" altLang="en-US" dirty="0"/>
              <a:t>（</a:t>
            </a:r>
            <a:r>
              <a:rPr lang="en-US" altLang="zh-CN" dirty="0"/>
              <a:t>c</a:t>
            </a:r>
            <a:r>
              <a:rPr lang="zh-CN" altLang="en-US" dirty="0"/>
              <a:t>，</a:t>
            </a:r>
            <a:r>
              <a:rPr lang="en-US" altLang="zh-CN" dirty="0"/>
              <a:t>d</a:t>
            </a:r>
            <a:r>
              <a:rPr lang="zh-CN" altLang="en-US" dirty="0"/>
              <a:t>）</a:t>
            </a:r>
          </a:p>
          <a:p>
            <a:r>
              <a:rPr lang="en-US" altLang="zh-CN" dirty="0"/>
              <a:t>do</a:t>
            </a:r>
          </a:p>
          <a:p>
            <a:r>
              <a:rPr lang="en-US" altLang="zh-CN" dirty="0"/>
              <a:t>{</a:t>
            </a:r>
          </a:p>
          <a:p>
            <a:r>
              <a:rPr lang="en-US" altLang="zh-CN" dirty="0"/>
              <a:t>choosing[</a:t>
            </a:r>
            <a:r>
              <a:rPr lang="en-US" altLang="zh-CN" dirty="0" err="1"/>
              <a:t>i</a:t>
            </a:r>
            <a:r>
              <a:rPr lang="en-US" altLang="zh-CN" dirty="0"/>
              <a:t>] = true;</a:t>
            </a:r>
          </a:p>
          <a:p>
            <a:r>
              <a:rPr lang="en-US" altLang="zh-CN" dirty="0"/>
              <a:t>number[</a:t>
            </a:r>
            <a:r>
              <a:rPr lang="en-US" altLang="zh-CN" dirty="0" err="1"/>
              <a:t>i</a:t>
            </a:r>
            <a:r>
              <a:rPr lang="en-US" altLang="zh-CN" dirty="0"/>
              <a:t>] = max{number[0],number[1],…,number[n-1]}+1;//</a:t>
            </a:r>
            <a:r>
              <a:rPr lang="zh-CN" altLang="en-US" dirty="0"/>
              <a:t>选号码</a:t>
            </a:r>
          </a:p>
          <a:p>
            <a:r>
              <a:rPr lang="en-US" altLang="zh-CN" dirty="0"/>
              <a:t>choosing[</a:t>
            </a:r>
            <a:r>
              <a:rPr lang="en-US" altLang="zh-CN" dirty="0" err="1"/>
              <a:t>i</a:t>
            </a:r>
            <a:r>
              <a:rPr lang="en-US" altLang="zh-CN" dirty="0"/>
              <a:t>] = false;</a:t>
            </a:r>
          </a:p>
          <a:p>
            <a:r>
              <a:rPr lang="en-US" altLang="zh-CN" dirty="0"/>
              <a:t>for(j = 0; j&lt;n; j++)</a:t>
            </a:r>
          </a:p>
          <a:p>
            <a:r>
              <a:rPr lang="en-US" altLang="zh-CN" dirty="0"/>
              <a:t>{</a:t>
            </a:r>
          </a:p>
          <a:p>
            <a:r>
              <a:rPr lang="en-US" altLang="zh-CN" dirty="0"/>
              <a:t>while (choosing[j]);</a:t>
            </a:r>
          </a:p>
          <a:p>
            <a:r>
              <a:rPr lang="en-US" altLang="zh-CN" dirty="0"/>
              <a:t>while ((number[j] != 0) &amp;&amp; (number[j],j)&lt;(number[</a:t>
            </a:r>
            <a:r>
              <a:rPr lang="en-US" altLang="zh-CN" dirty="0" err="1"/>
              <a:t>i</a:t>
            </a:r>
            <a:r>
              <a:rPr lang="en-US" altLang="zh-CN" dirty="0"/>
              <a:t>],</a:t>
            </a:r>
            <a:r>
              <a:rPr lang="en-US" altLang="zh-CN" dirty="0" err="1"/>
              <a:t>i</a:t>
            </a:r>
            <a:r>
              <a:rPr lang="en-US" altLang="zh-CN" dirty="0"/>
              <a:t>));</a:t>
            </a:r>
          </a:p>
          <a:p>
            <a:r>
              <a:rPr lang="en-US" altLang="zh-CN" dirty="0"/>
              <a:t>};</a:t>
            </a:r>
          </a:p>
          <a:p>
            <a:r>
              <a:rPr lang="en-US" altLang="zh-CN" dirty="0"/>
              <a:t>//</a:t>
            </a:r>
            <a:r>
              <a:rPr lang="zh-CN" altLang="en-US" dirty="0">
                <a:hlinkClick r:id="rId4"/>
              </a:rPr>
              <a:t>临界区</a:t>
            </a:r>
            <a:endParaRPr lang="zh-CN" altLang="en-US" dirty="0"/>
          </a:p>
          <a:p>
            <a:r>
              <a:rPr lang="en-US" altLang="zh-CN" dirty="0"/>
              <a:t>number[</a:t>
            </a:r>
            <a:r>
              <a:rPr lang="en-US" altLang="zh-CN" dirty="0" err="1"/>
              <a:t>i</a:t>
            </a:r>
            <a:r>
              <a:rPr lang="en-US" altLang="zh-CN" dirty="0"/>
              <a:t>] = 0;</a:t>
            </a:r>
          </a:p>
          <a:p>
            <a:r>
              <a:rPr lang="en-US" altLang="zh-CN" dirty="0"/>
              <a:t>//</a:t>
            </a:r>
            <a:r>
              <a:rPr lang="zh-CN" altLang="en-US" dirty="0"/>
              <a:t>其余部分</a:t>
            </a:r>
          </a:p>
          <a:p>
            <a:r>
              <a:rPr lang="en-US" altLang="zh-CN" dirty="0"/>
              <a:t>}while(1);</a:t>
            </a:r>
          </a:p>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19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20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lock</a:t>
            </a:r>
            <a:r>
              <a:rPr lang="zh-CN" altLang="en-US" dirty="0"/>
              <a:t>一开始为</a:t>
            </a:r>
            <a:r>
              <a:rPr lang="en-US" altLang="zh-CN" dirty="0"/>
              <a:t>false</a:t>
            </a:r>
            <a:r>
              <a:rPr lang="zh-CN" altLang="en-US" dirty="0"/>
              <a:t>，则返回值为</a:t>
            </a:r>
            <a:r>
              <a:rPr lang="en-US" altLang="zh-CN" dirty="0"/>
              <a:t>false</a:t>
            </a:r>
            <a:r>
              <a:rPr lang="zh-CN" altLang="en-US" dirty="0"/>
              <a:t>，</a:t>
            </a:r>
            <a:r>
              <a:rPr lang="en-US" altLang="zh-CN" dirty="0"/>
              <a:t>lock</a:t>
            </a:r>
            <a:r>
              <a:rPr lang="zh-CN" altLang="en-US" dirty="0"/>
              <a:t>变为</a:t>
            </a:r>
            <a:r>
              <a:rPr lang="en-US" altLang="zh-CN" dirty="0"/>
              <a:t>true</a:t>
            </a:r>
          </a:p>
          <a:p>
            <a:r>
              <a:rPr lang="en-US" altLang="zh-CN" dirty="0"/>
              <a:t>Lock</a:t>
            </a:r>
            <a:r>
              <a:rPr lang="zh-CN" altLang="en-US" dirty="0"/>
              <a:t>加锁</a:t>
            </a:r>
            <a:r>
              <a:rPr lang="en-US" altLang="zh-CN" dirty="0"/>
              <a:t>true</a:t>
            </a:r>
            <a:r>
              <a:rPr lang="zh-CN" altLang="en-US" dirty="0"/>
              <a:t>，返回值也为</a:t>
            </a:r>
            <a:r>
              <a:rPr lang="en-US" altLang="zh-CN" dirty="0"/>
              <a:t>true </a:t>
            </a:r>
          </a:p>
          <a:p>
            <a:endParaRPr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关键点是两个核会并行操作内存而且从操作内存这个调度来看“</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test and set”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不是原子的，需要先读内存然后再写内存，如果我们保证这个内存操作是原子的，就能保证锁的正确性了。确实，硬件提供了锁内存总线的机制，我们在锁内存总线的状态下执行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test and set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操作，就能保证同时只有一个核来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test and set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，从而避免了多核下发生的问题。</a:t>
            </a:r>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25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那关中断的那个程序本身是会执行有意义的代码的，是在占用</a:t>
            </a:r>
            <a:r>
              <a:rPr lang="en-US" altLang="zh-CN" dirty="0"/>
              <a:t>CPU</a:t>
            </a:r>
            <a:r>
              <a:rPr lang="zh-CN" altLang="en-US" dirty="0"/>
              <a:t>，应该没有浪费吧？ </a:t>
            </a:r>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“忙等待”这里边有两层含义：第一个，等待</a:t>
            </a:r>
            <a:r>
              <a:rPr lang="en-US" altLang="zh-CN" dirty="0"/>
              <a:t>CPU</a:t>
            </a:r>
            <a:r>
              <a:rPr lang="zh-CN" altLang="en-US" dirty="0"/>
              <a:t>调度自己执行有意义的代码，第二，</a:t>
            </a:r>
            <a:r>
              <a:rPr lang="en-US" altLang="zh-CN" dirty="0"/>
              <a:t>CPU</a:t>
            </a:r>
            <a:r>
              <a:rPr lang="zh-CN" altLang="en-US" dirty="0"/>
              <a:t>一直还忙碌着。 </a:t>
            </a:r>
          </a:p>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26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Dijkstra</a:t>
            </a:r>
            <a:r>
              <a:rPr lang="en-US" altLang="zh-CN" dirty="0"/>
              <a:t>(</a:t>
            </a:r>
            <a:r>
              <a:rPr lang="zh-CN" altLang="en-US" dirty="0"/>
              <a:t>迪杰斯特拉</a:t>
            </a:r>
            <a:r>
              <a:rPr lang="en-US" altLang="zh-CN" dirty="0"/>
              <a:t>)</a:t>
            </a:r>
            <a:r>
              <a:rPr lang="zh-CN" altLang="en-US" dirty="0"/>
              <a:t>算法是典型的</a:t>
            </a:r>
            <a:r>
              <a:rPr lang="zh-CN" altLang="en-US" sz="1200" kern="1200" dirty="0">
                <a:solidFill>
                  <a:schemeClr val="tx1"/>
                </a:solidFill>
                <a:effectLst/>
                <a:latin typeface="Arial" panose="020B0604020202020204" pitchFamily="34" charset="0"/>
                <a:ea typeface="宋体" panose="02010600030101010101" pitchFamily="2" charset="-122"/>
                <a:cs typeface="+mn-cs"/>
              </a:rPr>
              <a:t>单源最短路径算法</a:t>
            </a:r>
            <a:r>
              <a:rPr lang="zh-CN" altLang="en-US" dirty="0"/>
              <a:t>，用于计算图中一个节点到其他所有节点的最短路径。</a:t>
            </a:r>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27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A8C6C-AF9A-4C2D-9DF6-7908FF1BE46C}" type="slidenum">
              <a:rPr lang="en-US" altLang="zh-CN" smtClean="0"/>
              <a:t>47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304800"/>
            <a:ext cx="81534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3124200" y="6356350"/>
            <a:ext cx="2895600" cy="365125"/>
          </a:xfrm>
          <a:prstGeom prst="rect">
            <a:avLst/>
          </a:prstGeom>
        </p:spPr>
        <p:txBody>
          <a:bodyPr/>
          <a:lstStyle>
            <a:lvl1pPr>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a:ea typeface="华文琥珀" panose="02010800040101010101" pitchFamily="2" charset="-122"/>
              </a:rPr>
              <a:t>- </a:t>
            </a:r>
            <a:fld id="{FF2498DE-24AD-4FF5-B306-EE90D6DC4712}" type="slidenum">
              <a:rPr lang="en-US" altLang="zh-CN" sz="1600" smtClean="0">
                <a:ea typeface="华文琥珀" panose="02010800040101010101" pitchFamily="2" charset="-122"/>
              </a:rPr>
              <a:t>‹#›</a:t>
            </a:fld>
            <a:r>
              <a:rPr lang="en-US" altLang="zh-CN" sz="160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6221"/>
          </a:xfrm>
          <a:prstGeom prst="rect">
            <a:avLst/>
          </a:prstGeom>
          <a:noFill/>
          <a:ln w="9525">
            <a:noFill/>
            <a:miter lim="800000"/>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50000"/>
              </a:spcBef>
              <a:defRPr/>
            </a:pPr>
            <a:r>
              <a:rPr lang="zh-CN" altLang="en-US" sz="1000" dirty="0">
                <a:solidFill>
                  <a:srgbClr val="006699"/>
                </a:solidFill>
                <a:latin typeface="Helvetica" pitchFamily="34" charset="0"/>
                <a:ea typeface="MS PGothic" panose="020B0600070205080204" pitchFamily="34" charset="-128"/>
              </a:rPr>
              <a:t>计算学部智能软件中心</a:t>
            </a:r>
          </a:p>
        </p:txBody>
      </p:sp>
      <p:sp>
        <p:nvSpPr>
          <p:cNvPr id="146443" name="Text Box 11"/>
          <p:cNvSpPr txBox="1">
            <a:spLocks noChangeArrowheads="1"/>
          </p:cNvSpPr>
          <p:nvPr userDrawn="1"/>
        </p:nvSpPr>
        <p:spPr bwMode="auto">
          <a:xfrm>
            <a:off x="76200" y="6602413"/>
            <a:ext cx="1374094" cy="246221"/>
          </a:xfrm>
          <a:prstGeom prst="rect">
            <a:avLst/>
          </a:prstGeom>
          <a:noFill/>
          <a:ln w="9525">
            <a:noFill/>
            <a:miter lim="800000"/>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defRPr/>
            </a:pPr>
            <a:r>
              <a:rPr lang="zh-CN" altLang="en-US" sz="1000" dirty="0">
                <a:solidFill>
                  <a:srgbClr val="006699"/>
                </a:solidFill>
                <a:latin typeface="Helvetica" pitchFamily="34" charset="0"/>
                <a:ea typeface="MS PGothic" panose="020B0600070205080204" pitchFamily="34" charset="-128"/>
              </a:rPr>
              <a:t>操作系统 设计与实现</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9.png"/><Relationship Id="rId50" Type="http://schemas.openxmlformats.org/officeDocument/2006/relationships/customXml" Target="../ink/ink25.xml"/><Relationship Id="rId55" Type="http://schemas.openxmlformats.org/officeDocument/2006/relationships/image" Target="../media/image33.png"/><Relationship Id="rId7" Type="http://schemas.openxmlformats.org/officeDocument/2006/relationships/image" Target="../media/image9.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19.xml"/><Relationship Id="rId46" Type="http://schemas.openxmlformats.org/officeDocument/2006/relationships/customXml" Target="../ink/ink23.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0.png"/><Relationship Id="rId41" Type="http://schemas.openxmlformats.org/officeDocument/2006/relationships/image" Target="../media/image26.png"/><Relationship Id="rId54" Type="http://schemas.openxmlformats.org/officeDocument/2006/relationships/customXml" Target="../ink/ink27.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4.png"/><Relationship Id="rId40" Type="http://schemas.openxmlformats.org/officeDocument/2006/relationships/customXml" Target="../ink/ink20.xml"/><Relationship Id="rId45" Type="http://schemas.openxmlformats.org/officeDocument/2006/relationships/image" Target="../media/image28.png"/><Relationship Id="rId53" Type="http://schemas.openxmlformats.org/officeDocument/2006/relationships/image" Target="../media/image32.png"/><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0.png"/><Relationship Id="rId10" Type="http://schemas.openxmlformats.org/officeDocument/2006/relationships/customXml" Target="../ink/ink5.xml"/><Relationship Id="rId19" Type="http://schemas.openxmlformats.org/officeDocument/2006/relationships/image" Target="../media/image15.png"/><Relationship Id="rId31" Type="http://schemas.openxmlformats.org/officeDocument/2006/relationships/image" Target="../media/image21.png"/><Relationship Id="rId44" Type="http://schemas.openxmlformats.org/officeDocument/2006/relationships/customXml" Target="../ink/ink22.xml"/><Relationship Id="rId52" Type="http://schemas.openxmlformats.org/officeDocument/2006/relationships/customXml" Target="../ink/ink26.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9.png"/><Relationship Id="rId30" Type="http://schemas.openxmlformats.org/officeDocument/2006/relationships/customXml" Target="../ink/ink15.xml"/><Relationship Id="rId35" Type="http://schemas.openxmlformats.org/officeDocument/2006/relationships/image" Target="../media/image23.png"/><Relationship Id="rId43" Type="http://schemas.openxmlformats.org/officeDocument/2006/relationships/image" Target="../media/image27.png"/><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31.png"/><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customXml" Target="../ink/ink29.xml"/><Relationship Id="rId1" Type="http://schemas.openxmlformats.org/officeDocument/2006/relationships/slideLayout" Target="../slideLayouts/slideLayout1.xml"/><Relationship Id="rId6" Type="http://schemas.openxmlformats.org/officeDocument/2006/relationships/customXml" Target="../ink/ink31.xml"/><Relationship Id="rId5" Type="http://schemas.openxmlformats.org/officeDocument/2006/relationships/image" Target="../media/image36.png"/><Relationship Id="rId4" Type="http://schemas.openxmlformats.org/officeDocument/2006/relationships/customXml" Target="../ink/ink30.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so.csdn.net/so/search?q=%E5%A4%9A%E6%A0%B8&amp;spm=1001.2101.3001.7020"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so.csdn.net/so/search?q=%E5%A4%9A%E6%A0%B8&amp;spm=1001.2101.3001.7020"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so.csdn.net/so/search?q=%E5%A4%9A%E6%A0%B8&amp;spm=1001.2101.3001.7020"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so.csdn.net/so/search?q=%E5%A4%9A%E6%A0%B8&amp;spm=1001.2101.3001.7020"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so.csdn.net/so/search?q=%E5%A4%9A%E6%A0%B8&amp;spm=1001.2101.3001.7020" TargetMode="Externa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hyperlink" Target="https://so.csdn.net/so/search?q=%E5%A4%9A%E6%A0%B8&amp;spm=1001.2101.3001.7020"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6</a:t>
            </a:r>
            <a:r>
              <a:rPr lang="zh-CN" altLang="en-US" sz="4400" dirty="0">
                <a:solidFill>
                  <a:srgbClr val="FF0000"/>
                </a:solidFill>
                <a:latin typeface="Arial Black" panose="020B0A04020102020204" pitchFamily="34" charset="0"/>
                <a:ea typeface="黑体" panose="02010609060101010101" pitchFamily="49" charset="-122"/>
              </a:rPr>
              <a:t>章 进程同步</a:t>
            </a:r>
          </a:p>
        </p:txBody>
      </p:sp>
      <p:sp>
        <p:nvSpPr>
          <p:cNvPr id="4" name="Rectangle 3"/>
          <p:cNvSpPr txBox="1">
            <a:spLocks noChangeArrowheads="1"/>
          </p:cNvSpPr>
          <p:nvPr/>
        </p:nvSpPr>
        <p:spPr bwMode="auto">
          <a:xfrm>
            <a:off x="533400" y="1811338"/>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a:latin typeface="宋体" panose="02010600030101010101" pitchFamily="2" charset="-122"/>
                <a:cs typeface="Times New Roman" panose="02020603050405020304" pitchFamily="18" charset="0"/>
              </a:rPr>
              <a:t>主讲教师：曲明成</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电   话：</a:t>
            </a:r>
            <a:r>
              <a:rPr lang="zh-CN" altLang="en-US" sz="2400" kern="0" dirty="0">
                <a:solidFill>
                  <a:srgbClr val="A50021"/>
                </a:solidFill>
                <a:latin typeface="宋体" panose="02010600030101010101" pitchFamily="2" charset="-122"/>
                <a:cs typeface="Times New Roman" panose="02020603050405020304" pitchFamily="18" charset="0"/>
              </a:rPr>
              <a:t> </a:t>
            </a:r>
            <a:r>
              <a:rPr lang="en-US" altLang="zh-CN" sz="2400" kern="0" dirty="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a:latin typeface="宋体" panose="02010600030101010101" pitchFamily="2" charset="-122"/>
                <a:cs typeface="Times New Roman" panose="02020603050405020304" pitchFamily="18" charset="0"/>
              </a:rPr>
              <a:t>E-mail</a:t>
            </a:r>
            <a:r>
              <a:rPr lang="zh-CN" altLang="en-US" sz="2400" kern="0" dirty="0">
                <a:latin typeface="宋体" panose="02010600030101010101" pitchFamily="2" charset="-122"/>
                <a:cs typeface="Times New Roman" panose="02020603050405020304" pitchFamily="18" charset="0"/>
              </a:rPr>
              <a:t>： </a:t>
            </a:r>
            <a:r>
              <a:rPr lang="en-US" altLang="zh-CN" sz="2400" kern="0" dirty="0" err="1">
                <a:latin typeface="宋体" panose="02010600030101010101" pitchFamily="2" charset="-122"/>
                <a:cs typeface="Times New Roman" panose="02020603050405020304" pitchFamily="18" charset="0"/>
              </a:rPr>
              <a:t>qumingcheng@126.com</a:t>
            </a: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a:solidFill>
                  <a:srgbClr val="993300"/>
                </a:solidFill>
                <a:latin typeface="宋体" panose="02010600030101010101" pitchFamily="2" charset="-122"/>
                <a:cs typeface="Times New Roman" panose="02020603050405020304" pitchFamily="18" charset="0"/>
              </a:rPr>
              <a:t>哈工大计算学部</a:t>
            </a:r>
            <a:r>
              <a:rPr lang="en-US" altLang="zh-CN" kern="0" dirty="0">
                <a:solidFill>
                  <a:srgbClr val="993300"/>
                </a:solidFill>
                <a:latin typeface="宋体" panose="02010600030101010101" pitchFamily="2" charset="-122"/>
                <a:cs typeface="Times New Roman" panose="02020603050405020304" pitchFamily="18" charset="0"/>
              </a:rPr>
              <a:t>-</a:t>
            </a:r>
            <a:r>
              <a:rPr lang="zh-CN" altLang="en-US" kern="0" dirty="0">
                <a:solidFill>
                  <a:srgbClr val="993300"/>
                </a:solidFill>
                <a:latin typeface="宋体" panose="02010600030101010101" pitchFamily="2" charset="-122"/>
                <a:cs typeface="Times New Roman" panose="02020603050405020304" pitchFamily="18" charset="0"/>
              </a:rPr>
              <a:t>智能软件中心</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en-US" altLang="zh-CN" kern="0">
                <a:latin typeface="宋体" panose="02010600030101010101" pitchFamily="2" charset="-122"/>
                <a:cs typeface="Times New Roman" panose="02020603050405020304" pitchFamily="18" charset="0"/>
              </a:rPr>
              <a:t>2021/5</a:t>
            </a:r>
            <a:endParaRPr lang="en-US" altLang="zh-CN"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771" name="Group 35"/>
          <p:cNvGrpSpPr/>
          <p:nvPr/>
        </p:nvGrpSpPr>
        <p:grpSpPr bwMode="auto">
          <a:xfrm>
            <a:off x="533400" y="2819400"/>
            <a:ext cx="3581400" cy="1447800"/>
            <a:chOff x="336" y="1776"/>
            <a:chExt cx="2256" cy="912"/>
          </a:xfrm>
        </p:grpSpPr>
        <p:sp>
          <p:nvSpPr>
            <p:cNvPr id="12309" name="Text Box 6"/>
            <p:cNvSpPr txBox="1">
              <a:spLocks noChangeArrowheads="1"/>
            </p:cNvSpPr>
            <p:nvPr/>
          </p:nvSpPr>
          <p:spPr bwMode="auto">
            <a:xfrm>
              <a:off x="1632" y="2016"/>
              <a:ext cx="960" cy="25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counter--;</a:t>
              </a:r>
            </a:p>
          </p:txBody>
        </p:sp>
        <p:sp>
          <p:nvSpPr>
            <p:cNvPr id="12310" name="Rectangle 7"/>
            <p:cNvSpPr>
              <a:spLocks noChangeArrowheads="1"/>
            </p:cNvSpPr>
            <p:nvPr/>
          </p:nvSpPr>
          <p:spPr bwMode="auto">
            <a:xfrm>
              <a:off x="1584" y="1776"/>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66"/>
                  </a:solidFill>
                </a:rPr>
                <a:t>消费者</a:t>
              </a:r>
            </a:p>
          </p:txBody>
        </p:sp>
        <p:sp>
          <p:nvSpPr>
            <p:cNvPr id="12311" name="Text Box 9"/>
            <p:cNvSpPr txBox="1">
              <a:spLocks noChangeArrowheads="1"/>
            </p:cNvSpPr>
            <p:nvPr/>
          </p:nvSpPr>
          <p:spPr bwMode="auto">
            <a:xfrm>
              <a:off x="384" y="2016"/>
              <a:ext cx="1104" cy="256"/>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counter++;</a:t>
              </a:r>
            </a:p>
          </p:txBody>
        </p:sp>
        <p:sp>
          <p:nvSpPr>
            <p:cNvPr id="12312" name="Rectangle 10"/>
            <p:cNvSpPr>
              <a:spLocks noChangeArrowheads="1"/>
            </p:cNvSpPr>
            <p:nvPr/>
          </p:nvSpPr>
          <p:spPr bwMode="auto">
            <a:xfrm>
              <a:off x="336" y="177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66"/>
                  </a:solidFill>
                </a:rPr>
                <a:t>生产者</a:t>
              </a:r>
            </a:p>
          </p:txBody>
        </p:sp>
        <p:sp>
          <p:nvSpPr>
            <p:cNvPr id="12313" name="Line 12"/>
            <p:cNvSpPr>
              <a:spLocks noChangeShapeType="1"/>
            </p:cNvSpPr>
            <p:nvPr/>
          </p:nvSpPr>
          <p:spPr bwMode="auto">
            <a:xfrm flipH="1" flipV="1">
              <a:off x="720" y="2208"/>
              <a:ext cx="384" cy="24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4" name="Line 13"/>
            <p:cNvSpPr>
              <a:spLocks noChangeShapeType="1"/>
            </p:cNvSpPr>
            <p:nvPr/>
          </p:nvSpPr>
          <p:spPr bwMode="auto">
            <a:xfrm flipV="1">
              <a:off x="1104" y="2208"/>
              <a:ext cx="1008" cy="24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5" name="Rectangle 14"/>
            <p:cNvSpPr>
              <a:spLocks noChangeArrowheads="1"/>
            </p:cNvSpPr>
            <p:nvPr/>
          </p:nvSpPr>
          <p:spPr bwMode="auto">
            <a:xfrm>
              <a:off x="720" y="2438"/>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FF0000"/>
                  </a:solidFill>
                </a:rPr>
                <a:t>这就是临界区</a:t>
              </a:r>
            </a:p>
          </p:txBody>
        </p:sp>
      </p:grpSp>
      <p:grpSp>
        <p:nvGrpSpPr>
          <p:cNvPr id="244751" name="Group 15"/>
          <p:cNvGrpSpPr/>
          <p:nvPr/>
        </p:nvGrpSpPr>
        <p:grpSpPr bwMode="auto">
          <a:xfrm>
            <a:off x="152400" y="4403725"/>
            <a:ext cx="4343400" cy="1854200"/>
            <a:chOff x="576" y="2816"/>
            <a:chExt cx="3024" cy="1168"/>
          </a:xfrm>
        </p:grpSpPr>
        <p:sp>
          <p:nvSpPr>
            <p:cNvPr id="12307" name="Rectangle 16"/>
            <p:cNvSpPr>
              <a:spLocks noChangeArrowheads="1"/>
            </p:cNvSpPr>
            <p:nvPr/>
          </p:nvSpPr>
          <p:spPr bwMode="auto">
            <a:xfrm>
              <a:off x="576" y="2816"/>
              <a:ext cx="3024" cy="1168"/>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t>临界区定义了进程间的协作协议，因此一个非常重要的工作</a:t>
              </a:r>
              <a:r>
                <a:rPr lang="en-US" altLang="zh-CN" sz="2400" dirty="0"/>
                <a:t>: </a:t>
              </a:r>
              <a:r>
                <a:rPr lang="zh-CN" altLang="en-US" sz="2400" dirty="0">
                  <a:solidFill>
                    <a:srgbClr val="FF0000"/>
                  </a:solidFill>
                </a:rPr>
                <a:t>找出进程中的临界区代码并限定</a:t>
              </a:r>
            </a:p>
          </p:txBody>
        </p:sp>
        <p:pic>
          <p:nvPicPr>
            <p:cNvPr id="12308" name="Picture 1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9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4754" name="Group 18"/>
          <p:cNvGrpSpPr/>
          <p:nvPr/>
        </p:nvGrpSpPr>
        <p:grpSpPr bwMode="auto">
          <a:xfrm>
            <a:off x="5181600" y="3276600"/>
            <a:ext cx="2057400" cy="3014663"/>
            <a:chOff x="3696" y="2304"/>
            <a:chExt cx="1296" cy="1899"/>
          </a:xfrm>
        </p:grpSpPr>
        <p:grpSp>
          <p:nvGrpSpPr>
            <p:cNvPr id="12299" name="Group 19"/>
            <p:cNvGrpSpPr/>
            <p:nvPr/>
          </p:nvGrpSpPr>
          <p:grpSpPr bwMode="auto">
            <a:xfrm>
              <a:off x="3744" y="2304"/>
              <a:ext cx="1200" cy="1632"/>
              <a:chOff x="3744" y="2448"/>
              <a:chExt cx="1200" cy="1680"/>
            </a:xfrm>
          </p:grpSpPr>
          <p:sp>
            <p:nvSpPr>
              <p:cNvPr id="12301" name="Rectangle 20"/>
              <p:cNvSpPr>
                <a:spLocks noChangeArrowheads="1"/>
              </p:cNvSpPr>
              <p:nvPr/>
            </p:nvSpPr>
            <p:spPr bwMode="auto">
              <a:xfrm>
                <a:off x="3744" y="2448"/>
                <a:ext cx="1200" cy="1680"/>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2302" name="Text Box 21"/>
              <p:cNvSpPr txBox="1">
                <a:spLocks noChangeArrowheads="1"/>
              </p:cNvSpPr>
              <p:nvPr/>
            </p:nvSpPr>
            <p:spPr bwMode="auto">
              <a:xfrm>
                <a:off x="3792" y="2448"/>
                <a:ext cx="105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2303" name="Text Box 22"/>
              <p:cNvSpPr txBox="1">
                <a:spLocks noChangeArrowheads="1"/>
              </p:cNvSpPr>
              <p:nvPr/>
            </p:nvSpPr>
            <p:spPr bwMode="auto">
              <a:xfrm>
                <a:off x="3840" y="2784"/>
                <a:ext cx="960" cy="302"/>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进入区</a:t>
                </a:r>
              </a:p>
            </p:txBody>
          </p:sp>
          <p:sp>
            <p:nvSpPr>
              <p:cNvPr id="12304" name="Text Box 23"/>
              <p:cNvSpPr txBox="1">
                <a:spLocks noChangeArrowheads="1"/>
              </p:cNvSpPr>
              <p:nvPr/>
            </p:nvSpPr>
            <p:spPr bwMode="auto">
              <a:xfrm>
                <a:off x="3792" y="3120"/>
                <a:ext cx="105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2305" name="Text Box 24"/>
              <p:cNvSpPr txBox="1">
                <a:spLocks noChangeArrowheads="1"/>
              </p:cNvSpPr>
              <p:nvPr/>
            </p:nvSpPr>
            <p:spPr bwMode="auto">
              <a:xfrm>
                <a:off x="3840" y="3456"/>
                <a:ext cx="960" cy="302"/>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退出区</a:t>
                </a:r>
              </a:p>
            </p:txBody>
          </p:sp>
          <p:sp>
            <p:nvSpPr>
              <p:cNvPr id="12306" name="Text Box 25"/>
              <p:cNvSpPr txBox="1">
                <a:spLocks noChangeArrowheads="1"/>
              </p:cNvSpPr>
              <p:nvPr/>
            </p:nvSpPr>
            <p:spPr bwMode="auto">
              <a:xfrm>
                <a:off x="3792" y="3792"/>
                <a:ext cx="105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grpSp>
        <p:sp>
          <p:nvSpPr>
            <p:cNvPr id="12300" name="Rectangle 26"/>
            <p:cNvSpPr>
              <a:spLocks noChangeArrowheads="1"/>
            </p:cNvSpPr>
            <p:nvPr/>
          </p:nvSpPr>
          <p:spPr bwMode="auto">
            <a:xfrm>
              <a:off x="3696" y="3915"/>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进程代码结构</a:t>
              </a:r>
            </a:p>
          </p:txBody>
        </p:sp>
      </p:grpSp>
      <p:grpSp>
        <p:nvGrpSpPr>
          <p:cNvPr id="244772" name="Group 36"/>
          <p:cNvGrpSpPr/>
          <p:nvPr/>
        </p:nvGrpSpPr>
        <p:grpSpPr bwMode="auto">
          <a:xfrm>
            <a:off x="6934200" y="3200400"/>
            <a:ext cx="1600200" cy="2514600"/>
            <a:chOff x="4368" y="2016"/>
            <a:chExt cx="1008" cy="1584"/>
          </a:xfrm>
        </p:grpSpPr>
        <p:sp>
          <p:nvSpPr>
            <p:cNvPr id="12296" name="Line 28"/>
            <p:cNvSpPr>
              <a:spLocks noChangeShapeType="1"/>
            </p:cNvSpPr>
            <p:nvPr/>
          </p:nvSpPr>
          <p:spPr bwMode="auto">
            <a:xfrm flipH="1" flipV="1">
              <a:off x="4368" y="2544"/>
              <a:ext cx="624" cy="14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29"/>
            <p:cNvSpPr>
              <a:spLocks noChangeShapeType="1"/>
            </p:cNvSpPr>
            <p:nvPr/>
          </p:nvSpPr>
          <p:spPr bwMode="auto">
            <a:xfrm flipH="1">
              <a:off x="4368" y="2688"/>
              <a:ext cx="624" cy="48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Text Box 30"/>
            <p:cNvSpPr txBox="1">
              <a:spLocks noChangeArrowheads="1"/>
            </p:cNvSpPr>
            <p:nvPr/>
          </p:nvSpPr>
          <p:spPr bwMode="auto">
            <a:xfrm>
              <a:off x="5024" y="2016"/>
              <a:ext cx="352" cy="158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本章的中心内容</a:t>
              </a:r>
            </a:p>
          </p:txBody>
        </p:sp>
      </p:grpSp>
      <p:sp>
        <p:nvSpPr>
          <p:cNvPr id="12294"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6.2 </a:t>
            </a:r>
            <a:r>
              <a:rPr lang="zh-CN" altLang="en-US" sz="3200">
                <a:latin typeface="黑体" panose="02010609060101010101" pitchFamily="49" charset="-122"/>
                <a:ea typeface="黑体" panose="02010609060101010101" pitchFamily="49" charset="-122"/>
              </a:rPr>
              <a:t>互斥与临界区问题</a:t>
            </a:r>
          </a:p>
        </p:txBody>
      </p:sp>
      <p:sp>
        <p:nvSpPr>
          <p:cNvPr id="12295" name="Rectangle 32"/>
          <p:cNvSpPr>
            <a:spLocks noChangeArrowheads="1"/>
          </p:cNvSpPr>
          <p:nvPr/>
        </p:nvSpPr>
        <p:spPr bwMode="auto">
          <a:xfrm>
            <a:off x="152400" y="1143000"/>
            <a:ext cx="8458200" cy="14478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dirty="0">
                <a:latin typeface="宋体" panose="02010600030101010101" pitchFamily="2" charset="-122"/>
              </a:rPr>
              <a:t>术语</a:t>
            </a:r>
            <a:r>
              <a:rPr lang="en-US" altLang="zh-CN" sz="2400" dirty="0">
                <a:latin typeface="宋体" panose="02010600030101010101" pitchFamily="2" charset="-122"/>
              </a:rPr>
              <a:t>2: </a:t>
            </a:r>
            <a:r>
              <a:rPr lang="zh-CN" altLang="en-US" sz="2400" dirty="0">
                <a:solidFill>
                  <a:srgbClr val="FF0000"/>
                </a:solidFill>
                <a:latin typeface="宋体" panose="02010600030101010101" pitchFamily="2" charset="-122"/>
              </a:rPr>
              <a:t>临界区</a:t>
            </a:r>
            <a:r>
              <a:rPr lang="en-US" altLang="zh-CN" sz="2400" dirty="0">
                <a:solidFill>
                  <a:srgbClr val="FF0000"/>
                </a:solidFill>
              </a:rPr>
              <a:t>(Critical Section)</a:t>
            </a:r>
            <a:r>
              <a:rPr lang="en-US" altLang="zh-CN" sz="2400" dirty="0"/>
              <a:t> </a:t>
            </a:r>
            <a:br>
              <a:rPr lang="en-US" altLang="zh-CN" sz="2400" dirty="0"/>
            </a:br>
            <a:r>
              <a:rPr lang="zh-CN" altLang="en-US" sz="2000" dirty="0"/>
              <a:t>（</a:t>
            </a:r>
            <a:r>
              <a:rPr lang="en-US" altLang="zh-CN" sz="2000" dirty="0"/>
              <a:t>1</a:t>
            </a:r>
            <a:r>
              <a:rPr lang="zh-CN" altLang="en-US" sz="2000" dirty="0"/>
              <a:t>）临界资源：把一次仅允许一个进程使用的资源称为临界资源。</a:t>
            </a:r>
            <a:br>
              <a:rPr lang="zh-CN" altLang="en-US" sz="2000" dirty="0"/>
            </a:br>
            <a:r>
              <a:rPr lang="zh-CN" altLang="en-US" sz="2000" dirty="0"/>
              <a:t>                           如只能独享的物理设备</a:t>
            </a:r>
            <a:r>
              <a:rPr lang="en-US" altLang="zh-CN" sz="2000" dirty="0"/>
              <a:t>(</a:t>
            </a:r>
            <a:r>
              <a:rPr lang="zh-CN" altLang="en-US" sz="2000" dirty="0"/>
              <a:t>打印机</a:t>
            </a:r>
            <a:r>
              <a:rPr lang="en-US" altLang="zh-CN" sz="2000" dirty="0"/>
              <a:t>)</a:t>
            </a:r>
            <a:r>
              <a:rPr lang="zh-CN" altLang="en-US" sz="2000" dirty="0"/>
              <a:t>、共享变量等等。</a:t>
            </a:r>
            <a:br>
              <a:rPr lang="zh-CN" altLang="en-US" sz="2000" dirty="0"/>
            </a:br>
            <a:r>
              <a:rPr lang="zh-CN" altLang="en-US" sz="2000" dirty="0"/>
              <a:t>（</a:t>
            </a:r>
            <a:r>
              <a:rPr lang="en-US" altLang="zh-CN" sz="2000" dirty="0"/>
              <a:t>2</a:t>
            </a:r>
            <a:r>
              <a:rPr lang="zh-CN" altLang="en-US" sz="2000" dirty="0"/>
              <a:t>）临界区：在每个进程中，访问临界资源的那段程序称为临界区。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771"/>
                                        </p:tgtEl>
                                        <p:attrNameLst>
                                          <p:attrName>style.visibility</p:attrName>
                                        </p:attrNameLst>
                                      </p:cBhvr>
                                      <p:to>
                                        <p:strVal val="visible"/>
                                      </p:to>
                                    </p:set>
                                    <p:animEffect transition="in" filter="fade">
                                      <p:cBhvr>
                                        <p:cTn id="7" dur="500"/>
                                        <p:tgtEl>
                                          <p:spTgt spid="2447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4751"/>
                                        </p:tgtEl>
                                        <p:attrNameLst>
                                          <p:attrName>style.visibility</p:attrName>
                                        </p:attrNameLst>
                                      </p:cBhvr>
                                      <p:to>
                                        <p:strVal val="visible"/>
                                      </p:to>
                                    </p:set>
                                    <p:animEffect transition="in" filter="fade">
                                      <p:cBhvr>
                                        <p:cTn id="11" dur="500"/>
                                        <p:tgtEl>
                                          <p:spTgt spid="24475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44754"/>
                                        </p:tgtEl>
                                        <p:attrNameLst>
                                          <p:attrName>style.visibility</p:attrName>
                                        </p:attrNameLst>
                                      </p:cBhvr>
                                      <p:to>
                                        <p:strVal val="visible"/>
                                      </p:to>
                                    </p:set>
                                    <p:animEffect transition="in" filter="fade">
                                      <p:cBhvr>
                                        <p:cTn id="16" dur="500"/>
                                        <p:tgtEl>
                                          <p:spTgt spid="244754"/>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44772"/>
                                        </p:tgtEl>
                                        <p:attrNameLst>
                                          <p:attrName>style.visibility</p:attrName>
                                        </p:attrNameLst>
                                      </p:cBhvr>
                                      <p:to>
                                        <p:strVal val="visible"/>
                                      </p:to>
                                    </p:set>
                                    <p:animEffect transition="in" filter="wipe(right)">
                                      <p:cBhvr>
                                        <p:cTn id="20" dur="500"/>
                                        <p:tgtEl>
                                          <p:spTgt spid="2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1076325"/>
            <a:ext cx="7848600" cy="523875"/>
          </a:xfrm>
        </p:spPr>
        <p:txBody>
          <a:bodyPr/>
          <a:lstStyle/>
          <a:p>
            <a:pPr eaLnBrk="1" hangingPunct="1"/>
            <a:r>
              <a:rPr lang="zh-CN" altLang="en-US" sz="2800"/>
              <a:t>如何进入临界区</a:t>
            </a:r>
            <a:r>
              <a:rPr lang="en-US" altLang="zh-CN" sz="2800"/>
              <a:t>? </a:t>
            </a:r>
            <a:r>
              <a:rPr lang="zh-CN" altLang="en-US" sz="2800">
                <a:sym typeface="Symbol" panose="05050102010706020507" pitchFamily="18" charset="2"/>
              </a:rPr>
              <a:t>有多种方法！</a:t>
            </a:r>
          </a:p>
        </p:txBody>
      </p:sp>
      <p:sp>
        <p:nvSpPr>
          <p:cNvPr id="246787" name="Rectangle 3"/>
          <p:cNvSpPr>
            <a:spLocks noChangeArrowheads="1"/>
          </p:cNvSpPr>
          <p:nvPr/>
        </p:nvSpPr>
        <p:spPr bwMode="auto">
          <a:xfrm>
            <a:off x="533400" y="2209800"/>
            <a:ext cx="8001000" cy="788988"/>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400">
                <a:solidFill>
                  <a:srgbClr val="FF0000"/>
                </a:solidFill>
              </a:rPr>
              <a:t>1. </a:t>
            </a:r>
            <a:r>
              <a:rPr lang="zh-CN" altLang="en-US" sz="2400">
                <a:solidFill>
                  <a:srgbClr val="FF0000"/>
                </a:solidFill>
              </a:rPr>
              <a:t>互斥进入：</a:t>
            </a:r>
            <a:r>
              <a:rPr lang="zh-CN" altLang="en-US" sz="2400"/>
              <a:t>如果一个进程在临界区中执行，则其他</a:t>
            </a:r>
            <a:br>
              <a:rPr lang="zh-CN" altLang="en-US" sz="2400"/>
            </a:br>
            <a:r>
              <a:rPr lang="zh-CN" altLang="en-US" sz="2400"/>
              <a:t>                      进程不允许进入</a:t>
            </a:r>
          </a:p>
        </p:txBody>
      </p:sp>
      <p:sp>
        <p:nvSpPr>
          <p:cNvPr id="246789" name="Rectangle 5"/>
          <p:cNvSpPr>
            <a:spLocks noChangeArrowheads="1"/>
          </p:cNvSpPr>
          <p:nvPr/>
        </p:nvSpPr>
        <p:spPr bwMode="auto">
          <a:xfrm>
            <a:off x="533400" y="3048000"/>
            <a:ext cx="8001000" cy="830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855" indent="-18732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CC0000"/>
              </a:buClr>
              <a:buFont typeface="Wingdings" panose="05000000000000000000" pitchFamily="2" charset="2"/>
              <a:buChar char="Ø"/>
            </a:pPr>
            <a:r>
              <a:rPr lang="zh-CN" altLang="en-US" sz="2400"/>
              <a:t>这种进程间的约束关系称为</a:t>
            </a:r>
            <a:r>
              <a:rPr lang="zh-CN" altLang="en-US" sz="2400">
                <a:solidFill>
                  <a:srgbClr val="FF0000"/>
                </a:solidFill>
              </a:rPr>
              <a:t>互斥</a:t>
            </a:r>
            <a:r>
              <a:rPr lang="en-US" altLang="zh-CN" sz="2400">
                <a:solidFill>
                  <a:srgbClr val="FF0000"/>
                </a:solidFill>
              </a:rPr>
              <a:t>(mutual exclusion)</a:t>
            </a:r>
          </a:p>
          <a:p>
            <a:pPr eaLnBrk="1" hangingPunct="1">
              <a:spcBef>
                <a:spcPct val="0"/>
              </a:spcBef>
              <a:buClr>
                <a:srgbClr val="CC0000"/>
              </a:buClr>
              <a:buFont typeface="Wingdings" panose="05000000000000000000" pitchFamily="2" charset="2"/>
              <a:buChar char="Ø"/>
            </a:pPr>
            <a:r>
              <a:rPr lang="zh-CN" altLang="en-US" sz="2400">
                <a:solidFill>
                  <a:srgbClr val="FF0000"/>
                </a:solidFill>
              </a:rPr>
              <a:t>这是临界区进入的基本原则</a:t>
            </a:r>
            <a:r>
              <a:rPr lang="en-US" altLang="zh-CN" sz="2400">
                <a:solidFill>
                  <a:srgbClr val="FF0000"/>
                </a:solidFill>
              </a:rPr>
              <a:t>(</a:t>
            </a:r>
            <a:r>
              <a:rPr lang="zh-CN" altLang="en-US" sz="2400">
                <a:solidFill>
                  <a:srgbClr val="FF0000"/>
                </a:solidFill>
              </a:rPr>
              <a:t>正确性保证</a:t>
            </a:r>
            <a:r>
              <a:rPr lang="en-US" altLang="zh-CN" sz="2400">
                <a:solidFill>
                  <a:srgbClr val="FF0000"/>
                </a:solidFill>
              </a:rPr>
              <a:t>)</a:t>
            </a:r>
          </a:p>
        </p:txBody>
      </p:sp>
      <p:sp>
        <p:nvSpPr>
          <p:cNvPr id="246791" name="Rectangle 7"/>
          <p:cNvSpPr>
            <a:spLocks noChangeArrowheads="1"/>
          </p:cNvSpPr>
          <p:nvPr/>
        </p:nvSpPr>
        <p:spPr bwMode="auto">
          <a:xfrm>
            <a:off x="533400" y="3886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a:t>一个好的临界区进入方法还需考虑</a:t>
            </a:r>
            <a:r>
              <a:rPr lang="en-US" altLang="zh-CN" sz="2400">
                <a:latin typeface="宋体" panose="02010600030101010101" pitchFamily="2" charset="-122"/>
              </a:rPr>
              <a:t>…</a:t>
            </a:r>
            <a:endParaRPr lang="en-US" altLang="zh-CN" sz="2400"/>
          </a:p>
        </p:txBody>
      </p:sp>
      <p:sp>
        <p:nvSpPr>
          <p:cNvPr id="13318"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6.2 </a:t>
            </a:r>
            <a:r>
              <a:rPr lang="zh-CN" altLang="en-US" sz="3200">
                <a:latin typeface="黑体" panose="02010609060101010101" pitchFamily="49" charset="-122"/>
                <a:ea typeface="黑体" panose="02010609060101010101" pitchFamily="49" charset="-122"/>
              </a:rPr>
              <a:t>互斥与临界区问题</a:t>
            </a:r>
          </a:p>
        </p:txBody>
      </p:sp>
      <p:sp>
        <p:nvSpPr>
          <p:cNvPr id="13319" name="Rectangle 18"/>
          <p:cNvSpPr>
            <a:spLocks noChangeArrowheads="1"/>
          </p:cNvSpPr>
          <p:nvPr/>
        </p:nvSpPr>
        <p:spPr bwMode="auto">
          <a:xfrm>
            <a:off x="533400" y="16002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a:solidFill>
                  <a:srgbClr val="CC0000"/>
                </a:solidFill>
                <a:latin typeface="宋体" panose="02010600030101010101" pitchFamily="2" charset="-122"/>
              </a:rPr>
              <a:t>临界区问题的解决方案，必须满足下面</a:t>
            </a:r>
            <a:r>
              <a:rPr lang="en-US" altLang="zh-CN" sz="2400">
                <a:solidFill>
                  <a:srgbClr val="CC0000"/>
                </a:solidFill>
                <a:latin typeface="宋体" panose="02010600030101010101" pitchFamily="2" charset="-122"/>
              </a:rPr>
              <a:t>3</a:t>
            </a:r>
            <a:r>
              <a:rPr lang="zh-CN" altLang="en-US" sz="2400">
                <a:solidFill>
                  <a:srgbClr val="CC0000"/>
                </a:solidFill>
                <a:latin typeface="宋体" panose="02010600030101010101" pitchFamily="2" charset="-122"/>
              </a:rPr>
              <a:t>个条件：</a:t>
            </a:r>
            <a:endParaRPr lang="zh-CN" altLang="en-US" sz="2000">
              <a:solidFill>
                <a:srgbClr val="CC0000"/>
              </a:solidFill>
            </a:endParaRPr>
          </a:p>
        </p:txBody>
      </p:sp>
      <p:sp>
        <p:nvSpPr>
          <p:cNvPr id="246803" name="Rectangle 19"/>
          <p:cNvSpPr>
            <a:spLocks noChangeArrowheads="1"/>
          </p:cNvSpPr>
          <p:nvPr/>
        </p:nvSpPr>
        <p:spPr bwMode="auto">
          <a:xfrm>
            <a:off x="533400" y="4495800"/>
            <a:ext cx="8001000" cy="838200"/>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400" dirty="0">
                <a:solidFill>
                  <a:srgbClr val="FF0000"/>
                </a:solidFill>
              </a:rPr>
              <a:t>2. </a:t>
            </a:r>
            <a:r>
              <a:rPr lang="zh-CN" altLang="en-US" sz="2400" dirty="0">
                <a:solidFill>
                  <a:srgbClr val="FF0000"/>
                </a:solidFill>
              </a:rPr>
              <a:t>有空让进：</a:t>
            </a:r>
            <a:r>
              <a:rPr lang="zh-CN" altLang="en-US" sz="2400" dirty="0"/>
              <a:t>若干进程要求进入空闲临界区（临界资源空闲）时，应一定能使某个进程进入临界区</a:t>
            </a:r>
          </a:p>
        </p:txBody>
      </p:sp>
      <p:sp>
        <p:nvSpPr>
          <p:cNvPr id="246804" name="Rectangle 20"/>
          <p:cNvSpPr>
            <a:spLocks noChangeArrowheads="1"/>
          </p:cNvSpPr>
          <p:nvPr/>
        </p:nvSpPr>
        <p:spPr bwMode="auto">
          <a:xfrm>
            <a:off x="533400" y="5535613"/>
            <a:ext cx="8001000" cy="788987"/>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400" dirty="0">
                <a:solidFill>
                  <a:srgbClr val="FF0000"/>
                </a:solidFill>
              </a:rPr>
              <a:t>3. </a:t>
            </a:r>
            <a:r>
              <a:rPr lang="zh-CN" altLang="en-US" sz="2400" dirty="0">
                <a:solidFill>
                  <a:srgbClr val="FF0000"/>
                </a:solidFill>
              </a:rPr>
              <a:t>有限等待：</a:t>
            </a:r>
            <a:r>
              <a:rPr lang="zh-CN" altLang="en-US" sz="2400" dirty="0"/>
              <a:t>从进程发出进入请求到允许进入，不能</a:t>
            </a:r>
            <a:br>
              <a:rPr lang="zh-CN" altLang="en-US" sz="2400" dirty="0"/>
            </a:br>
            <a:r>
              <a:rPr lang="zh-CN" altLang="en-US" sz="2400" dirty="0"/>
              <a:t>                      无限等待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dissolve">
                                      <p:cBhvr>
                                        <p:cTn id="7" dur="500"/>
                                        <p:tgtEl>
                                          <p:spTgt spid="246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9"/>
                                        </p:tgtEl>
                                        <p:attrNameLst>
                                          <p:attrName>style.visibility</p:attrName>
                                        </p:attrNameLst>
                                      </p:cBhvr>
                                      <p:to>
                                        <p:strVal val="visible"/>
                                      </p:to>
                                    </p:set>
                                    <p:animEffect transition="in" filter="wipe(left)">
                                      <p:cBhvr>
                                        <p:cTn id="12" dur="500"/>
                                        <p:tgtEl>
                                          <p:spTgt spid="2467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6791"/>
                                        </p:tgtEl>
                                        <p:attrNameLst>
                                          <p:attrName>style.visibility</p:attrName>
                                        </p:attrNameLst>
                                      </p:cBhvr>
                                      <p:to>
                                        <p:strVal val="visible"/>
                                      </p:to>
                                    </p:set>
                                    <p:animEffect transition="in" filter="dissolve">
                                      <p:cBhvr>
                                        <p:cTn id="17" dur="500"/>
                                        <p:tgtEl>
                                          <p:spTgt spid="24679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6803"/>
                                        </p:tgtEl>
                                        <p:attrNameLst>
                                          <p:attrName>style.visibility</p:attrName>
                                        </p:attrNameLst>
                                      </p:cBhvr>
                                      <p:to>
                                        <p:strVal val="visible"/>
                                      </p:to>
                                    </p:set>
                                    <p:animEffect transition="in" filter="dissolve">
                                      <p:cBhvr>
                                        <p:cTn id="22" dur="500"/>
                                        <p:tgtEl>
                                          <p:spTgt spid="2468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6804"/>
                                        </p:tgtEl>
                                        <p:attrNameLst>
                                          <p:attrName>style.visibility</p:attrName>
                                        </p:attrNameLst>
                                      </p:cBhvr>
                                      <p:to>
                                        <p:strVal val="visible"/>
                                      </p:to>
                                    </p:set>
                                    <p:animEffect transition="in" filter="dissolve">
                                      <p:cBhvr>
                                        <p:cTn id="27" dur="500"/>
                                        <p:tgtEl>
                                          <p:spTgt spid="24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789" grpId="0" animBg="1"/>
      <p:bldP spid="246791" grpId="0"/>
      <p:bldP spid="246803" grpId="0" animBg="1"/>
      <p:bldP spid="2468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1371600"/>
            <a:ext cx="6781800" cy="1524000"/>
          </a:xfrm>
        </p:spPr>
        <p:txBody>
          <a:bodyPr/>
          <a:lstStyle/>
          <a:p>
            <a:pPr eaLnBrk="1" hangingPunct="1">
              <a:lnSpc>
                <a:spcPct val="110000"/>
              </a:lnSpc>
            </a:pPr>
            <a:r>
              <a:rPr lang="zh-CN" altLang="en-US" sz="2800" dirty="0">
                <a:solidFill>
                  <a:srgbClr val="CC0000"/>
                </a:solidFill>
                <a:latin typeface="宋体" panose="02010600030101010101" pitchFamily="2" charset="-122"/>
              </a:rPr>
              <a:t>解决临界区问题 </a:t>
            </a:r>
            <a:r>
              <a:rPr lang="en-US" altLang="zh-CN" sz="2800" dirty="0">
                <a:solidFill>
                  <a:srgbClr val="CC0000"/>
                </a:solidFill>
                <a:latin typeface="宋体" panose="02010600030101010101" pitchFamily="2" charset="-122"/>
              </a:rPr>
              <a:t>= </a:t>
            </a:r>
            <a:r>
              <a:rPr lang="zh-CN" altLang="en-US" sz="2800" dirty="0">
                <a:solidFill>
                  <a:srgbClr val="CC0000"/>
                </a:solidFill>
                <a:latin typeface="宋体" panose="02010600030101010101" pitchFamily="2" charset="-122"/>
              </a:rPr>
              <a:t>即如何进入和退出临界区，以达到进程互斥及同步的目的！</a:t>
            </a:r>
            <a:br>
              <a:rPr lang="en-US" altLang="zh-CN" sz="2800" dirty="0">
                <a:solidFill>
                  <a:srgbClr val="CC0000"/>
                </a:solidFill>
                <a:latin typeface="宋体" panose="02010600030101010101" pitchFamily="2" charset="-122"/>
              </a:rPr>
            </a:br>
            <a:endParaRPr lang="zh-CN" altLang="en-US" sz="2800" dirty="0">
              <a:solidFill>
                <a:srgbClr val="000099"/>
              </a:solidFill>
              <a:latin typeface="楷体_GB2312" pitchFamily="49" charset="-122"/>
              <a:ea typeface="楷体_GB2312" pitchFamily="49" charset="-122"/>
            </a:endParaRPr>
          </a:p>
        </p:txBody>
      </p:sp>
      <p:sp>
        <p:nvSpPr>
          <p:cNvPr id="14339"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 name="矩形 1"/>
          <p:cNvSpPr/>
          <p:nvPr/>
        </p:nvSpPr>
        <p:spPr>
          <a:xfrm>
            <a:off x="1143000" y="2590800"/>
            <a:ext cx="4572000" cy="1938992"/>
          </a:xfrm>
          <a:prstGeom prst="rect">
            <a:avLst/>
          </a:prstGeom>
        </p:spPr>
        <p:txBody>
          <a:bodyPr>
            <a:spAutoFit/>
          </a:bodyPr>
          <a:lstStyle/>
          <a:p>
            <a:r>
              <a:rPr lang="zh-CN" altLang="en-US" sz="2400" dirty="0">
                <a:latin typeface="宋体" panose="02010600030101010101" pitchFamily="2" charset="-122"/>
                <a:sym typeface="Symbol" panose="05050102010706020507" pitchFamily="18" charset="2"/>
              </a:rPr>
              <a:t>有多种方法：</a:t>
            </a:r>
            <a:br>
              <a:rPr lang="zh-CN" altLang="en-US" sz="2400" dirty="0">
                <a:latin typeface="楷体_GB2312" pitchFamily="49" charset="-122"/>
                <a:ea typeface="楷体_GB2312" pitchFamily="49" charset="-122"/>
                <a:sym typeface="Symbol" panose="05050102010706020507" pitchFamily="18" charset="2"/>
              </a:rPr>
            </a:br>
            <a:r>
              <a:rPr lang="zh-CN" altLang="en-US" sz="2400" dirty="0">
                <a:latin typeface="楷体_GB2312" pitchFamily="49" charset="-122"/>
                <a:ea typeface="楷体_GB2312" pitchFamily="49" charset="-122"/>
                <a:sym typeface="Symbol" panose="05050102010706020507" pitchFamily="18" charset="2"/>
              </a:rPr>
              <a:t> </a:t>
            </a:r>
            <a:r>
              <a:rPr lang="zh-CN" altLang="en-US" sz="2400" dirty="0">
                <a:latin typeface="楷体_GB2312" pitchFamily="49" charset="-122"/>
                <a:ea typeface="楷体_GB2312" pitchFamily="49" charset="-122"/>
              </a:rPr>
              <a:t> </a:t>
            </a:r>
            <a:r>
              <a:rPr lang="zh-CN" altLang="en-US" sz="2400" dirty="0">
                <a:solidFill>
                  <a:srgbClr val="000099"/>
                </a:solidFill>
                <a:latin typeface="楷体_GB2312" pitchFamily="49" charset="-122"/>
                <a:ea typeface="楷体_GB2312" pitchFamily="49" charset="-122"/>
              </a:rPr>
              <a:t>（</a:t>
            </a:r>
            <a:r>
              <a:rPr lang="en-US" altLang="zh-CN" sz="2400" dirty="0">
                <a:solidFill>
                  <a:srgbClr val="000099"/>
                </a:solidFill>
                <a:latin typeface="楷体_GB2312" pitchFamily="49" charset="-122"/>
                <a:ea typeface="楷体_GB2312" pitchFamily="49" charset="-122"/>
              </a:rPr>
              <a:t>1</a:t>
            </a:r>
            <a:r>
              <a:rPr lang="zh-CN" altLang="en-US" sz="2400" dirty="0">
                <a:solidFill>
                  <a:srgbClr val="000099"/>
                </a:solidFill>
                <a:latin typeface="楷体_GB2312" pitchFamily="49" charset="-122"/>
                <a:ea typeface="楷体_GB2312" pitchFamily="49" charset="-122"/>
              </a:rPr>
              <a:t>）一般软件方法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2</a:t>
            </a:r>
            <a:r>
              <a:rPr lang="zh-CN" altLang="en-US" sz="2400" dirty="0">
                <a:solidFill>
                  <a:srgbClr val="000099"/>
                </a:solidFill>
                <a:latin typeface="楷体_GB2312" pitchFamily="49" charset="-122"/>
                <a:ea typeface="楷体_GB2312" pitchFamily="49" charset="-122"/>
              </a:rPr>
              <a:t>）关中断方法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3</a:t>
            </a:r>
            <a:r>
              <a:rPr lang="zh-CN" altLang="en-US" sz="2400" dirty="0">
                <a:solidFill>
                  <a:srgbClr val="000099"/>
                </a:solidFill>
                <a:latin typeface="楷体_GB2312" pitchFamily="49" charset="-122"/>
                <a:ea typeface="楷体_GB2312" pitchFamily="49" charset="-122"/>
              </a:rPr>
              <a:t>）硬件原子指令方法</a:t>
            </a:r>
            <a:br>
              <a:rPr lang="zh-CN" altLang="en-US" sz="2400" dirty="0">
                <a:solidFill>
                  <a:srgbClr val="000099"/>
                </a:solidFill>
                <a:latin typeface="楷体_GB2312" pitchFamily="49" charset="-122"/>
                <a:ea typeface="楷体_GB2312" pitchFamily="49" charset="-122"/>
              </a:rPr>
            </a:b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4</a:t>
            </a:r>
            <a:r>
              <a:rPr lang="zh-CN" altLang="en-US" sz="2400" dirty="0">
                <a:solidFill>
                  <a:srgbClr val="000099"/>
                </a:solidFill>
                <a:latin typeface="楷体_GB2312" pitchFamily="49" charset="-122"/>
                <a:ea typeface="楷体_GB2312" pitchFamily="49" charset="-122"/>
              </a:rPr>
              <a:t>）信号量方法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955" name="Group 3"/>
          <p:cNvGrpSpPr/>
          <p:nvPr/>
        </p:nvGrpSpPr>
        <p:grpSpPr bwMode="auto">
          <a:xfrm>
            <a:off x="990600" y="1295400"/>
            <a:ext cx="2895600" cy="3124200"/>
            <a:chOff x="624" y="912"/>
            <a:chExt cx="1824" cy="1968"/>
          </a:xfrm>
        </p:grpSpPr>
        <p:sp>
          <p:nvSpPr>
            <p:cNvPr id="15381" name="Rectangle 4"/>
            <p:cNvSpPr>
              <a:spLocks noChangeArrowheads="1"/>
            </p:cNvSpPr>
            <p:nvPr/>
          </p:nvSpPr>
          <p:spPr bwMode="auto">
            <a:xfrm>
              <a:off x="624" y="912"/>
              <a:ext cx="1824" cy="1632"/>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5382" name="Text Box 5"/>
            <p:cNvSpPr txBox="1">
              <a:spLocks noChangeArrowheads="1"/>
            </p:cNvSpPr>
            <p:nvPr/>
          </p:nvSpPr>
          <p:spPr bwMode="auto">
            <a:xfrm>
              <a:off x="720" y="1104"/>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rPr>
                <a:t>while (turn !=0) ;</a:t>
              </a:r>
            </a:p>
          </p:txBody>
        </p:sp>
        <p:sp>
          <p:nvSpPr>
            <p:cNvPr id="15383" name="Text Box 6"/>
            <p:cNvSpPr txBox="1">
              <a:spLocks noChangeArrowheads="1"/>
            </p:cNvSpPr>
            <p:nvPr/>
          </p:nvSpPr>
          <p:spPr bwMode="auto">
            <a:xfrm>
              <a:off x="816" y="144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5384" name="Text Box 7"/>
            <p:cNvSpPr txBox="1">
              <a:spLocks noChangeArrowheads="1"/>
            </p:cNvSpPr>
            <p:nvPr/>
          </p:nvSpPr>
          <p:spPr bwMode="auto">
            <a:xfrm>
              <a:off x="720" y="1824"/>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turn = 1;</a:t>
              </a:r>
            </a:p>
          </p:txBody>
        </p:sp>
        <p:sp>
          <p:nvSpPr>
            <p:cNvPr id="15385" name="Text Box 8"/>
            <p:cNvSpPr txBox="1">
              <a:spLocks noChangeArrowheads="1"/>
            </p:cNvSpPr>
            <p:nvPr/>
          </p:nvSpPr>
          <p:spPr bwMode="auto">
            <a:xfrm>
              <a:off x="816" y="221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5386" name="Rectangle 9"/>
            <p:cNvSpPr>
              <a:spLocks noChangeArrowheads="1"/>
            </p:cNvSpPr>
            <p:nvPr/>
          </p:nvSpPr>
          <p:spPr bwMode="auto">
            <a:xfrm>
              <a:off x="88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253962" name="Group 10"/>
          <p:cNvGrpSpPr/>
          <p:nvPr/>
        </p:nvGrpSpPr>
        <p:grpSpPr bwMode="auto">
          <a:xfrm>
            <a:off x="4572000" y="1295400"/>
            <a:ext cx="2895600" cy="3124200"/>
            <a:chOff x="624" y="912"/>
            <a:chExt cx="1824" cy="1968"/>
          </a:xfrm>
        </p:grpSpPr>
        <p:sp>
          <p:nvSpPr>
            <p:cNvPr id="15375" name="Rectangle 11"/>
            <p:cNvSpPr>
              <a:spLocks noChangeArrowheads="1"/>
            </p:cNvSpPr>
            <p:nvPr/>
          </p:nvSpPr>
          <p:spPr bwMode="auto">
            <a:xfrm>
              <a:off x="624" y="912"/>
              <a:ext cx="1824" cy="1632"/>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5376" name="Text Box 12"/>
            <p:cNvSpPr txBox="1">
              <a:spLocks noChangeArrowheads="1"/>
            </p:cNvSpPr>
            <p:nvPr/>
          </p:nvSpPr>
          <p:spPr bwMode="auto">
            <a:xfrm>
              <a:off x="720" y="1104"/>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rPr>
                <a:t>while (turn !=1) ;</a:t>
              </a:r>
            </a:p>
          </p:txBody>
        </p:sp>
        <p:sp>
          <p:nvSpPr>
            <p:cNvPr id="15377" name="Text Box 13"/>
            <p:cNvSpPr txBox="1">
              <a:spLocks noChangeArrowheads="1"/>
            </p:cNvSpPr>
            <p:nvPr/>
          </p:nvSpPr>
          <p:spPr bwMode="auto">
            <a:xfrm>
              <a:off x="816" y="144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5378" name="Text Box 14"/>
            <p:cNvSpPr txBox="1">
              <a:spLocks noChangeArrowheads="1"/>
            </p:cNvSpPr>
            <p:nvPr/>
          </p:nvSpPr>
          <p:spPr bwMode="auto">
            <a:xfrm>
              <a:off x="720" y="1824"/>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turn = 0;</a:t>
              </a:r>
            </a:p>
          </p:txBody>
        </p:sp>
        <p:sp>
          <p:nvSpPr>
            <p:cNvPr id="15379" name="Text Box 15"/>
            <p:cNvSpPr txBox="1">
              <a:spLocks noChangeArrowheads="1"/>
            </p:cNvSpPr>
            <p:nvPr/>
          </p:nvSpPr>
          <p:spPr bwMode="auto">
            <a:xfrm>
              <a:off x="816" y="221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5380" name="Rectangle 16"/>
            <p:cNvSpPr>
              <a:spLocks noChangeArrowheads="1"/>
            </p:cNvSpPr>
            <p:nvPr/>
          </p:nvSpPr>
          <p:spPr bwMode="auto">
            <a:xfrm>
              <a:off x="88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grpSp>
        <p:nvGrpSpPr>
          <p:cNvPr id="253969" name="Group 17"/>
          <p:cNvGrpSpPr/>
          <p:nvPr/>
        </p:nvGrpSpPr>
        <p:grpSpPr bwMode="auto">
          <a:xfrm>
            <a:off x="609600" y="4956175"/>
            <a:ext cx="8001000" cy="530225"/>
            <a:chOff x="576" y="2771"/>
            <a:chExt cx="5040" cy="334"/>
          </a:xfrm>
        </p:grpSpPr>
        <p:sp>
          <p:nvSpPr>
            <p:cNvPr id="15373" name="Rectangle 18"/>
            <p:cNvSpPr>
              <a:spLocks noChangeArrowheads="1"/>
            </p:cNvSpPr>
            <p:nvPr/>
          </p:nvSpPr>
          <p:spPr bwMode="auto">
            <a:xfrm>
              <a:off x="576" y="2771"/>
              <a:ext cx="504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满足互斥进入要求</a:t>
              </a:r>
            </a:p>
          </p:txBody>
        </p:sp>
        <p:pic>
          <p:nvPicPr>
            <p:cNvPr id="15374" name="Picture 1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3972" name="Group 20"/>
          <p:cNvGrpSpPr/>
          <p:nvPr/>
        </p:nvGrpSpPr>
        <p:grpSpPr bwMode="auto">
          <a:xfrm>
            <a:off x="609600" y="5486402"/>
            <a:ext cx="8001000" cy="979488"/>
            <a:chOff x="576" y="2771"/>
            <a:chExt cx="5040" cy="617"/>
          </a:xfrm>
        </p:grpSpPr>
        <p:sp>
          <p:nvSpPr>
            <p:cNvPr id="15371" name="Rectangle 21"/>
            <p:cNvSpPr>
              <a:spLocks noChangeArrowheads="1"/>
            </p:cNvSpPr>
            <p:nvPr/>
          </p:nvSpPr>
          <p:spPr bwMode="auto">
            <a:xfrm>
              <a:off x="576" y="2771"/>
              <a:ext cx="5040"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问题</a:t>
              </a:r>
              <a:r>
                <a:rPr lang="en-US" altLang="zh-CN" sz="2400" dirty="0">
                  <a:solidFill>
                    <a:srgbClr val="FF0000"/>
                  </a:solidFill>
                </a:rPr>
                <a:t>: </a:t>
              </a:r>
              <a:r>
                <a:rPr lang="en-US" altLang="zh-CN" sz="2400" dirty="0" err="1">
                  <a:solidFill>
                    <a:srgbClr val="FF0000"/>
                  </a:solidFill>
                </a:rPr>
                <a:t>P</a:t>
              </a:r>
              <a:r>
                <a:rPr lang="en-US" altLang="zh-CN" sz="2400" baseline="-25000" dirty="0" err="1">
                  <a:solidFill>
                    <a:srgbClr val="FF0000"/>
                  </a:solidFill>
                </a:rPr>
                <a:t>0</a:t>
              </a:r>
              <a:r>
                <a:rPr lang="zh-CN" altLang="en-US" sz="2400" dirty="0">
                  <a:solidFill>
                    <a:srgbClr val="FF0000"/>
                  </a:solidFill>
                </a:rPr>
                <a:t>完成后不能接着再次进入，尽管进程</a:t>
              </a:r>
              <a:r>
                <a:rPr lang="en-US" altLang="zh-CN" sz="2400" dirty="0" err="1">
                  <a:solidFill>
                    <a:srgbClr val="FF0000"/>
                  </a:solidFill>
                </a:rPr>
                <a:t>P</a:t>
              </a:r>
              <a:r>
                <a:rPr lang="en-US" altLang="zh-CN" sz="2400" baseline="-25000" dirty="0" err="1">
                  <a:solidFill>
                    <a:srgbClr val="FF0000"/>
                  </a:solidFill>
                </a:rPr>
                <a:t>1</a:t>
              </a:r>
              <a:r>
                <a:rPr lang="zh-CN" altLang="en-US" sz="2400" dirty="0">
                  <a:solidFill>
                    <a:srgbClr val="FF0000"/>
                  </a:solidFill>
                </a:rPr>
                <a:t>不在临界区</a:t>
              </a:r>
              <a:r>
                <a:rPr lang="en-US" altLang="zh-CN" sz="2400" dirty="0">
                  <a:solidFill>
                    <a:srgbClr val="FF0000"/>
                  </a:solidFill>
                </a:rPr>
                <a:t>…(</a:t>
              </a:r>
              <a:r>
                <a:rPr lang="zh-CN" altLang="en-US" sz="2400" dirty="0">
                  <a:solidFill>
                    <a:srgbClr val="FF0000"/>
                  </a:solidFill>
                </a:rPr>
                <a:t>不满足“有空让进”</a:t>
              </a:r>
              <a:r>
                <a:rPr lang="en-US" altLang="zh-CN" sz="2400" dirty="0">
                  <a:solidFill>
                    <a:srgbClr val="FF0000"/>
                  </a:solidFill>
                </a:rPr>
                <a:t>) </a:t>
              </a:r>
              <a:r>
                <a:rPr lang="en-US" altLang="zh-CN" sz="2400" dirty="0"/>
                <a:t>(</a:t>
              </a:r>
              <a:r>
                <a:rPr lang="zh-CN" altLang="en-US" sz="2400" dirty="0"/>
                <a:t>只能交替进入</a:t>
              </a:r>
              <a:r>
                <a:rPr lang="en-US" altLang="zh-CN" sz="2400" dirty="0"/>
                <a:t>)</a:t>
              </a:r>
            </a:p>
          </p:txBody>
        </p:sp>
        <p:pic>
          <p:nvPicPr>
            <p:cNvPr id="15372" name="Picture 2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15367" name="Rectangle 24"/>
          <p:cNvSpPr>
            <a:spLocks noChangeArrowheads="1"/>
          </p:cNvSpPr>
          <p:nvPr/>
        </p:nvSpPr>
        <p:spPr bwMode="auto">
          <a:xfrm>
            <a:off x="2162175" y="604838"/>
            <a:ext cx="606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6.3.1 </a:t>
            </a:r>
            <a:r>
              <a:rPr kumimoji="1" lang="zh-CN" altLang="en-US" sz="2400">
                <a:solidFill>
                  <a:srgbClr val="CC0000"/>
                </a:solidFill>
                <a:latin typeface="黑体" panose="02010609060101010101" pitchFamily="49" charset="-122"/>
                <a:ea typeface="黑体" panose="02010609060101010101" pitchFamily="49" charset="-122"/>
              </a:rPr>
              <a:t>一般软件方法  </a:t>
            </a:r>
            <a:r>
              <a:rPr lang="en-US" altLang="zh-CN" sz="2400"/>
              <a:t>(1) </a:t>
            </a:r>
            <a:r>
              <a:rPr lang="zh-CN" altLang="en-US" sz="2400">
                <a:sym typeface="Symbol" panose="05050102010706020507" pitchFamily="18" charset="2"/>
              </a:rPr>
              <a:t>轮换法（值日法）</a:t>
            </a:r>
            <a:r>
              <a:rPr lang="zh-CN" altLang="en-US" sz="2400"/>
              <a:t> </a:t>
            </a:r>
          </a:p>
        </p:txBody>
      </p:sp>
      <p:grpSp>
        <p:nvGrpSpPr>
          <p:cNvPr id="253978" name="Group 26"/>
          <p:cNvGrpSpPr/>
          <p:nvPr/>
        </p:nvGrpSpPr>
        <p:grpSpPr bwMode="auto">
          <a:xfrm>
            <a:off x="609600" y="4422775"/>
            <a:ext cx="8001000" cy="530225"/>
            <a:chOff x="576" y="2771"/>
            <a:chExt cx="5040" cy="334"/>
          </a:xfrm>
        </p:grpSpPr>
        <p:sp>
          <p:nvSpPr>
            <p:cNvPr id="15369" name="Rectangle 27"/>
            <p:cNvSpPr>
              <a:spLocks noChangeArrowheads="1"/>
            </p:cNvSpPr>
            <p:nvPr/>
          </p:nvSpPr>
          <p:spPr bwMode="auto">
            <a:xfrm>
              <a:off x="576" y="2771"/>
              <a:ext cx="504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上面的轮换法类似于值日</a:t>
              </a:r>
            </a:p>
          </p:txBody>
        </p:sp>
        <p:pic>
          <p:nvPicPr>
            <p:cNvPr id="15370" name="Picture 2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3955"/>
                                        </p:tgtEl>
                                        <p:attrNameLst>
                                          <p:attrName>style.visibility</p:attrName>
                                        </p:attrNameLst>
                                      </p:cBhvr>
                                      <p:to>
                                        <p:strVal val="visible"/>
                                      </p:to>
                                    </p:set>
                                    <p:animEffect transition="in" filter="dissolve">
                                      <p:cBhvr>
                                        <p:cTn id="7" dur="500"/>
                                        <p:tgtEl>
                                          <p:spTgt spid="25395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3962"/>
                                        </p:tgtEl>
                                        <p:attrNameLst>
                                          <p:attrName>style.visibility</p:attrName>
                                        </p:attrNameLst>
                                      </p:cBhvr>
                                      <p:to>
                                        <p:strVal val="visible"/>
                                      </p:to>
                                    </p:set>
                                    <p:animEffect transition="in" filter="dissolve">
                                      <p:cBhvr>
                                        <p:cTn id="11" dur="500"/>
                                        <p:tgtEl>
                                          <p:spTgt spid="25396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53978"/>
                                        </p:tgtEl>
                                        <p:attrNameLst>
                                          <p:attrName>style.visibility</p:attrName>
                                        </p:attrNameLst>
                                      </p:cBhvr>
                                      <p:to>
                                        <p:strVal val="visible"/>
                                      </p:to>
                                    </p:set>
                                    <p:animEffect transition="in" filter="dissolve">
                                      <p:cBhvr>
                                        <p:cTn id="15" dur="500"/>
                                        <p:tgtEl>
                                          <p:spTgt spid="25397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3969"/>
                                        </p:tgtEl>
                                        <p:attrNameLst>
                                          <p:attrName>style.visibility</p:attrName>
                                        </p:attrNameLst>
                                      </p:cBhvr>
                                      <p:to>
                                        <p:strVal val="visible"/>
                                      </p:to>
                                    </p:set>
                                    <p:animEffect transition="in" filter="dissolve">
                                      <p:cBhvr>
                                        <p:cTn id="20" dur="500"/>
                                        <p:tgtEl>
                                          <p:spTgt spid="253969"/>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53972"/>
                                        </p:tgtEl>
                                        <p:attrNameLst>
                                          <p:attrName>style.visibility</p:attrName>
                                        </p:attrNameLst>
                                      </p:cBhvr>
                                      <p:to>
                                        <p:strVal val="visible"/>
                                      </p:to>
                                    </p:set>
                                    <p:animEffect transition="in" filter="dissolve">
                                      <p:cBhvr>
                                        <p:cTn id="24" dur="500"/>
                                        <p:tgtEl>
                                          <p:spTgt spid="25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2" name="Rectangle 6"/>
          <p:cNvSpPr>
            <a:spLocks noChangeArrowheads="1"/>
          </p:cNvSpPr>
          <p:nvPr/>
        </p:nvSpPr>
        <p:spPr bwMode="auto">
          <a:xfrm>
            <a:off x="533400" y="1295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想别的办法</a:t>
            </a:r>
            <a:r>
              <a:rPr lang="en-US" altLang="zh-CN"/>
              <a:t>…</a:t>
            </a:r>
          </a:p>
        </p:txBody>
      </p:sp>
      <p:sp>
        <p:nvSpPr>
          <p:cNvPr id="254983" name="Rectangle 7"/>
          <p:cNvSpPr>
            <a:spLocks noChangeArrowheads="1"/>
          </p:cNvSpPr>
          <p:nvPr/>
        </p:nvSpPr>
        <p:spPr bwMode="auto">
          <a:xfrm>
            <a:off x="3962400" y="1385888"/>
            <a:ext cx="399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solidFill>
                  <a:srgbClr val="FF0000"/>
                </a:solidFill>
              </a:rPr>
              <a:t>可借鉴生活中的道理</a:t>
            </a:r>
          </a:p>
        </p:txBody>
      </p:sp>
      <p:sp>
        <p:nvSpPr>
          <p:cNvPr id="16388" name="Rectangle 8"/>
          <p:cNvSpPr>
            <a:spLocks noChangeArrowheads="1"/>
          </p:cNvSpPr>
          <p:nvPr/>
        </p:nvSpPr>
        <p:spPr bwMode="auto">
          <a:xfrm>
            <a:off x="2155825" y="4629150"/>
            <a:ext cx="3011488"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grpSp>
        <p:nvGrpSpPr>
          <p:cNvPr id="254985" name="Group 9"/>
          <p:cNvGrpSpPr/>
          <p:nvPr/>
        </p:nvGrpSpPr>
        <p:grpSpPr bwMode="auto">
          <a:xfrm>
            <a:off x="1066800" y="4629150"/>
            <a:ext cx="7239000" cy="365125"/>
            <a:chOff x="768" y="2916"/>
            <a:chExt cx="4560" cy="230"/>
          </a:xfrm>
        </p:grpSpPr>
        <p:sp>
          <p:nvSpPr>
            <p:cNvPr id="16439" name="Rectangle 10"/>
            <p:cNvSpPr>
              <a:spLocks noChangeArrowheads="1"/>
            </p:cNvSpPr>
            <p:nvPr/>
          </p:nvSpPr>
          <p:spPr bwMode="auto">
            <a:xfrm>
              <a:off x="3351" y="291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回到家里，牛奶放进冰箱</a:t>
              </a:r>
            </a:p>
          </p:txBody>
        </p:sp>
        <p:sp>
          <p:nvSpPr>
            <p:cNvPr id="16440" name="Rectangle 11"/>
            <p:cNvSpPr>
              <a:spLocks noChangeArrowheads="1"/>
            </p:cNvSpPr>
            <p:nvPr/>
          </p:nvSpPr>
          <p:spPr bwMode="auto">
            <a:xfrm>
              <a:off x="768" y="291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3:30</a:t>
              </a:r>
            </a:p>
          </p:txBody>
        </p:sp>
      </p:grpSp>
      <p:sp>
        <p:nvSpPr>
          <p:cNvPr id="16390" name="Rectangle 12"/>
          <p:cNvSpPr>
            <a:spLocks noChangeArrowheads="1"/>
          </p:cNvSpPr>
          <p:nvPr/>
        </p:nvSpPr>
        <p:spPr bwMode="auto">
          <a:xfrm>
            <a:off x="2155825" y="4264025"/>
            <a:ext cx="3011488"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grpSp>
        <p:nvGrpSpPr>
          <p:cNvPr id="254989" name="Group 13"/>
          <p:cNvGrpSpPr/>
          <p:nvPr/>
        </p:nvGrpSpPr>
        <p:grpSpPr bwMode="auto">
          <a:xfrm>
            <a:off x="1066800" y="4264025"/>
            <a:ext cx="7239000" cy="365125"/>
            <a:chOff x="768" y="2686"/>
            <a:chExt cx="4560" cy="230"/>
          </a:xfrm>
        </p:grpSpPr>
        <p:sp>
          <p:nvSpPr>
            <p:cNvPr id="16437" name="Rectangle 14"/>
            <p:cNvSpPr>
              <a:spLocks noChangeArrowheads="1"/>
            </p:cNvSpPr>
            <p:nvPr/>
          </p:nvSpPr>
          <p:spPr bwMode="auto">
            <a:xfrm>
              <a:off x="3351" y="268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买牛奶</a:t>
              </a:r>
            </a:p>
          </p:txBody>
        </p:sp>
        <p:sp>
          <p:nvSpPr>
            <p:cNvPr id="16438" name="Rectangle 15"/>
            <p:cNvSpPr>
              <a:spLocks noChangeArrowheads="1"/>
            </p:cNvSpPr>
            <p:nvPr/>
          </p:nvSpPr>
          <p:spPr bwMode="auto">
            <a:xfrm>
              <a:off x="768" y="268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3:25</a:t>
              </a:r>
            </a:p>
          </p:txBody>
        </p:sp>
      </p:grpSp>
      <p:grpSp>
        <p:nvGrpSpPr>
          <p:cNvPr id="254992" name="Group 16"/>
          <p:cNvGrpSpPr/>
          <p:nvPr/>
        </p:nvGrpSpPr>
        <p:grpSpPr bwMode="auto">
          <a:xfrm>
            <a:off x="1066800" y="3898900"/>
            <a:ext cx="7239000" cy="365125"/>
            <a:chOff x="768" y="2456"/>
            <a:chExt cx="4560" cy="230"/>
          </a:xfrm>
        </p:grpSpPr>
        <p:sp>
          <p:nvSpPr>
            <p:cNvPr id="16434" name="Rectangle 17"/>
            <p:cNvSpPr>
              <a:spLocks noChangeArrowheads="1"/>
            </p:cNvSpPr>
            <p:nvPr/>
          </p:nvSpPr>
          <p:spPr bwMode="auto">
            <a:xfrm>
              <a:off x="3351" y="245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到达商店</a:t>
              </a:r>
            </a:p>
          </p:txBody>
        </p:sp>
        <p:sp>
          <p:nvSpPr>
            <p:cNvPr id="16435" name="Rectangle 18"/>
            <p:cNvSpPr>
              <a:spLocks noChangeArrowheads="1"/>
            </p:cNvSpPr>
            <p:nvPr/>
          </p:nvSpPr>
          <p:spPr bwMode="auto">
            <a:xfrm>
              <a:off x="1454" y="245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回到家里，牛奶放进冰箱</a:t>
              </a:r>
            </a:p>
          </p:txBody>
        </p:sp>
        <p:sp>
          <p:nvSpPr>
            <p:cNvPr id="16436" name="Rectangle 19"/>
            <p:cNvSpPr>
              <a:spLocks noChangeArrowheads="1"/>
            </p:cNvSpPr>
            <p:nvPr/>
          </p:nvSpPr>
          <p:spPr bwMode="auto">
            <a:xfrm>
              <a:off x="768" y="245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3:20</a:t>
              </a:r>
            </a:p>
          </p:txBody>
        </p:sp>
      </p:grpSp>
      <p:grpSp>
        <p:nvGrpSpPr>
          <p:cNvPr id="254996" name="Group 20"/>
          <p:cNvGrpSpPr/>
          <p:nvPr/>
        </p:nvGrpSpPr>
        <p:grpSpPr bwMode="auto">
          <a:xfrm>
            <a:off x="1066800" y="3533775"/>
            <a:ext cx="7239000" cy="365125"/>
            <a:chOff x="768" y="2226"/>
            <a:chExt cx="4560" cy="230"/>
          </a:xfrm>
        </p:grpSpPr>
        <p:sp>
          <p:nvSpPr>
            <p:cNvPr id="16431" name="Rectangle 21"/>
            <p:cNvSpPr>
              <a:spLocks noChangeArrowheads="1"/>
            </p:cNvSpPr>
            <p:nvPr/>
          </p:nvSpPr>
          <p:spPr bwMode="auto">
            <a:xfrm>
              <a:off x="3351" y="222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离开家去商店</a:t>
              </a:r>
            </a:p>
          </p:txBody>
        </p:sp>
        <p:sp>
          <p:nvSpPr>
            <p:cNvPr id="16432" name="Rectangle 22"/>
            <p:cNvSpPr>
              <a:spLocks noChangeArrowheads="1"/>
            </p:cNvSpPr>
            <p:nvPr/>
          </p:nvSpPr>
          <p:spPr bwMode="auto">
            <a:xfrm>
              <a:off x="1454" y="222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买牛奶</a:t>
              </a:r>
            </a:p>
          </p:txBody>
        </p:sp>
        <p:sp>
          <p:nvSpPr>
            <p:cNvPr id="16433" name="Rectangle 23"/>
            <p:cNvSpPr>
              <a:spLocks noChangeArrowheads="1"/>
            </p:cNvSpPr>
            <p:nvPr/>
          </p:nvSpPr>
          <p:spPr bwMode="auto">
            <a:xfrm>
              <a:off x="768" y="222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3:15</a:t>
              </a:r>
            </a:p>
          </p:txBody>
        </p:sp>
      </p:grpSp>
      <p:sp>
        <p:nvSpPr>
          <p:cNvPr id="16394" name="Rectangle 24"/>
          <p:cNvSpPr>
            <a:spLocks noChangeArrowheads="1"/>
          </p:cNvSpPr>
          <p:nvPr/>
        </p:nvSpPr>
        <p:spPr bwMode="auto">
          <a:xfrm>
            <a:off x="5167313" y="2803525"/>
            <a:ext cx="3138487"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grpSp>
        <p:nvGrpSpPr>
          <p:cNvPr id="255001" name="Group 25"/>
          <p:cNvGrpSpPr/>
          <p:nvPr/>
        </p:nvGrpSpPr>
        <p:grpSpPr bwMode="auto">
          <a:xfrm>
            <a:off x="1066800" y="2803525"/>
            <a:ext cx="4100513" cy="365125"/>
            <a:chOff x="768" y="1766"/>
            <a:chExt cx="2583" cy="230"/>
          </a:xfrm>
        </p:grpSpPr>
        <p:sp>
          <p:nvSpPr>
            <p:cNvPr id="16429" name="Rectangle 26"/>
            <p:cNvSpPr>
              <a:spLocks noChangeArrowheads="1"/>
            </p:cNvSpPr>
            <p:nvPr/>
          </p:nvSpPr>
          <p:spPr bwMode="auto">
            <a:xfrm>
              <a:off x="1454" y="176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离开家去商店</a:t>
              </a:r>
            </a:p>
          </p:txBody>
        </p:sp>
        <p:sp>
          <p:nvSpPr>
            <p:cNvPr id="16430" name="Rectangle 27"/>
            <p:cNvSpPr>
              <a:spLocks noChangeArrowheads="1"/>
            </p:cNvSpPr>
            <p:nvPr/>
          </p:nvSpPr>
          <p:spPr bwMode="auto">
            <a:xfrm>
              <a:off x="768" y="176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3:05</a:t>
              </a:r>
            </a:p>
          </p:txBody>
        </p:sp>
      </p:grpSp>
      <p:sp>
        <p:nvSpPr>
          <p:cNvPr id="16396" name="Rectangle 28"/>
          <p:cNvSpPr>
            <a:spLocks noChangeArrowheads="1"/>
          </p:cNvSpPr>
          <p:nvPr/>
        </p:nvSpPr>
        <p:spPr bwMode="auto">
          <a:xfrm>
            <a:off x="5167313" y="2438400"/>
            <a:ext cx="3138487" cy="3651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grpSp>
        <p:nvGrpSpPr>
          <p:cNvPr id="255005" name="Group 29"/>
          <p:cNvGrpSpPr/>
          <p:nvPr/>
        </p:nvGrpSpPr>
        <p:grpSpPr bwMode="auto">
          <a:xfrm>
            <a:off x="1066800" y="2438400"/>
            <a:ext cx="4100513" cy="365125"/>
            <a:chOff x="768" y="1536"/>
            <a:chExt cx="2583" cy="230"/>
          </a:xfrm>
        </p:grpSpPr>
        <p:sp>
          <p:nvSpPr>
            <p:cNvPr id="16427" name="Rectangle 30"/>
            <p:cNvSpPr>
              <a:spLocks noChangeArrowheads="1"/>
            </p:cNvSpPr>
            <p:nvPr/>
          </p:nvSpPr>
          <p:spPr bwMode="auto">
            <a:xfrm>
              <a:off x="1454" y="153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打开冰箱，没有牛奶了</a:t>
              </a:r>
            </a:p>
          </p:txBody>
        </p:sp>
        <p:sp>
          <p:nvSpPr>
            <p:cNvPr id="16428" name="Rectangle 31"/>
            <p:cNvSpPr>
              <a:spLocks noChangeArrowheads="1"/>
            </p:cNvSpPr>
            <p:nvPr/>
          </p:nvSpPr>
          <p:spPr bwMode="auto">
            <a:xfrm>
              <a:off x="768" y="153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3:00</a:t>
              </a:r>
            </a:p>
          </p:txBody>
        </p:sp>
      </p:grpSp>
      <p:grpSp>
        <p:nvGrpSpPr>
          <p:cNvPr id="255008" name="Group 32"/>
          <p:cNvGrpSpPr/>
          <p:nvPr/>
        </p:nvGrpSpPr>
        <p:grpSpPr bwMode="auto">
          <a:xfrm>
            <a:off x="1066800" y="3168650"/>
            <a:ext cx="7239000" cy="365125"/>
            <a:chOff x="768" y="1996"/>
            <a:chExt cx="4560" cy="230"/>
          </a:xfrm>
        </p:grpSpPr>
        <p:sp>
          <p:nvSpPr>
            <p:cNvPr id="16424" name="Rectangle 33"/>
            <p:cNvSpPr>
              <a:spLocks noChangeArrowheads="1"/>
            </p:cNvSpPr>
            <p:nvPr/>
          </p:nvSpPr>
          <p:spPr bwMode="auto">
            <a:xfrm>
              <a:off x="3351" y="199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打开冰箱，没有牛奶了</a:t>
              </a:r>
            </a:p>
          </p:txBody>
        </p:sp>
        <p:sp>
          <p:nvSpPr>
            <p:cNvPr id="16425" name="Rectangle 34"/>
            <p:cNvSpPr>
              <a:spLocks noChangeArrowheads="1"/>
            </p:cNvSpPr>
            <p:nvPr/>
          </p:nvSpPr>
          <p:spPr bwMode="auto">
            <a:xfrm>
              <a:off x="1454" y="199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t>到达商店</a:t>
              </a:r>
            </a:p>
          </p:txBody>
        </p:sp>
        <p:sp>
          <p:nvSpPr>
            <p:cNvPr id="16426" name="Rectangle 35"/>
            <p:cNvSpPr>
              <a:spLocks noChangeArrowheads="1"/>
            </p:cNvSpPr>
            <p:nvPr/>
          </p:nvSpPr>
          <p:spPr bwMode="auto">
            <a:xfrm>
              <a:off x="768" y="199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3:10</a:t>
              </a:r>
            </a:p>
          </p:txBody>
        </p:sp>
      </p:grpSp>
      <p:grpSp>
        <p:nvGrpSpPr>
          <p:cNvPr id="255012" name="Group 36"/>
          <p:cNvGrpSpPr/>
          <p:nvPr/>
        </p:nvGrpSpPr>
        <p:grpSpPr bwMode="auto">
          <a:xfrm>
            <a:off x="1066800" y="1143000"/>
            <a:ext cx="7778750" cy="3851275"/>
            <a:chOff x="768" y="720"/>
            <a:chExt cx="4900" cy="2426"/>
          </a:xfrm>
        </p:grpSpPr>
        <p:grpSp>
          <p:nvGrpSpPr>
            <p:cNvPr id="16405" name="Group 37"/>
            <p:cNvGrpSpPr/>
            <p:nvPr/>
          </p:nvGrpSpPr>
          <p:grpSpPr bwMode="auto">
            <a:xfrm>
              <a:off x="768" y="1296"/>
              <a:ext cx="4560" cy="1850"/>
              <a:chOff x="768" y="1296"/>
              <a:chExt cx="4560" cy="1850"/>
            </a:xfrm>
          </p:grpSpPr>
          <p:sp>
            <p:nvSpPr>
              <p:cNvPr id="16407" name="Rectangle 38"/>
              <p:cNvSpPr>
                <a:spLocks noChangeArrowheads="1"/>
              </p:cNvSpPr>
              <p:nvPr/>
            </p:nvSpPr>
            <p:spPr bwMode="auto">
              <a:xfrm>
                <a:off x="3351" y="1296"/>
                <a:ext cx="197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2000">
                    <a:solidFill>
                      <a:srgbClr val="000066"/>
                    </a:solidFill>
                  </a:rPr>
                  <a:t>妻子</a:t>
                </a:r>
              </a:p>
            </p:txBody>
          </p:sp>
          <p:sp>
            <p:nvSpPr>
              <p:cNvPr id="16408" name="Rectangle 39"/>
              <p:cNvSpPr>
                <a:spLocks noChangeArrowheads="1"/>
              </p:cNvSpPr>
              <p:nvPr/>
            </p:nvSpPr>
            <p:spPr bwMode="auto">
              <a:xfrm>
                <a:off x="1454" y="1296"/>
                <a:ext cx="1897"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2000">
                    <a:solidFill>
                      <a:srgbClr val="000066"/>
                    </a:solidFill>
                  </a:rPr>
                  <a:t>丈夫</a:t>
                </a:r>
              </a:p>
            </p:txBody>
          </p:sp>
          <p:sp>
            <p:nvSpPr>
              <p:cNvPr id="16409" name="Rectangle 40"/>
              <p:cNvSpPr>
                <a:spLocks noChangeArrowheads="1"/>
              </p:cNvSpPr>
              <p:nvPr/>
            </p:nvSpPr>
            <p:spPr bwMode="auto">
              <a:xfrm>
                <a:off x="768" y="1296"/>
                <a:ext cx="686" cy="2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2000">
                    <a:solidFill>
                      <a:srgbClr val="000066"/>
                    </a:solidFill>
                  </a:rPr>
                  <a:t>时间</a:t>
                </a:r>
              </a:p>
            </p:txBody>
          </p:sp>
          <p:grpSp>
            <p:nvGrpSpPr>
              <p:cNvPr id="16410" name="Group 41"/>
              <p:cNvGrpSpPr/>
              <p:nvPr/>
            </p:nvGrpSpPr>
            <p:grpSpPr bwMode="auto">
              <a:xfrm>
                <a:off x="768" y="1296"/>
                <a:ext cx="4560" cy="1850"/>
                <a:chOff x="768" y="1296"/>
                <a:chExt cx="4560" cy="1850"/>
              </a:xfrm>
            </p:grpSpPr>
            <p:sp>
              <p:nvSpPr>
                <p:cNvPr id="16411" name="Line 42"/>
                <p:cNvSpPr>
                  <a:spLocks noChangeShapeType="1"/>
                </p:cNvSpPr>
                <p:nvPr/>
              </p:nvSpPr>
              <p:spPr bwMode="auto">
                <a:xfrm>
                  <a:off x="768" y="2226"/>
                  <a:ext cx="45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2" name="Line 43"/>
                <p:cNvSpPr>
                  <a:spLocks noChangeShapeType="1"/>
                </p:cNvSpPr>
                <p:nvPr/>
              </p:nvSpPr>
              <p:spPr bwMode="auto">
                <a:xfrm>
                  <a:off x="768" y="1296"/>
                  <a:ext cx="45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3" name="Line 44"/>
                <p:cNvSpPr>
                  <a:spLocks noChangeShapeType="1"/>
                </p:cNvSpPr>
                <p:nvPr/>
              </p:nvSpPr>
              <p:spPr bwMode="auto">
                <a:xfrm>
                  <a:off x="768" y="1536"/>
                  <a:ext cx="456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4" name="Line 45"/>
                <p:cNvSpPr>
                  <a:spLocks noChangeShapeType="1"/>
                </p:cNvSpPr>
                <p:nvPr/>
              </p:nvSpPr>
              <p:spPr bwMode="auto">
                <a:xfrm>
                  <a:off x="768" y="1766"/>
                  <a:ext cx="45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5" name="Line 46"/>
                <p:cNvSpPr>
                  <a:spLocks noChangeShapeType="1"/>
                </p:cNvSpPr>
                <p:nvPr/>
              </p:nvSpPr>
              <p:spPr bwMode="auto">
                <a:xfrm>
                  <a:off x="768" y="1996"/>
                  <a:ext cx="45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6" name="Line 47"/>
                <p:cNvSpPr>
                  <a:spLocks noChangeShapeType="1"/>
                </p:cNvSpPr>
                <p:nvPr/>
              </p:nvSpPr>
              <p:spPr bwMode="auto">
                <a:xfrm>
                  <a:off x="768" y="2456"/>
                  <a:ext cx="45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7" name="Line 48"/>
                <p:cNvSpPr>
                  <a:spLocks noChangeShapeType="1"/>
                </p:cNvSpPr>
                <p:nvPr/>
              </p:nvSpPr>
              <p:spPr bwMode="auto">
                <a:xfrm>
                  <a:off x="768" y="2686"/>
                  <a:ext cx="45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8" name="Line 49"/>
                <p:cNvSpPr>
                  <a:spLocks noChangeShapeType="1"/>
                </p:cNvSpPr>
                <p:nvPr/>
              </p:nvSpPr>
              <p:spPr bwMode="auto">
                <a:xfrm>
                  <a:off x="768" y="2916"/>
                  <a:ext cx="45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19" name="Line 50"/>
                <p:cNvSpPr>
                  <a:spLocks noChangeShapeType="1"/>
                </p:cNvSpPr>
                <p:nvPr/>
              </p:nvSpPr>
              <p:spPr bwMode="auto">
                <a:xfrm>
                  <a:off x="768" y="3146"/>
                  <a:ext cx="45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0" name="Line 51"/>
                <p:cNvSpPr>
                  <a:spLocks noChangeShapeType="1"/>
                </p:cNvSpPr>
                <p:nvPr/>
              </p:nvSpPr>
              <p:spPr bwMode="auto">
                <a:xfrm>
                  <a:off x="768" y="1296"/>
                  <a:ext cx="0" cy="184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1" name="Line 52"/>
                <p:cNvSpPr>
                  <a:spLocks noChangeShapeType="1"/>
                </p:cNvSpPr>
                <p:nvPr/>
              </p:nvSpPr>
              <p:spPr bwMode="auto">
                <a:xfrm>
                  <a:off x="1454" y="1296"/>
                  <a:ext cx="0" cy="184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2" name="Line 53"/>
                <p:cNvSpPr>
                  <a:spLocks noChangeShapeType="1"/>
                </p:cNvSpPr>
                <p:nvPr/>
              </p:nvSpPr>
              <p:spPr bwMode="auto">
                <a:xfrm>
                  <a:off x="3351" y="1296"/>
                  <a:ext cx="0" cy="184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423" name="Line 54"/>
                <p:cNvSpPr>
                  <a:spLocks noChangeShapeType="1"/>
                </p:cNvSpPr>
                <p:nvPr/>
              </p:nvSpPr>
              <p:spPr bwMode="auto">
                <a:xfrm>
                  <a:off x="5328" y="1296"/>
                  <a:ext cx="0" cy="184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pic>
          <p:nvPicPr>
            <p:cNvPr id="16406" name="Picture 55" descr="MCHH0115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1" y="720"/>
              <a:ext cx="577"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5035" name="Group 59"/>
          <p:cNvGrpSpPr/>
          <p:nvPr/>
        </p:nvGrpSpPr>
        <p:grpSpPr bwMode="auto">
          <a:xfrm>
            <a:off x="762000" y="5334004"/>
            <a:ext cx="8001000" cy="534988"/>
            <a:chOff x="576" y="2771"/>
            <a:chExt cx="5040" cy="337"/>
          </a:xfrm>
        </p:grpSpPr>
        <p:sp>
          <p:nvSpPr>
            <p:cNvPr id="16403" name="Rectangle 60"/>
            <p:cNvSpPr>
              <a:spLocks noChangeArrowheads="1"/>
            </p:cNvSpPr>
            <p:nvPr/>
          </p:nvSpPr>
          <p:spPr bwMode="auto">
            <a:xfrm>
              <a:off x="576" y="2771"/>
              <a:ext cx="504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t>更好的方法应该是立即去买，</a:t>
              </a:r>
              <a:r>
                <a:rPr lang="zh-CN" altLang="en-US" sz="2400" dirty="0">
                  <a:solidFill>
                    <a:srgbClr val="FF0000"/>
                  </a:solidFill>
                </a:rPr>
                <a:t>留一个便条（发一条消息）</a:t>
              </a:r>
            </a:p>
          </p:txBody>
        </p:sp>
        <p:pic>
          <p:nvPicPr>
            <p:cNvPr id="16404" name="Picture 6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1"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16402" name="Rectangle 63"/>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6.3.1 </a:t>
            </a:r>
            <a:r>
              <a:rPr kumimoji="1" lang="zh-CN" altLang="en-US" sz="2400">
                <a:solidFill>
                  <a:srgbClr val="CC0000"/>
                </a:solidFill>
                <a:latin typeface="黑体" panose="02010609060101010101" pitchFamily="49" charset="-122"/>
                <a:ea typeface="黑体" panose="02010609060101010101" pitchFamily="49" charset="-122"/>
              </a:rPr>
              <a:t>一般软件方法  </a:t>
            </a:r>
            <a:r>
              <a:rPr lang="en-US" altLang="zh-CN" sz="2400"/>
              <a:t>(2) </a:t>
            </a:r>
            <a:r>
              <a:rPr lang="zh-CN" altLang="en-US" sz="2400">
                <a:sym typeface="Symbol" panose="05050102010706020507" pitchFamily="18" charset="2"/>
              </a:rPr>
              <a:t>标记法</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982">
                                            <p:txEl>
                                              <p:pRg st="0" end="0"/>
                                            </p:txEl>
                                          </p:spTgt>
                                        </p:tgtEl>
                                        <p:attrNameLst>
                                          <p:attrName>style.visibility</p:attrName>
                                        </p:attrNameLst>
                                      </p:cBhvr>
                                      <p:to>
                                        <p:strVal val="visible"/>
                                      </p:to>
                                    </p:set>
                                    <p:animEffect transition="in" filter="dissolve">
                                      <p:cBhvr>
                                        <p:cTn id="7" dur="500"/>
                                        <p:tgtEl>
                                          <p:spTgt spid="2549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4983"/>
                                        </p:tgtEl>
                                        <p:attrNameLst>
                                          <p:attrName>style.visibility</p:attrName>
                                        </p:attrNameLst>
                                      </p:cBhvr>
                                      <p:to>
                                        <p:strVal val="visible"/>
                                      </p:to>
                                    </p:set>
                                    <p:animEffect transition="in" filter="dissolve">
                                      <p:cBhvr>
                                        <p:cTn id="12" dur="500"/>
                                        <p:tgtEl>
                                          <p:spTgt spid="25498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5012"/>
                                        </p:tgtEl>
                                        <p:attrNameLst>
                                          <p:attrName>style.visibility</p:attrName>
                                        </p:attrNameLst>
                                      </p:cBhvr>
                                      <p:to>
                                        <p:strVal val="visible"/>
                                      </p:to>
                                    </p:set>
                                    <p:animEffect transition="in" filter="dissolve">
                                      <p:cBhvr>
                                        <p:cTn id="17" dur="500"/>
                                        <p:tgtEl>
                                          <p:spTgt spid="2550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5005"/>
                                        </p:tgtEl>
                                        <p:attrNameLst>
                                          <p:attrName>style.visibility</p:attrName>
                                        </p:attrNameLst>
                                      </p:cBhvr>
                                      <p:to>
                                        <p:strVal val="visible"/>
                                      </p:to>
                                    </p:set>
                                    <p:animEffect transition="in" filter="dissolve">
                                      <p:cBhvr>
                                        <p:cTn id="22" dur="500"/>
                                        <p:tgtEl>
                                          <p:spTgt spid="25500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5001"/>
                                        </p:tgtEl>
                                        <p:attrNameLst>
                                          <p:attrName>style.visibility</p:attrName>
                                        </p:attrNameLst>
                                      </p:cBhvr>
                                      <p:to>
                                        <p:strVal val="visible"/>
                                      </p:to>
                                    </p:set>
                                    <p:animEffect transition="in" filter="dissolve">
                                      <p:cBhvr>
                                        <p:cTn id="27" dur="500"/>
                                        <p:tgtEl>
                                          <p:spTgt spid="25500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5008"/>
                                        </p:tgtEl>
                                        <p:attrNameLst>
                                          <p:attrName>style.visibility</p:attrName>
                                        </p:attrNameLst>
                                      </p:cBhvr>
                                      <p:to>
                                        <p:strVal val="visible"/>
                                      </p:to>
                                    </p:set>
                                    <p:animEffect transition="in" filter="dissolve">
                                      <p:cBhvr>
                                        <p:cTn id="32" dur="500"/>
                                        <p:tgtEl>
                                          <p:spTgt spid="25500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4996"/>
                                        </p:tgtEl>
                                        <p:attrNameLst>
                                          <p:attrName>style.visibility</p:attrName>
                                        </p:attrNameLst>
                                      </p:cBhvr>
                                      <p:to>
                                        <p:strVal val="visible"/>
                                      </p:to>
                                    </p:set>
                                    <p:animEffect transition="in" filter="dissolve">
                                      <p:cBhvr>
                                        <p:cTn id="37" dur="500"/>
                                        <p:tgtEl>
                                          <p:spTgt spid="25499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4992"/>
                                        </p:tgtEl>
                                        <p:attrNameLst>
                                          <p:attrName>style.visibility</p:attrName>
                                        </p:attrNameLst>
                                      </p:cBhvr>
                                      <p:to>
                                        <p:strVal val="visible"/>
                                      </p:to>
                                    </p:set>
                                    <p:animEffect transition="in" filter="dissolve">
                                      <p:cBhvr>
                                        <p:cTn id="42" dur="500"/>
                                        <p:tgtEl>
                                          <p:spTgt spid="25499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4989"/>
                                        </p:tgtEl>
                                        <p:attrNameLst>
                                          <p:attrName>style.visibility</p:attrName>
                                        </p:attrNameLst>
                                      </p:cBhvr>
                                      <p:to>
                                        <p:strVal val="visible"/>
                                      </p:to>
                                    </p:set>
                                    <p:animEffect transition="in" filter="dissolve">
                                      <p:cBhvr>
                                        <p:cTn id="47" dur="500"/>
                                        <p:tgtEl>
                                          <p:spTgt spid="25498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54985"/>
                                        </p:tgtEl>
                                        <p:attrNameLst>
                                          <p:attrName>style.visibility</p:attrName>
                                        </p:attrNameLst>
                                      </p:cBhvr>
                                      <p:to>
                                        <p:strVal val="visible"/>
                                      </p:to>
                                    </p:set>
                                    <p:animEffect transition="in" filter="dissolve">
                                      <p:cBhvr>
                                        <p:cTn id="52" dur="500"/>
                                        <p:tgtEl>
                                          <p:spTgt spid="25498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5035"/>
                                        </p:tgtEl>
                                        <p:attrNameLst>
                                          <p:attrName>style.visibility</p:attrName>
                                        </p:attrNameLst>
                                      </p:cBhvr>
                                      <p:to>
                                        <p:strVal val="visible"/>
                                      </p:to>
                                    </p:set>
                                    <p:animEffect transition="in" filter="dissolve">
                                      <p:cBhvr>
                                        <p:cTn id="57" dur="500"/>
                                        <p:tgtEl>
                                          <p:spTgt spid="255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build="allAtOnce"/>
      <p:bldP spid="2549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03" name="Group 3"/>
          <p:cNvGrpSpPr/>
          <p:nvPr/>
        </p:nvGrpSpPr>
        <p:grpSpPr bwMode="auto">
          <a:xfrm>
            <a:off x="7315200" y="1066800"/>
            <a:ext cx="1676400" cy="1503363"/>
            <a:chOff x="3504" y="1584"/>
            <a:chExt cx="1056" cy="947"/>
          </a:xfrm>
        </p:grpSpPr>
        <p:pic>
          <p:nvPicPr>
            <p:cNvPr id="17436" name="Picture 4" descr="MCHH0115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6006" name="AutoShape 6"/>
          <p:cNvSpPr>
            <a:spLocks noChangeArrowheads="1"/>
          </p:cNvSpPr>
          <p:nvPr/>
        </p:nvSpPr>
        <p:spPr bwMode="auto">
          <a:xfrm>
            <a:off x="3657600" y="2286000"/>
            <a:ext cx="609600" cy="152400"/>
          </a:xfrm>
          <a:prstGeom prst="rightArrow">
            <a:avLst>
              <a:gd name="adj1" fmla="val 50000"/>
              <a:gd name="adj2" fmla="val 100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256008" name="Group 8"/>
          <p:cNvGrpSpPr/>
          <p:nvPr/>
        </p:nvGrpSpPr>
        <p:grpSpPr bwMode="auto">
          <a:xfrm>
            <a:off x="1447800" y="3657600"/>
            <a:ext cx="6324600" cy="3124200"/>
            <a:chOff x="912" y="2304"/>
            <a:chExt cx="3984" cy="1968"/>
          </a:xfrm>
        </p:grpSpPr>
        <p:grpSp>
          <p:nvGrpSpPr>
            <p:cNvPr id="17422" name="Group 9"/>
            <p:cNvGrpSpPr/>
            <p:nvPr/>
          </p:nvGrpSpPr>
          <p:grpSpPr bwMode="auto">
            <a:xfrm>
              <a:off x="912" y="2304"/>
              <a:ext cx="1824" cy="1968"/>
              <a:chOff x="912" y="2304"/>
              <a:chExt cx="1824" cy="1968"/>
            </a:xfrm>
          </p:grpSpPr>
          <p:sp>
            <p:nvSpPr>
              <p:cNvPr id="17430" name="Rectangle 10"/>
              <p:cNvSpPr>
                <a:spLocks noChangeArrowheads="1"/>
              </p:cNvSpPr>
              <p:nvPr/>
            </p:nvSpPr>
            <p:spPr bwMode="auto">
              <a:xfrm>
                <a:off x="912" y="2304"/>
                <a:ext cx="1824" cy="1632"/>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7431" name="Text Box 11"/>
              <p:cNvSpPr txBox="1">
                <a:spLocks noChangeArrowheads="1"/>
              </p:cNvSpPr>
              <p:nvPr/>
            </p:nvSpPr>
            <p:spPr bwMode="auto">
              <a:xfrm>
                <a:off x="1008" y="2385"/>
                <a:ext cx="1632" cy="54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dirty="0">
                    <a:solidFill>
                      <a:srgbClr val="FF0000"/>
                    </a:solidFill>
                  </a:rPr>
                  <a:t>flag[0] = true;</a:t>
                </a:r>
              </a:p>
              <a:p>
                <a:pPr eaLnBrk="1" hangingPunct="1">
                  <a:lnSpc>
                    <a:spcPct val="80000"/>
                  </a:lnSpc>
                  <a:spcBef>
                    <a:spcPct val="50000"/>
                  </a:spcBef>
                  <a:buClrTx/>
                  <a:buSzTx/>
                  <a:buFontTx/>
                  <a:buNone/>
                </a:pPr>
                <a:r>
                  <a:rPr lang="en-US" altLang="zh-CN" sz="2400" dirty="0">
                    <a:solidFill>
                      <a:srgbClr val="FF0000"/>
                    </a:solidFill>
                  </a:rPr>
                  <a:t>while (flag[1]) ;</a:t>
                </a:r>
              </a:p>
            </p:txBody>
          </p:sp>
          <p:sp>
            <p:nvSpPr>
              <p:cNvPr id="17432" name="Text Box 12"/>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7433" name="Text Box 13"/>
              <p:cNvSpPr txBox="1">
                <a:spLocks noChangeArrowheads="1"/>
              </p:cNvSpPr>
              <p:nvPr/>
            </p:nvSpPr>
            <p:spPr bwMode="auto">
              <a:xfrm>
                <a:off x="1008" y="3402"/>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7434" name="Text Box 14"/>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7435" name="Rectangle 15"/>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17423" name="Group 16"/>
            <p:cNvGrpSpPr/>
            <p:nvPr/>
          </p:nvGrpSpPr>
          <p:grpSpPr bwMode="auto">
            <a:xfrm>
              <a:off x="3072" y="2304"/>
              <a:ext cx="1824" cy="1968"/>
              <a:chOff x="912" y="2304"/>
              <a:chExt cx="1824" cy="1968"/>
            </a:xfrm>
          </p:grpSpPr>
          <p:sp>
            <p:nvSpPr>
              <p:cNvPr id="17424" name="Rectangle 17"/>
              <p:cNvSpPr>
                <a:spLocks noChangeArrowheads="1"/>
              </p:cNvSpPr>
              <p:nvPr/>
            </p:nvSpPr>
            <p:spPr bwMode="auto">
              <a:xfrm>
                <a:off x="912" y="2304"/>
                <a:ext cx="1824" cy="1632"/>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7425" name="Text Box 18"/>
              <p:cNvSpPr txBox="1">
                <a:spLocks noChangeArrowheads="1"/>
              </p:cNvSpPr>
              <p:nvPr/>
            </p:nvSpPr>
            <p:spPr bwMode="auto">
              <a:xfrm>
                <a:off x="1008" y="2385"/>
                <a:ext cx="1632" cy="54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dirty="0">
                    <a:solidFill>
                      <a:srgbClr val="FF0000"/>
                    </a:solidFill>
                  </a:rPr>
                  <a:t>flag[1] = true;</a:t>
                </a:r>
              </a:p>
              <a:p>
                <a:pPr eaLnBrk="1" hangingPunct="1">
                  <a:lnSpc>
                    <a:spcPct val="80000"/>
                  </a:lnSpc>
                  <a:spcBef>
                    <a:spcPct val="50000"/>
                  </a:spcBef>
                  <a:buClrTx/>
                  <a:buSzTx/>
                  <a:buFontTx/>
                  <a:buNone/>
                </a:pPr>
                <a:r>
                  <a:rPr lang="en-US" altLang="zh-CN" sz="2400" dirty="0">
                    <a:solidFill>
                      <a:srgbClr val="FF0000"/>
                    </a:solidFill>
                  </a:rPr>
                  <a:t>while (flag[0]) ;</a:t>
                </a:r>
              </a:p>
            </p:txBody>
          </p:sp>
          <p:sp>
            <p:nvSpPr>
              <p:cNvPr id="17426" name="Text Box 19"/>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7427" name="Text Box 20"/>
              <p:cNvSpPr txBox="1">
                <a:spLocks noChangeArrowheads="1"/>
              </p:cNvSpPr>
              <p:nvPr/>
            </p:nvSpPr>
            <p:spPr bwMode="auto">
              <a:xfrm>
                <a:off x="1008" y="3402"/>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7428" name="Text Box 21"/>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7429" name="Rectangle 22"/>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grpSp>
      <p:grpSp>
        <p:nvGrpSpPr>
          <p:cNvPr id="256023" name="Group 23"/>
          <p:cNvGrpSpPr/>
          <p:nvPr/>
        </p:nvGrpSpPr>
        <p:grpSpPr bwMode="auto">
          <a:xfrm>
            <a:off x="76200" y="1295400"/>
            <a:ext cx="3276600" cy="1795552"/>
            <a:chOff x="288" y="816"/>
            <a:chExt cx="2064" cy="1440"/>
          </a:xfrm>
        </p:grpSpPr>
        <p:sp>
          <p:nvSpPr>
            <p:cNvPr id="17420" name="Text Box 24"/>
            <p:cNvSpPr txBox="1">
              <a:spLocks noChangeArrowheads="1"/>
            </p:cNvSpPr>
            <p:nvPr/>
          </p:nvSpPr>
          <p:spPr bwMode="auto">
            <a:xfrm>
              <a:off x="288" y="816"/>
              <a:ext cx="206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en-US" altLang="zh-CN" sz="2000" dirty="0">
                  <a:latin typeface="Courier New" panose="02070309020205020404" pitchFamily="49" charset="0"/>
                </a:rPr>
                <a:t>if(</a:t>
              </a:r>
              <a:r>
                <a:rPr lang="en-US" altLang="zh-CN" sz="2000" dirty="0" err="1">
                  <a:latin typeface="Courier New" panose="02070309020205020404" pitchFamily="49" charset="0"/>
                </a:rPr>
                <a:t>noNote</a:t>
              </a:r>
              <a:r>
                <a:rPr lang="en-US" altLang="zh-CN" sz="2000" dirty="0">
                  <a:latin typeface="Courier New" panose="02070309020205020404" pitchFamily="49" charset="0"/>
                </a:rPr>
                <a:t>){</a:t>
              </a:r>
            </a:p>
            <a:p>
              <a:pPr lvl="1" eaLnBrk="1" hangingPunct="1">
                <a:spcBef>
                  <a:spcPct val="0"/>
                </a:spcBef>
                <a:buClrTx/>
                <a:buSzTx/>
                <a:buFontTx/>
                <a:buNone/>
              </a:pPr>
              <a:r>
                <a:rPr lang="en-US" altLang="zh-CN" sz="2000" dirty="0">
                  <a:latin typeface="Courier New" panose="02070309020205020404" pitchFamily="49" charset="0"/>
                </a:rPr>
                <a:t>     leave Note;</a:t>
              </a:r>
              <a:br>
                <a:rPr lang="en-US" altLang="zh-CN" sz="2000" dirty="0">
                  <a:latin typeface="Courier New" panose="02070309020205020404" pitchFamily="49" charset="0"/>
                </a:rPr>
              </a:br>
              <a:r>
                <a:rPr lang="en-US" altLang="zh-CN" sz="2000" dirty="0">
                  <a:latin typeface="Courier New" panose="02070309020205020404" pitchFamily="49" charset="0"/>
                </a:rPr>
                <a:t>     buy milk;</a:t>
              </a:r>
              <a:br>
                <a:rPr lang="en-US" altLang="zh-CN" sz="2000" dirty="0">
                  <a:latin typeface="Courier New" panose="02070309020205020404" pitchFamily="49" charset="0"/>
                </a:rPr>
              </a:br>
              <a:r>
                <a:rPr lang="en-US" altLang="zh-CN" sz="2000" dirty="0">
                  <a:latin typeface="Courier New" panose="02070309020205020404" pitchFamily="49" charset="0"/>
                </a:rPr>
                <a:t>     remove note;</a:t>
              </a:r>
              <a:br>
                <a:rPr lang="en-US" altLang="zh-CN" sz="2000" dirty="0">
                  <a:latin typeface="Courier New" panose="02070309020205020404" pitchFamily="49" charset="0"/>
                </a:rPr>
              </a:br>
              <a:r>
                <a:rPr lang="en-US" altLang="zh-CN" sz="2000" dirty="0">
                  <a:latin typeface="Courier New" panose="02070309020205020404" pitchFamily="49" charset="0"/>
                </a:rPr>
                <a:t>}</a:t>
              </a:r>
            </a:p>
            <a:p>
              <a:pPr lvl="1" eaLnBrk="1" hangingPunct="1">
                <a:spcBef>
                  <a:spcPct val="0"/>
                </a:spcBef>
                <a:buClrTx/>
                <a:buSzTx/>
                <a:buFontTx/>
                <a:buNone/>
              </a:pPr>
              <a:endParaRPr lang="en-US" altLang="zh-CN" sz="2000" b="0" dirty="0">
                <a:latin typeface="Courier New" panose="02070309020205020404" pitchFamily="49" charset="0"/>
              </a:endParaRPr>
            </a:p>
          </p:txBody>
        </p:sp>
        <p:sp>
          <p:nvSpPr>
            <p:cNvPr id="17421" name="Rectangle 25"/>
            <p:cNvSpPr>
              <a:spLocks noChangeArrowheads="1"/>
            </p:cNvSpPr>
            <p:nvPr/>
          </p:nvSpPr>
          <p:spPr bwMode="auto">
            <a:xfrm>
              <a:off x="576" y="816"/>
              <a:ext cx="1776" cy="144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256026" name="Group 26"/>
          <p:cNvGrpSpPr/>
          <p:nvPr/>
        </p:nvGrpSpPr>
        <p:grpSpPr bwMode="auto">
          <a:xfrm>
            <a:off x="3962400" y="1295400"/>
            <a:ext cx="3505200" cy="1841411"/>
            <a:chOff x="2736" y="816"/>
            <a:chExt cx="1968" cy="1410"/>
          </a:xfrm>
        </p:grpSpPr>
        <p:sp>
          <p:nvSpPr>
            <p:cNvPr id="17418" name="Text Box 27"/>
            <p:cNvSpPr txBox="1">
              <a:spLocks noChangeArrowheads="1"/>
            </p:cNvSpPr>
            <p:nvPr/>
          </p:nvSpPr>
          <p:spPr bwMode="auto">
            <a:xfrm>
              <a:off x="2736" y="816"/>
              <a:ext cx="1968" cy="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en-US" altLang="zh-CN" sz="2000" dirty="0">
                  <a:latin typeface="Courier New" panose="02070309020205020404" pitchFamily="49" charset="0"/>
                </a:rPr>
                <a:t>leave Note;</a:t>
              </a:r>
            </a:p>
            <a:p>
              <a:pPr lvl="1" eaLnBrk="1" hangingPunct="1">
                <a:spcBef>
                  <a:spcPct val="0"/>
                </a:spcBef>
                <a:buClrTx/>
                <a:buSzTx/>
                <a:buFontTx/>
                <a:buNone/>
              </a:pPr>
              <a:r>
                <a:rPr lang="en-US" altLang="zh-CN" sz="2000" dirty="0">
                  <a:latin typeface="Courier New" panose="02070309020205020404" pitchFamily="49" charset="0"/>
                </a:rPr>
                <a:t>if(</a:t>
              </a:r>
              <a:r>
                <a:rPr lang="en-US" altLang="zh-CN" sz="2000" dirty="0" err="1">
                  <a:latin typeface="Courier New" panose="02070309020205020404" pitchFamily="49" charset="0"/>
                </a:rPr>
                <a:t>noOtherNote</a:t>
              </a:r>
              <a:r>
                <a:rPr lang="en-US" altLang="zh-CN" sz="2000" dirty="0">
                  <a:latin typeface="Courier New" panose="02070309020205020404" pitchFamily="49" charset="0"/>
                </a:rPr>
                <a:t>){</a:t>
              </a:r>
            </a:p>
            <a:p>
              <a:pPr lvl="1" eaLnBrk="1" hangingPunct="1">
                <a:spcBef>
                  <a:spcPct val="0"/>
                </a:spcBef>
                <a:buClrTx/>
                <a:buSzTx/>
                <a:buFontTx/>
                <a:buNone/>
              </a:pPr>
              <a:r>
                <a:rPr lang="en-US" altLang="zh-CN" sz="2000" dirty="0">
                  <a:latin typeface="Courier New" panose="02070309020205020404" pitchFamily="49" charset="0"/>
                </a:rPr>
                <a:t>     buy milk; </a:t>
              </a:r>
              <a:br>
                <a:rPr lang="en-US" altLang="zh-CN" sz="2000" dirty="0">
                  <a:latin typeface="Courier New" panose="02070309020205020404" pitchFamily="49" charset="0"/>
                </a:rPr>
              </a:br>
              <a:r>
                <a:rPr lang="en-US" altLang="zh-CN" sz="2000" dirty="0">
                  <a:latin typeface="Courier New" panose="02070309020205020404" pitchFamily="49" charset="0"/>
                </a:rPr>
                <a:t>} </a:t>
              </a:r>
            </a:p>
            <a:p>
              <a:pPr lvl="1" eaLnBrk="1" hangingPunct="1">
                <a:spcBef>
                  <a:spcPct val="0"/>
                </a:spcBef>
                <a:buClrTx/>
                <a:buSzTx/>
                <a:buFontTx/>
                <a:buNone/>
              </a:pPr>
              <a:r>
                <a:rPr lang="en-US" altLang="zh-CN" sz="2000" dirty="0">
                  <a:latin typeface="Courier New" panose="02070309020205020404" pitchFamily="49" charset="0"/>
                </a:rPr>
                <a:t>remove note;</a:t>
              </a:r>
            </a:p>
          </p:txBody>
        </p:sp>
        <p:sp>
          <p:nvSpPr>
            <p:cNvPr id="17419" name="Rectangle 28"/>
            <p:cNvSpPr>
              <a:spLocks noChangeArrowheads="1"/>
            </p:cNvSpPr>
            <p:nvPr/>
          </p:nvSpPr>
          <p:spPr bwMode="auto">
            <a:xfrm>
              <a:off x="2928" y="834"/>
              <a:ext cx="1632" cy="1392"/>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1741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17417" name="Rectangle 31"/>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6.3.1 </a:t>
            </a:r>
            <a:r>
              <a:rPr kumimoji="1" lang="zh-CN" altLang="en-US" sz="2400">
                <a:solidFill>
                  <a:srgbClr val="CC0000"/>
                </a:solidFill>
                <a:latin typeface="黑体" panose="02010609060101010101" pitchFamily="49" charset="-122"/>
                <a:ea typeface="黑体" panose="02010609060101010101" pitchFamily="49" charset="-122"/>
              </a:rPr>
              <a:t>一般软件方法  </a:t>
            </a:r>
            <a:r>
              <a:rPr lang="en-US" altLang="zh-CN" sz="2400"/>
              <a:t>(2) </a:t>
            </a:r>
            <a:r>
              <a:rPr lang="zh-CN" altLang="en-US" sz="2400">
                <a:sym typeface="Symbol" panose="05050102010706020507" pitchFamily="18" charset="2"/>
              </a:rPr>
              <a:t>标记法</a:t>
            </a:r>
            <a:r>
              <a:rPr lang="zh-CN" altLang="en-US" sz="2400"/>
              <a:t> </a:t>
            </a:r>
          </a:p>
        </p:txBody>
      </p:sp>
      <p:sp>
        <p:nvSpPr>
          <p:cNvPr id="2" name="文本框 1"/>
          <p:cNvSpPr txBox="1"/>
          <p:nvPr/>
        </p:nvSpPr>
        <p:spPr>
          <a:xfrm>
            <a:off x="25400" y="4352835"/>
            <a:ext cx="1524000" cy="1200329"/>
          </a:xfrm>
          <a:prstGeom prst="rect">
            <a:avLst/>
          </a:prstGeom>
          <a:noFill/>
        </p:spPr>
        <p:txBody>
          <a:bodyPr wrap="square" rtlCol="0">
            <a:spAutoFit/>
          </a:bodyPr>
          <a:lstStyle/>
          <a:p>
            <a:r>
              <a:rPr lang="zh-CN" altLang="en-US" sz="2400" dirty="0"/>
              <a:t>互斥访问</a:t>
            </a:r>
            <a:endParaRPr lang="en-US" altLang="zh-CN" sz="2400" dirty="0"/>
          </a:p>
          <a:p>
            <a:r>
              <a:rPr lang="zh-CN" altLang="en-US" sz="2400" dirty="0"/>
              <a:t>有空让进</a:t>
            </a:r>
            <a:endParaRPr lang="en-US" altLang="zh-CN" sz="2400" dirty="0"/>
          </a:p>
          <a:p>
            <a:r>
              <a:rPr lang="zh-CN" altLang="en-US" sz="2400" dirty="0">
                <a:solidFill>
                  <a:srgbClr val="FF0000"/>
                </a:solidFill>
              </a:rPr>
              <a:t>有限等待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6003"/>
                                        </p:tgtEl>
                                        <p:attrNameLst>
                                          <p:attrName>style.visibility</p:attrName>
                                        </p:attrNameLst>
                                      </p:cBhvr>
                                      <p:to>
                                        <p:strVal val="visible"/>
                                      </p:to>
                                    </p:set>
                                    <p:animEffect transition="in" filter="dissolve">
                                      <p:cBhvr>
                                        <p:cTn id="7" dur="500"/>
                                        <p:tgtEl>
                                          <p:spTgt spid="25600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6023"/>
                                        </p:tgtEl>
                                        <p:attrNameLst>
                                          <p:attrName>style.visibility</p:attrName>
                                        </p:attrNameLst>
                                      </p:cBhvr>
                                      <p:to>
                                        <p:strVal val="visible"/>
                                      </p:to>
                                    </p:set>
                                    <p:animEffect transition="in" filter="dissolve">
                                      <p:cBhvr>
                                        <p:cTn id="11" dur="500"/>
                                        <p:tgtEl>
                                          <p:spTgt spid="256023"/>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256006"/>
                                        </p:tgtEl>
                                        <p:attrNameLst>
                                          <p:attrName>style.visibility</p:attrName>
                                        </p:attrNameLst>
                                      </p:cBhvr>
                                      <p:to>
                                        <p:strVal val="visible"/>
                                      </p:to>
                                    </p:set>
                                    <p:anim calcmode="lin" valueType="num">
                                      <p:cBhvr>
                                        <p:cTn id="16" dur="500" fill="hold"/>
                                        <p:tgtEl>
                                          <p:spTgt spid="256006"/>
                                        </p:tgtEl>
                                        <p:attrNameLst>
                                          <p:attrName>ppt_x</p:attrName>
                                        </p:attrNameLst>
                                      </p:cBhvr>
                                      <p:tavLst>
                                        <p:tav tm="0">
                                          <p:val>
                                            <p:strVal val="#ppt_x-#ppt_w/2"/>
                                          </p:val>
                                        </p:tav>
                                        <p:tav tm="100000">
                                          <p:val>
                                            <p:strVal val="#ppt_x"/>
                                          </p:val>
                                        </p:tav>
                                      </p:tavLst>
                                    </p:anim>
                                    <p:anim calcmode="lin" valueType="num">
                                      <p:cBhvr>
                                        <p:cTn id="17" dur="500" fill="hold"/>
                                        <p:tgtEl>
                                          <p:spTgt spid="256006"/>
                                        </p:tgtEl>
                                        <p:attrNameLst>
                                          <p:attrName>ppt_y</p:attrName>
                                        </p:attrNameLst>
                                      </p:cBhvr>
                                      <p:tavLst>
                                        <p:tav tm="0">
                                          <p:val>
                                            <p:strVal val="#ppt_y"/>
                                          </p:val>
                                        </p:tav>
                                        <p:tav tm="100000">
                                          <p:val>
                                            <p:strVal val="#ppt_y"/>
                                          </p:val>
                                        </p:tav>
                                      </p:tavLst>
                                    </p:anim>
                                    <p:anim calcmode="lin" valueType="num">
                                      <p:cBhvr>
                                        <p:cTn id="18" dur="500" fill="hold"/>
                                        <p:tgtEl>
                                          <p:spTgt spid="256006"/>
                                        </p:tgtEl>
                                        <p:attrNameLst>
                                          <p:attrName>ppt_w</p:attrName>
                                        </p:attrNameLst>
                                      </p:cBhvr>
                                      <p:tavLst>
                                        <p:tav tm="0">
                                          <p:val>
                                            <p:fltVal val="0"/>
                                          </p:val>
                                        </p:tav>
                                        <p:tav tm="100000">
                                          <p:val>
                                            <p:strVal val="#ppt_w"/>
                                          </p:val>
                                        </p:tav>
                                      </p:tavLst>
                                    </p:anim>
                                    <p:anim calcmode="lin" valueType="num">
                                      <p:cBhvr>
                                        <p:cTn id="19" dur="500" fill="hold"/>
                                        <p:tgtEl>
                                          <p:spTgt spid="256006"/>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56026"/>
                                        </p:tgtEl>
                                        <p:attrNameLst>
                                          <p:attrName>style.visibility</p:attrName>
                                        </p:attrNameLst>
                                      </p:cBhvr>
                                      <p:to>
                                        <p:strVal val="visible"/>
                                      </p:to>
                                    </p:set>
                                    <p:animEffect transition="in" filter="dissolve">
                                      <p:cBhvr>
                                        <p:cTn id="23" dur="500"/>
                                        <p:tgtEl>
                                          <p:spTgt spid="25602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6008"/>
                                        </p:tgtEl>
                                        <p:attrNameLst>
                                          <p:attrName>style.visibility</p:attrName>
                                        </p:attrNameLst>
                                      </p:cBhvr>
                                      <p:to>
                                        <p:strVal val="visible"/>
                                      </p:to>
                                    </p:set>
                                    <p:animEffect transition="in" filter="dissolve">
                                      <p:cBhvr>
                                        <p:cTn id="28" dur="500"/>
                                        <p:tgtEl>
                                          <p:spTgt spid="25600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3"/>
          <p:cNvGrpSpPr/>
          <p:nvPr/>
        </p:nvGrpSpPr>
        <p:grpSpPr bwMode="auto">
          <a:xfrm>
            <a:off x="1066800" y="2057400"/>
            <a:ext cx="2895600" cy="3124200"/>
            <a:chOff x="912" y="2304"/>
            <a:chExt cx="1824" cy="1968"/>
          </a:xfrm>
        </p:grpSpPr>
        <p:sp>
          <p:nvSpPr>
            <p:cNvPr id="18464" name="Rectangle 4"/>
            <p:cNvSpPr>
              <a:spLocks noChangeArrowheads="1"/>
            </p:cNvSpPr>
            <p:nvPr/>
          </p:nvSpPr>
          <p:spPr bwMode="auto">
            <a:xfrm>
              <a:off x="912" y="2304"/>
              <a:ext cx="1824" cy="1632"/>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8465" name="Text Box 5"/>
            <p:cNvSpPr txBox="1">
              <a:spLocks noChangeArrowheads="1"/>
            </p:cNvSpPr>
            <p:nvPr/>
          </p:nvSpPr>
          <p:spPr bwMode="auto">
            <a:xfrm>
              <a:off x="1008" y="2385"/>
              <a:ext cx="1632" cy="63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while (flag[1]) ;</a:t>
              </a:r>
            </a:p>
          </p:txBody>
        </p:sp>
        <p:sp>
          <p:nvSpPr>
            <p:cNvPr id="18466" name="Text Box 6"/>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8467" name="Text Box 7"/>
            <p:cNvSpPr txBox="1">
              <a:spLocks noChangeArrowheads="1"/>
            </p:cNvSpPr>
            <p:nvPr/>
          </p:nvSpPr>
          <p:spPr bwMode="auto">
            <a:xfrm>
              <a:off x="1008" y="3402"/>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8468" name="Text Box 8"/>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8469" name="Rectangle 9"/>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grpSp>
      <p:grpSp>
        <p:nvGrpSpPr>
          <p:cNvPr id="18435" name="Group 10"/>
          <p:cNvGrpSpPr/>
          <p:nvPr/>
        </p:nvGrpSpPr>
        <p:grpSpPr bwMode="auto">
          <a:xfrm>
            <a:off x="5334000" y="2057400"/>
            <a:ext cx="2895600" cy="3124200"/>
            <a:chOff x="912" y="2304"/>
            <a:chExt cx="1824" cy="1968"/>
          </a:xfrm>
        </p:grpSpPr>
        <p:sp>
          <p:nvSpPr>
            <p:cNvPr id="18458" name="Rectangle 11"/>
            <p:cNvSpPr>
              <a:spLocks noChangeArrowheads="1"/>
            </p:cNvSpPr>
            <p:nvPr/>
          </p:nvSpPr>
          <p:spPr bwMode="auto">
            <a:xfrm>
              <a:off x="912" y="2304"/>
              <a:ext cx="1824" cy="1632"/>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solidFill>
                  <a:srgbClr val="FF0000"/>
                </a:solidFill>
              </a:endParaRPr>
            </a:p>
          </p:txBody>
        </p:sp>
        <p:sp>
          <p:nvSpPr>
            <p:cNvPr id="18459" name="Text Box 12"/>
            <p:cNvSpPr txBox="1">
              <a:spLocks noChangeArrowheads="1"/>
            </p:cNvSpPr>
            <p:nvPr/>
          </p:nvSpPr>
          <p:spPr bwMode="auto">
            <a:xfrm>
              <a:off x="1008" y="2385"/>
              <a:ext cx="1632" cy="63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flag[1] = true;</a:t>
              </a:r>
            </a:p>
            <a:p>
              <a:pPr eaLnBrk="1" hangingPunct="1">
                <a:spcBef>
                  <a:spcPct val="50000"/>
                </a:spcBef>
                <a:buClrTx/>
                <a:buSzTx/>
                <a:buFontTx/>
                <a:buNone/>
              </a:pPr>
              <a:r>
                <a:rPr lang="en-US" altLang="zh-CN" sz="2400">
                  <a:solidFill>
                    <a:srgbClr val="FF0000"/>
                  </a:solidFill>
                </a:rPr>
                <a:t>while (flag[0]) ;</a:t>
              </a:r>
            </a:p>
          </p:txBody>
        </p:sp>
        <p:sp>
          <p:nvSpPr>
            <p:cNvPr id="18460" name="Text Box 13"/>
            <p:cNvSpPr txBox="1">
              <a:spLocks noChangeArrowheads="1"/>
            </p:cNvSpPr>
            <p:nvPr/>
          </p:nvSpPr>
          <p:spPr bwMode="auto">
            <a:xfrm>
              <a:off x="1104" y="305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8461" name="Text Box 14"/>
            <p:cNvSpPr txBox="1">
              <a:spLocks noChangeArrowheads="1"/>
            </p:cNvSpPr>
            <p:nvPr/>
          </p:nvSpPr>
          <p:spPr bwMode="auto">
            <a:xfrm>
              <a:off x="1008" y="3402"/>
              <a:ext cx="1632"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8462" name="Text Box 15"/>
            <p:cNvSpPr txBox="1">
              <a:spLocks noChangeArrowheads="1"/>
            </p:cNvSpPr>
            <p:nvPr/>
          </p:nvSpPr>
          <p:spPr bwMode="auto">
            <a:xfrm>
              <a:off x="1104" y="364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8463" name="Rectangle 16"/>
            <p:cNvSpPr>
              <a:spLocks noChangeArrowheads="1"/>
            </p:cNvSpPr>
            <p:nvPr/>
          </p:nvSpPr>
          <p:spPr bwMode="auto">
            <a:xfrm>
              <a:off x="1170" y="398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sp>
        <p:nvSpPr>
          <p:cNvPr id="18436" name="Rectangle 17"/>
          <p:cNvSpPr>
            <a:spLocks noChangeArrowheads="1"/>
          </p:cNvSpPr>
          <p:nvPr/>
        </p:nvSpPr>
        <p:spPr bwMode="auto">
          <a:xfrm>
            <a:off x="685800"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考虑下面的执行顺序</a:t>
            </a:r>
          </a:p>
        </p:txBody>
      </p:sp>
      <p:grpSp>
        <p:nvGrpSpPr>
          <p:cNvPr id="257042" name="Group 18"/>
          <p:cNvGrpSpPr/>
          <p:nvPr/>
        </p:nvGrpSpPr>
        <p:grpSpPr bwMode="auto">
          <a:xfrm>
            <a:off x="3581400" y="2133600"/>
            <a:ext cx="838200" cy="457200"/>
            <a:chOff x="2112" y="1344"/>
            <a:chExt cx="528" cy="288"/>
          </a:xfrm>
        </p:grpSpPr>
        <p:sp>
          <p:nvSpPr>
            <p:cNvPr id="18456" name="AutoShape 19"/>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457" name="Text Box 20"/>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t>(1)</a:t>
              </a:r>
            </a:p>
          </p:txBody>
        </p:sp>
      </p:grpSp>
      <p:grpSp>
        <p:nvGrpSpPr>
          <p:cNvPr id="257045" name="Group 21"/>
          <p:cNvGrpSpPr/>
          <p:nvPr/>
        </p:nvGrpSpPr>
        <p:grpSpPr bwMode="auto">
          <a:xfrm>
            <a:off x="7848600" y="2133600"/>
            <a:ext cx="838200" cy="457200"/>
            <a:chOff x="2112" y="1344"/>
            <a:chExt cx="528" cy="288"/>
          </a:xfrm>
        </p:grpSpPr>
        <p:sp>
          <p:nvSpPr>
            <p:cNvPr id="18454" name="AutoShape 22"/>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455" name="Text Box 23"/>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(2)</a:t>
              </a:r>
            </a:p>
          </p:txBody>
        </p:sp>
      </p:grpSp>
      <p:grpSp>
        <p:nvGrpSpPr>
          <p:cNvPr id="257048" name="Group 24"/>
          <p:cNvGrpSpPr/>
          <p:nvPr/>
        </p:nvGrpSpPr>
        <p:grpSpPr bwMode="auto">
          <a:xfrm>
            <a:off x="3581400" y="2743200"/>
            <a:ext cx="838200" cy="457200"/>
            <a:chOff x="2112" y="1344"/>
            <a:chExt cx="528" cy="288"/>
          </a:xfrm>
        </p:grpSpPr>
        <p:sp>
          <p:nvSpPr>
            <p:cNvPr id="18452" name="AutoShape 25"/>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453" name="Text Box 26"/>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(3)</a:t>
              </a:r>
            </a:p>
          </p:txBody>
        </p:sp>
      </p:grpSp>
      <p:grpSp>
        <p:nvGrpSpPr>
          <p:cNvPr id="257051" name="Group 27"/>
          <p:cNvGrpSpPr/>
          <p:nvPr/>
        </p:nvGrpSpPr>
        <p:grpSpPr bwMode="auto">
          <a:xfrm>
            <a:off x="7848600" y="2743200"/>
            <a:ext cx="838200" cy="457200"/>
            <a:chOff x="2112" y="1344"/>
            <a:chExt cx="528" cy="288"/>
          </a:xfrm>
        </p:grpSpPr>
        <p:sp>
          <p:nvSpPr>
            <p:cNvPr id="18450" name="AutoShape 28"/>
            <p:cNvSpPr>
              <a:spLocks noChangeArrowheads="1"/>
            </p:cNvSpPr>
            <p:nvPr/>
          </p:nvSpPr>
          <p:spPr bwMode="auto">
            <a:xfrm>
              <a:off x="2112" y="1392"/>
              <a:ext cx="48" cy="240"/>
            </a:xfrm>
            <a:prstGeom prst="downArrow">
              <a:avLst>
                <a:gd name="adj1" fmla="val 50000"/>
                <a:gd name="adj2" fmla="val 1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451" name="Text Box 29"/>
            <p:cNvSpPr txBox="1">
              <a:spLocks noChangeArrowheads="1"/>
            </p:cNvSpPr>
            <p:nvPr/>
          </p:nvSpPr>
          <p:spPr bwMode="auto">
            <a:xfrm>
              <a:off x="2160" y="1344"/>
              <a:ext cx="48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(4)</a:t>
              </a:r>
            </a:p>
          </p:txBody>
        </p:sp>
      </p:grpSp>
      <p:grpSp>
        <p:nvGrpSpPr>
          <p:cNvPr id="257054" name="Group 30"/>
          <p:cNvGrpSpPr/>
          <p:nvPr/>
        </p:nvGrpSpPr>
        <p:grpSpPr bwMode="auto">
          <a:xfrm>
            <a:off x="3810000" y="3200400"/>
            <a:ext cx="2895600" cy="3048000"/>
            <a:chOff x="2256" y="2016"/>
            <a:chExt cx="1824" cy="1920"/>
          </a:xfrm>
        </p:grpSpPr>
        <p:sp>
          <p:nvSpPr>
            <p:cNvPr id="18448" name="Line 31"/>
            <p:cNvSpPr>
              <a:spLocks noChangeShapeType="1"/>
            </p:cNvSpPr>
            <p:nvPr/>
          </p:nvSpPr>
          <p:spPr bwMode="auto">
            <a:xfrm flipH="1" flipV="1">
              <a:off x="2256" y="2016"/>
              <a:ext cx="1056" cy="12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Text Box 32"/>
            <p:cNvSpPr txBox="1">
              <a:spLocks noChangeArrowheads="1"/>
            </p:cNvSpPr>
            <p:nvPr/>
          </p:nvSpPr>
          <p:spPr bwMode="auto">
            <a:xfrm>
              <a:off x="2688" y="3297"/>
              <a:ext cx="1392" cy="639"/>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flag[0] = true</a:t>
              </a:r>
            </a:p>
            <a:p>
              <a:pPr algn="ctr" eaLnBrk="1" hangingPunct="1">
                <a:spcBef>
                  <a:spcPct val="50000"/>
                </a:spcBef>
                <a:buClrTx/>
                <a:buSzTx/>
                <a:buFontTx/>
                <a:buNone/>
              </a:pPr>
              <a:r>
                <a:rPr lang="en-US" altLang="zh-CN" sz="2400"/>
                <a:t>flag[1] = true</a:t>
              </a:r>
            </a:p>
          </p:txBody>
        </p:sp>
      </p:grpSp>
      <p:sp>
        <p:nvSpPr>
          <p:cNvPr id="257057" name="Line 33"/>
          <p:cNvSpPr>
            <a:spLocks noChangeShapeType="1"/>
          </p:cNvSpPr>
          <p:nvPr/>
        </p:nvSpPr>
        <p:spPr bwMode="auto">
          <a:xfrm flipV="1">
            <a:off x="5486400" y="3200400"/>
            <a:ext cx="2590800" cy="19050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7058" name="Group 34"/>
          <p:cNvGrpSpPr/>
          <p:nvPr/>
        </p:nvGrpSpPr>
        <p:grpSpPr bwMode="auto">
          <a:xfrm>
            <a:off x="914400" y="5351463"/>
            <a:ext cx="3200400" cy="968375"/>
            <a:chOff x="576" y="3371"/>
            <a:chExt cx="2016" cy="610"/>
          </a:xfrm>
        </p:grpSpPr>
        <p:sp>
          <p:nvSpPr>
            <p:cNvPr id="18446" name="Rectangle 35"/>
            <p:cNvSpPr>
              <a:spLocks noChangeArrowheads="1"/>
            </p:cNvSpPr>
            <p:nvPr/>
          </p:nvSpPr>
          <p:spPr bwMode="auto">
            <a:xfrm>
              <a:off x="576" y="3371"/>
              <a:ext cx="201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solidFill>
                    <a:srgbClr val="FF0000"/>
                  </a:solidFill>
                </a:rPr>
                <a:t>此时</a:t>
              </a:r>
              <a:r>
                <a:rPr lang="en-US" altLang="zh-CN" sz="2400">
                  <a:solidFill>
                    <a:srgbClr val="FF0000"/>
                  </a:solidFill>
                </a:rPr>
                <a:t>P</a:t>
              </a:r>
              <a:r>
                <a:rPr lang="en-US" altLang="zh-CN" sz="2400" baseline="-25000">
                  <a:solidFill>
                    <a:srgbClr val="FF0000"/>
                  </a:solidFill>
                </a:rPr>
                <a:t>0</a:t>
              </a:r>
              <a:r>
                <a:rPr lang="zh-CN" altLang="en-US" sz="2400">
                  <a:solidFill>
                    <a:srgbClr val="FF0000"/>
                  </a:solidFill>
                </a:rPr>
                <a:t>和</a:t>
              </a:r>
              <a:r>
                <a:rPr lang="en-US" altLang="zh-CN" sz="2400">
                  <a:solidFill>
                    <a:srgbClr val="FF0000"/>
                  </a:solidFill>
                </a:rPr>
                <a:t>P</a:t>
              </a:r>
              <a:r>
                <a:rPr lang="en-US" altLang="zh-CN" sz="2400" baseline="-25000">
                  <a:solidFill>
                    <a:srgbClr val="FF0000"/>
                  </a:solidFill>
                </a:rPr>
                <a:t>1</a:t>
              </a:r>
              <a:r>
                <a:rPr lang="zh-CN" altLang="en-US" sz="2400">
                  <a:solidFill>
                    <a:srgbClr val="FF0000"/>
                  </a:solidFill>
                </a:rPr>
                <a:t>的进入请求会无限等待</a:t>
              </a:r>
            </a:p>
          </p:txBody>
        </p:sp>
        <p:pic>
          <p:nvPicPr>
            <p:cNvPr id="18447" name="Picture 3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4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44"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18445" name="Rectangle 3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6.3.1 </a:t>
            </a:r>
            <a:r>
              <a:rPr kumimoji="1" lang="zh-CN" altLang="en-US" sz="2400">
                <a:solidFill>
                  <a:srgbClr val="CC0000"/>
                </a:solidFill>
                <a:latin typeface="黑体" panose="02010609060101010101" pitchFamily="49" charset="-122"/>
                <a:ea typeface="黑体" panose="02010609060101010101" pitchFamily="49" charset="-122"/>
              </a:rPr>
              <a:t>一般软件方法  </a:t>
            </a:r>
            <a:r>
              <a:rPr lang="en-US" altLang="zh-CN" sz="2400"/>
              <a:t>(2) </a:t>
            </a:r>
            <a:r>
              <a:rPr lang="zh-CN" altLang="en-US" sz="2400">
                <a:sym typeface="Symbol" panose="05050102010706020507" pitchFamily="18" charset="2"/>
              </a:rPr>
              <a:t>标记法</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57042"/>
                                        </p:tgtEl>
                                        <p:attrNameLst>
                                          <p:attrName>style.visibility</p:attrName>
                                        </p:attrNameLst>
                                      </p:cBhvr>
                                      <p:to>
                                        <p:strVal val="visible"/>
                                      </p:to>
                                    </p:set>
                                    <p:anim calcmode="lin" valueType="num">
                                      <p:cBhvr>
                                        <p:cTn id="7" dur="500" fill="hold"/>
                                        <p:tgtEl>
                                          <p:spTgt spid="257042"/>
                                        </p:tgtEl>
                                        <p:attrNameLst>
                                          <p:attrName>ppt_x</p:attrName>
                                        </p:attrNameLst>
                                      </p:cBhvr>
                                      <p:tavLst>
                                        <p:tav tm="0">
                                          <p:val>
                                            <p:strVal val="#ppt_x"/>
                                          </p:val>
                                        </p:tav>
                                        <p:tav tm="100000">
                                          <p:val>
                                            <p:strVal val="#ppt_x"/>
                                          </p:val>
                                        </p:tav>
                                      </p:tavLst>
                                    </p:anim>
                                    <p:anim calcmode="lin" valueType="num">
                                      <p:cBhvr>
                                        <p:cTn id="8" dur="500" fill="hold"/>
                                        <p:tgtEl>
                                          <p:spTgt spid="257042"/>
                                        </p:tgtEl>
                                        <p:attrNameLst>
                                          <p:attrName>ppt_y</p:attrName>
                                        </p:attrNameLst>
                                      </p:cBhvr>
                                      <p:tavLst>
                                        <p:tav tm="0">
                                          <p:val>
                                            <p:strVal val="#ppt_y-#ppt_h/2"/>
                                          </p:val>
                                        </p:tav>
                                        <p:tav tm="100000">
                                          <p:val>
                                            <p:strVal val="#ppt_y"/>
                                          </p:val>
                                        </p:tav>
                                      </p:tavLst>
                                    </p:anim>
                                    <p:anim calcmode="lin" valueType="num">
                                      <p:cBhvr>
                                        <p:cTn id="9" dur="500" fill="hold"/>
                                        <p:tgtEl>
                                          <p:spTgt spid="257042"/>
                                        </p:tgtEl>
                                        <p:attrNameLst>
                                          <p:attrName>ppt_w</p:attrName>
                                        </p:attrNameLst>
                                      </p:cBhvr>
                                      <p:tavLst>
                                        <p:tav tm="0">
                                          <p:val>
                                            <p:strVal val="#ppt_w"/>
                                          </p:val>
                                        </p:tav>
                                        <p:tav tm="100000">
                                          <p:val>
                                            <p:strVal val="#ppt_w"/>
                                          </p:val>
                                        </p:tav>
                                      </p:tavLst>
                                    </p:anim>
                                    <p:anim calcmode="lin" valueType="num">
                                      <p:cBhvr>
                                        <p:cTn id="10" dur="500" fill="hold"/>
                                        <p:tgtEl>
                                          <p:spTgt spid="25704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257045"/>
                                        </p:tgtEl>
                                        <p:attrNameLst>
                                          <p:attrName>style.visibility</p:attrName>
                                        </p:attrNameLst>
                                      </p:cBhvr>
                                      <p:to>
                                        <p:strVal val="visible"/>
                                      </p:to>
                                    </p:set>
                                    <p:anim calcmode="lin" valueType="num">
                                      <p:cBhvr>
                                        <p:cTn id="15" dur="500" fill="hold"/>
                                        <p:tgtEl>
                                          <p:spTgt spid="257045"/>
                                        </p:tgtEl>
                                        <p:attrNameLst>
                                          <p:attrName>ppt_x</p:attrName>
                                        </p:attrNameLst>
                                      </p:cBhvr>
                                      <p:tavLst>
                                        <p:tav tm="0">
                                          <p:val>
                                            <p:strVal val="#ppt_x"/>
                                          </p:val>
                                        </p:tav>
                                        <p:tav tm="100000">
                                          <p:val>
                                            <p:strVal val="#ppt_x"/>
                                          </p:val>
                                        </p:tav>
                                      </p:tavLst>
                                    </p:anim>
                                    <p:anim calcmode="lin" valueType="num">
                                      <p:cBhvr>
                                        <p:cTn id="16" dur="500" fill="hold"/>
                                        <p:tgtEl>
                                          <p:spTgt spid="257045"/>
                                        </p:tgtEl>
                                        <p:attrNameLst>
                                          <p:attrName>ppt_y</p:attrName>
                                        </p:attrNameLst>
                                      </p:cBhvr>
                                      <p:tavLst>
                                        <p:tav tm="0">
                                          <p:val>
                                            <p:strVal val="#ppt_y-#ppt_h/2"/>
                                          </p:val>
                                        </p:tav>
                                        <p:tav tm="100000">
                                          <p:val>
                                            <p:strVal val="#ppt_y"/>
                                          </p:val>
                                        </p:tav>
                                      </p:tavLst>
                                    </p:anim>
                                    <p:anim calcmode="lin" valueType="num">
                                      <p:cBhvr>
                                        <p:cTn id="17" dur="500" fill="hold"/>
                                        <p:tgtEl>
                                          <p:spTgt spid="257045"/>
                                        </p:tgtEl>
                                        <p:attrNameLst>
                                          <p:attrName>ppt_w</p:attrName>
                                        </p:attrNameLst>
                                      </p:cBhvr>
                                      <p:tavLst>
                                        <p:tav tm="0">
                                          <p:val>
                                            <p:strVal val="#ppt_w"/>
                                          </p:val>
                                        </p:tav>
                                        <p:tav tm="100000">
                                          <p:val>
                                            <p:strVal val="#ppt_w"/>
                                          </p:val>
                                        </p:tav>
                                      </p:tavLst>
                                    </p:anim>
                                    <p:anim calcmode="lin" valueType="num">
                                      <p:cBhvr>
                                        <p:cTn id="18" dur="500" fill="hold"/>
                                        <p:tgtEl>
                                          <p:spTgt spid="257045"/>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257048"/>
                                        </p:tgtEl>
                                        <p:attrNameLst>
                                          <p:attrName>style.visibility</p:attrName>
                                        </p:attrNameLst>
                                      </p:cBhvr>
                                      <p:to>
                                        <p:strVal val="visible"/>
                                      </p:to>
                                    </p:set>
                                    <p:anim calcmode="lin" valueType="num">
                                      <p:cBhvr>
                                        <p:cTn id="23" dur="500" fill="hold"/>
                                        <p:tgtEl>
                                          <p:spTgt spid="257048"/>
                                        </p:tgtEl>
                                        <p:attrNameLst>
                                          <p:attrName>ppt_x</p:attrName>
                                        </p:attrNameLst>
                                      </p:cBhvr>
                                      <p:tavLst>
                                        <p:tav tm="0">
                                          <p:val>
                                            <p:strVal val="#ppt_x"/>
                                          </p:val>
                                        </p:tav>
                                        <p:tav tm="100000">
                                          <p:val>
                                            <p:strVal val="#ppt_x"/>
                                          </p:val>
                                        </p:tav>
                                      </p:tavLst>
                                    </p:anim>
                                    <p:anim calcmode="lin" valueType="num">
                                      <p:cBhvr>
                                        <p:cTn id="24" dur="500" fill="hold"/>
                                        <p:tgtEl>
                                          <p:spTgt spid="257048"/>
                                        </p:tgtEl>
                                        <p:attrNameLst>
                                          <p:attrName>ppt_y</p:attrName>
                                        </p:attrNameLst>
                                      </p:cBhvr>
                                      <p:tavLst>
                                        <p:tav tm="0">
                                          <p:val>
                                            <p:strVal val="#ppt_y-#ppt_h/2"/>
                                          </p:val>
                                        </p:tav>
                                        <p:tav tm="100000">
                                          <p:val>
                                            <p:strVal val="#ppt_y"/>
                                          </p:val>
                                        </p:tav>
                                      </p:tavLst>
                                    </p:anim>
                                    <p:anim calcmode="lin" valueType="num">
                                      <p:cBhvr>
                                        <p:cTn id="25" dur="500" fill="hold"/>
                                        <p:tgtEl>
                                          <p:spTgt spid="257048"/>
                                        </p:tgtEl>
                                        <p:attrNameLst>
                                          <p:attrName>ppt_w</p:attrName>
                                        </p:attrNameLst>
                                      </p:cBhvr>
                                      <p:tavLst>
                                        <p:tav tm="0">
                                          <p:val>
                                            <p:strVal val="#ppt_w"/>
                                          </p:val>
                                        </p:tav>
                                        <p:tav tm="100000">
                                          <p:val>
                                            <p:strVal val="#ppt_w"/>
                                          </p:val>
                                        </p:tav>
                                      </p:tavLst>
                                    </p:anim>
                                    <p:anim calcmode="lin" valueType="num">
                                      <p:cBhvr>
                                        <p:cTn id="26" dur="500" fill="hold"/>
                                        <p:tgtEl>
                                          <p:spTgt spid="25704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57054"/>
                                        </p:tgtEl>
                                        <p:attrNameLst>
                                          <p:attrName>style.visibility</p:attrName>
                                        </p:attrNameLst>
                                      </p:cBhvr>
                                      <p:to>
                                        <p:strVal val="visible"/>
                                      </p:to>
                                    </p:set>
                                    <p:animEffect transition="in" filter="dissolve">
                                      <p:cBhvr>
                                        <p:cTn id="31" dur="500"/>
                                        <p:tgtEl>
                                          <p:spTgt spid="257054"/>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257051"/>
                                        </p:tgtEl>
                                        <p:attrNameLst>
                                          <p:attrName>style.visibility</p:attrName>
                                        </p:attrNameLst>
                                      </p:cBhvr>
                                      <p:to>
                                        <p:strVal val="visible"/>
                                      </p:to>
                                    </p:set>
                                    <p:anim calcmode="lin" valueType="num">
                                      <p:cBhvr>
                                        <p:cTn id="36" dur="500" fill="hold"/>
                                        <p:tgtEl>
                                          <p:spTgt spid="257051"/>
                                        </p:tgtEl>
                                        <p:attrNameLst>
                                          <p:attrName>ppt_x</p:attrName>
                                        </p:attrNameLst>
                                      </p:cBhvr>
                                      <p:tavLst>
                                        <p:tav tm="0">
                                          <p:val>
                                            <p:strVal val="#ppt_x"/>
                                          </p:val>
                                        </p:tav>
                                        <p:tav tm="100000">
                                          <p:val>
                                            <p:strVal val="#ppt_x"/>
                                          </p:val>
                                        </p:tav>
                                      </p:tavLst>
                                    </p:anim>
                                    <p:anim calcmode="lin" valueType="num">
                                      <p:cBhvr>
                                        <p:cTn id="37" dur="500" fill="hold"/>
                                        <p:tgtEl>
                                          <p:spTgt spid="257051"/>
                                        </p:tgtEl>
                                        <p:attrNameLst>
                                          <p:attrName>ppt_y</p:attrName>
                                        </p:attrNameLst>
                                      </p:cBhvr>
                                      <p:tavLst>
                                        <p:tav tm="0">
                                          <p:val>
                                            <p:strVal val="#ppt_y-#ppt_h/2"/>
                                          </p:val>
                                        </p:tav>
                                        <p:tav tm="100000">
                                          <p:val>
                                            <p:strVal val="#ppt_y"/>
                                          </p:val>
                                        </p:tav>
                                      </p:tavLst>
                                    </p:anim>
                                    <p:anim calcmode="lin" valueType="num">
                                      <p:cBhvr>
                                        <p:cTn id="38" dur="500" fill="hold"/>
                                        <p:tgtEl>
                                          <p:spTgt spid="257051"/>
                                        </p:tgtEl>
                                        <p:attrNameLst>
                                          <p:attrName>ppt_w</p:attrName>
                                        </p:attrNameLst>
                                      </p:cBhvr>
                                      <p:tavLst>
                                        <p:tav tm="0">
                                          <p:val>
                                            <p:strVal val="#ppt_w"/>
                                          </p:val>
                                        </p:tav>
                                        <p:tav tm="100000">
                                          <p:val>
                                            <p:strVal val="#ppt_w"/>
                                          </p:val>
                                        </p:tav>
                                      </p:tavLst>
                                    </p:anim>
                                    <p:anim calcmode="lin" valueType="num">
                                      <p:cBhvr>
                                        <p:cTn id="39" dur="500" fill="hold"/>
                                        <p:tgtEl>
                                          <p:spTgt spid="257051"/>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7057"/>
                                        </p:tgtEl>
                                        <p:attrNameLst>
                                          <p:attrName>style.visibility</p:attrName>
                                        </p:attrNameLst>
                                      </p:cBhvr>
                                      <p:to>
                                        <p:strVal val="visible"/>
                                      </p:to>
                                    </p:set>
                                    <p:animEffect transition="in" filter="dissolve">
                                      <p:cBhvr>
                                        <p:cTn id="44" dur="500"/>
                                        <p:tgtEl>
                                          <p:spTgt spid="25705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57058"/>
                                        </p:tgtEl>
                                        <p:attrNameLst>
                                          <p:attrName>style.visibility</p:attrName>
                                        </p:attrNameLst>
                                      </p:cBhvr>
                                      <p:to>
                                        <p:strVal val="visible"/>
                                      </p:to>
                                    </p:set>
                                    <p:animEffect transition="in" filter="dissolve">
                                      <p:cBhvr>
                                        <p:cTn id="49" dur="500"/>
                                        <p:tgtEl>
                                          <p:spTgt spid="25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533400" y="11160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结合了标记和轮转两种思想</a:t>
            </a:r>
            <a:endParaRPr lang="zh-CN" altLang="zh-CN">
              <a:sym typeface="Symbol" panose="05050102010706020507" pitchFamily="18" charset="2"/>
            </a:endParaRPr>
          </a:p>
        </p:txBody>
      </p:sp>
      <p:grpSp>
        <p:nvGrpSpPr>
          <p:cNvPr id="259076" name="Group 4"/>
          <p:cNvGrpSpPr/>
          <p:nvPr/>
        </p:nvGrpSpPr>
        <p:grpSpPr bwMode="auto">
          <a:xfrm>
            <a:off x="133350" y="2209800"/>
            <a:ext cx="8782050" cy="3733800"/>
            <a:chOff x="84" y="1248"/>
            <a:chExt cx="5532" cy="2352"/>
          </a:xfrm>
        </p:grpSpPr>
        <p:sp>
          <p:nvSpPr>
            <p:cNvPr id="19462" name="Rectangle 5"/>
            <p:cNvSpPr>
              <a:spLocks noChangeArrowheads="1"/>
            </p:cNvSpPr>
            <p:nvPr/>
          </p:nvSpPr>
          <p:spPr bwMode="auto">
            <a:xfrm>
              <a:off x="84" y="1248"/>
              <a:ext cx="2718" cy="2016"/>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19463" name="Text Box 6"/>
            <p:cNvSpPr txBox="1">
              <a:spLocks noChangeArrowheads="1"/>
            </p:cNvSpPr>
            <p:nvPr/>
          </p:nvSpPr>
          <p:spPr bwMode="auto">
            <a:xfrm>
              <a:off x="111" y="1329"/>
              <a:ext cx="2645" cy="98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flag[0] = true;</a:t>
              </a:r>
            </a:p>
            <a:p>
              <a:pPr eaLnBrk="1" hangingPunct="1">
                <a:spcBef>
                  <a:spcPct val="50000"/>
                </a:spcBef>
                <a:buClrTx/>
                <a:buSzTx/>
                <a:buFontTx/>
                <a:buNone/>
              </a:pPr>
              <a:r>
                <a:rPr lang="en-US" altLang="zh-CN" sz="2400">
                  <a:solidFill>
                    <a:srgbClr val="FF0000"/>
                  </a:solidFill>
                </a:rPr>
                <a:t>turn = 1;</a:t>
              </a:r>
            </a:p>
            <a:p>
              <a:pPr eaLnBrk="1" hangingPunct="1">
                <a:spcBef>
                  <a:spcPct val="50000"/>
                </a:spcBef>
                <a:buClrTx/>
                <a:buSzTx/>
                <a:buFontTx/>
                <a:buNone/>
              </a:pPr>
              <a:r>
                <a:rPr lang="en-US" altLang="zh-CN" sz="2400">
                  <a:solidFill>
                    <a:srgbClr val="FF0000"/>
                  </a:solidFill>
                </a:rPr>
                <a:t>while (flag[1] &amp;&amp; turn == 1) ;</a:t>
              </a:r>
            </a:p>
          </p:txBody>
        </p:sp>
        <p:sp>
          <p:nvSpPr>
            <p:cNvPr id="19464" name="Text Box 7"/>
            <p:cNvSpPr txBox="1">
              <a:spLocks noChangeArrowheads="1"/>
            </p:cNvSpPr>
            <p:nvPr/>
          </p:nvSpPr>
          <p:spPr bwMode="auto">
            <a:xfrm>
              <a:off x="204" y="2352"/>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9465" name="Text Box 8"/>
            <p:cNvSpPr txBox="1">
              <a:spLocks noChangeArrowheads="1"/>
            </p:cNvSpPr>
            <p:nvPr/>
          </p:nvSpPr>
          <p:spPr bwMode="auto">
            <a:xfrm>
              <a:off x="111" y="2700"/>
              <a:ext cx="1577"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flag[0] = false;</a:t>
              </a:r>
            </a:p>
          </p:txBody>
        </p:sp>
        <p:sp>
          <p:nvSpPr>
            <p:cNvPr id="19466" name="Text Box 9"/>
            <p:cNvSpPr txBox="1">
              <a:spLocks noChangeArrowheads="1"/>
            </p:cNvSpPr>
            <p:nvPr/>
          </p:nvSpPr>
          <p:spPr bwMode="auto">
            <a:xfrm>
              <a:off x="204" y="2946"/>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9467" name="Rectangle 10"/>
            <p:cNvSpPr>
              <a:spLocks noChangeArrowheads="1"/>
            </p:cNvSpPr>
            <p:nvPr/>
          </p:nvSpPr>
          <p:spPr bwMode="auto">
            <a:xfrm>
              <a:off x="834" y="3312"/>
              <a:ext cx="1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0</a:t>
              </a:r>
            </a:p>
          </p:txBody>
        </p:sp>
        <p:sp>
          <p:nvSpPr>
            <p:cNvPr id="19468" name="Rectangle 11"/>
            <p:cNvSpPr>
              <a:spLocks noChangeArrowheads="1"/>
            </p:cNvSpPr>
            <p:nvPr/>
          </p:nvSpPr>
          <p:spPr bwMode="auto">
            <a:xfrm>
              <a:off x="2898" y="1248"/>
              <a:ext cx="2718" cy="2016"/>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19469" name="Text Box 12"/>
            <p:cNvSpPr txBox="1">
              <a:spLocks noChangeArrowheads="1"/>
            </p:cNvSpPr>
            <p:nvPr/>
          </p:nvSpPr>
          <p:spPr bwMode="auto">
            <a:xfrm>
              <a:off x="2925" y="1329"/>
              <a:ext cx="2645" cy="98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rPr>
                <a:t>flag[1] = true;</a:t>
              </a:r>
            </a:p>
            <a:p>
              <a:pPr eaLnBrk="1" hangingPunct="1">
                <a:spcBef>
                  <a:spcPct val="50000"/>
                </a:spcBef>
                <a:buClrTx/>
                <a:buSzTx/>
                <a:buFontTx/>
                <a:buNone/>
              </a:pPr>
              <a:r>
                <a:rPr lang="en-US" altLang="zh-CN" sz="2400" dirty="0">
                  <a:solidFill>
                    <a:srgbClr val="FF0000"/>
                  </a:solidFill>
                </a:rPr>
                <a:t>turn = 0;</a:t>
              </a:r>
            </a:p>
            <a:p>
              <a:pPr eaLnBrk="1" hangingPunct="1">
                <a:spcBef>
                  <a:spcPct val="50000"/>
                </a:spcBef>
                <a:buClrTx/>
                <a:buSzTx/>
                <a:buFontTx/>
                <a:buNone/>
              </a:pPr>
              <a:r>
                <a:rPr lang="en-US" altLang="zh-CN" sz="2400" dirty="0">
                  <a:solidFill>
                    <a:srgbClr val="FF0000"/>
                  </a:solidFill>
                </a:rPr>
                <a:t>while (flag[0] &amp;&amp; turn == 0) ;</a:t>
              </a:r>
            </a:p>
          </p:txBody>
        </p:sp>
        <p:sp>
          <p:nvSpPr>
            <p:cNvPr id="19470" name="Text Box 13"/>
            <p:cNvSpPr txBox="1">
              <a:spLocks noChangeArrowheads="1"/>
            </p:cNvSpPr>
            <p:nvPr/>
          </p:nvSpPr>
          <p:spPr bwMode="auto">
            <a:xfrm>
              <a:off x="3018" y="2352"/>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19471" name="Text Box 14"/>
            <p:cNvSpPr txBox="1">
              <a:spLocks noChangeArrowheads="1"/>
            </p:cNvSpPr>
            <p:nvPr/>
          </p:nvSpPr>
          <p:spPr bwMode="auto">
            <a:xfrm>
              <a:off x="2925" y="2700"/>
              <a:ext cx="1577"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flag[1] = false;</a:t>
              </a:r>
            </a:p>
          </p:txBody>
        </p:sp>
        <p:sp>
          <p:nvSpPr>
            <p:cNvPr id="19472" name="Text Box 15"/>
            <p:cNvSpPr txBox="1">
              <a:spLocks noChangeArrowheads="1"/>
            </p:cNvSpPr>
            <p:nvPr/>
          </p:nvSpPr>
          <p:spPr bwMode="auto">
            <a:xfrm>
              <a:off x="3018" y="2946"/>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19473" name="Rectangle 16"/>
            <p:cNvSpPr>
              <a:spLocks noChangeArrowheads="1"/>
            </p:cNvSpPr>
            <p:nvPr/>
          </p:nvSpPr>
          <p:spPr bwMode="auto">
            <a:xfrm>
              <a:off x="3648" y="3312"/>
              <a:ext cx="12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1</a:t>
              </a:r>
            </a:p>
          </p:txBody>
        </p:sp>
      </p:grpSp>
      <p:sp>
        <p:nvSpPr>
          <p:cNvPr id="1946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19461" name="Rectangle 18"/>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6.3.1 </a:t>
            </a:r>
            <a:r>
              <a:rPr kumimoji="1" lang="zh-CN" altLang="en-US" sz="2400">
                <a:solidFill>
                  <a:srgbClr val="CC0000"/>
                </a:solidFill>
                <a:latin typeface="黑体" panose="02010609060101010101" pitchFamily="49" charset="-122"/>
                <a:ea typeface="黑体" panose="02010609060101010101" pitchFamily="49" charset="-122"/>
              </a:rPr>
              <a:t>一般软件方法  </a:t>
            </a:r>
            <a:r>
              <a:rPr lang="en-US" altLang="zh-CN" sz="2400"/>
              <a:t>(3) Peterson</a:t>
            </a:r>
            <a:r>
              <a:rPr lang="zh-CN" altLang="en-US" sz="2400"/>
              <a:t>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dissolve">
                                      <p:cBhvr>
                                        <p:cTn id="7" dur="5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933450"/>
            <a:ext cx="7848600" cy="676275"/>
          </a:xfrm>
        </p:spPr>
        <p:txBody>
          <a:bodyPr/>
          <a:lstStyle/>
          <a:p>
            <a:pPr eaLnBrk="1" hangingPunct="1"/>
            <a:r>
              <a:rPr lang="en-US" altLang="zh-CN" sz="2800"/>
              <a:t>Peterson</a:t>
            </a:r>
            <a:r>
              <a:rPr lang="zh-CN" altLang="en-US" sz="2800"/>
              <a:t>算法的正确性</a:t>
            </a:r>
          </a:p>
        </p:txBody>
      </p:sp>
      <p:grpSp>
        <p:nvGrpSpPr>
          <p:cNvPr id="260105" name="Group 9"/>
          <p:cNvGrpSpPr/>
          <p:nvPr/>
        </p:nvGrpSpPr>
        <p:grpSpPr bwMode="auto">
          <a:xfrm>
            <a:off x="576263" y="1412875"/>
            <a:ext cx="4343400" cy="1844675"/>
            <a:chOff x="576" y="720"/>
            <a:chExt cx="2736" cy="1162"/>
          </a:xfrm>
        </p:grpSpPr>
        <p:sp>
          <p:nvSpPr>
            <p:cNvPr id="20498" name="Rectangle 10"/>
            <p:cNvSpPr>
              <a:spLocks noChangeArrowheads="1"/>
            </p:cNvSpPr>
            <p:nvPr/>
          </p:nvSpPr>
          <p:spPr bwMode="auto">
            <a:xfrm>
              <a:off x="576" y="720"/>
              <a:ext cx="273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solidFill>
                    <a:srgbClr val="FF0000"/>
                  </a:solidFill>
                </a:rPr>
                <a:t>满足互斥进入</a:t>
              </a:r>
              <a:r>
                <a:rPr lang="en-US" altLang="zh-CN" sz="2400">
                  <a:solidFill>
                    <a:srgbClr val="FF0000"/>
                  </a:solidFill>
                </a:rPr>
                <a:t>: </a:t>
              </a:r>
            </a:p>
            <a:p>
              <a:pPr lvl="1" eaLnBrk="1" hangingPunct="1">
                <a:lnSpc>
                  <a:spcPct val="120000"/>
                </a:lnSpc>
                <a:spcBef>
                  <a:spcPct val="0"/>
                </a:spcBef>
                <a:buClrTx/>
                <a:buSzTx/>
                <a:buFontTx/>
                <a:buNone/>
              </a:pPr>
              <a:r>
                <a:rPr lang="zh-CN" altLang="en-US" sz="2400"/>
                <a:t>如果两个进程都进入，则</a:t>
              </a:r>
              <a:r>
                <a:rPr lang="en-US" altLang="zh-CN" sz="2400"/>
                <a:t>flag[0]=flag[1]=true</a:t>
              </a:r>
              <a:r>
                <a:rPr lang="zh-CN" altLang="en-US" sz="2400"/>
                <a:t>，</a:t>
              </a:r>
              <a:r>
                <a:rPr lang="en-US" altLang="zh-CN" sz="2400"/>
                <a:t>turn==0==1</a:t>
              </a:r>
              <a:r>
                <a:rPr lang="zh-CN" altLang="en-US" sz="2400"/>
                <a:t>，矛盾</a:t>
              </a:r>
              <a:r>
                <a:rPr lang="en-US" altLang="zh-CN" sz="2400"/>
                <a:t>!</a:t>
              </a:r>
            </a:p>
          </p:txBody>
        </p:sp>
        <p:pic>
          <p:nvPicPr>
            <p:cNvPr id="20499" name="Picture 1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84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0108" name="Group 12"/>
          <p:cNvGrpSpPr/>
          <p:nvPr/>
        </p:nvGrpSpPr>
        <p:grpSpPr bwMode="auto">
          <a:xfrm>
            <a:off x="576263" y="3302000"/>
            <a:ext cx="4343400" cy="1844675"/>
            <a:chOff x="576" y="1910"/>
            <a:chExt cx="2736" cy="1162"/>
          </a:xfrm>
        </p:grpSpPr>
        <p:sp>
          <p:nvSpPr>
            <p:cNvPr id="20496" name="Rectangle 13"/>
            <p:cNvSpPr>
              <a:spLocks noChangeArrowheads="1"/>
            </p:cNvSpPr>
            <p:nvPr/>
          </p:nvSpPr>
          <p:spPr bwMode="auto">
            <a:xfrm>
              <a:off x="576" y="1910"/>
              <a:ext cx="273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solidFill>
                    <a:srgbClr val="FF0000"/>
                  </a:solidFill>
                </a:rPr>
                <a:t>满足有空让进</a:t>
              </a:r>
              <a:r>
                <a:rPr lang="en-US" altLang="zh-CN" sz="2400">
                  <a:solidFill>
                    <a:srgbClr val="FF0000"/>
                  </a:solidFill>
                </a:rPr>
                <a:t>: </a:t>
              </a:r>
            </a:p>
            <a:p>
              <a:pPr lvl="1" eaLnBrk="1" hangingPunct="1">
                <a:lnSpc>
                  <a:spcPct val="120000"/>
                </a:lnSpc>
                <a:spcBef>
                  <a:spcPct val="0"/>
                </a:spcBef>
                <a:buClrTx/>
                <a:buSzTx/>
                <a:buFontTx/>
                <a:buNone/>
              </a:pPr>
              <a:r>
                <a:rPr lang="zh-CN" altLang="en-US" sz="2400"/>
                <a:t>如果进程</a:t>
              </a:r>
              <a:r>
                <a:rPr lang="en-US" altLang="zh-CN" sz="2400"/>
                <a:t>P</a:t>
              </a:r>
              <a:r>
                <a:rPr lang="en-US" altLang="zh-CN" sz="2400" baseline="-25000"/>
                <a:t>1</a:t>
              </a:r>
              <a:r>
                <a:rPr lang="zh-CN" altLang="en-US" sz="2400"/>
                <a:t>不在临界区，则</a:t>
              </a:r>
              <a:r>
                <a:rPr lang="en-US" altLang="zh-CN" sz="2400"/>
                <a:t>flag[1]=false</a:t>
              </a:r>
              <a:r>
                <a:rPr lang="zh-CN" altLang="en-US" sz="2400"/>
                <a:t>，或者</a:t>
              </a:r>
              <a:r>
                <a:rPr lang="en-US" altLang="zh-CN" sz="2400"/>
                <a:t>turn=0</a:t>
              </a:r>
              <a:r>
                <a:rPr lang="zh-CN" altLang="en-US" sz="2400"/>
                <a:t>，则</a:t>
              </a:r>
              <a:r>
                <a:rPr lang="en-US" altLang="zh-CN" sz="2400"/>
                <a:t>P</a:t>
              </a:r>
              <a:r>
                <a:rPr lang="en-US" altLang="zh-CN" sz="2400" baseline="-25000"/>
                <a:t>0</a:t>
              </a:r>
              <a:r>
                <a:rPr lang="zh-CN" altLang="en-US" sz="2400"/>
                <a:t>能进入</a:t>
              </a:r>
              <a:r>
                <a:rPr lang="en-US" altLang="zh-CN" sz="2400"/>
                <a:t>!</a:t>
              </a:r>
            </a:p>
          </p:txBody>
        </p:sp>
        <p:pic>
          <p:nvPicPr>
            <p:cNvPr id="20497" name="Picture 1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0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0111" name="Group 15"/>
          <p:cNvGrpSpPr/>
          <p:nvPr/>
        </p:nvGrpSpPr>
        <p:grpSpPr bwMode="auto">
          <a:xfrm>
            <a:off x="609600" y="5257801"/>
            <a:ext cx="8110538" cy="1422400"/>
            <a:chOff x="576" y="3120"/>
            <a:chExt cx="4896" cy="896"/>
          </a:xfrm>
        </p:grpSpPr>
        <p:sp>
          <p:nvSpPr>
            <p:cNvPr id="20494" name="Rectangle 16"/>
            <p:cNvSpPr>
              <a:spLocks noChangeArrowheads="1"/>
            </p:cNvSpPr>
            <p:nvPr/>
          </p:nvSpPr>
          <p:spPr bwMode="auto">
            <a:xfrm>
              <a:off x="576" y="3120"/>
              <a:ext cx="4896"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满足有限等待</a:t>
              </a:r>
              <a:r>
                <a:rPr lang="en-US" altLang="zh-CN" sz="2400" dirty="0">
                  <a:solidFill>
                    <a:srgbClr val="FF0000"/>
                  </a:solidFill>
                </a:rPr>
                <a:t>: </a:t>
              </a:r>
            </a:p>
            <a:p>
              <a:pPr lvl="1" eaLnBrk="1" hangingPunct="1">
                <a:lnSpc>
                  <a:spcPct val="120000"/>
                </a:lnSpc>
                <a:spcBef>
                  <a:spcPct val="0"/>
                </a:spcBef>
                <a:buClrTx/>
                <a:buSzTx/>
                <a:buFontTx/>
                <a:buNone/>
              </a:pPr>
              <a:r>
                <a:rPr lang="en-US" altLang="zh-CN" sz="2400" dirty="0"/>
                <a:t>P</a:t>
              </a:r>
              <a:r>
                <a:rPr lang="en-US" altLang="zh-CN" sz="2400" baseline="-25000" dirty="0"/>
                <a:t>0</a:t>
              </a:r>
              <a:r>
                <a:rPr lang="zh-CN" altLang="en-US" sz="2400" dirty="0"/>
                <a:t>进入临界区，</a:t>
              </a:r>
              <a:r>
                <a:rPr lang="en-US" altLang="zh-CN" sz="2400" dirty="0"/>
                <a:t>flag[0]=true</a:t>
              </a:r>
              <a:r>
                <a:rPr lang="zh-CN" altLang="en-US" sz="2400" dirty="0"/>
                <a:t>；</a:t>
              </a:r>
              <a:r>
                <a:rPr lang="en-US" altLang="zh-CN" sz="2400" dirty="0"/>
                <a:t>P</a:t>
              </a:r>
              <a:r>
                <a:rPr lang="en-US" altLang="zh-CN" sz="2400" baseline="-25000" dirty="0"/>
                <a:t>1</a:t>
              </a:r>
              <a:r>
                <a:rPr lang="zh-CN" altLang="en-US" sz="2400" dirty="0"/>
                <a:t>欲进临界区有</a:t>
              </a:r>
              <a:r>
                <a:rPr lang="en-US" altLang="zh-CN" sz="2400" dirty="0"/>
                <a:t>turn=0</a:t>
              </a:r>
              <a:r>
                <a:rPr lang="zh-CN" altLang="en-US" sz="2400" dirty="0"/>
                <a:t>，</a:t>
              </a:r>
            </a:p>
            <a:p>
              <a:pPr lvl="1" eaLnBrk="1" hangingPunct="1">
                <a:lnSpc>
                  <a:spcPct val="120000"/>
                </a:lnSpc>
                <a:spcBef>
                  <a:spcPct val="0"/>
                </a:spcBef>
                <a:buClrTx/>
                <a:buSzTx/>
                <a:buFontTx/>
                <a:buNone/>
              </a:pPr>
              <a:r>
                <a:rPr lang="en-US" altLang="zh-CN" sz="2400" dirty="0"/>
                <a:t>P</a:t>
              </a:r>
              <a:r>
                <a:rPr lang="en-US" altLang="zh-CN" sz="2400" baseline="-25000" dirty="0"/>
                <a:t>1</a:t>
              </a:r>
              <a:r>
                <a:rPr lang="zh-CN" altLang="en-US" sz="2400" dirty="0"/>
                <a:t>不再改变</a:t>
              </a:r>
              <a:r>
                <a:rPr lang="en-US" altLang="zh-CN" sz="2400" dirty="0"/>
                <a:t>turn</a:t>
              </a:r>
              <a:r>
                <a:rPr lang="zh-CN" altLang="en-US" sz="2400" dirty="0"/>
                <a:t>值，所以后面的</a:t>
              </a:r>
              <a:r>
                <a:rPr lang="en-US" altLang="zh-CN" sz="2400" dirty="0"/>
                <a:t>P</a:t>
              </a:r>
              <a:r>
                <a:rPr lang="en-US" altLang="zh-CN" sz="2400" baseline="-25000" dirty="0"/>
                <a:t>1</a:t>
              </a:r>
              <a:r>
                <a:rPr lang="zh-CN" altLang="en-US" sz="2400" dirty="0"/>
                <a:t>会循环等待，</a:t>
              </a:r>
              <a:r>
                <a:rPr lang="en-US" altLang="zh-CN" sz="2400" dirty="0"/>
                <a:t>P</a:t>
              </a:r>
              <a:r>
                <a:rPr lang="en-US" altLang="zh-CN" sz="2400" baseline="-25000" dirty="0"/>
                <a:t>0</a:t>
              </a:r>
              <a:r>
                <a:rPr lang="zh-CN" altLang="en-US" sz="2400" dirty="0"/>
                <a:t>退出</a:t>
              </a:r>
            </a:p>
          </p:txBody>
        </p:sp>
        <p:pic>
          <p:nvPicPr>
            <p:cNvPr id="20495"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24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2"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0493"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6.3.1 </a:t>
            </a:r>
            <a:r>
              <a:rPr kumimoji="1" lang="zh-CN" altLang="en-US" sz="2400">
                <a:solidFill>
                  <a:srgbClr val="CC0000"/>
                </a:solidFill>
                <a:latin typeface="黑体" panose="02010609060101010101" pitchFamily="49" charset="-122"/>
                <a:ea typeface="黑体" panose="02010609060101010101" pitchFamily="49" charset="-122"/>
              </a:rPr>
              <a:t>一般软件方法  </a:t>
            </a:r>
            <a:r>
              <a:rPr lang="en-US" altLang="zh-CN" sz="2400"/>
              <a:t>(3) Peterson</a:t>
            </a:r>
            <a:r>
              <a:rPr lang="zh-CN" altLang="en-US" sz="2400"/>
              <a:t>算法</a:t>
            </a:r>
          </a:p>
        </p:txBody>
      </p:sp>
      <p:pic>
        <p:nvPicPr>
          <p:cNvPr id="5" name="图片 4"/>
          <p:cNvPicPr>
            <a:picLocks noChangeAspect="1"/>
          </p:cNvPicPr>
          <p:nvPr/>
        </p:nvPicPr>
        <p:blipFill>
          <a:blip r:embed="rId3"/>
          <a:stretch>
            <a:fillRect/>
          </a:stretch>
        </p:blipFill>
        <p:spPr>
          <a:xfrm>
            <a:off x="5469936" y="1066800"/>
            <a:ext cx="2759664" cy="2363115"/>
          </a:xfrm>
          <a:prstGeom prst="rect">
            <a:avLst/>
          </a:prstGeom>
        </p:spPr>
      </p:pic>
      <p:pic>
        <p:nvPicPr>
          <p:cNvPr id="6" name="图片 5"/>
          <p:cNvPicPr>
            <a:picLocks noChangeAspect="1"/>
          </p:cNvPicPr>
          <p:nvPr/>
        </p:nvPicPr>
        <p:blipFill>
          <a:blip r:embed="rId4"/>
          <a:stretch>
            <a:fillRect/>
          </a:stretch>
        </p:blipFill>
        <p:spPr>
          <a:xfrm>
            <a:off x="5459867" y="3412487"/>
            <a:ext cx="2769734" cy="2378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0105"/>
                                        </p:tgtEl>
                                        <p:attrNameLst>
                                          <p:attrName>style.visibility</p:attrName>
                                        </p:attrNameLst>
                                      </p:cBhvr>
                                      <p:to>
                                        <p:strVal val="visible"/>
                                      </p:to>
                                    </p:set>
                                    <p:animEffect transition="in" filter="dissolve">
                                      <p:cBhvr>
                                        <p:cTn id="7" dur="500"/>
                                        <p:tgtEl>
                                          <p:spTgt spid="2601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0108"/>
                                        </p:tgtEl>
                                        <p:attrNameLst>
                                          <p:attrName>style.visibility</p:attrName>
                                        </p:attrNameLst>
                                      </p:cBhvr>
                                      <p:to>
                                        <p:strVal val="visible"/>
                                      </p:to>
                                    </p:set>
                                    <p:animEffect transition="in" filter="dissolve">
                                      <p:cBhvr>
                                        <p:cTn id="12" dur="500"/>
                                        <p:tgtEl>
                                          <p:spTgt spid="2601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0111"/>
                                        </p:tgtEl>
                                        <p:attrNameLst>
                                          <p:attrName>style.visibility</p:attrName>
                                        </p:attrNameLst>
                                      </p:cBhvr>
                                      <p:to>
                                        <p:strVal val="visible"/>
                                      </p:to>
                                    </p:set>
                                    <p:animEffect transition="in" filter="dissolve">
                                      <p:cBhvr>
                                        <p:cTn id="17" dur="500"/>
                                        <p:tgtEl>
                                          <p:spTgt spid="26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多个进程怎么办</a:t>
            </a:r>
            <a:r>
              <a:rPr lang="en-US" altLang="zh-CN"/>
              <a:t>? </a:t>
            </a:r>
            <a:r>
              <a:rPr lang="en-US" altLang="zh-CN">
                <a:sym typeface="Symbol" panose="05050102010706020507" pitchFamily="18" charset="2"/>
              </a:rPr>
              <a:t> </a:t>
            </a:r>
            <a:r>
              <a:rPr lang="zh-CN" altLang="en-US">
                <a:sym typeface="Symbol" panose="05050102010706020507" pitchFamily="18" charset="2"/>
              </a:rPr>
              <a:t>面包店算法</a:t>
            </a:r>
          </a:p>
        </p:txBody>
      </p:sp>
      <p:sp>
        <p:nvSpPr>
          <p:cNvPr id="22531" name="Rectangle 3"/>
          <p:cNvSpPr>
            <a:spLocks noChangeArrowheads="1"/>
          </p:cNvSpPr>
          <p:nvPr/>
        </p:nvSpPr>
        <p:spPr bwMode="auto">
          <a:xfrm>
            <a:off x="685800"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ym typeface="Symbol" panose="05050102010706020507" pitchFamily="18" charset="2"/>
              </a:rPr>
              <a:t>仍然是标记和轮转的结合</a:t>
            </a:r>
            <a:endParaRPr lang="zh-CN" altLang="zh-CN" dirty="0">
              <a:sym typeface="Symbol" panose="05050102010706020507" pitchFamily="18" charset="2"/>
            </a:endParaRPr>
          </a:p>
        </p:txBody>
      </p:sp>
      <p:grpSp>
        <p:nvGrpSpPr>
          <p:cNvPr id="22532" name="Group 4"/>
          <p:cNvGrpSpPr/>
          <p:nvPr/>
        </p:nvGrpSpPr>
        <p:grpSpPr bwMode="auto">
          <a:xfrm>
            <a:off x="457200" y="1787525"/>
            <a:ext cx="4343400" cy="968375"/>
            <a:chOff x="576" y="1200"/>
            <a:chExt cx="2736" cy="610"/>
          </a:xfrm>
        </p:grpSpPr>
        <p:sp>
          <p:nvSpPr>
            <p:cNvPr id="22547" name="Rectangle 5"/>
            <p:cNvSpPr>
              <a:spLocks noChangeArrowheads="1"/>
            </p:cNvSpPr>
            <p:nvPr/>
          </p:nvSpPr>
          <p:spPr bwMode="auto">
            <a:xfrm>
              <a:off x="576" y="1200"/>
              <a:ext cx="2736" cy="6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如何轮转</a:t>
              </a:r>
              <a:r>
                <a:rPr lang="en-US" altLang="zh-CN" sz="2400" dirty="0">
                  <a:solidFill>
                    <a:srgbClr val="FF0000"/>
                  </a:solidFill>
                </a:rPr>
                <a:t>: </a:t>
              </a:r>
              <a:r>
                <a:rPr lang="zh-CN" altLang="en-US" sz="2400" dirty="0"/>
                <a:t>每个进程都获得一个序号，序号最小的进入</a:t>
              </a:r>
            </a:p>
          </p:txBody>
        </p:sp>
        <p:pic>
          <p:nvPicPr>
            <p:cNvPr id="22548"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3" name="Group 7"/>
          <p:cNvGrpSpPr/>
          <p:nvPr/>
        </p:nvGrpSpPr>
        <p:grpSpPr bwMode="auto">
          <a:xfrm>
            <a:off x="4953000" y="1752600"/>
            <a:ext cx="4171950" cy="977900"/>
            <a:chOff x="3072" y="1178"/>
            <a:chExt cx="2688" cy="616"/>
          </a:xfrm>
        </p:grpSpPr>
        <p:sp>
          <p:nvSpPr>
            <p:cNvPr id="22545" name="Rectangle 8"/>
            <p:cNvSpPr>
              <a:spLocks noChangeArrowheads="1"/>
            </p:cNvSpPr>
            <p:nvPr/>
          </p:nvSpPr>
          <p:spPr bwMode="auto">
            <a:xfrm>
              <a:off x="3072" y="1178"/>
              <a:ext cx="2688" cy="6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如何标记</a:t>
              </a:r>
              <a:r>
                <a:rPr lang="en-US" altLang="zh-CN" sz="2400" dirty="0">
                  <a:solidFill>
                    <a:srgbClr val="FF0000"/>
                  </a:solidFill>
                </a:rPr>
                <a:t>: </a:t>
              </a:r>
              <a:r>
                <a:rPr lang="zh-CN" altLang="en-US" sz="2400" dirty="0"/>
                <a:t>进程离开时序号为</a:t>
              </a:r>
              <a:r>
                <a:rPr lang="en-US" altLang="zh-CN" sz="2400" dirty="0"/>
                <a:t>0</a:t>
              </a:r>
              <a:r>
                <a:rPr lang="zh-CN" altLang="en-US" sz="2400" dirty="0"/>
                <a:t>，不为</a:t>
              </a:r>
              <a:r>
                <a:rPr lang="en-US" altLang="zh-CN" sz="2400" dirty="0"/>
                <a:t>0</a:t>
              </a:r>
              <a:r>
                <a:rPr lang="zh-CN" altLang="en-US" sz="2400" dirty="0"/>
                <a:t>的即标记</a:t>
              </a:r>
            </a:p>
          </p:txBody>
        </p:sp>
        <p:pic>
          <p:nvPicPr>
            <p:cNvPr id="22546" name="Picture 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 y="12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4" name="Group 10"/>
          <p:cNvGrpSpPr/>
          <p:nvPr/>
        </p:nvGrpSpPr>
        <p:grpSpPr bwMode="auto">
          <a:xfrm>
            <a:off x="457200" y="2724151"/>
            <a:ext cx="8077200" cy="979488"/>
            <a:chOff x="576" y="1790"/>
            <a:chExt cx="5088" cy="617"/>
          </a:xfrm>
        </p:grpSpPr>
        <p:sp>
          <p:nvSpPr>
            <p:cNvPr id="22543" name="Rectangle 11"/>
            <p:cNvSpPr>
              <a:spLocks noChangeArrowheads="1"/>
            </p:cNvSpPr>
            <p:nvPr/>
          </p:nvSpPr>
          <p:spPr bwMode="auto">
            <a:xfrm>
              <a:off x="576" y="1790"/>
              <a:ext cx="5088"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面包店</a:t>
              </a:r>
              <a:r>
                <a:rPr lang="en-US" altLang="zh-CN" sz="2400" dirty="0">
                  <a:solidFill>
                    <a:srgbClr val="FF0000"/>
                  </a:solidFill>
                </a:rPr>
                <a:t>: </a:t>
              </a:r>
              <a:r>
                <a:rPr lang="zh-CN" altLang="en-US" sz="2400" dirty="0">
                  <a:solidFill>
                    <a:srgbClr val="FF0000"/>
                  </a:solidFill>
                </a:rPr>
                <a:t>每个进入商店的客户都获得一个</a:t>
              </a:r>
              <a:r>
                <a:rPr lang="zh-CN" altLang="en-US" sz="2400" dirty="0">
                  <a:solidFill>
                    <a:schemeClr val="accent6">
                      <a:lumMod val="60000"/>
                      <a:lumOff val="40000"/>
                    </a:schemeClr>
                  </a:solidFill>
                  <a:effectLst>
                    <a:outerShdw blurRad="38100" dist="38100" dir="2700000" algn="tl">
                      <a:srgbClr val="000000">
                        <a:alpha val="43137"/>
                      </a:srgbClr>
                    </a:outerShdw>
                  </a:effectLst>
                </a:rPr>
                <a:t>当前号码</a:t>
              </a:r>
              <a:r>
                <a:rPr lang="zh-CN" altLang="en-US" sz="2400" dirty="0">
                  <a:solidFill>
                    <a:srgbClr val="FF0000"/>
                  </a:solidFill>
                </a:rPr>
                <a:t>，号码最小的先得到服务；号码相同时，名字靠前的先服务。</a:t>
              </a:r>
            </a:p>
          </p:txBody>
        </p:sp>
        <p:pic>
          <p:nvPicPr>
            <p:cNvPr id="22544" name="Picture 1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911"/>
              <a:ext cx="13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7" name="Rectangle 14"/>
          <p:cNvSpPr>
            <a:spLocks noChangeArrowheads="1"/>
          </p:cNvSpPr>
          <p:nvPr/>
        </p:nvSpPr>
        <p:spPr bwMode="auto">
          <a:xfrm>
            <a:off x="1371600" y="3810000"/>
            <a:ext cx="7239000" cy="2667000"/>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 </a:t>
            </a:r>
          </a:p>
        </p:txBody>
      </p:sp>
      <p:sp>
        <p:nvSpPr>
          <p:cNvPr id="22538" name="Text Box 15"/>
          <p:cNvSpPr txBox="1">
            <a:spLocks noChangeArrowheads="1"/>
          </p:cNvSpPr>
          <p:nvPr/>
        </p:nvSpPr>
        <p:spPr bwMode="auto">
          <a:xfrm>
            <a:off x="1447800" y="3860800"/>
            <a:ext cx="7086600" cy="1384995"/>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true; </a:t>
            </a:r>
            <a:r>
              <a:rPr lang="en-US" altLang="zh-CN" sz="2000" dirty="0" err="1">
                <a:solidFill>
                  <a:srgbClr val="000066"/>
                </a:solidFill>
              </a:rPr>
              <a:t>num</a:t>
            </a:r>
            <a:r>
              <a:rPr lang="en-US" altLang="zh-CN" sz="2000" dirty="0">
                <a:solidFill>
                  <a:srgbClr val="000066"/>
                </a:solidFill>
              </a:rPr>
              <a:t>[</a:t>
            </a:r>
            <a:r>
              <a:rPr lang="en-US" altLang="zh-CN" sz="2000" dirty="0" err="1">
                <a:solidFill>
                  <a:srgbClr val="000066"/>
                </a:solidFill>
              </a:rPr>
              <a:t>i</a:t>
            </a:r>
            <a:r>
              <a:rPr lang="en-US" altLang="zh-CN" sz="2000" dirty="0">
                <a:solidFill>
                  <a:srgbClr val="000066"/>
                </a:solidFill>
              </a:rPr>
              <a:t>] = </a:t>
            </a:r>
            <a:r>
              <a:rPr lang="en-US" altLang="zh-CN" sz="2400" dirty="0">
                <a:solidFill>
                  <a:schemeClr val="accent6">
                    <a:lumMod val="60000"/>
                    <a:lumOff val="40000"/>
                  </a:schemeClr>
                </a:solidFill>
                <a:effectLst>
                  <a:outerShdw blurRad="38100" dist="38100" dir="2700000" algn="tl">
                    <a:srgbClr val="000000">
                      <a:alpha val="43137"/>
                    </a:srgbClr>
                  </a:outerShdw>
                </a:effectLst>
              </a:rPr>
              <a:t>max</a:t>
            </a:r>
            <a:r>
              <a:rPr lang="en-US" altLang="zh-CN" sz="2000" dirty="0">
                <a:solidFill>
                  <a:srgbClr val="000066"/>
                </a:solidFill>
              </a:rPr>
              <a:t>(</a:t>
            </a:r>
            <a:r>
              <a:rPr lang="en-US" altLang="zh-CN" sz="2000" dirty="0" err="1">
                <a:solidFill>
                  <a:srgbClr val="000066"/>
                </a:solidFill>
              </a:rPr>
              <a:t>num</a:t>
            </a:r>
            <a:r>
              <a:rPr lang="en-US" altLang="zh-CN" sz="2000" dirty="0">
                <a:solidFill>
                  <a:srgbClr val="000066"/>
                </a:solidFill>
              </a:rPr>
              <a:t>[0], …, </a:t>
            </a:r>
            <a:r>
              <a:rPr lang="en-US" altLang="zh-CN" sz="2000" dirty="0" err="1">
                <a:solidFill>
                  <a:srgbClr val="000066"/>
                </a:solidFill>
              </a:rPr>
              <a:t>num</a:t>
            </a:r>
            <a:r>
              <a:rPr lang="en-US" altLang="zh-CN" sz="2000" dirty="0">
                <a:solidFill>
                  <a:srgbClr val="000066"/>
                </a:solidFill>
              </a:rPr>
              <a:t>[n-1])+1;</a:t>
            </a:r>
          </a:p>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false;</a:t>
            </a:r>
            <a:r>
              <a:rPr lang="en-US" altLang="zh-CN" sz="2000" dirty="0">
                <a:solidFill>
                  <a:srgbClr val="FF0000"/>
                </a:solidFill>
              </a:rPr>
              <a:t> </a:t>
            </a:r>
            <a:r>
              <a:rPr lang="en-US" altLang="zh-CN" sz="2000" dirty="0">
                <a:effectLst>
                  <a:outerShdw blurRad="38100" dist="38100" dir="2700000" algn="tl">
                    <a:srgbClr val="000000">
                      <a:alpha val="43137"/>
                    </a:srgbClr>
                  </a:outerShdw>
                </a:effectLst>
              </a:rPr>
              <a:t>for(j=0; j&lt;n; j++)</a:t>
            </a:r>
            <a:r>
              <a:rPr lang="en-US" altLang="zh-CN" sz="2000" dirty="0">
                <a:solidFill>
                  <a:srgbClr val="FF0000"/>
                </a:solidFill>
                <a:effectLst>
                  <a:outerShdw blurRad="38100" dist="38100" dir="2700000" algn="tl">
                    <a:srgbClr val="000000">
                      <a:alpha val="43137"/>
                    </a:srgbClr>
                  </a:outerShdw>
                </a:effectLst>
              </a:rPr>
              <a:t> {  </a:t>
            </a:r>
            <a:r>
              <a:rPr lang="en-US" altLang="zh-CN" sz="2000" dirty="0">
                <a:solidFill>
                  <a:srgbClr val="00B050"/>
                </a:solidFill>
                <a:effectLst>
                  <a:outerShdw blurRad="38100" dist="38100" dir="2700000" algn="tl">
                    <a:srgbClr val="000000">
                      <a:alpha val="43137"/>
                    </a:srgbClr>
                  </a:outerShdw>
                </a:effectLst>
              </a:rPr>
              <a:t>while(choosing[j]);</a:t>
            </a:r>
          </a:p>
          <a:p>
            <a:pPr eaLnBrk="1" hangingPunct="1">
              <a:spcBef>
                <a:spcPct val="50000"/>
              </a:spcBef>
              <a:buClrTx/>
              <a:buSzTx/>
              <a:buFontTx/>
              <a:buNone/>
            </a:pPr>
            <a:r>
              <a:rPr lang="en-US" altLang="zh-CN" sz="2000" dirty="0">
                <a:solidFill>
                  <a:srgbClr val="FF0000"/>
                </a:solidFill>
                <a:effectLst>
                  <a:outerShdw blurRad="38100" dist="38100" dir="2700000" algn="tl">
                    <a:srgbClr val="000000">
                      <a:alpha val="43137"/>
                    </a:srgbClr>
                  </a:outerShdw>
                </a:effectLst>
              </a:rPr>
              <a:t>while ((</a:t>
            </a:r>
            <a:r>
              <a:rPr lang="en-US" altLang="zh-CN" sz="2000" dirty="0" err="1">
                <a:solidFill>
                  <a:srgbClr val="FF0000"/>
                </a:solidFill>
                <a:effectLst>
                  <a:outerShdw blurRad="38100" dist="38100" dir="2700000" algn="tl">
                    <a:srgbClr val="000000">
                      <a:alpha val="43137"/>
                    </a:srgbClr>
                  </a:outerShdw>
                </a:effectLst>
              </a:rPr>
              <a:t>num</a:t>
            </a:r>
            <a:r>
              <a:rPr lang="en-US" altLang="zh-CN" sz="2000" dirty="0">
                <a:solidFill>
                  <a:srgbClr val="FF0000"/>
                </a:solidFill>
                <a:effectLst>
                  <a:outerShdw blurRad="38100" dist="38100" dir="2700000" algn="tl">
                    <a:srgbClr val="000000">
                      <a:alpha val="43137"/>
                    </a:srgbClr>
                  </a:outerShdw>
                </a:effectLst>
              </a:rPr>
              <a:t>[j] != 0) &amp;&amp; (</a:t>
            </a:r>
            <a:r>
              <a:rPr lang="en-US" altLang="zh-CN" sz="2000" dirty="0" err="1">
                <a:solidFill>
                  <a:srgbClr val="FF0000"/>
                </a:solidFill>
                <a:effectLst>
                  <a:outerShdw blurRad="38100" dist="38100" dir="2700000" algn="tl">
                    <a:srgbClr val="000000">
                      <a:alpha val="43137"/>
                    </a:srgbClr>
                  </a:outerShdw>
                </a:effectLst>
              </a:rPr>
              <a:t>num</a:t>
            </a:r>
            <a:r>
              <a:rPr lang="en-US" altLang="zh-CN" sz="2000" dirty="0">
                <a:solidFill>
                  <a:srgbClr val="FF0000"/>
                </a:solidFill>
                <a:effectLst>
                  <a:outerShdw blurRad="38100" dist="38100" dir="2700000" algn="tl">
                    <a:srgbClr val="000000">
                      <a:alpha val="43137"/>
                    </a:srgbClr>
                  </a:outerShdw>
                </a:effectLst>
              </a:rPr>
              <a:t>[j], j)&lt;(</a:t>
            </a:r>
            <a:r>
              <a:rPr lang="en-US" altLang="zh-CN" sz="2000" dirty="0" err="1">
                <a:solidFill>
                  <a:srgbClr val="FF0000"/>
                </a:solidFill>
                <a:effectLst>
                  <a:outerShdw blurRad="38100" dist="38100" dir="2700000" algn="tl">
                    <a:srgbClr val="000000">
                      <a:alpha val="43137"/>
                    </a:srgbClr>
                  </a:outerShdw>
                </a:effectLst>
              </a:rPr>
              <a:t>num</a:t>
            </a:r>
            <a:r>
              <a:rPr lang="en-US" altLang="zh-CN" sz="2000" dirty="0">
                <a:solidFill>
                  <a:srgbClr val="FF0000"/>
                </a:solidFill>
                <a:effectLst>
                  <a:outerShdw blurRad="38100" dist="38100" dir="2700000" algn="tl">
                    <a:srgbClr val="000000">
                      <a:alpha val="43137"/>
                    </a:srgbClr>
                  </a:outerShdw>
                </a:effectLst>
              </a:rPr>
              <a:t>[</a:t>
            </a:r>
            <a:r>
              <a:rPr lang="en-US" altLang="zh-CN" sz="2000" dirty="0" err="1">
                <a:solidFill>
                  <a:srgbClr val="FF0000"/>
                </a:solidFill>
                <a:effectLst>
                  <a:outerShdw blurRad="38100" dist="38100" dir="2700000" algn="tl">
                    <a:srgbClr val="000000">
                      <a:alpha val="43137"/>
                    </a:srgbClr>
                  </a:outerShdw>
                </a:effectLst>
              </a:rPr>
              <a:t>i</a:t>
            </a:r>
            <a:r>
              <a:rPr lang="en-US" altLang="zh-CN" sz="2000" dirty="0">
                <a:solidFill>
                  <a:srgbClr val="FF0000"/>
                </a:solidFill>
                <a:effectLst>
                  <a:outerShdw blurRad="38100" dist="38100" dir="2700000" algn="tl">
                    <a:srgbClr val="000000">
                      <a:alpha val="43137"/>
                    </a:srgbClr>
                  </a:outerShdw>
                </a:effectLst>
              </a:rPr>
              <a:t>], </a:t>
            </a:r>
            <a:r>
              <a:rPr lang="en-US" altLang="zh-CN" sz="2000" dirty="0" err="1">
                <a:solidFill>
                  <a:srgbClr val="FF0000"/>
                </a:solidFill>
                <a:effectLst>
                  <a:outerShdw blurRad="38100" dist="38100" dir="2700000" algn="tl">
                    <a:srgbClr val="000000">
                      <a:alpha val="43137"/>
                    </a:srgbClr>
                  </a:outerShdw>
                </a:effectLst>
              </a:rPr>
              <a:t>i</a:t>
            </a:r>
            <a:r>
              <a:rPr lang="en-US" altLang="zh-CN" sz="2000" dirty="0">
                <a:solidFill>
                  <a:srgbClr val="FF0000"/>
                </a:solidFill>
                <a:effectLst>
                  <a:outerShdw blurRad="38100" dist="38100" dir="2700000" algn="tl">
                    <a:srgbClr val="000000">
                      <a:alpha val="43137"/>
                    </a:srgbClr>
                  </a:outerShdw>
                </a:effectLst>
              </a:rPr>
              <a:t>])); }</a:t>
            </a:r>
          </a:p>
        </p:txBody>
      </p:sp>
      <p:sp>
        <p:nvSpPr>
          <p:cNvPr id="22539" name="Text Box 16"/>
          <p:cNvSpPr txBox="1">
            <a:spLocks noChangeArrowheads="1"/>
          </p:cNvSpPr>
          <p:nvPr/>
        </p:nvSpPr>
        <p:spPr bwMode="auto">
          <a:xfrm>
            <a:off x="1581150" y="519271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临界区</a:t>
            </a:r>
          </a:p>
        </p:txBody>
      </p:sp>
      <p:sp>
        <p:nvSpPr>
          <p:cNvPr id="22540" name="Text Box 17"/>
          <p:cNvSpPr txBox="1">
            <a:spLocks noChangeArrowheads="1"/>
          </p:cNvSpPr>
          <p:nvPr/>
        </p:nvSpPr>
        <p:spPr bwMode="auto">
          <a:xfrm>
            <a:off x="1447800" y="5618163"/>
            <a:ext cx="2503488" cy="4064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num[i] = 0;</a:t>
            </a:r>
          </a:p>
        </p:txBody>
      </p:sp>
      <p:sp>
        <p:nvSpPr>
          <p:cNvPr id="22541" name="Text Box 18"/>
          <p:cNvSpPr txBox="1">
            <a:spLocks noChangeArrowheads="1"/>
          </p:cNvSpPr>
          <p:nvPr/>
        </p:nvSpPr>
        <p:spPr bwMode="auto">
          <a:xfrm>
            <a:off x="1581150" y="607536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剩余区</a:t>
            </a:r>
          </a:p>
        </p:txBody>
      </p:sp>
      <p:sp>
        <p:nvSpPr>
          <p:cNvPr id="22542" name="Rectangle 19"/>
          <p:cNvSpPr>
            <a:spLocks noChangeArrowheads="1"/>
          </p:cNvSpPr>
          <p:nvPr/>
        </p:nvSpPr>
        <p:spPr bwMode="auto">
          <a:xfrm>
            <a:off x="838200" y="4419600"/>
            <a:ext cx="60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a:t>
            </a:r>
          </a:p>
          <a:p>
            <a:pPr algn="ctr" eaLnBrk="1" hangingPunct="1">
              <a:spcBef>
                <a:spcPct val="0"/>
              </a:spcBef>
              <a:buClrTx/>
              <a:buSzTx/>
              <a:buFontTx/>
              <a:buNone/>
            </a:pPr>
            <a:r>
              <a:rPr lang="zh-CN" altLang="en-US" sz="2400"/>
              <a:t>程</a:t>
            </a:r>
          </a:p>
          <a:p>
            <a:pPr algn="ctr" eaLnBrk="1" hangingPunct="1">
              <a:spcBef>
                <a:spcPct val="0"/>
              </a:spcBef>
              <a:buClrTx/>
              <a:buSzTx/>
              <a:buFontTx/>
              <a:buNone/>
            </a:pPr>
            <a:r>
              <a:rPr lang="en-US" altLang="zh-CN" sz="2400"/>
              <a:t>P</a:t>
            </a:r>
            <a:r>
              <a:rPr lang="en-US" altLang="zh-CN" sz="2400" baseline="-25000"/>
              <a:t>i</a:t>
            </a:r>
          </a:p>
        </p:txBody>
      </p:sp>
      <p:sp>
        <p:nvSpPr>
          <p:cNvPr id="2" name="右箭头 1"/>
          <p:cNvSpPr/>
          <p:nvPr/>
        </p:nvSpPr>
        <p:spPr bwMode="auto">
          <a:xfrm rot="5400000" flipH="1">
            <a:off x="5195094" y="5275002"/>
            <a:ext cx="609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600" b="0" i="0" u="none" strike="noStrike" normalizeH="0" baseline="0">
              <a:ln w="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3" name="矩形 2"/>
          <p:cNvSpPr/>
          <p:nvPr/>
        </p:nvSpPr>
        <p:spPr>
          <a:xfrm>
            <a:off x="4346089" y="5716786"/>
            <a:ext cx="4572000" cy="307777"/>
          </a:xfrm>
          <a:prstGeom prst="rect">
            <a:avLst/>
          </a:prstGeom>
        </p:spPr>
        <p:txBody>
          <a:bodyPr>
            <a:spAutoFit/>
          </a:bodyPr>
          <a:lstStyle/>
          <a:p>
            <a:r>
              <a:rPr lang="zh-CN" altLang="en-US" sz="1400" dirty="0"/>
              <a:t>若</a:t>
            </a:r>
            <a:r>
              <a:rPr lang="en-US" altLang="zh-CN" sz="1400" dirty="0"/>
              <a:t>a&lt;c</a:t>
            </a:r>
            <a:r>
              <a:rPr lang="zh-CN" altLang="en-US" sz="1400" dirty="0"/>
              <a:t>；或</a:t>
            </a:r>
            <a:r>
              <a:rPr lang="en-US" altLang="zh-CN" sz="1400" dirty="0"/>
              <a:t>a==c</a:t>
            </a:r>
            <a:r>
              <a:rPr lang="zh-CN" altLang="en-US" sz="1400" dirty="0"/>
              <a:t>和</a:t>
            </a:r>
            <a:r>
              <a:rPr lang="en-US" altLang="zh-CN" sz="1400" dirty="0"/>
              <a:t>b&lt;d</a:t>
            </a:r>
            <a:r>
              <a:rPr lang="zh-CN" altLang="en-US" sz="1400" dirty="0"/>
              <a:t>同时成立</a:t>
            </a:r>
            <a:r>
              <a:rPr lang="en-US" altLang="zh-CN" sz="1400" dirty="0"/>
              <a:t> →</a:t>
            </a:r>
            <a:r>
              <a:rPr lang="zh-CN" altLang="en-US" sz="1400" dirty="0"/>
              <a:t>（</a:t>
            </a:r>
            <a:r>
              <a:rPr lang="en-US" altLang="zh-CN" sz="1400" dirty="0"/>
              <a:t>a</a:t>
            </a:r>
            <a:r>
              <a:rPr lang="zh-CN" altLang="en-US" sz="1400" dirty="0"/>
              <a:t>，</a:t>
            </a:r>
            <a:r>
              <a:rPr lang="en-US" altLang="zh-CN" sz="1400" dirty="0"/>
              <a:t>b</a:t>
            </a:r>
            <a:r>
              <a:rPr lang="zh-CN" altLang="en-US" sz="1400" dirty="0"/>
              <a:t>）</a:t>
            </a:r>
            <a:r>
              <a:rPr lang="en-US" altLang="zh-CN" sz="1400" dirty="0"/>
              <a:t>&lt;</a:t>
            </a:r>
            <a:r>
              <a:rPr lang="zh-CN" altLang="en-US" sz="1400" dirty="0"/>
              <a:t>（</a:t>
            </a:r>
            <a:r>
              <a:rPr lang="en-US" altLang="zh-CN" sz="1400" dirty="0"/>
              <a:t>c</a:t>
            </a:r>
            <a:r>
              <a:rPr lang="zh-CN" altLang="en-US" sz="1400" dirty="0"/>
              <a:t>，</a:t>
            </a:r>
            <a:r>
              <a:rPr lang="en-US" altLang="zh-CN" sz="1400" dirty="0"/>
              <a:t>d</a:t>
            </a:r>
            <a:r>
              <a:rPr lang="zh-CN" altLang="en-US" sz="1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7"/>
                                        </p:tgtEl>
                                        <p:attrNameLst>
                                          <p:attrName>style.visibility</p:attrName>
                                        </p:attrNameLst>
                                      </p:cBhvr>
                                      <p:to>
                                        <p:strVal val="visible"/>
                                      </p:to>
                                    </p:set>
                                    <p:anim calcmode="lin" valueType="num">
                                      <p:cBhvr additive="base">
                                        <p:cTn id="11" dur="500" fill="hold"/>
                                        <p:tgtEl>
                                          <p:spTgt spid="22537"/>
                                        </p:tgtEl>
                                        <p:attrNameLst>
                                          <p:attrName>ppt_x</p:attrName>
                                        </p:attrNameLst>
                                      </p:cBhvr>
                                      <p:tavLst>
                                        <p:tav tm="0">
                                          <p:val>
                                            <p:strVal val="#ppt_x"/>
                                          </p:val>
                                        </p:tav>
                                        <p:tav tm="100000">
                                          <p:val>
                                            <p:strVal val="#ppt_x"/>
                                          </p:val>
                                        </p:tav>
                                      </p:tavLst>
                                    </p:anim>
                                    <p:anim calcmode="lin" valueType="num">
                                      <p:cBhvr additive="base">
                                        <p:cTn id="12" dur="500" fill="hold"/>
                                        <p:tgtEl>
                                          <p:spTgt spid="225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8"/>
                                        </p:tgtEl>
                                        <p:attrNameLst>
                                          <p:attrName>style.visibility</p:attrName>
                                        </p:attrNameLst>
                                      </p:cBhvr>
                                      <p:to>
                                        <p:strVal val="visible"/>
                                      </p:to>
                                    </p:set>
                                    <p:anim calcmode="lin" valueType="num">
                                      <p:cBhvr additive="base">
                                        <p:cTn id="15" dur="500" fill="hold"/>
                                        <p:tgtEl>
                                          <p:spTgt spid="22538"/>
                                        </p:tgtEl>
                                        <p:attrNameLst>
                                          <p:attrName>ppt_x</p:attrName>
                                        </p:attrNameLst>
                                      </p:cBhvr>
                                      <p:tavLst>
                                        <p:tav tm="0">
                                          <p:val>
                                            <p:strVal val="#ppt_x"/>
                                          </p:val>
                                        </p:tav>
                                        <p:tav tm="100000">
                                          <p:val>
                                            <p:strVal val="#ppt_x"/>
                                          </p:val>
                                        </p:tav>
                                      </p:tavLst>
                                    </p:anim>
                                    <p:anim calcmode="lin" valueType="num">
                                      <p:cBhvr additive="base">
                                        <p:cTn id="16" dur="500" fill="hold"/>
                                        <p:tgtEl>
                                          <p:spTgt spid="225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39"/>
                                        </p:tgtEl>
                                        <p:attrNameLst>
                                          <p:attrName>style.visibility</p:attrName>
                                        </p:attrNameLst>
                                      </p:cBhvr>
                                      <p:to>
                                        <p:strVal val="visible"/>
                                      </p:to>
                                    </p:set>
                                    <p:anim calcmode="lin" valueType="num">
                                      <p:cBhvr additive="base">
                                        <p:cTn id="19" dur="500" fill="hold"/>
                                        <p:tgtEl>
                                          <p:spTgt spid="22539"/>
                                        </p:tgtEl>
                                        <p:attrNameLst>
                                          <p:attrName>ppt_x</p:attrName>
                                        </p:attrNameLst>
                                      </p:cBhvr>
                                      <p:tavLst>
                                        <p:tav tm="0">
                                          <p:val>
                                            <p:strVal val="#ppt_x"/>
                                          </p:val>
                                        </p:tav>
                                        <p:tav tm="100000">
                                          <p:val>
                                            <p:strVal val="#ppt_x"/>
                                          </p:val>
                                        </p:tav>
                                      </p:tavLst>
                                    </p:anim>
                                    <p:anim calcmode="lin" valueType="num">
                                      <p:cBhvr additive="base">
                                        <p:cTn id="20" dur="500" fill="hold"/>
                                        <p:tgtEl>
                                          <p:spTgt spid="225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40"/>
                                        </p:tgtEl>
                                        <p:attrNameLst>
                                          <p:attrName>style.visibility</p:attrName>
                                        </p:attrNameLst>
                                      </p:cBhvr>
                                      <p:to>
                                        <p:strVal val="visible"/>
                                      </p:to>
                                    </p:set>
                                    <p:anim calcmode="lin" valueType="num">
                                      <p:cBhvr additive="base">
                                        <p:cTn id="23" dur="500" fill="hold"/>
                                        <p:tgtEl>
                                          <p:spTgt spid="22540"/>
                                        </p:tgtEl>
                                        <p:attrNameLst>
                                          <p:attrName>ppt_x</p:attrName>
                                        </p:attrNameLst>
                                      </p:cBhvr>
                                      <p:tavLst>
                                        <p:tav tm="0">
                                          <p:val>
                                            <p:strVal val="#ppt_x"/>
                                          </p:val>
                                        </p:tav>
                                        <p:tav tm="100000">
                                          <p:val>
                                            <p:strVal val="#ppt_x"/>
                                          </p:val>
                                        </p:tav>
                                      </p:tavLst>
                                    </p:anim>
                                    <p:anim calcmode="lin" valueType="num">
                                      <p:cBhvr additive="base">
                                        <p:cTn id="24" dur="500" fill="hold"/>
                                        <p:tgtEl>
                                          <p:spTgt spid="225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41"/>
                                        </p:tgtEl>
                                        <p:attrNameLst>
                                          <p:attrName>style.visibility</p:attrName>
                                        </p:attrNameLst>
                                      </p:cBhvr>
                                      <p:to>
                                        <p:strVal val="visible"/>
                                      </p:to>
                                    </p:set>
                                    <p:anim calcmode="lin" valueType="num">
                                      <p:cBhvr additive="base">
                                        <p:cTn id="27" dur="500" fill="hold"/>
                                        <p:tgtEl>
                                          <p:spTgt spid="22541"/>
                                        </p:tgtEl>
                                        <p:attrNameLst>
                                          <p:attrName>ppt_x</p:attrName>
                                        </p:attrNameLst>
                                      </p:cBhvr>
                                      <p:tavLst>
                                        <p:tav tm="0">
                                          <p:val>
                                            <p:strVal val="#ppt_x"/>
                                          </p:val>
                                        </p:tav>
                                        <p:tav tm="100000">
                                          <p:val>
                                            <p:strVal val="#ppt_x"/>
                                          </p:val>
                                        </p:tav>
                                      </p:tavLst>
                                    </p:anim>
                                    <p:anim calcmode="lin" valueType="num">
                                      <p:cBhvr additive="base">
                                        <p:cTn id="28" dur="500" fill="hold"/>
                                        <p:tgtEl>
                                          <p:spTgt spid="225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542"/>
                                        </p:tgtEl>
                                        <p:attrNameLst>
                                          <p:attrName>style.visibility</p:attrName>
                                        </p:attrNameLst>
                                      </p:cBhvr>
                                      <p:to>
                                        <p:strVal val="visible"/>
                                      </p:to>
                                    </p:set>
                                    <p:anim calcmode="lin" valueType="num">
                                      <p:cBhvr additive="base">
                                        <p:cTn id="31" dur="500" fill="hold"/>
                                        <p:tgtEl>
                                          <p:spTgt spid="22542"/>
                                        </p:tgtEl>
                                        <p:attrNameLst>
                                          <p:attrName>ppt_x</p:attrName>
                                        </p:attrNameLst>
                                      </p:cBhvr>
                                      <p:tavLst>
                                        <p:tav tm="0">
                                          <p:val>
                                            <p:strVal val="#ppt_x"/>
                                          </p:val>
                                        </p:tav>
                                        <p:tav tm="100000">
                                          <p:val>
                                            <p:strVal val="#ppt_x"/>
                                          </p:val>
                                        </p:tav>
                                      </p:tavLst>
                                    </p:anim>
                                    <p:anim calcmode="lin" valueType="num">
                                      <p:cBhvr additive="base">
                                        <p:cTn id="32" dur="500" fill="hold"/>
                                        <p:tgtEl>
                                          <p:spTgt spid="225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p:bldP spid="22538" grpId="0" animBg="1"/>
      <p:bldP spid="22539" grpId="0"/>
      <p:bldP spid="22540" grpId="0" animBg="1"/>
      <p:bldP spid="22541" grpId="0"/>
      <p:bldP spid="22542" grpId="0"/>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latin typeface="黑体" panose="02010609060101010101" pitchFamily="49" charset="-122"/>
                <a:ea typeface="黑体" panose="02010609060101010101" pitchFamily="49" charset="-122"/>
              </a:rPr>
              <a:t>第</a:t>
            </a:r>
            <a:r>
              <a:rPr lang="en-US" altLang="zh-CN" sz="3200">
                <a:latin typeface="黑体" panose="02010609060101010101" pitchFamily="49" charset="-122"/>
                <a:ea typeface="黑体" panose="02010609060101010101" pitchFamily="49" charset="-122"/>
              </a:rPr>
              <a:t>6</a:t>
            </a:r>
            <a:r>
              <a:rPr lang="zh-CN" altLang="en-US" sz="3200">
                <a:latin typeface="黑体" panose="02010609060101010101" pitchFamily="49" charset="-122"/>
                <a:ea typeface="黑体" panose="02010609060101010101" pitchFamily="49" charset="-122"/>
              </a:rPr>
              <a:t>章 进程同步</a:t>
            </a:r>
          </a:p>
        </p:txBody>
      </p:sp>
      <p:sp>
        <p:nvSpPr>
          <p:cNvPr id="214028" name="Rectangle 12"/>
          <p:cNvSpPr>
            <a:spLocks noChangeArrowheads="1"/>
          </p:cNvSpPr>
          <p:nvPr/>
        </p:nvSpPr>
        <p:spPr bwMode="auto">
          <a:xfrm>
            <a:off x="3914775" y="1290638"/>
            <a:ext cx="225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34810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defTabSz="134810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defTabSz="1348105"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defTabSz="1348105"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defTabSz="1348105"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a:solidFill>
                  <a:srgbClr val="CC0000"/>
                </a:solidFill>
                <a:latin typeface="黑体" panose="02010609060101010101" pitchFamily="49" charset="-122"/>
                <a:ea typeface="黑体" panose="02010609060101010101" pitchFamily="49" charset="-122"/>
              </a:rPr>
              <a:t>主要内容</a:t>
            </a:r>
          </a:p>
        </p:txBody>
      </p:sp>
      <p:sp>
        <p:nvSpPr>
          <p:cNvPr id="214029" name="Rectangle 13"/>
          <p:cNvSpPr>
            <a:spLocks noChangeArrowheads="1"/>
          </p:cNvSpPr>
          <p:nvPr/>
        </p:nvSpPr>
        <p:spPr bwMode="auto">
          <a:xfrm>
            <a:off x="1676400" y="1905000"/>
            <a:ext cx="6096000" cy="38862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71437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CC0000"/>
              </a:buClr>
              <a:buFont typeface="Wingdings" panose="05000000000000000000" pitchFamily="2" charset="2"/>
              <a:buNone/>
            </a:pPr>
            <a:r>
              <a:rPr lang="en-US" altLang="zh-CN" sz="2400" dirty="0"/>
              <a:t>6.1 </a:t>
            </a:r>
            <a:r>
              <a:rPr lang="zh-CN" altLang="en-US" sz="2400" dirty="0"/>
              <a:t>背景</a:t>
            </a:r>
          </a:p>
          <a:p>
            <a:pPr eaLnBrk="1" hangingPunct="1">
              <a:lnSpc>
                <a:spcPct val="130000"/>
              </a:lnSpc>
              <a:spcBef>
                <a:spcPct val="0"/>
              </a:spcBef>
              <a:buClr>
                <a:srgbClr val="CC0000"/>
              </a:buClr>
              <a:buFont typeface="Wingdings" panose="05000000000000000000" pitchFamily="2" charset="2"/>
              <a:buNone/>
            </a:pPr>
            <a:r>
              <a:rPr lang="en-US" altLang="zh-CN" sz="2400" dirty="0"/>
              <a:t>6.2 </a:t>
            </a:r>
            <a:r>
              <a:rPr lang="zh-CN" altLang="en-US" sz="2400" dirty="0"/>
              <a:t>互斥与临界区问题</a:t>
            </a:r>
          </a:p>
          <a:p>
            <a:pPr eaLnBrk="1" hangingPunct="1">
              <a:lnSpc>
                <a:spcPct val="130000"/>
              </a:lnSpc>
              <a:spcBef>
                <a:spcPct val="0"/>
              </a:spcBef>
              <a:buClr>
                <a:srgbClr val="CC0000"/>
              </a:buClr>
              <a:buFont typeface="Wingdings" panose="05000000000000000000" pitchFamily="2" charset="2"/>
              <a:buNone/>
            </a:pPr>
            <a:r>
              <a:rPr lang="en-US" altLang="zh-CN" sz="2400" dirty="0"/>
              <a:t>6.3 </a:t>
            </a:r>
            <a:r>
              <a:rPr lang="zh-CN" altLang="en-US" sz="2400" dirty="0"/>
              <a:t>临界区问题解决方法</a:t>
            </a:r>
          </a:p>
          <a:p>
            <a:pPr eaLnBrk="1" hangingPunct="1">
              <a:lnSpc>
                <a:spcPct val="110000"/>
              </a:lnSpc>
              <a:spcBef>
                <a:spcPct val="0"/>
              </a:spcBef>
              <a:buClr>
                <a:srgbClr val="CC0000"/>
              </a:buClr>
              <a:buFont typeface="Wingdings" panose="05000000000000000000" pitchFamily="2" charset="2"/>
              <a:buNone/>
            </a:pP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1</a:t>
            </a:r>
            <a:r>
              <a:rPr lang="zh-CN" altLang="en-US" sz="2400" dirty="0">
                <a:solidFill>
                  <a:srgbClr val="000099"/>
                </a:solidFill>
                <a:latin typeface="楷体_GB2312" pitchFamily="49" charset="-122"/>
                <a:ea typeface="楷体_GB2312" pitchFamily="49" charset="-122"/>
              </a:rPr>
              <a:t>）一般软件方法</a:t>
            </a:r>
          </a:p>
          <a:p>
            <a:pPr eaLnBrk="1" hangingPunct="1">
              <a:lnSpc>
                <a:spcPct val="110000"/>
              </a:lnSpc>
              <a:spcBef>
                <a:spcPct val="0"/>
              </a:spcBef>
              <a:buClr>
                <a:srgbClr val="CC0000"/>
              </a:buClr>
              <a:buFont typeface="Wingdings" panose="05000000000000000000" pitchFamily="2" charset="2"/>
              <a:buNone/>
            </a:pP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2</a:t>
            </a:r>
            <a:r>
              <a:rPr lang="zh-CN" altLang="en-US" sz="2400" dirty="0">
                <a:solidFill>
                  <a:srgbClr val="000099"/>
                </a:solidFill>
                <a:latin typeface="楷体_GB2312" pitchFamily="49" charset="-122"/>
                <a:ea typeface="楷体_GB2312" pitchFamily="49" charset="-122"/>
              </a:rPr>
              <a:t>）关中断方法</a:t>
            </a:r>
          </a:p>
          <a:p>
            <a:pPr eaLnBrk="1" hangingPunct="1">
              <a:lnSpc>
                <a:spcPct val="110000"/>
              </a:lnSpc>
              <a:spcBef>
                <a:spcPct val="0"/>
              </a:spcBef>
              <a:buClr>
                <a:srgbClr val="CC0000"/>
              </a:buClr>
              <a:buFont typeface="Wingdings" panose="05000000000000000000" pitchFamily="2" charset="2"/>
              <a:buNone/>
            </a:pP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3</a:t>
            </a:r>
            <a:r>
              <a:rPr lang="zh-CN" altLang="en-US" sz="2400" dirty="0">
                <a:solidFill>
                  <a:srgbClr val="000099"/>
                </a:solidFill>
                <a:latin typeface="楷体_GB2312" pitchFamily="49" charset="-122"/>
                <a:ea typeface="楷体_GB2312" pitchFamily="49" charset="-122"/>
              </a:rPr>
              <a:t>）硬件原子指令方法</a:t>
            </a:r>
          </a:p>
          <a:p>
            <a:pPr eaLnBrk="1" hangingPunct="1">
              <a:lnSpc>
                <a:spcPct val="110000"/>
              </a:lnSpc>
              <a:spcBef>
                <a:spcPct val="0"/>
              </a:spcBef>
              <a:buClr>
                <a:srgbClr val="CC0000"/>
              </a:buClr>
              <a:buFont typeface="Wingdings" panose="05000000000000000000" pitchFamily="2" charset="2"/>
              <a:buNone/>
            </a:pP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4</a:t>
            </a:r>
            <a:r>
              <a:rPr lang="zh-CN" altLang="en-US" sz="2400" dirty="0">
                <a:solidFill>
                  <a:srgbClr val="000099"/>
                </a:solidFill>
                <a:latin typeface="楷体_GB2312" pitchFamily="49" charset="-122"/>
                <a:ea typeface="楷体_GB2312" pitchFamily="49" charset="-122"/>
              </a:rPr>
              <a:t>）信号量方法</a:t>
            </a:r>
          </a:p>
          <a:p>
            <a:pPr eaLnBrk="1" hangingPunct="1">
              <a:lnSpc>
                <a:spcPct val="130000"/>
              </a:lnSpc>
              <a:spcBef>
                <a:spcPct val="0"/>
              </a:spcBef>
              <a:buClr>
                <a:srgbClr val="CC0000"/>
              </a:buClr>
              <a:buFont typeface="Wingdings" panose="05000000000000000000" pitchFamily="2" charset="2"/>
              <a:buNone/>
            </a:pPr>
            <a:r>
              <a:rPr lang="en-US" altLang="zh-CN" sz="2400" dirty="0"/>
              <a:t>6.4 </a:t>
            </a:r>
            <a:r>
              <a:rPr lang="zh-CN" altLang="en-US" sz="2400" dirty="0"/>
              <a:t>进程同步</a:t>
            </a:r>
            <a:r>
              <a:rPr lang="zh-CN" altLang="en-US" sz="22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8" grpId="0"/>
      <p:bldP spid="2140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sym typeface="Symbol" panose="05050102010706020507" pitchFamily="18" charset="2"/>
              </a:rPr>
              <a:t>面包店算法的正确性</a:t>
            </a:r>
          </a:p>
        </p:txBody>
      </p:sp>
      <p:sp>
        <p:nvSpPr>
          <p:cNvPr id="23555" name="Rectangle 3"/>
          <p:cNvSpPr>
            <a:spLocks noChangeArrowheads="1"/>
          </p:cNvSpPr>
          <p:nvPr/>
        </p:nvSpPr>
        <p:spPr bwMode="auto">
          <a:xfrm>
            <a:off x="1295400" y="1143000"/>
            <a:ext cx="7239000" cy="2286000"/>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 </a:t>
            </a:r>
          </a:p>
        </p:txBody>
      </p:sp>
      <p:sp>
        <p:nvSpPr>
          <p:cNvPr id="23556" name="Text Box 4"/>
          <p:cNvSpPr txBox="1">
            <a:spLocks noChangeArrowheads="1"/>
          </p:cNvSpPr>
          <p:nvPr/>
        </p:nvSpPr>
        <p:spPr bwMode="auto">
          <a:xfrm>
            <a:off x="1371600" y="1193800"/>
            <a:ext cx="7086600" cy="13208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true; num[</a:t>
            </a:r>
            <a:r>
              <a:rPr lang="en-US" altLang="zh-CN" sz="2000" dirty="0" err="1">
                <a:solidFill>
                  <a:srgbClr val="000066"/>
                </a:solidFill>
              </a:rPr>
              <a:t>i</a:t>
            </a:r>
            <a:r>
              <a:rPr lang="en-US" altLang="zh-CN" sz="2000" dirty="0">
                <a:solidFill>
                  <a:srgbClr val="000066"/>
                </a:solidFill>
              </a:rPr>
              <a:t>] = max(num[0], …, num[n-1])+1;</a:t>
            </a:r>
          </a:p>
          <a:p>
            <a:pPr eaLnBrk="1" hangingPunct="1">
              <a:spcBef>
                <a:spcPct val="50000"/>
              </a:spcBef>
              <a:buClrTx/>
              <a:buSzTx/>
              <a:buFontTx/>
              <a:buNone/>
            </a:pPr>
            <a:r>
              <a:rPr lang="en-US" altLang="zh-CN" sz="2000" dirty="0">
                <a:solidFill>
                  <a:srgbClr val="000066"/>
                </a:solidFill>
              </a:rPr>
              <a:t>choosing[</a:t>
            </a:r>
            <a:r>
              <a:rPr lang="en-US" altLang="zh-CN" sz="2000" dirty="0" err="1">
                <a:solidFill>
                  <a:srgbClr val="000066"/>
                </a:solidFill>
              </a:rPr>
              <a:t>i</a:t>
            </a:r>
            <a:r>
              <a:rPr lang="en-US" altLang="zh-CN" sz="2000" dirty="0">
                <a:solidFill>
                  <a:srgbClr val="000066"/>
                </a:solidFill>
              </a:rPr>
              <a:t>] = false;</a:t>
            </a:r>
            <a:r>
              <a:rPr lang="en-US" altLang="zh-CN" sz="2000" dirty="0">
                <a:solidFill>
                  <a:srgbClr val="FF0000"/>
                </a:solidFill>
              </a:rPr>
              <a:t> </a:t>
            </a:r>
            <a:r>
              <a:rPr lang="en-US" altLang="zh-CN" sz="2000" dirty="0"/>
              <a:t>for(j=0; j&lt;n; </a:t>
            </a:r>
            <a:r>
              <a:rPr lang="en-US" altLang="zh-CN" sz="2000" dirty="0" err="1"/>
              <a:t>j++</a:t>
            </a:r>
            <a:r>
              <a:rPr lang="en-US" altLang="zh-CN" sz="2000" dirty="0"/>
              <a:t>)</a:t>
            </a:r>
            <a:r>
              <a:rPr lang="en-US" altLang="zh-CN" sz="2000" dirty="0">
                <a:solidFill>
                  <a:srgbClr val="FF0000"/>
                </a:solidFill>
              </a:rPr>
              <a:t> { while(choosing[j]);</a:t>
            </a:r>
          </a:p>
          <a:p>
            <a:pPr eaLnBrk="1" hangingPunct="1">
              <a:spcBef>
                <a:spcPct val="50000"/>
              </a:spcBef>
              <a:buClrTx/>
              <a:buSzTx/>
              <a:buFontTx/>
              <a:buNone/>
            </a:pPr>
            <a:r>
              <a:rPr lang="en-US" altLang="zh-CN" sz="2000" dirty="0">
                <a:solidFill>
                  <a:srgbClr val="FF0000"/>
                </a:solidFill>
              </a:rPr>
              <a:t>while ((num[j] != 0) &amp;&amp; (num[j], j)&lt;(num[</a:t>
            </a:r>
            <a:r>
              <a:rPr lang="en-US" altLang="zh-CN" sz="2000" dirty="0" err="1">
                <a:solidFill>
                  <a:srgbClr val="FF0000"/>
                </a:solidFill>
              </a:rPr>
              <a:t>i</a:t>
            </a:r>
            <a:r>
              <a:rPr lang="en-US" altLang="zh-CN" sz="2000" dirty="0">
                <a:solidFill>
                  <a:srgbClr val="FF0000"/>
                </a:solidFill>
              </a:rPr>
              <a:t>], </a:t>
            </a:r>
            <a:r>
              <a:rPr lang="en-US" altLang="zh-CN" sz="2000" dirty="0" err="1">
                <a:solidFill>
                  <a:srgbClr val="FF0000"/>
                </a:solidFill>
              </a:rPr>
              <a:t>i</a:t>
            </a:r>
            <a:r>
              <a:rPr lang="en-US" altLang="zh-CN" sz="2000" dirty="0">
                <a:solidFill>
                  <a:srgbClr val="FF0000"/>
                </a:solidFill>
              </a:rPr>
              <a:t>])); }</a:t>
            </a:r>
          </a:p>
        </p:txBody>
      </p:sp>
      <p:sp>
        <p:nvSpPr>
          <p:cNvPr id="23557" name="Text Box 5"/>
          <p:cNvSpPr txBox="1">
            <a:spLocks noChangeArrowheads="1"/>
          </p:cNvSpPr>
          <p:nvPr/>
        </p:nvSpPr>
        <p:spPr bwMode="auto">
          <a:xfrm>
            <a:off x="1504950" y="2525713"/>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临界区</a:t>
            </a:r>
          </a:p>
        </p:txBody>
      </p:sp>
      <p:sp>
        <p:nvSpPr>
          <p:cNvPr id="23558" name="Text Box 6"/>
          <p:cNvSpPr txBox="1">
            <a:spLocks noChangeArrowheads="1"/>
          </p:cNvSpPr>
          <p:nvPr/>
        </p:nvSpPr>
        <p:spPr bwMode="auto">
          <a:xfrm>
            <a:off x="1371600" y="2951163"/>
            <a:ext cx="2503488" cy="406400"/>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num[i] = 0;</a:t>
            </a:r>
          </a:p>
        </p:txBody>
      </p:sp>
      <p:sp>
        <p:nvSpPr>
          <p:cNvPr id="23559" name="Rectangle 7"/>
          <p:cNvSpPr>
            <a:spLocks noChangeArrowheads="1"/>
          </p:cNvSpPr>
          <p:nvPr/>
        </p:nvSpPr>
        <p:spPr bwMode="auto">
          <a:xfrm>
            <a:off x="762000" y="1784350"/>
            <a:ext cx="60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a:t>
            </a:r>
          </a:p>
          <a:p>
            <a:pPr algn="ctr" eaLnBrk="1" hangingPunct="1">
              <a:spcBef>
                <a:spcPct val="0"/>
              </a:spcBef>
              <a:buClrTx/>
              <a:buSzTx/>
              <a:buFontTx/>
              <a:buNone/>
            </a:pPr>
            <a:r>
              <a:rPr lang="zh-CN" altLang="en-US" sz="2400"/>
              <a:t>程</a:t>
            </a:r>
          </a:p>
          <a:p>
            <a:pPr algn="ctr" eaLnBrk="1" hangingPunct="1">
              <a:spcBef>
                <a:spcPct val="0"/>
              </a:spcBef>
              <a:buClrTx/>
              <a:buSzTx/>
              <a:buFontTx/>
              <a:buNone/>
            </a:pPr>
            <a:r>
              <a:rPr lang="en-US" altLang="zh-CN" sz="2400"/>
              <a:t>P</a:t>
            </a:r>
            <a:r>
              <a:rPr lang="en-US" altLang="zh-CN" sz="2400" baseline="-25000"/>
              <a:t>i</a:t>
            </a:r>
          </a:p>
        </p:txBody>
      </p:sp>
      <p:grpSp>
        <p:nvGrpSpPr>
          <p:cNvPr id="23560" name="Group 8"/>
          <p:cNvGrpSpPr/>
          <p:nvPr/>
        </p:nvGrpSpPr>
        <p:grpSpPr bwMode="auto">
          <a:xfrm>
            <a:off x="576263" y="3451225"/>
            <a:ext cx="8339137" cy="968375"/>
            <a:chOff x="363" y="2474"/>
            <a:chExt cx="5253" cy="610"/>
          </a:xfrm>
        </p:grpSpPr>
        <p:sp>
          <p:nvSpPr>
            <p:cNvPr id="23568" name="Rectangle 9"/>
            <p:cNvSpPr>
              <a:spLocks noChangeArrowheads="1"/>
            </p:cNvSpPr>
            <p:nvPr/>
          </p:nvSpPr>
          <p:spPr bwMode="auto">
            <a:xfrm>
              <a:off x="363" y="2474"/>
              <a:ext cx="5253"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满足互斥进入</a:t>
              </a:r>
              <a:r>
                <a:rPr lang="en-US" altLang="zh-CN" sz="2400" dirty="0">
                  <a:solidFill>
                    <a:srgbClr val="FF0000"/>
                  </a:solidFill>
                </a:rPr>
                <a:t>: </a:t>
              </a:r>
              <a:r>
                <a:rPr lang="en-US" altLang="zh-CN" sz="2400" dirty="0"/>
                <a:t>P</a:t>
              </a:r>
              <a:r>
                <a:rPr lang="en-US" altLang="zh-CN" sz="2400" baseline="-25000" dirty="0"/>
                <a:t>i</a:t>
              </a:r>
              <a:r>
                <a:rPr lang="zh-CN" altLang="en-US" sz="2400" dirty="0"/>
                <a:t>在临界区内，</a:t>
              </a:r>
              <a:r>
                <a:rPr lang="en-US" altLang="zh-CN" sz="2400" dirty="0"/>
                <a:t>P</a:t>
              </a:r>
              <a:r>
                <a:rPr lang="en-US" altLang="zh-CN" sz="2400" baseline="-25000" dirty="0"/>
                <a:t>k</a:t>
              </a:r>
              <a:r>
                <a:rPr lang="zh-CN" altLang="en-US" sz="2400" dirty="0"/>
                <a:t>试图进入，一定有</a:t>
              </a:r>
              <a:r>
                <a:rPr lang="en-US" altLang="zh-CN" sz="2400" dirty="0"/>
                <a:t>(num[</a:t>
              </a:r>
              <a:r>
                <a:rPr lang="en-US" altLang="zh-CN" sz="2400" dirty="0" err="1"/>
                <a:t>i</a:t>
              </a:r>
              <a:r>
                <a:rPr lang="en-US" altLang="zh-CN" sz="2400" dirty="0"/>
                <a:t>], </a:t>
              </a:r>
              <a:r>
                <a:rPr lang="en-US" altLang="zh-CN" sz="2400" dirty="0" err="1"/>
                <a:t>i</a:t>
              </a:r>
              <a:r>
                <a:rPr lang="en-US" altLang="zh-CN" sz="2400" dirty="0"/>
                <a:t>)&lt;(num[k],k)</a:t>
              </a:r>
              <a:r>
                <a:rPr lang="zh-CN" altLang="en-US" sz="2400" dirty="0"/>
                <a:t>，</a:t>
              </a:r>
              <a:r>
                <a:rPr lang="en-US" altLang="zh-CN" sz="2400" dirty="0"/>
                <a:t>P</a:t>
              </a:r>
              <a:r>
                <a:rPr lang="en-US" altLang="zh-CN" sz="2400" baseline="-25000" dirty="0"/>
                <a:t>k</a:t>
              </a:r>
              <a:r>
                <a:rPr lang="zh-CN" altLang="en-US" sz="2400" dirty="0"/>
                <a:t>循环等待。</a:t>
              </a:r>
            </a:p>
          </p:txBody>
        </p:sp>
        <p:pic>
          <p:nvPicPr>
            <p:cNvPr id="23569" name="Picture 1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1" name="Group 11"/>
          <p:cNvGrpSpPr/>
          <p:nvPr/>
        </p:nvGrpSpPr>
        <p:grpSpPr bwMode="auto">
          <a:xfrm>
            <a:off x="576263" y="4441825"/>
            <a:ext cx="8339137" cy="968375"/>
            <a:chOff x="363" y="2474"/>
            <a:chExt cx="5253" cy="610"/>
          </a:xfrm>
        </p:grpSpPr>
        <p:sp>
          <p:nvSpPr>
            <p:cNvPr id="23566" name="Rectangle 12"/>
            <p:cNvSpPr>
              <a:spLocks noChangeArrowheads="1"/>
            </p:cNvSpPr>
            <p:nvPr/>
          </p:nvSpPr>
          <p:spPr bwMode="auto">
            <a:xfrm>
              <a:off x="363" y="2474"/>
              <a:ext cx="5253"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solidFill>
                    <a:srgbClr val="FF0000"/>
                  </a:solidFill>
                </a:rPr>
                <a:t>满足有空让进</a:t>
              </a:r>
              <a:r>
                <a:rPr lang="en-US" altLang="zh-CN" sz="2400">
                  <a:solidFill>
                    <a:srgbClr val="FF0000"/>
                  </a:solidFill>
                </a:rPr>
                <a:t>: </a:t>
              </a:r>
              <a:r>
                <a:rPr lang="zh-CN" altLang="en-US" sz="2400"/>
                <a:t>如果没有进程在临界区中，最小序号的</a:t>
              </a:r>
            </a:p>
            <a:p>
              <a:pPr lvl="1" eaLnBrk="1" hangingPunct="1">
                <a:lnSpc>
                  <a:spcPct val="120000"/>
                </a:lnSpc>
                <a:spcBef>
                  <a:spcPct val="0"/>
                </a:spcBef>
                <a:buClrTx/>
                <a:buSzTx/>
                <a:buFontTx/>
                <a:buNone/>
              </a:pPr>
              <a:r>
                <a:rPr lang="zh-CN" altLang="en-US" sz="2400"/>
                <a:t>进程一定能够进入。</a:t>
              </a:r>
            </a:p>
          </p:txBody>
        </p:sp>
        <p:pic>
          <p:nvPicPr>
            <p:cNvPr id="23567" name="Picture 1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2" name="Group 14"/>
          <p:cNvGrpSpPr/>
          <p:nvPr/>
        </p:nvGrpSpPr>
        <p:grpSpPr bwMode="auto">
          <a:xfrm>
            <a:off x="576263" y="5486402"/>
            <a:ext cx="8339137" cy="979488"/>
            <a:chOff x="363" y="2474"/>
            <a:chExt cx="5253" cy="617"/>
          </a:xfrm>
        </p:grpSpPr>
        <p:sp>
          <p:nvSpPr>
            <p:cNvPr id="23564" name="Rectangle 15"/>
            <p:cNvSpPr>
              <a:spLocks noChangeArrowheads="1"/>
            </p:cNvSpPr>
            <p:nvPr/>
          </p:nvSpPr>
          <p:spPr bwMode="auto">
            <a:xfrm>
              <a:off x="363" y="2474"/>
              <a:ext cx="5253"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满足有限等待</a:t>
              </a:r>
              <a:r>
                <a:rPr lang="en-US" altLang="zh-CN" sz="2400" dirty="0">
                  <a:solidFill>
                    <a:srgbClr val="FF0000"/>
                  </a:solidFill>
                </a:rPr>
                <a:t>: </a:t>
              </a:r>
              <a:r>
                <a:rPr lang="zh-CN" altLang="en-US" sz="2400" dirty="0"/>
                <a:t>离开临界区的进程再次进入一定排在最</a:t>
              </a:r>
            </a:p>
            <a:p>
              <a:pPr lvl="1" eaLnBrk="1" hangingPunct="1">
                <a:lnSpc>
                  <a:spcPct val="120000"/>
                </a:lnSpc>
                <a:spcBef>
                  <a:spcPct val="0"/>
                </a:spcBef>
                <a:buClrTx/>
                <a:buSzTx/>
                <a:buFontTx/>
                <a:buNone/>
              </a:pPr>
              <a:r>
                <a:rPr lang="zh-CN" altLang="en-US" sz="2400" dirty="0"/>
                <a:t>后</a:t>
              </a:r>
              <a:r>
                <a:rPr lang="en-US" altLang="zh-CN" sz="2400" dirty="0"/>
                <a:t>(FIFO)</a:t>
              </a:r>
              <a:r>
                <a:rPr lang="zh-CN" altLang="en-US" sz="2400" dirty="0"/>
                <a:t>，所以任一个想进入的进程至多等待</a:t>
              </a:r>
              <a:r>
                <a:rPr lang="en-US" altLang="zh-CN" sz="2400" dirty="0"/>
                <a:t>n-1</a:t>
              </a:r>
              <a:r>
                <a:rPr lang="zh-CN" altLang="en-US" sz="2400" dirty="0"/>
                <a:t>个进程</a:t>
              </a:r>
            </a:p>
          </p:txBody>
        </p:sp>
        <p:pic>
          <p:nvPicPr>
            <p:cNvPr id="23565"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5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4579" name="Rectangle 19"/>
          <p:cNvSpPr>
            <a:spLocks noChangeArrowheads="1"/>
          </p:cNvSpPr>
          <p:nvPr/>
        </p:nvSpPr>
        <p:spPr bwMode="auto">
          <a:xfrm>
            <a:off x="2162175" y="604838"/>
            <a:ext cx="61436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6.3.1 </a:t>
            </a:r>
            <a:r>
              <a:rPr kumimoji="1" lang="zh-CN" altLang="en-US" sz="2400">
                <a:solidFill>
                  <a:srgbClr val="CC0000"/>
                </a:solidFill>
                <a:latin typeface="黑体" panose="02010609060101010101" pitchFamily="49" charset="-122"/>
                <a:ea typeface="黑体" panose="02010609060101010101" pitchFamily="49" charset="-122"/>
              </a:rPr>
              <a:t>一般软件方法</a:t>
            </a:r>
            <a:endParaRPr lang="zh-CN" altLang="en-US" sz="2400"/>
          </a:p>
        </p:txBody>
      </p:sp>
      <p:sp>
        <p:nvSpPr>
          <p:cNvPr id="24580" name="Rectangle 21"/>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临界区问题的一般软件方法讨论：</a:t>
            </a:r>
          </a:p>
        </p:txBody>
      </p:sp>
      <p:sp>
        <p:nvSpPr>
          <p:cNvPr id="24581" name="Rectangle 22"/>
          <p:cNvSpPr>
            <a:spLocks noChangeArrowheads="1"/>
          </p:cNvSpPr>
          <p:nvPr/>
        </p:nvSpPr>
        <p:spPr bwMode="auto">
          <a:xfrm>
            <a:off x="685800" y="1600200"/>
            <a:ext cx="7620000" cy="45720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CC0000"/>
              </a:buClr>
              <a:buFont typeface="Wingdings" panose="05000000000000000000" pitchFamily="2" charset="2"/>
              <a:buChar char="l"/>
            </a:pPr>
            <a:r>
              <a:rPr lang="en-US" altLang="zh-CN" sz="2000" dirty="0">
                <a:latin typeface="宋体" panose="02010600030101010101" pitchFamily="2" charset="-122"/>
              </a:rPr>
              <a:t> </a:t>
            </a:r>
            <a:r>
              <a:rPr lang="zh-CN" altLang="en-US" sz="2000" dirty="0">
                <a:latin typeface="宋体" panose="02010600030101010101" pitchFamily="2" charset="-122"/>
              </a:rPr>
              <a:t>轮换法、标记法：</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000" dirty="0">
                <a:latin typeface="楷体_GB2312" pitchFamily="49" charset="-122"/>
                <a:ea typeface="楷体_GB2312" pitchFamily="49" charset="-122"/>
              </a:rPr>
              <a:t> 不满足解决临界区问题的所有</a:t>
            </a: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个要求（部分满足）</a:t>
            </a:r>
          </a:p>
          <a:p>
            <a:pPr eaLnBrk="1" hangingPunct="1">
              <a:lnSpc>
                <a:spcPct val="120000"/>
              </a:lnSpc>
              <a:spcBef>
                <a:spcPct val="0"/>
              </a:spcBef>
              <a:buClr>
                <a:srgbClr val="CC0000"/>
              </a:buClr>
              <a:buFont typeface="Wingdings" panose="05000000000000000000" pitchFamily="2" charset="2"/>
              <a:buChar char="l"/>
            </a:pPr>
            <a:r>
              <a:rPr lang="zh-CN" altLang="en-US" sz="2000" dirty="0">
                <a:latin typeface="宋体" panose="02010600030101010101" pitchFamily="2" charset="-122"/>
              </a:rPr>
              <a:t> </a:t>
            </a:r>
            <a:r>
              <a:rPr lang="en-US" altLang="zh-CN" sz="2000" dirty="0">
                <a:latin typeface="宋体" panose="02010600030101010101" pitchFamily="2" charset="-122"/>
              </a:rPr>
              <a:t>Peterson</a:t>
            </a:r>
            <a:r>
              <a:rPr lang="zh-CN" altLang="en-US" sz="2000" dirty="0">
                <a:latin typeface="宋体" panose="02010600030101010101" pitchFamily="2" charset="-122"/>
              </a:rPr>
              <a:t>算法：</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000" dirty="0">
                <a:latin typeface="楷体_GB2312" pitchFamily="49" charset="-122"/>
                <a:ea typeface="楷体_GB2312" pitchFamily="49" charset="-122"/>
              </a:rPr>
              <a:t> 只适合</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个进程情况；</a:t>
            </a:r>
            <a:endParaRPr lang="en-US" altLang="zh-CN"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anose="05000000000000000000" pitchFamily="2" charset="2"/>
              <a:buChar char="l"/>
            </a:pPr>
            <a:r>
              <a:rPr lang="zh-CN" altLang="en-US" sz="2000" dirty="0">
                <a:latin typeface="宋体" panose="02010600030101010101" pitchFamily="2" charset="-122"/>
              </a:rPr>
              <a:t> 面包店算法：</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000" dirty="0">
                <a:latin typeface="楷体_GB2312" pitchFamily="49" charset="-122"/>
                <a:ea typeface="楷体_GB2312" pitchFamily="49" charset="-122"/>
              </a:rPr>
              <a:t> 可以适用</a:t>
            </a:r>
            <a:r>
              <a:rPr lang="en-US" altLang="zh-CN" sz="2000" dirty="0">
                <a:latin typeface="楷体_GB2312" pitchFamily="49" charset="-122"/>
                <a:ea typeface="楷体_GB2312" pitchFamily="49" charset="-122"/>
              </a:rPr>
              <a:t>n</a:t>
            </a:r>
            <a:r>
              <a:rPr lang="zh-CN" altLang="en-US" sz="2000" dirty="0">
                <a:latin typeface="楷体_GB2312" pitchFamily="49" charset="-122"/>
                <a:ea typeface="楷体_GB2312" pitchFamily="49" charset="-122"/>
              </a:rPr>
              <a:t>个进程的情况，但太过复杂</a:t>
            </a:r>
          </a:p>
          <a:p>
            <a:pPr eaLnBrk="1" hangingPunct="1">
              <a:lnSpc>
                <a:spcPct val="120000"/>
              </a:lnSpc>
              <a:spcBef>
                <a:spcPct val="0"/>
              </a:spcBef>
              <a:buClr>
                <a:srgbClr val="CC0000"/>
              </a:buClr>
              <a:buFont typeface="Wingdings" panose="05000000000000000000" pitchFamily="2" charset="2"/>
              <a:buChar char="l"/>
            </a:pPr>
            <a:r>
              <a:rPr lang="zh-CN" altLang="en-US" sz="2000" dirty="0">
                <a:latin typeface="宋体" panose="02010600030101010101" pitchFamily="2" charset="-122"/>
              </a:rPr>
              <a:t> 一般软件方法，从机器语言（指令）角度看：</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000" dirty="0">
                <a:latin typeface="宋体" panose="02010600030101010101" pitchFamily="2" charset="-122"/>
                <a:ea typeface="楷体_GB2312" pitchFamily="49" charset="-122"/>
              </a:rPr>
              <a:t>“</a:t>
            </a:r>
            <a:r>
              <a:rPr lang="zh-CN" altLang="en-US" sz="2000" dirty="0">
                <a:latin typeface="楷体_GB2312" pitchFamily="49" charset="-122"/>
                <a:ea typeface="楷体_GB2312" pitchFamily="49" charset="-122"/>
              </a:rPr>
              <a:t>进入区</a:t>
            </a:r>
            <a:r>
              <a:rPr lang="zh-CN" altLang="en-US" sz="2000" dirty="0">
                <a:latin typeface="宋体" panose="02010600030101010101" pitchFamily="2" charset="-122"/>
                <a:ea typeface="楷体_GB2312" pitchFamily="49" charset="-122"/>
              </a:rPr>
              <a:t>”</a:t>
            </a:r>
            <a:r>
              <a:rPr lang="zh-CN" altLang="en-US" sz="2000" dirty="0">
                <a:latin typeface="楷体_GB2312" pitchFamily="49" charset="-122"/>
                <a:ea typeface="楷体_GB2312" pitchFamily="49" charset="-122"/>
              </a:rPr>
              <a:t>和</a:t>
            </a:r>
            <a:r>
              <a:rPr lang="zh-CN" altLang="en-US" sz="2000" dirty="0">
                <a:latin typeface="宋体" panose="02010600030101010101" pitchFamily="2" charset="-122"/>
                <a:ea typeface="楷体_GB2312" pitchFamily="49" charset="-122"/>
              </a:rPr>
              <a:t>“</a:t>
            </a:r>
            <a:r>
              <a:rPr lang="zh-CN" altLang="en-US" sz="2000" dirty="0">
                <a:latin typeface="楷体_GB2312" pitchFamily="49" charset="-122"/>
                <a:ea typeface="楷体_GB2312" pitchFamily="49" charset="-122"/>
              </a:rPr>
              <a:t>退出区</a:t>
            </a:r>
            <a:r>
              <a:rPr lang="zh-CN" altLang="en-US" sz="2000" dirty="0">
                <a:latin typeface="宋体" panose="02010600030101010101" pitchFamily="2" charset="-122"/>
                <a:ea typeface="楷体_GB2312" pitchFamily="49" charset="-122"/>
              </a:rPr>
              <a:t>”</a:t>
            </a:r>
            <a:r>
              <a:rPr lang="zh-CN" altLang="en-US" sz="2000" dirty="0">
                <a:latin typeface="楷体_GB2312" pitchFamily="49" charset="-122"/>
                <a:ea typeface="楷体_GB2312" pitchFamily="49" charset="-122"/>
              </a:rPr>
              <a:t>代码本身也是</a:t>
            </a:r>
            <a:r>
              <a:rPr lang="zh-CN" altLang="en-US" sz="2000" dirty="0">
                <a:latin typeface="宋体" panose="02010600030101010101" pitchFamily="2" charset="-122"/>
                <a:ea typeface="楷体_GB2312" pitchFamily="49" charset="-122"/>
              </a:rPr>
              <a:t>“</a:t>
            </a:r>
            <a:r>
              <a:rPr lang="zh-CN" altLang="en-US" sz="2000" dirty="0">
                <a:latin typeface="楷体_GB2312" pitchFamily="49" charset="-122"/>
                <a:ea typeface="楷体_GB2312" pitchFamily="49" charset="-122"/>
              </a:rPr>
              <a:t>临界区</a:t>
            </a:r>
            <a:r>
              <a:rPr lang="zh-CN" altLang="en-US" sz="2000" dirty="0">
                <a:latin typeface="宋体" panose="02010600030101010101" pitchFamily="2" charset="-122"/>
                <a:ea typeface="楷体_GB2312" pitchFamily="49" charset="-122"/>
              </a:rPr>
              <a:t>”</a:t>
            </a:r>
            <a:endParaRPr lang="zh-CN" altLang="en-US" sz="2000" dirty="0">
              <a:latin typeface="楷体_GB2312" pitchFamily="49" charset="-122"/>
              <a:ea typeface="楷体_GB2312" pitchFamily="49" charset="-122"/>
            </a:endParaRPr>
          </a:p>
          <a:p>
            <a:pPr eaLnBrk="1" hangingPunct="1">
              <a:lnSpc>
                <a:spcPct val="120000"/>
              </a:lnSpc>
              <a:spcBef>
                <a:spcPct val="0"/>
              </a:spcBef>
              <a:buClr>
                <a:srgbClr val="CC0000"/>
              </a:buClr>
              <a:buFont typeface="Wingdings" panose="05000000000000000000" pitchFamily="2" charset="2"/>
              <a:buChar char="l"/>
            </a:pPr>
            <a:r>
              <a:rPr lang="zh-CN" altLang="en-US" sz="2000" dirty="0">
                <a:latin typeface="宋体" panose="02010600030101010101" pitchFamily="2" charset="-122"/>
              </a:rPr>
              <a:t> 操作系统可以用系统调用进行“封装”后可以实用：</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000" dirty="0">
                <a:latin typeface="楷体_GB2312" pitchFamily="49" charset="-122"/>
                <a:ea typeface="楷体_GB2312" pitchFamily="49" charset="-122"/>
              </a:rPr>
              <a:t> 但 </a:t>
            </a:r>
            <a:r>
              <a:rPr lang="zh-CN" altLang="en-US" sz="2000" dirty="0">
                <a:latin typeface="宋体" panose="02010600030101010101" pitchFamily="2" charset="-122"/>
                <a:ea typeface="楷体_GB2312" pitchFamily="49" charset="-122"/>
              </a:rPr>
              <a:t>“</a:t>
            </a:r>
            <a:r>
              <a:rPr lang="zh-CN" altLang="en-US" sz="2000" dirty="0">
                <a:solidFill>
                  <a:srgbClr val="CC0000"/>
                </a:solidFill>
                <a:latin typeface="楷体_GB2312" pitchFamily="49" charset="-122"/>
                <a:ea typeface="楷体_GB2312" pitchFamily="49" charset="-122"/>
              </a:rPr>
              <a:t>忙等待</a:t>
            </a:r>
            <a:r>
              <a:rPr lang="zh-CN" altLang="en-US" sz="2000" dirty="0">
                <a:latin typeface="宋体" panose="02010600030101010101" pitchFamily="2" charset="-122"/>
                <a:ea typeface="楷体_GB2312" pitchFamily="49" charset="-122"/>
              </a:rPr>
              <a:t>”</a:t>
            </a:r>
            <a:r>
              <a:rPr lang="zh-CN" altLang="en-US" sz="2000" dirty="0">
                <a:latin typeface="楷体_GB2312" pitchFamily="49" charset="-122"/>
                <a:ea typeface="楷体_GB2312" pitchFamily="49" charset="-122"/>
              </a:rPr>
              <a:t>现象需要消除（浪费</a:t>
            </a:r>
            <a:r>
              <a:rPr lang="en-US" altLang="zh-CN" sz="2000" dirty="0">
                <a:latin typeface="楷体_GB2312" pitchFamily="49" charset="-122"/>
                <a:ea typeface="楷体_GB2312" pitchFamily="49" charset="-122"/>
              </a:rPr>
              <a:t>CPU</a:t>
            </a:r>
            <a:r>
              <a:rPr lang="zh-CN" altLang="en-US" sz="2000" dirty="0">
                <a:latin typeface="楷体_GB2312" pitchFamily="49" charset="-122"/>
                <a:ea typeface="楷体_GB2312" pitchFamily="49" charset="-122"/>
              </a:rPr>
              <a:t>资源）</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1076325"/>
            <a:ext cx="7848600" cy="676275"/>
          </a:xfrm>
        </p:spPr>
        <p:txBody>
          <a:bodyPr/>
          <a:lstStyle/>
          <a:p>
            <a:pPr eaLnBrk="1" hangingPunct="1"/>
            <a:r>
              <a:rPr lang="zh-CN" altLang="en-US" sz="2800"/>
              <a:t>让用户考虑这样复杂的事显然不合适</a:t>
            </a:r>
          </a:p>
        </p:txBody>
      </p:sp>
      <p:sp>
        <p:nvSpPr>
          <p:cNvPr id="277507" name="Rectangle 3"/>
          <p:cNvSpPr>
            <a:spLocks noChangeArrowheads="1"/>
          </p:cNvSpPr>
          <p:nvPr/>
        </p:nvSpPr>
        <p:spPr bwMode="auto">
          <a:xfrm>
            <a:off x="457200" y="1728788"/>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怎么办</a:t>
            </a:r>
            <a:r>
              <a:rPr lang="en-US" altLang="zh-CN">
                <a:sym typeface="Symbol" panose="05050102010706020507" pitchFamily="18" charset="2"/>
              </a:rPr>
              <a:t>?  </a:t>
            </a:r>
            <a:endParaRPr lang="zh-CN" altLang="zh-CN">
              <a:sym typeface="Symbol" panose="05050102010706020507" pitchFamily="18" charset="2"/>
            </a:endParaRPr>
          </a:p>
        </p:txBody>
      </p:sp>
      <p:sp>
        <p:nvSpPr>
          <p:cNvPr id="277508" name="Rectangle 4"/>
          <p:cNvSpPr>
            <a:spLocks noChangeArrowheads="1"/>
          </p:cNvSpPr>
          <p:nvPr/>
        </p:nvSpPr>
        <p:spPr bwMode="auto">
          <a:xfrm>
            <a:off x="2819400" y="1831975"/>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sym typeface="Symbol" panose="05050102010706020507" pitchFamily="18" charset="2"/>
              </a:rPr>
              <a:t>给出简单的互斥办法</a:t>
            </a:r>
          </a:p>
        </p:txBody>
      </p:sp>
      <p:grpSp>
        <p:nvGrpSpPr>
          <p:cNvPr id="277509" name="Group 5"/>
          <p:cNvGrpSpPr/>
          <p:nvPr/>
        </p:nvGrpSpPr>
        <p:grpSpPr bwMode="auto">
          <a:xfrm>
            <a:off x="457200" y="2490788"/>
            <a:ext cx="8153400" cy="1474787"/>
            <a:chOff x="432" y="1231"/>
            <a:chExt cx="5136" cy="929"/>
          </a:xfrm>
        </p:grpSpPr>
        <p:sp>
          <p:nvSpPr>
            <p:cNvPr id="25618" name="Rectangle 6"/>
            <p:cNvSpPr>
              <a:spLocks noChangeArrowheads="1"/>
            </p:cNvSpPr>
            <p:nvPr/>
          </p:nvSpPr>
          <p:spPr bwMode="auto">
            <a:xfrm>
              <a:off x="432" y="1231"/>
              <a:ext cx="513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回顾一下临界区的概念：</a:t>
              </a:r>
              <a:r>
                <a:rPr lang="zh-CN" altLang="en-US">
                  <a:solidFill>
                    <a:srgbClr val="FF0000"/>
                  </a:solidFill>
                  <a:sym typeface="Symbol" panose="05050102010706020507" pitchFamily="18" charset="2"/>
                </a:rPr>
                <a:t>只允许一个进程进入</a:t>
              </a:r>
              <a:r>
                <a:rPr lang="zh-CN" altLang="en-US">
                  <a:sym typeface="Symbol" panose="05050102010706020507" pitchFamily="18" charset="2"/>
                </a:rPr>
                <a:t>  </a:t>
              </a:r>
              <a:endParaRPr lang="zh-CN" altLang="zh-CN">
                <a:sym typeface="Symbol" panose="05050102010706020507" pitchFamily="18" charset="2"/>
              </a:endParaRPr>
            </a:p>
          </p:txBody>
        </p:sp>
        <p:sp>
          <p:nvSpPr>
            <p:cNvPr id="25619" name="Rectangle 7"/>
            <p:cNvSpPr>
              <a:spLocks noChangeArrowheads="1"/>
            </p:cNvSpPr>
            <p:nvPr/>
          </p:nvSpPr>
          <p:spPr bwMode="auto">
            <a:xfrm>
              <a:off x="432" y="1615"/>
              <a:ext cx="513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再想一想：</a:t>
              </a:r>
              <a:r>
                <a:rPr lang="zh-CN" altLang="en-US">
                  <a:solidFill>
                    <a:srgbClr val="FF0000"/>
                  </a:solidFill>
                  <a:sym typeface="Symbol" panose="05050102010706020507" pitchFamily="18" charset="2"/>
                </a:rPr>
                <a:t>另一个进程怎么样能执行</a:t>
              </a:r>
              <a:r>
                <a:rPr lang="en-US" altLang="zh-CN">
                  <a:solidFill>
                    <a:srgbClr val="FF0000"/>
                  </a:solidFill>
                  <a:sym typeface="Symbol" panose="05050102010706020507" pitchFamily="18" charset="2"/>
                </a:rPr>
                <a:t>?</a:t>
              </a:r>
              <a:r>
                <a:rPr lang="en-US" altLang="zh-CN">
                  <a:sym typeface="Symbol" panose="05050102010706020507" pitchFamily="18" charset="2"/>
                </a:rPr>
                <a:t>  </a:t>
              </a:r>
              <a:endParaRPr lang="zh-CN" altLang="zh-CN">
                <a:sym typeface="Symbol" panose="05050102010706020507" pitchFamily="18" charset="2"/>
              </a:endParaRPr>
            </a:p>
          </p:txBody>
        </p:sp>
      </p:grpSp>
      <p:grpSp>
        <p:nvGrpSpPr>
          <p:cNvPr id="277512" name="Group 8"/>
          <p:cNvGrpSpPr/>
          <p:nvPr/>
        </p:nvGrpSpPr>
        <p:grpSpPr bwMode="auto">
          <a:xfrm>
            <a:off x="609600" y="3813175"/>
            <a:ext cx="7848600" cy="968375"/>
            <a:chOff x="528" y="2174"/>
            <a:chExt cx="4944" cy="610"/>
          </a:xfrm>
        </p:grpSpPr>
        <p:sp>
          <p:nvSpPr>
            <p:cNvPr id="25616" name="Rectangle 9"/>
            <p:cNvSpPr>
              <a:spLocks noChangeArrowheads="1"/>
            </p:cNvSpPr>
            <p:nvPr/>
          </p:nvSpPr>
          <p:spPr bwMode="auto">
            <a:xfrm>
              <a:off x="528" y="2174"/>
              <a:ext cx="4944"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solidFill>
                    <a:srgbClr val="FF0000"/>
                  </a:solidFill>
                </a:rPr>
                <a:t>被调度：</a:t>
              </a:r>
              <a:r>
                <a:rPr lang="zh-CN" altLang="en-US" sz="2400"/>
                <a:t>另一个进程只有被调度才能执行，才可能进</a:t>
              </a:r>
              <a:br>
                <a:rPr lang="zh-CN" altLang="en-US" sz="2400"/>
              </a:br>
              <a:r>
                <a:rPr lang="zh-CN" altLang="en-US" sz="2400"/>
                <a:t>               入临界区</a:t>
              </a:r>
            </a:p>
          </p:txBody>
        </p:sp>
        <p:pic>
          <p:nvPicPr>
            <p:cNvPr id="25617"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515" name="Group 11"/>
          <p:cNvGrpSpPr/>
          <p:nvPr/>
        </p:nvGrpSpPr>
        <p:grpSpPr bwMode="auto">
          <a:xfrm>
            <a:off x="609600" y="4803775"/>
            <a:ext cx="7848600" cy="530225"/>
            <a:chOff x="528" y="2174"/>
            <a:chExt cx="4944" cy="334"/>
          </a:xfrm>
        </p:grpSpPr>
        <p:sp>
          <p:nvSpPr>
            <p:cNvPr id="25614" name="Rectangle 12"/>
            <p:cNvSpPr>
              <a:spLocks noChangeArrowheads="1"/>
            </p:cNvSpPr>
            <p:nvPr/>
          </p:nvSpPr>
          <p:spPr bwMode="auto">
            <a:xfrm>
              <a:off x="528" y="2174"/>
              <a:ext cx="494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rPr>
                <a:t>自然就能想到一个互斥办法：阻止调度</a:t>
              </a:r>
              <a:endParaRPr lang="zh-CN" altLang="en-US" sz="2400" dirty="0"/>
            </a:p>
          </p:txBody>
        </p:sp>
        <p:pic>
          <p:nvPicPr>
            <p:cNvPr id="25615"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518" name="Group 14"/>
          <p:cNvGrpSpPr/>
          <p:nvPr/>
        </p:nvGrpSpPr>
        <p:grpSpPr bwMode="auto">
          <a:xfrm>
            <a:off x="609600" y="5337175"/>
            <a:ext cx="7848600" cy="530225"/>
            <a:chOff x="528" y="2174"/>
            <a:chExt cx="4944" cy="334"/>
          </a:xfrm>
        </p:grpSpPr>
        <p:sp>
          <p:nvSpPr>
            <p:cNvPr id="25612" name="Rectangle 15"/>
            <p:cNvSpPr>
              <a:spLocks noChangeArrowheads="1"/>
            </p:cNvSpPr>
            <p:nvPr/>
          </p:nvSpPr>
          <p:spPr bwMode="auto">
            <a:xfrm>
              <a:off x="528" y="2174"/>
              <a:ext cx="494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solidFill>
                    <a:srgbClr val="FF0000"/>
                  </a:solidFill>
                </a:rPr>
                <a:t>怎么阻止调度</a:t>
              </a:r>
              <a:r>
                <a:rPr lang="en-US" altLang="zh-CN" sz="2400">
                  <a:solidFill>
                    <a:srgbClr val="FF0000"/>
                  </a:solidFill>
                </a:rPr>
                <a:t>?</a:t>
              </a:r>
              <a:endParaRPr lang="en-US" altLang="zh-CN" sz="2400"/>
            </a:p>
          </p:txBody>
        </p:sp>
        <p:pic>
          <p:nvPicPr>
            <p:cNvPr id="25613" name="Picture 1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2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5610" name="Rectangle 21"/>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6.3.2 </a:t>
            </a:r>
            <a:r>
              <a:rPr kumimoji="1" lang="zh-CN" altLang="en-US" sz="2400">
                <a:solidFill>
                  <a:srgbClr val="CC0000"/>
                </a:solidFill>
                <a:latin typeface="黑体" panose="02010609060101010101" pitchFamily="49" charset="-122"/>
                <a:ea typeface="黑体" panose="02010609060101010101" pitchFamily="49" charset="-122"/>
              </a:rPr>
              <a:t>关中断方法</a:t>
            </a:r>
          </a:p>
        </p:txBody>
      </p:sp>
      <p:sp>
        <p:nvSpPr>
          <p:cNvPr id="277527" name="Rectangle 23"/>
          <p:cNvSpPr>
            <a:spLocks noChangeArrowheads="1"/>
          </p:cNvSpPr>
          <p:nvPr/>
        </p:nvSpPr>
        <p:spPr bwMode="auto">
          <a:xfrm>
            <a:off x="3352800" y="5299075"/>
            <a:ext cx="5334000"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dirty="0">
                <a:solidFill>
                  <a:srgbClr val="FF0000"/>
                </a:solidFill>
              </a:rPr>
              <a:t>大胆设想：将中断暂时关闭！！！</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dissolve">
                                      <p:cBhvr>
                                        <p:cTn id="7" dur="500"/>
                                        <p:tgtEl>
                                          <p:spTgt spid="27750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7508"/>
                                        </p:tgtEl>
                                        <p:attrNameLst>
                                          <p:attrName>style.visibility</p:attrName>
                                        </p:attrNameLst>
                                      </p:cBhvr>
                                      <p:to>
                                        <p:strVal val="visible"/>
                                      </p:to>
                                    </p:set>
                                    <p:animEffect transition="in" filter="dissolve">
                                      <p:cBhvr>
                                        <p:cTn id="11" dur="500"/>
                                        <p:tgtEl>
                                          <p:spTgt spid="27750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77509"/>
                                        </p:tgtEl>
                                        <p:attrNameLst>
                                          <p:attrName>style.visibility</p:attrName>
                                        </p:attrNameLst>
                                      </p:cBhvr>
                                      <p:to>
                                        <p:strVal val="visible"/>
                                      </p:to>
                                    </p:set>
                                    <p:animEffect transition="in" filter="dissolve">
                                      <p:cBhvr>
                                        <p:cTn id="15" dur="500"/>
                                        <p:tgtEl>
                                          <p:spTgt spid="27750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77512"/>
                                        </p:tgtEl>
                                        <p:attrNameLst>
                                          <p:attrName>style.visibility</p:attrName>
                                        </p:attrNameLst>
                                      </p:cBhvr>
                                      <p:to>
                                        <p:strVal val="visible"/>
                                      </p:to>
                                    </p:set>
                                    <p:animEffect transition="in" filter="dissolve">
                                      <p:cBhvr>
                                        <p:cTn id="20" dur="500"/>
                                        <p:tgtEl>
                                          <p:spTgt spid="2775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77515"/>
                                        </p:tgtEl>
                                        <p:attrNameLst>
                                          <p:attrName>style.visibility</p:attrName>
                                        </p:attrNameLst>
                                      </p:cBhvr>
                                      <p:to>
                                        <p:strVal val="visible"/>
                                      </p:to>
                                    </p:set>
                                    <p:animEffect transition="in" filter="dissolve">
                                      <p:cBhvr>
                                        <p:cTn id="25" dur="500"/>
                                        <p:tgtEl>
                                          <p:spTgt spid="2775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77518"/>
                                        </p:tgtEl>
                                        <p:attrNameLst>
                                          <p:attrName>style.visibility</p:attrName>
                                        </p:attrNameLst>
                                      </p:cBhvr>
                                      <p:to>
                                        <p:strVal val="visible"/>
                                      </p:to>
                                    </p:set>
                                    <p:animEffect transition="in" filter="dissolve">
                                      <p:cBhvr>
                                        <p:cTn id="30" dur="500"/>
                                        <p:tgtEl>
                                          <p:spTgt spid="277518"/>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277527"/>
                                        </p:tgtEl>
                                        <p:attrNameLst>
                                          <p:attrName>style.visibility</p:attrName>
                                        </p:attrNameLst>
                                      </p:cBhvr>
                                      <p:to>
                                        <p:strVal val="visible"/>
                                      </p:to>
                                    </p:set>
                                    <p:animEffect transition="in" filter="wipe(down)">
                                      <p:cBhvr>
                                        <p:cTn id="35" dur="580">
                                          <p:stCondLst>
                                            <p:cond delay="0"/>
                                          </p:stCondLst>
                                        </p:cTn>
                                        <p:tgtEl>
                                          <p:spTgt spid="277527"/>
                                        </p:tgtEl>
                                      </p:cBhvr>
                                    </p:animEffect>
                                    <p:anim calcmode="lin" valueType="num">
                                      <p:cBhvr>
                                        <p:cTn id="36" dur="1822" tmFilter="0,0; 0.14,0.36; 0.43,0.73; 0.71,0.91; 1.0,1.0">
                                          <p:stCondLst>
                                            <p:cond delay="0"/>
                                          </p:stCondLst>
                                        </p:cTn>
                                        <p:tgtEl>
                                          <p:spTgt spid="27752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7752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7752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7752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77527"/>
                                        </p:tgtEl>
                                        <p:attrNameLst>
                                          <p:attrName>ppt_y</p:attrName>
                                        </p:attrNameLst>
                                      </p:cBhvr>
                                      <p:tavLst>
                                        <p:tav tm="0" fmla="#ppt_y-sin(pi*$)/81">
                                          <p:val>
                                            <p:fltVal val="0"/>
                                          </p:val>
                                        </p:tav>
                                        <p:tav tm="100000">
                                          <p:val>
                                            <p:fltVal val="1"/>
                                          </p:val>
                                        </p:tav>
                                      </p:tavLst>
                                    </p:anim>
                                    <p:animScale>
                                      <p:cBhvr>
                                        <p:cTn id="41" dur="26">
                                          <p:stCondLst>
                                            <p:cond delay="650"/>
                                          </p:stCondLst>
                                        </p:cTn>
                                        <p:tgtEl>
                                          <p:spTgt spid="277527"/>
                                        </p:tgtEl>
                                      </p:cBhvr>
                                      <p:to x="100000" y="60000"/>
                                    </p:animScale>
                                    <p:animScale>
                                      <p:cBhvr>
                                        <p:cTn id="42" dur="166" decel="50000">
                                          <p:stCondLst>
                                            <p:cond delay="676"/>
                                          </p:stCondLst>
                                        </p:cTn>
                                        <p:tgtEl>
                                          <p:spTgt spid="277527"/>
                                        </p:tgtEl>
                                      </p:cBhvr>
                                      <p:to x="100000" y="100000"/>
                                    </p:animScale>
                                    <p:animScale>
                                      <p:cBhvr>
                                        <p:cTn id="43" dur="26">
                                          <p:stCondLst>
                                            <p:cond delay="1312"/>
                                          </p:stCondLst>
                                        </p:cTn>
                                        <p:tgtEl>
                                          <p:spTgt spid="277527"/>
                                        </p:tgtEl>
                                      </p:cBhvr>
                                      <p:to x="100000" y="80000"/>
                                    </p:animScale>
                                    <p:animScale>
                                      <p:cBhvr>
                                        <p:cTn id="44" dur="166" decel="50000">
                                          <p:stCondLst>
                                            <p:cond delay="1338"/>
                                          </p:stCondLst>
                                        </p:cTn>
                                        <p:tgtEl>
                                          <p:spTgt spid="277527"/>
                                        </p:tgtEl>
                                      </p:cBhvr>
                                      <p:to x="100000" y="100000"/>
                                    </p:animScale>
                                    <p:animScale>
                                      <p:cBhvr>
                                        <p:cTn id="45" dur="26">
                                          <p:stCondLst>
                                            <p:cond delay="1642"/>
                                          </p:stCondLst>
                                        </p:cTn>
                                        <p:tgtEl>
                                          <p:spTgt spid="277527"/>
                                        </p:tgtEl>
                                      </p:cBhvr>
                                      <p:to x="100000" y="90000"/>
                                    </p:animScale>
                                    <p:animScale>
                                      <p:cBhvr>
                                        <p:cTn id="46" dur="166" decel="50000">
                                          <p:stCondLst>
                                            <p:cond delay="1668"/>
                                          </p:stCondLst>
                                        </p:cTn>
                                        <p:tgtEl>
                                          <p:spTgt spid="277527"/>
                                        </p:tgtEl>
                                      </p:cBhvr>
                                      <p:to x="100000" y="100000"/>
                                    </p:animScale>
                                    <p:animScale>
                                      <p:cBhvr>
                                        <p:cTn id="47" dur="26">
                                          <p:stCondLst>
                                            <p:cond delay="1808"/>
                                          </p:stCondLst>
                                        </p:cTn>
                                        <p:tgtEl>
                                          <p:spTgt spid="277527"/>
                                        </p:tgtEl>
                                      </p:cBhvr>
                                      <p:to x="100000" y="95000"/>
                                    </p:animScale>
                                    <p:animScale>
                                      <p:cBhvr>
                                        <p:cTn id="48" dur="166" decel="50000">
                                          <p:stCondLst>
                                            <p:cond delay="1834"/>
                                          </p:stCondLst>
                                        </p:cTn>
                                        <p:tgtEl>
                                          <p:spTgt spid="2775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p:bldP spid="277508" grpId="0"/>
      <p:bldP spid="2775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531" name="Group 3"/>
          <p:cNvGrpSpPr/>
          <p:nvPr/>
        </p:nvGrpSpPr>
        <p:grpSpPr bwMode="auto">
          <a:xfrm>
            <a:off x="685800" y="1524000"/>
            <a:ext cx="3429000" cy="3200400"/>
            <a:chOff x="960" y="864"/>
            <a:chExt cx="2160" cy="2016"/>
          </a:xfrm>
        </p:grpSpPr>
        <p:sp>
          <p:nvSpPr>
            <p:cNvPr id="26635" name="Rectangle 4"/>
            <p:cNvSpPr>
              <a:spLocks noChangeArrowheads="1"/>
            </p:cNvSpPr>
            <p:nvPr/>
          </p:nvSpPr>
          <p:spPr bwMode="auto">
            <a:xfrm>
              <a:off x="960" y="864"/>
              <a:ext cx="2160" cy="1632"/>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6636" name="Text Box 5"/>
            <p:cNvSpPr txBox="1">
              <a:spLocks noChangeArrowheads="1"/>
            </p:cNvSpPr>
            <p:nvPr/>
          </p:nvSpPr>
          <p:spPr bwMode="auto">
            <a:xfrm>
              <a:off x="1035" y="945"/>
              <a:ext cx="1845" cy="291"/>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rPr>
                <a:t>cli();  </a:t>
              </a:r>
              <a:r>
                <a:rPr lang="zh-CN" altLang="en-US" sz="2400" dirty="0">
                  <a:solidFill>
                    <a:srgbClr val="FF0000"/>
                  </a:solidFill>
                </a:rPr>
                <a:t>禁止中断发生</a:t>
              </a:r>
              <a:endParaRPr lang="en-US" altLang="zh-CN" sz="2400" dirty="0">
                <a:solidFill>
                  <a:srgbClr val="FF0000"/>
                </a:solidFill>
              </a:endParaRPr>
            </a:p>
          </p:txBody>
        </p:sp>
        <p:sp>
          <p:nvSpPr>
            <p:cNvPr id="26637" name="Text Box 6"/>
            <p:cNvSpPr txBox="1">
              <a:spLocks noChangeArrowheads="1"/>
            </p:cNvSpPr>
            <p:nvPr/>
          </p:nvSpPr>
          <p:spPr bwMode="auto">
            <a:xfrm>
              <a:off x="1056" y="1296"/>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26638" name="Text Box 7"/>
            <p:cNvSpPr txBox="1">
              <a:spLocks noChangeArrowheads="1"/>
            </p:cNvSpPr>
            <p:nvPr/>
          </p:nvSpPr>
          <p:spPr bwMode="auto">
            <a:xfrm>
              <a:off x="1035" y="1728"/>
              <a:ext cx="1845" cy="291"/>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err="1">
                  <a:solidFill>
                    <a:srgbClr val="FF0000"/>
                  </a:solidFill>
                </a:rPr>
                <a:t>sti</a:t>
              </a:r>
              <a:r>
                <a:rPr lang="en-US" altLang="zh-CN" sz="2400" dirty="0">
                  <a:solidFill>
                    <a:srgbClr val="FF0000"/>
                  </a:solidFill>
                </a:rPr>
                <a:t>(); </a:t>
              </a:r>
              <a:r>
                <a:rPr lang="zh-CN" altLang="en-US" sz="2400" dirty="0">
                  <a:solidFill>
                    <a:srgbClr val="FF0000"/>
                  </a:solidFill>
                </a:rPr>
                <a:t>允许中断发生</a:t>
              </a:r>
              <a:endParaRPr lang="en-US" altLang="zh-CN" sz="2400" dirty="0">
                <a:solidFill>
                  <a:srgbClr val="FF0000"/>
                </a:solidFill>
              </a:endParaRPr>
            </a:p>
          </p:txBody>
        </p:sp>
        <p:sp>
          <p:nvSpPr>
            <p:cNvPr id="26639" name="Text Box 8"/>
            <p:cNvSpPr txBox="1">
              <a:spLocks noChangeArrowheads="1"/>
            </p:cNvSpPr>
            <p:nvPr/>
          </p:nvSpPr>
          <p:spPr bwMode="auto">
            <a:xfrm>
              <a:off x="1088" y="2112"/>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26640" name="Rectangle 9"/>
            <p:cNvSpPr>
              <a:spLocks noChangeArrowheads="1"/>
            </p:cNvSpPr>
            <p:nvPr/>
          </p:nvSpPr>
          <p:spPr bwMode="auto">
            <a:xfrm>
              <a:off x="1248" y="2592"/>
              <a:ext cx="1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i</a:t>
              </a:r>
            </a:p>
          </p:txBody>
        </p:sp>
      </p:grpSp>
      <p:sp>
        <p:nvSpPr>
          <p:cNvPr id="278538" name="Rectangle 10"/>
          <p:cNvSpPr>
            <a:spLocks noChangeArrowheads="1"/>
          </p:cNvSpPr>
          <p:nvPr/>
        </p:nvSpPr>
        <p:spPr bwMode="auto">
          <a:xfrm>
            <a:off x="489204" y="5410200"/>
            <a:ext cx="8426196" cy="96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sym typeface="Symbol" panose="05050102010706020507" pitchFamily="18" charset="2"/>
              </a:rPr>
              <a:t>让用户开关中断是非常危险且不方便；</a:t>
            </a:r>
            <a:endParaRPr lang="en-US" altLang="zh-CN" sz="2400" dirty="0">
              <a:solidFill>
                <a:srgbClr val="FF0000"/>
              </a:solidFill>
              <a:sym typeface="Symbol" panose="05050102010706020507" pitchFamily="18" charset="2"/>
            </a:endParaRPr>
          </a:p>
          <a:p>
            <a:pPr eaLnBrk="1" hangingPunct="1">
              <a:lnSpc>
                <a:spcPct val="130000"/>
              </a:lnSpc>
            </a:pPr>
            <a:r>
              <a:rPr lang="zh-CN" altLang="en-US" sz="2400" dirty="0">
                <a:solidFill>
                  <a:srgbClr val="FF0000"/>
                </a:solidFill>
              </a:rPr>
              <a:t>基于时钟的时间片轮转调度有效！优先级抢占调度不适用。</a:t>
            </a:r>
            <a:endParaRPr lang="en-US" altLang="zh-CN" sz="2400" dirty="0">
              <a:solidFill>
                <a:srgbClr val="FF0000"/>
              </a:solidFill>
            </a:endParaRPr>
          </a:p>
          <a:p>
            <a:pPr eaLnBrk="1" hangingPunct="1">
              <a:lnSpc>
                <a:spcPct val="130000"/>
              </a:lnSpc>
            </a:pPr>
            <a:endParaRPr lang="zh-CN" altLang="zh-CN" sz="3200" dirty="0">
              <a:solidFill>
                <a:srgbClr val="FF0000"/>
              </a:solidFill>
              <a:sym typeface="Symbol" panose="05050102010706020507" pitchFamily="18" charset="2"/>
            </a:endParaRPr>
          </a:p>
        </p:txBody>
      </p:sp>
      <p:grpSp>
        <p:nvGrpSpPr>
          <p:cNvPr id="278539" name="Group 11"/>
          <p:cNvGrpSpPr/>
          <p:nvPr/>
        </p:nvGrpSpPr>
        <p:grpSpPr bwMode="auto">
          <a:xfrm>
            <a:off x="4419600" y="1890713"/>
            <a:ext cx="4648200" cy="3429000"/>
            <a:chOff x="2784" y="1191"/>
            <a:chExt cx="2928" cy="2160"/>
          </a:xfrm>
        </p:grpSpPr>
        <p:sp>
          <p:nvSpPr>
            <p:cNvPr id="26632" name="Rectangle 12"/>
            <p:cNvSpPr>
              <a:spLocks noChangeArrowheads="1"/>
            </p:cNvSpPr>
            <p:nvPr/>
          </p:nvSpPr>
          <p:spPr bwMode="auto">
            <a:xfrm>
              <a:off x="2784" y="1191"/>
              <a:ext cx="2256"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ym typeface="Symbol" panose="05050102010706020507" pitchFamily="18" charset="2"/>
                </a:rPr>
                <a:t>缺点</a:t>
              </a:r>
              <a:r>
                <a:rPr lang="en-US" altLang="zh-CN" dirty="0">
                  <a:sym typeface="Symbol" panose="05050102010706020507" pitchFamily="18" charset="2"/>
                </a:rPr>
                <a:t>: </a:t>
              </a:r>
              <a:r>
                <a:rPr lang="zh-CN" altLang="en-US" dirty="0">
                  <a:sym typeface="Symbol" panose="05050102010706020507" pitchFamily="18" charset="2"/>
                </a:rPr>
                <a:t>风险高</a:t>
              </a:r>
              <a:endParaRPr lang="zh-CN" altLang="zh-CN" dirty="0">
                <a:solidFill>
                  <a:srgbClr val="FF0000"/>
                </a:solidFill>
                <a:sym typeface="Symbol" panose="05050102010706020507" pitchFamily="18" charset="2"/>
              </a:endParaRPr>
            </a:p>
          </p:txBody>
        </p:sp>
        <p:sp>
          <p:nvSpPr>
            <p:cNvPr id="26633" name="Rectangle 13"/>
            <p:cNvSpPr>
              <a:spLocks noChangeArrowheads="1"/>
            </p:cNvSpPr>
            <p:nvPr/>
          </p:nvSpPr>
          <p:spPr bwMode="auto">
            <a:xfrm>
              <a:off x="2880" y="1671"/>
              <a:ext cx="2832" cy="168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6634" name="Text Box 14"/>
            <p:cNvSpPr txBox="1">
              <a:spLocks noChangeArrowheads="1"/>
            </p:cNvSpPr>
            <p:nvPr/>
          </p:nvSpPr>
          <p:spPr bwMode="auto">
            <a:xfrm>
              <a:off x="2880" y="1671"/>
              <a:ext cx="2736" cy="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while (true) {</a:t>
              </a:r>
            </a:p>
            <a:p>
              <a:pPr eaLnBrk="1" hangingPunct="1">
                <a:spcBef>
                  <a:spcPct val="0"/>
                </a:spcBef>
                <a:buClrTx/>
                <a:buSzTx/>
                <a:buFontTx/>
                <a:buNone/>
              </a:pPr>
              <a:r>
                <a:rPr lang="en-US" altLang="zh-CN" sz="2400" b="0">
                  <a:solidFill>
                    <a:srgbClr val="FF0000"/>
                  </a:solidFill>
                  <a:latin typeface="Tahoma" panose="020B0604030504040204" pitchFamily="34" charset="0"/>
                </a:rPr>
                <a:t>     </a:t>
              </a:r>
              <a:r>
                <a:rPr lang="en-US" altLang="zh-CN" sz="2000">
                  <a:solidFill>
                    <a:srgbClr val="FF0000"/>
                  </a:solidFill>
                  <a:latin typeface="Tahoma" panose="020B0604030504040204" pitchFamily="34" charset="0"/>
                </a:rPr>
                <a:t>cli();</a:t>
              </a:r>
            </a:p>
            <a:p>
              <a:pPr eaLnBrk="1" hangingPunct="1">
                <a:spcBef>
                  <a:spcPct val="0"/>
                </a:spcBef>
                <a:buClrTx/>
                <a:buSzTx/>
                <a:buFontTx/>
                <a:buNone/>
              </a:pPr>
              <a:r>
                <a:rPr lang="en-US" altLang="zh-CN" sz="2000" b="0">
                  <a:latin typeface="Tahoma" panose="020B0604030504040204" pitchFamily="34" charset="0"/>
                </a:rPr>
                <a:t>      while(counter== BUFFER_SIZE);   </a:t>
              </a:r>
            </a:p>
            <a:p>
              <a:pPr eaLnBrk="1" hangingPunct="1">
                <a:spcBef>
                  <a:spcPct val="0"/>
                </a:spcBef>
                <a:buClrTx/>
                <a:buSzTx/>
                <a:buFontTx/>
                <a:buNone/>
              </a:pPr>
              <a:r>
                <a:rPr lang="en-US" altLang="zh-CN" sz="2000" b="0">
                  <a:latin typeface="Tahoma" panose="020B0604030504040204" pitchFamily="34" charset="0"/>
                </a:rPr>
                <a:t>      buffer[in] = item;</a:t>
              </a:r>
            </a:p>
            <a:p>
              <a:pPr eaLnBrk="1" hangingPunct="1">
                <a:spcBef>
                  <a:spcPct val="0"/>
                </a:spcBef>
                <a:buClrTx/>
                <a:buSzTx/>
                <a:buFontTx/>
                <a:buNone/>
              </a:pPr>
              <a:r>
                <a:rPr lang="en-US" altLang="zh-CN" sz="2000" b="0">
                  <a:latin typeface="Tahoma" panose="020B0604030504040204" pitchFamily="34" charset="0"/>
                </a:rPr>
                <a:t>      in = (in + 1) % BUFFER_SIZE;</a:t>
              </a:r>
            </a:p>
            <a:p>
              <a:pPr eaLnBrk="1" hangingPunct="1">
                <a:spcBef>
                  <a:spcPct val="0"/>
                </a:spcBef>
                <a:buClrTx/>
                <a:buSzTx/>
                <a:buFontTx/>
                <a:buNone/>
              </a:pPr>
              <a:r>
                <a:rPr lang="en-US" altLang="zh-CN" sz="2000" b="0">
                  <a:latin typeface="Tahoma" panose="020B0604030504040204" pitchFamily="34" charset="0"/>
                </a:rPr>
                <a:t>      counter++;</a:t>
              </a:r>
            </a:p>
            <a:p>
              <a:pPr eaLnBrk="1" hangingPunct="1">
                <a:spcBef>
                  <a:spcPct val="0"/>
                </a:spcBef>
                <a:buClrTx/>
                <a:buSzTx/>
                <a:buFontTx/>
                <a:buNone/>
              </a:pPr>
              <a:r>
                <a:rPr lang="en-US" altLang="zh-CN" sz="2000" b="0">
                  <a:latin typeface="Tahoma" panose="020B0604030504040204" pitchFamily="34" charset="0"/>
                </a:rPr>
                <a:t>      </a:t>
              </a:r>
              <a:r>
                <a:rPr lang="en-US" altLang="zh-CN" sz="2000">
                  <a:solidFill>
                    <a:srgbClr val="FF0000"/>
                  </a:solidFill>
                  <a:latin typeface="Tahoma" panose="020B0604030504040204" pitchFamily="34" charset="0"/>
                </a:rPr>
                <a:t>sti();</a:t>
              </a:r>
            </a:p>
            <a:p>
              <a:pPr eaLnBrk="1" hangingPunct="1">
                <a:spcBef>
                  <a:spcPct val="0"/>
                </a:spcBef>
                <a:buClrTx/>
                <a:buSzTx/>
                <a:buFontTx/>
                <a:buNone/>
              </a:pPr>
              <a:r>
                <a:rPr lang="en-US" altLang="zh-CN" sz="2000" b="0">
                  <a:latin typeface="Tahoma" panose="020B0604030504040204" pitchFamily="34" charset="0"/>
                </a:rPr>
                <a:t>   }</a:t>
              </a:r>
            </a:p>
          </p:txBody>
        </p:sp>
      </p:grpSp>
      <p:sp>
        <p:nvSpPr>
          <p:cNvPr id="278543" name="Rectangle 15"/>
          <p:cNvSpPr>
            <a:spLocks noChangeArrowheads="1"/>
          </p:cNvSpPr>
          <p:nvPr/>
        </p:nvSpPr>
        <p:spPr bwMode="auto">
          <a:xfrm>
            <a:off x="4419600" y="1192213"/>
            <a:ext cx="35814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优点</a:t>
            </a:r>
            <a:r>
              <a:rPr lang="en-US" altLang="zh-CN">
                <a:sym typeface="Symbol" panose="05050102010706020507" pitchFamily="18" charset="2"/>
              </a:rPr>
              <a:t>: </a:t>
            </a:r>
            <a:r>
              <a:rPr lang="zh-CN" altLang="en-US">
                <a:sym typeface="Symbol" panose="05050102010706020507" pitchFamily="18" charset="2"/>
              </a:rPr>
              <a:t>简单  </a:t>
            </a:r>
            <a:endParaRPr lang="zh-CN" altLang="zh-CN">
              <a:sym typeface="Symbol" panose="05050102010706020507" pitchFamily="18" charset="2"/>
            </a:endParaRPr>
          </a:p>
        </p:txBody>
      </p:sp>
      <p:sp>
        <p:nvSpPr>
          <p:cNvPr id="2663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6631" name="Rectangle 17"/>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6.3.2 </a:t>
            </a:r>
            <a:r>
              <a:rPr kumimoji="1" lang="zh-CN" altLang="en-US" sz="2400">
                <a:solidFill>
                  <a:srgbClr val="CC0000"/>
                </a:solidFill>
                <a:latin typeface="黑体" panose="02010609060101010101" pitchFamily="49" charset="-122"/>
                <a:ea typeface="黑体" panose="02010609060101010101" pitchFamily="49" charset="-122"/>
              </a:rPr>
              <a:t>关中断方法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dissolve">
                                      <p:cBhvr>
                                        <p:cTn id="7" dur="500"/>
                                        <p:tgtEl>
                                          <p:spTgt spid="2785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43"/>
                                        </p:tgtEl>
                                        <p:attrNameLst>
                                          <p:attrName>style.visibility</p:attrName>
                                        </p:attrNameLst>
                                      </p:cBhvr>
                                      <p:to>
                                        <p:strVal val="visible"/>
                                      </p:to>
                                    </p:set>
                                    <p:animEffect transition="in" filter="dissolve">
                                      <p:cBhvr>
                                        <p:cTn id="12" dur="500"/>
                                        <p:tgtEl>
                                          <p:spTgt spid="27854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78539"/>
                                        </p:tgtEl>
                                        <p:attrNameLst>
                                          <p:attrName>style.visibility</p:attrName>
                                        </p:attrNameLst>
                                      </p:cBhvr>
                                      <p:to>
                                        <p:strVal val="visible"/>
                                      </p:to>
                                    </p:set>
                                    <p:animEffect transition="in" filter="dissolve">
                                      <p:cBhvr>
                                        <p:cTn id="16" dur="500"/>
                                        <p:tgtEl>
                                          <p:spTgt spid="27853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8538"/>
                                        </p:tgtEl>
                                        <p:attrNameLst>
                                          <p:attrName>style.visibility</p:attrName>
                                        </p:attrNameLst>
                                      </p:cBhvr>
                                      <p:to>
                                        <p:strVal val="visible"/>
                                      </p:to>
                                    </p:set>
                                    <p:animEffect transition="in" filter="dissolve">
                                      <p:cBhvr>
                                        <p:cTn id="21" dur="500"/>
                                        <p:tgtEl>
                                          <p:spTgt spid="2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8" grpId="0"/>
      <p:bldP spid="2785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85800" y="1268413"/>
            <a:ext cx="4572000"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如果右边的三条机器指令原子执行就解决问题了</a:t>
            </a:r>
            <a:r>
              <a:rPr lang="en-US" altLang="zh-CN">
                <a:sym typeface="Symbol" panose="05050102010706020507" pitchFamily="18" charset="2"/>
              </a:rPr>
              <a:t>!    </a:t>
            </a:r>
            <a:endParaRPr lang="zh-CN" altLang="zh-CN">
              <a:sym typeface="Symbol" panose="05050102010706020507" pitchFamily="18" charset="2"/>
            </a:endParaRPr>
          </a:p>
        </p:txBody>
      </p:sp>
      <p:sp>
        <p:nvSpPr>
          <p:cNvPr id="27651" name="Rectangle 4"/>
          <p:cNvSpPr>
            <a:spLocks noChangeArrowheads="1"/>
          </p:cNvSpPr>
          <p:nvPr/>
        </p:nvSpPr>
        <p:spPr bwMode="auto">
          <a:xfrm>
            <a:off x="5334000" y="1447800"/>
            <a:ext cx="3124200" cy="12192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7652" name="Text Box 5"/>
          <p:cNvSpPr txBox="1">
            <a:spLocks noChangeArrowheads="1"/>
          </p:cNvSpPr>
          <p:nvPr/>
        </p:nvSpPr>
        <p:spPr bwMode="auto">
          <a:xfrm>
            <a:off x="5334000" y="1447800"/>
            <a:ext cx="33528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latin typeface="Tahoma" panose="020B0604030504040204" pitchFamily="34" charset="0"/>
              </a:rPr>
              <a:t>P.register = counter; </a:t>
            </a:r>
          </a:p>
          <a:p>
            <a:pPr eaLnBrk="1" hangingPunct="1">
              <a:buClrTx/>
              <a:buSzTx/>
              <a:buFontTx/>
              <a:buNone/>
            </a:pPr>
            <a:r>
              <a:rPr lang="en-US" altLang="zh-CN" sz="2000" b="0">
                <a:latin typeface="Tahoma" panose="020B0604030504040204" pitchFamily="34" charset="0"/>
              </a:rPr>
              <a:t>P.register = P.register + 1;</a:t>
            </a:r>
          </a:p>
          <a:p>
            <a:pPr eaLnBrk="1" hangingPunct="1">
              <a:buClrTx/>
              <a:buSzTx/>
              <a:buFontTx/>
              <a:buNone/>
            </a:pPr>
            <a:r>
              <a:rPr lang="en-US" altLang="zh-CN" sz="2000" b="0">
                <a:latin typeface="Tahoma" panose="020B0604030504040204" pitchFamily="34" charset="0"/>
              </a:rPr>
              <a:t>counter = P.register; </a:t>
            </a:r>
          </a:p>
        </p:txBody>
      </p:sp>
      <p:sp>
        <p:nvSpPr>
          <p:cNvPr id="279558" name="Text Box 6"/>
          <p:cNvSpPr txBox="1">
            <a:spLocks noChangeArrowheads="1"/>
          </p:cNvSpPr>
          <p:nvPr/>
        </p:nvSpPr>
        <p:spPr bwMode="auto">
          <a:xfrm>
            <a:off x="1066800" y="248602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solidFill>
                  <a:srgbClr val="FF0000"/>
                </a:solidFill>
              </a:rPr>
              <a:t>需修改一下硬件</a:t>
            </a:r>
            <a:r>
              <a:rPr lang="en-US" altLang="zh-CN">
                <a:solidFill>
                  <a:srgbClr val="FF0000"/>
                </a:solidFill>
              </a:rPr>
              <a:t>!</a:t>
            </a:r>
          </a:p>
        </p:txBody>
      </p:sp>
      <p:grpSp>
        <p:nvGrpSpPr>
          <p:cNvPr id="279559" name="Group 7"/>
          <p:cNvGrpSpPr/>
          <p:nvPr/>
        </p:nvGrpSpPr>
        <p:grpSpPr bwMode="auto">
          <a:xfrm>
            <a:off x="685800" y="3352800"/>
            <a:ext cx="8382000" cy="2100263"/>
            <a:chOff x="432" y="1951"/>
            <a:chExt cx="5280" cy="1323"/>
          </a:xfrm>
        </p:grpSpPr>
        <p:sp>
          <p:nvSpPr>
            <p:cNvPr id="27657" name="Rectangle 8"/>
            <p:cNvSpPr>
              <a:spLocks noChangeArrowheads="1"/>
            </p:cNvSpPr>
            <p:nvPr/>
          </p:nvSpPr>
          <p:spPr bwMode="auto">
            <a:xfrm>
              <a:off x="432" y="1951"/>
              <a:ext cx="2496"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ym typeface="Symbol" panose="05050102010706020507" pitchFamily="18" charset="2"/>
                </a:rPr>
                <a:t>显然针对右边的代码没法设计这样的原子指令</a:t>
              </a:r>
              <a:r>
                <a:rPr lang="en-US" altLang="zh-CN">
                  <a:sym typeface="Symbol" panose="05050102010706020507" pitchFamily="18" charset="2"/>
                </a:rPr>
                <a:t>! </a:t>
              </a:r>
              <a:r>
                <a:rPr lang="zh-CN" altLang="en-US">
                  <a:solidFill>
                    <a:srgbClr val="FF0000"/>
                  </a:solidFill>
                  <a:sym typeface="Symbol" panose="05050102010706020507" pitchFamily="18" charset="2"/>
                </a:rPr>
                <a:t>怎么办</a:t>
              </a:r>
              <a:r>
                <a:rPr lang="en-US" altLang="zh-CN">
                  <a:solidFill>
                    <a:srgbClr val="FF0000"/>
                  </a:solidFill>
                  <a:sym typeface="Symbol" panose="05050102010706020507" pitchFamily="18" charset="2"/>
                </a:rPr>
                <a:t>?</a:t>
              </a:r>
              <a:r>
                <a:rPr lang="en-US" altLang="zh-CN">
                  <a:sym typeface="Symbol" panose="05050102010706020507" pitchFamily="18" charset="2"/>
                </a:rPr>
                <a:t>    </a:t>
              </a:r>
              <a:endParaRPr lang="zh-CN" altLang="zh-CN">
                <a:sym typeface="Symbol" panose="05050102010706020507" pitchFamily="18" charset="2"/>
              </a:endParaRPr>
            </a:p>
          </p:txBody>
        </p:sp>
        <p:grpSp>
          <p:nvGrpSpPr>
            <p:cNvPr id="27658" name="Group 9"/>
            <p:cNvGrpSpPr/>
            <p:nvPr/>
          </p:nvGrpSpPr>
          <p:grpSpPr bwMode="auto">
            <a:xfrm>
              <a:off x="2880" y="2064"/>
              <a:ext cx="2832" cy="1210"/>
              <a:chOff x="2832" y="2496"/>
              <a:chExt cx="2832" cy="1210"/>
            </a:xfrm>
          </p:grpSpPr>
          <p:sp>
            <p:nvSpPr>
              <p:cNvPr id="27659" name="Rectangle 10"/>
              <p:cNvSpPr>
                <a:spLocks noChangeArrowheads="1"/>
              </p:cNvSpPr>
              <p:nvPr/>
            </p:nvSpPr>
            <p:spPr bwMode="auto">
              <a:xfrm>
                <a:off x="2832" y="2496"/>
                <a:ext cx="2832" cy="12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7660" name="Text Box 11"/>
              <p:cNvSpPr txBox="1">
                <a:spLocks noChangeArrowheads="1"/>
              </p:cNvSpPr>
              <p:nvPr/>
            </p:nvSpPr>
            <p:spPr bwMode="auto">
              <a:xfrm>
                <a:off x="2832" y="2496"/>
                <a:ext cx="273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while (true) {</a:t>
                </a:r>
              </a:p>
              <a:p>
                <a:pPr eaLnBrk="1" hangingPunct="1">
                  <a:spcBef>
                    <a:spcPct val="0"/>
                  </a:spcBef>
                  <a:buClrTx/>
                  <a:buSzTx/>
                  <a:buFontTx/>
                  <a:buNone/>
                </a:pPr>
                <a:r>
                  <a:rPr lang="en-US" altLang="zh-CN" sz="2000" b="0">
                    <a:latin typeface="Tahoma" panose="020B0604030504040204" pitchFamily="34" charset="0"/>
                  </a:rPr>
                  <a:t>      while(counter== BUFFER_SIZE);   </a:t>
                </a:r>
              </a:p>
              <a:p>
                <a:pPr eaLnBrk="1" hangingPunct="1">
                  <a:spcBef>
                    <a:spcPct val="0"/>
                  </a:spcBef>
                  <a:buClrTx/>
                  <a:buSzTx/>
                  <a:buFontTx/>
                  <a:buNone/>
                </a:pPr>
                <a:r>
                  <a:rPr lang="en-US" altLang="zh-CN" sz="2000" b="0">
                    <a:latin typeface="Tahoma" panose="020B0604030504040204" pitchFamily="34" charset="0"/>
                  </a:rPr>
                  <a:t>      buffer[in] = item;</a:t>
                </a:r>
              </a:p>
              <a:p>
                <a:pPr eaLnBrk="1" hangingPunct="1">
                  <a:spcBef>
                    <a:spcPct val="0"/>
                  </a:spcBef>
                  <a:buClrTx/>
                  <a:buSzTx/>
                  <a:buFontTx/>
                  <a:buNone/>
                </a:pPr>
                <a:r>
                  <a:rPr lang="en-US" altLang="zh-CN" sz="2000" b="0">
                    <a:latin typeface="Tahoma" panose="020B0604030504040204" pitchFamily="34" charset="0"/>
                  </a:rPr>
                  <a:t>      in = (in + 1) % BUFFER_SIZE;</a:t>
                </a:r>
              </a:p>
              <a:p>
                <a:pPr eaLnBrk="1" hangingPunct="1">
                  <a:spcBef>
                    <a:spcPct val="0"/>
                  </a:spcBef>
                  <a:buClrTx/>
                  <a:buSzTx/>
                  <a:buFontTx/>
                  <a:buNone/>
                </a:pPr>
                <a:r>
                  <a:rPr lang="en-US" altLang="zh-CN" sz="2000" b="0">
                    <a:latin typeface="Tahoma" panose="020B0604030504040204" pitchFamily="34" charset="0"/>
                  </a:rPr>
                  <a:t>      counter++;</a:t>
                </a:r>
              </a:p>
              <a:p>
                <a:pPr eaLnBrk="1" hangingPunct="1">
                  <a:spcBef>
                    <a:spcPct val="0"/>
                  </a:spcBef>
                  <a:buClrTx/>
                  <a:buSzTx/>
                  <a:buFontTx/>
                  <a:buNone/>
                </a:pPr>
                <a:r>
                  <a:rPr lang="en-US" altLang="zh-CN" sz="2000" b="0">
                    <a:latin typeface="Tahoma" panose="020B0604030504040204" pitchFamily="34" charset="0"/>
                  </a:rPr>
                  <a:t>}</a:t>
                </a:r>
              </a:p>
            </p:txBody>
          </p:sp>
        </p:grpSp>
      </p:grpSp>
      <p:sp>
        <p:nvSpPr>
          <p:cNvPr id="27655"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7656" name="Rectangle 14"/>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6.3.3 </a:t>
            </a:r>
            <a:r>
              <a:rPr kumimoji="1" lang="zh-CN" altLang="en-US" sz="2400">
                <a:solidFill>
                  <a:srgbClr val="CC0000"/>
                </a:solidFill>
                <a:latin typeface="黑体" panose="02010609060101010101" pitchFamily="49" charset="-122"/>
                <a:ea typeface="黑体" panose="02010609060101010101" pitchFamily="49" charset="-122"/>
              </a:rPr>
              <a:t>硬件原子指令方法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8"/>
                                        </p:tgtEl>
                                        <p:attrNameLst>
                                          <p:attrName>style.visibility</p:attrName>
                                        </p:attrNameLst>
                                      </p:cBhvr>
                                      <p:to>
                                        <p:strVal val="visible"/>
                                      </p:to>
                                    </p:set>
                                    <p:animEffect transition="in" filter="dissolve">
                                      <p:cBhvr>
                                        <p:cTn id="7" dur="500"/>
                                        <p:tgtEl>
                                          <p:spTgt spid="2795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9559"/>
                                        </p:tgtEl>
                                        <p:attrNameLst>
                                          <p:attrName>style.visibility</p:attrName>
                                        </p:attrNameLst>
                                      </p:cBhvr>
                                      <p:to>
                                        <p:strVal val="visible"/>
                                      </p:to>
                                    </p:set>
                                    <p:animEffect transition="in" filter="dissolve">
                                      <p:cBhvr>
                                        <p:cTn id="12" dur="500"/>
                                        <p:tgtEl>
                                          <p:spTgt spid="27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228600" y="1752600"/>
            <a:ext cx="5105400" cy="3124200"/>
          </a:xfrm>
          <a:prstGeom prst="rect">
            <a:avLst/>
          </a:prstGeom>
          <a:noFill/>
          <a:ln w="12700">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400" dirty="0" err="1">
                <a:latin typeface="Courier New" panose="02070309020205020404" pitchFamily="49" charset="0"/>
              </a:rPr>
              <a:t>boolean</a:t>
            </a:r>
            <a:r>
              <a:rPr lang="en-US" altLang="zh-CN" sz="2400" dirty="0">
                <a:latin typeface="Courier New" panose="02070309020205020404" pitchFamily="49" charset="0"/>
              </a:rPr>
              <a:t> </a:t>
            </a:r>
            <a:r>
              <a:rPr lang="en-US" altLang="zh-CN" sz="2400" dirty="0" err="1">
                <a:latin typeface="Courier New" panose="02070309020205020404" pitchFamily="49" charset="0"/>
              </a:rPr>
              <a:t>TestAndSet</a:t>
            </a:r>
            <a:r>
              <a:rPr lang="en-US" altLang="zh-CN" sz="2400" dirty="0">
                <a:latin typeface="Courier New" panose="02070309020205020404" pitchFamily="49" charset="0"/>
              </a:rPr>
              <a:t>(</a:t>
            </a:r>
            <a:r>
              <a:rPr lang="en-US" altLang="zh-CN" sz="2400" dirty="0" err="1">
                <a:latin typeface="Courier New" panose="02070309020205020404" pitchFamily="49" charset="0"/>
              </a:rPr>
              <a:t>boolean</a:t>
            </a:r>
            <a:r>
              <a:rPr lang="en-US" altLang="zh-CN" sz="2400" dirty="0">
                <a:latin typeface="Courier New" panose="02070309020205020404" pitchFamily="49" charset="0"/>
              </a:rPr>
              <a:t> &amp;target)</a:t>
            </a:r>
          </a:p>
          <a:p>
            <a:pPr eaLnBrk="1" hangingPunct="1">
              <a:lnSpc>
                <a:spcPct val="90000"/>
              </a:lnSpc>
              <a:buFont typeface="Wingdings" panose="05000000000000000000" pitchFamily="2" charset="2"/>
              <a:buNone/>
            </a:pPr>
            <a:r>
              <a:rPr lang="en-US" altLang="zh-CN" sz="2400"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sz="2400" dirty="0">
                <a:latin typeface="Courier New" panose="02070309020205020404" pitchFamily="49" charset="0"/>
              </a:rPr>
              <a:t>   </a:t>
            </a:r>
            <a:r>
              <a:rPr lang="en-US" altLang="zh-CN" sz="2400" dirty="0" err="1">
                <a:latin typeface="Courier New" panose="02070309020205020404" pitchFamily="49" charset="0"/>
              </a:rPr>
              <a:t>boolean</a:t>
            </a:r>
            <a:r>
              <a:rPr lang="en-US" altLang="zh-CN" sz="2400" dirty="0">
                <a:latin typeface="Courier New" panose="02070309020205020404" pitchFamily="49" charset="0"/>
              </a:rPr>
              <a:t> </a:t>
            </a:r>
            <a:r>
              <a:rPr lang="en-US" altLang="zh-CN" sz="2400" dirty="0" err="1">
                <a:latin typeface="Courier New" panose="02070309020205020404" pitchFamily="49" charset="0"/>
              </a:rPr>
              <a:t>rv</a:t>
            </a:r>
            <a:r>
              <a:rPr lang="en-US" altLang="zh-CN" sz="2400" dirty="0">
                <a:latin typeface="Courier New" panose="02070309020205020404" pitchFamily="49" charset="0"/>
              </a:rPr>
              <a:t> = target;</a:t>
            </a:r>
          </a:p>
          <a:p>
            <a:pPr eaLnBrk="1" hangingPunct="1">
              <a:lnSpc>
                <a:spcPct val="90000"/>
              </a:lnSpc>
              <a:buFont typeface="Wingdings" panose="05000000000000000000" pitchFamily="2" charset="2"/>
              <a:buNone/>
            </a:pPr>
            <a:r>
              <a:rPr lang="en-US" altLang="zh-CN" sz="2400" dirty="0">
                <a:latin typeface="Courier New" panose="02070309020205020404" pitchFamily="49" charset="0"/>
              </a:rPr>
              <a:t>   target = true;</a:t>
            </a:r>
          </a:p>
          <a:p>
            <a:pPr eaLnBrk="1" hangingPunct="1">
              <a:lnSpc>
                <a:spcPct val="90000"/>
              </a:lnSpc>
              <a:buFont typeface="Wingdings" panose="05000000000000000000" pitchFamily="2" charset="2"/>
              <a:buNone/>
            </a:pPr>
            <a:r>
              <a:rPr lang="en-US" altLang="zh-CN" sz="2400" dirty="0">
                <a:latin typeface="Courier New" panose="02070309020205020404" pitchFamily="49" charset="0"/>
              </a:rPr>
              <a:t>   return </a:t>
            </a:r>
            <a:r>
              <a:rPr lang="en-US" altLang="zh-CN" sz="2400" dirty="0" err="1">
                <a:latin typeface="Courier New" panose="02070309020205020404" pitchFamily="49" charset="0"/>
              </a:rPr>
              <a:t>rv</a:t>
            </a:r>
            <a:r>
              <a:rPr lang="en-US" altLang="zh-CN" sz="2400"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sz="2400" dirty="0">
                <a:latin typeface="Courier New" panose="02070309020205020404" pitchFamily="49" charset="0"/>
              </a:rPr>
              <a:t>}</a:t>
            </a:r>
          </a:p>
        </p:txBody>
      </p:sp>
      <p:sp>
        <p:nvSpPr>
          <p:cNvPr id="280580" name="Rectangle 4"/>
          <p:cNvSpPr>
            <a:spLocks noChangeArrowheads="1"/>
          </p:cNvSpPr>
          <p:nvPr/>
        </p:nvSpPr>
        <p:spPr bwMode="auto">
          <a:xfrm>
            <a:off x="381000" y="1066800"/>
            <a:ext cx="79248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ym typeface="Symbol" panose="05050102010706020507" pitchFamily="18" charset="2"/>
              </a:rPr>
              <a:t>提供硬件“</a:t>
            </a:r>
            <a:r>
              <a:rPr lang="zh-CN" altLang="en-US" dirty="0">
                <a:solidFill>
                  <a:srgbClr val="FF0000"/>
                </a:solidFill>
                <a:sym typeface="Symbol" panose="05050102010706020507" pitchFamily="18" charset="2"/>
              </a:rPr>
              <a:t>加锁</a:t>
            </a:r>
            <a:r>
              <a:rPr lang="zh-CN" altLang="en-US" dirty="0">
                <a:sym typeface="Symbol" panose="05050102010706020507" pitchFamily="18" charset="2"/>
              </a:rPr>
              <a:t>”原子指令</a:t>
            </a:r>
            <a:r>
              <a:rPr lang="en-US" altLang="zh-CN" dirty="0" err="1">
                <a:solidFill>
                  <a:srgbClr val="FF0000"/>
                </a:solidFill>
                <a:sym typeface="Symbol" panose="05050102010706020507" pitchFamily="18" charset="2"/>
              </a:rPr>
              <a:t>TestAndSet</a:t>
            </a:r>
            <a:endParaRPr lang="zh-CN" altLang="zh-CN" dirty="0">
              <a:solidFill>
                <a:srgbClr val="FF0000"/>
              </a:solidFill>
              <a:sym typeface="Symbol" panose="05050102010706020507" pitchFamily="18" charset="2"/>
            </a:endParaRPr>
          </a:p>
        </p:txBody>
      </p:sp>
      <p:grpSp>
        <p:nvGrpSpPr>
          <p:cNvPr id="280581" name="Group 5"/>
          <p:cNvGrpSpPr/>
          <p:nvPr/>
        </p:nvGrpSpPr>
        <p:grpSpPr bwMode="auto">
          <a:xfrm>
            <a:off x="4495800" y="2432050"/>
            <a:ext cx="762000" cy="2292350"/>
            <a:chOff x="2976" y="1772"/>
            <a:chExt cx="480" cy="1444"/>
          </a:xfrm>
        </p:grpSpPr>
        <p:sp>
          <p:nvSpPr>
            <p:cNvPr id="28689" name="AutoShape 6"/>
            <p:cNvSpPr/>
            <p:nvPr/>
          </p:nvSpPr>
          <p:spPr bwMode="auto">
            <a:xfrm>
              <a:off x="2976" y="2112"/>
              <a:ext cx="96" cy="768"/>
            </a:xfrm>
            <a:prstGeom prst="rightBrace">
              <a:avLst>
                <a:gd name="adj1" fmla="val 66667"/>
                <a:gd name="adj2" fmla="val 50000"/>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8690" name="Text Box 7"/>
            <p:cNvSpPr txBox="1">
              <a:spLocks noChangeArrowheads="1"/>
            </p:cNvSpPr>
            <p:nvPr/>
          </p:nvSpPr>
          <p:spPr bwMode="auto">
            <a:xfrm>
              <a:off x="3120" y="1772"/>
              <a:ext cx="336" cy="144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FF0000"/>
                  </a:solidFill>
                </a:rPr>
                <a:t>一次执行完毕</a:t>
              </a:r>
            </a:p>
          </p:txBody>
        </p:sp>
      </p:grpSp>
      <p:grpSp>
        <p:nvGrpSpPr>
          <p:cNvPr id="280584" name="Group 8"/>
          <p:cNvGrpSpPr/>
          <p:nvPr/>
        </p:nvGrpSpPr>
        <p:grpSpPr bwMode="auto">
          <a:xfrm>
            <a:off x="5486400" y="1752600"/>
            <a:ext cx="3429000" cy="3352800"/>
            <a:chOff x="3552" y="1344"/>
            <a:chExt cx="2160" cy="2112"/>
          </a:xfrm>
        </p:grpSpPr>
        <p:sp>
          <p:nvSpPr>
            <p:cNvPr id="28683" name="Rectangle 9"/>
            <p:cNvSpPr>
              <a:spLocks noChangeArrowheads="1"/>
            </p:cNvSpPr>
            <p:nvPr/>
          </p:nvSpPr>
          <p:spPr bwMode="auto">
            <a:xfrm>
              <a:off x="3552" y="1344"/>
              <a:ext cx="2160" cy="1776"/>
            </a:xfrm>
            <a:prstGeom prst="rect">
              <a:avLst/>
            </a:prstGeom>
            <a:noFill/>
            <a:ln w="9525">
              <a:solidFill>
                <a:srgbClr val="00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F0000"/>
                  </a:solidFill>
                </a:rPr>
                <a:t> </a:t>
              </a:r>
            </a:p>
          </p:txBody>
        </p:sp>
        <p:sp>
          <p:nvSpPr>
            <p:cNvPr id="28684" name="Text Box 10"/>
            <p:cNvSpPr txBox="1">
              <a:spLocks noChangeArrowheads="1"/>
            </p:cNvSpPr>
            <p:nvPr/>
          </p:nvSpPr>
          <p:spPr bwMode="auto">
            <a:xfrm>
              <a:off x="3627" y="1425"/>
              <a:ext cx="1941" cy="52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rPr>
                <a:t>while(</a:t>
              </a:r>
              <a:r>
                <a:rPr lang="en-US" altLang="zh-CN" sz="2400" dirty="0" err="1">
                  <a:solidFill>
                    <a:srgbClr val="FF0000"/>
                  </a:solidFill>
                </a:rPr>
                <a:t>TestAndSet</a:t>
              </a:r>
              <a:br>
                <a:rPr lang="en-US" altLang="zh-CN" sz="2400" dirty="0">
                  <a:solidFill>
                    <a:srgbClr val="FF0000"/>
                  </a:solidFill>
                </a:rPr>
              </a:br>
              <a:r>
                <a:rPr lang="en-US" altLang="zh-CN" sz="2400" dirty="0">
                  <a:solidFill>
                    <a:srgbClr val="FF0000"/>
                  </a:solidFill>
                </a:rPr>
                <a:t>             (&amp;lock)) ;</a:t>
              </a:r>
            </a:p>
          </p:txBody>
        </p:sp>
        <p:sp>
          <p:nvSpPr>
            <p:cNvPr id="28685" name="Text Box 11"/>
            <p:cNvSpPr txBox="1">
              <a:spLocks noChangeArrowheads="1"/>
            </p:cNvSpPr>
            <p:nvPr/>
          </p:nvSpPr>
          <p:spPr bwMode="auto">
            <a:xfrm>
              <a:off x="3648" y="2016"/>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临界区</a:t>
              </a:r>
            </a:p>
          </p:txBody>
        </p:sp>
        <p:sp>
          <p:nvSpPr>
            <p:cNvPr id="28686" name="Text Box 12"/>
            <p:cNvSpPr txBox="1">
              <a:spLocks noChangeArrowheads="1"/>
            </p:cNvSpPr>
            <p:nvPr/>
          </p:nvSpPr>
          <p:spPr bwMode="auto">
            <a:xfrm>
              <a:off x="3627" y="2394"/>
              <a:ext cx="1941"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lock = false;</a:t>
              </a:r>
            </a:p>
          </p:txBody>
        </p:sp>
        <p:sp>
          <p:nvSpPr>
            <p:cNvPr id="28687" name="Text Box 13"/>
            <p:cNvSpPr txBox="1">
              <a:spLocks noChangeArrowheads="1"/>
            </p:cNvSpPr>
            <p:nvPr/>
          </p:nvSpPr>
          <p:spPr bwMode="auto">
            <a:xfrm>
              <a:off x="3680" y="2784"/>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剩余区</a:t>
              </a:r>
            </a:p>
          </p:txBody>
        </p:sp>
        <p:sp>
          <p:nvSpPr>
            <p:cNvPr id="28688" name="Rectangle 14"/>
            <p:cNvSpPr>
              <a:spLocks noChangeArrowheads="1"/>
            </p:cNvSpPr>
            <p:nvPr/>
          </p:nvSpPr>
          <p:spPr bwMode="auto">
            <a:xfrm>
              <a:off x="3840" y="3168"/>
              <a:ext cx="1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进程</a:t>
              </a:r>
              <a:r>
                <a:rPr lang="en-US" altLang="zh-CN" sz="2400"/>
                <a:t>P</a:t>
              </a:r>
              <a:r>
                <a:rPr lang="en-US" altLang="zh-CN" sz="2400" baseline="-25000"/>
                <a:t>i</a:t>
              </a:r>
            </a:p>
          </p:txBody>
        </p:sp>
      </p:grpSp>
      <p:sp>
        <p:nvSpPr>
          <p:cNvPr id="280591" name="Rectangle 15"/>
          <p:cNvSpPr>
            <a:spLocks noChangeArrowheads="1"/>
          </p:cNvSpPr>
          <p:nvPr/>
        </p:nvSpPr>
        <p:spPr bwMode="auto">
          <a:xfrm>
            <a:off x="447621" y="6096000"/>
            <a:ext cx="872381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sym typeface="Symbol" panose="05050102010706020507" pitchFamily="18" charset="2"/>
              </a:rPr>
              <a:t>内存加锁和汇编指令保证一次执行完，查硬件手册不方便</a:t>
            </a:r>
            <a:endParaRPr lang="zh-CN" altLang="zh-CN" sz="2400" dirty="0">
              <a:solidFill>
                <a:srgbClr val="FF0000"/>
              </a:solidFill>
              <a:sym typeface="Symbol" panose="05050102010706020507" pitchFamily="18" charset="2"/>
            </a:endParaRPr>
          </a:p>
        </p:txBody>
      </p:sp>
      <p:sp>
        <p:nvSpPr>
          <p:cNvPr id="2867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8680" name="Rectangle 18"/>
          <p:cNvSpPr>
            <a:spLocks noChangeArrowheads="1"/>
          </p:cNvSpPr>
          <p:nvPr/>
        </p:nvSpPr>
        <p:spPr bwMode="auto">
          <a:xfrm>
            <a:off x="2162175" y="604838"/>
            <a:ext cx="3400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6.3.3 </a:t>
            </a:r>
            <a:r>
              <a:rPr kumimoji="1" lang="zh-CN" altLang="en-US" sz="2400">
                <a:solidFill>
                  <a:srgbClr val="CC0000"/>
                </a:solidFill>
                <a:latin typeface="黑体" panose="02010609060101010101" pitchFamily="49" charset="-122"/>
                <a:ea typeface="黑体" panose="02010609060101010101" pitchFamily="49" charset="-122"/>
              </a:rPr>
              <a:t>硬件原子指令方法</a:t>
            </a:r>
          </a:p>
        </p:txBody>
      </p:sp>
      <p:sp>
        <p:nvSpPr>
          <p:cNvPr id="280595" name="AutoShape 19"/>
          <p:cNvSpPr>
            <a:spLocks noChangeArrowheads="1"/>
          </p:cNvSpPr>
          <p:nvPr/>
        </p:nvSpPr>
        <p:spPr bwMode="auto">
          <a:xfrm>
            <a:off x="533400" y="4495800"/>
            <a:ext cx="3937000" cy="685800"/>
          </a:xfrm>
          <a:prstGeom prst="wedgeRectCallout">
            <a:avLst>
              <a:gd name="adj1" fmla="val 1445"/>
              <a:gd name="adj2" fmla="val -120119"/>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rgbClr val="CC0000"/>
                </a:solidFill>
              </a:rPr>
              <a:t>非常巧妙简洁的代码</a:t>
            </a:r>
            <a:endParaRPr lang="en-US" altLang="zh-CN" sz="2000" dirty="0">
              <a:solidFill>
                <a:srgbClr val="CC0000"/>
              </a:solidFill>
            </a:endParaRPr>
          </a:p>
          <a:p>
            <a:pPr algn="ctr" eaLnBrk="1" hangingPunct="1">
              <a:spcBef>
                <a:spcPct val="0"/>
              </a:spcBef>
              <a:buClrTx/>
              <a:buSzTx/>
              <a:buNone/>
            </a:pPr>
            <a:r>
              <a:rPr lang="en-US" altLang="zh-CN" sz="2000" dirty="0"/>
              <a:t>Lock</a:t>
            </a:r>
            <a:r>
              <a:rPr lang="zh-CN" altLang="en-US" sz="2000" dirty="0"/>
              <a:t>加锁</a:t>
            </a:r>
            <a:r>
              <a:rPr lang="en-US" altLang="zh-CN" sz="2000" dirty="0"/>
              <a:t>true</a:t>
            </a:r>
            <a:r>
              <a:rPr lang="zh-CN" altLang="en-US" sz="2000" dirty="0"/>
              <a:t>，返回值也为</a:t>
            </a:r>
            <a:r>
              <a:rPr lang="en-US" altLang="zh-CN" sz="2000" dirty="0"/>
              <a:t>true </a:t>
            </a:r>
          </a:p>
          <a:p>
            <a:pPr algn="ctr" eaLnBrk="1" hangingPunct="1">
              <a:spcBef>
                <a:spcPct val="0"/>
              </a:spcBef>
              <a:buClrTx/>
              <a:buSzTx/>
              <a:buFontTx/>
              <a:buNone/>
            </a:pPr>
            <a:endParaRPr lang="zh-CN" altLang="en-US" sz="2000" dirty="0">
              <a:solidFill>
                <a:srgbClr val="CC0000"/>
              </a:solidFill>
            </a:endParaRPr>
          </a:p>
        </p:txBody>
      </p:sp>
      <p:sp>
        <p:nvSpPr>
          <p:cNvPr id="280598" name="AutoShape 22"/>
          <p:cNvSpPr>
            <a:spLocks noChangeArrowheads="1"/>
          </p:cNvSpPr>
          <p:nvPr/>
        </p:nvSpPr>
        <p:spPr bwMode="auto">
          <a:xfrm>
            <a:off x="6477000" y="4724400"/>
            <a:ext cx="2514600" cy="685800"/>
          </a:xfrm>
          <a:prstGeom prst="wedgeRectCallout">
            <a:avLst>
              <a:gd name="adj1" fmla="val -20833"/>
              <a:gd name="adj2" fmla="val -193750"/>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CC0000"/>
                </a:solidFill>
              </a:rPr>
              <a:t>该条语句的机器码是一条，当然是原子的</a:t>
            </a:r>
          </a:p>
        </p:txBody>
      </p:sp>
      <p:sp>
        <p:nvSpPr>
          <p:cNvPr id="2" name="矩形 1"/>
          <p:cNvSpPr/>
          <p:nvPr/>
        </p:nvSpPr>
        <p:spPr>
          <a:xfrm>
            <a:off x="533400" y="5464314"/>
            <a:ext cx="7248579" cy="707886"/>
          </a:xfrm>
          <a:prstGeom prst="rect">
            <a:avLst/>
          </a:prstGeom>
          <a:solidFill>
            <a:schemeClr val="accent2">
              <a:lumMod val="20000"/>
              <a:lumOff val="80000"/>
            </a:schemeClr>
          </a:solidFill>
        </p:spPr>
        <p:txBody>
          <a:bodyPr wrap="square">
            <a:spAutoFit/>
          </a:bodyPr>
          <a:lstStyle/>
          <a:p>
            <a:pPr marL="342900" indent="-342900">
              <a:buFont typeface="Arial" panose="020B0604020202020204" pitchFamily="34" charset="0"/>
              <a:buChar char="•"/>
            </a:pPr>
            <a:r>
              <a:rPr lang="zh-CN" altLang="en-US" sz="2000" dirty="0"/>
              <a:t>如果</a:t>
            </a:r>
            <a:r>
              <a:rPr lang="en-US" altLang="zh-CN" sz="2000" dirty="0"/>
              <a:t>lock</a:t>
            </a:r>
            <a:r>
              <a:rPr lang="zh-CN" altLang="en-US" sz="2000" dirty="0"/>
              <a:t>一开始为</a:t>
            </a:r>
            <a:r>
              <a:rPr lang="en-US" altLang="zh-CN" sz="2000" dirty="0"/>
              <a:t>false</a:t>
            </a:r>
            <a:r>
              <a:rPr lang="zh-CN" altLang="en-US" sz="2000" dirty="0"/>
              <a:t>，则返回值为</a:t>
            </a:r>
            <a:r>
              <a:rPr lang="en-US" altLang="zh-CN" sz="2000" dirty="0"/>
              <a:t>false</a:t>
            </a:r>
            <a:r>
              <a:rPr lang="zh-CN" altLang="en-US" sz="2000" dirty="0"/>
              <a:t>，</a:t>
            </a:r>
            <a:r>
              <a:rPr lang="en-US" altLang="zh-CN" sz="2000" dirty="0"/>
              <a:t>lock</a:t>
            </a:r>
            <a:r>
              <a:rPr lang="zh-CN" altLang="en-US" sz="2000" dirty="0"/>
              <a:t>变为</a:t>
            </a:r>
            <a:r>
              <a:rPr lang="en-US" altLang="zh-CN" sz="2000" dirty="0"/>
              <a:t>true</a:t>
            </a:r>
          </a:p>
          <a:p>
            <a:pPr marL="342900" indent="-342900">
              <a:buFont typeface="Arial" panose="020B0604020202020204" pitchFamily="34" charset="0"/>
              <a:buChar char="•"/>
            </a:pPr>
            <a:r>
              <a:rPr lang="zh-CN" altLang="en-US" sz="2000" dirty="0"/>
              <a:t>如果</a:t>
            </a:r>
            <a:r>
              <a:rPr lang="en-US" altLang="zh-CN" sz="2000" dirty="0"/>
              <a:t>Lock</a:t>
            </a:r>
            <a:r>
              <a:rPr lang="zh-CN" altLang="en-US" sz="2000" dirty="0"/>
              <a:t>为</a:t>
            </a:r>
            <a:r>
              <a:rPr lang="en-US" altLang="zh-CN" sz="2000" dirty="0"/>
              <a:t>true</a:t>
            </a:r>
            <a:r>
              <a:rPr lang="zh-CN" altLang="en-US" sz="2000" dirty="0"/>
              <a:t>，加锁</a:t>
            </a:r>
            <a:r>
              <a:rPr lang="en-US" altLang="zh-CN" sz="2000" dirty="0"/>
              <a:t>true</a:t>
            </a:r>
            <a:r>
              <a:rPr lang="zh-CN" altLang="en-US" sz="2000" dirty="0"/>
              <a:t>，返回值也为</a:t>
            </a:r>
            <a:r>
              <a:rPr lang="en-US" altLang="zh-CN" sz="2000" dirty="0"/>
              <a:t>true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0579"/>
                                        </p:tgtEl>
                                        <p:attrNameLst>
                                          <p:attrName>style.visibility</p:attrName>
                                        </p:attrNameLst>
                                      </p:cBhvr>
                                      <p:to>
                                        <p:strVal val="visible"/>
                                      </p:to>
                                    </p:set>
                                    <p:animEffect transition="in" filter="dissolve">
                                      <p:cBhvr>
                                        <p:cTn id="12" dur="500"/>
                                        <p:tgtEl>
                                          <p:spTgt spid="2805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0581"/>
                                        </p:tgtEl>
                                        <p:attrNameLst>
                                          <p:attrName>style.visibility</p:attrName>
                                        </p:attrNameLst>
                                      </p:cBhvr>
                                      <p:to>
                                        <p:strVal val="visible"/>
                                      </p:to>
                                    </p:set>
                                    <p:animEffect transition="in" filter="dissolve">
                                      <p:cBhvr>
                                        <p:cTn id="17" dur="500"/>
                                        <p:tgtEl>
                                          <p:spTgt spid="28058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0584"/>
                                        </p:tgtEl>
                                        <p:attrNameLst>
                                          <p:attrName>style.visibility</p:attrName>
                                        </p:attrNameLst>
                                      </p:cBhvr>
                                      <p:to>
                                        <p:strVal val="visible"/>
                                      </p:to>
                                    </p:set>
                                    <p:animEffect transition="in" filter="dissolve">
                                      <p:cBhvr>
                                        <p:cTn id="22" dur="500"/>
                                        <p:tgtEl>
                                          <p:spTgt spid="2805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0595"/>
                                        </p:tgtEl>
                                        <p:attrNameLst>
                                          <p:attrName>style.visibility</p:attrName>
                                        </p:attrNameLst>
                                      </p:cBhvr>
                                      <p:to>
                                        <p:strVal val="visible"/>
                                      </p:to>
                                    </p:set>
                                    <p:animEffect transition="in" filter="wipe(down)">
                                      <p:cBhvr>
                                        <p:cTn id="27" dur="500"/>
                                        <p:tgtEl>
                                          <p:spTgt spid="280595"/>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80598"/>
                                        </p:tgtEl>
                                        <p:attrNameLst>
                                          <p:attrName>style.visibility</p:attrName>
                                        </p:attrNameLst>
                                      </p:cBhvr>
                                      <p:to>
                                        <p:strVal val="visible"/>
                                      </p:to>
                                    </p:set>
                                    <p:animEffect transition="in" filter="wipe(down)">
                                      <p:cBhvr>
                                        <p:cTn id="31" dur="500"/>
                                        <p:tgtEl>
                                          <p:spTgt spid="28059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80591"/>
                                        </p:tgtEl>
                                        <p:attrNameLst>
                                          <p:attrName>style.visibility</p:attrName>
                                        </p:attrNameLst>
                                      </p:cBhvr>
                                      <p:to>
                                        <p:strVal val="visible"/>
                                      </p:to>
                                    </p:set>
                                    <p:animEffect transition="in" filter="dissolve">
                                      <p:cBhvr>
                                        <p:cTn id="36" dur="500"/>
                                        <p:tgtEl>
                                          <p:spTgt spid="280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nimBg="1"/>
      <p:bldP spid="280580" grpId="0"/>
      <p:bldP spid="280591" grpId="0"/>
      <p:bldP spid="280595" grpId="0" animBg="1"/>
      <p:bldP spid="28059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29699"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6.3.4 </a:t>
            </a:r>
            <a:r>
              <a:rPr kumimoji="1" lang="zh-CN" altLang="en-US" sz="2400" dirty="0">
                <a:solidFill>
                  <a:srgbClr val="CC0000"/>
                </a:solidFill>
                <a:latin typeface="黑体" panose="02010609060101010101" pitchFamily="49" charset="-122"/>
                <a:ea typeface="黑体" panose="02010609060101010101" pitchFamily="49" charset="-122"/>
              </a:rPr>
              <a:t>信号量方法</a:t>
            </a:r>
          </a:p>
        </p:txBody>
      </p:sp>
      <p:sp>
        <p:nvSpPr>
          <p:cNvPr id="29700" name="Rectangle 4"/>
          <p:cNvSpPr>
            <a:spLocks noChangeArrowheads="1"/>
          </p:cNvSpPr>
          <p:nvPr/>
        </p:nvSpPr>
        <p:spPr bwMode="auto">
          <a:xfrm>
            <a:off x="685800" y="1447800"/>
            <a:ext cx="7620000" cy="43434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CC0000"/>
              </a:buClr>
              <a:buNone/>
            </a:pPr>
            <a:r>
              <a:rPr lang="zh-CN" altLang="en-US" dirty="0">
                <a:solidFill>
                  <a:srgbClr val="CC0000"/>
                </a:solidFill>
                <a:latin typeface="宋体" panose="02010600030101010101" pitchFamily="2" charset="-122"/>
              </a:rPr>
              <a:t>一般软件方法、关中断方法、硬件原子指令</a:t>
            </a:r>
            <a:br>
              <a:rPr lang="zh-CN" altLang="en-US" dirty="0">
                <a:solidFill>
                  <a:srgbClr val="CC0000"/>
                </a:solidFill>
                <a:latin typeface="宋体" panose="02010600030101010101" pitchFamily="2" charset="-122"/>
              </a:rPr>
            </a:br>
            <a:r>
              <a:rPr lang="zh-CN" altLang="en-US" dirty="0">
                <a:solidFill>
                  <a:srgbClr val="CC0000"/>
                </a:solidFill>
                <a:latin typeface="宋体" panose="02010600030101010101" pitchFamily="2" charset="-122"/>
              </a:rPr>
              <a:t>   方法小结：</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400" dirty="0">
                <a:latin typeface="楷体_GB2312" pitchFamily="49" charset="-122"/>
                <a:ea typeface="楷体_GB2312" pitchFamily="49" charset="-122"/>
              </a:rPr>
              <a:t>解决了临界区</a:t>
            </a:r>
            <a:r>
              <a:rPr lang="zh-CN" altLang="en-US" sz="2400" dirty="0">
                <a:solidFill>
                  <a:srgbClr val="CC0000"/>
                </a:solidFill>
                <a:latin typeface="楷体_GB2312" pitchFamily="49" charset="-122"/>
                <a:ea typeface="楷体_GB2312" pitchFamily="49" charset="-122"/>
              </a:rPr>
              <a:t>进出互斥</a:t>
            </a:r>
            <a:r>
              <a:rPr lang="zh-CN" altLang="en-US" sz="2400" dirty="0">
                <a:latin typeface="楷体_GB2312" pitchFamily="49" charset="-122"/>
                <a:ea typeface="楷体_GB2312" pitchFamily="49" charset="-122"/>
              </a:rPr>
              <a:t>的问题</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400" dirty="0">
                <a:latin typeface="楷体_GB2312" pitchFamily="49" charset="-122"/>
                <a:ea typeface="楷体_GB2312" pitchFamily="49" charset="-122"/>
              </a:rPr>
              <a:t>一般软件法未解决</a:t>
            </a:r>
            <a:r>
              <a:rPr lang="zh-CN" altLang="en-US" sz="2400" dirty="0">
                <a:latin typeface="宋体" panose="02010600030101010101" pitchFamily="2" charset="-122"/>
                <a:ea typeface="楷体_GB2312" pitchFamily="49" charset="-122"/>
              </a:rPr>
              <a:t>“</a:t>
            </a:r>
            <a:r>
              <a:rPr lang="zh-CN" altLang="en-US" sz="2400" dirty="0">
                <a:solidFill>
                  <a:srgbClr val="CC0000"/>
                </a:solidFill>
                <a:latin typeface="楷体_GB2312" pitchFamily="49" charset="-122"/>
                <a:ea typeface="楷体_GB2312" pitchFamily="49" charset="-122"/>
              </a:rPr>
              <a:t>忙等待</a:t>
            </a:r>
            <a:r>
              <a:rPr lang="zh-CN" altLang="en-US" sz="2400" dirty="0">
                <a:latin typeface="宋体" panose="02010600030101010101" pitchFamily="2" charset="-122"/>
                <a:ea typeface="楷体_GB2312" pitchFamily="49" charset="-122"/>
              </a:rPr>
              <a:t>”问题</a:t>
            </a:r>
            <a:endParaRPr lang="en-US" altLang="zh-CN" sz="2400" dirty="0">
              <a:latin typeface="楷体_GB2312" pitchFamily="49" charset="-122"/>
              <a:ea typeface="楷体_GB2312" pitchFamily="49" charset="-122"/>
            </a:endParaRPr>
          </a:p>
          <a:p>
            <a:pPr lvl="1" eaLnBrk="1" hangingPunct="1">
              <a:lnSpc>
                <a:spcPct val="120000"/>
              </a:lnSpc>
              <a:spcBef>
                <a:spcPct val="0"/>
              </a:spcBef>
              <a:buClr>
                <a:srgbClr val="000099"/>
              </a:buClr>
              <a:buSzPct val="90000"/>
              <a:buFont typeface="Wingdings" panose="05000000000000000000" pitchFamily="2" charset="2"/>
              <a:buChar char="n"/>
            </a:pPr>
            <a:r>
              <a:rPr lang="zh-CN" altLang="en-US" sz="2400" dirty="0">
                <a:latin typeface="楷体_GB2312" pitchFamily="49" charset="-122"/>
                <a:ea typeface="楷体_GB2312" pitchFamily="49" charset="-122"/>
              </a:rPr>
              <a:t>关中断方法、硬件原子指令方法不方便、麻烦，操作系统停止调度</a:t>
            </a:r>
          </a:p>
          <a:p>
            <a:pPr lvl="1" eaLnBrk="1" hangingPunct="1">
              <a:lnSpc>
                <a:spcPct val="120000"/>
              </a:lnSpc>
              <a:spcBef>
                <a:spcPct val="0"/>
              </a:spcBef>
              <a:buClr>
                <a:srgbClr val="000099"/>
              </a:buClr>
              <a:buSzPct val="90000"/>
              <a:buFont typeface="Wingdings" panose="05000000000000000000" pitchFamily="2" charset="2"/>
              <a:buChar char="n"/>
            </a:pPr>
            <a:r>
              <a:rPr lang="zh-CN" altLang="en-US" sz="2400" dirty="0">
                <a:latin typeface="楷体_GB2312" pitchFamily="49" charset="-122"/>
                <a:ea typeface="楷体_GB2312" pitchFamily="49" charset="-122"/>
              </a:rPr>
              <a:t> 用来解决</a:t>
            </a:r>
            <a:r>
              <a:rPr lang="zh-CN" altLang="en-US" sz="2400" dirty="0">
                <a:solidFill>
                  <a:srgbClr val="CC0000"/>
                </a:solidFill>
                <a:latin typeface="楷体_GB2312" pitchFamily="49" charset="-122"/>
                <a:ea typeface="楷体_GB2312" pitchFamily="49" charset="-122"/>
              </a:rPr>
              <a:t>多进程同步</a:t>
            </a:r>
            <a:r>
              <a:rPr lang="zh-CN" altLang="en-US" sz="2400" dirty="0">
                <a:latin typeface="楷体_GB2312" pitchFamily="49" charset="-122"/>
                <a:ea typeface="楷体_GB2312" pitchFamily="49" charset="-122"/>
              </a:rPr>
              <a:t>问题很复杂、不方便</a:t>
            </a:r>
          </a:p>
          <a:p>
            <a:pPr lvl="1" eaLnBrk="1" hangingPunct="1">
              <a:lnSpc>
                <a:spcPct val="120000"/>
              </a:lnSpc>
              <a:spcBef>
                <a:spcPct val="0"/>
              </a:spcBef>
              <a:buClr>
                <a:srgbClr val="000099"/>
              </a:buClr>
              <a:buSzPct val="90000"/>
              <a:buFont typeface="Wingdings" panose="05000000000000000000" pitchFamily="2" charset="2"/>
              <a:buChar char="n"/>
            </a:pPr>
            <a:endParaRPr lang="zh-CN" altLang="en-US" sz="2400" dirty="0">
              <a:latin typeface="楷体_GB2312" pitchFamily="49" charset="-122"/>
              <a:ea typeface="楷体_GB2312" pitchFamily="49" charset="-122"/>
            </a:endParaRPr>
          </a:p>
          <a:p>
            <a:pPr lvl="1" eaLnBrk="1" hangingPunct="1">
              <a:lnSpc>
                <a:spcPct val="120000"/>
              </a:lnSpc>
              <a:spcBef>
                <a:spcPct val="0"/>
              </a:spcBef>
              <a:buClr>
                <a:srgbClr val="000099"/>
              </a:buClr>
              <a:buSzPct val="90000"/>
              <a:buFont typeface="Wingdings" panose="05000000000000000000" pitchFamily="2" charset="2"/>
              <a:buChar char="n"/>
            </a:pPr>
            <a:endParaRPr lang="en-US" altLang="zh-CN" sz="2400" dirty="0">
              <a:latin typeface="楷体_GB2312" pitchFamily="49" charset="-122"/>
              <a:ea typeface="楷体_GB2312" pitchFamily="49" charset="-122"/>
            </a:endParaRPr>
          </a:p>
        </p:txBody>
      </p:sp>
      <p:sp>
        <p:nvSpPr>
          <p:cNvPr id="274437" name="Rectangle 5"/>
          <p:cNvSpPr>
            <a:spLocks noChangeArrowheads="1"/>
          </p:cNvSpPr>
          <p:nvPr/>
        </p:nvSpPr>
        <p:spPr bwMode="auto">
          <a:xfrm>
            <a:off x="738187" y="5257800"/>
            <a:ext cx="76962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dirty="0">
                <a:solidFill>
                  <a:srgbClr val="CC0000"/>
                </a:solidFill>
                <a:latin typeface="Verdana" panose="020B0604030504040204" pitchFamily="34" charset="0"/>
                <a:ea typeface="黑体" panose="02010609060101010101" pitchFamily="49" charset="-122"/>
              </a:rPr>
              <a:t>“</a:t>
            </a:r>
            <a:r>
              <a:rPr kumimoji="1" lang="zh-CN" altLang="en-US" dirty="0">
                <a:solidFill>
                  <a:srgbClr val="CC0000"/>
                </a:solidFill>
                <a:latin typeface="黑体" panose="02010609060101010101" pitchFamily="49" charset="-122"/>
                <a:ea typeface="黑体" panose="02010609060101010101" pitchFamily="49" charset="-122"/>
              </a:rPr>
              <a:t>信号量</a:t>
            </a:r>
            <a:r>
              <a:rPr kumimoji="1" lang="zh-CN" altLang="en-US" dirty="0">
                <a:solidFill>
                  <a:srgbClr val="CC0000"/>
                </a:solidFill>
                <a:latin typeface="Verdana" panose="020B0604030504040204" pitchFamily="34" charset="0"/>
                <a:ea typeface="黑体" panose="02010609060101010101" pitchFamily="49" charset="-122"/>
              </a:rPr>
              <a:t>”</a:t>
            </a:r>
            <a:r>
              <a:rPr kumimoji="1" lang="zh-CN" altLang="en-US" dirty="0">
                <a:solidFill>
                  <a:srgbClr val="CC0000"/>
                </a:solidFill>
                <a:latin typeface="黑体" panose="02010609060101010101" pitchFamily="49" charset="-122"/>
                <a:ea typeface="黑体" panose="02010609060101010101" pitchFamily="49" charset="-122"/>
              </a:rPr>
              <a:t>方法是前面方法的更</a:t>
            </a:r>
            <a:r>
              <a:rPr kumimoji="1" lang="zh-CN" altLang="en-US" dirty="0">
                <a:solidFill>
                  <a:srgbClr val="CC0000"/>
                </a:solidFill>
                <a:latin typeface="Verdana" panose="020B0604030504040204" pitchFamily="34" charset="0"/>
                <a:ea typeface="黑体" panose="02010609060101010101" pitchFamily="49" charset="-122"/>
              </a:rPr>
              <a:t>“</a:t>
            </a:r>
            <a:r>
              <a:rPr kumimoji="1" lang="zh-CN" altLang="en-US" dirty="0">
                <a:solidFill>
                  <a:srgbClr val="CC0000"/>
                </a:solidFill>
                <a:latin typeface="黑体" panose="02010609060101010101" pitchFamily="49" charset="-122"/>
                <a:ea typeface="黑体" panose="02010609060101010101" pitchFamily="49" charset="-122"/>
              </a:rPr>
              <a:t>一般化</a:t>
            </a:r>
            <a:r>
              <a:rPr kumimoji="1" lang="zh-CN" altLang="en-US" dirty="0">
                <a:solidFill>
                  <a:srgbClr val="CC0000"/>
                </a:solidFill>
                <a:latin typeface="Verdana" panose="020B0604030504040204" pitchFamily="34" charset="0"/>
                <a:ea typeface="黑体" panose="02010609060101010101" pitchFamily="49" charset="-122"/>
              </a:rPr>
              <a:t>”</a:t>
            </a:r>
            <a:r>
              <a:rPr kumimoji="1" lang="zh-CN" altLang="en-US" dirty="0">
                <a:solidFill>
                  <a:srgbClr val="CC0000"/>
                </a:solidFill>
                <a:latin typeface="黑体" panose="02010609060101010101" pitchFamily="49" charset="-122"/>
                <a:ea typeface="黑体" panose="02010609060101010101" pitchFamily="49" charset="-122"/>
              </a:rPr>
              <a:t>体现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wipe(up)">
                                      <p:cBhvr>
                                        <p:cTn id="7" dur="10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1076325"/>
            <a:ext cx="8305800" cy="523875"/>
          </a:xfrm>
        </p:spPr>
        <p:txBody>
          <a:bodyPr/>
          <a:lstStyle/>
          <a:p>
            <a:pPr eaLnBrk="1" hangingPunct="1"/>
            <a:r>
              <a:rPr lang="zh-CN" altLang="en-US" sz="2800" dirty="0"/>
              <a:t>信号量 </a:t>
            </a:r>
            <a:r>
              <a:rPr lang="zh-CN" altLang="en-US" sz="2800" dirty="0">
                <a:sym typeface="Symbol" panose="05050102010706020507" pitchFamily="18" charset="2"/>
              </a:rPr>
              <a:t> 由伟大人物提出的伟大概念！！</a:t>
            </a:r>
          </a:p>
        </p:txBody>
      </p:sp>
      <p:sp>
        <p:nvSpPr>
          <p:cNvPr id="282627" name="Rectangle 3"/>
          <p:cNvSpPr>
            <a:spLocks noChangeArrowheads="1"/>
          </p:cNvSpPr>
          <p:nvPr/>
        </p:nvSpPr>
        <p:spPr bwMode="auto">
          <a:xfrm>
            <a:off x="685800" y="1573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400" dirty="0">
                <a:solidFill>
                  <a:srgbClr val="FF0000"/>
                </a:solidFill>
              </a:rPr>
              <a:t>信号量</a:t>
            </a:r>
            <a:r>
              <a:rPr lang="en-US" altLang="zh-CN" sz="2400" dirty="0">
                <a:solidFill>
                  <a:srgbClr val="FF0000"/>
                </a:solidFill>
              </a:rPr>
              <a:t>: 1965</a:t>
            </a:r>
            <a:r>
              <a:rPr lang="zh-CN" altLang="en-US" sz="2400" dirty="0">
                <a:solidFill>
                  <a:srgbClr val="FF0000"/>
                </a:solidFill>
              </a:rPr>
              <a:t>年，由荷兰学者</a:t>
            </a:r>
            <a:r>
              <a:rPr lang="en-US" altLang="zh-CN" sz="2400" dirty="0" err="1">
                <a:solidFill>
                  <a:srgbClr val="FF0000"/>
                </a:solidFill>
              </a:rPr>
              <a:t>Dijkstra</a:t>
            </a:r>
            <a:r>
              <a:rPr lang="zh-CN" altLang="en-US" sz="2400" dirty="0">
                <a:solidFill>
                  <a:srgbClr val="FF0000"/>
                </a:solidFill>
              </a:rPr>
              <a:t>提出的一种特殊整型变量。</a:t>
            </a:r>
          </a:p>
        </p:txBody>
      </p:sp>
      <p:sp>
        <p:nvSpPr>
          <p:cNvPr id="282628" name="Rectangle 4"/>
          <p:cNvSpPr>
            <a:spLocks noChangeArrowheads="1"/>
          </p:cNvSpPr>
          <p:nvPr/>
        </p:nvSpPr>
        <p:spPr bwMode="auto">
          <a:xfrm>
            <a:off x="685800" y="2411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t>信号量定义：</a:t>
            </a:r>
            <a:r>
              <a:rPr lang="en-US" altLang="zh-CN" sz="2400" dirty="0"/>
              <a:t>1</a:t>
            </a:r>
            <a:r>
              <a:rPr lang="zh-CN" altLang="en-US" sz="2400" dirty="0"/>
              <a:t>个数据结构</a:t>
            </a:r>
            <a:r>
              <a:rPr lang="en-US" altLang="zh-CN" sz="2400" dirty="0"/>
              <a:t>+2</a:t>
            </a:r>
            <a:r>
              <a:rPr lang="zh-CN" altLang="en-US" sz="2400" dirty="0"/>
              <a:t>个</a:t>
            </a:r>
            <a:r>
              <a:rPr lang="zh-CN" altLang="en-US" sz="2400"/>
              <a:t>基本操作</a:t>
            </a:r>
            <a:endParaRPr lang="en-US" altLang="zh-CN" sz="2500" dirty="0"/>
          </a:p>
        </p:txBody>
      </p:sp>
      <p:sp>
        <p:nvSpPr>
          <p:cNvPr id="282629" name="Rectangle 5"/>
          <p:cNvSpPr>
            <a:spLocks noChangeArrowheads="1"/>
          </p:cNvSpPr>
          <p:nvPr/>
        </p:nvSpPr>
        <p:spPr bwMode="auto">
          <a:xfrm>
            <a:off x="914400" y="3124200"/>
            <a:ext cx="7162800" cy="3124200"/>
          </a:xfrm>
          <a:prstGeom prst="rect">
            <a:avLst/>
          </a:prstGeom>
          <a:noFill/>
          <a:ln w="12700">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700" dirty="0">
                <a:latin typeface="Courier New" panose="02070309020205020404" pitchFamily="49" charset="0"/>
              </a:rPr>
              <a:t>struct semaphore </a:t>
            </a:r>
          </a:p>
          <a:p>
            <a:pPr eaLnBrk="1" hangingPunct="1">
              <a:buFont typeface="Wingdings" panose="05000000000000000000" pitchFamily="2" charset="2"/>
              <a:buNone/>
            </a:pPr>
            <a:r>
              <a:rPr lang="en-US" altLang="zh-CN" sz="1700" dirty="0">
                <a:latin typeface="Courier New" panose="02070309020205020404" pitchFamily="49" charset="0"/>
              </a:rPr>
              <a:t> {</a:t>
            </a:r>
          </a:p>
          <a:p>
            <a:pPr eaLnBrk="1" hangingPunct="1">
              <a:buFont typeface="Wingdings" panose="05000000000000000000" pitchFamily="2" charset="2"/>
              <a:buNone/>
            </a:pPr>
            <a:r>
              <a:rPr lang="en-US" altLang="zh-CN" sz="1700" dirty="0">
                <a:latin typeface="Courier New" panose="02070309020205020404" pitchFamily="49" charset="0"/>
              </a:rPr>
              <a:t>   int value;   /*</a:t>
            </a:r>
            <a:r>
              <a:rPr lang="zh-CN" altLang="en-US" sz="1700" dirty="0">
                <a:latin typeface="Courier New" panose="02070309020205020404" pitchFamily="49" charset="0"/>
              </a:rPr>
              <a:t>记录资源个数</a:t>
            </a:r>
            <a:r>
              <a:rPr lang="en-US" altLang="zh-CN" sz="1700" dirty="0">
                <a:latin typeface="Courier New" panose="02070309020205020404" pitchFamily="49" charset="0"/>
              </a:rPr>
              <a:t>(+)</a:t>
            </a:r>
            <a:r>
              <a:rPr lang="zh-CN" altLang="en-US" sz="1700" dirty="0">
                <a:latin typeface="Courier New" panose="02070309020205020404" pitchFamily="49" charset="0"/>
              </a:rPr>
              <a:t>或等待资源进程</a:t>
            </a:r>
            <a:r>
              <a:rPr lang="en-US" altLang="zh-CN" sz="1700" dirty="0">
                <a:latin typeface="Courier New" panose="02070309020205020404" pitchFamily="49" charset="0"/>
              </a:rPr>
              <a:t>(-)</a:t>
            </a:r>
            <a:r>
              <a:rPr lang="zh-CN" altLang="en-US" sz="1700" dirty="0">
                <a:latin typeface="Courier New" panose="02070309020205020404" pitchFamily="49" charset="0"/>
              </a:rPr>
              <a:t>个数*</a:t>
            </a:r>
            <a:r>
              <a:rPr lang="en-US" altLang="zh-CN" sz="1700" dirty="0">
                <a:latin typeface="Courier New" panose="02070309020205020404" pitchFamily="49" charset="0"/>
              </a:rPr>
              <a:t>/</a:t>
            </a:r>
          </a:p>
          <a:p>
            <a:pPr eaLnBrk="1" hangingPunct="1">
              <a:buFont typeface="Wingdings" panose="05000000000000000000" pitchFamily="2" charset="2"/>
              <a:buNone/>
            </a:pPr>
            <a:r>
              <a:rPr lang="en-US" altLang="zh-CN" sz="1700" dirty="0">
                <a:latin typeface="Courier New" panose="02070309020205020404" pitchFamily="49" charset="0"/>
              </a:rPr>
              <a:t>   PCB *queue;  /*</a:t>
            </a:r>
            <a:r>
              <a:rPr lang="zh-CN" altLang="en-US" sz="1700" dirty="0">
                <a:latin typeface="Courier New" panose="02070309020205020404" pitchFamily="49" charset="0"/>
              </a:rPr>
              <a:t>等待在该信号量上的进程队列*</a:t>
            </a:r>
            <a:r>
              <a:rPr lang="en-US" altLang="zh-CN" sz="1700" dirty="0">
                <a:latin typeface="Courier New" panose="02070309020205020404" pitchFamily="49" charset="0"/>
              </a:rPr>
              <a:t>/</a:t>
            </a:r>
          </a:p>
          <a:p>
            <a:pPr eaLnBrk="1" hangingPunct="1">
              <a:buFont typeface="Wingdings" panose="05000000000000000000" pitchFamily="2" charset="2"/>
              <a:buNone/>
            </a:pPr>
            <a:r>
              <a:rPr lang="en-US" altLang="zh-CN" sz="1700" dirty="0">
                <a:latin typeface="Courier New" panose="02070309020205020404" pitchFamily="49" charset="0"/>
              </a:rPr>
              <a:t> }</a:t>
            </a:r>
          </a:p>
          <a:p>
            <a:pPr eaLnBrk="1" hangingPunct="1">
              <a:buFont typeface="Wingdings" panose="05000000000000000000" pitchFamily="2" charset="2"/>
              <a:buNone/>
            </a:pPr>
            <a:r>
              <a:rPr lang="en-US" altLang="zh-CN" sz="1700" dirty="0">
                <a:latin typeface="Courier New" panose="02070309020205020404" pitchFamily="49" charset="0"/>
              </a:rPr>
              <a:t>P(semaphore s); /*</a:t>
            </a:r>
            <a:r>
              <a:rPr lang="zh-CN" altLang="en-US" sz="1700" dirty="0">
                <a:latin typeface="Courier New" panose="02070309020205020404" pitchFamily="49" charset="0"/>
              </a:rPr>
              <a:t>分配资源或组织进程排队等待并记录</a:t>
            </a:r>
          </a:p>
          <a:p>
            <a:pPr eaLnBrk="1" hangingPunct="1">
              <a:buFont typeface="Wingdings" panose="05000000000000000000" pitchFamily="2" charset="2"/>
              <a:buNone/>
            </a:pPr>
            <a:r>
              <a:rPr lang="zh-CN" altLang="en-US" sz="1700" dirty="0">
                <a:latin typeface="Courier New" panose="02070309020205020404" pitchFamily="49" charset="0"/>
              </a:rPr>
              <a:t>                  排队进程数*</a:t>
            </a:r>
            <a:r>
              <a:rPr lang="en-US" altLang="zh-CN" sz="1700" dirty="0">
                <a:latin typeface="Courier New" panose="02070309020205020404" pitchFamily="49" charset="0"/>
              </a:rPr>
              <a:t>/</a:t>
            </a:r>
          </a:p>
          <a:p>
            <a:pPr eaLnBrk="1" hangingPunct="1">
              <a:buFont typeface="Wingdings" panose="05000000000000000000" pitchFamily="2" charset="2"/>
              <a:buNone/>
            </a:pPr>
            <a:r>
              <a:rPr lang="en-US" altLang="zh-CN" sz="1700" dirty="0">
                <a:latin typeface="Courier New" panose="02070309020205020404" pitchFamily="49" charset="0"/>
              </a:rPr>
              <a:t>V(semaphore s); /*</a:t>
            </a:r>
            <a:r>
              <a:rPr lang="zh-CN" altLang="en-US" sz="1700" dirty="0">
                <a:latin typeface="Courier New" panose="02070309020205020404" pitchFamily="49" charset="0"/>
              </a:rPr>
              <a:t>资源归还或唤醒等待的进程*</a:t>
            </a:r>
            <a:r>
              <a:rPr lang="en-US" altLang="zh-CN" sz="1700" dirty="0">
                <a:latin typeface="Courier New" panose="02070309020205020404" pitchFamily="49" charset="0"/>
              </a:rPr>
              <a:t>/</a:t>
            </a:r>
          </a:p>
        </p:txBody>
      </p:sp>
      <p:sp>
        <p:nvSpPr>
          <p:cNvPr id="3072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0727" name="Rectangle 7"/>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dissolve">
                                      <p:cBhvr>
                                        <p:cTn id="7" dur="500"/>
                                        <p:tgtEl>
                                          <p:spTgt spid="2826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2628"/>
                                        </p:tgtEl>
                                        <p:attrNameLst>
                                          <p:attrName>style.visibility</p:attrName>
                                        </p:attrNameLst>
                                      </p:cBhvr>
                                      <p:to>
                                        <p:strVal val="visible"/>
                                      </p:to>
                                    </p:set>
                                    <p:animEffect transition="in" filter="dissolve">
                                      <p:cBhvr>
                                        <p:cTn id="12" dur="500"/>
                                        <p:tgtEl>
                                          <p:spTgt spid="2826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29"/>
                                        </p:tgtEl>
                                        <p:attrNameLst>
                                          <p:attrName>style.visibility</p:attrName>
                                        </p:attrNameLst>
                                      </p:cBhvr>
                                      <p:to>
                                        <p:strVal val="visible"/>
                                      </p:to>
                                    </p:set>
                                    <p:animEffect transition="in" filter="dissolve">
                                      <p:cBhvr>
                                        <p:cTn id="17" dur="500"/>
                                        <p:tgtEl>
                                          <p:spTgt spid="282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p:bldP spid="282628" grpId="0"/>
      <p:bldP spid="2826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1747" name="Rectangle 7"/>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31748" name="Rectangle 10"/>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信号量的概念：  </a:t>
            </a:r>
          </a:p>
        </p:txBody>
      </p:sp>
      <p:sp>
        <p:nvSpPr>
          <p:cNvPr id="31749" name="Rectangle 12"/>
          <p:cNvSpPr>
            <a:spLocks noChangeArrowheads="1"/>
          </p:cNvSpPr>
          <p:nvPr/>
        </p:nvSpPr>
        <p:spPr bwMode="auto">
          <a:xfrm>
            <a:off x="685800" y="1828800"/>
            <a:ext cx="7620000" cy="43434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buFont typeface="Wingdings" panose="05000000000000000000" pitchFamily="2" charset="2"/>
              <a:buChar char="l"/>
            </a:pPr>
            <a:r>
              <a:rPr lang="en-US" altLang="zh-CN" sz="2000" dirty="0"/>
              <a:t> </a:t>
            </a:r>
            <a:r>
              <a:rPr lang="zh-CN" altLang="en-US" sz="2000" dirty="0"/>
              <a:t>信号量是一个确定的二元组</a:t>
            </a:r>
            <a:r>
              <a:rPr lang="zh-CN" altLang="en-US" sz="2000" dirty="0">
                <a:solidFill>
                  <a:srgbClr val="CC0000"/>
                </a:solidFill>
              </a:rPr>
              <a:t>（</a:t>
            </a:r>
            <a:r>
              <a:rPr lang="en-US" altLang="zh-CN" sz="2000" dirty="0">
                <a:solidFill>
                  <a:srgbClr val="CC0000"/>
                </a:solidFill>
              </a:rPr>
              <a:t>s</a:t>
            </a:r>
            <a:r>
              <a:rPr lang="zh-CN" altLang="en-US" sz="2000" dirty="0">
                <a:solidFill>
                  <a:srgbClr val="CC0000"/>
                </a:solidFill>
              </a:rPr>
              <a:t>，</a:t>
            </a:r>
            <a:r>
              <a:rPr lang="en-US" altLang="zh-CN" sz="2000" dirty="0">
                <a:solidFill>
                  <a:srgbClr val="CC0000"/>
                </a:solidFill>
              </a:rPr>
              <a:t>q</a:t>
            </a:r>
            <a:r>
              <a:rPr lang="zh-CN" altLang="en-US" sz="2000" dirty="0">
                <a:solidFill>
                  <a:srgbClr val="CC0000"/>
                </a:solidFill>
              </a:rPr>
              <a:t>）</a:t>
            </a:r>
          </a:p>
          <a:p>
            <a:pPr eaLnBrk="1" hangingPunct="1">
              <a:lnSpc>
                <a:spcPct val="140000"/>
              </a:lnSpc>
              <a:spcBef>
                <a:spcPct val="0"/>
              </a:spcBef>
              <a:buClr>
                <a:srgbClr val="CC0000"/>
              </a:buClr>
              <a:buFont typeface="Wingdings" panose="05000000000000000000" pitchFamily="2" charset="2"/>
              <a:buChar char="l"/>
            </a:pPr>
            <a:r>
              <a:rPr lang="zh-CN" altLang="en-US" sz="2000" dirty="0"/>
              <a:t> 其中</a:t>
            </a:r>
            <a:r>
              <a:rPr lang="en-US" altLang="zh-CN" sz="2000" dirty="0"/>
              <a:t>s</a:t>
            </a:r>
            <a:r>
              <a:rPr lang="zh-CN" altLang="en-US" sz="2000" dirty="0"/>
              <a:t>是一个具有非负初值的整形变量，</a:t>
            </a:r>
            <a:r>
              <a:rPr lang="en-US" altLang="zh-CN" sz="2000" dirty="0"/>
              <a:t>q</a:t>
            </a:r>
            <a:r>
              <a:rPr lang="zh-CN" altLang="en-US" sz="2000" dirty="0"/>
              <a:t>是一个初始状态</a:t>
            </a:r>
            <a:br>
              <a:rPr lang="zh-CN" altLang="en-US" sz="2000" dirty="0"/>
            </a:br>
            <a:r>
              <a:rPr lang="zh-CN" altLang="en-US" sz="2000" dirty="0"/>
              <a:t>    为空的队列</a:t>
            </a:r>
          </a:p>
          <a:p>
            <a:pPr eaLnBrk="1" hangingPunct="1">
              <a:lnSpc>
                <a:spcPct val="140000"/>
              </a:lnSpc>
              <a:spcBef>
                <a:spcPct val="0"/>
              </a:spcBef>
              <a:buClr>
                <a:srgbClr val="CC0000"/>
              </a:buClr>
              <a:buFont typeface="Wingdings" panose="05000000000000000000" pitchFamily="2" charset="2"/>
              <a:buChar char="l"/>
            </a:pPr>
            <a:r>
              <a:rPr lang="zh-CN" altLang="en-US" sz="2000" dirty="0"/>
              <a:t> 整形变量</a:t>
            </a:r>
            <a:r>
              <a:rPr lang="en-US" altLang="zh-CN" sz="2000" dirty="0">
                <a:highlight>
                  <a:srgbClr val="FFFF00"/>
                </a:highlight>
              </a:rPr>
              <a:t>s</a:t>
            </a:r>
            <a:r>
              <a:rPr lang="zh-CN" altLang="en-US" sz="2000" dirty="0">
                <a:highlight>
                  <a:srgbClr val="FFFF00"/>
                </a:highlight>
              </a:rPr>
              <a:t>表示系统中某类资源的数目</a:t>
            </a:r>
            <a:r>
              <a:rPr lang="zh-CN" altLang="en-US" sz="2000" dirty="0"/>
              <a:t>：</a:t>
            </a:r>
          </a:p>
          <a:p>
            <a:pPr lvl="1" eaLnBrk="1" hangingPunct="1">
              <a:lnSpc>
                <a:spcPct val="140000"/>
              </a:lnSpc>
              <a:spcBef>
                <a:spcPct val="0"/>
              </a:spcBef>
              <a:buClr>
                <a:srgbClr val="000099"/>
              </a:buClr>
              <a:buSzPct val="90000"/>
              <a:buFont typeface="Wingdings" panose="05000000000000000000" pitchFamily="2" charset="2"/>
              <a:buChar char="n"/>
            </a:pPr>
            <a:r>
              <a:rPr lang="zh-CN" altLang="en-US" sz="2000" dirty="0"/>
              <a:t> 当其值</a:t>
            </a:r>
            <a:r>
              <a:rPr lang="zh-CN" altLang="en-US" sz="2000" dirty="0">
                <a:solidFill>
                  <a:srgbClr val="CC0000"/>
                </a:solidFill>
              </a:rPr>
              <a:t> ≥ </a:t>
            </a:r>
            <a:r>
              <a:rPr lang="en-US" altLang="zh-CN" sz="2000" dirty="0">
                <a:solidFill>
                  <a:srgbClr val="CC0000"/>
                </a:solidFill>
              </a:rPr>
              <a:t>0 </a:t>
            </a:r>
            <a:r>
              <a:rPr lang="zh-CN" altLang="en-US" sz="2000" dirty="0">
                <a:solidFill>
                  <a:srgbClr val="CC0000"/>
                </a:solidFill>
              </a:rPr>
              <a:t>时</a:t>
            </a:r>
            <a:r>
              <a:rPr lang="zh-CN" altLang="en-US" sz="2000" dirty="0"/>
              <a:t>，表示系统中当前可用资源的数目</a:t>
            </a:r>
          </a:p>
          <a:p>
            <a:pPr lvl="1" eaLnBrk="1" hangingPunct="1">
              <a:lnSpc>
                <a:spcPct val="140000"/>
              </a:lnSpc>
              <a:spcBef>
                <a:spcPct val="0"/>
              </a:spcBef>
              <a:buClr>
                <a:srgbClr val="000099"/>
              </a:buClr>
              <a:buSzPct val="90000"/>
              <a:buFont typeface="Wingdings" panose="05000000000000000000" pitchFamily="2" charset="2"/>
              <a:buChar char="n"/>
            </a:pPr>
            <a:r>
              <a:rPr lang="zh-CN" altLang="en-US" sz="2000" dirty="0"/>
              <a:t> 当其值 </a:t>
            </a:r>
            <a:r>
              <a:rPr lang="zh-CN" altLang="en-US" sz="2000" dirty="0">
                <a:solidFill>
                  <a:srgbClr val="CC0000"/>
                </a:solidFill>
              </a:rPr>
              <a:t>＜ </a:t>
            </a:r>
            <a:r>
              <a:rPr lang="en-US" altLang="zh-CN" sz="2000" dirty="0">
                <a:solidFill>
                  <a:srgbClr val="CC0000"/>
                </a:solidFill>
              </a:rPr>
              <a:t>0 </a:t>
            </a:r>
            <a:r>
              <a:rPr lang="zh-CN" altLang="en-US" sz="2000" dirty="0">
                <a:solidFill>
                  <a:srgbClr val="CC0000"/>
                </a:solidFill>
              </a:rPr>
              <a:t>时</a:t>
            </a:r>
            <a:r>
              <a:rPr lang="zh-CN" altLang="en-US" sz="2000" dirty="0"/>
              <a:t>，其绝对值表示系统中因请求该类资源</a:t>
            </a:r>
            <a:br>
              <a:rPr lang="zh-CN" altLang="en-US" sz="2000" dirty="0"/>
            </a:br>
            <a:r>
              <a:rPr lang="zh-CN" altLang="en-US" sz="2000" dirty="0"/>
              <a:t>    而被阻塞的进程数目</a:t>
            </a:r>
          </a:p>
          <a:p>
            <a:pPr eaLnBrk="1" hangingPunct="1">
              <a:lnSpc>
                <a:spcPct val="140000"/>
              </a:lnSpc>
              <a:spcBef>
                <a:spcPct val="0"/>
              </a:spcBef>
              <a:buClr>
                <a:srgbClr val="CC0000"/>
              </a:buClr>
              <a:buFont typeface="Wingdings" panose="05000000000000000000" pitchFamily="2" charset="2"/>
              <a:buChar char="l"/>
            </a:pPr>
            <a:r>
              <a:rPr lang="zh-CN" altLang="en-US" sz="2000" dirty="0"/>
              <a:t> 除信号量的初值外，信号量的值仅能由</a:t>
            </a:r>
            <a:r>
              <a:rPr lang="en-US" altLang="zh-CN" sz="2000" dirty="0"/>
              <a:t>P</a:t>
            </a:r>
            <a:r>
              <a:rPr lang="zh-CN" altLang="en-US" sz="2000" dirty="0"/>
              <a:t>操作和</a:t>
            </a:r>
            <a:r>
              <a:rPr lang="en-US" altLang="zh-CN" sz="2000" dirty="0"/>
              <a:t>V</a:t>
            </a:r>
            <a:r>
              <a:rPr lang="zh-CN" altLang="en-US" sz="2000" dirty="0"/>
              <a:t>操作更改，</a:t>
            </a:r>
            <a:br>
              <a:rPr lang="zh-CN" altLang="en-US" sz="2000" dirty="0"/>
            </a:br>
            <a:r>
              <a:rPr lang="zh-CN" altLang="en-US" sz="2000" dirty="0"/>
              <a:t>    操作系统利用它的状态对进程和资源进行管理</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AE1ABFF-0F8A-CDE9-F683-81E7B24EF5FB}"/>
                  </a:ext>
                </a:extLst>
              </p14:cNvPr>
              <p14:cNvContentPartPr/>
              <p14:nvPr/>
            </p14:nvContentPartPr>
            <p14:xfrm>
              <a:off x="4390539" y="1637037"/>
              <a:ext cx="205920" cy="531000"/>
            </p14:xfrm>
          </p:contentPart>
        </mc:Choice>
        <mc:Fallback xmlns="">
          <p:pic>
            <p:nvPicPr>
              <p:cNvPr id="2" name="墨迹 1">
                <a:extLst>
                  <a:ext uri="{FF2B5EF4-FFF2-40B4-BE49-F238E27FC236}">
                    <a16:creationId xmlns:a16="http://schemas.microsoft.com/office/drawing/2014/main" id="{5AE1ABFF-0F8A-CDE9-F683-81E7B24EF5FB}"/>
                  </a:ext>
                </a:extLst>
              </p:cNvPr>
              <p:cNvPicPr/>
              <p:nvPr/>
            </p:nvPicPr>
            <p:blipFill>
              <a:blip r:embed="rId3"/>
              <a:stretch>
                <a:fillRect/>
              </a:stretch>
            </p:blipFill>
            <p:spPr>
              <a:xfrm>
                <a:off x="4381539" y="1628037"/>
                <a:ext cx="223560" cy="548640"/>
              </a:xfrm>
              <a:prstGeom prst="rect">
                <a:avLst/>
              </a:prstGeom>
            </p:spPr>
          </p:pic>
        </mc:Fallback>
      </mc:AlternateContent>
      <p:grpSp>
        <p:nvGrpSpPr>
          <p:cNvPr id="15" name="组合 14">
            <a:extLst>
              <a:ext uri="{FF2B5EF4-FFF2-40B4-BE49-F238E27FC236}">
                <a16:creationId xmlns:a16="http://schemas.microsoft.com/office/drawing/2014/main" id="{EF615E0E-AAF1-1560-A0E3-67D0BB8C243A}"/>
              </a:ext>
            </a:extLst>
          </p:cNvPr>
          <p:cNvGrpSpPr/>
          <p:nvPr/>
        </p:nvGrpSpPr>
        <p:grpSpPr>
          <a:xfrm>
            <a:off x="4618779" y="1398357"/>
            <a:ext cx="382680" cy="211680"/>
            <a:chOff x="4618779" y="1398357"/>
            <a:chExt cx="382680" cy="211680"/>
          </a:xfrm>
        </p:grpSpPr>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D7009140-C1EB-C497-CF46-984812B52F77}"/>
                    </a:ext>
                  </a:extLst>
                </p14:cNvPr>
                <p14:cNvContentPartPr/>
                <p14:nvPr/>
              </p14:nvContentPartPr>
              <p14:xfrm>
                <a:off x="4618779" y="1434357"/>
                <a:ext cx="164880" cy="172800"/>
              </p14:xfrm>
            </p:contentPart>
          </mc:Choice>
          <mc:Fallback xmlns="">
            <p:pic>
              <p:nvPicPr>
                <p:cNvPr id="10" name="墨迹 9">
                  <a:extLst>
                    <a:ext uri="{FF2B5EF4-FFF2-40B4-BE49-F238E27FC236}">
                      <a16:creationId xmlns:a16="http://schemas.microsoft.com/office/drawing/2014/main" id="{D7009140-C1EB-C497-CF46-984812B52F77}"/>
                    </a:ext>
                  </a:extLst>
                </p:cNvPr>
                <p:cNvPicPr/>
                <p:nvPr/>
              </p:nvPicPr>
              <p:blipFill>
                <a:blip r:embed="rId5"/>
                <a:stretch>
                  <a:fillRect/>
                </a:stretch>
              </p:blipFill>
              <p:spPr>
                <a:xfrm>
                  <a:off x="4610139" y="1425357"/>
                  <a:ext cx="1825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4BF433FE-3FAB-858B-BB9D-07D1267DE954}"/>
                    </a:ext>
                  </a:extLst>
                </p14:cNvPr>
                <p14:cNvContentPartPr/>
                <p14:nvPr/>
              </p14:nvContentPartPr>
              <p14:xfrm>
                <a:off x="4892379" y="1410597"/>
                <a:ext cx="83880" cy="199440"/>
              </p14:xfrm>
            </p:contentPart>
          </mc:Choice>
          <mc:Fallback xmlns="">
            <p:pic>
              <p:nvPicPr>
                <p:cNvPr id="11" name="墨迹 10">
                  <a:extLst>
                    <a:ext uri="{FF2B5EF4-FFF2-40B4-BE49-F238E27FC236}">
                      <a16:creationId xmlns:a16="http://schemas.microsoft.com/office/drawing/2014/main" id="{4BF433FE-3FAB-858B-BB9D-07D1267DE954}"/>
                    </a:ext>
                  </a:extLst>
                </p:cNvPr>
                <p:cNvPicPr/>
                <p:nvPr/>
              </p:nvPicPr>
              <p:blipFill>
                <a:blip r:embed="rId7"/>
                <a:stretch>
                  <a:fillRect/>
                </a:stretch>
              </p:blipFill>
              <p:spPr>
                <a:xfrm>
                  <a:off x="4883379" y="1401597"/>
                  <a:ext cx="1015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墨迹 12">
                  <a:extLst>
                    <a:ext uri="{FF2B5EF4-FFF2-40B4-BE49-F238E27FC236}">
                      <a16:creationId xmlns:a16="http://schemas.microsoft.com/office/drawing/2014/main" id="{27F260B6-8B69-5DC8-3CB9-EB3304049261}"/>
                    </a:ext>
                  </a:extLst>
                </p14:cNvPr>
                <p14:cNvContentPartPr/>
                <p14:nvPr/>
              </p14:nvContentPartPr>
              <p14:xfrm>
                <a:off x="4850259" y="1398357"/>
                <a:ext cx="151200" cy="22680"/>
              </p14:xfrm>
            </p:contentPart>
          </mc:Choice>
          <mc:Fallback xmlns="">
            <p:pic>
              <p:nvPicPr>
                <p:cNvPr id="13" name="墨迹 12">
                  <a:extLst>
                    <a:ext uri="{FF2B5EF4-FFF2-40B4-BE49-F238E27FC236}">
                      <a16:creationId xmlns:a16="http://schemas.microsoft.com/office/drawing/2014/main" id="{27F260B6-8B69-5DC8-3CB9-EB3304049261}"/>
                    </a:ext>
                  </a:extLst>
                </p:cNvPr>
                <p:cNvPicPr/>
                <p:nvPr/>
              </p:nvPicPr>
              <p:blipFill>
                <a:blip r:embed="rId9"/>
                <a:stretch>
                  <a:fillRect/>
                </a:stretch>
              </p:blipFill>
              <p:spPr>
                <a:xfrm>
                  <a:off x="4841259" y="1389357"/>
                  <a:ext cx="1688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墨迹 13">
                  <a:extLst>
                    <a:ext uri="{FF2B5EF4-FFF2-40B4-BE49-F238E27FC236}">
                      <a16:creationId xmlns:a16="http://schemas.microsoft.com/office/drawing/2014/main" id="{F9B92758-058F-3BC5-A72E-300D45013F88}"/>
                    </a:ext>
                  </a:extLst>
                </p14:cNvPr>
                <p14:cNvContentPartPr/>
                <p14:nvPr/>
              </p14:nvContentPartPr>
              <p14:xfrm>
                <a:off x="4934859" y="1495197"/>
                <a:ext cx="41040" cy="360"/>
              </p14:xfrm>
            </p:contentPart>
          </mc:Choice>
          <mc:Fallback xmlns="">
            <p:pic>
              <p:nvPicPr>
                <p:cNvPr id="14" name="墨迹 13">
                  <a:extLst>
                    <a:ext uri="{FF2B5EF4-FFF2-40B4-BE49-F238E27FC236}">
                      <a16:creationId xmlns:a16="http://schemas.microsoft.com/office/drawing/2014/main" id="{F9B92758-058F-3BC5-A72E-300D45013F88}"/>
                    </a:ext>
                  </a:extLst>
                </p:cNvPr>
                <p:cNvPicPr/>
                <p:nvPr/>
              </p:nvPicPr>
              <p:blipFill>
                <a:blip r:embed="rId11"/>
                <a:stretch>
                  <a:fillRect/>
                </a:stretch>
              </p:blipFill>
              <p:spPr>
                <a:xfrm>
                  <a:off x="4926219" y="1486557"/>
                  <a:ext cx="586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6" name="墨迹 15">
                <a:extLst>
                  <a:ext uri="{FF2B5EF4-FFF2-40B4-BE49-F238E27FC236}">
                    <a16:creationId xmlns:a16="http://schemas.microsoft.com/office/drawing/2014/main" id="{53255A84-5E6C-F9CE-BE7E-E68F51974461}"/>
                  </a:ext>
                </a:extLst>
              </p14:cNvPr>
              <p14:cNvContentPartPr/>
              <p14:nvPr/>
            </p14:nvContentPartPr>
            <p14:xfrm>
              <a:off x="3900219" y="1628397"/>
              <a:ext cx="102960" cy="7200"/>
            </p14:xfrm>
          </p:contentPart>
        </mc:Choice>
        <mc:Fallback xmlns="">
          <p:pic>
            <p:nvPicPr>
              <p:cNvPr id="16" name="墨迹 15">
                <a:extLst>
                  <a:ext uri="{FF2B5EF4-FFF2-40B4-BE49-F238E27FC236}">
                    <a16:creationId xmlns:a16="http://schemas.microsoft.com/office/drawing/2014/main" id="{53255A84-5E6C-F9CE-BE7E-E68F51974461}"/>
                  </a:ext>
                </a:extLst>
              </p:cNvPr>
              <p:cNvPicPr/>
              <p:nvPr/>
            </p:nvPicPr>
            <p:blipFill>
              <a:blip r:embed="rId13"/>
              <a:stretch>
                <a:fillRect/>
              </a:stretch>
            </p:blipFill>
            <p:spPr>
              <a:xfrm>
                <a:off x="3891219" y="1619757"/>
                <a:ext cx="1206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墨迹 17">
                <a:extLst>
                  <a:ext uri="{FF2B5EF4-FFF2-40B4-BE49-F238E27FC236}">
                    <a16:creationId xmlns:a16="http://schemas.microsoft.com/office/drawing/2014/main" id="{397D1A5F-2749-1CA6-6988-0036959C0E02}"/>
                  </a:ext>
                </a:extLst>
              </p14:cNvPr>
              <p14:cNvContentPartPr/>
              <p14:nvPr/>
            </p14:nvContentPartPr>
            <p14:xfrm>
              <a:off x="5244099" y="1723437"/>
              <a:ext cx="353880" cy="384120"/>
            </p14:xfrm>
          </p:contentPart>
        </mc:Choice>
        <mc:Fallback xmlns="">
          <p:pic>
            <p:nvPicPr>
              <p:cNvPr id="18" name="墨迹 17">
                <a:extLst>
                  <a:ext uri="{FF2B5EF4-FFF2-40B4-BE49-F238E27FC236}">
                    <a16:creationId xmlns:a16="http://schemas.microsoft.com/office/drawing/2014/main" id="{397D1A5F-2749-1CA6-6988-0036959C0E02}"/>
                  </a:ext>
                </a:extLst>
              </p:cNvPr>
              <p:cNvPicPr/>
              <p:nvPr/>
            </p:nvPicPr>
            <p:blipFill>
              <a:blip r:embed="rId15"/>
              <a:stretch>
                <a:fillRect/>
              </a:stretch>
            </p:blipFill>
            <p:spPr>
              <a:xfrm>
                <a:off x="5235099" y="1714437"/>
                <a:ext cx="37152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墨迹 27">
                <a:extLst>
                  <a:ext uri="{FF2B5EF4-FFF2-40B4-BE49-F238E27FC236}">
                    <a16:creationId xmlns:a16="http://schemas.microsoft.com/office/drawing/2014/main" id="{A552147E-8333-1B7F-790F-22284AA0EEAC}"/>
                  </a:ext>
                </a:extLst>
              </p14:cNvPr>
              <p14:cNvContentPartPr/>
              <p14:nvPr/>
            </p14:nvContentPartPr>
            <p14:xfrm>
              <a:off x="5885619" y="1396917"/>
              <a:ext cx="97200" cy="155160"/>
            </p14:xfrm>
          </p:contentPart>
        </mc:Choice>
        <mc:Fallback xmlns="">
          <p:pic>
            <p:nvPicPr>
              <p:cNvPr id="28" name="墨迹 27">
                <a:extLst>
                  <a:ext uri="{FF2B5EF4-FFF2-40B4-BE49-F238E27FC236}">
                    <a16:creationId xmlns:a16="http://schemas.microsoft.com/office/drawing/2014/main" id="{A552147E-8333-1B7F-790F-22284AA0EEAC}"/>
                  </a:ext>
                </a:extLst>
              </p:cNvPr>
              <p:cNvPicPr/>
              <p:nvPr/>
            </p:nvPicPr>
            <p:blipFill>
              <a:blip r:embed="rId17"/>
              <a:stretch>
                <a:fillRect/>
              </a:stretch>
            </p:blipFill>
            <p:spPr>
              <a:xfrm>
                <a:off x="5876979" y="1388277"/>
                <a:ext cx="114840" cy="172800"/>
              </a:xfrm>
              <a:prstGeom prst="rect">
                <a:avLst/>
              </a:prstGeom>
            </p:spPr>
          </p:pic>
        </mc:Fallback>
      </mc:AlternateContent>
      <p:grpSp>
        <p:nvGrpSpPr>
          <p:cNvPr id="31744" name="组合 31743">
            <a:extLst>
              <a:ext uri="{FF2B5EF4-FFF2-40B4-BE49-F238E27FC236}">
                <a16:creationId xmlns:a16="http://schemas.microsoft.com/office/drawing/2014/main" id="{C053BEBE-F27A-6AF6-0A40-61C73393C64E}"/>
              </a:ext>
            </a:extLst>
          </p:cNvPr>
          <p:cNvGrpSpPr/>
          <p:nvPr/>
        </p:nvGrpSpPr>
        <p:grpSpPr>
          <a:xfrm>
            <a:off x="6079659" y="1401957"/>
            <a:ext cx="248760" cy="149760"/>
            <a:chOff x="6079659" y="1401957"/>
            <a:chExt cx="248760" cy="149760"/>
          </a:xfrm>
        </p:grpSpPr>
        <mc:AlternateContent xmlns:mc="http://schemas.openxmlformats.org/markup-compatibility/2006" xmlns:p14="http://schemas.microsoft.com/office/powerpoint/2010/main">
          <mc:Choice Requires="p14">
            <p:contentPart p14:bwMode="auto" r:id="rId18">
              <p14:nvContentPartPr>
                <p14:cNvPr id="29" name="墨迹 28">
                  <a:extLst>
                    <a:ext uri="{FF2B5EF4-FFF2-40B4-BE49-F238E27FC236}">
                      <a16:creationId xmlns:a16="http://schemas.microsoft.com/office/drawing/2014/main" id="{C43FEBAE-0DBD-60C5-96D8-D31DFDB4E2FC}"/>
                    </a:ext>
                  </a:extLst>
                </p14:cNvPr>
                <p14:cNvContentPartPr/>
                <p14:nvPr/>
              </p14:nvContentPartPr>
              <p14:xfrm>
                <a:off x="6079659" y="1408437"/>
                <a:ext cx="96480" cy="125280"/>
              </p14:xfrm>
            </p:contentPart>
          </mc:Choice>
          <mc:Fallback xmlns="">
            <p:pic>
              <p:nvPicPr>
                <p:cNvPr id="29" name="墨迹 28">
                  <a:extLst>
                    <a:ext uri="{FF2B5EF4-FFF2-40B4-BE49-F238E27FC236}">
                      <a16:creationId xmlns:a16="http://schemas.microsoft.com/office/drawing/2014/main" id="{C43FEBAE-0DBD-60C5-96D8-D31DFDB4E2FC}"/>
                    </a:ext>
                  </a:extLst>
                </p:cNvPr>
                <p:cNvPicPr/>
                <p:nvPr/>
              </p:nvPicPr>
              <p:blipFill>
                <a:blip r:embed="rId19"/>
                <a:stretch>
                  <a:fillRect/>
                </a:stretch>
              </p:blipFill>
              <p:spPr>
                <a:xfrm>
                  <a:off x="6070659" y="1399797"/>
                  <a:ext cx="1141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墨迹 30">
                  <a:extLst>
                    <a:ext uri="{FF2B5EF4-FFF2-40B4-BE49-F238E27FC236}">
                      <a16:creationId xmlns:a16="http://schemas.microsoft.com/office/drawing/2014/main" id="{193DD428-C58E-0190-8F55-26FB4E1E73E4}"/>
                    </a:ext>
                  </a:extLst>
                </p14:cNvPr>
                <p14:cNvContentPartPr/>
                <p14:nvPr/>
              </p14:nvContentPartPr>
              <p14:xfrm>
                <a:off x="6247779" y="1401957"/>
                <a:ext cx="80640" cy="149760"/>
              </p14:xfrm>
            </p:contentPart>
          </mc:Choice>
          <mc:Fallback xmlns="">
            <p:pic>
              <p:nvPicPr>
                <p:cNvPr id="31" name="墨迹 30">
                  <a:extLst>
                    <a:ext uri="{FF2B5EF4-FFF2-40B4-BE49-F238E27FC236}">
                      <a16:creationId xmlns:a16="http://schemas.microsoft.com/office/drawing/2014/main" id="{193DD428-C58E-0190-8F55-26FB4E1E73E4}"/>
                    </a:ext>
                  </a:extLst>
                </p:cNvPr>
                <p:cNvPicPr/>
                <p:nvPr/>
              </p:nvPicPr>
              <p:blipFill>
                <a:blip r:embed="rId21"/>
                <a:stretch>
                  <a:fillRect/>
                </a:stretch>
              </p:blipFill>
              <p:spPr>
                <a:xfrm>
                  <a:off x="6238779" y="1392957"/>
                  <a:ext cx="98280" cy="167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31745" name="墨迹 31744">
                <a:extLst>
                  <a:ext uri="{FF2B5EF4-FFF2-40B4-BE49-F238E27FC236}">
                    <a16:creationId xmlns:a16="http://schemas.microsoft.com/office/drawing/2014/main" id="{FE4703F5-7A1F-34BC-1630-26BDF8BE7363}"/>
                  </a:ext>
                </a:extLst>
              </p14:cNvPr>
              <p14:cNvContentPartPr/>
              <p14:nvPr/>
            </p14:nvContentPartPr>
            <p14:xfrm>
              <a:off x="6388179" y="1396917"/>
              <a:ext cx="153720" cy="124560"/>
            </p14:xfrm>
          </p:contentPart>
        </mc:Choice>
        <mc:Fallback xmlns="">
          <p:pic>
            <p:nvPicPr>
              <p:cNvPr id="31745" name="墨迹 31744">
                <a:extLst>
                  <a:ext uri="{FF2B5EF4-FFF2-40B4-BE49-F238E27FC236}">
                    <a16:creationId xmlns:a16="http://schemas.microsoft.com/office/drawing/2014/main" id="{FE4703F5-7A1F-34BC-1630-26BDF8BE7363}"/>
                  </a:ext>
                </a:extLst>
              </p:cNvPr>
              <p:cNvPicPr/>
              <p:nvPr/>
            </p:nvPicPr>
            <p:blipFill>
              <a:blip r:embed="rId23"/>
              <a:stretch>
                <a:fillRect/>
              </a:stretch>
            </p:blipFill>
            <p:spPr>
              <a:xfrm>
                <a:off x="6379539" y="1388277"/>
                <a:ext cx="171360" cy="142200"/>
              </a:xfrm>
              <a:prstGeom prst="rect">
                <a:avLst/>
              </a:prstGeom>
            </p:spPr>
          </p:pic>
        </mc:Fallback>
      </mc:AlternateContent>
      <p:grpSp>
        <p:nvGrpSpPr>
          <p:cNvPr id="31764" name="组合 31763">
            <a:extLst>
              <a:ext uri="{FF2B5EF4-FFF2-40B4-BE49-F238E27FC236}">
                <a16:creationId xmlns:a16="http://schemas.microsoft.com/office/drawing/2014/main" id="{07E59E94-616E-5FF9-90B2-9910B52C1088}"/>
              </a:ext>
            </a:extLst>
          </p:cNvPr>
          <p:cNvGrpSpPr/>
          <p:nvPr/>
        </p:nvGrpSpPr>
        <p:grpSpPr>
          <a:xfrm>
            <a:off x="5648739" y="1348677"/>
            <a:ext cx="200520" cy="267840"/>
            <a:chOff x="5648739" y="1348677"/>
            <a:chExt cx="200520" cy="267840"/>
          </a:xfrm>
        </p:grpSpPr>
        <mc:AlternateContent xmlns:mc="http://schemas.openxmlformats.org/markup-compatibility/2006" xmlns:p14="http://schemas.microsoft.com/office/powerpoint/2010/main">
          <mc:Choice Requires="p14">
            <p:contentPart p14:bwMode="auto" r:id="rId24">
              <p14:nvContentPartPr>
                <p14:cNvPr id="31758" name="墨迹 31757">
                  <a:extLst>
                    <a:ext uri="{FF2B5EF4-FFF2-40B4-BE49-F238E27FC236}">
                      <a16:creationId xmlns:a16="http://schemas.microsoft.com/office/drawing/2014/main" id="{CECB9E58-3653-3787-D26D-AEE5223262CD}"/>
                    </a:ext>
                  </a:extLst>
                </p14:cNvPr>
                <p14:cNvContentPartPr/>
                <p14:nvPr/>
              </p14:nvContentPartPr>
              <p14:xfrm>
                <a:off x="5801019" y="1459197"/>
                <a:ext cx="360" cy="360"/>
              </p14:xfrm>
            </p:contentPart>
          </mc:Choice>
          <mc:Fallback xmlns="">
            <p:pic>
              <p:nvPicPr>
                <p:cNvPr id="31758" name="墨迹 31757">
                  <a:extLst>
                    <a:ext uri="{FF2B5EF4-FFF2-40B4-BE49-F238E27FC236}">
                      <a16:creationId xmlns:a16="http://schemas.microsoft.com/office/drawing/2014/main" id="{CECB9E58-3653-3787-D26D-AEE5223262CD}"/>
                    </a:ext>
                  </a:extLst>
                </p:cNvPr>
                <p:cNvPicPr/>
                <p:nvPr/>
              </p:nvPicPr>
              <p:blipFill>
                <a:blip r:embed="rId25"/>
                <a:stretch>
                  <a:fillRect/>
                </a:stretch>
              </p:blipFill>
              <p:spPr>
                <a:xfrm>
                  <a:off x="5792019" y="14505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759" name="墨迹 31758">
                  <a:extLst>
                    <a:ext uri="{FF2B5EF4-FFF2-40B4-BE49-F238E27FC236}">
                      <a16:creationId xmlns:a16="http://schemas.microsoft.com/office/drawing/2014/main" id="{6EA1156F-9C56-758C-D8F0-4D720930CF17}"/>
                    </a:ext>
                  </a:extLst>
                </p14:cNvPr>
                <p14:cNvContentPartPr/>
                <p14:nvPr/>
              </p14:nvContentPartPr>
              <p14:xfrm>
                <a:off x="5648739" y="1348677"/>
                <a:ext cx="159840" cy="250200"/>
              </p14:xfrm>
            </p:contentPart>
          </mc:Choice>
          <mc:Fallback xmlns="">
            <p:pic>
              <p:nvPicPr>
                <p:cNvPr id="31759" name="墨迹 31758">
                  <a:extLst>
                    <a:ext uri="{FF2B5EF4-FFF2-40B4-BE49-F238E27FC236}">
                      <a16:creationId xmlns:a16="http://schemas.microsoft.com/office/drawing/2014/main" id="{6EA1156F-9C56-758C-D8F0-4D720930CF17}"/>
                    </a:ext>
                  </a:extLst>
                </p:cNvPr>
                <p:cNvPicPr/>
                <p:nvPr/>
              </p:nvPicPr>
              <p:blipFill>
                <a:blip r:embed="rId27"/>
                <a:stretch>
                  <a:fillRect/>
                </a:stretch>
              </p:blipFill>
              <p:spPr>
                <a:xfrm>
                  <a:off x="5640099" y="1340037"/>
                  <a:ext cx="1774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763" name="墨迹 31762">
                  <a:extLst>
                    <a:ext uri="{FF2B5EF4-FFF2-40B4-BE49-F238E27FC236}">
                      <a16:creationId xmlns:a16="http://schemas.microsoft.com/office/drawing/2014/main" id="{3F452BC0-E770-72BC-3A7A-44F11879D1AD}"/>
                    </a:ext>
                  </a:extLst>
                </p14:cNvPr>
                <p14:cNvContentPartPr/>
                <p14:nvPr/>
              </p14:nvContentPartPr>
              <p14:xfrm>
                <a:off x="5728299" y="1489437"/>
                <a:ext cx="120960" cy="127080"/>
              </p14:xfrm>
            </p:contentPart>
          </mc:Choice>
          <mc:Fallback xmlns="">
            <p:pic>
              <p:nvPicPr>
                <p:cNvPr id="31763" name="墨迹 31762">
                  <a:extLst>
                    <a:ext uri="{FF2B5EF4-FFF2-40B4-BE49-F238E27FC236}">
                      <a16:creationId xmlns:a16="http://schemas.microsoft.com/office/drawing/2014/main" id="{3F452BC0-E770-72BC-3A7A-44F11879D1AD}"/>
                    </a:ext>
                  </a:extLst>
                </p:cNvPr>
                <p:cNvPicPr/>
                <p:nvPr/>
              </p:nvPicPr>
              <p:blipFill>
                <a:blip r:embed="rId29"/>
                <a:stretch>
                  <a:fillRect/>
                </a:stretch>
              </p:blipFill>
              <p:spPr>
                <a:xfrm>
                  <a:off x="5719659" y="1480437"/>
                  <a:ext cx="138600" cy="144720"/>
                </a:xfrm>
                <a:prstGeom prst="rect">
                  <a:avLst/>
                </a:prstGeom>
              </p:spPr>
            </p:pic>
          </mc:Fallback>
        </mc:AlternateContent>
      </p:grpSp>
      <p:grpSp>
        <p:nvGrpSpPr>
          <p:cNvPr id="31766" name="组合 31765">
            <a:extLst>
              <a:ext uri="{FF2B5EF4-FFF2-40B4-BE49-F238E27FC236}">
                <a16:creationId xmlns:a16="http://schemas.microsoft.com/office/drawing/2014/main" id="{980FAF5B-20D3-5E33-57AA-FD3665252DAD}"/>
              </a:ext>
            </a:extLst>
          </p:cNvPr>
          <p:cNvGrpSpPr/>
          <p:nvPr/>
        </p:nvGrpSpPr>
        <p:grpSpPr>
          <a:xfrm>
            <a:off x="3949179" y="1440117"/>
            <a:ext cx="597240" cy="307440"/>
            <a:chOff x="3949179" y="1440117"/>
            <a:chExt cx="597240" cy="307440"/>
          </a:xfrm>
        </p:grpSpPr>
        <mc:AlternateContent xmlns:mc="http://schemas.openxmlformats.org/markup-compatibility/2006" xmlns:p14="http://schemas.microsoft.com/office/powerpoint/2010/main">
          <mc:Choice Requires="p14">
            <p:contentPart p14:bwMode="auto" r:id="rId30">
              <p14:nvContentPartPr>
                <p14:cNvPr id="4" name="墨迹 3">
                  <a:extLst>
                    <a:ext uri="{FF2B5EF4-FFF2-40B4-BE49-F238E27FC236}">
                      <a16:creationId xmlns:a16="http://schemas.microsoft.com/office/drawing/2014/main" id="{B43C1DED-C441-684A-B5C2-D1E2A1DC145A}"/>
                    </a:ext>
                  </a:extLst>
                </p14:cNvPr>
                <p14:cNvContentPartPr/>
                <p14:nvPr/>
              </p14:nvContentPartPr>
              <p14:xfrm>
                <a:off x="3949179" y="1440117"/>
                <a:ext cx="77760" cy="190800"/>
              </p14:xfrm>
            </p:contentPart>
          </mc:Choice>
          <mc:Fallback xmlns="">
            <p:pic>
              <p:nvPicPr>
                <p:cNvPr id="4" name="墨迹 3">
                  <a:extLst>
                    <a:ext uri="{FF2B5EF4-FFF2-40B4-BE49-F238E27FC236}">
                      <a16:creationId xmlns:a16="http://schemas.microsoft.com/office/drawing/2014/main" id="{B43C1DED-C441-684A-B5C2-D1E2A1DC145A}"/>
                    </a:ext>
                  </a:extLst>
                </p:cNvPr>
                <p:cNvPicPr/>
                <p:nvPr/>
              </p:nvPicPr>
              <p:blipFill>
                <a:blip r:embed="rId31"/>
                <a:stretch>
                  <a:fillRect/>
                </a:stretch>
              </p:blipFill>
              <p:spPr>
                <a:xfrm>
                  <a:off x="3940179" y="1431117"/>
                  <a:ext cx="954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 name="墨迹 4">
                  <a:extLst>
                    <a:ext uri="{FF2B5EF4-FFF2-40B4-BE49-F238E27FC236}">
                      <a16:creationId xmlns:a16="http://schemas.microsoft.com/office/drawing/2014/main" id="{9BA6C93B-3732-8BF0-B10D-EAFB1A362A17}"/>
                    </a:ext>
                  </a:extLst>
                </p14:cNvPr>
                <p14:cNvContentPartPr/>
                <p14:nvPr/>
              </p14:nvContentPartPr>
              <p14:xfrm>
                <a:off x="4116579" y="1453077"/>
                <a:ext cx="122760" cy="135360"/>
              </p14:xfrm>
            </p:contentPart>
          </mc:Choice>
          <mc:Fallback xmlns="">
            <p:pic>
              <p:nvPicPr>
                <p:cNvPr id="5" name="墨迹 4">
                  <a:extLst>
                    <a:ext uri="{FF2B5EF4-FFF2-40B4-BE49-F238E27FC236}">
                      <a16:creationId xmlns:a16="http://schemas.microsoft.com/office/drawing/2014/main" id="{9BA6C93B-3732-8BF0-B10D-EAFB1A362A17}"/>
                    </a:ext>
                  </a:extLst>
                </p:cNvPr>
                <p:cNvPicPr/>
                <p:nvPr/>
              </p:nvPicPr>
              <p:blipFill>
                <a:blip r:embed="rId33"/>
                <a:stretch>
                  <a:fillRect/>
                </a:stretch>
              </p:blipFill>
              <p:spPr>
                <a:xfrm>
                  <a:off x="4107939" y="1444077"/>
                  <a:ext cx="1404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 name="墨迹 5">
                  <a:extLst>
                    <a:ext uri="{FF2B5EF4-FFF2-40B4-BE49-F238E27FC236}">
                      <a16:creationId xmlns:a16="http://schemas.microsoft.com/office/drawing/2014/main" id="{364E78EA-4CF6-0D8D-7C78-A6EE1E722120}"/>
                    </a:ext>
                  </a:extLst>
                </p14:cNvPr>
                <p14:cNvContentPartPr/>
                <p14:nvPr/>
              </p14:nvContentPartPr>
              <p14:xfrm>
                <a:off x="4304859" y="1446957"/>
                <a:ext cx="99720" cy="147960"/>
              </p14:xfrm>
            </p:contentPart>
          </mc:Choice>
          <mc:Fallback xmlns="">
            <p:pic>
              <p:nvPicPr>
                <p:cNvPr id="6" name="墨迹 5">
                  <a:extLst>
                    <a:ext uri="{FF2B5EF4-FFF2-40B4-BE49-F238E27FC236}">
                      <a16:creationId xmlns:a16="http://schemas.microsoft.com/office/drawing/2014/main" id="{364E78EA-4CF6-0D8D-7C78-A6EE1E722120}"/>
                    </a:ext>
                  </a:extLst>
                </p:cNvPr>
                <p:cNvPicPr/>
                <p:nvPr/>
              </p:nvPicPr>
              <p:blipFill>
                <a:blip r:embed="rId35"/>
                <a:stretch>
                  <a:fillRect/>
                </a:stretch>
              </p:blipFill>
              <p:spPr>
                <a:xfrm>
                  <a:off x="4296219" y="1437957"/>
                  <a:ext cx="1173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 name="墨迹 6">
                  <a:extLst>
                    <a:ext uri="{FF2B5EF4-FFF2-40B4-BE49-F238E27FC236}">
                      <a16:creationId xmlns:a16="http://schemas.microsoft.com/office/drawing/2014/main" id="{41AA0A58-DAC3-53CD-938E-A6B34766910C}"/>
                    </a:ext>
                  </a:extLst>
                </p14:cNvPr>
                <p14:cNvContentPartPr/>
                <p14:nvPr/>
              </p14:nvContentPartPr>
              <p14:xfrm>
                <a:off x="4474779" y="1445517"/>
                <a:ext cx="71640" cy="147600"/>
              </p14:xfrm>
            </p:contentPart>
          </mc:Choice>
          <mc:Fallback xmlns="">
            <p:pic>
              <p:nvPicPr>
                <p:cNvPr id="7" name="墨迹 6">
                  <a:extLst>
                    <a:ext uri="{FF2B5EF4-FFF2-40B4-BE49-F238E27FC236}">
                      <a16:creationId xmlns:a16="http://schemas.microsoft.com/office/drawing/2014/main" id="{41AA0A58-DAC3-53CD-938E-A6B34766910C}"/>
                    </a:ext>
                  </a:extLst>
                </p:cNvPr>
                <p:cNvPicPr/>
                <p:nvPr/>
              </p:nvPicPr>
              <p:blipFill>
                <a:blip r:embed="rId37"/>
                <a:stretch>
                  <a:fillRect/>
                </a:stretch>
              </p:blipFill>
              <p:spPr>
                <a:xfrm>
                  <a:off x="4465779" y="1436877"/>
                  <a:ext cx="892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765" name="墨迹 31764">
                  <a:extLst>
                    <a:ext uri="{FF2B5EF4-FFF2-40B4-BE49-F238E27FC236}">
                      <a16:creationId xmlns:a16="http://schemas.microsoft.com/office/drawing/2014/main" id="{36AB2518-A28B-12C0-D8BA-FC1BFF4E4E15}"/>
                    </a:ext>
                  </a:extLst>
                </p14:cNvPr>
                <p14:cNvContentPartPr/>
                <p14:nvPr/>
              </p14:nvContentPartPr>
              <p14:xfrm>
                <a:off x="4371459" y="1606077"/>
                <a:ext cx="98280" cy="141480"/>
              </p14:xfrm>
            </p:contentPart>
          </mc:Choice>
          <mc:Fallback xmlns="">
            <p:pic>
              <p:nvPicPr>
                <p:cNvPr id="31765" name="墨迹 31764">
                  <a:extLst>
                    <a:ext uri="{FF2B5EF4-FFF2-40B4-BE49-F238E27FC236}">
                      <a16:creationId xmlns:a16="http://schemas.microsoft.com/office/drawing/2014/main" id="{36AB2518-A28B-12C0-D8BA-FC1BFF4E4E15}"/>
                    </a:ext>
                  </a:extLst>
                </p:cNvPr>
                <p:cNvPicPr/>
                <p:nvPr/>
              </p:nvPicPr>
              <p:blipFill>
                <a:blip r:embed="rId39"/>
                <a:stretch>
                  <a:fillRect/>
                </a:stretch>
              </p:blipFill>
              <p:spPr>
                <a:xfrm>
                  <a:off x="4362819" y="1597077"/>
                  <a:ext cx="115920" cy="159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31767" name="墨迹 31766">
                <a:extLst>
                  <a:ext uri="{FF2B5EF4-FFF2-40B4-BE49-F238E27FC236}">
                    <a16:creationId xmlns:a16="http://schemas.microsoft.com/office/drawing/2014/main" id="{9C70AF0A-4449-0FAB-60DD-F5F2EBADEA3D}"/>
                  </a:ext>
                </a:extLst>
              </p14:cNvPr>
              <p14:cNvContentPartPr/>
              <p14:nvPr/>
            </p14:nvContentPartPr>
            <p14:xfrm>
              <a:off x="5479899" y="1676637"/>
              <a:ext cx="163080" cy="152640"/>
            </p14:xfrm>
          </p:contentPart>
        </mc:Choice>
        <mc:Fallback xmlns="">
          <p:pic>
            <p:nvPicPr>
              <p:cNvPr id="31767" name="墨迹 31766">
                <a:extLst>
                  <a:ext uri="{FF2B5EF4-FFF2-40B4-BE49-F238E27FC236}">
                    <a16:creationId xmlns:a16="http://schemas.microsoft.com/office/drawing/2014/main" id="{9C70AF0A-4449-0FAB-60DD-F5F2EBADEA3D}"/>
                  </a:ext>
                </a:extLst>
              </p:cNvPr>
              <p:cNvPicPr/>
              <p:nvPr/>
            </p:nvPicPr>
            <p:blipFill>
              <a:blip r:embed="rId41"/>
              <a:stretch>
                <a:fillRect/>
              </a:stretch>
            </p:blipFill>
            <p:spPr>
              <a:xfrm>
                <a:off x="5470899" y="1667637"/>
                <a:ext cx="1807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768" name="墨迹 31767">
                <a:extLst>
                  <a:ext uri="{FF2B5EF4-FFF2-40B4-BE49-F238E27FC236}">
                    <a16:creationId xmlns:a16="http://schemas.microsoft.com/office/drawing/2014/main" id="{B3E8ABF1-495C-C6FA-4BED-645A70CE2B7C}"/>
                  </a:ext>
                </a:extLst>
              </p14:cNvPr>
              <p14:cNvContentPartPr/>
              <p14:nvPr/>
            </p14:nvContentPartPr>
            <p14:xfrm>
              <a:off x="5982459" y="4523157"/>
              <a:ext cx="1592640" cy="116280"/>
            </p14:xfrm>
          </p:contentPart>
        </mc:Choice>
        <mc:Fallback xmlns="">
          <p:pic>
            <p:nvPicPr>
              <p:cNvPr id="31768" name="墨迹 31767">
                <a:extLst>
                  <a:ext uri="{FF2B5EF4-FFF2-40B4-BE49-F238E27FC236}">
                    <a16:creationId xmlns:a16="http://schemas.microsoft.com/office/drawing/2014/main" id="{B3E8ABF1-495C-C6FA-4BED-645A70CE2B7C}"/>
                  </a:ext>
                </a:extLst>
              </p:cNvPr>
              <p:cNvPicPr/>
              <p:nvPr/>
            </p:nvPicPr>
            <p:blipFill>
              <a:blip r:embed="rId43"/>
              <a:stretch>
                <a:fillRect/>
              </a:stretch>
            </p:blipFill>
            <p:spPr>
              <a:xfrm>
                <a:off x="5973459" y="4514517"/>
                <a:ext cx="16102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769" name="墨迹 31768">
                <a:extLst>
                  <a:ext uri="{FF2B5EF4-FFF2-40B4-BE49-F238E27FC236}">
                    <a16:creationId xmlns:a16="http://schemas.microsoft.com/office/drawing/2014/main" id="{733175ED-14F5-8D92-AA58-ACF1E1A7AEFC}"/>
                  </a:ext>
                </a:extLst>
              </p14:cNvPr>
              <p14:cNvContentPartPr/>
              <p14:nvPr/>
            </p14:nvContentPartPr>
            <p14:xfrm>
              <a:off x="1883139" y="4959117"/>
              <a:ext cx="2058480" cy="109440"/>
            </p14:xfrm>
          </p:contentPart>
        </mc:Choice>
        <mc:Fallback xmlns="">
          <p:pic>
            <p:nvPicPr>
              <p:cNvPr id="31769" name="墨迹 31768">
                <a:extLst>
                  <a:ext uri="{FF2B5EF4-FFF2-40B4-BE49-F238E27FC236}">
                    <a16:creationId xmlns:a16="http://schemas.microsoft.com/office/drawing/2014/main" id="{733175ED-14F5-8D92-AA58-ACF1E1A7AEFC}"/>
                  </a:ext>
                </a:extLst>
              </p:cNvPr>
              <p:cNvPicPr/>
              <p:nvPr/>
            </p:nvPicPr>
            <p:blipFill>
              <a:blip r:embed="rId45"/>
              <a:stretch>
                <a:fillRect/>
              </a:stretch>
            </p:blipFill>
            <p:spPr>
              <a:xfrm>
                <a:off x="1874139" y="4950117"/>
                <a:ext cx="20761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770" name="墨迹 31769">
                <a:extLst>
                  <a:ext uri="{FF2B5EF4-FFF2-40B4-BE49-F238E27FC236}">
                    <a16:creationId xmlns:a16="http://schemas.microsoft.com/office/drawing/2014/main" id="{CA34FF69-4EDA-C63E-FAD6-723F54EAE628}"/>
                  </a:ext>
                </a:extLst>
              </p14:cNvPr>
              <p14:cNvContentPartPr/>
              <p14:nvPr/>
            </p14:nvContentPartPr>
            <p14:xfrm>
              <a:off x="5383059" y="4140477"/>
              <a:ext cx="967320" cy="56160"/>
            </p14:xfrm>
          </p:contentPart>
        </mc:Choice>
        <mc:Fallback xmlns="">
          <p:pic>
            <p:nvPicPr>
              <p:cNvPr id="31770" name="墨迹 31769">
                <a:extLst>
                  <a:ext uri="{FF2B5EF4-FFF2-40B4-BE49-F238E27FC236}">
                    <a16:creationId xmlns:a16="http://schemas.microsoft.com/office/drawing/2014/main" id="{CA34FF69-4EDA-C63E-FAD6-723F54EAE628}"/>
                  </a:ext>
                </a:extLst>
              </p:cNvPr>
              <p:cNvPicPr/>
              <p:nvPr/>
            </p:nvPicPr>
            <p:blipFill>
              <a:blip r:embed="rId47"/>
              <a:stretch>
                <a:fillRect/>
              </a:stretch>
            </p:blipFill>
            <p:spPr>
              <a:xfrm>
                <a:off x="5374059" y="4131477"/>
                <a:ext cx="9849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771" name="墨迹 31770">
                <a:extLst>
                  <a:ext uri="{FF2B5EF4-FFF2-40B4-BE49-F238E27FC236}">
                    <a16:creationId xmlns:a16="http://schemas.microsoft.com/office/drawing/2014/main" id="{21925861-B29C-6CE3-009D-9F3DC03D0FB0}"/>
                  </a:ext>
                </a:extLst>
              </p14:cNvPr>
              <p14:cNvContentPartPr/>
              <p14:nvPr/>
            </p14:nvContentPartPr>
            <p14:xfrm>
              <a:off x="4868259" y="5473917"/>
              <a:ext cx="387360" cy="360"/>
            </p14:xfrm>
          </p:contentPart>
        </mc:Choice>
        <mc:Fallback xmlns="">
          <p:pic>
            <p:nvPicPr>
              <p:cNvPr id="31771" name="墨迹 31770">
                <a:extLst>
                  <a:ext uri="{FF2B5EF4-FFF2-40B4-BE49-F238E27FC236}">
                    <a16:creationId xmlns:a16="http://schemas.microsoft.com/office/drawing/2014/main" id="{21925861-B29C-6CE3-009D-9F3DC03D0FB0}"/>
                  </a:ext>
                </a:extLst>
              </p:cNvPr>
              <p:cNvPicPr/>
              <p:nvPr/>
            </p:nvPicPr>
            <p:blipFill>
              <a:blip r:embed="rId49"/>
              <a:stretch>
                <a:fillRect/>
              </a:stretch>
            </p:blipFill>
            <p:spPr>
              <a:xfrm>
                <a:off x="4859619" y="5464917"/>
                <a:ext cx="405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772" name="墨迹 31771">
                <a:extLst>
                  <a:ext uri="{FF2B5EF4-FFF2-40B4-BE49-F238E27FC236}">
                    <a16:creationId xmlns:a16="http://schemas.microsoft.com/office/drawing/2014/main" id="{4DE426C4-C18A-A49C-97DD-BAD07063A0FA}"/>
                  </a:ext>
                </a:extLst>
              </p14:cNvPr>
              <p14:cNvContentPartPr/>
              <p14:nvPr/>
            </p14:nvContentPartPr>
            <p14:xfrm>
              <a:off x="5643699" y="5098797"/>
              <a:ext cx="114840" cy="360"/>
            </p14:xfrm>
          </p:contentPart>
        </mc:Choice>
        <mc:Fallback xmlns="">
          <p:pic>
            <p:nvPicPr>
              <p:cNvPr id="31772" name="墨迹 31771">
                <a:extLst>
                  <a:ext uri="{FF2B5EF4-FFF2-40B4-BE49-F238E27FC236}">
                    <a16:creationId xmlns:a16="http://schemas.microsoft.com/office/drawing/2014/main" id="{4DE426C4-C18A-A49C-97DD-BAD07063A0FA}"/>
                  </a:ext>
                </a:extLst>
              </p:cNvPr>
              <p:cNvPicPr/>
              <p:nvPr/>
            </p:nvPicPr>
            <p:blipFill>
              <a:blip r:embed="rId51"/>
              <a:stretch>
                <a:fillRect/>
              </a:stretch>
            </p:blipFill>
            <p:spPr>
              <a:xfrm>
                <a:off x="5634699" y="5089797"/>
                <a:ext cx="13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777" name="墨迹 31776">
                <a:extLst>
                  <a:ext uri="{FF2B5EF4-FFF2-40B4-BE49-F238E27FC236}">
                    <a16:creationId xmlns:a16="http://schemas.microsoft.com/office/drawing/2014/main" id="{B531E734-6A5A-0F9E-F8BD-315D57BF6376}"/>
                  </a:ext>
                </a:extLst>
              </p14:cNvPr>
              <p14:cNvContentPartPr/>
              <p14:nvPr/>
            </p14:nvContentPartPr>
            <p14:xfrm>
              <a:off x="6539739" y="5055957"/>
              <a:ext cx="138960" cy="7200"/>
            </p14:xfrm>
          </p:contentPart>
        </mc:Choice>
        <mc:Fallback xmlns="">
          <p:pic>
            <p:nvPicPr>
              <p:cNvPr id="31777" name="墨迹 31776">
                <a:extLst>
                  <a:ext uri="{FF2B5EF4-FFF2-40B4-BE49-F238E27FC236}">
                    <a16:creationId xmlns:a16="http://schemas.microsoft.com/office/drawing/2014/main" id="{B531E734-6A5A-0F9E-F8BD-315D57BF6376}"/>
                  </a:ext>
                </a:extLst>
              </p:cNvPr>
              <p:cNvPicPr/>
              <p:nvPr/>
            </p:nvPicPr>
            <p:blipFill>
              <a:blip r:embed="rId53"/>
              <a:stretch>
                <a:fillRect/>
              </a:stretch>
            </p:blipFill>
            <p:spPr>
              <a:xfrm>
                <a:off x="6530739" y="5046957"/>
                <a:ext cx="156600" cy="24840"/>
              </a:xfrm>
              <a:prstGeom prst="rect">
                <a:avLst/>
              </a:prstGeom>
            </p:spPr>
          </p:pic>
        </mc:Fallback>
      </mc:AlternateContent>
      <p:grpSp>
        <p:nvGrpSpPr>
          <p:cNvPr id="31783" name="组合 31782">
            <a:extLst>
              <a:ext uri="{FF2B5EF4-FFF2-40B4-BE49-F238E27FC236}">
                <a16:creationId xmlns:a16="http://schemas.microsoft.com/office/drawing/2014/main" id="{93250725-8DD9-77C3-9F82-1ABD8A91F642}"/>
              </a:ext>
            </a:extLst>
          </p:cNvPr>
          <p:cNvGrpSpPr/>
          <p:nvPr/>
        </p:nvGrpSpPr>
        <p:grpSpPr>
          <a:xfrm>
            <a:off x="6606339" y="4989357"/>
            <a:ext cx="360" cy="140040"/>
            <a:chOff x="6606339" y="4989357"/>
            <a:chExt cx="360" cy="140040"/>
          </a:xfrm>
        </p:grpSpPr>
        <mc:AlternateContent xmlns:mc="http://schemas.openxmlformats.org/markup-compatibility/2006" xmlns:p14="http://schemas.microsoft.com/office/powerpoint/2010/main">
          <mc:Choice Requires="p14">
            <p:contentPart p14:bwMode="auto" r:id="rId54">
              <p14:nvContentPartPr>
                <p14:cNvPr id="31781" name="墨迹 31780">
                  <a:extLst>
                    <a:ext uri="{FF2B5EF4-FFF2-40B4-BE49-F238E27FC236}">
                      <a16:creationId xmlns:a16="http://schemas.microsoft.com/office/drawing/2014/main" id="{950CCB8C-FC3A-7BA3-B148-E9708028569D}"/>
                    </a:ext>
                  </a:extLst>
                </p14:cNvPr>
                <p14:cNvContentPartPr/>
                <p14:nvPr/>
              </p14:nvContentPartPr>
              <p14:xfrm>
                <a:off x="6606339" y="4989357"/>
                <a:ext cx="360" cy="132840"/>
              </p14:xfrm>
            </p:contentPart>
          </mc:Choice>
          <mc:Fallback xmlns="">
            <p:pic>
              <p:nvPicPr>
                <p:cNvPr id="31781" name="墨迹 31780">
                  <a:extLst>
                    <a:ext uri="{FF2B5EF4-FFF2-40B4-BE49-F238E27FC236}">
                      <a16:creationId xmlns:a16="http://schemas.microsoft.com/office/drawing/2014/main" id="{950CCB8C-FC3A-7BA3-B148-E9708028569D}"/>
                    </a:ext>
                  </a:extLst>
                </p:cNvPr>
                <p:cNvPicPr/>
                <p:nvPr/>
              </p:nvPicPr>
              <p:blipFill>
                <a:blip r:embed="rId55"/>
                <a:stretch>
                  <a:fillRect/>
                </a:stretch>
              </p:blipFill>
              <p:spPr>
                <a:xfrm>
                  <a:off x="6597339" y="4980717"/>
                  <a:ext cx="18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782" name="墨迹 31781">
                  <a:extLst>
                    <a:ext uri="{FF2B5EF4-FFF2-40B4-BE49-F238E27FC236}">
                      <a16:creationId xmlns:a16="http://schemas.microsoft.com/office/drawing/2014/main" id="{6B8351B9-25F3-C4A7-D755-98A2C4ED8502}"/>
                    </a:ext>
                  </a:extLst>
                </p14:cNvPr>
                <p14:cNvContentPartPr/>
                <p14:nvPr/>
              </p14:nvContentPartPr>
              <p14:xfrm>
                <a:off x="6606339" y="5129037"/>
                <a:ext cx="360" cy="360"/>
              </p14:xfrm>
            </p:contentPart>
          </mc:Choice>
          <mc:Fallback xmlns="">
            <p:pic>
              <p:nvPicPr>
                <p:cNvPr id="31782" name="墨迹 31781">
                  <a:extLst>
                    <a:ext uri="{FF2B5EF4-FFF2-40B4-BE49-F238E27FC236}">
                      <a16:creationId xmlns:a16="http://schemas.microsoft.com/office/drawing/2014/main" id="{6B8351B9-25F3-C4A7-D755-98A2C4ED8502}"/>
                    </a:ext>
                  </a:extLst>
                </p:cNvPr>
                <p:cNvPicPr/>
                <p:nvPr/>
              </p:nvPicPr>
              <p:blipFill>
                <a:blip r:embed="rId25"/>
                <a:stretch>
                  <a:fillRect/>
                </a:stretch>
              </p:blipFill>
              <p:spPr>
                <a:xfrm>
                  <a:off x="6597339" y="5120037"/>
                  <a:ext cx="18000" cy="18000"/>
                </a:xfrm>
                <a:prstGeom prst="rect">
                  <a:avLst/>
                </a:prstGeom>
              </p:spPr>
            </p:pic>
          </mc:Fallback>
        </mc:AlternateContent>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2771"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32772"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信号量的概念：   </a:t>
            </a:r>
          </a:p>
        </p:txBody>
      </p:sp>
      <p:sp>
        <p:nvSpPr>
          <p:cNvPr id="32773" name="Rectangle 5"/>
          <p:cNvSpPr>
            <a:spLocks noChangeArrowheads="1"/>
          </p:cNvSpPr>
          <p:nvPr/>
        </p:nvSpPr>
        <p:spPr bwMode="auto">
          <a:xfrm>
            <a:off x="685800" y="1828800"/>
            <a:ext cx="7620000" cy="43434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buFont typeface="Wingdings" panose="05000000000000000000" pitchFamily="2" charset="2"/>
              <a:buNone/>
            </a:pPr>
            <a:r>
              <a:rPr lang="en-US" altLang="zh-CN" sz="2400" dirty="0">
                <a:solidFill>
                  <a:srgbClr val="CC0000"/>
                </a:solidFill>
              </a:rPr>
              <a:t>P</a:t>
            </a:r>
            <a:r>
              <a:rPr lang="zh-CN" altLang="en-US" sz="2400" dirty="0">
                <a:solidFill>
                  <a:srgbClr val="CC0000"/>
                </a:solidFill>
              </a:rPr>
              <a:t>操作：</a:t>
            </a:r>
          </a:p>
          <a:p>
            <a:pPr eaLnBrk="1" hangingPunct="1">
              <a:lnSpc>
                <a:spcPct val="140000"/>
              </a:lnSpc>
              <a:spcBef>
                <a:spcPct val="0"/>
              </a:spcBef>
              <a:buClr>
                <a:srgbClr val="CC0000"/>
              </a:buClr>
              <a:buFont typeface="Wingdings" panose="05000000000000000000" pitchFamily="2" charset="2"/>
              <a:buChar char="l"/>
            </a:pPr>
            <a:r>
              <a:rPr lang="zh-CN" altLang="en-US" sz="2400" dirty="0">
                <a:solidFill>
                  <a:srgbClr val="CC0000"/>
                </a:solidFill>
              </a:rPr>
              <a:t> </a:t>
            </a:r>
            <a:r>
              <a:rPr lang="en-US" altLang="zh-CN" sz="2000" dirty="0"/>
              <a:t>P</a:t>
            </a:r>
            <a:r>
              <a:rPr lang="zh-CN" altLang="en-US" sz="2000" dirty="0"/>
              <a:t>操作记为</a:t>
            </a:r>
            <a:r>
              <a:rPr lang="en-US" altLang="zh-CN" sz="2000" dirty="0"/>
              <a:t>P(s)</a:t>
            </a:r>
            <a:r>
              <a:rPr lang="zh-CN" altLang="en-US" sz="2000" dirty="0"/>
              <a:t>，其中</a:t>
            </a:r>
            <a:r>
              <a:rPr lang="en-US" altLang="zh-CN" sz="2000" dirty="0"/>
              <a:t>s</a:t>
            </a:r>
            <a:r>
              <a:rPr lang="zh-CN" altLang="en-US" sz="2000" dirty="0"/>
              <a:t>为一信号量，它执行时主要完成</a:t>
            </a:r>
            <a:br>
              <a:rPr lang="zh-CN" altLang="en-US" sz="2000" dirty="0"/>
            </a:br>
            <a:r>
              <a:rPr lang="zh-CN" altLang="en-US" sz="2000" dirty="0"/>
              <a:t>    以下动作：</a:t>
            </a:r>
          </a:p>
          <a:p>
            <a:pPr lvl="1" eaLnBrk="1" hangingPunct="1">
              <a:lnSpc>
                <a:spcPct val="140000"/>
              </a:lnSpc>
              <a:spcBef>
                <a:spcPct val="0"/>
              </a:spcBef>
              <a:buClr>
                <a:srgbClr val="000099"/>
              </a:buClr>
              <a:buSzPct val="90000"/>
              <a:buFont typeface="Wingdings" panose="05000000000000000000" pitchFamily="2" charset="2"/>
              <a:buChar char="n"/>
            </a:pPr>
            <a:r>
              <a:rPr lang="zh-CN" altLang="en-US" sz="2000" dirty="0"/>
              <a:t> </a:t>
            </a:r>
            <a:r>
              <a:rPr lang="en-US" altLang="zh-CN" sz="2000" dirty="0" err="1"/>
              <a:t>s.value</a:t>
            </a:r>
            <a:r>
              <a:rPr lang="en-US" altLang="zh-CN" sz="2000" dirty="0"/>
              <a:t> = </a:t>
            </a:r>
            <a:r>
              <a:rPr lang="en-US" altLang="zh-CN" sz="2000" dirty="0" err="1"/>
              <a:t>s.value</a:t>
            </a:r>
            <a:r>
              <a:rPr lang="en-US" altLang="zh-CN" sz="2000" dirty="0"/>
              <a:t> - 1</a:t>
            </a:r>
            <a:r>
              <a:rPr lang="zh-CN" altLang="en-US" sz="2000" dirty="0"/>
              <a:t>；  </a:t>
            </a:r>
            <a:r>
              <a:rPr lang="en-US" altLang="zh-CN" sz="2000" dirty="0">
                <a:solidFill>
                  <a:srgbClr val="CC0000"/>
                </a:solidFill>
              </a:rPr>
              <a:t>/*</a:t>
            </a:r>
            <a:r>
              <a:rPr lang="zh-CN" altLang="en-US" sz="2000" dirty="0">
                <a:solidFill>
                  <a:srgbClr val="CC0000"/>
                </a:solidFill>
              </a:rPr>
              <a:t>可理解为占用</a:t>
            </a:r>
            <a:r>
              <a:rPr lang="en-US" altLang="zh-CN" sz="2000" dirty="0">
                <a:solidFill>
                  <a:srgbClr val="CC0000"/>
                </a:solidFill>
              </a:rPr>
              <a:t>1</a:t>
            </a:r>
            <a:r>
              <a:rPr lang="zh-CN" altLang="en-US" sz="2000" dirty="0">
                <a:solidFill>
                  <a:srgbClr val="CC0000"/>
                </a:solidFill>
              </a:rPr>
              <a:t>个资源，若原</a:t>
            </a:r>
            <a:br>
              <a:rPr lang="zh-CN" altLang="en-US" sz="2000" dirty="0">
                <a:solidFill>
                  <a:srgbClr val="CC0000"/>
                </a:solidFill>
              </a:rPr>
            </a:br>
            <a:r>
              <a:rPr lang="zh-CN" altLang="en-US" sz="2000" dirty="0">
                <a:solidFill>
                  <a:srgbClr val="CC0000"/>
                </a:solidFill>
              </a:rPr>
              <a:t>                                            来就没有则记帐</a:t>
            </a:r>
            <a:r>
              <a:rPr lang="zh-CN" altLang="en-US" sz="2000" dirty="0"/>
              <a:t>“欠”</a:t>
            </a:r>
            <a:r>
              <a:rPr lang="en-US" altLang="zh-CN" sz="2000" dirty="0">
                <a:solidFill>
                  <a:srgbClr val="CC0000"/>
                </a:solidFill>
              </a:rPr>
              <a:t>1</a:t>
            </a:r>
            <a:r>
              <a:rPr lang="zh-CN" altLang="en-US" sz="2000" dirty="0">
                <a:solidFill>
                  <a:srgbClr val="CC0000"/>
                </a:solidFill>
              </a:rPr>
              <a:t>个*</a:t>
            </a:r>
            <a:r>
              <a:rPr lang="en-US" altLang="zh-CN" sz="2000" dirty="0">
                <a:solidFill>
                  <a:srgbClr val="CC0000"/>
                </a:solidFill>
              </a:rPr>
              <a:t>/</a:t>
            </a:r>
          </a:p>
          <a:p>
            <a:pPr lvl="1" eaLnBrk="1" hangingPunct="1">
              <a:lnSpc>
                <a:spcPct val="140000"/>
              </a:lnSpc>
              <a:spcBef>
                <a:spcPct val="0"/>
              </a:spcBef>
              <a:buClr>
                <a:srgbClr val="000099"/>
              </a:buClr>
              <a:buSzPct val="90000"/>
              <a:buFont typeface="Wingdings" panose="05000000000000000000" pitchFamily="2" charset="2"/>
              <a:buChar char="n"/>
            </a:pPr>
            <a:r>
              <a:rPr lang="en-US" altLang="zh-CN" sz="2000" dirty="0"/>
              <a:t> </a:t>
            </a:r>
            <a:r>
              <a:rPr lang="zh-CN" altLang="en-US" sz="2000" dirty="0">
                <a:highlight>
                  <a:srgbClr val="FFFF00"/>
                </a:highlight>
              </a:rPr>
              <a:t>若</a:t>
            </a:r>
            <a:r>
              <a:rPr lang="en-US" altLang="zh-CN" sz="2000" dirty="0" err="1">
                <a:highlight>
                  <a:srgbClr val="FFFF00"/>
                </a:highlight>
              </a:rPr>
              <a:t>s.value</a:t>
            </a:r>
            <a:r>
              <a:rPr lang="en-US" altLang="zh-CN" sz="2000" dirty="0">
                <a:highlight>
                  <a:srgbClr val="FFFF00"/>
                </a:highlight>
              </a:rPr>
              <a:t> ≥ 0</a:t>
            </a:r>
            <a:r>
              <a:rPr lang="zh-CN" altLang="en-US" sz="2000" dirty="0">
                <a:highlight>
                  <a:srgbClr val="FFFF00"/>
                </a:highlight>
              </a:rPr>
              <a:t>，则进程继续执行</a:t>
            </a:r>
          </a:p>
          <a:p>
            <a:pPr lvl="1" eaLnBrk="1" hangingPunct="1">
              <a:lnSpc>
                <a:spcPct val="140000"/>
              </a:lnSpc>
              <a:spcBef>
                <a:spcPct val="0"/>
              </a:spcBef>
              <a:buClr>
                <a:srgbClr val="000099"/>
              </a:buClr>
              <a:buSzPct val="90000"/>
              <a:buFont typeface="Wingdings" panose="05000000000000000000" pitchFamily="2" charset="2"/>
              <a:buChar char="n"/>
            </a:pPr>
            <a:r>
              <a:rPr lang="zh-CN" altLang="en-US" sz="2000" dirty="0">
                <a:highlight>
                  <a:srgbClr val="FFFF00"/>
                </a:highlight>
              </a:rPr>
              <a:t> 否则（即</a:t>
            </a:r>
            <a:r>
              <a:rPr lang="en-US" altLang="zh-CN" sz="2000" dirty="0" err="1">
                <a:highlight>
                  <a:srgbClr val="FFFF00"/>
                </a:highlight>
              </a:rPr>
              <a:t>s.value</a:t>
            </a:r>
            <a:r>
              <a:rPr lang="en-US" altLang="zh-CN" sz="2000" dirty="0">
                <a:highlight>
                  <a:srgbClr val="FFFF00"/>
                </a:highlight>
              </a:rPr>
              <a:t> &lt; 0</a:t>
            </a:r>
            <a:r>
              <a:rPr lang="zh-CN" altLang="en-US" sz="2000" dirty="0">
                <a:highlight>
                  <a:srgbClr val="FFFF00"/>
                </a:highlight>
              </a:rPr>
              <a:t>），则进程被阻塞，并将该进程插入</a:t>
            </a:r>
            <a:br>
              <a:rPr lang="zh-CN" altLang="en-US" sz="2000" dirty="0">
                <a:highlight>
                  <a:srgbClr val="FFFF00"/>
                </a:highlight>
              </a:rPr>
            </a:br>
            <a:r>
              <a:rPr lang="zh-CN" altLang="en-US" sz="2000" dirty="0">
                <a:highlight>
                  <a:srgbClr val="FFFF00"/>
                </a:highlight>
              </a:rPr>
              <a:t>  到信号量</a:t>
            </a:r>
            <a:r>
              <a:rPr lang="en-US" altLang="zh-CN" sz="2000" dirty="0">
                <a:highlight>
                  <a:srgbClr val="FFFF00"/>
                </a:highlight>
              </a:rPr>
              <a:t>s</a:t>
            </a:r>
            <a:r>
              <a:rPr lang="zh-CN" altLang="en-US" sz="2000" dirty="0">
                <a:highlight>
                  <a:srgbClr val="FFFF00"/>
                </a:highlight>
              </a:rPr>
              <a:t>的等待队列</a:t>
            </a:r>
            <a:r>
              <a:rPr lang="en-US" altLang="zh-CN" sz="2000" dirty="0" err="1">
                <a:highlight>
                  <a:srgbClr val="FFFF00"/>
                </a:highlight>
              </a:rPr>
              <a:t>s.queue</a:t>
            </a:r>
            <a:r>
              <a:rPr lang="zh-CN" altLang="en-US" sz="2000" dirty="0">
                <a:highlight>
                  <a:srgbClr val="FFFF00"/>
                </a:highlight>
              </a:rPr>
              <a:t>中</a:t>
            </a:r>
          </a:p>
          <a:p>
            <a:pPr eaLnBrk="1" hangingPunct="1">
              <a:lnSpc>
                <a:spcPct val="140000"/>
              </a:lnSpc>
              <a:spcBef>
                <a:spcPct val="0"/>
              </a:spcBef>
              <a:buClr>
                <a:srgbClr val="CC0000"/>
              </a:buClr>
              <a:buFont typeface="Wingdings" panose="05000000000000000000" pitchFamily="2" charset="2"/>
              <a:buChar char="l"/>
            </a:pPr>
            <a:r>
              <a:rPr lang="zh-CN" altLang="en-US" sz="2000" u="sng" dirty="0"/>
              <a:t> </a:t>
            </a:r>
            <a:r>
              <a:rPr lang="zh-CN" altLang="en-US" sz="2000" u="sng" dirty="0">
                <a:solidFill>
                  <a:srgbClr val="CC0000"/>
                </a:solidFill>
              </a:rPr>
              <a:t>说明：</a:t>
            </a:r>
            <a:r>
              <a:rPr lang="zh-CN" altLang="en-US" sz="2000" dirty="0"/>
              <a:t>实际上，</a:t>
            </a:r>
            <a:r>
              <a:rPr lang="en-US" altLang="zh-CN" sz="2000" dirty="0"/>
              <a:t>P</a:t>
            </a:r>
            <a:r>
              <a:rPr lang="zh-CN" altLang="en-US" sz="2000" dirty="0"/>
              <a:t>操作可以理解为分配资源的计数器；</a:t>
            </a:r>
          </a:p>
          <a:p>
            <a:pPr eaLnBrk="1" hangingPunct="1">
              <a:spcBef>
                <a:spcPct val="0"/>
              </a:spcBef>
              <a:buClrTx/>
              <a:buSzTx/>
              <a:buFontTx/>
              <a:buNone/>
            </a:pPr>
            <a:r>
              <a:rPr lang="zh-CN" altLang="en-US" sz="2000" dirty="0"/>
              <a:t>                             或是使进程处于等待状态的控制指令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6.1 </a:t>
            </a:r>
            <a:r>
              <a:rPr lang="zh-CN" altLang="en-US" sz="3200">
                <a:latin typeface="黑体" panose="02010609060101010101" pitchFamily="49" charset="-122"/>
                <a:ea typeface="黑体" panose="02010609060101010101" pitchFamily="49" charset="-122"/>
              </a:rPr>
              <a:t>背景</a:t>
            </a:r>
          </a:p>
        </p:txBody>
      </p:sp>
      <p:sp>
        <p:nvSpPr>
          <p:cNvPr id="6147" name="Rectangle 3"/>
          <p:cNvSpPr>
            <a:spLocks noChangeArrowheads="1"/>
          </p:cNvSpPr>
          <p:nvPr/>
        </p:nvSpPr>
        <p:spPr bwMode="auto">
          <a:xfrm>
            <a:off x="409575" y="1147763"/>
            <a:ext cx="43148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进程工作为什么要同步？</a:t>
            </a:r>
          </a:p>
        </p:txBody>
      </p:sp>
      <p:sp>
        <p:nvSpPr>
          <p:cNvPr id="234504" name="Rectangle 8"/>
          <p:cNvSpPr>
            <a:spLocks noChangeArrowheads="1"/>
          </p:cNvSpPr>
          <p:nvPr/>
        </p:nvSpPr>
        <p:spPr bwMode="auto">
          <a:xfrm>
            <a:off x="449263" y="3124200"/>
            <a:ext cx="41148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想一想打印工作过程</a:t>
            </a:r>
          </a:p>
        </p:txBody>
      </p:sp>
      <p:grpSp>
        <p:nvGrpSpPr>
          <p:cNvPr id="234505" name="Group 9"/>
          <p:cNvGrpSpPr/>
          <p:nvPr/>
        </p:nvGrpSpPr>
        <p:grpSpPr bwMode="auto">
          <a:xfrm>
            <a:off x="5181600" y="1524000"/>
            <a:ext cx="3962400" cy="4724400"/>
            <a:chOff x="3264" y="816"/>
            <a:chExt cx="2496" cy="2976"/>
          </a:xfrm>
        </p:grpSpPr>
        <p:sp>
          <p:nvSpPr>
            <p:cNvPr id="6167" name="Rectangle 10"/>
            <p:cNvSpPr>
              <a:spLocks noChangeArrowheads="1"/>
            </p:cNvSpPr>
            <p:nvPr/>
          </p:nvSpPr>
          <p:spPr bwMode="auto">
            <a:xfrm>
              <a:off x="4080" y="816"/>
              <a:ext cx="16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66"/>
                  </a:solidFill>
                </a:rPr>
                <a:t>待打印文件队列</a:t>
              </a:r>
            </a:p>
          </p:txBody>
        </p:sp>
        <p:sp>
          <p:nvSpPr>
            <p:cNvPr id="6168" name="Rectangle 11"/>
            <p:cNvSpPr>
              <a:spLocks noChangeArrowheads="1"/>
            </p:cNvSpPr>
            <p:nvPr/>
          </p:nvSpPr>
          <p:spPr bwMode="auto">
            <a:xfrm>
              <a:off x="3888" y="1248"/>
              <a:ext cx="720" cy="256"/>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00"/>
                  </a:solidFill>
                </a:rPr>
                <a:t>out = 4</a:t>
              </a:r>
            </a:p>
          </p:txBody>
        </p:sp>
        <p:sp>
          <p:nvSpPr>
            <p:cNvPr id="6169" name="Line 12"/>
            <p:cNvSpPr>
              <a:spLocks noChangeShapeType="1"/>
            </p:cNvSpPr>
            <p:nvPr/>
          </p:nvSpPr>
          <p:spPr bwMode="auto">
            <a:xfrm flipV="1">
              <a:off x="4656" y="1152"/>
              <a:ext cx="0" cy="25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Line 13"/>
            <p:cNvSpPr>
              <a:spLocks noChangeShapeType="1"/>
            </p:cNvSpPr>
            <p:nvPr/>
          </p:nvSpPr>
          <p:spPr bwMode="auto">
            <a:xfrm flipV="1">
              <a:off x="5328" y="1152"/>
              <a:ext cx="0" cy="25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1" name="Text Box 14"/>
            <p:cNvSpPr txBox="1">
              <a:spLocks noChangeArrowheads="1"/>
            </p:cNvSpPr>
            <p:nvPr/>
          </p:nvSpPr>
          <p:spPr bwMode="auto">
            <a:xfrm>
              <a:off x="4656" y="1866"/>
              <a:ext cx="672" cy="268"/>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t>m.doc</a:t>
              </a:r>
            </a:p>
          </p:txBody>
        </p:sp>
        <p:sp>
          <p:nvSpPr>
            <p:cNvPr id="6172" name="Text Box 15"/>
            <p:cNvSpPr txBox="1">
              <a:spLocks noChangeArrowheads="1"/>
            </p:cNvSpPr>
            <p:nvPr/>
          </p:nvSpPr>
          <p:spPr bwMode="auto">
            <a:xfrm>
              <a:off x="4656" y="2144"/>
              <a:ext cx="672" cy="268"/>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t>prog.c</a:t>
              </a:r>
            </a:p>
          </p:txBody>
        </p:sp>
        <p:sp>
          <p:nvSpPr>
            <p:cNvPr id="6173" name="Text Box 16"/>
            <p:cNvSpPr txBox="1">
              <a:spLocks noChangeArrowheads="1"/>
            </p:cNvSpPr>
            <p:nvPr/>
          </p:nvSpPr>
          <p:spPr bwMode="auto">
            <a:xfrm>
              <a:off x="4848" y="1440"/>
              <a:ext cx="38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a:t>…</a:t>
              </a:r>
            </a:p>
          </p:txBody>
        </p:sp>
        <p:sp>
          <p:nvSpPr>
            <p:cNvPr id="6174" name="Text Box 17"/>
            <p:cNvSpPr txBox="1">
              <a:spLocks noChangeArrowheads="1"/>
            </p:cNvSpPr>
            <p:nvPr/>
          </p:nvSpPr>
          <p:spPr bwMode="auto">
            <a:xfrm>
              <a:off x="4656" y="2688"/>
              <a:ext cx="672"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000"/>
            </a:p>
          </p:txBody>
        </p:sp>
        <p:sp>
          <p:nvSpPr>
            <p:cNvPr id="6175" name="Text Box 18"/>
            <p:cNvSpPr txBox="1">
              <a:spLocks noChangeArrowheads="1"/>
            </p:cNvSpPr>
            <p:nvPr/>
          </p:nvSpPr>
          <p:spPr bwMode="auto">
            <a:xfrm>
              <a:off x="4656" y="2948"/>
              <a:ext cx="672"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000"/>
            </a:p>
          </p:txBody>
        </p:sp>
        <p:sp>
          <p:nvSpPr>
            <p:cNvPr id="6176" name="Text Box 19"/>
            <p:cNvSpPr txBox="1">
              <a:spLocks noChangeArrowheads="1"/>
            </p:cNvSpPr>
            <p:nvPr/>
          </p:nvSpPr>
          <p:spPr bwMode="auto">
            <a:xfrm>
              <a:off x="4656" y="2420"/>
              <a:ext cx="672" cy="268"/>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t>w.pdf</a:t>
              </a:r>
            </a:p>
          </p:txBody>
        </p:sp>
        <p:sp>
          <p:nvSpPr>
            <p:cNvPr id="6177" name="Text Box 20"/>
            <p:cNvSpPr txBox="1">
              <a:spLocks noChangeArrowheads="1"/>
            </p:cNvSpPr>
            <p:nvPr/>
          </p:nvSpPr>
          <p:spPr bwMode="auto">
            <a:xfrm>
              <a:off x="4848" y="3360"/>
              <a:ext cx="38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a:t>…</a:t>
              </a:r>
            </a:p>
          </p:txBody>
        </p:sp>
        <p:sp>
          <p:nvSpPr>
            <p:cNvPr id="6178" name="Text Box 21"/>
            <p:cNvSpPr txBox="1">
              <a:spLocks noChangeArrowheads="1"/>
            </p:cNvSpPr>
            <p:nvPr/>
          </p:nvSpPr>
          <p:spPr bwMode="auto">
            <a:xfrm>
              <a:off x="5328" y="187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4</a:t>
              </a:r>
            </a:p>
          </p:txBody>
        </p:sp>
        <p:sp>
          <p:nvSpPr>
            <p:cNvPr id="6179" name="Text Box 22"/>
            <p:cNvSpPr txBox="1">
              <a:spLocks noChangeArrowheads="1"/>
            </p:cNvSpPr>
            <p:nvPr/>
          </p:nvSpPr>
          <p:spPr bwMode="auto">
            <a:xfrm>
              <a:off x="5328" y="21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5</a:t>
              </a:r>
            </a:p>
          </p:txBody>
        </p:sp>
        <p:sp>
          <p:nvSpPr>
            <p:cNvPr id="6180" name="Text Box 23"/>
            <p:cNvSpPr txBox="1">
              <a:spLocks noChangeArrowheads="1"/>
            </p:cNvSpPr>
            <p:nvPr/>
          </p:nvSpPr>
          <p:spPr bwMode="auto">
            <a:xfrm>
              <a:off x="5328" y="24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6</a:t>
              </a:r>
            </a:p>
          </p:txBody>
        </p:sp>
        <p:sp>
          <p:nvSpPr>
            <p:cNvPr id="6181" name="Text Box 24"/>
            <p:cNvSpPr txBox="1">
              <a:spLocks noChangeArrowheads="1"/>
            </p:cNvSpPr>
            <p:nvPr/>
          </p:nvSpPr>
          <p:spPr bwMode="auto">
            <a:xfrm>
              <a:off x="532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7</a:t>
              </a:r>
            </a:p>
          </p:txBody>
        </p:sp>
        <p:sp>
          <p:nvSpPr>
            <p:cNvPr id="6182" name="Rectangle 25"/>
            <p:cNvSpPr>
              <a:spLocks noChangeArrowheads="1"/>
            </p:cNvSpPr>
            <p:nvPr/>
          </p:nvSpPr>
          <p:spPr bwMode="auto">
            <a:xfrm>
              <a:off x="3888" y="3408"/>
              <a:ext cx="720" cy="256"/>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00"/>
                  </a:solidFill>
                </a:rPr>
                <a:t>in = 7</a:t>
              </a:r>
            </a:p>
          </p:txBody>
        </p:sp>
        <p:sp>
          <p:nvSpPr>
            <p:cNvPr id="6183" name="Oval 26"/>
            <p:cNvSpPr>
              <a:spLocks noChangeArrowheads="1"/>
            </p:cNvSpPr>
            <p:nvPr/>
          </p:nvSpPr>
          <p:spPr bwMode="auto">
            <a:xfrm>
              <a:off x="3264" y="2352"/>
              <a:ext cx="960" cy="432"/>
            </a:xfrm>
            <a:prstGeom prst="ellipse">
              <a:avLst/>
            </a:prstGeom>
            <a:noFill/>
            <a:ln w="28575">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84" name="Text Box 27"/>
            <p:cNvSpPr txBox="1">
              <a:spLocks noChangeArrowheads="1"/>
            </p:cNvSpPr>
            <p:nvPr/>
          </p:nvSpPr>
          <p:spPr bwMode="auto">
            <a:xfrm>
              <a:off x="3456" y="241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进程</a:t>
              </a:r>
              <a:r>
                <a:rPr lang="en-US" altLang="zh-CN" sz="2400"/>
                <a:t>1</a:t>
              </a:r>
            </a:p>
          </p:txBody>
        </p:sp>
        <p:sp>
          <p:nvSpPr>
            <p:cNvPr id="6185" name="Oval 28"/>
            <p:cNvSpPr>
              <a:spLocks noChangeArrowheads="1"/>
            </p:cNvSpPr>
            <p:nvPr/>
          </p:nvSpPr>
          <p:spPr bwMode="auto">
            <a:xfrm>
              <a:off x="3264" y="2880"/>
              <a:ext cx="960" cy="432"/>
            </a:xfrm>
            <a:prstGeom prst="ellipse">
              <a:avLst/>
            </a:prstGeom>
            <a:noFill/>
            <a:ln w="28575">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86" name="Text Box 29"/>
            <p:cNvSpPr txBox="1">
              <a:spLocks noChangeArrowheads="1"/>
            </p:cNvSpPr>
            <p:nvPr/>
          </p:nvSpPr>
          <p:spPr bwMode="auto">
            <a:xfrm>
              <a:off x="3456" y="295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进程</a:t>
              </a:r>
              <a:r>
                <a:rPr lang="en-US" altLang="zh-CN" sz="2400"/>
                <a:t>2</a:t>
              </a:r>
            </a:p>
          </p:txBody>
        </p:sp>
        <p:sp>
          <p:nvSpPr>
            <p:cNvPr id="6187" name="AutoShape 30"/>
            <p:cNvSpPr>
              <a:spLocks noChangeArrowheads="1"/>
            </p:cNvSpPr>
            <p:nvPr/>
          </p:nvSpPr>
          <p:spPr bwMode="auto">
            <a:xfrm rot="-1181233">
              <a:off x="4119" y="2926"/>
              <a:ext cx="477" cy="48"/>
            </a:xfrm>
            <a:prstGeom prst="rightArrow">
              <a:avLst>
                <a:gd name="adj1" fmla="val 50000"/>
                <a:gd name="adj2" fmla="val 248438"/>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88" name="Oval 31"/>
            <p:cNvSpPr>
              <a:spLocks noChangeArrowheads="1"/>
            </p:cNvSpPr>
            <p:nvPr/>
          </p:nvSpPr>
          <p:spPr bwMode="auto">
            <a:xfrm>
              <a:off x="3270" y="1536"/>
              <a:ext cx="960" cy="432"/>
            </a:xfrm>
            <a:prstGeom prst="ellipse">
              <a:avLst/>
            </a:prstGeom>
            <a:noFill/>
            <a:ln w="28575">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89" name="Text Box 32"/>
            <p:cNvSpPr txBox="1">
              <a:spLocks noChangeArrowheads="1"/>
            </p:cNvSpPr>
            <p:nvPr/>
          </p:nvSpPr>
          <p:spPr bwMode="auto">
            <a:xfrm>
              <a:off x="3291" y="1602"/>
              <a:ext cx="1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打印进程</a:t>
              </a:r>
            </a:p>
          </p:txBody>
        </p:sp>
        <p:sp>
          <p:nvSpPr>
            <p:cNvPr id="6190" name="AutoShape 33"/>
            <p:cNvSpPr>
              <a:spLocks noChangeArrowheads="1"/>
            </p:cNvSpPr>
            <p:nvPr/>
          </p:nvSpPr>
          <p:spPr bwMode="auto">
            <a:xfrm rot="-9614010">
              <a:off x="4131" y="1840"/>
              <a:ext cx="489" cy="53"/>
            </a:xfrm>
            <a:prstGeom prst="rightArrow">
              <a:avLst>
                <a:gd name="adj1" fmla="val 50000"/>
                <a:gd name="adj2" fmla="val 230660"/>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91" name="AutoShape 34"/>
            <p:cNvSpPr>
              <a:spLocks noChangeArrowheads="1"/>
            </p:cNvSpPr>
            <p:nvPr/>
          </p:nvSpPr>
          <p:spPr bwMode="auto">
            <a:xfrm rot="1259333">
              <a:off x="4128" y="2688"/>
              <a:ext cx="477" cy="48"/>
            </a:xfrm>
            <a:prstGeom prst="rightArrow">
              <a:avLst>
                <a:gd name="adj1" fmla="val 50000"/>
                <a:gd name="adj2" fmla="val 248438"/>
              </a:avLst>
            </a:prstGeom>
            <a:solidFill>
              <a:schemeClr val="tx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234531" name="Group 35"/>
          <p:cNvGrpSpPr/>
          <p:nvPr/>
        </p:nvGrpSpPr>
        <p:grpSpPr bwMode="auto">
          <a:xfrm>
            <a:off x="669924" y="3581400"/>
            <a:ext cx="7178675" cy="609600"/>
            <a:chOff x="571" y="1684"/>
            <a:chExt cx="3941" cy="384"/>
          </a:xfrm>
        </p:grpSpPr>
        <p:sp>
          <p:nvSpPr>
            <p:cNvPr id="6165" name="Rectangle 36"/>
            <p:cNvSpPr>
              <a:spLocks noChangeArrowheads="1"/>
            </p:cNvSpPr>
            <p:nvPr/>
          </p:nvSpPr>
          <p:spPr bwMode="auto">
            <a:xfrm>
              <a:off x="571" y="1684"/>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None/>
              </a:pPr>
              <a:r>
                <a:rPr lang="zh-CN" altLang="en-US" sz="2400" dirty="0"/>
                <a:t>进程提交打印任务（其他欲提交进程</a:t>
              </a:r>
              <a:r>
                <a:rPr lang="zh-CN" altLang="en-US" sz="2400" dirty="0">
                  <a:solidFill>
                    <a:srgbClr val="FF0000"/>
                  </a:solidFill>
                </a:rPr>
                <a:t>等待</a:t>
              </a:r>
              <a:r>
                <a:rPr lang="zh-CN" altLang="en-US" sz="2400" dirty="0"/>
                <a:t>）</a:t>
              </a:r>
              <a:endParaRPr lang="zh-CN" altLang="en-US" sz="2400" dirty="0">
                <a:solidFill>
                  <a:srgbClr val="FF0000"/>
                </a:solidFill>
              </a:endParaRPr>
            </a:p>
          </p:txBody>
        </p:sp>
        <p:pic>
          <p:nvPicPr>
            <p:cNvPr id="6166" name="Picture 3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34" name="Group 38"/>
          <p:cNvGrpSpPr/>
          <p:nvPr/>
        </p:nvGrpSpPr>
        <p:grpSpPr bwMode="auto">
          <a:xfrm>
            <a:off x="677863" y="4038600"/>
            <a:ext cx="6256337" cy="546100"/>
            <a:chOff x="571" y="1684"/>
            <a:chExt cx="3941" cy="344"/>
          </a:xfrm>
        </p:grpSpPr>
        <p:sp>
          <p:nvSpPr>
            <p:cNvPr id="6163" name="Rectangle 39"/>
            <p:cNvSpPr>
              <a:spLocks noChangeArrowheads="1"/>
            </p:cNvSpPr>
            <p:nvPr/>
          </p:nvSpPr>
          <p:spPr bwMode="auto">
            <a:xfrm>
              <a:off x="571" y="1684"/>
              <a:ext cx="39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进程去</a:t>
              </a:r>
              <a:r>
                <a:rPr lang="zh-CN" altLang="en-US" sz="2400" dirty="0">
                  <a:solidFill>
                    <a:srgbClr val="FF0000"/>
                  </a:solidFill>
                </a:rPr>
                <a:t>做其它工作</a:t>
              </a:r>
            </a:p>
          </p:txBody>
        </p:sp>
        <p:pic>
          <p:nvPicPr>
            <p:cNvPr id="6164" name="Picture 4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37" name="Group 41"/>
          <p:cNvGrpSpPr/>
          <p:nvPr/>
        </p:nvGrpSpPr>
        <p:grpSpPr bwMode="auto">
          <a:xfrm>
            <a:off x="677863" y="4495800"/>
            <a:ext cx="6256337" cy="603250"/>
            <a:chOff x="571" y="1684"/>
            <a:chExt cx="3941" cy="380"/>
          </a:xfrm>
        </p:grpSpPr>
        <p:sp>
          <p:nvSpPr>
            <p:cNvPr id="6161" name="Rectangle 42"/>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打印任务被放进打印队列</a:t>
              </a:r>
              <a:endParaRPr lang="zh-CN" altLang="en-US" sz="2400" dirty="0">
                <a:solidFill>
                  <a:srgbClr val="FF0000"/>
                </a:solidFill>
              </a:endParaRPr>
            </a:p>
          </p:txBody>
        </p:sp>
        <p:pic>
          <p:nvPicPr>
            <p:cNvPr id="6162" name="Picture 4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40" name="Group 44"/>
          <p:cNvGrpSpPr/>
          <p:nvPr/>
        </p:nvGrpSpPr>
        <p:grpSpPr bwMode="auto">
          <a:xfrm>
            <a:off x="677863" y="4953000"/>
            <a:ext cx="6256337" cy="546100"/>
            <a:chOff x="571" y="1684"/>
            <a:chExt cx="3941" cy="344"/>
          </a:xfrm>
        </p:grpSpPr>
        <p:sp>
          <p:nvSpPr>
            <p:cNvPr id="6159" name="Rectangle 45"/>
            <p:cNvSpPr>
              <a:spLocks noChangeArrowheads="1"/>
            </p:cNvSpPr>
            <p:nvPr/>
          </p:nvSpPr>
          <p:spPr bwMode="auto">
            <a:xfrm>
              <a:off x="571" y="1684"/>
              <a:ext cx="39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打印进程</a:t>
              </a:r>
              <a:r>
                <a:rPr lang="zh-CN" altLang="en-US" sz="2400" dirty="0">
                  <a:solidFill>
                    <a:srgbClr val="FF0000"/>
                  </a:solidFill>
                </a:rPr>
                <a:t>从队列中取出任务</a:t>
              </a:r>
            </a:p>
          </p:txBody>
        </p:sp>
        <p:pic>
          <p:nvPicPr>
            <p:cNvPr id="6160" name="Picture 4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4543" name="Group 47"/>
          <p:cNvGrpSpPr/>
          <p:nvPr/>
        </p:nvGrpSpPr>
        <p:grpSpPr bwMode="auto">
          <a:xfrm>
            <a:off x="677863" y="5410200"/>
            <a:ext cx="6256337" cy="603250"/>
            <a:chOff x="571" y="1684"/>
            <a:chExt cx="3941" cy="380"/>
          </a:xfrm>
        </p:grpSpPr>
        <p:sp>
          <p:nvSpPr>
            <p:cNvPr id="6157" name="Rectangle 48"/>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打印进程控制打印机打印</a:t>
              </a:r>
              <a:endParaRPr lang="zh-CN" altLang="en-US" sz="2400" dirty="0">
                <a:solidFill>
                  <a:srgbClr val="FF0000"/>
                </a:solidFill>
              </a:endParaRPr>
            </a:p>
          </p:txBody>
        </p:sp>
        <p:pic>
          <p:nvPicPr>
            <p:cNvPr id="6158" name="Picture 4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46" name="Rectangle 50"/>
          <p:cNvSpPr>
            <a:spLocks noChangeArrowheads="1"/>
          </p:cNvSpPr>
          <p:nvPr/>
        </p:nvSpPr>
        <p:spPr bwMode="auto">
          <a:xfrm>
            <a:off x="457200" y="6134100"/>
            <a:ext cx="431482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这是一个典型的</a:t>
            </a:r>
            <a:r>
              <a:rPr kumimoji="1" lang="zh-CN" altLang="en-US" sz="2400">
                <a:solidFill>
                  <a:srgbClr val="CC0000"/>
                </a:solidFill>
                <a:latin typeface="Verdana" panose="020B0604030504040204" pitchFamily="34" charset="0"/>
                <a:ea typeface="黑体" panose="02010609060101010101" pitchFamily="49" charset="-122"/>
              </a:rPr>
              <a:t>“</a:t>
            </a:r>
            <a:r>
              <a:rPr kumimoji="1" lang="zh-CN" altLang="en-US" sz="2400">
                <a:solidFill>
                  <a:srgbClr val="000099"/>
                </a:solidFill>
                <a:latin typeface="黑体" panose="02010609060101010101" pitchFamily="49" charset="-122"/>
                <a:ea typeface="黑体" panose="02010609060101010101" pitchFamily="49" charset="-122"/>
              </a:rPr>
              <a:t>生产者</a:t>
            </a:r>
            <a:r>
              <a:rPr kumimoji="1" lang="en-US" altLang="zh-CN" sz="2400">
                <a:solidFill>
                  <a:srgbClr val="CC0000"/>
                </a:solidFill>
                <a:latin typeface="黑体" panose="02010609060101010101" pitchFamily="49" charset="-122"/>
                <a:ea typeface="黑体" panose="02010609060101010101" pitchFamily="49" charset="-122"/>
              </a:rPr>
              <a:t>-</a:t>
            </a:r>
            <a:r>
              <a:rPr kumimoji="1" lang="zh-CN" altLang="en-US" sz="2400">
                <a:solidFill>
                  <a:srgbClr val="000099"/>
                </a:solidFill>
                <a:latin typeface="黑体" panose="02010609060101010101" pitchFamily="49" charset="-122"/>
                <a:ea typeface="黑体" panose="02010609060101010101" pitchFamily="49" charset="-122"/>
              </a:rPr>
              <a:t>消费者</a:t>
            </a:r>
            <a:r>
              <a:rPr kumimoji="1" lang="zh-CN" altLang="en-US" sz="2400">
                <a:solidFill>
                  <a:srgbClr val="CC0000"/>
                </a:solidFill>
                <a:latin typeface="Verdana" panose="020B0604030504040204" pitchFamily="34" charset="0"/>
                <a:ea typeface="黑体" panose="02010609060101010101" pitchFamily="49" charset="-122"/>
              </a:rPr>
              <a:t>”</a:t>
            </a:r>
            <a:r>
              <a:rPr kumimoji="1" lang="zh-CN" altLang="en-US" sz="2400">
                <a:solidFill>
                  <a:srgbClr val="CC0000"/>
                </a:solidFill>
                <a:latin typeface="黑体" panose="02010609060101010101" pitchFamily="49" charset="-122"/>
                <a:ea typeface="黑体" panose="02010609060101010101" pitchFamily="49" charset="-122"/>
              </a:rPr>
              <a:t>问题！</a:t>
            </a:r>
          </a:p>
        </p:txBody>
      </p:sp>
      <p:sp>
        <p:nvSpPr>
          <p:cNvPr id="6156" name="Rectangle 51"/>
          <p:cNvSpPr>
            <a:spLocks noChangeArrowheads="1"/>
          </p:cNvSpPr>
          <p:nvPr/>
        </p:nvSpPr>
        <p:spPr bwMode="auto">
          <a:xfrm>
            <a:off x="457200" y="1600200"/>
            <a:ext cx="5410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CC0000"/>
              </a:buClr>
              <a:buFont typeface="Wingdings" panose="05000000000000000000" pitchFamily="2" charset="2"/>
              <a:buChar char="l"/>
            </a:pPr>
            <a:r>
              <a:rPr lang="en-US" altLang="zh-CN" sz="2400" dirty="0"/>
              <a:t> </a:t>
            </a:r>
            <a:r>
              <a:rPr lang="zh-CN" altLang="en-US" sz="2400" dirty="0">
                <a:latin typeface="楷体_GB2312" pitchFamily="49" charset="-122"/>
                <a:ea typeface="楷体_GB2312" pitchFamily="49" charset="-122"/>
              </a:rPr>
              <a:t>多个进程共同完成一个任务</a:t>
            </a:r>
            <a:r>
              <a:rPr lang="en-US" altLang="zh-CN" sz="2400" dirty="0">
                <a:latin typeface="楷体_GB2312" pitchFamily="49" charset="-122"/>
                <a:ea typeface="楷体_GB2312" pitchFamily="49" charset="-122"/>
              </a:rPr>
              <a:t>!!!</a:t>
            </a:r>
          </a:p>
          <a:p>
            <a:pPr eaLnBrk="1" hangingPunct="1">
              <a:spcBef>
                <a:spcPct val="0"/>
              </a:spcBef>
              <a:buClr>
                <a:srgbClr val="CC0000"/>
              </a:buClr>
              <a:buFont typeface="Wingdings" panose="05000000000000000000" pitchFamily="2" charset="2"/>
              <a:buChar char="l"/>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在进程合作过程中，除了</a:t>
            </a:r>
            <a:r>
              <a:rPr lang="zh-CN" altLang="en-US" sz="2400" dirty="0">
                <a:ea typeface="楷体_GB2312" pitchFamily="49" charset="-122"/>
              </a:rPr>
              <a:t>“</a:t>
            </a:r>
            <a:r>
              <a:rPr lang="zh-CN" altLang="en-US" sz="2400" dirty="0">
                <a:latin typeface="楷体_GB2312" pitchFamily="49" charset="-122"/>
                <a:ea typeface="楷体_GB2312" pitchFamily="49" charset="-122"/>
              </a:rPr>
              <a:t>并行</a:t>
            </a:r>
            <a:r>
              <a:rPr lang="zh-CN" altLang="en-US" sz="2400" dirty="0">
                <a:ea typeface="楷体_GB2312" pitchFamily="49" charset="-122"/>
              </a:rPr>
              <a:t>”</a:t>
            </a:r>
            <a:br>
              <a:rPr lang="zh-CN" altLang="en-US"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的工作之外，还经常出现相互等</a:t>
            </a:r>
            <a:br>
              <a:rPr lang="zh-CN" altLang="en-US"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待的</a:t>
            </a:r>
            <a:r>
              <a:rPr lang="zh-CN" altLang="en-US" sz="2400" dirty="0">
                <a:ea typeface="楷体_GB2312" pitchFamily="49" charset="-122"/>
              </a:rPr>
              <a:t>“</a:t>
            </a:r>
            <a:r>
              <a:rPr lang="zh-CN" altLang="en-US" sz="2400" dirty="0">
                <a:latin typeface="楷体_GB2312" pitchFamily="49" charset="-122"/>
                <a:ea typeface="楷体_GB2312" pitchFamily="49" charset="-122"/>
              </a:rPr>
              <a:t>协作</a:t>
            </a:r>
            <a:r>
              <a:rPr lang="zh-CN" altLang="en-US" sz="2400" dirty="0">
                <a:ea typeface="楷体_GB2312" pitchFamily="49" charset="-122"/>
              </a:rPr>
              <a:t>”</a:t>
            </a:r>
            <a:r>
              <a:rPr lang="zh-CN" altLang="en-US" sz="2400" dirty="0">
                <a:latin typeface="楷体_GB2312" pitchFamily="49" charset="-122"/>
                <a:ea typeface="楷体_GB2312" pitchFamily="49" charset="-122"/>
              </a:rPr>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4505"/>
                                        </p:tgtEl>
                                        <p:attrNameLst>
                                          <p:attrName>style.visibility</p:attrName>
                                        </p:attrNameLst>
                                      </p:cBhvr>
                                      <p:to>
                                        <p:strVal val="visible"/>
                                      </p:to>
                                    </p:set>
                                    <p:animEffect transition="in" filter="wipe(left)">
                                      <p:cBhvr>
                                        <p:cTn id="7" dur="500"/>
                                        <p:tgtEl>
                                          <p:spTgt spid="2345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4504"/>
                                        </p:tgtEl>
                                        <p:attrNameLst>
                                          <p:attrName>style.visibility</p:attrName>
                                        </p:attrNameLst>
                                      </p:cBhvr>
                                      <p:to>
                                        <p:strVal val="visible"/>
                                      </p:to>
                                    </p:set>
                                    <p:anim calcmode="lin" valueType="num">
                                      <p:cBhvr additive="base">
                                        <p:cTn id="12" dur="500" fill="hold"/>
                                        <p:tgtEl>
                                          <p:spTgt spid="234504"/>
                                        </p:tgtEl>
                                        <p:attrNameLst>
                                          <p:attrName>ppt_x</p:attrName>
                                        </p:attrNameLst>
                                      </p:cBhvr>
                                      <p:tavLst>
                                        <p:tav tm="0">
                                          <p:val>
                                            <p:strVal val="#ppt_x"/>
                                          </p:val>
                                        </p:tav>
                                        <p:tav tm="100000">
                                          <p:val>
                                            <p:strVal val="#ppt_x"/>
                                          </p:val>
                                        </p:tav>
                                      </p:tavLst>
                                    </p:anim>
                                    <p:anim calcmode="lin" valueType="num">
                                      <p:cBhvr additive="base">
                                        <p:cTn id="13" dur="500" fill="hold"/>
                                        <p:tgtEl>
                                          <p:spTgt spid="2345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4531"/>
                                        </p:tgtEl>
                                        <p:attrNameLst>
                                          <p:attrName>style.visibility</p:attrName>
                                        </p:attrNameLst>
                                      </p:cBhvr>
                                      <p:to>
                                        <p:strVal val="visible"/>
                                      </p:to>
                                    </p:set>
                                    <p:anim calcmode="lin" valueType="num">
                                      <p:cBhvr additive="base">
                                        <p:cTn id="18" dur="500" fill="hold"/>
                                        <p:tgtEl>
                                          <p:spTgt spid="234531"/>
                                        </p:tgtEl>
                                        <p:attrNameLst>
                                          <p:attrName>ppt_x</p:attrName>
                                        </p:attrNameLst>
                                      </p:cBhvr>
                                      <p:tavLst>
                                        <p:tav tm="0">
                                          <p:val>
                                            <p:strVal val="#ppt_x"/>
                                          </p:val>
                                        </p:tav>
                                        <p:tav tm="100000">
                                          <p:val>
                                            <p:strVal val="#ppt_x"/>
                                          </p:val>
                                        </p:tav>
                                      </p:tavLst>
                                    </p:anim>
                                    <p:anim calcmode="lin" valueType="num">
                                      <p:cBhvr additive="base">
                                        <p:cTn id="19" dur="500" fill="hold"/>
                                        <p:tgtEl>
                                          <p:spTgt spid="2345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4534"/>
                                        </p:tgtEl>
                                        <p:attrNameLst>
                                          <p:attrName>style.visibility</p:attrName>
                                        </p:attrNameLst>
                                      </p:cBhvr>
                                      <p:to>
                                        <p:strVal val="visible"/>
                                      </p:to>
                                    </p:set>
                                    <p:anim calcmode="lin" valueType="num">
                                      <p:cBhvr additive="base">
                                        <p:cTn id="24" dur="500" fill="hold"/>
                                        <p:tgtEl>
                                          <p:spTgt spid="234534"/>
                                        </p:tgtEl>
                                        <p:attrNameLst>
                                          <p:attrName>ppt_x</p:attrName>
                                        </p:attrNameLst>
                                      </p:cBhvr>
                                      <p:tavLst>
                                        <p:tav tm="0">
                                          <p:val>
                                            <p:strVal val="#ppt_x"/>
                                          </p:val>
                                        </p:tav>
                                        <p:tav tm="100000">
                                          <p:val>
                                            <p:strVal val="#ppt_x"/>
                                          </p:val>
                                        </p:tav>
                                      </p:tavLst>
                                    </p:anim>
                                    <p:anim calcmode="lin" valueType="num">
                                      <p:cBhvr additive="base">
                                        <p:cTn id="25" dur="500" fill="hold"/>
                                        <p:tgtEl>
                                          <p:spTgt spid="23453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34537"/>
                                        </p:tgtEl>
                                        <p:attrNameLst>
                                          <p:attrName>style.visibility</p:attrName>
                                        </p:attrNameLst>
                                      </p:cBhvr>
                                      <p:to>
                                        <p:strVal val="visible"/>
                                      </p:to>
                                    </p:set>
                                    <p:anim calcmode="lin" valueType="num">
                                      <p:cBhvr additive="base">
                                        <p:cTn id="30" dur="500" fill="hold"/>
                                        <p:tgtEl>
                                          <p:spTgt spid="234537"/>
                                        </p:tgtEl>
                                        <p:attrNameLst>
                                          <p:attrName>ppt_x</p:attrName>
                                        </p:attrNameLst>
                                      </p:cBhvr>
                                      <p:tavLst>
                                        <p:tav tm="0">
                                          <p:val>
                                            <p:strVal val="#ppt_x"/>
                                          </p:val>
                                        </p:tav>
                                        <p:tav tm="100000">
                                          <p:val>
                                            <p:strVal val="#ppt_x"/>
                                          </p:val>
                                        </p:tav>
                                      </p:tavLst>
                                    </p:anim>
                                    <p:anim calcmode="lin" valueType="num">
                                      <p:cBhvr additive="base">
                                        <p:cTn id="31" dur="500" fill="hold"/>
                                        <p:tgtEl>
                                          <p:spTgt spid="23453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34540"/>
                                        </p:tgtEl>
                                        <p:attrNameLst>
                                          <p:attrName>style.visibility</p:attrName>
                                        </p:attrNameLst>
                                      </p:cBhvr>
                                      <p:to>
                                        <p:strVal val="visible"/>
                                      </p:to>
                                    </p:set>
                                    <p:anim calcmode="lin" valueType="num">
                                      <p:cBhvr additive="base">
                                        <p:cTn id="36" dur="500" fill="hold"/>
                                        <p:tgtEl>
                                          <p:spTgt spid="234540"/>
                                        </p:tgtEl>
                                        <p:attrNameLst>
                                          <p:attrName>ppt_x</p:attrName>
                                        </p:attrNameLst>
                                      </p:cBhvr>
                                      <p:tavLst>
                                        <p:tav tm="0">
                                          <p:val>
                                            <p:strVal val="#ppt_x"/>
                                          </p:val>
                                        </p:tav>
                                        <p:tav tm="100000">
                                          <p:val>
                                            <p:strVal val="#ppt_x"/>
                                          </p:val>
                                        </p:tav>
                                      </p:tavLst>
                                    </p:anim>
                                    <p:anim calcmode="lin" valueType="num">
                                      <p:cBhvr additive="base">
                                        <p:cTn id="37" dur="500" fill="hold"/>
                                        <p:tgtEl>
                                          <p:spTgt spid="23454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4543"/>
                                        </p:tgtEl>
                                        <p:attrNameLst>
                                          <p:attrName>style.visibility</p:attrName>
                                        </p:attrNameLst>
                                      </p:cBhvr>
                                      <p:to>
                                        <p:strVal val="visible"/>
                                      </p:to>
                                    </p:set>
                                    <p:anim calcmode="lin" valueType="num">
                                      <p:cBhvr additive="base">
                                        <p:cTn id="42" dur="500" fill="hold"/>
                                        <p:tgtEl>
                                          <p:spTgt spid="234543"/>
                                        </p:tgtEl>
                                        <p:attrNameLst>
                                          <p:attrName>ppt_x</p:attrName>
                                        </p:attrNameLst>
                                      </p:cBhvr>
                                      <p:tavLst>
                                        <p:tav tm="0">
                                          <p:val>
                                            <p:strVal val="#ppt_x"/>
                                          </p:val>
                                        </p:tav>
                                        <p:tav tm="100000">
                                          <p:val>
                                            <p:strVal val="#ppt_x"/>
                                          </p:val>
                                        </p:tav>
                                      </p:tavLst>
                                    </p:anim>
                                    <p:anim calcmode="lin" valueType="num">
                                      <p:cBhvr additive="base">
                                        <p:cTn id="43" dur="500" fill="hold"/>
                                        <p:tgtEl>
                                          <p:spTgt spid="234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3795"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33796"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信号量的概念：  </a:t>
            </a:r>
          </a:p>
        </p:txBody>
      </p:sp>
      <p:sp>
        <p:nvSpPr>
          <p:cNvPr id="33797" name="Rectangle 5"/>
          <p:cNvSpPr>
            <a:spLocks noChangeArrowheads="1"/>
          </p:cNvSpPr>
          <p:nvPr/>
        </p:nvSpPr>
        <p:spPr bwMode="auto">
          <a:xfrm>
            <a:off x="685800" y="1752600"/>
            <a:ext cx="7620000" cy="44196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CC0000"/>
              </a:buClr>
              <a:buFont typeface="Wingdings" panose="05000000000000000000" pitchFamily="2" charset="2"/>
              <a:buNone/>
            </a:pPr>
            <a:r>
              <a:rPr lang="en-US" altLang="zh-CN" sz="2400" dirty="0">
                <a:solidFill>
                  <a:srgbClr val="CC0000"/>
                </a:solidFill>
              </a:rPr>
              <a:t>V</a:t>
            </a:r>
            <a:r>
              <a:rPr lang="zh-CN" altLang="en-US" sz="2400" dirty="0">
                <a:solidFill>
                  <a:srgbClr val="CC0000"/>
                </a:solidFill>
              </a:rPr>
              <a:t>操作：</a:t>
            </a:r>
          </a:p>
          <a:p>
            <a:pPr eaLnBrk="1" hangingPunct="1">
              <a:lnSpc>
                <a:spcPct val="120000"/>
              </a:lnSpc>
              <a:spcBef>
                <a:spcPct val="0"/>
              </a:spcBef>
              <a:buClr>
                <a:srgbClr val="CC0000"/>
              </a:buClr>
              <a:buFont typeface="Wingdings" panose="05000000000000000000" pitchFamily="2" charset="2"/>
              <a:buChar char="l"/>
            </a:pPr>
            <a:r>
              <a:rPr lang="zh-CN" altLang="en-US" sz="2000" dirty="0"/>
              <a:t> </a:t>
            </a:r>
            <a:r>
              <a:rPr lang="en-US" altLang="zh-CN" sz="2000" dirty="0"/>
              <a:t>V</a:t>
            </a:r>
            <a:r>
              <a:rPr lang="zh-CN" altLang="en-US" sz="2000" dirty="0"/>
              <a:t>操作记为</a:t>
            </a:r>
            <a:r>
              <a:rPr lang="en-US" altLang="zh-CN" sz="2000" dirty="0"/>
              <a:t>V(s)</a:t>
            </a:r>
            <a:r>
              <a:rPr lang="zh-CN" altLang="en-US" sz="2000" dirty="0"/>
              <a:t>，其中</a:t>
            </a:r>
            <a:r>
              <a:rPr lang="en-US" altLang="zh-CN" sz="2000" dirty="0"/>
              <a:t>s</a:t>
            </a:r>
            <a:r>
              <a:rPr lang="zh-CN" altLang="en-US" sz="2000" dirty="0"/>
              <a:t>为一信号量，它执行时，主要完成</a:t>
            </a:r>
            <a:br>
              <a:rPr lang="zh-CN" altLang="en-US" sz="2000" dirty="0"/>
            </a:br>
            <a:r>
              <a:rPr lang="zh-CN" altLang="en-US" sz="2000" dirty="0"/>
              <a:t>   以下动作：</a:t>
            </a:r>
          </a:p>
          <a:p>
            <a:pPr lvl="1" eaLnBrk="1" hangingPunct="1">
              <a:lnSpc>
                <a:spcPct val="120000"/>
              </a:lnSpc>
              <a:spcBef>
                <a:spcPct val="0"/>
              </a:spcBef>
              <a:buClr>
                <a:srgbClr val="CC0000"/>
              </a:buClr>
              <a:buSzPct val="90000"/>
            </a:pPr>
            <a:r>
              <a:rPr lang="zh-CN" altLang="en-US" sz="2000" dirty="0"/>
              <a:t> </a:t>
            </a:r>
            <a:r>
              <a:rPr lang="en-US" altLang="zh-CN" sz="2000" dirty="0" err="1"/>
              <a:t>s.value</a:t>
            </a:r>
            <a:r>
              <a:rPr lang="en-US" altLang="zh-CN" sz="2000" dirty="0"/>
              <a:t> = </a:t>
            </a:r>
            <a:r>
              <a:rPr lang="en-US" altLang="zh-CN" sz="2000" dirty="0" err="1"/>
              <a:t>s.value</a:t>
            </a:r>
            <a:r>
              <a:rPr lang="en-US" altLang="zh-CN" sz="2000" dirty="0"/>
              <a:t> + 1</a:t>
            </a:r>
            <a:r>
              <a:rPr lang="zh-CN" altLang="en-US" sz="2000" dirty="0"/>
              <a:t>；</a:t>
            </a:r>
            <a:r>
              <a:rPr lang="en-US" altLang="zh-CN" sz="1800" dirty="0">
                <a:solidFill>
                  <a:srgbClr val="CC0000"/>
                </a:solidFill>
              </a:rPr>
              <a:t>/*</a:t>
            </a:r>
            <a:r>
              <a:rPr lang="zh-CN" altLang="en-US" sz="1800" dirty="0">
                <a:solidFill>
                  <a:srgbClr val="CC0000"/>
                </a:solidFill>
                <a:highlight>
                  <a:srgbClr val="FFFF00"/>
                </a:highlight>
              </a:rPr>
              <a:t>可理解为归还</a:t>
            </a:r>
            <a:r>
              <a:rPr lang="en-US" altLang="zh-CN" sz="1800" dirty="0">
                <a:solidFill>
                  <a:srgbClr val="CC0000"/>
                </a:solidFill>
                <a:highlight>
                  <a:srgbClr val="FFFF00"/>
                </a:highlight>
              </a:rPr>
              <a:t>1</a:t>
            </a:r>
            <a:r>
              <a:rPr lang="zh-CN" altLang="en-US" sz="1800" dirty="0">
                <a:solidFill>
                  <a:srgbClr val="CC0000"/>
                </a:solidFill>
                <a:highlight>
                  <a:srgbClr val="FFFF00"/>
                </a:highlight>
              </a:rPr>
              <a:t>个资源</a:t>
            </a:r>
            <a:r>
              <a:rPr lang="zh-CN" altLang="en-US" sz="1800" dirty="0">
                <a:solidFill>
                  <a:srgbClr val="CC0000"/>
                </a:solidFill>
              </a:rPr>
              <a:t>，若原来就没</a:t>
            </a:r>
            <a:br>
              <a:rPr lang="zh-CN" altLang="en-US" sz="1800" dirty="0">
                <a:solidFill>
                  <a:srgbClr val="CC0000"/>
                </a:solidFill>
              </a:rPr>
            </a:br>
            <a:r>
              <a:rPr lang="zh-CN" altLang="en-US" sz="1800" dirty="0">
                <a:solidFill>
                  <a:srgbClr val="CC0000"/>
                </a:solidFill>
              </a:rPr>
              <a:t>                                               有则意义是用此资源还</a:t>
            </a:r>
            <a:r>
              <a:rPr lang="en-US" altLang="zh-CN" sz="1800" dirty="0">
                <a:solidFill>
                  <a:srgbClr val="CC0000"/>
                </a:solidFill>
              </a:rPr>
              <a:t>1</a:t>
            </a:r>
            <a:r>
              <a:rPr lang="zh-CN" altLang="en-US" sz="1800" dirty="0">
                <a:solidFill>
                  <a:srgbClr val="CC0000"/>
                </a:solidFill>
              </a:rPr>
              <a:t>个欠帐*</a:t>
            </a:r>
            <a:r>
              <a:rPr lang="en-US" altLang="zh-CN" sz="1800" dirty="0">
                <a:solidFill>
                  <a:srgbClr val="CC0000"/>
                </a:solidFill>
              </a:rPr>
              <a:t>/</a:t>
            </a:r>
            <a:endParaRPr lang="en-US" altLang="zh-CN" sz="1800" dirty="0"/>
          </a:p>
          <a:p>
            <a:pPr lvl="1" eaLnBrk="1" hangingPunct="1">
              <a:lnSpc>
                <a:spcPct val="120000"/>
              </a:lnSpc>
              <a:spcBef>
                <a:spcPct val="0"/>
              </a:spcBef>
              <a:buClr>
                <a:srgbClr val="CC0000"/>
              </a:buClr>
              <a:buSzPct val="90000"/>
            </a:pPr>
            <a:r>
              <a:rPr lang="en-US" altLang="zh-CN" sz="2000" dirty="0"/>
              <a:t> </a:t>
            </a:r>
            <a:r>
              <a:rPr lang="zh-CN" altLang="en-US" sz="2000" dirty="0"/>
              <a:t>若</a:t>
            </a:r>
            <a:r>
              <a:rPr lang="en-US" altLang="zh-CN" sz="2000" dirty="0" err="1"/>
              <a:t>s.value</a:t>
            </a:r>
            <a:r>
              <a:rPr lang="en-US" altLang="zh-CN" sz="2000" dirty="0"/>
              <a:t> &gt; 0</a:t>
            </a:r>
            <a:r>
              <a:rPr lang="zh-CN" altLang="en-US" sz="2000" dirty="0"/>
              <a:t>，则进程继续执行；</a:t>
            </a:r>
          </a:p>
          <a:p>
            <a:pPr lvl="1" eaLnBrk="1" hangingPunct="1">
              <a:lnSpc>
                <a:spcPct val="120000"/>
              </a:lnSpc>
              <a:spcBef>
                <a:spcPct val="0"/>
              </a:spcBef>
              <a:buClr>
                <a:srgbClr val="CC0000"/>
              </a:buClr>
              <a:buSzPct val="90000"/>
            </a:pPr>
            <a:r>
              <a:rPr lang="zh-CN" altLang="en-US" sz="2000" dirty="0"/>
              <a:t> 否则（即</a:t>
            </a:r>
            <a:r>
              <a:rPr lang="en-US" altLang="zh-CN" sz="2000" dirty="0" err="1"/>
              <a:t>s.value</a:t>
            </a:r>
            <a:r>
              <a:rPr lang="en-US" altLang="zh-CN" sz="2000" dirty="0"/>
              <a:t> ≤ 0</a:t>
            </a:r>
            <a:r>
              <a:rPr lang="zh-CN" altLang="en-US" sz="2000" dirty="0"/>
              <a:t>）</a:t>
            </a:r>
            <a:r>
              <a:rPr lang="en-US" altLang="zh-CN" sz="2000" dirty="0"/>
              <a:t>,</a:t>
            </a:r>
            <a:r>
              <a:rPr lang="zh-CN" altLang="en-US" sz="2000" dirty="0"/>
              <a:t>则从信号量</a:t>
            </a:r>
            <a:r>
              <a:rPr lang="en-US" altLang="zh-CN" sz="2000" dirty="0"/>
              <a:t>s</a:t>
            </a:r>
            <a:r>
              <a:rPr lang="zh-CN" altLang="en-US" sz="2000" dirty="0"/>
              <a:t>的等待队</a:t>
            </a:r>
            <a:r>
              <a:rPr lang="en-US" altLang="zh-CN" sz="2000" dirty="0" err="1"/>
              <a:t>s.queue</a:t>
            </a:r>
            <a:r>
              <a:rPr lang="zh-CN" altLang="en-US" sz="2000" dirty="0"/>
              <a:t>中</a:t>
            </a:r>
            <a:br>
              <a:rPr lang="zh-CN" altLang="en-US" sz="2000" dirty="0"/>
            </a:br>
            <a:r>
              <a:rPr lang="zh-CN" altLang="en-US" sz="2000" dirty="0"/>
              <a:t>  移出第一个进程，使其变为就绪状态，然后</a:t>
            </a:r>
            <a:r>
              <a:rPr lang="zh-CN" altLang="en-US" sz="2000" dirty="0">
                <a:solidFill>
                  <a:srgbClr val="FF0000"/>
                </a:solidFill>
              </a:rPr>
              <a:t>？（调度）</a:t>
            </a:r>
            <a:endParaRPr lang="en-US" altLang="zh-CN" sz="2000" dirty="0">
              <a:solidFill>
                <a:srgbClr val="FF0000"/>
              </a:solidFill>
            </a:endParaRPr>
          </a:p>
          <a:p>
            <a:pPr lvl="1" eaLnBrk="1" hangingPunct="1">
              <a:lnSpc>
                <a:spcPct val="120000"/>
              </a:lnSpc>
              <a:spcBef>
                <a:spcPct val="0"/>
              </a:spcBef>
              <a:buClr>
                <a:srgbClr val="CC0000"/>
              </a:buClr>
              <a:buSzPct val="90000"/>
            </a:pPr>
            <a:r>
              <a:rPr lang="zh-CN" altLang="en-US" sz="2000" u="sng" dirty="0"/>
              <a:t> </a:t>
            </a:r>
            <a:r>
              <a:rPr lang="zh-CN" altLang="en-US" sz="2000" u="sng" dirty="0">
                <a:solidFill>
                  <a:srgbClr val="CC0000"/>
                </a:solidFill>
              </a:rPr>
              <a:t>说明：</a:t>
            </a:r>
            <a:r>
              <a:rPr lang="zh-CN" altLang="en-US" sz="2000" dirty="0"/>
              <a:t>实际上，</a:t>
            </a:r>
            <a:r>
              <a:rPr lang="en-US" altLang="zh-CN" sz="2000" dirty="0">
                <a:highlight>
                  <a:srgbClr val="FFFF00"/>
                </a:highlight>
              </a:rPr>
              <a:t>V</a:t>
            </a:r>
            <a:r>
              <a:rPr lang="zh-CN" altLang="en-US" sz="2000" dirty="0">
                <a:highlight>
                  <a:srgbClr val="FFFF00"/>
                </a:highlight>
              </a:rPr>
              <a:t>操作可以理解为归还资源的计数器；</a:t>
            </a:r>
          </a:p>
          <a:p>
            <a:pPr eaLnBrk="1" hangingPunct="1">
              <a:lnSpc>
                <a:spcPct val="120000"/>
              </a:lnSpc>
              <a:spcBef>
                <a:spcPct val="0"/>
              </a:spcBef>
              <a:buClrTx/>
              <a:buSzTx/>
              <a:buFontTx/>
              <a:buNone/>
            </a:pPr>
            <a:r>
              <a:rPr lang="zh-CN" altLang="en-US" sz="2000" dirty="0"/>
              <a:t>                            </a:t>
            </a:r>
            <a:r>
              <a:rPr lang="zh-CN" altLang="en-US" sz="2000" dirty="0">
                <a:highlight>
                  <a:srgbClr val="FFFF00"/>
                </a:highlight>
              </a:rPr>
              <a:t>或是唤醒进程使其处于就绪状态的控制指令</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8305800" cy="676275"/>
          </a:xfrm>
        </p:spPr>
        <p:txBody>
          <a:bodyPr/>
          <a:lstStyle/>
          <a:p>
            <a:pPr eaLnBrk="1" hangingPunct="1"/>
            <a:r>
              <a:rPr lang="zh-CN" altLang="en-US"/>
              <a:t>信号量</a:t>
            </a:r>
            <a:r>
              <a:rPr lang="zh-CN" altLang="en-US">
                <a:sym typeface="Symbol" panose="05050102010706020507" pitchFamily="18" charset="2"/>
              </a:rPr>
              <a:t> </a:t>
            </a:r>
            <a:r>
              <a:rPr lang="en-US" altLang="zh-CN">
                <a:sym typeface="Symbol" panose="05050102010706020507" pitchFamily="18" charset="2"/>
              </a:rPr>
              <a:t>vs. </a:t>
            </a:r>
            <a:r>
              <a:rPr lang="zh-CN" altLang="en-US">
                <a:sym typeface="Symbol" panose="05050102010706020507" pitchFamily="18" charset="2"/>
              </a:rPr>
              <a:t>锁</a:t>
            </a:r>
          </a:p>
        </p:txBody>
      </p:sp>
      <p:sp>
        <p:nvSpPr>
          <p:cNvPr id="34819" name="Rectangle 3"/>
          <p:cNvSpPr>
            <a:spLocks noChangeArrowheads="1"/>
          </p:cNvSpPr>
          <p:nvPr/>
        </p:nvSpPr>
        <p:spPr bwMode="auto">
          <a:xfrm>
            <a:off x="685800"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信号量是一个一般的锁</a:t>
            </a:r>
            <a:r>
              <a:rPr lang="en-US" altLang="zh-CN">
                <a:solidFill>
                  <a:srgbClr val="FF0000"/>
                </a:solidFill>
              </a:rPr>
              <a:t>…</a:t>
            </a:r>
          </a:p>
        </p:txBody>
      </p:sp>
      <p:grpSp>
        <p:nvGrpSpPr>
          <p:cNvPr id="294916" name="Group 4"/>
          <p:cNvGrpSpPr/>
          <p:nvPr/>
        </p:nvGrpSpPr>
        <p:grpSpPr bwMode="auto">
          <a:xfrm>
            <a:off x="990600" y="1755775"/>
            <a:ext cx="7924800" cy="530225"/>
            <a:chOff x="624" y="1658"/>
            <a:chExt cx="4992" cy="334"/>
          </a:xfrm>
        </p:grpSpPr>
        <p:sp>
          <p:nvSpPr>
            <p:cNvPr id="34844" name="Rectangle 5"/>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锁</a:t>
              </a:r>
              <a:r>
                <a:rPr lang="en-US" altLang="zh-CN" sz="2400"/>
                <a:t>: {0,1}    </a:t>
              </a:r>
              <a:r>
                <a:rPr lang="zh-CN" altLang="en-US" sz="2400"/>
                <a:t>信号量</a:t>
              </a:r>
              <a:r>
                <a:rPr lang="en-US" altLang="zh-CN" sz="2400"/>
                <a:t>: {-</a:t>
              </a:r>
              <a:r>
                <a:rPr lang="en-US" altLang="zh-CN" sz="2400">
                  <a:sym typeface="Symbol" panose="05050102010706020507" pitchFamily="18" charset="2"/>
                </a:rPr>
                <a:t>, … , -2, -1, 0, 1, 2, … , }</a:t>
              </a:r>
            </a:p>
          </p:txBody>
        </p:sp>
        <p:pic>
          <p:nvPicPr>
            <p:cNvPr id="34845"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19" name="Group 7"/>
          <p:cNvGrpSpPr/>
          <p:nvPr/>
        </p:nvGrpSpPr>
        <p:grpSpPr bwMode="auto">
          <a:xfrm>
            <a:off x="990600" y="2289175"/>
            <a:ext cx="7924800" cy="530225"/>
            <a:chOff x="624" y="1658"/>
            <a:chExt cx="4992" cy="334"/>
          </a:xfrm>
        </p:grpSpPr>
        <p:sp>
          <p:nvSpPr>
            <p:cNvPr id="34842" name="Rectangle 8"/>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信号量即信号的数量，唤醒实际上就是发一个信号</a:t>
              </a:r>
              <a:endParaRPr lang="zh-CN" altLang="en-US" sz="2400">
                <a:sym typeface="Symbol" panose="05050102010706020507" pitchFamily="18" charset="2"/>
              </a:endParaRPr>
            </a:p>
          </p:txBody>
        </p:sp>
        <p:pic>
          <p:nvPicPr>
            <p:cNvPr id="34843"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4922" name="Picture 1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2212975"/>
            <a:ext cx="473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4923" name="Group 11"/>
          <p:cNvGrpSpPr/>
          <p:nvPr/>
        </p:nvGrpSpPr>
        <p:grpSpPr bwMode="auto">
          <a:xfrm>
            <a:off x="990600" y="2822575"/>
            <a:ext cx="7924800" cy="530225"/>
            <a:chOff x="624" y="1658"/>
            <a:chExt cx="4992" cy="334"/>
          </a:xfrm>
        </p:grpSpPr>
        <p:sp>
          <p:nvSpPr>
            <p:cNvPr id="34840" name="Rectangle 12"/>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开锁动作也是发一个信号</a:t>
              </a:r>
              <a:endParaRPr lang="zh-CN" altLang="en-US" sz="2400">
                <a:sym typeface="Symbol" panose="05050102010706020507" pitchFamily="18" charset="2"/>
              </a:endParaRPr>
            </a:p>
          </p:txBody>
        </p:sp>
        <p:pic>
          <p:nvPicPr>
            <p:cNvPr id="34841"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4926" name="Rectangle 14"/>
          <p:cNvSpPr>
            <a:spLocks noChangeArrowheads="1"/>
          </p:cNvSpPr>
          <p:nvPr/>
        </p:nvSpPr>
        <p:spPr bwMode="auto">
          <a:xfrm>
            <a:off x="685800" y="3276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信号量的更多用途</a:t>
            </a:r>
            <a:r>
              <a:rPr lang="en-US" altLang="zh-CN">
                <a:solidFill>
                  <a:srgbClr val="FF0000"/>
                </a:solidFill>
              </a:rPr>
              <a:t>…</a:t>
            </a:r>
          </a:p>
        </p:txBody>
      </p:sp>
      <p:grpSp>
        <p:nvGrpSpPr>
          <p:cNvPr id="294927" name="Group 15"/>
          <p:cNvGrpSpPr/>
          <p:nvPr/>
        </p:nvGrpSpPr>
        <p:grpSpPr bwMode="auto">
          <a:xfrm>
            <a:off x="990600" y="3871917"/>
            <a:ext cx="7924800" cy="534988"/>
            <a:chOff x="624" y="2544"/>
            <a:chExt cx="4992" cy="337"/>
          </a:xfrm>
        </p:grpSpPr>
        <p:sp>
          <p:nvSpPr>
            <p:cNvPr id="34838" name="Rectangle 16"/>
            <p:cNvSpPr>
              <a:spLocks noChangeArrowheads="1"/>
            </p:cNvSpPr>
            <p:nvPr/>
          </p:nvSpPr>
          <p:spPr bwMode="auto">
            <a:xfrm>
              <a:off x="624" y="2544"/>
              <a:ext cx="499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t>可以用来实现互斥（</a:t>
              </a:r>
              <a:r>
                <a:rPr lang="en-US" altLang="zh-CN" sz="2400" dirty="0"/>
                <a:t>0-1</a:t>
              </a:r>
              <a:r>
                <a:rPr lang="zh-CN" altLang="en-US" sz="2400" dirty="0"/>
                <a:t>，又叫互斥信号量）</a:t>
              </a:r>
              <a:endParaRPr lang="zh-CN" altLang="en-US" sz="2400" dirty="0">
                <a:sym typeface="Symbol" panose="05050102010706020507" pitchFamily="18" charset="2"/>
              </a:endParaRPr>
            </a:p>
          </p:txBody>
        </p:sp>
        <p:pic>
          <p:nvPicPr>
            <p:cNvPr id="34839" name="Picture 1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6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3" name="Group 21"/>
          <p:cNvGrpSpPr/>
          <p:nvPr/>
        </p:nvGrpSpPr>
        <p:grpSpPr bwMode="auto">
          <a:xfrm>
            <a:off x="990600" y="4419600"/>
            <a:ext cx="7620000" cy="492125"/>
            <a:chOff x="624" y="3179"/>
            <a:chExt cx="4800" cy="310"/>
          </a:xfrm>
        </p:grpSpPr>
        <p:sp>
          <p:nvSpPr>
            <p:cNvPr id="34834" name="Rectangle 22"/>
            <p:cNvSpPr>
              <a:spLocks noChangeArrowheads="1"/>
            </p:cNvSpPr>
            <p:nvPr/>
          </p:nvSpPr>
          <p:spPr bwMode="auto">
            <a:xfrm>
              <a:off x="624" y="3179"/>
              <a:ext cx="480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highlight>
                    <a:srgbClr val="FFFF00"/>
                  </a:highlight>
                </a:rPr>
                <a:t>可以记录资源个数</a:t>
              </a:r>
              <a:r>
                <a:rPr lang="en-US" altLang="zh-CN" sz="2400" dirty="0">
                  <a:highlight>
                    <a:srgbClr val="FFFF00"/>
                  </a:highlight>
                </a:rPr>
                <a:t>(</a:t>
              </a:r>
              <a:r>
                <a:rPr lang="en-US" altLang="zh-CN" sz="2400" dirty="0" err="1">
                  <a:highlight>
                    <a:srgbClr val="FFFF00"/>
                  </a:highlight>
                </a:rPr>
                <a:t>s.value</a:t>
              </a:r>
              <a:r>
                <a:rPr lang="en-US" altLang="zh-CN" sz="1800" b="0" dirty="0">
                  <a:highlight>
                    <a:srgbClr val="FFFF00"/>
                  </a:highlight>
                </a:rPr>
                <a:t> </a:t>
              </a:r>
              <a:r>
                <a:rPr lang="en-US" altLang="zh-CN" sz="2400" dirty="0">
                  <a:highlight>
                    <a:srgbClr val="FFFF00"/>
                  </a:highlight>
                </a:rPr>
                <a:t>≥ 0)</a:t>
              </a:r>
            </a:p>
          </p:txBody>
        </p:sp>
        <p:pic>
          <p:nvPicPr>
            <p:cNvPr id="34835" name="Picture 2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30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6" name="Group 24"/>
          <p:cNvGrpSpPr/>
          <p:nvPr/>
        </p:nvGrpSpPr>
        <p:grpSpPr bwMode="auto">
          <a:xfrm>
            <a:off x="990600" y="4956175"/>
            <a:ext cx="7620000" cy="492125"/>
            <a:chOff x="624" y="3506"/>
            <a:chExt cx="4800" cy="310"/>
          </a:xfrm>
        </p:grpSpPr>
        <p:sp>
          <p:nvSpPr>
            <p:cNvPr id="34832" name="Rectangle 25"/>
            <p:cNvSpPr>
              <a:spLocks noChangeArrowheads="1"/>
            </p:cNvSpPr>
            <p:nvPr/>
          </p:nvSpPr>
          <p:spPr bwMode="auto">
            <a:xfrm>
              <a:off x="624" y="3506"/>
              <a:ext cx="480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highlight>
                    <a:srgbClr val="FFFF00"/>
                  </a:highlight>
                </a:rPr>
                <a:t>可以记录等待进程个数</a:t>
              </a:r>
              <a:r>
                <a:rPr lang="en-US" altLang="zh-CN" sz="2400" dirty="0">
                  <a:highlight>
                    <a:srgbClr val="FFFF00"/>
                  </a:highlight>
                </a:rPr>
                <a:t>(|</a:t>
              </a:r>
              <a:r>
                <a:rPr lang="en-US" altLang="zh-CN" sz="2400" dirty="0" err="1">
                  <a:highlight>
                    <a:srgbClr val="FFFF00"/>
                  </a:highlight>
                </a:rPr>
                <a:t>s.value</a:t>
              </a:r>
              <a:r>
                <a:rPr lang="en-US" altLang="zh-CN" sz="2400" dirty="0">
                  <a:highlight>
                    <a:srgbClr val="FFFF00"/>
                  </a:highlight>
                </a:rPr>
                <a:t>| </a:t>
              </a:r>
              <a:r>
                <a:rPr lang="zh-CN" altLang="en-US" sz="2400" dirty="0">
                  <a:highlight>
                    <a:srgbClr val="FFFF00"/>
                  </a:highlight>
                  <a:sym typeface="Symbol" panose="05050102010706020507" pitchFamily="18" charset="2"/>
                </a:rPr>
                <a:t>，</a:t>
              </a:r>
              <a:r>
                <a:rPr lang="en-US" altLang="zh-CN" sz="2400" dirty="0" err="1">
                  <a:highlight>
                    <a:srgbClr val="FFFF00"/>
                  </a:highlight>
                </a:rPr>
                <a:t>s.value</a:t>
              </a:r>
              <a:r>
                <a:rPr lang="en-US" altLang="zh-CN" sz="1800" b="0" dirty="0">
                  <a:highlight>
                    <a:srgbClr val="FFFF00"/>
                  </a:highlight>
                </a:rPr>
                <a:t> </a:t>
              </a:r>
              <a:r>
                <a:rPr lang="zh-CN" altLang="en-US" sz="1800" b="0" dirty="0">
                  <a:highlight>
                    <a:srgbClr val="FFFF00"/>
                  </a:highlight>
                </a:rPr>
                <a:t>＜</a:t>
              </a:r>
              <a:r>
                <a:rPr lang="zh-CN" altLang="en-US" sz="2400" dirty="0">
                  <a:highlight>
                    <a:srgbClr val="FFFF00"/>
                  </a:highlight>
                </a:rPr>
                <a:t> </a:t>
              </a:r>
              <a:r>
                <a:rPr lang="en-US" altLang="zh-CN" sz="2400" dirty="0">
                  <a:highlight>
                    <a:srgbClr val="FFFF00"/>
                  </a:highlight>
                </a:rPr>
                <a:t>0)</a:t>
              </a:r>
            </a:p>
          </p:txBody>
        </p:sp>
        <p:pic>
          <p:nvPicPr>
            <p:cNvPr id="34833" name="Picture 2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62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4939" name="Group 27"/>
          <p:cNvGrpSpPr/>
          <p:nvPr/>
        </p:nvGrpSpPr>
        <p:grpSpPr bwMode="auto">
          <a:xfrm>
            <a:off x="990600" y="5489575"/>
            <a:ext cx="7620000" cy="492125"/>
            <a:chOff x="624" y="3842"/>
            <a:chExt cx="4800" cy="310"/>
          </a:xfrm>
        </p:grpSpPr>
        <p:sp>
          <p:nvSpPr>
            <p:cNvPr id="34830" name="Rectangle 28"/>
            <p:cNvSpPr>
              <a:spLocks noChangeArrowheads="1"/>
            </p:cNvSpPr>
            <p:nvPr/>
          </p:nvSpPr>
          <p:spPr bwMode="auto">
            <a:xfrm>
              <a:off x="624" y="3842"/>
              <a:ext cx="480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dirty="0">
                  <a:solidFill>
                    <a:srgbClr val="FF0000"/>
                  </a:solidFill>
                  <a:highlight>
                    <a:srgbClr val="FFFF00"/>
                  </a:highlight>
                </a:rPr>
                <a:t>可以用来实现复杂的进程间同步关系</a:t>
              </a:r>
            </a:p>
          </p:txBody>
        </p:sp>
        <p:pic>
          <p:nvPicPr>
            <p:cNvPr id="34831" name="Picture 2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398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dissolve">
                                      <p:cBhvr>
                                        <p:cTn id="7" dur="500"/>
                                        <p:tgtEl>
                                          <p:spTgt spid="2949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4919"/>
                                        </p:tgtEl>
                                        <p:attrNameLst>
                                          <p:attrName>style.visibility</p:attrName>
                                        </p:attrNameLst>
                                      </p:cBhvr>
                                      <p:to>
                                        <p:strVal val="visible"/>
                                      </p:to>
                                    </p:set>
                                    <p:animEffect transition="in" filter="dissolve">
                                      <p:cBhvr>
                                        <p:cTn id="12" dur="500"/>
                                        <p:tgtEl>
                                          <p:spTgt spid="294919"/>
                                        </p:tgtEl>
                                      </p:cBhvr>
                                    </p:animEffect>
                                  </p:childTnLst>
                                </p:cTn>
                              </p:par>
                              <p:par>
                                <p:cTn id="13" presetID="2" presetClass="entr" presetSubtype="2" fill="hold" nodeType="withEffect">
                                  <p:stCondLst>
                                    <p:cond delay="0"/>
                                  </p:stCondLst>
                                  <p:childTnLst>
                                    <p:set>
                                      <p:cBhvr>
                                        <p:cTn id="14" dur="1" fill="hold">
                                          <p:stCondLst>
                                            <p:cond delay="0"/>
                                          </p:stCondLst>
                                        </p:cTn>
                                        <p:tgtEl>
                                          <p:spTgt spid="294922"/>
                                        </p:tgtEl>
                                        <p:attrNameLst>
                                          <p:attrName>style.visibility</p:attrName>
                                        </p:attrNameLst>
                                      </p:cBhvr>
                                      <p:to>
                                        <p:strVal val="visible"/>
                                      </p:to>
                                    </p:set>
                                    <p:anim calcmode="lin" valueType="num">
                                      <p:cBhvr additive="base">
                                        <p:cTn id="15" dur="500" fill="hold"/>
                                        <p:tgtEl>
                                          <p:spTgt spid="294922"/>
                                        </p:tgtEl>
                                        <p:attrNameLst>
                                          <p:attrName>ppt_x</p:attrName>
                                        </p:attrNameLst>
                                      </p:cBhvr>
                                      <p:tavLst>
                                        <p:tav tm="0">
                                          <p:val>
                                            <p:strVal val="1+#ppt_w/2"/>
                                          </p:val>
                                        </p:tav>
                                        <p:tav tm="100000">
                                          <p:val>
                                            <p:strVal val="#ppt_x"/>
                                          </p:val>
                                        </p:tav>
                                      </p:tavLst>
                                    </p:anim>
                                    <p:anim calcmode="lin" valueType="num">
                                      <p:cBhvr additive="base">
                                        <p:cTn id="16" dur="500" fill="hold"/>
                                        <p:tgtEl>
                                          <p:spTgt spid="2949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4923"/>
                                        </p:tgtEl>
                                        <p:attrNameLst>
                                          <p:attrName>style.visibility</p:attrName>
                                        </p:attrNameLst>
                                      </p:cBhvr>
                                      <p:to>
                                        <p:strVal val="visible"/>
                                      </p:to>
                                    </p:set>
                                    <p:animEffect transition="in" filter="dissolve">
                                      <p:cBhvr>
                                        <p:cTn id="21" dur="500"/>
                                        <p:tgtEl>
                                          <p:spTgt spid="29492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4926"/>
                                        </p:tgtEl>
                                        <p:attrNameLst>
                                          <p:attrName>style.visibility</p:attrName>
                                        </p:attrNameLst>
                                      </p:cBhvr>
                                      <p:to>
                                        <p:strVal val="visible"/>
                                      </p:to>
                                    </p:set>
                                    <p:animEffect transition="in" filter="dissolve">
                                      <p:cBhvr>
                                        <p:cTn id="26" dur="500"/>
                                        <p:tgtEl>
                                          <p:spTgt spid="29492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94927"/>
                                        </p:tgtEl>
                                        <p:attrNameLst>
                                          <p:attrName>style.visibility</p:attrName>
                                        </p:attrNameLst>
                                      </p:cBhvr>
                                      <p:to>
                                        <p:strVal val="visible"/>
                                      </p:to>
                                    </p:set>
                                    <p:animEffect transition="in" filter="dissolve">
                                      <p:cBhvr>
                                        <p:cTn id="31" dur="500"/>
                                        <p:tgtEl>
                                          <p:spTgt spid="29492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94933"/>
                                        </p:tgtEl>
                                        <p:attrNameLst>
                                          <p:attrName>style.visibility</p:attrName>
                                        </p:attrNameLst>
                                      </p:cBhvr>
                                      <p:to>
                                        <p:strVal val="visible"/>
                                      </p:to>
                                    </p:set>
                                    <p:animEffect transition="in" filter="dissolve">
                                      <p:cBhvr>
                                        <p:cTn id="36" dur="500"/>
                                        <p:tgtEl>
                                          <p:spTgt spid="2949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94936"/>
                                        </p:tgtEl>
                                        <p:attrNameLst>
                                          <p:attrName>style.visibility</p:attrName>
                                        </p:attrNameLst>
                                      </p:cBhvr>
                                      <p:to>
                                        <p:strVal val="visible"/>
                                      </p:to>
                                    </p:set>
                                    <p:animEffect transition="in" filter="dissolve">
                                      <p:cBhvr>
                                        <p:cTn id="41" dur="500"/>
                                        <p:tgtEl>
                                          <p:spTgt spid="294936"/>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94939"/>
                                        </p:tgtEl>
                                        <p:attrNameLst>
                                          <p:attrName>style.visibility</p:attrName>
                                        </p:attrNameLst>
                                      </p:cBhvr>
                                      <p:to>
                                        <p:strVal val="visible"/>
                                      </p:to>
                                    </p:set>
                                    <p:animEffect transition="in" filter="dissolve">
                                      <p:cBhvr>
                                        <p:cTn id="46" dur="500"/>
                                        <p:tgtEl>
                                          <p:spTgt spid="294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6.3 </a:t>
            </a:r>
            <a:r>
              <a:rPr lang="zh-CN" altLang="en-US" sz="3200" dirty="0">
                <a:latin typeface="黑体" panose="02010609060101010101" pitchFamily="49" charset="-122"/>
                <a:ea typeface="黑体" panose="02010609060101010101" pitchFamily="49" charset="-122"/>
              </a:rPr>
              <a:t>临界区问题解决方法</a:t>
            </a:r>
          </a:p>
        </p:txBody>
      </p:sp>
      <p:sp>
        <p:nvSpPr>
          <p:cNvPr id="35843"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35844"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信号量的应用</a:t>
            </a:r>
            <a:r>
              <a:rPr kumimoji="1" lang="en-US" altLang="zh-CN" sz="2400">
                <a:solidFill>
                  <a:srgbClr val="CC0000"/>
                </a:solidFill>
                <a:latin typeface="黑体" panose="02010609060101010101" pitchFamily="49" charset="-122"/>
                <a:ea typeface="黑体" panose="02010609060101010101" pitchFamily="49" charset="-122"/>
              </a:rPr>
              <a:t>1</a:t>
            </a:r>
            <a:r>
              <a:rPr kumimoji="1" lang="zh-CN" altLang="en-US" sz="2400">
                <a:solidFill>
                  <a:srgbClr val="CC0000"/>
                </a:solidFill>
                <a:latin typeface="黑体" panose="02010609060101010101" pitchFamily="49" charset="-122"/>
                <a:ea typeface="黑体" panose="02010609060101010101" pitchFamily="49" charset="-122"/>
              </a:rPr>
              <a:t>：    </a:t>
            </a:r>
          </a:p>
        </p:txBody>
      </p:sp>
      <p:sp>
        <p:nvSpPr>
          <p:cNvPr id="35845" name="Rectangle 5"/>
          <p:cNvSpPr>
            <a:spLocks noChangeArrowheads="1"/>
          </p:cNvSpPr>
          <p:nvPr/>
        </p:nvSpPr>
        <p:spPr bwMode="auto">
          <a:xfrm>
            <a:off x="547650" y="1557337"/>
            <a:ext cx="8077200" cy="4538663"/>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buFont typeface="Wingdings" panose="05000000000000000000" pitchFamily="2" charset="2"/>
              <a:buNone/>
            </a:pPr>
            <a:r>
              <a:rPr lang="zh-CN" altLang="en-US" sz="2400" dirty="0">
                <a:solidFill>
                  <a:srgbClr val="CC0000"/>
                </a:solidFill>
                <a:latin typeface="黑体" panose="02010609060101010101" pitchFamily="49" charset="-122"/>
                <a:ea typeface="黑体" panose="02010609060101010101" pitchFamily="49" charset="-122"/>
              </a:rPr>
              <a:t>例</a:t>
            </a:r>
            <a:r>
              <a:rPr lang="en-US" altLang="zh-CN" sz="2400" dirty="0">
                <a:solidFill>
                  <a:srgbClr val="CC0000"/>
                </a:solidFill>
                <a:latin typeface="黑体" panose="02010609060101010101" pitchFamily="49" charset="-122"/>
                <a:ea typeface="黑体" panose="02010609060101010101" pitchFamily="49" charset="-122"/>
              </a:rPr>
              <a:t>1</a:t>
            </a:r>
            <a:r>
              <a:rPr lang="zh-CN" altLang="en-US" sz="2400" dirty="0">
                <a:solidFill>
                  <a:srgbClr val="CC0000"/>
                </a:solidFill>
                <a:latin typeface="黑体" panose="02010609060101010101" pitchFamily="49" charset="-122"/>
                <a:ea typeface="黑体" panose="02010609060101010101" pitchFamily="49" charset="-122"/>
              </a:rPr>
              <a:t>：</a:t>
            </a:r>
            <a:r>
              <a:rPr lang="zh-CN" altLang="en-US" sz="2400" dirty="0">
                <a:solidFill>
                  <a:srgbClr val="CC0000"/>
                </a:solidFill>
              </a:rPr>
              <a:t>利用信号量及其</a:t>
            </a:r>
            <a:r>
              <a:rPr lang="en-US" altLang="zh-CN" sz="2400" dirty="0">
                <a:solidFill>
                  <a:srgbClr val="CC0000"/>
                </a:solidFill>
              </a:rPr>
              <a:t>P</a:t>
            </a:r>
            <a:r>
              <a:rPr lang="zh-CN" altLang="en-US" sz="2400" dirty="0">
                <a:solidFill>
                  <a:srgbClr val="CC0000"/>
                </a:solidFill>
              </a:rPr>
              <a:t>、</a:t>
            </a:r>
            <a:r>
              <a:rPr lang="en-US" altLang="zh-CN" sz="2400" dirty="0">
                <a:solidFill>
                  <a:srgbClr val="CC0000"/>
                </a:solidFill>
              </a:rPr>
              <a:t>V</a:t>
            </a:r>
            <a:r>
              <a:rPr lang="zh-CN" altLang="en-US" sz="2400" dirty="0">
                <a:solidFill>
                  <a:srgbClr val="CC0000"/>
                </a:solidFill>
              </a:rPr>
              <a:t>操作能方便地实现进程</a:t>
            </a:r>
            <a:br>
              <a:rPr lang="zh-CN" altLang="en-US" sz="2400" dirty="0">
                <a:solidFill>
                  <a:srgbClr val="CC0000"/>
                </a:solidFill>
              </a:rPr>
            </a:br>
            <a:r>
              <a:rPr lang="zh-CN" altLang="en-US" sz="2400" dirty="0">
                <a:solidFill>
                  <a:srgbClr val="CC0000"/>
                </a:solidFill>
              </a:rPr>
              <a:t>         互斥。</a:t>
            </a:r>
          </a:p>
          <a:p>
            <a:pPr eaLnBrk="1" hangingPunct="1">
              <a:lnSpc>
                <a:spcPct val="140000"/>
              </a:lnSpc>
              <a:spcBef>
                <a:spcPct val="0"/>
              </a:spcBef>
              <a:buClr>
                <a:srgbClr val="CC0000"/>
              </a:buClr>
              <a:buFont typeface="Wingdings" panose="05000000000000000000" pitchFamily="2" charset="2"/>
              <a:buNone/>
            </a:pPr>
            <a:r>
              <a:rPr lang="zh-CN" altLang="en-US" sz="2000" dirty="0"/>
              <a:t>设</a:t>
            </a:r>
            <a:r>
              <a:rPr lang="en-US" altLang="zh-CN" sz="2000" dirty="0"/>
              <a:t>S</a:t>
            </a:r>
            <a:r>
              <a:rPr lang="zh-CN" altLang="en-US" sz="2000" dirty="0"/>
              <a:t>为一</a:t>
            </a:r>
            <a:r>
              <a:rPr lang="zh-CN" altLang="en-US" sz="2000" dirty="0">
                <a:solidFill>
                  <a:srgbClr val="FF0000"/>
                </a:solidFill>
              </a:rPr>
              <a:t>互斥信号量（</a:t>
            </a:r>
            <a:r>
              <a:rPr lang="en-US" altLang="zh-CN" sz="2000" dirty="0">
                <a:solidFill>
                  <a:srgbClr val="FF0000"/>
                </a:solidFill>
                <a:highlight>
                  <a:srgbClr val="FFFF00"/>
                </a:highlight>
              </a:rPr>
              <a:t>0</a:t>
            </a:r>
            <a:r>
              <a:rPr lang="zh-CN" altLang="en-US" sz="2000" dirty="0">
                <a:solidFill>
                  <a:srgbClr val="FF0000"/>
                </a:solidFill>
                <a:highlight>
                  <a:srgbClr val="FFFF00"/>
                </a:highlight>
              </a:rPr>
              <a:t>、</a:t>
            </a:r>
            <a:r>
              <a:rPr lang="en-US" altLang="zh-CN" sz="2000" dirty="0">
                <a:solidFill>
                  <a:srgbClr val="FF0000"/>
                </a:solidFill>
                <a:highlight>
                  <a:srgbClr val="FFFF00"/>
                </a:highlight>
              </a:rPr>
              <a:t>1</a:t>
            </a:r>
            <a:r>
              <a:rPr lang="zh-CN" altLang="en-US" sz="2000" dirty="0">
                <a:solidFill>
                  <a:srgbClr val="FF0000"/>
                </a:solidFill>
              </a:rPr>
              <a:t>）</a:t>
            </a:r>
            <a:r>
              <a:rPr lang="zh-CN" altLang="en-US" sz="2000" dirty="0"/>
              <a:t>，其</a:t>
            </a:r>
            <a:r>
              <a:rPr lang="zh-CN" altLang="en-US" sz="2000" dirty="0">
                <a:highlight>
                  <a:srgbClr val="FFFF00"/>
                </a:highlight>
              </a:rPr>
              <a:t>初值＝</a:t>
            </a:r>
            <a:r>
              <a:rPr lang="en-US" altLang="zh-CN" sz="2000" dirty="0">
                <a:highlight>
                  <a:srgbClr val="FFFF00"/>
                </a:highlight>
              </a:rPr>
              <a:t>1</a:t>
            </a:r>
            <a:r>
              <a:rPr lang="zh-CN" altLang="en-US" sz="2000" dirty="0"/>
              <a:t>，表示某临界资源未被占用。利用信号量实现并发进程</a:t>
            </a:r>
            <a:r>
              <a:rPr lang="en-US" altLang="zh-CN" sz="2000" dirty="0" err="1"/>
              <a:t>P1</a:t>
            </a:r>
            <a:r>
              <a:rPr lang="zh-CN" altLang="en-US" sz="2000" dirty="0"/>
              <a:t>、</a:t>
            </a:r>
            <a:r>
              <a:rPr lang="en-US" altLang="zh-CN" sz="2000" dirty="0" err="1"/>
              <a:t>P2</a:t>
            </a:r>
            <a:r>
              <a:rPr lang="zh-CN" altLang="en-US" sz="2000" dirty="0"/>
              <a:t>互斥访问临界区的描述如下：</a:t>
            </a:r>
          </a:p>
          <a:p>
            <a:pPr lvl="1" eaLnBrk="1" hangingPunct="1">
              <a:spcBef>
                <a:spcPct val="0"/>
              </a:spcBef>
              <a:buClrTx/>
              <a:buSzTx/>
              <a:buFontTx/>
              <a:buNone/>
            </a:pPr>
            <a:endParaRPr lang="zh-CN" altLang="en-US" sz="2000" dirty="0"/>
          </a:p>
          <a:p>
            <a:pPr lvl="1" eaLnBrk="1" hangingPunct="1">
              <a:spcBef>
                <a:spcPct val="0"/>
              </a:spcBef>
              <a:buClrTx/>
              <a:buSzTx/>
              <a:buFontTx/>
              <a:buNone/>
            </a:pPr>
            <a:r>
              <a:rPr lang="zh-CN" altLang="en-US" sz="1800" dirty="0"/>
              <a:t>                   进程</a:t>
            </a:r>
            <a:r>
              <a:rPr lang="en-US" altLang="zh-CN" sz="1800" dirty="0" err="1"/>
              <a:t>p1</a:t>
            </a:r>
            <a:r>
              <a:rPr lang="en-US" altLang="zh-CN" sz="1800" dirty="0"/>
              <a:t>                       </a:t>
            </a:r>
            <a:r>
              <a:rPr lang="zh-CN" altLang="en-US" sz="1800" dirty="0"/>
              <a:t>进程</a:t>
            </a:r>
            <a:r>
              <a:rPr lang="en-US" altLang="zh-CN" sz="1800" dirty="0" err="1"/>
              <a:t>p2</a:t>
            </a:r>
            <a:endParaRPr lang="en-US" altLang="zh-CN" sz="1800" dirty="0"/>
          </a:p>
          <a:p>
            <a:pPr lvl="1" eaLnBrk="1" hangingPunct="1">
              <a:spcBef>
                <a:spcPct val="0"/>
              </a:spcBef>
              <a:buClrTx/>
              <a:buSzTx/>
              <a:buFontTx/>
              <a:buNone/>
            </a:pPr>
            <a:r>
              <a:rPr lang="en-US" altLang="zh-CN" sz="1800" dirty="0"/>
              <a:t>                         .                                .</a:t>
            </a:r>
          </a:p>
          <a:p>
            <a:pPr lvl="1" eaLnBrk="1" hangingPunct="1">
              <a:spcBef>
                <a:spcPct val="0"/>
              </a:spcBef>
              <a:buClrTx/>
              <a:buSzTx/>
              <a:buFontTx/>
              <a:buNone/>
            </a:pPr>
            <a:r>
              <a:rPr lang="en-US" altLang="zh-CN" sz="1800" dirty="0"/>
              <a:t>                         .                                .</a:t>
            </a:r>
          </a:p>
          <a:p>
            <a:pPr lvl="1" eaLnBrk="1" hangingPunct="1">
              <a:spcBef>
                <a:spcPct val="0"/>
              </a:spcBef>
              <a:buClrTx/>
              <a:buSzTx/>
              <a:buFontTx/>
              <a:buNone/>
            </a:pPr>
            <a:r>
              <a:rPr lang="en-US" altLang="zh-CN" sz="1800" dirty="0"/>
              <a:t>                      P(S)                          P(S)</a:t>
            </a:r>
          </a:p>
          <a:p>
            <a:pPr lvl="1" eaLnBrk="1" hangingPunct="1">
              <a:spcBef>
                <a:spcPct val="0"/>
              </a:spcBef>
              <a:buClrTx/>
              <a:buSzTx/>
              <a:buFontTx/>
              <a:buNone/>
            </a:pPr>
            <a:r>
              <a:rPr lang="en-US" altLang="zh-CN" sz="1800" dirty="0"/>
              <a:t>                        </a:t>
            </a:r>
            <a:r>
              <a:rPr lang="zh-CN" altLang="en-US" sz="1800" dirty="0"/>
              <a:t>临界区                      临界区</a:t>
            </a:r>
          </a:p>
          <a:p>
            <a:pPr lvl="1" eaLnBrk="1" hangingPunct="1">
              <a:spcBef>
                <a:spcPct val="0"/>
              </a:spcBef>
              <a:buClrTx/>
              <a:buSzTx/>
              <a:buFontTx/>
              <a:buNone/>
            </a:pPr>
            <a:r>
              <a:rPr lang="zh-CN" altLang="en-US" sz="1800" dirty="0"/>
              <a:t>                      </a:t>
            </a:r>
            <a:r>
              <a:rPr lang="en-US" altLang="zh-CN" sz="1800" dirty="0"/>
              <a:t>V(S)                          V(S)	</a:t>
            </a:r>
          </a:p>
          <a:p>
            <a:pPr lvl="1" eaLnBrk="1" hangingPunct="1">
              <a:spcBef>
                <a:spcPct val="0"/>
              </a:spcBef>
              <a:buClrTx/>
              <a:buSzTx/>
              <a:buFontTx/>
              <a:buNone/>
            </a:pPr>
            <a:r>
              <a:rPr lang="en-US" altLang="zh-CN" sz="1800" dirty="0"/>
              <a:t>                         .                                .</a:t>
            </a:r>
          </a:p>
          <a:p>
            <a:pPr lvl="1" eaLnBrk="1" hangingPunct="1">
              <a:spcBef>
                <a:spcPct val="0"/>
              </a:spcBef>
              <a:buClrTx/>
              <a:buSzTx/>
              <a:buFontTx/>
              <a:buNone/>
            </a:pPr>
            <a:r>
              <a:rPr lang="en-US" altLang="zh-CN" sz="1800" dirty="0"/>
              <a:t>                         .                                .</a:t>
            </a:r>
          </a:p>
        </p:txBody>
      </p:sp>
      <p:sp>
        <p:nvSpPr>
          <p:cNvPr id="2" name="矩形 1"/>
          <p:cNvSpPr/>
          <p:nvPr/>
        </p:nvSpPr>
        <p:spPr>
          <a:xfrm>
            <a:off x="381000" y="6096000"/>
            <a:ext cx="8037830" cy="460375"/>
          </a:xfrm>
          <a:prstGeom prst="rect">
            <a:avLst/>
          </a:prstGeom>
        </p:spPr>
        <p:txBody>
          <a:bodyPr wrap="none">
            <a:spAutoFit/>
          </a:bodyPr>
          <a:lstStyle/>
          <a:p>
            <a:r>
              <a:rPr lang="zh-CN" altLang="en-US" sz="2400" dirty="0">
                <a:solidFill>
                  <a:srgbClr val="FF0000"/>
                </a:solidFill>
              </a:rPr>
              <a:t>还有没有忙等待的问题？</a:t>
            </a:r>
            <a:r>
              <a:rPr lang="en-US" altLang="zh-CN" sz="2400" dirty="0">
                <a:solidFill>
                  <a:srgbClr val="FF0000"/>
                </a:solidFill>
              </a:rPr>
              <a:t>P</a:t>
            </a:r>
            <a:r>
              <a:rPr lang="zh-CN" altLang="en-US" sz="2400" dirty="0">
                <a:solidFill>
                  <a:srgbClr val="FF0000"/>
                </a:solidFill>
              </a:rPr>
              <a:t>操作要进行系统调用！进程阻塞</a:t>
            </a:r>
          </a:p>
        </p:txBody>
      </p:sp>
      <p:sp>
        <p:nvSpPr>
          <p:cNvPr id="17" name="文本框 16">
            <a:extLst>
              <a:ext uri="{FF2B5EF4-FFF2-40B4-BE49-F238E27FC236}">
                <a16:creationId xmlns:a16="http://schemas.microsoft.com/office/drawing/2014/main" id="{1E30F28A-7478-DCE8-11CE-38F0D9C0F609}"/>
              </a:ext>
            </a:extLst>
          </p:cNvPr>
          <p:cNvSpPr txBox="1"/>
          <p:nvPr/>
        </p:nvSpPr>
        <p:spPr>
          <a:xfrm>
            <a:off x="4243350" y="1142047"/>
            <a:ext cx="3276600" cy="492443"/>
          </a:xfrm>
          <a:prstGeom prst="rect">
            <a:avLst/>
          </a:prstGeom>
          <a:noFill/>
        </p:spPr>
        <p:txBody>
          <a:bodyPr wrap="square" rtlCol="0">
            <a:spAutoFit/>
          </a:bodyPr>
          <a:lstStyle/>
          <a:p>
            <a:r>
              <a:rPr lang="zh-CN" altLang="en-US" dirty="0">
                <a:highlight>
                  <a:srgbClr val="33CC33"/>
                </a:highlight>
              </a:rPr>
              <a:t>信号量实现一个锁</a:t>
            </a:r>
          </a:p>
        </p:txBody>
      </p:sp>
      <mc:AlternateContent xmlns:mc="http://schemas.openxmlformats.org/markup-compatibility/2006" xmlns:p14="http://schemas.microsoft.com/office/powerpoint/2010/main">
        <mc:Choice Requires="p14">
          <p:contentPart p14:bwMode="auto" r:id="rId2">
            <p14:nvContentPartPr>
              <p14:cNvPr id="18" name="墨迹 17">
                <a:extLst>
                  <a:ext uri="{FF2B5EF4-FFF2-40B4-BE49-F238E27FC236}">
                    <a16:creationId xmlns:a16="http://schemas.microsoft.com/office/drawing/2014/main" id="{77A7E2BB-62A6-43C8-EB70-EE649C2B24AE}"/>
                  </a:ext>
                </a:extLst>
              </p14:cNvPr>
              <p14:cNvContentPartPr/>
              <p14:nvPr/>
            </p14:nvContentPartPr>
            <p14:xfrm>
              <a:off x="3790419" y="6465717"/>
              <a:ext cx="3082320" cy="61920"/>
            </p14:xfrm>
          </p:contentPart>
        </mc:Choice>
        <mc:Fallback xmlns="">
          <p:pic>
            <p:nvPicPr>
              <p:cNvPr id="18" name="墨迹 17">
                <a:extLst>
                  <a:ext uri="{FF2B5EF4-FFF2-40B4-BE49-F238E27FC236}">
                    <a16:creationId xmlns:a16="http://schemas.microsoft.com/office/drawing/2014/main" id="{77A7E2BB-62A6-43C8-EB70-EE649C2B24AE}"/>
                  </a:ext>
                </a:extLst>
              </p:cNvPr>
              <p:cNvPicPr/>
              <p:nvPr/>
            </p:nvPicPr>
            <p:blipFill>
              <a:blip r:embed="rId3"/>
              <a:stretch>
                <a:fillRect/>
              </a:stretch>
            </p:blipFill>
            <p:spPr>
              <a:xfrm>
                <a:off x="3781419" y="6457077"/>
                <a:ext cx="30999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墨迹 25">
                <a:extLst>
                  <a:ext uri="{FF2B5EF4-FFF2-40B4-BE49-F238E27FC236}">
                    <a16:creationId xmlns:a16="http://schemas.microsoft.com/office/drawing/2014/main" id="{6B95C2CB-124D-9FF8-CFDC-D251C7AC6186}"/>
                  </a:ext>
                </a:extLst>
              </p14:cNvPr>
              <p14:cNvContentPartPr/>
              <p14:nvPr/>
            </p14:nvContentPartPr>
            <p14:xfrm>
              <a:off x="3765939" y="6037317"/>
              <a:ext cx="158040" cy="630360"/>
            </p14:xfrm>
          </p:contentPart>
        </mc:Choice>
        <mc:Fallback xmlns="">
          <p:pic>
            <p:nvPicPr>
              <p:cNvPr id="26" name="墨迹 25">
                <a:extLst>
                  <a:ext uri="{FF2B5EF4-FFF2-40B4-BE49-F238E27FC236}">
                    <a16:creationId xmlns:a16="http://schemas.microsoft.com/office/drawing/2014/main" id="{6B95C2CB-124D-9FF8-CFDC-D251C7AC6186}"/>
                  </a:ext>
                </a:extLst>
              </p:cNvPr>
              <p:cNvPicPr/>
              <p:nvPr/>
            </p:nvPicPr>
            <p:blipFill>
              <a:blip r:embed="rId5"/>
              <a:stretch>
                <a:fillRect/>
              </a:stretch>
            </p:blipFill>
            <p:spPr>
              <a:xfrm>
                <a:off x="3756939" y="6028317"/>
                <a:ext cx="175680" cy="64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墨迹 26">
                <a:extLst>
                  <a:ext uri="{FF2B5EF4-FFF2-40B4-BE49-F238E27FC236}">
                    <a16:creationId xmlns:a16="http://schemas.microsoft.com/office/drawing/2014/main" id="{6CE1F1E8-00F8-F506-520B-4E79B2904E72}"/>
                  </a:ext>
                </a:extLst>
              </p14:cNvPr>
              <p14:cNvContentPartPr/>
              <p14:nvPr/>
            </p14:nvContentPartPr>
            <p14:xfrm>
              <a:off x="6810459" y="6076197"/>
              <a:ext cx="239400" cy="462600"/>
            </p14:xfrm>
          </p:contentPart>
        </mc:Choice>
        <mc:Fallback xmlns="">
          <p:pic>
            <p:nvPicPr>
              <p:cNvPr id="27" name="墨迹 26">
                <a:extLst>
                  <a:ext uri="{FF2B5EF4-FFF2-40B4-BE49-F238E27FC236}">
                    <a16:creationId xmlns:a16="http://schemas.microsoft.com/office/drawing/2014/main" id="{6CE1F1E8-00F8-F506-520B-4E79B2904E72}"/>
                  </a:ext>
                </a:extLst>
              </p:cNvPr>
              <p:cNvPicPr/>
              <p:nvPr/>
            </p:nvPicPr>
            <p:blipFill>
              <a:blip r:embed="rId7"/>
              <a:stretch>
                <a:fillRect/>
              </a:stretch>
            </p:blipFill>
            <p:spPr>
              <a:xfrm>
                <a:off x="6801459" y="6067557"/>
                <a:ext cx="257040" cy="480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anim calcmode="lin" valueType="num">
                                      <p:cBhvr additive="base">
                                        <p:cTn id="7" dur="500" fill="hold"/>
                                        <p:tgtEl>
                                          <p:spTgt spid="3584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xEl>
                                              <p:pRg st="3" end="3"/>
                                            </p:txEl>
                                          </p:spTgt>
                                        </p:tgtEl>
                                        <p:attrNameLst>
                                          <p:attrName>style.visibility</p:attrName>
                                        </p:attrNameLst>
                                      </p:cBhvr>
                                      <p:to>
                                        <p:strVal val="visible"/>
                                      </p:to>
                                    </p:set>
                                    <p:anim calcmode="lin" valueType="num">
                                      <p:cBhvr additive="base">
                                        <p:cTn id="13" dur="500" fill="hold"/>
                                        <p:tgtEl>
                                          <p:spTgt spid="3584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5">
                                            <p:txEl>
                                              <p:pRg st="4" end="4"/>
                                            </p:txEl>
                                          </p:spTgt>
                                        </p:tgtEl>
                                        <p:attrNameLst>
                                          <p:attrName>style.visibility</p:attrName>
                                        </p:attrNameLst>
                                      </p:cBhvr>
                                      <p:to>
                                        <p:strVal val="visible"/>
                                      </p:to>
                                    </p:set>
                                    <p:anim calcmode="lin" valueType="num">
                                      <p:cBhvr additive="base">
                                        <p:cTn id="17" dur="500" fill="hold"/>
                                        <p:tgtEl>
                                          <p:spTgt spid="3584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5">
                                            <p:txEl>
                                              <p:pRg st="5" end="5"/>
                                            </p:txEl>
                                          </p:spTgt>
                                        </p:tgtEl>
                                        <p:attrNameLst>
                                          <p:attrName>style.visibility</p:attrName>
                                        </p:attrNameLst>
                                      </p:cBhvr>
                                      <p:to>
                                        <p:strVal val="visible"/>
                                      </p:to>
                                    </p:set>
                                    <p:anim calcmode="lin" valueType="num">
                                      <p:cBhvr additive="base">
                                        <p:cTn id="21" dur="500" fill="hold"/>
                                        <p:tgtEl>
                                          <p:spTgt spid="3584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5">
                                            <p:txEl>
                                              <p:pRg st="6" end="6"/>
                                            </p:txEl>
                                          </p:spTgt>
                                        </p:tgtEl>
                                        <p:attrNameLst>
                                          <p:attrName>style.visibility</p:attrName>
                                        </p:attrNameLst>
                                      </p:cBhvr>
                                      <p:to>
                                        <p:strVal val="visible"/>
                                      </p:to>
                                    </p:set>
                                    <p:anim calcmode="lin" valueType="num">
                                      <p:cBhvr additive="base">
                                        <p:cTn id="25" dur="500" fill="hold"/>
                                        <p:tgtEl>
                                          <p:spTgt spid="3584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5">
                                            <p:txEl>
                                              <p:pRg st="7" end="7"/>
                                            </p:txEl>
                                          </p:spTgt>
                                        </p:tgtEl>
                                        <p:attrNameLst>
                                          <p:attrName>style.visibility</p:attrName>
                                        </p:attrNameLst>
                                      </p:cBhvr>
                                      <p:to>
                                        <p:strVal val="visible"/>
                                      </p:to>
                                    </p:set>
                                    <p:anim calcmode="lin" valueType="num">
                                      <p:cBhvr additive="base">
                                        <p:cTn id="29" dur="5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5">
                                            <p:txEl>
                                              <p:pRg st="8" end="8"/>
                                            </p:txEl>
                                          </p:spTgt>
                                        </p:tgtEl>
                                        <p:attrNameLst>
                                          <p:attrName>style.visibility</p:attrName>
                                        </p:attrNameLst>
                                      </p:cBhvr>
                                      <p:to>
                                        <p:strVal val="visible"/>
                                      </p:to>
                                    </p:set>
                                    <p:anim calcmode="lin" valueType="num">
                                      <p:cBhvr additive="base">
                                        <p:cTn id="33" dur="500" fill="hold"/>
                                        <p:tgtEl>
                                          <p:spTgt spid="3584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5">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845">
                                            <p:txEl>
                                              <p:pRg st="9" end="9"/>
                                            </p:txEl>
                                          </p:spTgt>
                                        </p:tgtEl>
                                        <p:attrNameLst>
                                          <p:attrName>style.visibility</p:attrName>
                                        </p:attrNameLst>
                                      </p:cBhvr>
                                      <p:to>
                                        <p:strVal val="visible"/>
                                      </p:to>
                                    </p:set>
                                    <p:anim calcmode="lin" valueType="num">
                                      <p:cBhvr additive="base">
                                        <p:cTn id="37" dur="500" fill="hold"/>
                                        <p:tgtEl>
                                          <p:spTgt spid="3584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5">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45">
                                            <p:txEl>
                                              <p:pRg st="10" end="10"/>
                                            </p:txEl>
                                          </p:spTgt>
                                        </p:tgtEl>
                                        <p:attrNameLst>
                                          <p:attrName>style.visibility</p:attrName>
                                        </p:attrNameLst>
                                      </p:cBhvr>
                                      <p:to>
                                        <p:strVal val="visible"/>
                                      </p:to>
                                    </p:set>
                                    <p:anim calcmode="lin" valueType="num">
                                      <p:cBhvr additive="base">
                                        <p:cTn id="41" dur="500" fill="hold"/>
                                        <p:tgtEl>
                                          <p:spTgt spid="3584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74676" y="1144524"/>
            <a:ext cx="8686800" cy="3046475"/>
          </a:xfrm>
        </p:spPr>
        <p:txBody>
          <a:bodyPr/>
          <a:lstStyle/>
          <a:p>
            <a:pPr algn="just"/>
            <a:r>
              <a:rPr lang="zh-CN" altLang="en-US" sz="2000" dirty="0">
                <a:highlight>
                  <a:srgbClr val="FFFF00"/>
                </a:highlight>
              </a:rPr>
              <a:t>优先级翻转问题</a:t>
            </a:r>
            <a:r>
              <a:rPr lang="en-US" altLang="zh-CN" sz="2000" dirty="0"/>
              <a:t>(priority inversion)</a:t>
            </a:r>
            <a:r>
              <a:rPr lang="zh-CN" altLang="en-US" sz="2000" dirty="0"/>
              <a:t>：</a:t>
            </a:r>
            <a:r>
              <a:rPr lang="zh-CN" altLang="en-US" sz="2000" b="0" dirty="0"/>
              <a:t>基于优先级抢占方式，即当一个高优先级任务访问共享资源时，资源已被一低优先级任务占有，而这个低优先级任务在访问共享资源时可能又被其它一些中等优先级任务抢占，因此造成高优先级任务被许多具有较低优先级任务阻塞。</a:t>
            </a:r>
            <a:endParaRPr lang="en-US" altLang="zh-CN" sz="2000" b="0" dirty="0"/>
          </a:p>
          <a:p>
            <a:pPr algn="just"/>
            <a:r>
              <a:rPr lang="zh-CN" altLang="en-US" sz="2000" dirty="0"/>
              <a:t>解决办法：</a:t>
            </a:r>
            <a:endParaRPr lang="en-US" altLang="zh-CN" sz="2000" dirty="0"/>
          </a:p>
          <a:p>
            <a:pPr algn="just">
              <a:buFont typeface="+mj-ea"/>
              <a:buAutoNum type="circleNumDbPlain"/>
            </a:pPr>
            <a:r>
              <a:rPr lang="zh-CN" altLang="en-US" sz="1800" dirty="0">
                <a:solidFill>
                  <a:srgbClr val="7030A0"/>
                </a:solidFill>
              </a:rPr>
              <a:t>优先级天花板</a:t>
            </a:r>
            <a:r>
              <a:rPr lang="en-US" altLang="zh-CN" sz="1800" dirty="0">
                <a:solidFill>
                  <a:srgbClr val="7030A0"/>
                </a:solidFill>
              </a:rPr>
              <a:t>(priority ceiling)</a:t>
            </a:r>
            <a:r>
              <a:rPr lang="zh-CN" altLang="en-US" sz="1800" dirty="0">
                <a:solidFill>
                  <a:srgbClr val="7030A0"/>
                </a:solidFill>
              </a:rPr>
              <a:t>：</a:t>
            </a:r>
            <a:r>
              <a:rPr lang="zh-CN" altLang="en-US" sz="1800" dirty="0">
                <a:solidFill>
                  <a:srgbClr val="FF0000"/>
                </a:solidFill>
                <a:highlight>
                  <a:srgbClr val="FFFF00"/>
                </a:highlight>
              </a:rPr>
              <a:t>当任务申请某资源时</a:t>
            </a:r>
            <a:r>
              <a:rPr lang="zh-CN" altLang="en-US" sz="1800" dirty="0">
                <a:solidFill>
                  <a:srgbClr val="7030A0"/>
                </a:solidFill>
              </a:rPr>
              <a:t>，把该任务的优先级提升到可访问这个资源的所有任务中的最高优先级。</a:t>
            </a:r>
            <a:endParaRPr lang="en-US" altLang="zh-CN" sz="1800" dirty="0">
              <a:solidFill>
                <a:srgbClr val="7030A0"/>
              </a:solidFill>
            </a:endParaRPr>
          </a:p>
          <a:p>
            <a:pPr algn="just">
              <a:buFont typeface="+mj-ea"/>
              <a:buAutoNum type="circleNumDbPlain"/>
            </a:pPr>
            <a:r>
              <a:rPr lang="zh-CN" altLang="en-US" sz="1800" dirty="0">
                <a:solidFill>
                  <a:srgbClr val="7030A0"/>
                </a:solidFill>
              </a:rPr>
              <a:t>和优先级继承</a:t>
            </a:r>
            <a:r>
              <a:rPr lang="en-US" altLang="zh-CN" sz="1800" dirty="0">
                <a:solidFill>
                  <a:srgbClr val="7030A0"/>
                </a:solidFill>
              </a:rPr>
              <a:t>(priority inheritance)</a:t>
            </a:r>
            <a:r>
              <a:rPr lang="zh-CN" altLang="en-US" sz="1800" dirty="0">
                <a:solidFill>
                  <a:srgbClr val="7030A0"/>
                </a:solidFill>
              </a:rPr>
              <a:t>：</a:t>
            </a:r>
            <a:r>
              <a:rPr lang="zh-CN" altLang="en-US" sz="1800" dirty="0">
                <a:solidFill>
                  <a:srgbClr val="FF0000"/>
                </a:solidFill>
              </a:rPr>
              <a:t>占有资源的低优先级任务阻塞了高优先级任务时</a:t>
            </a:r>
            <a:r>
              <a:rPr lang="zh-CN" altLang="en-US" sz="1800" dirty="0">
                <a:solidFill>
                  <a:srgbClr val="7030A0"/>
                </a:solidFill>
              </a:rPr>
              <a:t>，提升低优先级到高优先级。</a:t>
            </a:r>
            <a:endParaRPr lang="en-US" altLang="zh-CN" sz="1800" dirty="0">
              <a:solidFill>
                <a:srgbClr val="7030A0"/>
              </a:solidFill>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4845"/>
          <a:stretch>
            <a:fillRect/>
          </a:stretch>
        </p:blipFill>
        <p:spPr>
          <a:xfrm>
            <a:off x="3810000" y="4267200"/>
            <a:ext cx="5257800" cy="25125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5"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6.3 </a:t>
            </a:r>
            <a:r>
              <a:rPr lang="zh-CN" altLang="en-US" sz="3200" dirty="0">
                <a:latin typeface="黑体" panose="02010609060101010101" pitchFamily="49" charset="-122"/>
                <a:ea typeface="黑体" panose="02010609060101010101" pitchFamily="49" charset="-122"/>
              </a:rPr>
              <a:t>临界区问题解决方法</a:t>
            </a:r>
          </a:p>
        </p:txBody>
      </p:sp>
      <p:sp>
        <p:nvSpPr>
          <p:cNvPr id="6"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6.3.4 </a:t>
            </a:r>
            <a:r>
              <a:rPr kumimoji="1" lang="zh-CN" altLang="en-US" sz="2400" dirty="0">
                <a:solidFill>
                  <a:srgbClr val="CC0000"/>
                </a:solidFill>
                <a:latin typeface="黑体" panose="02010609060101010101" pitchFamily="49" charset="-122"/>
                <a:ea typeface="黑体" panose="02010609060101010101" pitchFamily="49" charset="-122"/>
              </a:rPr>
              <a:t>信号量方法</a:t>
            </a:r>
          </a:p>
        </p:txBody>
      </p:sp>
      <p:sp>
        <p:nvSpPr>
          <p:cNvPr id="7" name="矩形 6"/>
          <p:cNvSpPr/>
          <p:nvPr/>
        </p:nvSpPr>
        <p:spPr>
          <a:xfrm>
            <a:off x="228600" y="4347971"/>
            <a:ext cx="3276600" cy="1631216"/>
          </a:xfrm>
          <a:prstGeom prst="rect">
            <a:avLst/>
          </a:prstGeom>
          <a:solidFill>
            <a:schemeClr val="accent2">
              <a:lumMod val="20000"/>
              <a:lumOff val="80000"/>
            </a:schemeClr>
          </a:solidFill>
        </p:spPr>
        <p:txBody>
          <a:bodyPr wrap="square">
            <a:spAutoFit/>
          </a:bodyPr>
          <a:lstStyle/>
          <a:p>
            <a:pPr algn="just"/>
            <a:r>
              <a:rPr lang="zh-CN" altLang="en-US" sz="2000" dirty="0">
                <a:solidFill>
                  <a:srgbClr val="FF0000"/>
                </a:solidFill>
                <a:latin typeface="-apple-system"/>
              </a:rPr>
              <a:t>优先级继承</a:t>
            </a:r>
            <a:r>
              <a:rPr lang="en-US" altLang="zh-CN" sz="2000" dirty="0">
                <a:solidFill>
                  <a:srgbClr val="FF0000"/>
                </a:solidFill>
                <a:latin typeface="-apple-system"/>
              </a:rPr>
              <a:t>,</a:t>
            </a:r>
            <a:r>
              <a:rPr lang="zh-CN" altLang="en-US" sz="2000" dirty="0">
                <a:solidFill>
                  <a:srgbClr val="FF0000"/>
                </a:solidFill>
                <a:latin typeface="-apple-system"/>
              </a:rPr>
              <a:t>只有当</a:t>
            </a:r>
            <a:r>
              <a:rPr lang="zh-CN" altLang="en-US" sz="2000" dirty="0">
                <a:solidFill>
                  <a:srgbClr val="FF0000"/>
                </a:solidFill>
                <a:highlight>
                  <a:srgbClr val="FFFF00"/>
                </a:highlight>
                <a:latin typeface="-apple-system"/>
              </a:rPr>
              <a:t>占有资源的低优先级的任务被阻塞时</a:t>
            </a:r>
            <a:r>
              <a:rPr lang="en-US" altLang="zh-CN" sz="2000" dirty="0">
                <a:solidFill>
                  <a:srgbClr val="FF0000"/>
                </a:solidFill>
                <a:latin typeface="-apple-system"/>
              </a:rPr>
              <a:t>,</a:t>
            </a:r>
            <a:r>
              <a:rPr lang="zh-CN" altLang="en-US" sz="2000" dirty="0">
                <a:solidFill>
                  <a:srgbClr val="FF0000"/>
                </a:solidFill>
                <a:latin typeface="-apple-system"/>
              </a:rPr>
              <a:t>才会提高占有资源任务的优先级；而</a:t>
            </a:r>
            <a:r>
              <a:rPr lang="zh-CN" altLang="en-US" sz="2000" dirty="0">
                <a:solidFill>
                  <a:srgbClr val="FF0000"/>
                </a:solidFill>
                <a:highlight>
                  <a:srgbClr val="FFFF00"/>
                </a:highlight>
                <a:latin typeface="-apple-system"/>
              </a:rPr>
              <a:t>优先级天花板</a:t>
            </a:r>
            <a:r>
              <a:rPr lang="en-US" altLang="zh-CN" sz="2000" dirty="0">
                <a:solidFill>
                  <a:srgbClr val="FF0000"/>
                </a:solidFill>
                <a:highlight>
                  <a:srgbClr val="FFFF00"/>
                </a:highlight>
                <a:latin typeface="-apple-system"/>
              </a:rPr>
              <a:t>,</a:t>
            </a:r>
            <a:r>
              <a:rPr lang="zh-CN" altLang="en-US" sz="2000" dirty="0">
                <a:solidFill>
                  <a:srgbClr val="FF0000"/>
                </a:solidFill>
                <a:highlight>
                  <a:srgbClr val="FFFF00"/>
                </a:highlight>
                <a:latin typeface="-apple-system"/>
              </a:rPr>
              <a:t>不论是否发生阻塞</a:t>
            </a:r>
            <a:r>
              <a:rPr lang="en-US" altLang="zh-CN" sz="2000" dirty="0">
                <a:solidFill>
                  <a:srgbClr val="FF0000"/>
                </a:solidFill>
                <a:highlight>
                  <a:srgbClr val="FFFF00"/>
                </a:highlight>
                <a:latin typeface="-apple-system"/>
              </a:rPr>
              <a:t>,</a:t>
            </a:r>
            <a:r>
              <a:rPr lang="zh-CN" altLang="en-US" sz="2000" dirty="0">
                <a:solidFill>
                  <a:srgbClr val="FF0000"/>
                </a:solidFill>
                <a:highlight>
                  <a:srgbClr val="FFFF00"/>
                </a:highlight>
                <a:latin typeface="-apple-system"/>
              </a:rPr>
              <a:t>都提升</a:t>
            </a:r>
            <a:r>
              <a:rPr lang="zh-CN" altLang="en-US" sz="2000" dirty="0">
                <a:solidFill>
                  <a:srgbClr val="FF0000"/>
                </a:solidFill>
                <a:latin typeface="-apple-system"/>
              </a:rPr>
              <a:t>。</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6867"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36868" name="Rectangle 4"/>
          <p:cNvSpPr>
            <a:spLocks noChangeArrowheads="1"/>
          </p:cNvSpPr>
          <p:nvPr/>
        </p:nvSpPr>
        <p:spPr bwMode="auto">
          <a:xfrm>
            <a:off x="762000" y="12192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信号量的应用</a:t>
            </a:r>
            <a:r>
              <a:rPr kumimoji="1" lang="en-US" altLang="zh-CN" sz="2400">
                <a:solidFill>
                  <a:srgbClr val="CC0000"/>
                </a:solidFill>
                <a:latin typeface="黑体" panose="02010609060101010101" pitchFamily="49" charset="-122"/>
                <a:ea typeface="黑体" panose="02010609060101010101" pitchFamily="49" charset="-122"/>
              </a:rPr>
              <a:t>2</a:t>
            </a:r>
            <a:r>
              <a:rPr kumimoji="1" lang="zh-CN" altLang="en-US" sz="2400">
                <a:solidFill>
                  <a:srgbClr val="CC0000"/>
                </a:solidFill>
                <a:latin typeface="黑体" panose="02010609060101010101" pitchFamily="49" charset="-122"/>
                <a:ea typeface="黑体" panose="02010609060101010101" pitchFamily="49" charset="-122"/>
              </a:rPr>
              <a:t>：    </a:t>
            </a:r>
          </a:p>
        </p:txBody>
      </p:sp>
      <p:sp>
        <p:nvSpPr>
          <p:cNvPr id="36869" name="Rectangle 5"/>
          <p:cNvSpPr>
            <a:spLocks noChangeArrowheads="1"/>
          </p:cNvSpPr>
          <p:nvPr/>
        </p:nvSpPr>
        <p:spPr bwMode="auto">
          <a:xfrm>
            <a:off x="685800" y="1828800"/>
            <a:ext cx="7620000" cy="43434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indent="-2667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a:solidFill>
                  <a:srgbClr val="CC0000"/>
                </a:solidFill>
                <a:latin typeface="黑体" panose="02010609060101010101" pitchFamily="49" charset="-122"/>
                <a:ea typeface="黑体" panose="02010609060101010101" pitchFamily="49" charset="-122"/>
              </a:rPr>
              <a:t>例</a:t>
            </a:r>
            <a:r>
              <a:rPr lang="en-US" altLang="zh-CN" sz="2400">
                <a:solidFill>
                  <a:srgbClr val="CC0000"/>
                </a:solidFill>
                <a:latin typeface="黑体" panose="02010609060101010101" pitchFamily="49" charset="-122"/>
                <a:ea typeface="黑体" panose="02010609060101010101" pitchFamily="49" charset="-122"/>
              </a:rPr>
              <a:t>2</a:t>
            </a:r>
            <a:r>
              <a:rPr lang="zh-CN" altLang="en-US" sz="2400">
                <a:solidFill>
                  <a:srgbClr val="CC0000"/>
                </a:solidFill>
                <a:latin typeface="黑体" panose="02010609060101010101" pitchFamily="49" charset="-122"/>
                <a:ea typeface="黑体" panose="02010609060101010101" pitchFamily="49" charset="-122"/>
              </a:rPr>
              <a:t>：</a:t>
            </a:r>
            <a:r>
              <a:rPr lang="zh-CN" altLang="en-US" sz="2400"/>
              <a:t>假如系统中有</a:t>
            </a:r>
            <a:r>
              <a:rPr lang="en-US" altLang="zh-CN" sz="2400"/>
              <a:t>2</a:t>
            </a:r>
            <a:r>
              <a:rPr lang="zh-CN" altLang="en-US" sz="2400"/>
              <a:t>台打印机可用；</a:t>
            </a:r>
          </a:p>
          <a:p>
            <a:pPr eaLnBrk="1" hangingPunct="1">
              <a:lnSpc>
                <a:spcPct val="120000"/>
              </a:lnSpc>
              <a:spcBef>
                <a:spcPct val="0"/>
              </a:spcBef>
              <a:buClrTx/>
              <a:buSzTx/>
              <a:buFontTx/>
              <a:buNone/>
            </a:pPr>
            <a:r>
              <a:rPr lang="zh-CN" altLang="en-US" sz="2400"/>
              <a:t>         现有</a:t>
            </a:r>
            <a:r>
              <a:rPr lang="en-US" altLang="zh-CN" sz="2400"/>
              <a:t>4</a:t>
            </a:r>
            <a:r>
              <a:rPr lang="zh-CN" altLang="en-US" sz="2400"/>
              <a:t>个进程</a:t>
            </a:r>
            <a:r>
              <a:rPr lang="en-US" altLang="zh-CN" sz="2400"/>
              <a:t>P1</a:t>
            </a:r>
            <a:r>
              <a:rPr lang="zh-CN" altLang="en-US" sz="2400"/>
              <a:t>，</a:t>
            </a:r>
            <a:r>
              <a:rPr lang="en-US" altLang="zh-CN" sz="2400"/>
              <a:t>P2</a:t>
            </a:r>
            <a:r>
              <a:rPr lang="zh-CN" altLang="en-US" sz="2400"/>
              <a:t>，</a:t>
            </a:r>
            <a:r>
              <a:rPr lang="en-US" altLang="zh-CN" sz="2400"/>
              <a:t>P3</a:t>
            </a:r>
            <a:r>
              <a:rPr lang="zh-CN" altLang="en-US" sz="2400"/>
              <a:t>，</a:t>
            </a:r>
            <a:r>
              <a:rPr lang="en-US" altLang="zh-CN" sz="2400"/>
              <a:t>P4</a:t>
            </a:r>
            <a:r>
              <a:rPr lang="zh-CN" altLang="en-US" sz="2400"/>
              <a:t>都在不同时间里</a:t>
            </a:r>
            <a:br>
              <a:rPr lang="zh-CN" altLang="en-US" sz="2400"/>
            </a:br>
            <a:r>
              <a:rPr lang="zh-CN" altLang="en-US" sz="2400"/>
              <a:t>      以不同数量申请该设备。</a:t>
            </a:r>
          </a:p>
          <a:p>
            <a:pPr eaLnBrk="1" hangingPunct="1">
              <a:lnSpc>
                <a:spcPct val="120000"/>
              </a:lnSpc>
              <a:spcBef>
                <a:spcPct val="0"/>
              </a:spcBef>
              <a:buClrTx/>
              <a:buSzTx/>
              <a:buFontTx/>
              <a:buNone/>
            </a:pPr>
            <a:r>
              <a:rPr lang="zh-CN" altLang="en-US" sz="2400">
                <a:solidFill>
                  <a:srgbClr val="000099"/>
                </a:solidFill>
              </a:rPr>
              <a:t>            </a:t>
            </a:r>
            <a:r>
              <a:rPr lang="en-US" altLang="zh-CN" sz="2400">
                <a:solidFill>
                  <a:srgbClr val="000099"/>
                </a:solidFill>
              </a:rPr>
              <a:t>S</a:t>
            </a:r>
            <a:r>
              <a:rPr lang="zh-CN" altLang="en-US" sz="2400">
                <a:solidFill>
                  <a:srgbClr val="000099"/>
                </a:solidFill>
              </a:rPr>
              <a:t>初值＝</a:t>
            </a:r>
            <a:r>
              <a:rPr lang="en-US" altLang="zh-CN" sz="2400">
                <a:solidFill>
                  <a:srgbClr val="000099"/>
                </a:solidFill>
              </a:rPr>
              <a:t>2</a:t>
            </a:r>
            <a:r>
              <a:rPr lang="zh-CN" altLang="en-US" sz="2400">
                <a:solidFill>
                  <a:srgbClr val="000099"/>
                </a:solidFill>
              </a:rPr>
              <a:t>，表示共有</a:t>
            </a:r>
            <a:r>
              <a:rPr lang="en-US" altLang="zh-CN" sz="2400">
                <a:solidFill>
                  <a:srgbClr val="000099"/>
                </a:solidFill>
              </a:rPr>
              <a:t>2</a:t>
            </a:r>
            <a:r>
              <a:rPr lang="zh-CN" altLang="en-US" sz="2400">
                <a:solidFill>
                  <a:srgbClr val="000099"/>
                </a:solidFill>
              </a:rPr>
              <a:t>台打印机可用。</a:t>
            </a:r>
          </a:p>
          <a:p>
            <a:pPr eaLnBrk="1" hangingPunct="1">
              <a:lnSpc>
                <a:spcPct val="120000"/>
              </a:lnSpc>
              <a:spcBef>
                <a:spcPct val="0"/>
              </a:spcBef>
              <a:buClrTx/>
              <a:buSzTx/>
              <a:buFontTx/>
              <a:buNone/>
            </a:pPr>
            <a:r>
              <a:rPr lang="zh-CN" altLang="en-US" sz="2400">
                <a:solidFill>
                  <a:srgbClr val="000099"/>
                </a:solidFill>
              </a:rPr>
              <a:t>            </a:t>
            </a:r>
            <a:r>
              <a:rPr lang="en-US" altLang="zh-CN" sz="2400">
                <a:solidFill>
                  <a:srgbClr val="000099"/>
                </a:solidFill>
              </a:rPr>
              <a:t>P1</a:t>
            </a:r>
            <a:r>
              <a:rPr lang="zh-CN" altLang="en-US" sz="2400">
                <a:solidFill>
                  <a:srgbClr val="000099"/>
                </a:solidFill>
              </a:rPr>
              <a:t>、</a:t>
            </a:r>
            <a:r>
              <a:rPr lang="en-US" altLang="zh-CN" sz="2400">
                <a:solidFill>
                  <a:srgbClr val="000099"/>
                </a:solidFill>
              </a:rPr>
              <a:t>P2</a:t>
            </a:r>
            <a:r>
              <a:rPr lang="zh-CN" altLang="en-US" sz="2400">
                <a:solidFill>
                  <a:srgbClr val="000099"/>
                </a:solidFill>
              </a:rPr>
              <a:t>、</a:t>
            </a:r>
            <a:r>
              <a:rPr lang="en-US" altLang="zh-CN" sz="2400">
                <a:solidFill>
                  <a:srgbClr val="000099"/>
                </a:solidFill>
              </a:rPr>
              <a:t>P3</a:t>
            </a:r>
            <a:r>
              <a:rPr lang="zh-CN" altLang="en-US" sz="2400">
                <a:solidFill>
                  <a:srgbClr val="000099"/>
                </a:solidFill>
              </a:rPr>
              <a:t>、</a:t>
            </a:r>
            <a:r>
              <a:rPr lang="en-US" altLang="zh-CN" sz="2400">
                <a:solidFill>
                  <a:srgbClr val="000099"/>
                </a:solidFill>
              </a:rPr>
              <a:t>P4</a:t>
            </a:r>
            <a:r>
              <a:rPr lang="zh-CN" altLang="en-US" sz="2400">
                <a:solidFill>
                  <a:srgbClr val="000099"/>
                </a:solidFill>
              </a:rPr>
              <a:t>为并发进程，本例假设第</a:t>
            </a:r>
            <a:r>
              <a:rPr lang="en-US" altLang="zh-CN" sz="2400">
                <a:solidFill>
                  <a:srgbClr val="000099"/>
                </a:solidFill>
              </a:rPr>
              <a:t>1</a:t>
            </a:r>
            <a:br>
              <a:rPr lang="en-US" altLang="zh-CN" sz="2400">
                <a:solidFill>
                  <a:srgbClr val="000099"/>
                </a:solidFill>
              </a:rPr>
            </a:br>
            <a:r>
              <a:rPr lang="en-US" altLang="zh-CN" sz="2400">
                <a:solidFill>
                  <a:srgbClr val="000099"/>
                </a:solidFill>
              </a:rPr>
              <a:t>         </a:t>
            </a:r>
            <a:r>
              <a:rPr lang="zh-CN" altLang="en-US" sz="2400">
                <a:solidFill>
                  <a:srgbClr val="000099"/>
                </a:solidFill>
              </a:rPr>
              <a:t>个被调度的为</a:t>
            </a:r>
            <a:r>
              <a:rPr lang="en-US" altLang="zh-CN" sz="2400">
                <a:solidFill>
                  <a:srgbClr val="000099"/>
                </a:solidFill>
              </a:rPr>
              <a:t>P2</a:t>
            </a:r>
            <a:r>
              <a:rPr lang="zh-CN" altLang="en-US" sz="2400">
                <a:solidFill>
                  <a:srgbClr val="000099"/>
                </a:solidFill>
              </a:rPr>
              <a:t>。</a:t>
            </a:r>
          </a:p>
          <a:p>
            <a:pPr eaLnBrk="1" hangingPunct="1">
              <a:lnSpc>
                <a:spcPct val="120000"/>
              </a:lnSpc>
              <a:spcBef>
                <a:spcPct val="0"/>
              </a:spcBef>
              <a:buClrTx/>
              <a:buSzTx/>
              <a:buFontTx/>
              <a:buNone/>
            </a:pPr>
            <a:r>
              <a:rPr lang="zh-CN" altLang="en-US" sz="2400"/>
              <a:t>         列出使用</a:t>
            </a:r>
            <a:r>
              <a:rPr lang="en-US" altLang="zh-CN" sz="2400"/>
              <a:t>P</a:t>
            </a:r>
            <a:r>
              <a:rPr lang="zh-CN" altLang="en-US" sz="2400"/>
              <a:t>、</a:t>
            </a:r>
            <a:r>
              <a:rPr lang="en-US" altLang="zh-CN" sz="2400"/>
              <a:t>V</a:t>
            </a:r>
            <a:r>
              <a:rPr lang="zh-CN" altLang="en-US" sz="2400"/>
              <a:t>操作使这</a:t>
            </a:r>
            <a:r>
              <a:rPr lang="en-US" altLang="zh-CN" sz="2400"/>
              <a:t>4</a:t>
            </a:r>
            <a:r>
              <a:rPr lang="zh-CN" altLang="en-US" sz="2400"/>
              <a:t>个进程互斥工作过程。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7891"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pic>
        <p:nvPicPr>
          <p:cNvPr id="7" name="内容占位符 6">
            <a:extLst>
              <a:ext uri="{FF2B5EF4-FFF2-40B4-BE49-F238E27FC236}">
                <a16:creationId xmlns:a16="http://schemas.microsoft.com/office/drawing/2014/main" id="{CA72FE10-F034-5113-F7BC-1EC3F27FA8DC}"/>
              </a:ext>
            </a:extLst>
          </p:cNvPr>
          <p:cNvPicPr>
            <a:picLocks noGrp="1" noChangeAspect="1"/>
          </p:cNvPicPr>
          <p:nvPr>
            <p:ph/>
          </p:nvPr>
        </p:nvPicPr>
        <p:blipFill>
          <a:blip r:embed="rId2"/>
          <a:stretch>
            <a:fillRect/>
          </a:stretch>
        </p:blipFill>
        <p:spPr>
          <a:xfrm>
            <a:off x="614766" y="1295400"/>
            <a:ext cx="7914467" cy="51054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20D6C6-7298-792C-74A7-4C9AB1297C2E}"/>
              </a:ext>
            </a:extLst>
          </p:cNvPr>
          <p:cNvSpPr>
            <a:spLocks noGrp="1"/>
          </p:cNvSpPr>
          <p:nvPr>
            <p:ph/>
          </p:nvPr>
        </p:nvSpPr>
        <p:spPr/>
        <p:txBody>
          <a:bodyPr/>
          <a:lstStyle/>
          <a:p>
            <a:r>
              <a:rPr lang="zh-CN" altLang="en-US" sz="1800" dirty="0"/>
              <a:t>在信号量机制中，</a:t>
            </a:r>
            <a:r>
              <a:rPr lang="en-US" altLang="zh-CN" sz="1800" dirty="0"/>
              <a:t>P </a:t>
            </a:r>
            <a:r>
              <a:rPr lang="zh-CN" altLang="en-US" sz="1800" dirty="0"/>
              <a:t>操作和 </a:t>
            </a:r>
            <a:r>
              <a:rPr lang="en-US" altLang="zh-CN" sz="1800" dirty="0"/>
              <a:t>V </a:t>
            </a:r>
            <a:r>
              <a:rPr lang="zh-CN" altLang="en-US" sz="1800" dirty="0"/>
              <a:t>操作的资源并不是指具体的硬件资源，例如 </a:t>
            </a:r>
            <a:r>
              <a:rPr lang="en-US" altLang="zh-CN" sz="1800" dirty="0"/>
              <a:t>CPU</a:t>
            </a:r>
            <a:r>
              <a:rPr lang="zh-CN" altLang="en-US" sz="1800" dirty="0"/>
              <a:t>、内存或者 </a:t>
            </a:r>
            <a:r>
              <a:rPr lang="en-US" altLang="zh-CN" sz="1800" dirty="0"/>
              <a:t>IO </a:t>
            </a:r>
            <a:r>
              <a:rPr lang="zh-CN" altLang="en-US" sz="1800" dirty="0"/>
              <a:t>等，而是指被保护的共享资源。共享资源可能包括软件资源，如缓存、文件、数据库记录等，也可能包括硬件资源，如打印机、串口、显卡等。</a:t>
            </a:r>
            <a:endParaRPr lang="en-US" altLang="zh-CN" sz="1800" dirty="0"/>
          </a:p>
          <a:p>
            <a:r>
              <a:rPr lang="zh-CN" altLang="en-US" sz="1800" dirty="0"/>
              <a:t>举例来说，假设在一个多进程的系统中，有多个进程需要访问同一个文件，为了保证每个进程读取或写入文件的数据的正确性，需要使用信号量来实现互斥访问。在这种情况下，文件就是被保护的共享资源。</a:t>
            </a:r>
          </a:p>
          <a:p>
            <a:endParaRPr lang="zh-CN" altLang="en-US" sz="1800" dirty="0"/>
          </a:p>
          <a:p>
            <a:r>
              <a:rPr lang="zh-CN" altLang="en-US" sz="1800" dirty="0"/>
              <a:t>当某个进程需要访问该文件时，它需要先获取该文件对应的信号量，即执行 </a:t>
            </a:r>
            <a:r>
              <a:rPr lang="en-US" altLang="zh-CN" sz="1800" dirty="0"/>
              <a:t>P </a:t>
            </a:r>
            <a:r>
              <a:rPr lang="zh-CN" altLang="en-US" sz="1800" dirty="0"/>
              <a:t>操作。如果此时该信号量的值为 </a:t>
            </a:r>
            <a:r>
              <a:rPr lang="en-US" altLang="zh-CN" sz="1800" dirty="0"/>
              <a:t>0</a:t>
            </a:r>
            <a:r>
              <a:rPr lang="zh-CN" altLang="en-US" sz="1800" dirty="0"/>
              <a:t>，就意味着该文件正在被其他进程占用，那么该进程将被阻塞，等待其他进程执行 </a:t>
            </a:r>
            <a:r>
              <a:rPr lang="en-US" altLang="zh-CN" sz="1800" dirty="0"/>
              <a:t>V </a:t>
            </a:r>
            <a:r>
              <a:rPr lang="zh-CN" altLang="en-US" sz="1800" dirty="0"/>
              <a:t>操作来释放该文件。如果该信号量的值大于 </a:t>
            </a:r>
            <a:r>
              <a:rPr lang="en-US" altLang="zh-CN" sz="1800" dirty="0"/>
              <a:t>0</a:t>
            </a:r>
            <a:r>
              <a:rPr lang="zh-CN" altLang="en-US" sz="1800" dirty="0"/>
              <a:t>，那么进程将对文件进行操作，即所谓的</a:t>
            </a:r>
            <a:r>
              <a:rPr lang="en-US" altLang="zh-CN" sz="1800" dirty="0"/>
              <a:t>"</a:t>
            </a:r>
            <a:r>
              <a:rPr lang="zh-CN" altLang="en-US" sz="1800" dirty="0"/>
              <a:t>占有该资源</a:t>
            </a:r>
            <a:r>
              <a:rPr lang="en-US" altLang="zh-CN" sz="1800" dirty="0"/>
              <a:t>"</a:t>
            </a:r>
            <a:r>
              <a:rPr lang="zh-CN" altLang="en-US" sz="1800" dirty="0"/>
              <a:t>。</a:t>
            </a:r>
          </a:p>
          <a:p>
            <a:endParaRPr lang="zh-CN" altLang="en-US" sz="1800" dirty="0"/>
          </a:p>
          <a:p>
            <a:r>
              <a:rPr lang="zh-CN" altLang="en-US" sz="1800" dirty="0"/>
              <a:t>当某个进程读取或者写完该文件数据后，就需要释放该文件以供其他进程继续访问。这时候，进程需要执行 </a:t>
            </a:r>
            <a:r>
              <a:rPr lang="en-US" altLang="zh-CN" sz="1800" dirty="0"/>
              <a:t>V </a:t>
            </a:r>
            <a:r>
              <a:rPr lang="zh-CN" altLang="en-US" sz="1800" dirty="0"/>
              <a:t>操作，即对该文件对应的信号量进行释放操作，从而让其他进程可以继续访问该文件。因此，</a:t>
            </a:r>
            <a:r>
              <a:rPr lang="en-US" altLang="zh-CN" sz="1800" dirty="0"/>
              <a:t>V </a:t>
            </a:r>
            <a:r>
              <a:rPr lang="zh-CN" altLang="en-US" sz="1800" dirty="0"/>
              <a:t>操作也就是所谓的</a:t>
            </a:r>
            <a:r>
              <a:rPr lang="en-US" altLang="zh-CN" sz="1800" dirty="0"/>
              <a:t>"</a:t>
            </a:r>
            <a:r>
              <a:rPr lang="zh-CN" altLang="en-US" sz="1800" dirty="0"/>
              <a:t>释放该共享资源</a:t>
            </a:r>
            <a:r>
              <a:rPr lang="en-US" altLang="zh-CN" sz="1800" dirty="0"/>
              <a:t>"</a:t>
            </a:r>
            <a:r>
              <a:rPr lang="zh-CN" altLang="en-US" sz="1800" dirty="0"/>
              <a:t>的操作。</a:t>
            </a:r>
          </a:p>
          <a:p>
            <a:endParaRPr lang="zh-CN" altLang="en-US" sz="1800" dirty="0"/>
          </a:p>
          <a:p>
            <a:r>
              <a:rPr lang="zh-CN" altLang="en-US" sz="1800" dirty="0"/>
              <a:t>总之，信号量的 </a:t>
            </a:r>
            <a:r>
              <a:rPr lang="en-US" altLang="zh-CN" sz="1800" dirty="0"/>
              <a:t>P </a:t>
            </a:r>
            <a:r>
              <a:rPr lang="zh-CN" altLang="en-US" sz="1800" dirty="0"/>
              <a:t>操作和 </a:t>
            </a:r>
            <a:r>
              <a:rPr lang="en-US" altLang="zh-CN" sz="1800" dirty="0"/>
              <a:t>V </a:t>
            </a:r>
            <a:r>
              <a:rPr lang="zh-CN" altLang="en-US" sz="1800" dirty="0"/>
              <a:t>操作并不是占用和释放 </a:t>
            </a:r>
            <a:r>
              <a:rPr lang="en-US" altLang="zh-CN" sz="1800" dirty="0"/>
              <a:t>CPU </a:t>
            </a:r>
            <a:r>
              <a:rPr lang="zh-CN" altLang="en-US" sz="1800" dirty="0"/>
              <a:t>或其他硬件资源，而是用于对共享软件或硬件资源进行控制和保护。共享资源是被保护的对象，而 </a:t>
            </a:r>
            <a:r>
              <a:rPr lang="en-US" altLang="zh-CN" sz="1800" dirty="0"/>
              <a:t>CPU </a:t>
            </a:r>
            <a:r>
              <a:rPr lang="zh-CN" altLang="en-US" sz="1800" dirty="0"/>
              <a:t>或其他硬件资源则是执行这些操作的平台或环境。</a:t>
            </a:r>
            <a:endParaRPr lang="en-US" altLang="zh-CN" sz="1800" dirty="0"/>
          </a:p>
        </p:txBody>
      </p:sp>
    </p:spTree>
    <p:extLst>
      <p:ext uri="{BB962C8B-B14F-4D97-AF65-F5344CB8AC3E}">
        <p14:creationId xmlns:p14="http://schemas.microsoft.com/office/powerpoint/2010/main" val="4133285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685800" y="1828800"/>
            <a:ext cx="7620000" cy="4648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66700" indent="-8128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4375"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a:solidFill>
                  <a:srgbClr val="CC0000"/>
                </a:solidFill>
                <a:latin typeface="黑体" panose="02010609060101010101" pitchFamily="49" charset="-122"/>
                <a:ea typeface="黑体" panose="02010609060101010101" pitchFamily="49" charset="-122"/>
              </a:rPr>
              <a:t>例</a:t>
            </a:r>
            <a:r>
              <a:rPr lang="en-US" altLang="zh-CN" sz="2400">
                <a:solidFill>
                  <a:srgbClr val="CC0000"/>
                </a:solidFill>
                <a:latin typeface="黑体" panose="02010609060101010101" pitchFamily="49" charset="-122"/>
                <a:ea typeface="黑体" panose="02010609060101010101" pitchFamily="49" charset="-122"/>
              </a:rPr>
              <a:t>3</a:t>
            </a:r>
            <a:r>
              <a:rPr lang="zh-CN" altLang="en-US" sz="2400">
                <a:solidFill>
                  <a:srgbClr val="CC0000"/>
                </a:solidFill>
                <a:latin typeface="黑体" panose="02010609060101010101" pitchFamily="49" charset="-122"/>
                <a:ea typeface="黑体" panose="02010609060101010101" pitchFamily="49" charset="-122"/>
              </a:rPr>
              <a:t>：</a:t>
            </a:r>
            <a:r>
              <a:rPr lang="zh-CN" altLang="en-US" sz="2400"/>
              <a:t>若干进程协作完成一个共同任务而并发执行。</a:t>
            </a:r>
          </a:p>
          <a:p>
            <a:pPr eaLnBrk="1" hangingPunct="1">
              <a:lnSpc>
                <a:spcPct val="120000"/>
              </a:lnSpc>
              <a:spcBef>
                <a:spcPct val="0"/>
              </a:spcBef>
              <a:buClrTx/>
              <a:buSzTx/>
              <a:buFontTx/>
              <a:buNone/>
            </a:pPr>
            <a:r>
              <a:rPr lang="zh-CN" altLang="en-US" sz="2400"/>
              <a:t>         下图描述进程执行先后次序的前趋图。</a:t>
            </a:r>
          </a:p>
          <a:p>
            <a:pPr eaLnBrk="1" hangingPunct="1">
              <a:lnSpc>
                <a:spcPct val="120000"/>
              </a:lnSpc>
              <a:spcBef>
                <a:spcPct val="0"/>
              </a:spcBef>
              <a:buClrTx/>
              <a:buSzTx/>
              <a:buFontTx/>
              <a:buNone/>
            </a:pPr>
            <a:r>
              <a:rPr lang="zh-CN" altLang="en-US" sz="2400"/>
              <a:t>         使用</a:t>
            </a:r>
            <a:r>
              <a:rPr lang="en-US" altLang="zh-CN" sz="2400"/>
              <a:t>P</a:t>
            </a:r>
            <a:r>
              <a:rPr lang="zh-CN" altLang="en-US" sz="2400"/>
              <a:t>、</a:t>
            </a:r>
            <a:r>
              <a:rPr lang="en-US" altLang="zh-CN" sz="2400"/>
              <a:t>V</a:t>
            </a:r>
            <a:r>
              <a:rPr lang="zh-CN" altLang="en-US" sz="2400"/>
              <a:t>操作写出使这</a:t>
            </a:r>
            <a:r>
              <a:rPr lang="en-US" altLang="zh-CN" sz="2400"/>
              <a:t>6</a:t>
            </a:r>
            <a:r>
              <a:rPr lang="zh-CN" altLang="en-US" sz="2400"/>
              <a:t>个进程同步的过程。</a:t>
            </a:r>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zh-CN" altLang="en-US" sz="2400"/>
          </a:p>
          <a:p>
            <a:pPr eaLnBrk="1" hangingPunct="1">
              <a:lnSpc>
                <a:spcPct val="120000"/>
              </a:lnSpc>
              <a:spcBef>
                <a:spcPct val="0"/>
              </a:spcBef>
              <a:buClrTx/>
              <a:buSzTx/>
              <a:buFontTx/>
              <a:buNone/>
            </a:pPr>
            <a:endParaRPr lang="en-US" altLang="zh-CN" sz="2400"/>
          </a:p>
        </p:txBody>
      </p:sp>
      <p:sp>
        <p:nvSpPr>
          <p:cNvPr id="38915"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8916" name="Rectangle 3"/>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38917" name="Rectangle 4"/>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信号量的应用</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    </a:t>
            </a:r>
          </a:p>
        </p:txBody>
      </p:sp>
      <p:grpSp>
        <p:nvGrpSpPr>
          <p:cNvPr id="38918" name="Group 6"/>
          <p:cNvGrpSpPr/>
          <p:nvPr/>
        </p:nvGrpSpPr>
        <p:grpSpPr bwMode="auto">
          <a:xfrm>
            <a:off x="2781300" y="3352800"/>
            <a:ext cx="3390900" cy="3200400"/>
            <a:chOff x="4079" y="1829"/>
            <a:chExt cx="3780" cy="3900"/>
          </a:xfrm>
        </p:grpSpPr>
        <p:sp>
          <p:nvSpPr>
            <p:cNvPr id="38919" name="Line 7"/>
            <p:cNvSpPr>
              <a:spLocks noChangeShapeType="1"/>
            </p:cNvSpPr>
            <p:nvPr/>
          </p:nvSpPr>
          <p:spPr bwMode="auto">
            <a:xfrm flipH="1">
              <a:off x="5444" y="2312"/>
              <a:ext cx="36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0" name="Line 8"/>
            <p:cNvSpPr>
              <a:spLocks noChangeShapeType="1"/>
            </p:cNvSpPr>
            <p:nvPr/>
          </p:nvSpPr>
          <p:spPr bwMode="auto">
            <a:xfrm flipH="1">
              <a:off x="4739" y="2921"/>
              <a:ext cx="420" cy="42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1" name="Line 9"/>
            <p:cNvSpPr>
              <a:spLocks noChangeShapeType="1"/>
            </p:cNvSpPr>
            <p:nvPr/>
          </p:nvSpPr>
          <p:spPr bwMode="auto">
            <a:xfrm>
              <a:off x="6119" y="2171"/>
              <a:ext cx="5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2" name="Line 10"/>
            <p:cNvSpPr>
              <a:spLocks noChangeShapeType="1"/>
            </p:cNvSpPr>
            <p:nvPr/>
          </p:nvSpPr>
          <p:spPr bwMode="auto">
            <a:xfrm>
              <a:off x="5309" y="2876"/>
              <a:ext cx="36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3" name="Line 11"/>
            <p:cNvSpPr>
              <a:spLocks noChangeShapeType="1"/>
            </p:cNvSpPr>
            <p:nvPr/>
          </p:nvSpPr>
          <p:spPr bwMode="auto">
            <a:xfrm>
              <a:off x="4664" y="3656"/>
              <a:ext cx="945" cy="9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4" name="Line 12"/>
            <p:cNvSpPr>
              <a:spLocks noChangeShapeType="1"/>
            </p:cNvSpPr>
            <p:nvPr/>
          </p:nvSpPr>
          <p:spPr bwMode="auto">
            <a:xfrm>
              <a:off x="5789" y="3953"/>
              <a:ext cx="1"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5" name="Line 13"/>
            <p:cNvSpPr>
              <a:spLocks noChangeShapeType="1"/>
            </p:cNvSpPr>
            <p:nvPr/>
          </p:nvSpPr>
          <p:spPr bwMode="auto">
            <a:xfrm flipH="1">
              <a:off x="5984" y="3077"/>
              <a:ext cx="795" cy="154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6" name="Oval 14"/>
            <p:cNvSpPr>
              <a:spLocks noChangeArrowheads="1"/>
            </p:cNvSpPr>
            <p:nvPr/>
          </p:nvSpPr>
          <p:spPr bwMode="auto">
            <a:xfrm>
              <a:off x="5699" y="1829"/>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38927" name="Oval 15"/>
            <p:cNvSpPr>
              <a:spLocks noChangeArrowheads="1"/>
            </p:cNvSpPr>
            <p:nvPr/>
          </p:nvSpPr>
          <p:spPr bwMode="auto">
            <a:xfrm>
              <a:off x="4979" y="2538"/>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38928" name="Oval 16"/>
            <p:cNvSpPr>
              <a:spLocks noChangeArrowheads="1"/>
            </p:cNvSpPr>
            <p:nvPr/>
          </p:nvSpPr>
          <p:spPr bwMode="auto">
            <a:xfrm>
              <a:off x="4259" y="3233"/>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38929" name="Oval 17"/>
            <p:cNvSpPr>
              <a:spLocks noChangeArrowheads="1"/>
            </p:cNvSpPr>
            <p:nvPr/>
          </p:nvSpPr>
          <p:spPr bwMode="auto">
            <a:xfrm>
              <a:off x="6599" y="2538"/>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38930" name="Oval 18"/>
            <p:cNvSpPr>
              <a:spLocks noChangeArrowheads="1"/>
            </p:cNvSpPr>
            <p:nvPr/>
          </p:nvSpPr>
          <p:spPr bwMode="auto">
            <a:xfrm>
              <a:off x="5519" y="3474"/>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38931" name="Oval 19"/>
            <p:cNvSpPr>
              <a:spLocks noChangeArrowheads="1"/>
            </p:cNvSpPr>
            <p:nvPr/>
          </p:nvSpPr>
          <p:spPr bwMode="auto">
            <a:xfrm>
              <a:off x="5519" y="4566"/>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38932"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P1</a:t>
              </a:r>
              <a:endParaRPr lang="en-US" altLang="zh-CN" sz="1600"/>
            </a:p>
          </p:txBody>
        </p:sp>
        <p:sp>
          <p:nvSpPr>
            <p:cNvPr id="38933"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P3</a:t>
              </a:r>
              <a:endParaRPr lang="en-US" altLang="zh-CN" sz="1600"/>
            </a:p>
          </p:txBody>
        </p:sp>
        <p:sp>
          <p:nvSpPr>
            <p:cNvPr id="38934"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P2</a:t>
              </a:r>
              <a:endParaRPr lang="en-US" altLang="zh-CN" sz="1600"/>
            </a:p>
          </p:txBody>
        </p:sp>
        <p:sp>
          <p:nvSpPr>
            <p:cNvPr id="38935"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P5</a:t>
              </a:r>
              <a:endParaRPr lang="en-US" altLang="zh-CN" sz="1600"/>
            </a:p>
          </p:txBody>
        </p:sp>
        <p:sp>
          <p:nvSpPr>
            <p:cNvPr id="38936"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P4</a:t>
              </a:r>
              <a:endParaRPr lang="en-US" altLang="zh-CN" sz="1600"/>
            </a:p>
          </p:txBody>
        </p:sp>
        <p:sp>
          <p:nvSpPr>
            <p:cNvPr id="38937"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P6</a:t>
              </a:r>
              <a:endParaRPr lang="en-US" altLang="zh-CN" sz="1600"/>
            </a:p>
          </p:txBody>
        </p:sp>
        <p:sp>
          <p:nvSpPr>
            <p:cNvPr id="38938" name="Rectangle 26"/>
            <p:cNvSpPr>
              <a:spLocks noChangeArrowheads="1"/>
            </p:cNvSpPr>
            <p:nvPr/>
          </p:nvSpPr>
          <p:spPr bwMode="auto">
            <a:xfrm>
              <a:off x="4079" y="5261"/>
              <a:ext cx="37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latin typeface="Times New Roman" panose="02020603050405020304" pitchFamily="18" charset="0"/>
                </a:rPr>
                <a:t>描述进程执行先后次序的前趋图</a:t>
              </a:r>
              <a:endParaRPr lang="zh-CN" altLang="en-US" sz="16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1828800"/>
            <a:ext cx="7620000" cy="17526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dirty="0">
                <a:solidFill>
                  <a:srgbClr val="CC0000"/>
                </a:solidFill>
                <a:ea typeface="黑体" panose="02010609060101010101" pitchFamily="49" charset="-122"/>
              </a:rPr>
              <a:t>分析</a:t>
            </a:r>
            <a:r>
              <a:rPr lang="zh-CN" altLang="en-US" sz="2000" dirty="0"/>
              <a:t>：（</a:t>
            </a:r>
            <a:r>
              <a:rPr lang="en-US" altLang="zh-CN" sz="2000" dirty="0"/>
              <a:t>1</a:t>
            </a:r>
            <a:r>
              <a:rPr lang="zh-CN" altLang="en-US" sz="2000" dirty="0"/>
              <a:t>）图中说明任务启动后</a:t>
            </a:r>
            <a:r>
              <a:rPr lang="en-US" altLang="zh-CN" sz="2000" dirty="0"/>
              <a:t>P1</a:t>
            </a:r>
            <a:r>
              <a:rPr lang="zh-CN" altLang="en-US" sz="2000" dirty="0"/>
              <a:t>先执行；</a:t>
            </a:r>
          </a:p>
          <a:p>
            <a:pPr eaLnBrk="1" hangingPunct="1">
              <a:lnSpc>
                <a:spcPct val="110000"/>
              </a:lnSpc>
              <a:spcBef>
                <a:spcPct val="0"/>
              </a:spcBef>
              <a:buClrTx/>
              <a:buSzTx/>
              <a:buFontTx/>
              <a:buNone/>
            </a:pPr>
            <a:r>
              <a:rPr lang="zh-CN" altLang="en-US" sz="2000" dirty="0"/>
              <a:t>             （</a:t>
            </a:r>
            <a:r>
              <a:rPr lang="en-US" altLang="zh-CN" sz="2000" dirty="0"/>
              <a:t>2</a:t>
            </a:r>
            <a:r>
              <a:rPr lang="zh-CN" altLang="en-US" sz="2000" dirty="0"/>
              <a:t>）当</a:t>
            </a:r>
            <a:r>
              <a:rPr lang="en-US" altLang="zh-CN" sz="2000" dirty="0"/>
              <a:t>P1</a:t>
            </a:r>
            <a:r>
              <a:rPr lang="zh-CN" altLang="en-US" sz="2000" dirty="0"/>
              <a:t>结束后，</a:t>
            </a:r>
            <a:r>
              <a:rPr lang="en-US" altLang="zh-CN" sz="2000" dirty="0"/>
              <a:t>P2</a:t>
            </a:r>
            <a:r>
              <a:rPr lang="zh-CN" altLang="en-US" sz="2000" dirty="0"/>
              <a:t>和</a:t>
            </a:r>
            <a:r>
              <a:rPr lang="en-US" altLang="zh-CN" sz="2000" dirty="0"/>
              <a:t>P3</a:t>
            </a:r>
            <a:r>
              <a:rPr lang="zh-CN" altLang="en-US" sz="2000" dirty="0"/>
              <a:t>可以开始；</a:t>
            </a:r>
          </a:p>
          <a:p>
            <a:pPr eaLnBrk="1" hangingPunct="1">
              <a:lnSpc>
                <a:spcPct val="110000"/>
              </a:lnSpc>
              <a:spcBef>
                <a:spcPct val="0"/>
              </a:spcBef>
              <a:buClrTx/>
              <a:buSzTx/>
              <a:buFontTx/>
              <a:buNone/>
            </a:pPr>
            <a:r>
              <a:rPr lang="zh-CN" altLang="en-US" sz="2000" dirty="0"/>
              <a:t>             （</a:t>
            </a:r>
            <a:r>
              <a:rPr lang="en-US" altLang="zh-CN" sz="2000" dirty="0"/>
              <a:t>3</a:t>
            </a:r>
            <a:r>
              <a:rPr lang="zh-CN" altLang="en-US" sz="2000" dirty="0"/>
              <a:t>）当</a:t>
            </a:r>
            <a:r>
              <a:rPr lang="en-US" altLang="zh-CN" sz="2000" dirty="0"/>
              <a:t>P2</a:t>
            </a:r>
            <a:r>
              <a:rPr lang="zh-CN" altLang="en-US" sz="2000" dirty="0"/>
              <a:t>完成后，</a:t>
            </a:r>
            <a:r>
              <a:rPr lang="en-US" altLang="zh-CN" sz="2000" dirty="0"/>
              <a:t>P4</a:t>
            </a:r>
            <a:r>
              <a:rPr lang="zh-CN" altLang="en-US" sz="2000" dirty="0"/>
              <a:t>，</a:t>
            </a:r>
            <a:r>
              <a:rPr lang="en-US" altLang="zh-CN" sz="2000" dirty="0"/>
              <a:t>P5</a:t>
            </a:r>
            <a:r>
              <a:rPr lang="zh-CN" altLang="en-US" sz="2000" dirty="0"/>
              <a:t>可以开始执行；</a:t>
            </a:r>
          </a:p>
          <a:p>
            <a:pPr eaLnBrk="1" hangingPunct="1">
              <a:lnSpc>
                <a:spcPct val="110000"/>
              </a:lnSpc>
              <a:spcBef>
                <a:spcPct val="0"/>
              </a:spcBef>
              <a:buClrTx/>
              <a:buSzTx/>
              <a:buFontTx/>
              <a:buNone/>
            </a:pPr>
            <a:r>
              <a:rPr lang="zh-CN" altLang="en-US" sz="2000" dirty="0"/>
              <a:t>             （</a:t>
            </a:r>
            <a:r>
              <a:rPr lang="en-US" altLang="zh-CN" sz="2000" dirty="0"/>
              <a:t>4</a:t>
            </a:r>
            <a:r>
              <a:rPr lang="zh-CN" altLang="en-US" sz="2000" dirty="0"/>
              <a:t>）仅当</a:t>
            </a:r>
            <a:r>
              <a:rPr lang="en-US" altLang="zh-CN" sz="2000" dirty="0"/>
              <a:t>P3</a:t>
            </a:r>
            <a:r>
              <a:rPr lang="zh-CN" altLang="en-US" sz="2000" dirty="0"/>
              <a:t>，</a:t>
            </a:r>
            <a:r>
              <a:rPr lang="en-US" altLang="zh-CN" sz="2000" dirty="0"/>
              <a:t>P4</a:t>
            </a:r>
            <a:r>
              <a:rPr lang="zh-CN" altLang="en-US" sz="2000" dirty="0"/>
              <a:t>，</a:t>
            </a:r>
            <a:r>
              <a:rPr lang="en-US" altLang="zh-CN" sz="2000" dirty="0"/>
              <a:t>P5</a:t>
            </a:r>
            <a:r>
              <a:rPr lang="zh-CN" altLang="en-US" sz="2000" dirty="0"/>
              <a:t>都执行完后，</a:t>
            </a:r>
            <a:r>
              <a:rPr lang="en-US" altLang="zh-CN" sz="2000" dirty="0"/>
              <a:t>P6</a:t>
            </a:r>
            <a:r>
              <a:rPr lang="zh-CN" altLang="en-US" sz="2000" dirty="0"/>
              <a:t>才能开始执行；</a:t>
            </a:r>
          </a:p>
          <a:p>
            <a:pPr eaLnBrk="1" hangingPunct="1">
              <a:lnSpc>
                <a:spcPct val="110000"/>
              </a:lnSpc>
              <a:spcBef>
                <a:spcPct val="0"/>
              </a:spcBef>
              <a:buClrTx/>
              <a:buSzTx/>
              <a:buFontTx/>
              <a:buNone/>
            </a:pPr>
            <a:r>
              <a:rPr lang="zh-CN" altLang="en-US" sz="2000" dirty="0"/>
              <a:t>             （</a:t>
            </a:r>
            <a:r>
              <a:rPr lang="en-US" altLang="zh-CN" sz="2000" dirty="0"/>
              <a:t>5</a:t>
            </a:r>
            <a:r>
              <a:rPr lang="zh-CN" altLang="en-US" sz="2000" dirty="0"/>
              <a:t>）后面的进程需要等待“上游”进程完成的“通知”。</a:t>
            </a:r>
          </a:p>
        </p:txBody>
      </p:sp>
      <p:sp>
        <p:nvSpPr>
          <p:cNvPr id="39939"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39940"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39941"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信号量的应用</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    </a:t>
            </a:r>
          </a:p>
        </p:txBody>
      </p:sp>
      <p:grpSp>
        <p:nvGrpSpPr>
          <p:cNvPr id="6" name="Group 6"/>
          <p:cNvGrpSpPr/>
          <p:nvPr/>
        </p:nvGrpSpPr>
        <p:grpSpPr bwMode="auto">
          <a:xfrm>
            <a:off x="6400627" y="-76200"/>
            <a:ext cx="2743046" cy="2816352"/>
            <a:chOff x="3913" y="1829"/>
            <a:chExt cx="3551" cy="3900"/>
          </a:xfrm>
        </p:grpSpPr>
        <p:sp>
          <p:nvSpPr>
            <p:cNvPr id="7" name="Line 7"/>
            <p:cNvSpPr>
              <a:spLocks noChangeShapeType="1"/>
            </p:cNvSpPr>
            <p:nvPr/>
          </p:nvSpPr>
          <p:spPr bwMode="auto">
            <a:xfrm flipH="1">
              <a:off x="5444" y="2312"/>
              <a:ext cx="36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H="1">
              <a:off x="4739" y="2921"/>
              <a:ext cx="420" cy="42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6119" y="2171"/>
              <a:ext cx="5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5309" y="2876"/>
              <a:ext cx="36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4664" y="3656"/>
              <a:ext cx="945" cy="9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789" y="3953"/>
              <a:ext cx="1"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H="1">
              <a:off x="5984" y="3077"/>
              <a:ext cx="795" cy="154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5699" y="1829"/>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5" name="Oval 15"/>
            <p:cNvSpPr>
              <a:spLocks noChangeArrowheads="1"/>
            </p:cNvSpPr>
            <p:nvPr/>
          </p:nvSpPr>
          <p:spPr bwMode="auto">
            <a:xfrm>
              <a:off x="4979" y="2538"/>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6" name="Oval 16"/>
            <p:cNvSpPr>
              <a:spLocks noChangeArrowheads="1"/>
            </p:cNvSpPr>
            <p:nvPr/>
          </p:nvSpPr>
          <p:spPr bwMode="auto">
            <a:xfrm>
              <a:off x="4259" y="3233"/>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7" name="Oval 17"/>
            <p:cNvSpPr>
              <a:spLocks noChangeArrowheads="1"/>
            </p:cNvSpPr>
            <p:nvPr/>
          </p:nvSpPr>
          <p:spPr bwMode="auto">
            <a:xfrm>
              <a:off x="6599" y="2538"/>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8" name="Oval 18"/>
            <p:cNvSpPr>
              <a:spLocks noChangeArrowheads="1"/>
            </p:cNvSpPr>
            <p:nvPr/>
          </p:nvSpPr>
          <p:spPr bwMode="auto">
            <a:xfrm>
              <a:off x="5519" y="3474"/>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9" name="Oval 19"/>
            <p:cNvSpPr>
              <a:spLocks noChangeArrowheads="1"/>
            </p:cNvSpPr>
            <p:nvPr/>
          </p:nvSpPr>
          <p:spPr bwMode="auto">
            <a:xfrm>
              <a:off x="5519" y="4566"/>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20"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P1</a:t>
              </a:r>
              <a:endParaRPr lang="en-US" altLang="zh-CN" sz="1600"/>
            </a:p>
          </p:txBody>
        </p:sp>
        <p:sp>
          <p:nvSpPr>
            <p:cNvPr id="21"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P3</a:t>
              </a:r>
              <a:endParaRPr lang="en-US" altLang="zh-CN" sz="1600"/>
            </a:p>
          </p:txBody>
        </p:sp>
        <p:sp>
          <p:nvSpPr>
            <p:cNvPr id="22"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P2</a:t>
              </a:r>
              <a:endParaRPr lang="en-US" altLang="zh-CN" sz="1600"/>
            </a:p>
          </p:txBody>
        </p:sp>
        <p:sp>
          <p:nvSpPr>
            <p:cNvPr id="23"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dirty="0">
                  <a:latin typeface="Times New Roman" panose="02020603050405020304" pitchFamily="18" charset="0"/>
                </a:rPr>
                <a:t>P5</a:t>
              </a:r>
              <a:endParaRPr lang="en-US" altLang="zh-CN" sz="1600" dirty="0"/>
            </a:p>
          </p:txBody>
        </p:sp>
        <p:sp>
          <p:nvSpPr>
            <p:cNvPr id="24"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P4</a:t>
              </a:r>
              <a:endParaRPr lang="en-US" altLang="zh-CN" sz="1600"/>
            </a:p>
          </p:txBody>
        </p:sp>
        <p:sp>
          <p:nvSpPr>
            <p:cNvPr id="25"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P6</a:t>
              </a:r>
              <a:endParaRPr lang="en-US" altLang="zh-CN" sz="1600"/>
            </a:p>
          </p:txBody>
        </p:sp>
        <p:sp>
          <p:nvSpPr>
            <p:cNvPr id="26" name="Rectangle 26"/>
            <p:cNvSpPr>
              <a:spLocks noChangeArrowheads="1"/>
            </p:cNvSpPr>
            <p:nvPr/>
          </p:nvSpPr>
          <p:spPr bwMode="auto">
            <a:xfrm>
              <a:off x="3913" y="5261"/>
              <a:ext cx="355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dirty="0">
                  <a:latin typeface="Times New Roman" panose="02020603050405020304" pitchFamily="18" charset="0"/>
                </a:rPr>
                <a:t>描述进程执行先后次序的前趋图</a:t>
              </a:r>
              <a:endParaRPr lang="zh-CN" altLang="en-US" sz="1400" dirty="0"/>
            </a:p>
          </p:txBody>
        </p:sp>
      </p:grpSp>
      <p:sp>
        <p:nvSpPr>
          <p:cNvPr id="2" name="矩形 1"/>
          <p:cNvSpPr/>
          <p:nvPr/>
        </p:nvSpPr>
        <p:spPr>
          <a:xfrm>
            <a:off x="685799" y="3726551"/>
            <a:ext cx="7620001" cy="2800767"/>
          </a:xfrm>
          <a:prstGeom prst="rect">
            <a:avLst/>
          </a:prstGeom>
        </p:spPr>
        <p:txBody>
          <a:bodyPr wrap="square">
            <a:spAutoFit/>
          </a:bodyPr>
          <a:lstStyle/>
          <a:p>
            <a:pPr>
              <a:lnSpc>
                <a:spcPct val="110000"/>
              </a:lnSpc>
            </a:pPr>
            <a:r>
              <a:rPr lang="zh-CN" altLang="en-US" sz="2000" dirty="0">
                <a:solidFill>
                  <a:srgbClr val="CC0000"/>
                </a:solidFill>
                <a:ea typeface="黑体" panose="02010609060101010101" pitchFamily="49" charset="-122"/>
              </a:rPr>
              <a:t>解答：</a:t>
            </a:r>
            <a:r>
              <a:rPr lang="zh-CN" altLang="en-US" sz="2000" dirty="0"/>
              <a:t>需要设置</a:t>
            </a:r>
            <a:r>
              <a:rPr lang="en-US" altLang="zh-CN" sz="2000" dirty="0"/>
              <a:t>5</a:t>
            </a:r>
            <a:r>
              <a:rPr lang="zh-CN" altLang="en-US" sz="2000" dirty="0"/>
              <a:t>个同步信号量</a:t>
            </a:r>
            <a:r>
              <a:rPr lang="en-US" altLang="zh-CN" sz="2000" dirty="0"/>
              <a:t>f1</a:t>
            </a:r>
            <a:r>
              <a:rPr lang="zh-CN" altLang="en-US" sz="2000" dirty="0"/>
              <a:t>、</a:t>
            </a:r>
            <a:r>
              <a:rPr lang="en-US" altLang="zh-CN" sz="2000" dirty="0"/>
              <a:t>f2</a:t>
            </a:r>
            <a:r>
              <a:rPr lang="zh-CN" altLang="en-US" sz="2000" dirty="0"/>
              <a:t>、</a:t>
            </a:r>
            <a:r>
              <a:rPr lang="en-US" altLang="zh-CN" sz="2000" dirty="0"/>
              <a:t>f3</a:t>
            </a:r>
            <a:r>
              <a:rPr lang="zh-CN" altLang="en-US" sz="2000" dirty="0"/>
              <a:t>、</a:t>
            </a:r>
            <a:r>
              <a:rPr lang="en-US" altLang="zh-CN" sz="2000" dirty="0"/>
              <a:t>f4</a:t>
            </a:r>
            <a:r>
              <a:rPr lang="zh-CN" altLang="en-US" sz="2000" dirty="0"/>
              <a:t>、</a:t>
            </a:r>
            <a:r>
              <a:rPr lang="en-US" altLang="zh-CN" sz="2000" dirty="0"/>
              <a:t>f5</a:t>
            </a:r>
            <a:r>
              <a:rPr lang="zh-CN" altLang="en-US" sz="2000" dirty="0"/>
              <a:t>，分别表示</a:t>
            </a:r>
            <a:br>
              <a:rPr lang="zh-CN" altLang="en-US" sz="2000" dirty="0"/>
            </a:br>
            <a:r>
              <a:rPr lang="zh-CN" altLang="en-US" sz="2000" dirty="0"/>
              <a:t>             进程</a:t>
            </a:r>
            <a:r>
              <a:rPr lang="en-US" altLang="zh-CN" sz="2000" dirty="0"/>
              <a:t>P1</a:t>
            </a:r>
            <a:r>
              <a:rPr lang="zh-CN" altLang="en-US" sz="2000" dirty="0"/>
              <a:t>、</a:t>
            </a:r>
            <a:r>
              <a:rPr lang="en-US" altLang="zh-CN" sz="2000" dirty="0"/>
              <a:t>P2</a:t>
            </a:r>
            <a:r>
              <a:rPr lang="zh-CN" altLang="en-US" sz="2000" dirty="0"/>
              <a:t>、 </a:t>
            </a:r>
            <a:r>
              <a:rPr lang="en-US" altLang="zh-CN" sz="2000" dirty="0"/>
              <a:t>P3</a:t>
            </a:r>
            <a:r>
              <a:rPr lang="zh-CN" altLang="en-US" sz="2000" dirty="0"/>
              <a:t>、</a:t>
            </a:r>
            <a:r>
              <a:rPr lang="en-US" altLang="zh-CN" sz="2000" dirty="0"/>
              <a:t>P4</a:t>
            </a:r>
            <a:r>
              <a:rPr lang="zh-CN" altLang="en-US" sz="2000" dirty="0"/>
              <a:t>、 </a:t>
            </a:r>
            <a:r>
              <a:rPr lang="en-US" altLang="zh-CN" sz="2000" dirty="0"/>
              <a:t>P5</a:t>
            </a:r>
            <a:r>
              <a:rPr lang="zh-CN" altLang="en-US" sz="2000" dirty="0"/>
              <a:t>是否执行完成，其初值均</a:t>
            </a:r>
            <a:br>
              <a:rPr lang="zh-CN" altLang="en-US" sz="2000" dirty="0"/>
            </a:br>
            <a:r>
              <a:rPr lang="zh-CN" altLang="en-US" sz="2000" dirty="0"/>
              <a:t>             为</a:t>
            </a:r>
            <a:r>
              <a:rPr lang="en-US" altLang="zh-CN" sz="2000" dirty="0"/>
              <a:t>0</a:t>
            </a:r>
            <a:r>
              <a:rPr lang="zh-CN" altLang="en-US" sz="2000" dirty="0"/>
              <a:t>（未完成，或未发“完成通知”）。</a:t>
            </a:r>
          </a:p>
          <a:p>
            <a:pPr>
              <a:lnSpc>
                <a:spcPct val="110000"/>
              </a:lnSpc>
            </a:pPr>
            <a:r>
              <a:rPr lang="zh-CN" altLang="en-US" sz="2000" dirty="0"/>
              <a:t>                </a:t>
            </a:r>
            <a:r>
              <a:rPr lang="en-US" altLang="zh-CN" sz="2000" dirty="0" err="1"/>
              <a:t>int</a:t>
            </a:r>
            <a:r>
              <a:rPr lang="en-US" altLang="zh-CN" sz="2000" dirty="0"/>
              <a:t> f1=0   /* </a:t>
            </a:r>
            <a:r>
              <a:rPr lang="zh-CN" altLang="en-US" sz="2000" dirty="0"/>
              <a:t>表示进程</a:t>
            </a:r>
            <a:r>
              <a:rPr lang="en-US" altLang="zh-CN" sz="2000" dirty="0"/>
              <a:t>P1</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f2=0   /* </a:t>
            </a:r>
            <a:r>
              <a:rPr lang="zh-CN" altLang="en-US" sz="2000" dirty="0"/>
              <a:t>表示进程</a:t>
            </a:r>
            <a:r>
              <a:rPr lang="en-US" altLang="zh-CN" sz="2000" dirty="0"/>
              <a:t>P2</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f3=0   /* </a:t>
            </a:r>
            <a:r>
              <a:rPr lang="zh-CN" altLang="en-US" sz="2000" dirty="0"/>
              <a:t>表示进程</a:t>
            </a:r>
            <a:r>
              <a:rPr lang="en-US" altLang="zh-CN" sz="2000" dirty="0"/>
              <a:t>P3</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f4=0   /* </a:t>
            </a:r>
            <a:r>
              <a:rPr lang="zh-CN" altLang="en-US" sz="2000" dirty="0"/>
              <a:t>表示进程</a:t>
            </a:r>
            <a:r>
              <a:rPr lang="en-US" altLang="zh-CN" sz="2000" dirty="0"/>
              <a:t>P4</a:t>
            </a:r>
            <a:r>
              <a:rPr lang="zh-CN" altLang="en-US" sz="2000" dirty="0"/>
              <a:t>是否执行完成 *</a:t>
            </a:r>
            <a:r>
              <a:rPr lang="en-US" altLang="zh-CN" sz="2000" dirty="0"/>
              <a:t>/</a:t>
            </a:r>
          </a:p>
          <a:p>
            <a:pPr>
              <a:lnSpc>
                <a:spcPct val="110000"/>
              </a:lnSpc>
            </a:pPr>
            <a:r>
              <a:rPr lang="en-US" altLang="zh-CN" sz="2000" dirty="0"/>
              <a:t>                </a:t>
            </a:r>
            <a:r>
              <a:rPr lang="en-US" altLang="zh-CN" sz="2000" dirty="0" err="1"/>
              <a:t>int</a:t>
            </a:r>
            <a:r>
              <a:rPr lang="en-US" altLang="zh-CN" sz="2000" dirty="0"/>
              <a:t> f5=0   /* </a:t>
            </a:r>
            <a:r>
              <a:rPr lang="zh-CN" altLang="en-US" sz="2000" dirty="0"/>
              <a:t>表示进程</a:t>
            </a:r>
            <a:r>
              <a:rPr lang="en-US" altLang="zh-CN" sz="2000" dirty="0"/>
              <a:t>P5</a:t>
            </a:r>
            <a:r>
              <a:rPr lang="zh-CN" altLang="en-US" sz="2000" dirty="0"/>
              <a:t>是否执行完成 *</a:t>
            </a:r>
            <a:r>
              <a:rPr lang="en-US" altLang="zh-CN"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1587500"/>
            <a:ext cx="7848600" cy="5257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main( )</a:t>
            </a:r>
          </a:p>
          <a:p>
            <a:pPr eaLnBrk="1" hangingPunct="1">
              <a:spcBef>
                <a:spcPct val="0"/>
              </a:spcBef>
              <a:buClrTx/>
              <a:buSzTx/>
              <a:buFontTx/>
              <a:buNone/>
            </a:pPr>
            <a:r>
              <a:rPr lang="en-US" altLang="zh-CN" sz="1800" dirty="0"/>
              <a:t>  {   </a:t>
            </a:r>
            <a:r>
              <a:rPr lang="en-US" altLang="zh-CN" sz="1800" dirty="0" err="1"/>
              <a:t>cobegin</a:t>
            </a:r>
            <a:r>
              <a:rPr lang="en-US" altLang="zh-CN" sz="1800" dirty="0"/>
              <a:t> </a:t>
            </a:r>
          </a:p>
          <a:p>
            <a:pPr eaLnBrk="1" hangingPunct="1">
              <a:spcBef>
                <a:spcPct val="0"/>
              </a:spcBef>
              <a:buClrTx/>
              <a:buSzTx/>
              <a:buFontTx/>
              <a:buNone/>
            </a:pPr>
            <a:r>
              <a:rPr lang="en-US" altLang="zh-CN" sz="1800" dirty="0"/>
              <a:t>           P1( );  P2( );  P3( );  P4( );  P5( );  P6( ); </a:t>
            </a:r>
          </a:p>
          <a:p>
            <a:pPr eaLnBrk="1" hangingPunct="1">
              <a:spcBef>
                <a:spcPct val="0"/>
              </a:spcBef>
              <a:buClrTx/>
              <a:buSzTx/>
              <a:buFontTx/>
              <a:buNone/>
            </a:pPr>
            <a:r>
              <a:rPr lang="en-US" altLang="zh-CN" sz="1800" dirty="0"/>
              <a:t>      </a:t>
            </a:r>
            <a:r>
              <a:rPr lang="en-US" altLang="zh-CN" sz="1800" dirty="0" err="1"/>
              <a:t>coend</a:t>
            </a:r>
            <a:endParaRPr lang="en-US" altLang="zh-CN" sz="1800" dirty="0"/>
          </a:p>
          <a:p>
            <a:pPr eaLnBrk="1" hangingPunct="1">
              <a:spcBef>
                <a:spcPct val="0"/>
              </a:spcBef>
              <a:buClrTx/>
              <a:buSzTx/>
              <a:buFontTx/>
              <a:buNone/>
            </a:pPr>
            <a:r>
              <a:rPr lang="en-US" altLang="zh-CN" sz="1800" dirty="0"/>
              <a:t>  } </a:t>
            </a:r>
          </a:p>
          <a:p>
            <a:pPr eaLnBrk="1" hangingPunct="1">
              <a:spcBef>
                <a:spcPct val="0"/>
              </a:spcBef>
              <a:buClrTx/>
              <a:buSzTx/>
              <a:buFontTx/>
              <a:buNone/>
            </a:pPr>
            <a:r>
              <a:rPr lang="en-US" altLang="zh-CN" sz="1800" dirty="0"/>
              <a:t>P1( )   </a:t>
            </a:r>
          </a:p>
          <a:p>
            <a:pPr eaLnBrk="1" hangingPunct="1">
              <a:spcBef>
                <a:spcPct val="0"/>
              </a:spcBef>
              <a:buClrTx/>
              <a:buSzTx/>
              <a:buFontTx/>
              <a:buNone/>
            </a:pPr>
            <a:r>
              <a:rPr lang="en-US" altLang="zh-CN" sz="1800" dirty="0"/>
              <a:t> {    …           </a:t>
            </a:r>
            <a:r>
              <a:rPr lang="en-US" altLang="zh-CN" sz="1800" dirty="0">
                <a:solidFill>
                  <a:srgbClr val="CC0000"/>
                </a:solidFill>
              </a:rPr>
              <a:t>/*P1</a:t>
            </a:r>
            <a:r>
              <a:rPr lang="zh-CN" altLang="en-US" sz="1800" dirty="0">
                <a:solidFill>
                  <a:srgbClr val="CC0000"/>
                </a:solidFill>
              </a:rPr>
              <a:t>相关任务代码*</a:t>
            </a:r>
            <a:r>
              <a:rPr lang="en-US" altLang="zh-CN" sz="1800" dirty="0">
                <a:solidFill>
                  <a:srgbClr val="CC0000"/>
                </a:solidFill>
              </a:rPr>
              <a:t>/</a:t>
            </a:r>
          </a:p>
          <a:p>
            <a:pPr eaLnBrk="1" hangingPunct="1">
              <a:spcBef>
                <a:spcPct val="0"/>
              </a:spcBef>
              <a:buClrTx/>
              <a:buSzTx/>
              <a:buFontTx/>
              <a:buNone/>
            </a:pPr>
            <a:r>
              <a:rPr lang="en-US" altLang="zh-CN" sz="1800" dirty="0"/>
              <a:t>      v(f1);</a:t>
            </a:r>
          </a:p>
          <a:p>
            <a:pPr eaLnBrk="1" hangingPunct="1">
              <a:spcBef>
                <a:spcPct val="0"/>
              </a:spcBef>
              <a:buClrTx/>
              <a:buSzTx/>
              <a:buFontTx/>
              <a:buNone/>
            </a:pPr>
            <a:r>
              <a:rPr lang="en-US" altLang="zh-CN" sz="1800" dirty="0"/>
              <a:t>      v(f1);      </a:t>
            </a:r>
            <a:r>
              <a:rPr lang="en-US" altLang="zh-CN" sz="1800" dirty="0">
                <a:solidFill>
                  <a:srgbClr val="003399"/>
                </a:solidFill>
              </a:rPr>
              <a:t>/*P1</a:t>
            </a:r>
            <a:r>
              <a:rPr lang="zh-CN" altLang="en-US" sz="1800" dirty="0">
                <a:solidFill>
                  <a:srgbClr val="003399"/>
                </a:solidFill>
              </a:rPr>
              <a:t>完成后会发出</a:t>
            </a:r>
            <a:r>
              <a:rPr lang="en-US" altLang="zh-CN" sz="1800" dirty="0">
                <a:solidFill>
                  <a:srgbClr val="FF0000"/>
                </a:solidFill>
                <a:highlight>
                  <a:srgbClr val="FFFF00"/>
                </a:highlight>
              </a:rPr>
              <a:t>2</a:t>
            </a:r>
            <a:r>
              <a:rPr lang="zh-CN" altLang="en-US" sz="1800" dirty="0">
                <a:solidFill>
                  <a:srgbClr val="FF0000"/>
                </a:solidFill>
                <a:highlight>
                  <a:srgbClr val="FFFF00"/>
                </a:highlight>
              </a:rPr>
              <a:t>个通知</a:t>
            </a:r>
            <a:r>
              <a:rPr lang="zh-CN" altLang="en-US" sz="1800" dirty="0">
                <a:solidFill>
                  <a:srgbClr val="003399"/>
                </a:solidFill>
              </a:rPr>
              <a:t>，</a:t>
            </a:r>
            <a:r>
              <a:rPr lang="zh-CN" altLang="en-US" sz="1800" dirty="0">
                <a:solidFill>
                  <a:srgbClr val="003399"/>
                </a:solidFill>
                <a:highlight>
                  <a:srgbClr val="FFFF00"/>
                </a:highlight>
              </a:rPr>
              <a:t>与</a:t>
            </a:r>
            <a:r>
              <a:rPr lang="en-US" altLang="zh-CN" sz="1800" dirty="0">
                <a:solidFill>
                  <a:srgbClr val="003399"/>
                </a:solidFill>
                <a:highlight>
                  <a:srgbClr val="FFFF00"/>
                </a:highlight>
              </a:rPr>
              <a:t>P1</a:t>
            </a:r>
            <a:r>
              <a:rPr lang="zh-CN" altLang="en-US" sz="1800" dirty="0">
                <a:solidFill>
                  <a:srgbClr val="003399"/>
                </a:solidFill>
                <a:highlight>
                  <a:srgbClr val="FFFF00"/>
                </a:highlight>
              </a:rPr>
              <a:t>作为前驱处理的</a:t>
            </a:r>
            <a:r>
              <a:rPr lang="en-US" altLang="zh-CN" sz="1800" dirty="0">
                <a:solidFill>
                  <a:srgbClr val="003399"/>
                </a:solidFill>
                <a:highlight>
                  <a:srgbClr val="FFFF00"/>
                </a:highlight>
              </a:rPr>
              <a:t>2</a:t>
            </a:r>
            <a:r>
              <a:rPr lang="zh-CN" altLang="en-US" sz="1800" dirty="0">
                <a:solidFill>
                  <a:srgbClr val="003399"/>
                </a:solidFill>
                <a:highlight>
                  <a:srgbClr val="FFFF00"/>
                </a:highlight>
              </a:rPr>
              <a:t>个进程</a:t>
            </a:r>
            <a:br>
              <a:rPr lang="zh-CN" altLang="en-US" sz="1800" dirty="0">
                <a:solidFill>
                  <a:srgbClr val="003399"/>
                </a:solidFill>
                <a:highlight>
                  <a:srgbClr val="FFFF00"/>
                </a:highlight>
              </a:rPr>
            </a:br>
            <a:r>
              <a:rPr lang="zh-CN" altLang="en-US" sz="1800" dirty="0">
                <a:solidFill>
                  <a:srgbClr val="003399"/>
                </a:solidFill>
              </a:rPr>
              <a:t>                      </a:t>
            </a:r>
            <a:r>
              <a:rPr lang="zh-CN" altLang="en-US" sz="1800" dirty="0">
                <a:solidFill>
                  <a:srgbClr val="003399"/>
                </a:solidFill>
                <a:highlight>
                  <a:srgbClr val="FFFF00"/>
                </a:highlight>
              </a:rPr>
              <a:t> 可以工作了。</a:t>
            </a:r>
            <a:r>
              <a:rPr lang="zh-CN" altLang="en-US" sz="1800" dirty="0">
                <a:solidFill>
                  <a:srgbClr val="003399"/>
                </a:solidFill>
              </a:rPr>
              <a:t>尽管此处不能看出来到底是通知哪个进程的，</a:t>
            </a:r>
          </a:p>
          <a:p>
            <a:pPr eaLnBrk="1" hangingPunct="1">
              <a:spcBef>
                <a:spcPct val="0"/>
              </a:spcBef>
              <a:buClrTx/>
              <a:buSzTx/>
              <a:buFontTx/>
              <a:buNone/>
            </a:pPr>
            <a:r>
              <a:rPr lang="zh-CN" altLang="en-US" sz="1800" dirty="0">
                <a:solidFill>
                  <a:srgbClr val="003399"/>
                </a:solidFill>
              </a:rPr>
              <a:t>                       但从后面</a:t>
            </a:r>
            <a:r>
              <a:rPr lang="en-US" altLang="zh-CN" sz="1800" dirty="0">
                <a:solidFill>
                  <a:srgbClr val="003399"/>
                </a:solidFill>
              </a:rPr>
              <a:t>P2()</a:t>
            </a:r>
            <a:r>
              <a:rPr lang="zh-CN" altLang="en-US" sz="1800" dirty="0">
                <a:solidFill>
                  <a:srgbClr val="003399"/>
                </a:solidFill>
              </a:rPr>
              <a:t>与</a:t>
            </a:r>
            <a:r>
              <a:rPr lang="en-US" altLang="zh-CN" sz="1800" dirty="0">
                <a:solidFill>
                  <a:srgbClr val="003399"/>
                </a:solidFill>
              </a:rPr>
              <a:t>P3()</a:t>
            </a:r>
            <a:r>
              <a:rPr lang="zh-CN" altLang="en-US" sz="1800" dirty="0">
                <a:solidFill>
                  <a:srgbClr val="003399"/>
                </a:solidFill>
              </a:rPr>
              <a:t>代码中可以看出*</a:t>
            </a:r>
            <a:r>
              <a:rPr lang="en-US" altLang="zh-CN" sz="1800" dirty="0">
                <a:solidFill>
                  <a:srgbClr val="003399"/>
                </a:solidFill>
              </a:rPr>
              <a:t>/</a:t>
            </a:r>
          </a:p>
          <a:p>
            <a:pPr eaLnBrk="1" hangingPunct="1">
              <a:spcBef>
                <a:spcPct val="0"/>
              </a:spcBef>
              <a:buClrTx/>
              <a:buSzTx/>
              <a:buFontTx/>
              <a:buNone/>
            </a:pPr>
            <a:r>
              <a:rPr lang="en-US" altLang="zh-CN" sz="1800" dirty="0"/>
              <a:t>  }</a:t>
            </a:r>
          </a:p>
          <a:p>
            <a:pPr eaLnBrk="1" hangingPunct="1">
              <a:spcBef>
                <a:spcPct val="0"/>
              </a:spcBef>
              <a:buClrTx/>
              <a:buSzTx/>
              <a:buFontTx/>
              <a:buNone/>
            </a:pPr>
            <a:r>
              <a:rPr lang="en-US" altLang="zh-CN" sz="1800" dirty="0"/>
              <a:t> P2( )</a:t>
            </a:r>
          </a:p>
          <a:p>
            <a:pPr eaLnBrk="1" hangingPunct="1">
              <a:spcBef>
                <a:spcPct val="0"/>
              </a:spcBef>
              <a:buClrTx/>
              <a:buSzTx/>
              <a:buFontTx/>
              <a:buNone/>
            </a:pPr>
            <a:r>
              <a:rPr lang="en-US" altLang="zh-CN" sz="1800" dirty="0"/>
              <a:t>   {  p(f1);</a:t>
            </a:r>
            <a:r>
              <a:rPr lang="en-US" altLang="zh-CN" sz="1800" dirty="0">
                <a:solidFill>
                  <a:srgbClr val="003399"/>
                </a:solidFill>
              </a:rPr>
              <a:t>     /*①</a:t>
            </a:r>
            <a:r>
              <a:rPr lang="zh-CN" altLang="en-US" sz="1800" dirty="0">
                <a:solidFill>
                  <a:srgbClr val="003399"/>
                </a:solidFill>
                <a:highlight>
                  <a:srgbClr val="FFFF00"/>
                </a:highlight>
              </a:rPr>
              <a:t>检查</a:t>
            </a:r>
            <a:r>
              <a:rPr lang="en-US" altLang="zh-CN" sz="1800" dirty="0">
                <a:solidFill>
                  <a:srgbClr val="003399"/>
                </a:solidFill>
                <a:highlight>
                  <a:srgbClr val="FFFF00"/>
                </a:highlight>
              </a:rPr>
              <a:t>P1</a:t>
            </a:r>
            <a:r>
              <a:rPr lang="zh-CN" altLang="en-US" sz="1800" dirty="0">
                <a:solidFill>
                  <a:srgbClr val="003399"/>
                </a:solidFill>
                <a:highlight>
                  <a:srgbClr val="FFFF00"/>
                </a:highlight>
              </a:rPr>
              <a:t>是否完成</a:t>
            </a:r>
            <a:r>
              <a:rPr lang="zh-CN" altLang="en-US" sz="1800" dirty="0">
                <a:solidFill>
                  <a:srgbClr val="003399"/>
                </a:solidFill>
              </a:rPr>
              <a:t>；②若未完成，则</a:t>
            </a:r>
            <a:r>
              <a:rPr lang="en-US" altLang="zh-CN" sz="1800" dirty="0">
                <a:solidFill>
                  <a:srgbClr val="003399"/>
                </a:solidFill>
              </a:rPr>
              <a:t>P2</a:t>
            </a:r>
            <a:r>
              <a:rPr lang="zh-CN" altLang="en-US" sz="1800" dirty="0">
                <a:solidFill>
                  <a:srgbClr val="003399"/>
                </a:solidFill>
              </a:rPr>
              <a:t>处于阻塞态并等待</a:t>
            </a:r>
          </a:p>
          <a:p>
            <a:pPr eaLnBrk="1" hangingPunct="1">
              <a:spcBef>
                <a:spcPct val="0"/>
              </a:spcBef>
              <a:buClrTx/>
              <a:buSzTx/>
              <a:buFontTx/>
              <a:buNone/>
            </a:pPr>
            <a:r>
              <a:rPr lang="zh-CN" altLang="en-US" sz="1800" dirty="0">
                <a:solidFill>
                  <a:srgbClr val="003399"/>
                </a:solidFill>
              </a:rPr>
              <a:t>                       </a:t>
            </a:r>
            <a:r>
              <a:rPr lang="en-US" altLang="zh-CN" sz="1800" dirty="0">
                <a:solidFill>
                  <a:srgbClr val="003399"/>
                </a:solidFill>
              </a:rPr>
              <a:t>P1</a:t>
            </a:r>
            <a:r>
              <a:rPr lang="zh-CN" altLang="en-US" sz="1800" dirty="0">
                <a:solidFill>
                  <a:srgbClr val="003399"/>
                </a:solidFill>
              </a:rPr>
              <a:t>唤醒；③若</a:t>
            </a:r>
            <a:r>
              <a:rPr lang="en-US" altLang="zh-CN" sz="1800" dirty="0">
                <a:solidFill>
                  <a:srgbClr val="003399"/>
                </a:solidFill>
              </a:rPr>
              <a:t>P1</a:t>
            </a:r>
            <a:r>
              <a:rPr lang="zh-CN" altLang="en-US" sz="1800" dirty="0">
                <a:solidFill>
                  <a:srgbClr val="003399"/>
                </a:solidFill>
              </a:rPr>
              <a:t>已完成，则继续执行下面内容*</a:t>
            </a:r>
            <a:r>
              <a:rPr lang="en-US" altLang="zh-CN" sz="1800" dirty="0">
                <a:solidFill>
                  <a:srgbClr val="003399"/>
                </a:solidFill>
              </a:rPr>
              <a:t>/</a:t>
            </a:r>
          </a:p>
          <a:p>
            <a:pPr eaLnBrk="1" hangingPunct="1">
              <a:spcBef>
                <a:spcPct val="0"/>
              </a:spcBef>
              <a:buClrTx/>
              <a:buSzTx/>
              <a:buFontTx/>
              <a:buNone/>
            </a:pPr>
            <a:r>
              <a:rPr lang="en-US" altLang="zh-CN" sz="1800" dirty="0"/>
              <a:t>        …</a:t>
            </a:r>
            <a:r>
              <a:rPr lang="en-US" altLang="zh-CN" sz="1800" dirty="0">
                <a:solidFill>
                  <a:srgbClr val="CC0000"/>
                </a:solidFill>
              </a:rPr>
              <a:t>         /*P2</a:t>
            </a:r>
            <a:r>
              <a:rPr lang="zh-CN" altLang="en-US" sz="1800" dirty="0">
                <a:solidFill>
                  <a:srgbClr val="CC0000"/>
                </a:solidFill>
              </a:rPr>
              <a:t>相关任务代码*</a:t>
            </a:r>
            <a:r>
              <a:rPr lang="en-US" altLang="zh-CN" sz="1800" dirty="0">
                <a:solidFill>
                  <a:srgbClr val="CC0000"/>
                </a:solidFill>
              </a:rPr>
              <a:t>/</a:t>
            </a:r>
          </a:p>
          <a:p>
            <a:pPr eaLnBrk="1" hangingPunct="1">
              <a:spcBef>
                <a:spcPct val="0"/>
              </a:spcBef>
              <a:buClrTx/>
              <a:buSzTx/>
              <a:buFontTx/>
              <a:buNone/>
            </a:pPr>
            <a:r>
              <a:rPr lang="en-US" altLang="zh-CN" sz="1800" dirty="0"/>
              <a:t>      v(f2);</a:t>
            </a:r>
          </a:p>
          <a:p>
            <a:pPr eaLnBrk="1" hangingPunct="1">
              <a:spcBef>
                <a:spcPct val="0"/>
              </a:spcBef>
              <a:buClrTx/>
              <a:buSzTx/>
              <a:buFontTx/>
              <a:buNone/>
            </a:pPr>
            <a:r>
              <a:rPr lang="en-US" altLang="zh-CN" sz="1800" dirty="0"/>
              <a:t>      v(f2);</a:t>
            </a:r>
          </a:p>
          <a:p>
            <a:pPr eaLnBrk="1" hangingPunct="1">
              <a:spcBef>
                <a:spcPct val="0"/>
              </a:spcBef>
              <a:buClrTx/>
              <a:buSzTx/>
              <a:buFontTx/>
              <a:buNone/>
            </a:pPr>
            <a:r>
              <a:rPr lang="en-US" altLang="zh-CN" sz="1800" dirty="0"/>
              <a:t>   }</a:t>
            </a:r>
          </a:p>
        </p:txBody>
      </p:sp>
      <p:sp>
        <p:nvSpPr>
          <p:cNvPr id="40963"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0964"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40965"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信号量的应用</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    </a:t>
            </a:r>
          </a:p>
        </p:txBody>
      </p:sp>
      <p:grpSp>
        <p:nvGrpSpPr>
          <p:cNvPr id="6" name="Group 6"/>
          <p:cNvGrpSpPr/>
          <p:nvPr/>
        </p:nvGrpSpPr>
        <p:grpSpPr bwMode="auto">
          <a:xfrm>
            <a:off x="5413526" y="460439"/>
            <a:ext cx="3390900" cy="3200400"/>
            <a:chOff x="4079" y="1829"/>
            <a:chExt cx="3780" cy="3900"/>
          </a:xfrm>
        </p:grpSpPr>
        <p:sp>
          <p:nvSpPr>
            <p:cNvPr id="7" name="Line 7"/>
            <p:cNvSpPr>
              <a:spLocks noChangeShapeType="1"/>
            </p:cNvSpPr>
            <p:nvPr/>
          </p:nvSpPr>
          <p:spPr bwMode="auto">
            <a:xfrm flipH="1">
              <a:off x="5444" y="2312"/>
              <a:ext cx="36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H="1">
              <a:off x="4739" y="2921"/>
              <a:ext cx="420" cy="42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6119" y="2171"/>
              <a:ext cx="5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5309" y="2876"/>
              <a:ext cx="36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a:off x="4664" y="3656"/>
              <a:ext cx="945" cy="9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789" y="3953"/>
              <a:ext cx="1"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H="1">
              <a:off x="5984" y="3077"/>
              <a:ext cx="795" cy="154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14"/>
            <p:cNvSpPr>
              <a:spLocks noChangeArrowheads="1"/>
            </p:cNvSpPr>
            <p:nvPr/>
          </p:nvSpPr>
          <p:spPr bwMode="auto">
            <a:xfrm>
              <a:off x="5699" y="1829"/>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5" name="Oval 15"/>
            <p:cNvSpPr>
              <a:spLocks noChangeArrowheads="1"/>
            </p:cNvSpPr>
            <p:nvPr/>
          </p:nvSpPr>
          <p:spPr bwMode="auto">
            <a:xfrm>
              <a:off x="4979" y="2538"/>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6" name="Oval 16"/>
            <p:cNvSpPr>
              <a:spLocks noChangeArrowheads="1"/>
            </p:cNvSpPr>
            <p:nvPr/>
          </p:nvSpPr>
          <p:spPr bwMode="auto">
            <a:xfrm>
              <a:off x="4259" y="3233"/>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7" name="Oval 17"/>
            <p:cNvSpPr>
              <a:spLocks noChangeArrowheads="1"/>
            </p:cNvSpPr>
            <p:nvPr/>
          </p:nvSpPr>
          <p:spPr bwMode="auto">
            <a:xfrm>
              <a:off x="6599" y="2538"/>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8" name="Oval 18"/>
            <p:cNvSpPr>
              <a:spLocks noChangeArrowheads="1"/>
            </p:cNvSpPr>
            <p:nvPr/>
          </p:nvSpPr>
          <p:spPr bwMode="auto">
            <a:xfrm>
              <a:off x="5519" y="3474"/>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19" name="Oval 19"/>
            <p:cNvSpPr>
              <a:spLocks noChangeArrowheads="1"/>
            </p:cNvSpPr>
            <p:nvPr/>
          </p:nvSpPr>
          <p:spPr bwMode="auto">
            <a:xfrm>
              <a:off x="5519" y="4566"/>
              <a:ext cx="540" cy="53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20" name="Rectangle 20"/>
            <p:cNvSpPr>
              <a:spLocks noChangeArrowheads="1"/>
            </p:cNvSpPr>
            <p:nvPr/>
          </p:nvSpPr>
          <p:spPr bwMode="auto">
            <a:xfrm>
              <a:off x="5714" y="185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P1</a:t>
              </a:r>
              <a:endParaRPr lang="en-US" altLang="zh-CN" sz="1600"/>
            </a:p>
          </p:txBody>
        </p:sp>
        <p:sp>
          <p:nvSpPr>
            <p:cNvPr id="21" name="Rectangle 21"/>
            <p:cNvSpPr>
              <a:spLocks noChangeArrowheads="1"/>
            </p:cNvSpPr>
            <p:nvPr/>
          </p:nvSpPr>
          <p:spPr bwMode="auto">
            <a:xfrm>
              <a:off x="661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P3</a:t>
              </a:r>
              <a:endParaRPr lang="en-US" altLang="zh-CN" sz="1600"/>
            </a:p>
          </p:txBody>
        </p:sp>
        <p:sp>
          <p:nvSpPr>
            <p:cNvPr id="22" name="Rectangle 22"/>
            <p:cNvSpPr>
              <a:spLocks noChangeArrowheads="1"/>
            </p:cNvSpPr>
            <p:nvPr/>
          </p:nvSpPr>
          <p:spPr bwMode="auto">
            <a:xfrm>
              <a:off x="4994" y="256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P2</a:t>
              </a:r>
              <a:endParaRPr lang="en-US" altLang="zh-CN" sz="1600"/>
            </a:p>
          </p:txBody>
        </p:sp>
        <p:sp>
          <p:nvSpPr>
            <p:cNvPr id="23" name="Rectangle 23"/>
            <p:cNvSpPr>
              <a:spLocks noChangeArrowheads="1"/>
            </p:cNvSpPr>
            <p:nvPr/>
          </p:nvSpPr>
          <p:spPr bwMode="auto">
            <a:xfrm>
              <a:off x="5534" y="35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P5</a:t>
              </a:r>
              <a:endParaRPr lang="en-US" altLang="zh-CN" sz="1600"/>
            </a:p>
          </p:txBody>
        </p:sp>
        <p:sp>
          <p:nvSpPr>
            <p:cNvPr id="24" name="Rectangle 24"/>
            <p:cNvSpPr>
              <a:spLocks noChangeArrowheads="1"/>
            </p:cNvSpPr>
            <p:nvPr/>
          </p:nvSpPr>
          <p:spPr bwMode="auto">
            <a:xfrm>
              <a:off x="4274" y="327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P4</a:t>
              </a:r>
              <a:endParaRPr lang="en-US" altLang="zh-CN" sz="1600"/>
            </a:p>
          </p:txBody>
        </p:sp>
        <p:sp>
          <p:nvSpPr>
            <p:cNvPr id="25" name="Rectangle 25"/>
            <p:cNvSpPr>
              <a:spLocks noChangeArrowheads="1"/>
            </p:cNvSpPr>
            <p:nvPr/>
          </p:nvSpPr>
          <p:spPr bwMode="auto">
            <a:xfrm>
              <a:off x="5549" y="45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P6</a:t>
              </a:r>
              <a:endParaRPr lang="en-US" altLang="zh-CN" sz="1600"/>
            </a:p>
          </p:txBody>
        </p:sp>
        <p:sp>
          <p:nvSpPr>
            <p:cNvPr id="26" name="Rectangle 26"/>
            <p:cNvSpPr>
              <a:spLocks noChangeArrowheads="1"/>
            </p:cNvSpPr>
            <p:nvPr/>
          </p:nvSpPr>
          <p:spPr bwMode="auto">
            <a:xfrm>
              <a:off x="4079" y="5261"/>
              <a:ext cx="37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latin typeface="Times New Roman" panose="02020603050405020304" pitchFamily="18" charset="0"/>
                </a:rPr>
                <a:t>描述进程执行先后次序的前趋图</a:t>
              </a:r>
              <a:endParaRPr lang="zh-CN" altLang="en-US" sz="16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a:t>生产者</a:t>
            </a:r>
            <a:r>
              <a:rPr lang="zh-CN" altLang="en-US" sz="3200">
                <a:sym typeface="Symbol" panose="05050102010706020507" pitchFamily="18" charset="2"/>
              </a:rPr>
              <a:t></a:t>
            </a:r>
            <a:r>
              <a:rPr lang="zh-CN" altLang="en-US" sz="3200"/>
              <a:t>消费者</a:t>
            </a:r>
          </a:p>
        </p:txBody>
      </p:sp>
      <p:sp>
        <p:nvSpPr>
          <p:cNvPr id="7171" name="Rectangle 3"/>
          <p:cNvSpPr>
            <a:spLocks noChangeArrowheads="1"/>
          </p:cNvSpPr>
          <p:nvPr/>
        </p:nvSpPr>
        <p:spPr bwMode="auto">
          <a:xfrm>
            <a:off x="2057400" y="1295400"/>
            <a:ext cx="3276600" cy="16002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72" name="Text Box 4"/>
          <p:cNvSpPr txBox="1">
            <a:spLocks noChangeArrowheads="1"/>
          </p:cNvSpPr>
          <p:nvPr/>
        </p:nvSpPr>
        <p:spPr bwMode="auto">
          <a:xfrm>
            <a:off x="685800" y="1371600"/>
            <a:ext cx="53340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3" eaLnBrk="1" hangingPunct="1">
              <a:buClrTx/>
              <a:buSzTx/>
              <a:buFontTx/>
              <a:buNone/>
            </a:pPr>
            <a:r>
              <a:rPr lang="en-US" altLang="zh-CN" sz="2000" b="0">
                <a:latin typeface="Tahoma" panose="020B0604030504040204" pitchFamily="34" charset="0"/>
              </a:rPr>
              <a:t>#define BUFFER_SIZE 10</a:t>
            </a:r>
          </a:p>
          <a:p>
            <a:pPr lvl="3" eaLnBrk="1" hangingPunct="1">
              <a:buClrTx/>
              <a:buSzTx/>
              <a:buFontTx/>
              <a:buNone/>
            </a:pPr>
            <a:r>
              <a:rPr lang="en-US" altLang="zh-CN" sz="2000" b="0">
                <a:latin typeface="Tahoma" panose="020B0604030504040204" pitchFamily="34" charset="0"/>
              </a:rPr>
              <a:t>typedef struct {  . . . } item;</a:t>
            </a:r>
          </a:p>
          <a:p>
            <a:pPr lvl="3" eaLnBrk="1" hangingPunct="1">
              <a:buClrTx/>
              <a:buSzTx/>
              <a:buFontTx/>
              <a:buNone/>
            </a:pPr>
            <a:r>
              <a:rPr lang="en-US" altLang="zh-CN" sz="2000" b="0">
                <a:latin typeface="Tahoma" panose="020B0604030504040204" pitchFamily="34" charset="0"/>
              </a:rPr>
              <a:t>item buffer[BUFFER_SIZE];</a:t>
            </a:r>
          </a:p>
          <a:p>
            <a:pPr lvl="3" eaLnBrk="1" hangingPunct="1">
              <a:buClrTx/>
              <a:buSzTx/>
              <a:buFontTx/>
              <a:buNone/>
            </a:pPr>
            <a:r>
              <a:rPr lang="en-US" altLang="zh-CN" sz="2000" b="0">
                <a:latin typeface="Tahoma" panose="020B0604030504040204" pitchFamily="34" charset="0"/>
              </a:rPr>
              <a:t>int in = out = </a:t>
            </a:r>
            <a:r>
              <a:rPr lang="en-US" altLang="zh-CN" sz="2000" b="0">
                <a:solidFill>
                  <a:srgbClr val="0033CC"/>
                </a:solidFill>
                <a:latin typeface="Tahoma" panose="020B0604030504040204" pitchFamily="34" charset="0"/>
              </a:rPr>
              <a:t>counter</a:t>
            </a:r>
            <a:r>
              <a:rPr lang="en-US" altLang="zh-CN" sz="2000" b="0">
                <a:latin typeface="Tahoma" panose="020B0604030504040204" pitchFamily="34" charset="0"/>
              </a:rPr>
              <a:t> = 0;</a:t>
            </a:r>
          </a:p>
        </p:txBody>
      </p:sp>
      <p:sp>
        <p:nvSpPr>
          <p:cNvPr id="7173" name="Rectangle 5"/>
          <p:cNvSpPr>
            <a:spLocks noChangeArrowheads="1"/>
          </p:cNvSpPr>
          <p:nvPr/>
        </p:nvSpPr>
        <p:spPr bwMode="auto">
          <a:xfrm>
            <a:off x="685800" y="129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共享数据</a:t>
            </a:r>
          </a:p>
        </p:txBody>
      </p:sp>
      <p:sp>
        <p:nvSpPr>
          <p:cNvPr id="7174" name="Rectangle 6"/>
          <p:cNvSpPr>
            <a:spLocks noChangeArrowheads="1"/>
          </p:cNvSpPr>
          <p:nvPr/>
        </p:nvSpPr>
        <p:spPr bwMode="auto">
          <a:xfrm>
            <a:off x="152400" y="3581400"/>
            <a:ext cx="4343400" cy="24384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75" name="Text Box 7"/>
          <p:cNvSpPr txBox="1">
            <a:spLocks noChangeArrowheads="1"/>
          </p:cNvSpPr>
          <p:nvPr/>
        </p:nvSpPr>
        <p:spPr bwMode="auto">
          <a:xfrm>
            <a:off x="152400" y="3582988"/>
            <a:ext cx="4191000"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b="0" dirty="0">
                <a:latin typeface="Tahoma" panose="020B0604030504040204" pitchFamily="34" charset="0"/>
              </a:rPr>
              <a:t>while (true) {</a:t>
            </a:r>
          </a:p>
          <a:p>
            <a:pPr eaLnBrk="1" hangingPunct="1">
              <a:lnSpc>
                <a:spcPct val="110000"/>
              </a:lnSpc>
              <a:spcBef>
                <a:spcPct val="0"/>
              </a:spcBef>
              <a:buClrTx/>
              <a:buSzTx/>
              <a:buFontTx/>
              <a:buNone/>
            </a:pPr>
            <a:r>
              <a:rPr lang="en-US" altLang="zh-CN" sz="2000" b="0" dirty="0">
                <a:latin typeface="Tahoma" panose="020B0604030504040204" pitchFamily="34" charset="0"/>
              </a:rPr>
              <a:t>    while(counter== BUFFER_SIZE)</a:t>
            </a:r>
          </a:p>
          <a:p>
            <a:pPr eaLnBrk="1" hangingPunct="1">
              <a:lnSpc>
                <a:spcPct val="110000"/>
              </a:lnSpc>
              <a:spcBef>
                <a:spcPct val="0"/>
              </a:spcBef>
              <a:buClrTx/>
              <a:buSzTx/>
              <a:buFontTx/>
              <a:buNone/>
            </a:pPr>
            <a:r>
              <a:rPr lang="en-US" altLang="zh-CN" sz="2000" b="0" dirty="0">
                <a:latin typeface="Tahoma" panose="020B0604030504040204" pitchFamily="34" charset="0"/>
              </a:rPr>
              <a:t>       ;   </a:t>
            </a:r>
            <a:r>
              <a:rPr lang="en-US" altLang="zh-CN" sz="2000" dirty="0">
                <a:solidFill>
                  <a:srgbClr val="CC0000"/>
                </a:solidFill>
                <a:latin typeface="楷体_GB2312" pitchFamily="49" charset="-122"/>
                <a:ea typeface="楷体_GB2312" pitchFamily="49" charset="-122"/>
              </a:rPr>
              <a:t>/*</a:t>
            </a:r>
            <a:r>
              <a:rPr lang="zh-CN" altLang="en-US" sz="2000" dirty="0">
                <a:solidFill>
                  <a:srgbClr val="CC0000"/>
                </a:solidFill>
                <a:latin typeface="楷体_GB2312" pitchFamily="49" charset="-122"/>
                <a:ea typeface="楷体_GB2312" pitchFamily="49" charset="-122"/>
              </a:rPr>
              <a:t>仓库已满，等待消费*</a:t>
            </a:r>
            <a:r>
              <a:rPr lang="en-US" altLang="zh-CN" sz="2000" dirty="0">
                <a:solidFill>
                  <a:srgbClr val="CC0000"/>
                </a:solidFill>
                <a:latin typeface="楷体_GB2312" pitchFamily="49" charset="-122"/>
                <a:ea typeface="楷体_GB2312" pitchFamily="49" charset="-122"/>
              </a:rPr>
              <a:t>/</a:t>
            </a:r>
            <a:r>
              <a:rPr lang="en-US" altLang="zh-CN" sz="2000" b="0" dirty="0">
                <a:latin typeface="Tahoma" panose="020B0604030504040204" pitchFamily="34" charset="0"/>
              </a:rPr>
              <a:t>  </a:t>
            </a:r>
          </a:p>
          <a:p>
            <a:pPr eaLnBrk="1" hangingPunct="1">
              <a:lnSpc>
                <a:spcPct val="110000"/>
              </a:lnSpc>
              <a:spcBef>
                <a:spcPct val="0"/>
              </a:spcBef>
              <a:buClrTx/>
              <a:buSzTx/>
              <a:buFontTx/>
              <a:buNone/>
            </a:pPr>
            <a:r>
              <a:rPr lang="en-US" altLang="zh-CN" sz="2000" b="0" dirty="0">
                <a:latin typeface="Tahoma" panose="020B0604030504040204" pitchFamily="34" charset="0"/>
              </a:rPr>
              <a:t>    buffer[in] = item; </a:t>
            </a:r>
            <a:r>
              <a:rPr lang="en-US" altLang="zh-CN" sz="2000" dirty="0">
                <a:solidFill>
                  <a:srgbClr val="CC0000"/>
                </a:solidFill>
                <a:latin typeface="楷体_GB2312" pitchFamily="49" charset="-122"/>
                <a:ea typeface="楷体_GB2312" pitchFamily="49" charset="-122"/>
              </a:rPr>
              <a:t>/*</a:t>
            </a:r>
            <a:r>
              <a:rPr lang="zh-CN" altLang="en-US" sz="2000" dirty="0">
                <a:solidFill>
                  <a:srgbClr val="CC0000"/>
                </a:solidFill>
                <a:latin typeface="楷体_GB2312" pitchFamily="49" charset="-122"/>
                <a:ea typeface="楷体_GB2312" pitchFamily="49" charset="-122"/>
              </a:rPr>
              <a:t>生产入库*</a:t>
            </a:r>
            <a:r>
              <a:rPr lang="en-US" altLang="zh-CN" sz="2000" dirty="0">
                <a:solidFill>
                  <a:srgbClr val="CC0000"/>
                </a:solidFill>
                <a:latin typeface="楷体_GB2312" pitchFamily="49" charset="-122"/>
                <a:ea typeface="楷体_GB2312" pitchFamily="49" charset="-122"/>
              </a:rPr>
              <a:t>/</a:t>
            </a:r>
            <a:r>
              <a:rPr lang="en-US" altLang="zh-CN" sz="2000" dirty="0">
                <a:latin typeface="楷体_GB2312" pitchFamily="49" charset="-122"/>
                <a:ea typeface="楷体_GB2312" pitchFamily="49" charset="-122"/>
              </a:rPr>
              <a:t> </a:t>
            </a:r>
            <a:endParaRPr lang="en-US" altLang="zh-CN" sz="2000" b="0" dirty="0">
              <a:latin typeface="楷体_GB2312" pitchFamily="49" charset="-122"/>
              <a:ea typeface="楷体_GB2312" pitchFamily="49" charset="-122"/>
            </a:endParaRPr>
          </a:p>
          <a:p>
            <a:pPr eaLnBrk="1" hangingPunct="1">
              <a:lnSpc>
                <a:spcPct val="110000"/>
              </a:lnSpc>
              <a:spcBef>
                <a:spcPct val="0"/>
              </a:spcBef>
              <a:buClrTx/>
              <a:buSzTx/>
              <a:buFontTx/>
              <a:buNone/>
            </a:pPr>
            <a:r>
              <a:rPr lang="en-US" altLang="zh-CN" sz="2000" b="0" dirty="0">
                <a:latin typeface="Tahoma" panose="020B0604030504040204" pitchFamily="34" charset="0"/>
              </a:rPr>
              <a:t>    in = (in + 1) % BUFFER_SIZE;</a:t>
            </a:r>
          </a:p>
          <a:p>
            <a:pPr eaLnBrk="1" hangingPunct="1">
              <a:lnSpc>
                <a:spcPct val="110000"/>
              </a:lnSpc>
              <a:spcBef>
                <a:spcPct val="0"/>
              </a:spcBef>
              <a:buClrTx/>
              <a:buSzTx/>
              <a:buFontTx/>
              <a:buNone/>
            </a:pPr>
            <a:r>
              <a:rPr lang="en-US" altLang="zh-CN" sz="2000" b="0" dirty="0">
                <a:latin typeface="Tahoma" panose="020B0604030504040204" pitchFamily="34" charset="0"/>
              </a:rPr>
              <a:t>    </a:t>
            </a:r>
            <a:r>
              <a:rPr lang="en-US" altLang="zh-CN" sz="2000" b="0" dirty="0">
                <a:solidFill>
                  <a:srgbClr val="0033CC"/>
                </a:solidFill>
                <a:latin typeface="Tahoma" panose="020B0604030504040204" pitchFamily="34" charset="0"/>
              </a:rPr>
              <a:t>counter++;</a:t>
            </a:r>
          </a:p>
          <a:p>
            <a:pPr eaLnBrk="1" hangingPunct="1">
              <a:lnSpc>
                <a:spcPct val="110000"/>
              </a:lnSpc>
              <a:spcBef>
                <a:spcPct val="0"/>
              </a:spcBef>
              <a:buClrTx/>
              <a:buSzTx/>
              <a:buFontTx/>
              <a:buNone/>
            </a:pPr>
            <a:r>
              <a:rPr lang="en-US" altLang="zh-CN" sz="2000" b="0" dirty="0">
                <a:latin typeface="Tahoma" panose="020B0604030504040204" pitchFamily="34" charset="0"/>
              </a:rPr>
              <a:t> }</a:t>
            </a:r>
          </a:p>
        </p:txBody>
      </p:sp>
      <p:sp>
        <p:nvSpPr>
          <p:cNvPr id="7176" name="Rectangle 8"/>
          <p:cNvSpPr>
            <a:spLocks noChangeArrowheads="1"/>
          </p:cNvSpPr>
          <p:nvPr/>
        </p:nvSpPr>
        <p:spPr bwMode="auto">
          <a:xfrm>
            <a:off x="152400" y="3124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生产者进程</a:t>
            </a:r>
          </a:p>
        </p:txBody>
      </p:sp>
      <p:sp>
        <p:nvSpPr>
          <p:cNvPr id="7177" name="Rectangle 9"/>
          <p:cNvSpPr>
            <a:spLocks noChangeArrowheads="1"/>
          </p:cNvSpPr>
          <p:nvPr/>
        </p:nvSpPr>
        <p:spPr bwMode="auto">
          <a:xfrm>
            <a:off x="4572000" y="3581400"/>
            <a:ext cx="4343400" cy="24384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78" name="Text Box 10"/>
          <p:cNvSpPr txBox="1">
            <a:spLocks noChangeArrowheads="1"/>
          </p:cNvSpPr>
          <p:nvPr/>
        </p:nvSpPr>
        <p:spPr bwMode="auto">
          <a:xfrm>
            <a:off x="4572000" y="3597275"/>
            <a:ext cx="457200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b="0">
                <a:latin typeface="Tahoma" panose="020B0604030504040204" pitchFamily="34" charset="0"/>
              </a:rPr>
              <a:t>while (true) {</a:t>
            </a:r>
          </a:p>
          <a:p>
            <a:pPr eaLnBrk="1" hangingPunct="1">
              <a:lnSpc>
                <a:spcPct val="110000"/>
              </a:lnSpc>
              <a:spcBef>
                <a:spcPct val="0"/>
              </a:spcBef>
              <a:buClrTx/>
              <a:buSzTx/>
              <a:buFontTx/>
              <a:buNone/>
            </a:pPr>
            <a:r>
              <a:rPr lang="en-US" altLang="zh-CN" sz="2000" b="0">
                <a:latin typeface="Tahoma" panose="020B0604030504040204" pitchFamily="34" charset="0"/>
              </a:rPr>
              <a:t>    while(counter== 0) </a:t>
            </a:r>
          </a:p>
          <a:p>
            <a:pPr eaLnBrk="1" hangingPunct="1">
              <a:lnSpc>
                <a:spcPct val="110000"/>
              </a:lnSpc>
              <a:spcBef>
                <a:spcPct val="0"/>
              </a:spcBef>
              <a:buClrTx/>
              <a:buSzTx/>
              <a:buFontTx/>
              <a:buNone/>
            </a:pPr>
            <a:r>
              <a:rPr lang="en-US" altLang="zh-CN" sz="2000" b="0">
                <a:latin typeface="Tahoma" panose="020B0604030504040204" pitchFamily="34" charset="0"/>
              </a:rPr>
              <a:t>       ;</a:t>
            </a:r>
            <a:r>
              <a:rPr lang="en-US" altLang="zh-CN" sz="2000" b="0">
                <a:latin typeface="楷体_GB2312" pitchFamily="49" charset="-122"/>
                <a:ea typeface="楷体_GB2312" pitchFamily="49" charset="-122"/>
              </a:rPr>
              <a: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仓库无货，等待生产*</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anose="020B0604030504040204" pitchFamily="34" charset="0"/>
            </a:endParaRPr>
          </a:p>
          <a:p>
            <a:pPr eaLnBrk="1" hangingPunct="1">
              <a:lnSpc>
                <a:spcPct val="110000"/>
              </a:lnSpc>
              <a:spcBef>
                <a:spcPct val="0"/>
              </a:spcBef>
              <a:buClrTx/>
              <a:buSzTx/>
              <a:buFontTx/>
              <a:buNone/>
            </a:pPr>
            <a:r>
              <a:rPr lang="en-US" altLang="zh-CN" sz="2000" b="0">
                <a:latin typeface="Tahoma" panose="020B0604030504040204" pitchFamily="34" charset="0"/>
              </a:rPr>
              <a:t>    item = buffer[out];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消费出库*</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anose="020B0604030504040204" pitchFamily="34" charset="0"/>
            </a:endParaRPr>
          </a:p>
          <a:p>
            <a:pPr eaLnBrk="1" hangingPunct="1">
              <a:lnSpc>
                <a:spcPct val="110000"/>
              </a:lnSpc>
              <a:spcBef>
                <a:spcPct val="0"/>
              </a:spcBef>
              <a:buClrTx/>
              <a:buSzTx/>
              <a:buFontTx/>
              <a:buNone/>
            </a:pPr>
            <a:r>
              <a:rPr lang="en-US" altLang="zh-CN" sz="2000" b="0">
                <a:latin typeface="Tahoma" panose="020B0604030504040204" pitchFamily="34" charset="0"/>
              </a:rPr>
              <a:t>    out = (out + 1) % BUFFER_SIZE;</a:t>
            </a:r>
          </a:p>
          <a:p>
            <a:pPr eaLnBrk="1" hangingPunct="1">
              <a:lnSpc>
                <a:spcPct val="110000"/>
              </a:lnSpc>
              <a:spcBef>
                <a:spcPct val="0"/>
              </a:spcBef>
              <a:buClrTx/>
              <a:buSzTx/>
              <a:buFontTx/>
              <a:buNone/>
            </a:pPr>
            <a:r>
              <a:rPr lang="en-US" altLang="zh-CN" sz="2000" b="0">
                <a:latin typeface="Tahoma" panose="020B0604030504040204" pitchFamily="34" charset="0"/>
              </a:rPr>
              <a:t>    </a:t>
            </a:r>
            <a:r>
              <a:rPr lang="en-US" altLang="zh-CN" sz="2000" b="0">
                <a:solidFill>
                  <a:srgbClr val="0033CC"/>
                </a:solidFill>
                <a:latin typeface="Tahoma" panose="020B0604030504040204" pitchFamily="34" charset="0"/>
              </a:rPr>
              <a:t>counter --;</a:t>
            </a:r>
          </a:p>
          <a:p>
            <a:pPr eaLnBrk="1" hangingPunct="1">
              <a:lnSpc>
                <a:spcPct val="110000"/>
              </a:lnSpc>
              <a:spcBef>
                <a:spcPct val="0"/>
              </a:spcBef>
              <a:buClrTx/>
              <a:buSzTx/>
              <a:buFontTx/>
              <a:buNone/>
            </a:pPr>
            <a:r>
              <a:rPr lang="en-US" altLang="zh-CN" sz="2000" b="0">
                <a:latin typeface="Tahoma" panose="020B0604030504040204" pitchFamily="34" charset="0"/>
              </a:rPr>
              <a:t> }</a:t>
            </a:r>
          </a:p>
        </p:txBody>
      </p:sp>
      <p:sp>
        <p:nvSpPr>
          <p:cNvPr id="7179" name="Rectangle 11"/>
          <p:cNvSpPr>
            <a:spLocks noChangeArrowheads="1"/>
          </p:cNvSpPr>
          <p:nvPr/>
        </p:nvSpPr>
        <p:spPr bwMode="auto">
          <a:xfrm>
            <a:off x="4572000" y="3124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消费者进程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828800" y="1752600"/>
            <a:ext cx="1295400" cy="2362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dirty="0"/>
              <a:t> P2( )</a:t>
            </a:r>
          </a:p>
          <a:p>
            <a:pPr eaLnBrk="1" hangingPunct="1">
              <a:lnSpc>
                <a:spcPct val="110000"/>
              </a:lnSpc>
              <a:spcBef>
                <a:spcPct val="0"/>
              </a:spcBef>
              <a:buClrTx/>
              <a:buSzTx/>
              <a:buFontTx/>
              <a:buNone/>
            </a:pPr>
            <a:r>
              <a:rPr lang="en-US" altLang="zh-CN" sz="2000" dirty="0"/>
              <a:t>   {  </a:t>
            </a:r>
          </a:p>
          <a:p>
            <a:pPr eaLnBrk="1" hangingPunct="1">
              <a:lnSpc>
                <a:spcPct val="110000"/>
              </a:lnSpc>
              <a:spcBef>
                <a:spcPct val="0"/>
              </a:spcBef>
              <a:buClrTx/>
              <a:buSzTx/>
              <a:buFontTx/>
              <a:buNone/>
            </a:pPr>
            <a:r>
              <a:rPr lang="en-US" altLang="zh-CN" sz="2000" dirty="0"/>
              <a:t>      p(f1);</a:t>
            </a:r>
          </a:p>
          <a:p>
            <a:pPr eaLnBrk="1" hangingPunct="1">
              <a:lnSpc>
                <a:spcPct val="110000"/>
              </a:lnSpc>
              <a:spcBef>
                <a:spcPct val="0"/>
              </a:spcBef>
              <a:buClrTx/>
              <a:buSzTx/>
              <a:buFontTx/>
              <a:buNone/>
            </a:pPr>
            <a:r>
              <a:rPr lang="en-US" altLang="zh-CN" sz="2000" dirty="0"/>
              <a:t>         …</a:t>
            </a:r>
          </a:p>
          <a:p>
            <a:pPr eaLnBrk="1" hangingPunct="1">
              <a:lnSpc>
                <a:spcPct val="110000"/>
              </a:lnSpc>
              <a:spcBef>
                <a:spcPct val="0"/>
              </a:spcBef>
              <a:buClrTx/>
              <a:buSzTx/>
              <a:buFontTx/>
              <a:buNone/>
            </a:pPr>
            <a:r>
              <a:rPr lang="en-US" altLang="zh-CN" sz="2000" dirty="0"/>
              <a:t>      v(f2);</a:t>
            </a:r>
          </a:p>
          <a:p>
            <a:pPr eaLnBrk="1" hangingPunct="1">
              <a:lnSpc>
                <a:spcPct val="110000"/>
              </a:lnSpc>
              <a:spcBef>
                <a:spcPct val="0"/>
              </a:spcBef>
              <a:buClrTx/>
              <a:buSzTx/>
              <a:buFontTx/>
              <a:buNone/>
            </a:pPr>
            <a:r>
              <a:rPr lang="en-US" altLang="zh-CN" sz="2000" dirty="0"/>
              <a:t>      v(f2);</a:t>
            </a:r>
          </a:p>
          <a:p>
            <a:pPr eaLnBrk="1" hangingPunct="1">
              <a:lnSpc>
                <a:spcPct val="110000"/>
              </a:lnSpc>
              <a:spcBef>
                <a:spcPct val="0"/>
              </a:spcBef>
              <a:buClrTx/>
              <a:buSzTx/>
              <a:buFontTx/>
              <a:buNone/>
            </a:pPr>
            <a:r>
              <a:rPr lang="en-US" altLang="zh-CN" sz="2000" dirty="0"/>
              <a:t>   }</a:t>
            </a:r>
          </a:p>
        </p:txBody>
      </p:sp>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a:solidFill>
                  <a:srgbClr val="CC0000"/>
                </a:solidFill>
                <a:latin typeface="黑体" panose="02010609060101010101" pitchFamily="49" charset="-122"/>
                <a:ea typeface="黑体" panose="02010609060101010101" pitchFamily="49" charset="-122"/>
              </a:rPr>
              <a:t>6.3.4 </a:t>
            </a:r>
            <a:r>
              <a:rPr kumimoji="1" lang="zh-CN" altLang="en-US" sz="2400">
                <a:solidFill>
                  <a:srgbClr val="CC0000"/>
                </a:solidFill>
                <a:latin typeface="黑体" panose="02010609060101010101" pitchFamily="49" charset="-122"/>
                <a:ea typeface="黑体" panose="02010609060101010101" pitchFamily="49" charset="-122"/>
              </a:rPr>
              <a:t>信号量方法</a:t>
            </a:r>
          </a:p>
        </p:txBody>
      </p:sp>
      <p:sp>
        <p:nvSpPr>
          <p:cNvPr id="41989"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信号量的应用</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    </a:t>
            </a:r>
          </a:p>
        </p:txBody>
      </p:sp>
      <p:sp>
        <p:nvSpPr>
          <p:cNvPr id="41990" name="Rectangle 7"/>
          <p:cNvSpPr>
            <a:spLocks noChangeArrowheads="1"/>
          </p:cNvSpPr>
          <p:nvPr/>
        </p:nvSpPr>
        <p:spPr bwMode="auto">
          <a:xfrm>
            <a:off x="3276600" y="1752600"/>
            <a:ext cx="1295400" cy="2362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a:t>P3(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p(f1);</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v(f3);</a:t>
            </a:r>
          </a:p>
          <a:p>
            <a:pPr eaLnBrk="1" hangingPunct="1">
              <a:lnSpc>
                <a:spcPct val="110000"/>
              </a:lnSpc>
              <a:spcBef>
                <a:spcPct val="0"/>
              </a:spcBef>
              <a:buClrTx/>
              <a:buSzTx/>
              <a:buFontTx/>
              <a:buNone/>
            </a:pPr>
            <a:r>
              <a:rPr lang="en-US" altLang="zh-CN" sz="2000"/>
              <a:t> }</a:t>
            </a:r>
          </a:p>
        </p:txBody>
      </p:sp>
      <p:sp>
        <p:nvSpPr>
          <p:cNvPr id="41991" name="Rectangle 8"/>
          <p:cNvSpPr>
            <a:spLocks noChangeArrowheads="1"/>
          </p:cNvSpPr>
          <p:nvPr/>
        </p:nvSpPr>
        <p:spPr bwMode="auto">
          <a:xfrm>
            <a:off x="7620000" y="1752600"/>
            <a:ext cx="1295400" cy="2362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a:t>P6(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p(f3);</a:t>
            </a:r>
          </a:p>
          <a:p>
            <a:pPr eaLnBrk="1" hangingPunct="1">
              <a:lnSpc>
                <a:spcPct val="110000"/>
              </a:lnSpc>
              <a:spcBef>
                <a:spcPct val="0"/>
              </a:spcBef>
              <a:buClrTx/>
              <a:buSzTx/>
              <a:buFontTx/>
              <a:buNone/>
            </a:pPr>
            <a:r>
              <a:rPr lang="en-US" altLang="zh-CN" sz="2000"/>
              <a:t>   p(f4);</a:t>
            </a:r>
          </a:p>
          <a:p>
            <a:pPr eaLnBrk="1" hangingPunct="1">
              <a:lnSpc>
                <a:spcPct val="110000"/>
              </a:lnSpc>
              <a:spcBef>
                <a:spcPct val="0"/>
              </a:spcBef>
              <a:buClrTx/>
              <a:buSzTx/>
              <a:buFontTx/>
              <a:buNone/>
            </a:pPr>
            <a:r>
              <a:rPr lang="en-US" altLang="zh-CN" sz="2000"/>
              <a:t>   p(f5);</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a:t>
            </a:r>
          </a:p>
        </p:txBody>
      </p:sp>
      <p:sp>
        <p:nvSpPr>
          <p:cNvPr id="41992" name="Rectangle 9"/>
          <p:cNvSpPr>
            <a:spLocks noChangeArrowheads="1"/>
          </p:cNvSpPr>
          <p:nvPr/>
        </p:nvSpPr>
        <p:spPr bwMode="auto">
          <a:xfrm>
            <a:off x="4724400" y="1752600"/>
            <a:ext cx="1295400" cy="2362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dirty="0"/>
              <a:t>P4( ) </a:t>
            </a:r>
          </a:p>
          <a:p>
            <a:pPr eaLnBrk="1" hangingPunct="1">
              <a:lnSpc>
                <a:spcPct val="110000"/>
              </a:lnSpc>
              <a:spcBef>
                <a:spcPct val="0"/>
              </a:spcBef>
              <a:buClrTx/>
              <a:buSzTx/>
              <a:buFontTx/>
              <a:buNone/>
            </a:pPr>
            <a:r>
              <a:rPr lang="en-US" altLang="zh-CN" sz="2000" dirty="0"/>
              <a:t> {  </a:t>
            </a:r>
          </a:p>
          <a:p>
            <a:pPr eaLnBrk="1" hangingPunct="1">
              <a:lnSpc>
                <a:spcPct val="110000"/>
              </a:lnSpc>
              <a:spcBef>
                <a:spcPct val="0"/>
              </a:spcBef>
              <a:buClrTx/>
              <a:buSzTx/>
              <a:buFontTx/>
              <a:buNone/>
            </a:pPr>
            <a:r>
              <a:rPr lang="en-US" altLang="zh-CN" sz="2000" dirty="0"/>
              <a:t>   p(f2);</a:t>
            </a:r>
          </a:p>
          <a:p>
            <a:pPr eaLnBrk="1" hangingPunct="1">
              <a:lnSpc>
                <a:spcPct val="110000"/>
              </a:lnSpc>
              <a:spcBef>
                <a:spcPct val="0"/>
              </a:spcBef>
              <a:buClrTx/>
              <a:buSzTx/>
              <a:buFontTx/>
              <a:buNone/>
            </a:pPr>
            <a:r>
              <a:rPr lang="en-US" altLang="zh-CN" sz="2000" dirty="0"/>
              <a:t>      ...</a:t>
            </a:r>
          </a:p>
          <a:p>
            <a:pPr eaLnBrk="1" hangingPunct="1">
              <a:lnSpc>
                <a:spcPct val="110000"/>
              </a:lnSpc>
              <a:spcBef>
                <a:spcPct val="0"/>
              </a:spcBef>
              <a:buClrTx/>
              <a:buSzTx/>
              <a:buFontTx/>
              <a:buNone/>
            </a:pPr>
            <a:r>
              <a:rPr lang="en-US" altLang="zh-CN" sz="2000" dirty="0"/>
              <a:t>   v(f4);</a:t>
            </a:r>
          </a:p>
          <a:p>
            <a:pPr eaLnBrk="1" hangingPunct="1">
              <a:lnSpc>
                <a:spcPct val="110000"/>
              </a:lnSpc>
              <a:spcBef>
                <a:spcPct val="0"/>
              </a:spcBef>
              <a:buClrTx/>
              <a:buSzTx/>
              <a:buFontTx/>
              <a:buNone/>
            </a:pPr>
            <a:r>
              <a:rPr lang="en-US" altLang="zh-CN" sz="2000" dirty="0"/>
              <a:t> }</a:t>
            </a:r>
          </a:p>
        </p:txBody>
      </p:sp>
      <p:sp>
        <p:nvSpPr>
          <p:cNvPr id="41993" name="Rectangle 10"/>
          <p:cNvSpPr>
            <a:spLocks noChangeArrowheads="1"/>
          </p:cNvSpPr>
          <p:nvPr/>
        </p:nvSpPr>
        <p:spPr bwMode="auto">
          <a:xfrm>
            <a:off x="6172200" y="1752600"/>
            <a:ext cx="1295400" cy="2362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a:t>P5( )</a:t>
            </a:r>
          </a:p>
          <a:p>
            <a:pPr eaLnBrk="1" hangingPunct="1">
              <a:lnSpc>
                <a:spcPct val="110000"/>
              </a:lnSpc>
              <a:spcBef>
                <a:spcPct val="0"/>
              </a:spcBef>
              <a:buClrTx/>
              <a:buSzTx/>
              <a:buFontTx/>
              <a:buNone/>
            </a:pPr>
            <a:r>
              <a:rPr lang="en-US" altLang="zh-CN" sz="2000"/>
              <a:t> {  </a:t>
            </a:r>
          </a:p>
          <a:p>
            <a:pPr eaLnBrk="1" hangingPunct="1">
              <a:lnSpc>
                <a:spcPct val="110000"/>
              </a:lnSpc>
              <a:spcBef>
                <a:spcPct val="0"/>
              </a:spcBef>
              <a:buClrTx/>
              <a:buSzTx/>
              <a:buFontTx/>
              <a:buNone/>
            </a:pPr>
            <a:r>
              <a:rPr lang="en-US" altLang="zh-CN" sz="2000"/>
              <a:t>   p(f2);</a:t>
            </a:r>
          </a:p>
          <a:p>
            <a:pPr eaLnBrk="1" hangingPunct="1">
              <a:lnSpc>
                <a:spcPct val="110000"/>
              </a:lnSpc>
              <a:spcBef>
                <a:spcPct val="0"/>
              </a:spcBef>
              <a:buClrTx/>
              <a:buSzTx/>
              <a:buFontTx/>
              <a:buNone/>
            </a:pPr>
            <a:r>
              <a:rPr lang="en-US" altLang="zh-CN" sz="2000"/>
              <a:t>      ...</a:t>
            </a:r>
          </a:p>
          <a:p>
            <a:pPr eaLnBrk="1" hangingPunct="1">
              <a:lnSpc>
                <a:spcPct val="110000"/>
              </a:lnSpc>
              <a:spcBef>
                <a:spcPct val="0"/>
              </a:spcBef>
              <a:buClrTx/>
              <a:buSzTx/>
              <a:buFontTx/>
              <a:buNone/>
            </a:pPr>
            <a:r>
              <a:rPr lang="en-US" altLang="zh-CN" sz="2000"/>
              <a:t>   v(f5);</a:t>
            </a:r>
          </a:p>
          <a:p>
            <a:pPr eaLnBrk="1" hangingPunct="1">
              <a:lnSpc>
                <a:spcPct val="110000"/>
              </a:lnSpc>
              <a:spcBef>
                <a:spcPct val="0"/>
              </a:spcBef>
              <a:buClrTx/>
              <a:buSzTx/>
              <a:buFontTx/>
              <a:buNone/>
            </a:pPr>
            <a:r>
              <a:rPr lang="en-US" altLang="zh-CN" sz="2000"/>
              <a:t> }</a:t>
            </a:r>
          </a:p>
        </p:txBody>
      </p:sp>
      <p:sp>
        <p:nvSpPr>
          <p:cNvPr id="41994" name="Rectangle 11"/>
          <p:cNvSpPr>
            <a:spLocks noChangeArrowheads="1"/>
          </p:cNvSpPr>
          <p:nvPr/>
        </p:nvSpPr>
        <p:spPr bwMode="auto">
          <a:xfrm>
            <a:off x="381000" y="1752600"/>
            <a:ext cx="1295400" cy="2362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t>P1( ) </a:t>
            </a:r>
          </a:p>
          <a:p>
            <a:pPr eaLnBrk="1" hangingPunct="1">
              <a:spcBef>
                <a:spcPct val="0"/>
              </a:spcBef>
              <a:buClrTx/>
              <a:buSzTx/>
              <a:buFontTx/>
              <a:buNone/>
            </a:pPr>
            <a:r>
              <a:rPr lang="en-US" altLang="zh-CN" sz="2000" dirty="0"/>
              <a:t>  {</a:t>
            </a:r>
          </a:p>
          <a:p>
            <a:pPr eaLnBrk="1" hangingPunct="1">
              <a:spcBef>
                <a:spcPct val="0"/>
              </a:spcBef>
              <a:buClrTx/>
              <a:buSzTx/>
              <a:buFontTx/>
              <a:buNone/>
            </a:pPr>
            <a:r>
              <a:rPr lang="en-US" altLang="zh-CN" sz="2000" dirty="0"/>
              <a:t>      …           </a:t>
            </a:r>
            <a:endParaRPr lang="en-US" altLang="zh-CN" sz="2000" dirty="0">
              <a:solidFill>
                <a:srgbClr val="CC0000"/>
              </a:solidFill>
            </a:endParaRPr>
          </a:p>
          <a:p>
            <a:pPr eaLnBrk="1" hangingPunct="1">
              <a:spcBef>
                <a:spcPct val="0"/>
              </a:spcBef>
              <a:buClrTx/>
              <a:buSzTx/>
              <a:buFontTx/>
              <a:buNone/>
            </a:pPr>
            <a:r>
              <a:rPr lang="en-US" altLang="zh-CN" sz="2000" dirty="0"/>
              <a:t>    v(f1);</a:t>
            </a:r>
          </a:p>
          <a:p>
            <a:pPr eaLnBrk="1" hangingPunct="1">
              <a:spcBef>
                <a:spcPct val="0"/>
              </a:spcBef>
              <a:buClrTx/>
              <a:buSzTx/>
              <a:buFontTx/>
              <a:buNone/>
            </a:pPr>
            <a:r>
              <a:rPr lang="en-US" altLang="zh-CN" sz="2000" dirty="0"/>
              <a:t>    v(f1); </a:t>
            </a:r>
            <a:endParaRPr lang="en-US" altLang="zh-CN" sz="2000" dirty="0">
              <a:solidFill>
                <a:srgbClr val="003399"/>
              </a:solidFill>
            </a:endParaRPr>
          </a:p>
          <a:p>
            <a:pPr eaLnBrk="1" hangingPunct="1">
              <a:spcBef>
                <a:spcPct val="0"/>
              </a:spcBef>
              <a:buClrTx/>
              <a:buSzTx/>
              <a:buFontTx/>
              <a:buNone/>
            </a:pPr>
            <a:r>
              <a:rPr lang="en-US" altLang="zh-CN" sz="2000" dirty="0"/>
              <a:t>  }</a:t>
            </a:r>
          </a:p>
        </p:txBody>
      </p:sp>
      <p:grpSp>
        <p:nvGrpSpPr>
          <p:cNvPr id="41995" name="Group 34"/>
          <p:cNvGrpSpPr/>
          <p:nvPr/>
        </p:nvGrpSpPr>
        <p:grpSpPr bwMode="auto">
          <a:xfrm>
            <a:off x="7010400" y="4267200"/>
            <a:ext cx="2133600" cy="2209800"/>
            <a:chOff x="96" y="2784"/>
            <a:chExt cx="1344" cy="1392"/>
          </a:xfrm>
        </p:grpSpPr>
        <p:sp>
          <p:nvSpPr>
            <p:cNvPr id="41997" name="Line 13"/>
            <p:cNvSpPr>
              <a:spLocks noChangeShapeType="1"/>
            </p:cNvSpPr>
            <p:nvPr/>
          </p:nvSpPr>
          <p:spPr bwMode="auto">
            <a:xfrm flipH="1">
              <a:off x="632" y="2990"/>
              <a:ext cx="164" cy="13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8" name="Line 14"/>
            <p:cNvSpPr>
              <a:spLocks noChangeShapeType="1"/>
            </p:cNvSpPr>
            <p:nvPr/>
          </p:nvSpPr>
          <p:spPr bwMode="auto">
            <a:xfrm flipH="1">
              <a:off x="313" y="3248"/>
              <a:ext cx="190" cy="1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9" name="Line 15"/>
            <p:cNvSpPr>
              <a:spLocks noChangeShapeType="1"/>
            </p:cNvSpPr>
            <p:nvPr/>
          </p:nvSpPr>
          <p:spPr bwMode="auto">
            <a:xfrm>
              <a:off x="938" y="2930"/>
              <a:ext cx="245" cy="19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0" name="Line 16"/>
            <p:cNvSpPr>
              <a:spLocks noChangeShapeType="1"/>
            </p:cNvSpPr>
            <p:nvPr/>
          </p:nvSpPr>
          <p:spPr bwMode="auto">
            <a:xfrm>
              <a:off x="571" y="3229"/>
              <a:ext cx="163" cy="26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1" name="Line 17"/>
            <p:cNvSpPr>
              <a:spLocks noChangeShapeType="1"/>
            </p:cNvSpPr>
            <p:nvPr/>
          </p:nvSpPr>
          <p:spPr bwMode="auto">
            <a:xfrm>
              <a:off x="280" y="3560"/>
              <a:ext cx="427" cy="42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Line 18"/>
            <p:cNvSpPr>
              <a:spLocks noChangeShapeType="1"/>
            </p:cNvSpPr>
            <p:nvPr/>
          </p:nvSpPr>
          <p:spPr bwMode="auto">
            <a:xfrm>
              <a:off x="788" y="3687"/>
              <a:ext cx="1" cy="26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3" name="Line 19"/>
            <p:cNvSpPr>
              <a:spLocks noChangeShapeType="1"/>
            </p:cNvSpPr>
            <p:nvPr/>
          </p:nvSpPr>
          <p:spPr bwMode="auto">
            <a:xfrm flipH="1">
              <a:off x="877" y="3314"/>
              <a:ext cx="360" cy="65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Oval 20"/>
            <p:cNvSpPr>
              <a:spLocks noChangeArrowheads="1"/>
            </p:cNvSpPr>
            <p:nvPr/>
          </p:nvSpPr>
          <p:spPr bwMode="auto">
            <a:xfrm>
              <a:off x="748" y="2784"/>
              <a:ext cx="245" cy="22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42005" name="Oval 21"/>
            <p:cNvSpPr>
              <a:spLocks noChangeArrowheads="1"/>
            </p:cNvSpPr>
            <p:nvPr/>
          </p:nvSpPr>
          <p:spPr bwMode="auto">
            <a:xfrm>
              <a:off x="422" y="3085"/>
              <a:ext cx="245" cy="22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42006" name="Oval 22"/>
            <p:cNvSpPr>
              <a:spLocks noChangeArrowheads="1"/>
            </p:cNvSpPr>
            <p:nvPr/>
          </p:nvSpPr>
          <p:spPr bwMode="auto">
            <a:xfrm>
              <a:off x="96" y="3381"/>
              <a:ext cx="244" cy="228"/>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400"/>
            </a:p>
          </p:txBody>
        </p:sp>
        <p:sp>
          <p:nvSpPr>
            <p:cNvPr id="42007" name="Oval 23"/>
            <p:cNvSpPr>
              <a:spLocks noChangeArrowheads="1"/>
            </p:cNvSpPr>
            <p:nvPr/>
          </p:nvSpPr>
          <p:spPr bwMode="auto">
            <a:xfrm>
              <a:off x="1155" y="3085"/>
              <a:ext cx="245" cy="22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400"/>
            </a:p>
          </p:txBody>
        </p:sp>
        <p:sp>
          <p:nvSpPr>
            <p:cNvPr id="42008" name="Oval 24"/>
            <p:cNvSpPr>
              <a:spLocks noChangeArrowheads="1"/>
            </p:cNvSpPr>
            <p:nvPr/>
          </p:nvSpPr>
          <p:spPr bwMode="auto">
            <a:xfrm>
              <a:off x="667" y="3483"/>
              <a:ext cx="244" cy="229"/>
            </a:xfrm>
            <a:prstGeom prst="ellipse">
              <a:avLst/>
            </a:prstGeom>
            <a:solidFill>
              <a:srgbClr val="FFFFFF"/>
            </a:solidFill>
            <a:ln w="9525">
              <a:solidFill>
                <a:srgbClr val="000000"/>
              </a:solidFill>
              <a:round/>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42009" name="Oval 25"/>
            <p:cNvSpPr>
              <a:spLocks noChangeArrowheads="1"/>
            </p:cNvSpPr>
            <p:nvPr/>
          </p:nvSpPr>
          <p:spPr bwMode="auto">
            <a:xfrm>
              <a:off x="667" y="3947"/>
              <a:ext cx="244" cy="229"/>
            </a:xfrm>
            <a:prstGeom prst="ellipse">
              <a:avLst/>
            </a:prstGeom>
            <a:solidFill>
              <a:srgbClr val="FFFFFF"/>
            </a:solidFill>
            <a:ln w="9525">
              <a:solidFill>
                <a:srgbClr val="000000"/>
              </a:solidFill>
              <a:round/>
            </a:ln>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42010" name="Rectangle 26"/>
            <p:cNvSpPr>
              <a:spLocks noChangeArrowheads="1"/>
            </p:cNvSpPr>
            <p:nvPr/>
          </p:nvSpPr>
          <p:spPr bwMode="auto">
            <a:xfrm>
              <a:off x="755" y="2797"/>
              <a:ext cx="25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Times New Roman" panose="02020603050405020304" pitchFamily="18" charset="0"/>
                </a:rPr>
                <a:t>P1</a:t>
              </a:r>
              <a:endParaRPr lang="en-US" altLang="zh-CN" sz="1400"/>
            </a:p>
          </p:txBody>
        </p:sp>
        <p:sp>
          <p:nvSpPr>
            <p:cNvPr id="42011" name="Rectangle 27"/>
            <p:cNvSpPr>
              <a:spLocks noChangeArrowheads="1"/>
            </p:cNvSpPr>
            <p:nvPr/>
          </p:nvSpPr>
          <p:spPr bwMode="auto">
            <a:xfrm>
              <a:off x="1162" y="3096"/>
              <a:ext cx="27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P3</a:t>
              </a:r>
              <a:endParaRPr lang="en-US" altLang="zh-CN" sz="1600"/>
            </a:p>
          </p:txBody>
        </p:sp>
        <p:sp>
          <p:nvSpPr>
            <p:cNvPr id="42012" name="Rectangle 28"/>
            <p:cNvSpPr>
              <a:spLocks noChangeArrowheads="1"/>
            </p:cNvSpPr>
            <p:nvPr/>
          </p:nvSpPr>
          <p:spPr bwMode="auto">
            <a:xfrm>
              <a:off x="429" y="3096"/>
              <a:ext cx="24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Times New Roman" panose="02020603050405020304" pitchFamily="18" charset="0"/>
                </a:rPr>
                <a:t>P2</a:t>
              </a:r>
              <a:endParaRPr lang="en-US" altLang="zh-CN" sz="1400"/>
            </a:p>
          </p:txBody>
        </p:sp>
        <p:sp>
          <p:nvSpPr>
            <p:cNvPr id="42013" name="Rectangle 29"/>
            <p:cNvSpPr>
              <a:spLocks noChangeArrowheads="1"/>
            </p:cNvSpPr>
            <p:nvPr/>
          </p:nvSpPr>
          <p:spPr bwMode="auto">
            <a:xfrm>
              <a:off x="673" y="3494"/>
              <a:ext cx="23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Times New Roman" panose="02020603050405020304" pitchFamily="18" charset="0"/>
                </a:rPr>
                <a:t>P5</a:t>
              </a:r>
              <a:endParaRPr lang="en-US" altLang="zh-CN" sz="1400"/>
            </a:p>
          </p:txBody>
        </p:sp>
        <p:sp>
          <p:nvSpPr>
            <p:cNvPr id="42014" name="Rectangle 30"/>
            <p:cNvSpPr>
              <a:spLocks noChangeArrowheads="1"/>
            </p:cNvSpPr>
            <p:nvPr/>
          </p:nvSpPr>
          <p:spPr bwMode="auto">
            <a:xfrm>
              <a:off x="102" y="3400"/>
              <a:ext cx="2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dirty="0">
                  <a:latin typeface="Times New Roman" panose="02020603050405020304" pitchFamily="18" charset="0"/>
                </a:rPr>
                <a:t>P4</a:t>
              </a:r>
              <a:endParaRPr lang="en-US" altLang="zh-CN" sz="1600" dirty="0"/>
            </a:p>
          </p:txBody>
        </p:sp>
        <p:sp>
          <p:nvSpPr>
            <p:cNvPr id="42015" name="Rectangle 31"/>
            <p:cNvSpPr>
              <a:spLocks noChangeArrowheads="1"/>
            </p:cNvSpPr>
            <p:nvPr/>
          </p:nvSpPr>
          <p:spPr bwMode="auto">
            <a:xfrm>
              <a:off x="680" y="3958"/>
              <a:ext cx="2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Times New Roman" panose="02020603050405020304" pitchFamily="18" charset="0"/>
                </a:rPr>
                <a:t>P6</a:t>
              </a:r>
              <a:endParaRPr lang="en-US" altLang="zh-CN" sz="1400"/>
            </a:p>
          </p:txBody>
        </p:sp>
      </p:grpSp>
      <p:sp>
        <p:nvSpPr>
          <p:cNvPr id="302115" name="AutoShape 35"/>
          <p:cNvSpPr>
            <a:spLocks noChangeArrowheads="1"/>
          </p:cNvSpPr>
          <p:nvPr/>
        </p:nvSpPr>
        <p:spPr bwMode="auto">
          <a:xfrm>
            <a:off x="152400" y="4287838"/>
            <a:ext cx="6788150" cy="2327853"/>
          </a:xfrm>
          <a:prstGeom prst="wedgeRectCallout">
            <a:avLst>
              <a:gd name="adj1" fmla="val -36432"/>
              <a:gd name="adj2" fmla="val -63072"/>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500" dirty="0">
                <a:solidFill>
                  <a:srgbClr val="CC0000"/>
                </a:solidFill>
              </a:rPr>
              <a:t>以信号量</a:t>
            </a:r>
            <a:r>
              <a:rPr lang="en-US" altLang="zh-CN" sz="1500" dirty="0" err="1">
                <a:solidFill>
                  <a:srgbClr val="CC0000"/>
                </a:solidFill>
              </a:rPr>
              <a:t>f1</a:t>
            </a:r>
            <a:r>
              <a:rPr lang="zh-CN" altLang="en-US" sz="1500" dirty="0">
                <a:solidFill>
                  <a:srgbClr val="CC0000"/>
                </a:solidFill>
              </a:rPr>
              <a:t>为例讨论信号量的妙处</a:t>
            </a:r>
            <a:r>
              <a:rPr lang="en-US" altLang="zh-CN" sz="1500" dirty="0">
                <a:solidFill>
                  <a:srgbClr val="CC0000"/>
                </a:solidFill>
              </a:rPr>
              <a:t>:</a:t>
            </a:r>
          </a:p>
          <a:p>
            <a:pPr eaLnBrk="1" hangingPunct="1">
              <a:spcBef>
                <a:spcPct val="0"/>
              </a:spcBef>
              <a:buClrTx/>
              <a:buSzTx/>
              <a:buFontTx/>
              <a:buNone/>
            </a:pPr>
            <a:r>
              <a:rPr lang="en-US" altLang="zh-CN" sz="1500" dirty="0">
                <a:solidFill>
                  <a:srgbClr val="003399"/>
                </a:solidFill>
              </a:rPr>
              <a:t>(1)</a:t>
            </a:r>
            <a:r>
              <a:rPr lang="zh-CN" altLang="en-US" sz="1500" dirty="0">
                <a:solidFill>
                  <a:srgbClr val="003399"/>
                </a:solidFill>
              </a:rPr>
              <a:t>如果</a:t>
            </a:r>
            <a:r>
              <a:rPr lang="en-US" altLang="zh-CN" sz="1500" dirty="0" err="1">
                <a:solidFill>
                  <a:srgbClr val="003399"/>
                </a:solidFill>
              </a:rPr>
              <a:t>P1</a:t>
            </a:r>
            <a:r>
              <a:rPr lang="zh-CN" altLang="en-US" sz="1500" dirty="0">
                <a:solidFill>
                  <a:srgbClr val="003399"/>
                </a:solidFill>
              </a:rPr>
              <a:t>被先调度并完成全部代码，则</a:t>
            </a:r>
            <a:r>
              <a:rPr lang="en-US" altLang="zh-CN" sz="1500" dirty="0" err="1">
                <a:solidFill>
                  <a:srgbClr val="003399"/>
                </a:solidFill>
              </a:rPr>
              <a:t>f1</a:t>
            </a:r>
            <a:r>
              <a:rPr lang="zh-CN" altLang="en-US" sz="1500" dirty="0">
                <a:solidFill>
                  <a:srgbClr val="003399"/>
                </a:solidFill>
              </a:rPr>
              <a:t>被增加</a:t>
            </a:r>
            <a:r>
              <a:rPr lang="en-US" altLang="zh-CN" sz="1500" dirty="0">
                <a:solidFill>
                  <a:srgbClr val="003399"/>
                </a:solidFill>
              </a:rPr>
              <a:t>2</a:t>
            </a:r>
            <a:r>
              <a:rPr lang="zh-CN" altLang="en-US" sz="1500" dirty="0">
                <a:solidFill>
                  <a:srgbClr val="003399"/>
                </a:solidFill>
              </a:rPr>
              <a:t>，即表示</a:t>
            </a:r>
            <a:r>
              <a:rPr lang="en-US" altLang="zh-CN" sz="1500" dirty="0" err="1">
                <a:solidFill>
                  <a:srgbClr val="003399"/>
                </a:solidFill>
              </a:rPr>
              <a:t>f1</a:t>
            </a:r>
            <a:r>
              <a:rPr lang="en-US" altLang="zh-CN" sz="1500" dirty="0">
                <a:solidFill>
                  <a:srgbClr val="003399"/>
                </a:solidFill>
              </a:rPr>
              <a:t>“</a:t>
            </a:r>
            <a:r>
              <a:rPr lang="zh-CN" altLang="en-US" sz="1500" dirty="0">
                <a:solidFill>
                  <a:srgbClr val="003399"/>
                </a:solidFill>
              </a:rPr>
              <a:t>资源”有</a:t>
            </a:r>
            <a:r>
              <a:rPr lang="en-US" altLang="zh-CN" sz="1500" dirty="0">
                <a:solidFill>
                  <a:srgbClr val="003399"/>
                </a:solidFill>
              </a:rPr>
              <a:t>2</a:t>
            </a:r>
            <a:r>
              <a:rPr lang="zh-CN" altLang="en-US" sz="1500" dirty="0">
                <a:solidFill>
                  <a:srgbClr val="003399"/>
                </a:solidFill>
              </a:rPr>
              <a:t>个可用；若之后</a:t>
            </a:r>
            <a:r>
              <a:rPr lang="en-US" altLang="zh-CN" sz="1500" dirty="0" err="1">
                <a:solidFill>
                  <a:srgbClr val="003399"/>
                </a:solidFill>
              </a:rPr>
              <a:t>P2</a:t>
            </a:r>
            <a:r>
              <a:rPr lang="zh-CN" altLang="en-US" sz="1500" dirty="0">
                <a:solidFill>
                  <a:srgbClr val="003399"/>
                </a:solidFill>
              </a:rPr>
              <a:t>、</a:t>
            </a:r>
            <a:r>
              <a:rPr lang="en-US" altLang="zh-CN" sz="1500" dirty="0" err="1">
                <a:solidFill>
                  <a:srgbClr val="003399"/>
                </a:solidFill>
              </a:rPr>
              <a:t>P3</a:t>
            </a:r>
            <a:r>
              <a:rPr lang="zh-CN" altLang="en-US" sz="1500" dirty="0">
                <a:solidFill>
                  <a:srgbClr val="003399"/>
                </a:solidFill>
              </a:rPr>
              <a:t>被调度可以全部通过</a:t>
            </a:r>
            <a:r>
              <a:rPr lang="en-US" altLang="zh-CN" sz="1500" dirty="0">
                <a:solidFill>
                  <a:srgbClr val="003399"/>
                </a:solidFill>
              </a:rPr>
              <a:t>p(</a:t>
            </a:r>
            <a:r>
              <a:rPr lang="en-US" altLang="zh-CN" sz="1500" dirty="0" err="1">
                <a:solidFill>
                  <a:srgbClr val="003399"/>
                </a:solidFill>
              </a:rPr>
              <a:t>f1</a:t>
            </a:r>
            <a:r>
              <a:rPr lang="en-US" altLang="zh-CN" sz="1500" dirty="0">
                <a:solidFill>
                  <a:srgbClr val="003399"/>
                </a:solidFill>
              </a:rPr>
              <a:t>)</a:t>
            </a:r>
            <a:r>
              <a:rPr lang="zh-CN" altLang="en-US" sz="1500" dirty="0">
                <a:solidFill>
                  <a:srgbClr val="003399"/>
                </a:solidFill>
              </a:rPr>
              <a:t>的“验证”并顺利完成全部代码；</a:t>
            </a:r>
          </a:p>
          <a:p>
            <a:pPr eaLnBrk="1" hangingPunct="1">
              <a:spcBef>
                <a:spcPct val="0"/>
              </a:spcBef>
              <a:buClrTx/>
              <a:buSzTx/>
              <a:buFontTx/>
              <a:buNone/>
            </a:pPr>
            <a:r>
              <a:rPr lang="en-US" altLang="zh-CN" sz="1500" dirty="0">
                <a:solidFill>
                  <a:srgbClr val="003399"/>
                </a:solidFill>
              </a:rPr>
              <a:t>(2)</a:t>
            </a:r>
            <a:r>
              <a:rPr lang="zh-CN" altLang="en-US" sz="1500" dirty="0">
                <a:solidFill>
                  <a:srgbClr val="003399"/>
                </a:solidFill>
              </a:rPr>
              <a:t>如果</a:t>
            </a:r>
            <a:r>
              <a:rPr lang="en-US" altLang="zh-CN" sz="1500" dirty="0" err="1">
                <a:solidFill>
                  <a:srgbClr val="003399"/>
                </a:solidFill>
              </a:rPr>
              <a:t>P1</a:t>
            </a:r>
            <a:r>
              <a:rPr lang="zh-CN" altLang="en-US" sz="1500" dirty="0">
                <a:solidFill>
                  <a:srgbClr val="003399"/>
                </a:solidFill>
              </a:rPr>
              <a:t>被先调度，当执行到第</a:t>
            </a:r>
            <a:r>
              <a:rPr lang="en-US" altLang="zh-CN" sz="1500" dirty="0">
                <a:solidFill>
                  <a:srgbClr val="003399"/>
                </a:solidFill>
              </a:rPr>
              <a:t>1</a:t>
            </a:r>
            <a:r>
              <a:rPr lang="zh-CN" altLang="en-US" sz="1500" dirty="0">
                <a:solidFill>
                  <a:srgbClr val="003399"/>
                </a:solidFill>
              </a:rPr>
              <a:t>个</a:t>
            </a:r>
            <a:r>
              <a:rPr lang="en-US" altLang="zh-CN" sz="1500" dirty="0">
                <a:solidFill>
                  <a:srgbClr val="003399"/>
                </a:solidFill>
              </a:rPr>
              <a:t>v(</a:t>
            </a:r>
            <a:r>
              <a:rPr lang="en-US" altLang="zh-CN" sz="1500" dirty="0" err="1">
                <a:solidFill>
                  <a:srgbClr val="003399"/>
                </a:solidFill>
              </a:rPr>
              <a:t>f1</a:t>
            </a:r>
            <a:r>
              <a:rPr lang="en-US" altLang="zh-CN" sz="1500" dirty="0">
                <a:solidFill>
                  <a:srgbClr val="003399"/>
                </a:solidFill>
              </a:rPr>
              <a:t>)</a:t>
            </a:r>
            <a:r>
              <a:rPr lang="zh-CN" altLang="en-US" sz="1500" dirty="0">
                <a:solidFill>
                  <a:srgbClr val="003399"/>
                </a:solidFill>
              </a:rPr>
              <a:t>时，即表示</a:t>
            </a:r>
            <a:r>
              <a:rPr lang="en-US" altLang="zh-CN" sz="1500" dirty="0" err="1">
                <a:solidFill>
                  <a:srgbClr val="003399"/>
                </a:solidFill>
              </a:rPr>
              <a:t>f1</a:t>
            </a:r>
            <a:r>
              <a:rPr lang="en-US" altLang="zh-CN" sz="1500" dirty="0">
                <a:solidFill>
                  <a:srgbClr val="003399"/>
                </a:solidFill>
              </a:rPr>
              <a:t>“</a:t>
            </a:r>
            <a:r>
              <a:rPr lang="zh-CN" altLang="en-US" sz="1500" dirty="0">
                <a:solidFill>
                  <a:srgbClr val="003399"/>
                </a:solidFill>
              </a:rPr>
              <a:t>资源”有</a:t>
            </a:r>
          </a:p>
          <a:p>
            <a:pPr eaLnBrk="1" hangingPunct="1">
              <a:spcBef>
                <a:spcPct val="0"/>
              </a:spcBef>
              <a:buClrTx/>
              <a:buSzTx/>
              <a:buFontTx/>
              <a:buNone/>
            </a:pPr>
            <a:r>
              <a:rPr lang="zh-CN" altLang="en-US" sz="1500" dirty="0">
                <a:solidFill>
                  <a:srgbClr val="003399"/>
                </a:solidFill>
              </a:rPr>
              <a:t>     </a:t>
            </a:r>
            <a:r>
              <a:rPr lang="en-US" altLang="zh-CN" sz="1500" dirty="0">
                <a:solidFill>
                  <a:srgbClr val="003399"/>
                </a:solidFill>
              </a:rPr>
              <a:t>1</a:t>
            </a:r>
            <a:r>
              <a:rPr lang="zh-CN" altLang="en-US" sz="1500" dirty="0">
                <a:solidFill>
                  <a:srgbClr val="003399"/>
                </a:solidFill>
              </a:rPr>
              <a:t>个可用；</a:t>
            </a:r>
            <a:r>
              <a:rPr lang="zh-CN" altLang="en-US" sz="1500" dirty="0">
                <a:solidFill>
                  <a:srgbClr val="FF0000"/>
                </a:solidFill>
                <a:highlight>
                  <a:srgbClr val="00FF00"/>
                </a:highlight>
              </a:rPr>
              <a:t>若之后</a:t>
            </a:r>
            <a:r>
              <a:rPr lang="en-US" altLang="zh-CN" sz="1500" dirty="0" err="1">
                <a:solidFill>
                  <a:srgbClr val="FF0000"/>
                </a:solidFill>
                <a:highlight>
                  <a:srgbClr val="00FF00"/>
                </a:highlight>
              </a:rPr>
              <a:t>P1</a:t>
            </a:r>
            <a:r>
              <a:rPr lang="zh-CN" altLang="en-US" sz="1500" dirty="0">
                <a:solidFill>
                  <a:srgbClr val="FF0000"/>
                </a:solidFill>
                <a:highlight>
                  <a:srgbClr val="00FF00"/>
                </a:highlight>
              </a:rPr>
              <a:t>让出</a:t>
            </a:r>
            <a:r>
              <a:rPr lang="en-US" altLang="zh-CN" sz="1500" dirty="0">
                <a:solidFill>
                  <a:srgbClr val="FF0000"/>
                </a:solidFill>
                <a:highlight>
                  <a:srgbClr val="00FF00"/>
                </a:highlight>
              </a:rPr>
              <a:t>CPU</a:t>
            </a:r>
            <a:r>
              <a:rPr lang="zh-CN" altLang="en-US" sz="1500" dirty="0">
                <a:solidFill>
                  <a:srgbClr val="FF0000"/>
                </a:solidFill>
                <a:highlight>
                  <a:srgbClr val="00FF00"/>
                </a:highlight>
              </a:rPr>
              <a:t>，则</a:t>
            </a:r>
            <a:r>
              <a:rPr lang="en-US" altLang="zh-CN" sz="1500" dirty="0" err="1">
                <a:solidFill>
                  <a:srgbClr val="FF0000"/>
                </a:solidFill>
                <a:highlight>
                  <a:srgbClr val="00FF00"/>
                </a:highlight>
              </a:rPr>
              <a:t>P2</a:t>
            </a:r>
            <a:r>
              <a:rPr lang="zh-CN" altLang="en-US" sz="1500" dirty="0">
                <a:solidFill>
                  <a:srgbClr val="FF0000"/>
                </a:solidFill>
                <a:highlight>
                  <a:srgbClr val="00FF00"/>
                </a:highlight>
              </a:rPr>
              <a:t>或</a:t>
            </a:r>
            <a:r>
              <a:rPr lang="en-US" altLang="zh-CN" sz="1500" dirty="0" err="1">
                <a:solidFill>
                  <a:srgbClr val="FF0000"/>
                </a:solidFill>
                <a:highlight>
                  <a:srgbClr val="00FF00"/>
                </a:highlight>
              </a:rPr>
              <a:t>P3</a:t>
            </a:r>
            <a:r>
              <a:rPr lang="zh-CN" altLang="en-US" sz="1500" dirty="0">
                <a:solidFill>
                  <a:srgbClr val="FF0000"/>
                </a:solidFill>
                <a:highlight>
                  <a:srgbClr val="00FF00"/>
                </a:highlight>
              </a:rPr>
              <a:t>任意一个进程被调</a:t>
            </a:r>
          </a:p>
          <a:p>
            <a:pPr eaLnBrk="1" hangingPunct="1">
              <a:spcBef>
                <a:spcPct val="0"/>
              </a:spcBef>
              <a:buClrTx/>
              <a:buSzTx/>
              <a:buFontTx/>
              <a:buNone/>
            </a:pPr>
            <a:r>
              <a:rPr lang="zh-CN" altLang="en-US" sz="1500" dirty="0">
                <a:solidFill>
                  <a:srgbClr val="FF0000"/>
                </a:solidFill>
                <a:highlight>
                  <a:srgbClr val="00FF00"/>
                </a:highlight>
              </a:rPr>
              <a:t>     度，可以全部完成代码</a:t>
            </a:r>
            <a:r>
              <a:rPr lang="zh-CN" altLang="en-US" sz="1500" dirty="0">
                <a:solidFill>
                  <a:srgbClr val="003399"/>
                </a:solidFill>
              </a:rPr>
              <a:t>；</a:t>
            </a:r>
          </a:p>
          <a:p>
            <a:pPr eaLnBrk="1" hangingPunct="1">
              <a:spcBef>
                <a:spcPct val="0"/>
              </a:spcBef>
              <a:buClrTx/>
              <a:buSzTx/>
              <a:buFontTx/>
              <a:buNone/>
            </a:pPr>
            <a:r>
              <a:rPr lang="en-US" altLang="zh-CN" sz="1500" dirty="0">
                <a:solidFill>
                  <a:srgbClr val="003399"/>
                </a:solidFill>
              </a:rPr>
              <a:t>(3)</a:t>
            </a:r>
            <a:r>
              <a:rPr lang="zh-CN" altLang="en-US" sz="1500" dirty="0">
                <a:solidFill>
                  <a:srgbClr val="003399"/>
                </a:solidFill>
              </a:rPr>
              <a:t>如果</a:t>
            </a:r>
            <a:r>
              <a:rPr lang="en-US" altLang="zh-CN" sz="1500" dirty="0" err="1">
                <a:solidFill>
                  <a:srgbClr val="003399"/>
                </a:solidFill>
              </a:rPr>
              <a:t>P2</a:t>
            </a:r>
            <a:r>
              <a:rPr lang="zh-CN" altLang="en-US" sz="1500" dirty="0">
                <a:solidFill>
                  <a:srgbClr val="003399"/>
                </a:solidFill>
              </a:rPr>
              <a:t>或</a:t>
            </a:r>
            <a:r>
              <a:rPr lang="en-US" altLang="zh-CN" sz="1500" dirty="0" err="1">
                <a:solidFill>
                  <a:srgbClr val="003399"/>
                </a:solidFill>
              </a:rPr>
              <a:t>P3</a:t>
            </a:r>
            <a:r>
              <a:rPr lang="zh-CN" altLang="en-US" sz="1500" dirty="0">
                <a:solidFill>
                  <a:srgbClr val="003399"/>
                </a:solidFill>
              </a:rPr>
              <a:t>被先调度，则它们只能执行到</a:t>
            </a:r>
            <a:r>
              <a:rPr lang="en-US" altLang="zh-CN" sz="1500" dirty="0">
                <a:solidFill>
                  <a:srgbClr val="003399"/>
                </a:solidFill>
              </a:rPr>
              <a:t>p(</a:t>
            </a:r>
            <a:r>
              <a:rPr lang="en-US" altLang="zh-CN" sz="1500" dirty="0" err="1">
                <a:solidFill>
                  <a:srgbClr val="003399"/>
                </a:solidFill>
              </a:rPr>
              <a:t>f1</a:t>
            </a:r>
            <a:r>
              <a:rPr lang="en-US" altLang="zh-CN" sz="1500" dirty="0">
                <a:solidFill>
                  <a:srgbClr val="003399"/>
                </a:solidFill>
              </a:rPr>
              <a:t>)</a:t>
            </a:r>
            <a:r>
              <a:rPr lang="zh-CN" altLang="en-US" sz="1500" dirty="0">
                <a:solidFill>
                  <a:srgbClr val="003399"/>
                </a:solidFill>
              </a:rPr>
              <a:t>位置，此时</a:t>
            </a:r>
            <a:r>
              <a:rPr lang="en-US" altLang="zh-CN" sz="1500" dirty="0" err="1">
                <a:solidFill>
                  <a:srgbClr val="003399"/>
                </a:solidFill>
              </a:rPr>
              <a:t>f1</a:t>
            </a:r>
            <a:endParaRPr lang="en-US" altLang="zh-CN" sz="1500" dirty="0">
              <a:solidFill>
                <a:srgbClr val="003399"/>
              </a:solidFill>
            </a:endParaRPr>
          </a:p>
          <a:p>
            <a:pPr eaLnBrk="1" hangingPunct="1">
              <a:spcBef>
                <a:spcPct val="0"/>
              </a:spcBef>
              <a:buClrTx/>
              <a:buSzTx/>
              <a:buFontTx/>
              <a:buNone/>
            </a:pPr>
            <a:r>
              <a:rPr lang="en-US" altLang="zh-CN" sz="1500" dirty="0">
                <a:solidFill>
                  <a:srgbClr val="003399"/>
                </a:solidFill>
              </a:rPr>
              <a:t>     =-1</a:t>
            </a:r>
            <a:r>
              <a:rPr lang="zh-CN" altLang="en-US" sz="1500" dirty="0">
                <a:solidFill>
                  <a:srgbClr val="003399"/>
                </a:solidFill>
              </a:rPr>
              <a:t>或</a:t>
            </a:r>
            <a:r>
              <a:rPr lang="en-US" altLang="zh-CN" sz="1500" dirty="0">
                <a:solidFill>
                  <a:srgbClr val="003399"/>
                </a:solidFill>
              </a:rPr>
              <a:t>-2</a:t>
            </a:r>
            <a:r>
              <a:rPr lang="zh-CN" altLang="en-US" sz="1500" dirty="0">
                <a:solidFill>
                  <a:srgbClr val="003399"/>
                </a:solidFill>
              </a:rPr>
              <a:t>，</a:t>
            </a:r>
            <a:r>
              <a:rPr lang="en-US" altLang="zh-CN" sz="1500" dirty="0" err="1">
                <a:solidFill>
                  <a:srgbClr val="003399"/>
                </a:solidFill>
              </a:rPr>
              <a:t>P2</a:t>
            </a:r>
            <a:r>
              <a:rPr lang="zh-CN" altLang="en-US" sz="1500" dirty="0">
                <a:solidFill>
                  <a:srgbClr val="003399"/>
                </a:solidFill>
              </a:rPr>
              <a:t>或</a:t>
            </a:r>
            <a:r>
              <a:rPr lang="en-US" altLang="zh-CN" sz="1500" dirty="0" err="1">
                <a:solidFill>
                  <a:srgbClr val="003399"/>
                </a:solidFill>
              </a:rPr>
              <a:t>P3</a:t>
            </a:r>
            <a:r>
              <a:rPr lang="zh-CN" altLang="en-US" sz="1500" dirty="0">
                <a:solidFill>
                  <a:srgbClr val="003399"/>
                </a:solidFill>
              </a:rPr>
              <a:t>（或</a:t>
            </a:r>
            <a:r>
              <a:rPr lang="en-US" altLang="zh-CN" sz="1500" dirty="0">
                <a:solidFill>
                  <a:srgbClr val="003399"/>
                </a:solidFill>
              </a:rPr>
              <a:t>2</a:t>
            </a:r>
            <a:r>
              <a:rPr lang="zh-CN" altLang="en-US" sz="1500" dirty="0">
                <a:solidFill>
                  <a:srgbClr val="003399"/>
                </a:solidFill>
              </a:rPr>
              <a:t>个都）被阻塞到</a:t>
            </a:r>
            <a:r>
              <a:rPr lang="en-US" altLang="zh-CN" sz="1500" dirty="0" err="1">
                <a:solidFill>
                  <a:srgbClr val="003399"/>
                </a:solidFill>
              </a:rPr>
              <a:t>f1</a:t>
            </a:r>
            <a:r>
              <a:rPr lang="zh-CN" altLang="en-US" sz="1500" dirty="0">
                <a:solidFill>
                  <a:srgbClr val="003399"/>
                </a:solidFill>
              </a:rPr>
              <a:t>的队列中，直到</a:t>
            </a:r>
            <a:r>
              <a:rPr lang="en-US" altLang="zh-CN" sz="1500" dirty="0" err="1">
                <a:solidFill>
                  <a:srgbClr val="003399"/>
                </a:solidFill>
              </a:rPr>
              <a:t>P1</a:t>
            </a:r>
            <a:endParaRPr lang="en-US" altLang="zh-CN" sz="1500" dirty="0">
              <a:solidFill>
                <a:srgbClr val="003399"/>
              </a:solidFill>
            </a:endParaRPr>
          </a:p>
          <a:p>
            <a:pPr eaLnBrk="1" hangingPunct="1">
              <a:spcBef>
                <a:spcPct val="0"/>
              </a:spcBef>
              <a:buClrTx/>
              <a:buSzTx/>
              <a:buFontTx/>
              <a:buNone/>
            </a:pPr>
            <a:r>
              <a:rPr lang="en-US" altLang="zh-CN" sz="1500" dirty="0">
                <a:solidFill>
                  <a:srgbClr val="003399"/>
                </a:solidFill>
              </a:rPr>
              <a:t>     </a:t>
            </a:r>
            <a:r>
              <a:rPr lang="zh-CN" altLang="en-US" sz="1500" dirty="0">
                <a:solidFill>
                  <a:srgbClr val="003399"/>
                </a:solidFill>
              </a:rPr>
              <a:t>运行完成，它们才可被唤醒并继续运行</a:t>
            </a:r>
            <a:endParaRPr lang="zh-CN" alt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115"/>
                                        </p:tgtEl>
                                        <p:attrNameLst>
                                          <p:attrName>style.visibility</p:attrName>
                                        </p:attrNameLst>
                                      </p:cBhvr>
                                      <p:to>
                                        <p:strVal val="visible"/>
                                      </p:to>
                                    </p:set>
                                    <p:animEffect transition="in" filter="wipe(right)">
                                      <p:cBhvr>
                                        <p:cTn id="7" dur="500"/>
                                        <p:tgtEl>
                                          <p:spTgt spid="302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6.3.5 </a:t>
            </a: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endParaRPr kumimoji="1" lang="zh-CN" altLang="en-US" sz="2400" dirty="0">
              <a:solidFill>
                <a:srgbClr val="CC0000"/>
              </a:solidFill>
              <a:latin typeface="黑体" panose="02010609060101010101" pitchFamily="49" charset="-122"/>
              <a:ea typeface="黑体" panose="02010609060101010101" pitchFamily="49" charset="-122"/>
            </a:endParaRPr>
          </a:p>
        </p:txBody>
      </p:sp>
      <p:sp>
        <p:nvSpPr>
          <p:cNvPr id="41989" name="Rectangle 5"/>
          <p:cNvSpPr>
            <a:spLocks noChangeArrowheads="1"/>
          </p:cNvSpPr>
          <p:nvPr/>
        </p:nvSpPr>
        <p:spPr bwMode="auto">
          <a:xfrm>
            <a:off x="152400" y="1219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r>
              <a:rPr kumimoji="1" lang="zh-CN" altLang="en-US" sz="2400" dirty="0">
                <a:solidFill>
                  <a:srgbClr val="CC0000"/>
                </a:solidFill>
                <a:latin typeface="黑体" panose="02010609060101010101" pitchFamily="49" charset="-122"/>
                <a:ea typeface="黑体" panose="02010609060101010101" pitchFamily="49" charset="-122"/>
              </a:rPr>
              <a:t>：</a:t>
            </a:r>
            <a:r>
              <a:rPr kumimoji="1" lang="zh-CN" altLang="en-US" sz="2400" dirty="0">
                <a:highlight>
                  <a:srgbClr val="FFFF00"/>
                </a:highlight>
                <a:latin typeface="黑体" panose="02010609060101010101" pitchFamily="49" charset="-122"/>
                <a:ea typeface="黑体" panose="02010609060101010101" pitchFamily="49" charset="-122"/>
              </a:rPr>
              <a:t>用来对多个线程之间</a:t>
            </a:r>
            <a:r>
              <a:rPr kumimoji="1" lang="zh-CN" altLang="en-US" sz="2400" dirty="0">
                <a:solidFill>
                  <a:srgbClr val="FF0000"/>
                </a:solidFill>
                <a:highlight>
                  <a:srgbClr val="FFFF00"/>
                </a:highlight>
                <a:latin typeface="黑体" panose="02010609060101010101" pitchFamily="49" charset="-122"/>
                <a:ea typeface="黑体" panose="02010609060101010101" pitchFamily="49" charset="-122"/>
              </a:rPr>
              <a:t>共享的临界区进行保护</a:t>
            </a:r>
          </a:p>
        </p:txBody>
      </p:sp>
      <p:sp>
        <p:nvSpPr>
          <p:cNvPr id="2" name="矩形 1"/>
          <p:cNvSpPr/>
          <p:nvPr/>
        </p:nvSpPr>
        <p:spPr>
          <a:xfrm>
            <a:off x="152400" y="1611745"/>
            <a:ext cx="8839200" cy="706755"/>
          </a:xfrm>
          <a:prstGeom prst="rect">
            <a:avLst/>
          </a:prstGeom>
        </p:spPr>
        <p:txBody>
          <a:bodyPr wrap="square">
            <a:spAutoFit/>
          </a:bodyPr>
          <a:lstStyle/>
          <a:p>
            <a:pPr algn="just"/>
            <a:r>
              <a:rPr lang="en-US" altLang="zh-CN" sz="2000" dirty="0">
                <a:solidFill>
                  <a:srgbClr val="4D4D4D"/>
                </a:solidFill>
                <a:latin typeface="+mn-ea"/>
                <a:ea typeface="+mn-ea"/>
                <a:cs typeface="+mn-ea"/>
              </a:rPr>
              <a:t>POSIX threads(</a:t>
            </a:r>
            <a:r>
              <a:rPr lang="zh-CN" altLang="en-US" sz="2000" dirty="0">
                <a:solidFill>
                  <a:srgbClr val="4D4D4D"/>
                </a:solidFill>
                <a:latin typeface="+mn-ea"/>
                <a:ea typeface="+mn-ea"/>
                <a:cs typeface="+mn-ea"/>
              </a:rPr>
              <a:t>简称</a:t>
            </a:r>
            <a:r>
              <a:rPr lang="en-US" altLang="zh-CN" sz="2000" dirty="0" err="1">
                <a:solidFill>
                  <a:srgbClr val="4D4D4D"/>
                </a:solidFill>
                <a:latin typeface="+mn-ea"/>
                <a:ea typeface="+mn-ea"/>
                <a:cs typeface="+mn-ea"/>
              </a:rPr>
              <a:t>Pthreads</a:t>
            </a:r>
            <a:r>
              <a:rPr lang="en-US" altLang="zh-CN" sz="2000" dirty="0">
                <a:solidFill>
                  <a:srgbClr val="4D4D4D"/>
                </a:solidFill>
                <a:latin typeface="+mn-ea"/>
                <a:ea typeface="+mn-ea"/>
                <a:cs typeface="+mn-ea"/>
              </a:rPr>
              <a:t>)</a:t>
            </a:r>
            <a:r>
              <a:rPr lang="zh-CN" altLang="en-US" sz="2000" b="0" dirty="0">
                <a:solidFill>
                  <a:srgbClr val="4D4D4D"/>
                </a:solidFill>
                <a:latin typeface="+mn-ea"/>
                <a:ea typeface="+mn-ea"/>
                <a:cs typeface="+mn-ea"/>
              </a:rPr>
              <a:t>是支持</a:t>
            </a:r>
            <a:r>
              <a:rPr lang="zh-CN" altLang="en-US" sz="2000" b="0" dirty="0">
                <a:solidFill>
                  <a:srgbClr val="FC5531"/>
                </a:solidFill>
                <a:latin typeface="+mn-ea"/>
                <a:ea typeface="+mn-ea"/>
                <a:cs typeface="+mn-ea"/>
                <a:hlinkClick r:id="rId2"/>
              </a:rPr>
              <a:t>多核</a:t>
            </a:r>
            <a:r>
              <a:rPr lang="zh-CN" altLang="en-US" sz="2000" b="0" dirty="0">
                <a:solidFill>
                  <a:srgbClr val="4D4D4D"/>
                </a:solidFill>
                <a:latin typeface="+mn-ea"/>
                <a:ea typeface="+mn-ea"/>
                <a:cs typeface="+mn-ea"/>
              </a:rPr>
              <a:t>平台上进行多线程编程的一套</a:t>
            </a:r>
            <a:r>
              <a:rPr lang="en-US" altLang="zh-CN" sz="2000" b="0" dirty="0">
                <a:solidFill>
                  <a:srgbClr val="4D4D4D"/>
                </a:solidFill>
                <a:latin typeface="+mn-ea"/>
                <a:ea typeface="+mn-ea"/>
                <a:cs typeface="+mn-ea"/>
              </a:rPr>
              <a:t>API</a:t>
            </a:r>
            <a:r>
              <a:rPr lang="zh-CN" altLang="en-US" sz="2000" b="0" dirty="0">
                <a:solidFill>
                  <a:srgbClr val="4D4D4D"/>
                </a:solidFill>
                <a:latin typeface="+mn-ea"/>
                <a:ea typeface="+mn-ea"/>
                <a:cs typeface="+mn-ea"/>
              </a:rPr>
              <a:t>。线程同步最典型的方法就是用</a:t>
            </a:r>
            <a:r>
              <a:rPr lang="en-US" altLang="zh-CN" sz="2000" b="0" dirty="0" err="1">
                <a:solidFill>
                  <a:srgbClr val="4D4D4D"/>
                </a:solidFill>
                <a:latin typeface="+mn-ea"/>
                <a:ea typeface="+mn-ea"/>
                <a:cs typeface="+mn-ea"/>
              </a:rPr>
              <a:t>Pthreads</a:t>
            </a:r>
            <a:r>
              <a:rPr lang="zh-CN" altLang="en-US" sz="2000" b="0" dirty="0">
                <a:solidFill>
                  <a:srgbClr val="4D4D4D"/>
                </a:solidFill>
                <a:latin typeface="+mn-ea"/>
                <a:ea typeface="+mn-ea"/>
                <a:cs typeface="+mn-ea"/>
              </a:rPr>
              <a:t>提供的锁机制</a:t>
            </a:r>
            <a:r>
              <a:rPr lang="en-US" altLang="zh-CN" sz="2000" b="0" dirty="0">
                <a:solidFill>
                  <a:srgbClr val="4D4D4D"/>
                </a:solidFill>
                <a:latin typeface="+mn-ea"/>
                <a:ea typeface="+mn-ea"/>
                <a:cs typeface="+mn-ea"/>
              </a:rPr>
              <a:t>(Lock)</a:t>
            </a:r>
            <a:r>
              <a:rPr lang="zh-CN" altLang="en-US" sz="2000" b="0" dirty="0">
                <a:solidFill>
                  <a:srgbClr val="4D4D4D"/>
                </a:solidFill>
                <a:latin typeface="+mn-ea"/>
                <a:ea typeface="+mn-ea"/>
                <a:cs typeface="+mn-ea"/>
              </a:rPr>
              <a:t>。</a:t>
            </a:r>
            <a:endParaRPr lang="en-US" altLang="zh-CN" sz="2000" b="0" i="0" dirty="0">
              <a:solidFill>
                <a:srgbClr val="4D4D4D"/>
              </a:solidFill>
              <a:effectLst/>
              <a:latin typeface="+mn-ea"/>
              <a:ea typeface="+mn-ea"/>
              <a:cs typeface="+mn-ea"/>
            </a:endParaRPr>
          </a:p>
        </p:txBody>
      </p:sp>
      <p:sp>
        <p:nvSpPr>
          <p:cNvPr id="3" name="矩形 2"/>
          <p:cNvSpPr/>
          <p:nvPr/>
        </p:nvSpPr>
        <p:spPr>
          <a:xfrm>
            <a:off x="304800" y="2438400"/>
            <a:ext cx="8153400" cy="1938020"/>
          </a:xfrm>
          <a:prstGeom prst="rect">
            <a:avLst/>
          </a:prstGeom>
        </p:spPr>
        <p:txBody>
          <a:bodyPr wrap="square">
            <a:spAutoFit/>
          </a:bodyPr>
          <a:lstStyle/>
          <a:p>
            <a:r>
              <a:rPr lang="en-US" altLang="zh-CN" sz="2000" dirty="0" err="1">
                <a:latin typeface="+mn-ea"/>
                <a:ea typeface="+mn-ea"/>
                <a:cs typeface="+mn-ea"/>
              </a:rPr>
              <a:t>Pthreads</a:t>
            </a:r>
            <a:r>
              <a:rPr lang="zh-CN" altLang="en-US" sz="2000" dirty="0">
                <a:latin typeface="+mn-ea"/>
                <a:ea typeface="+mn-ea"/>
                <a:cs typeface="+mn-ea"/>
              </a:rPr>
              <a:t>提供了多种锁机制：</a:t>
            </a:r>
          </a:p>
          <a:p>
            <a:pPr>
              <a:buFont typeface="Arial" panose="020B0604020202020204" pitchFamily="34" charset="0"/>
              <a:buChar char="•"/>
            </a:pPr>
            <a:r>
              <a:rPr lang="en-US" altLang="zh-CN" sz="2000" dirty="0" err="1">
                <a:highlight>
                  <a:srgbClr val="EAEAEA"/>
                </a:highlight>
                <a:latin typeface="+mn-ea"/>
                <a:ea typeface="+mn-ea"/>
                <a:cs typeface="+mn-ea"/>
              </a:rPr>
              <a:t>Mutex</a:t>
            </a:r>
            <a:r>
              <a:rPr lang="en-US" altLang="zh-CN" sz="2000" dirty="0">
                <a:highlight>
                  <a:srgbClr val="EAEAEA"/>
                </a:highlight>
                <a:latin typeface="+mn-ea"/>
                <a:ea typeface="+mn-ea"/>
                <a:cs typeface="+mn-ea"/>
              </a:rPr>
              <a:t>(</a:t>
            </a:r>
            <a:r>
              <a:rPr lang="zh-CN" altLang="en-US" sz="2000" dirty="0">
                <a:highlight>
                  <a:srgbClr val="EAEAEA"/>
                </a:highlight>
                <a:latin typeface="+mn-ea"/>
                <a:ea typeface="+mn-ea"/>
                <a:cs typeface="+mn-ea"/>
              </a:rPr>
              <a:t>互斥锁</a:t>
            </a:r>
            <a:r>
              <a:rPr lang="en-US" altLang="zh-CN" sz="2000" dirty="0">
                <a:highlight>
                  <a:srgbClr val="EAEAEA"/>
                </a:highlight>
                <a:latin typeface="+mn-ea"/>
                <a:ea typeface="+mn-ea"/>
                <a:cs typeface="+mn-ea"/>
              </a:rPr>
              <a:t>)</a:t>
            </a:r>
            <a:r>
              <a:rPr lang="zh-CN" altLang="en-US" sz="2000" b="0" dirty="0">
                <a:highlight>
                  <a:srgbClr val="EAEAEA"/>
                </a:highlight>
                <a:latin typeface="+mn-ea"/>
                <a:ea typeface="+mn-ea"/>
                <a:cs typeface="+mn-ea"/>
              </a:rPr>
              <a:t>：</a:t>
            </a:r>
            <a:r>
              <a:rPr lang="en-US" altLang="zh-CN" sz="2000" b="0" dirty="0" err="1">
                <a:highlight>
                  <a:srgbClr val="EAEAEA"/>
                </a:highlight>
                <a:latin typeface="+mn-ea"/>
                <a:ea typeface="+mn-ea"/>
                <a:cs typeface="+mn-ea"/>
              </a:rPr>
              <a:t>pthread_mutex_t</a:t>
            </a:r>
            <a:endParaRPr lang="en-US" altLang="zh-CN" sz="2000" b="0" dirty="0">
              <a:highlight>
                <a:srgbClr val="EAEAEA"/>
              </a:highlight>
              <a:latin typeface="+mn-ea"/>
              <a:ea typeface="+mn-ea"/>
              <a:cs typeface="+mn-ea"/>
            </a:endParaRPr>
          </a:p>
          <a:p>
            <a:pPr>
              <a:buFont typeface="Arial" panose="020B0604020202020204" pitchFamily="34" charset="0"/>
              <a:buChar char="•"/>
            </a:pPr>
            <a:r>
              <a:rPr lang="en-US" altLang="zh-CN" sz="2000" dirty="0">
                <a:highlight>
                  <a:srgbClr val="EAEAEA"/>
                </a:highlight>
                <a:latin typeface="+mn-ea"/>
                <a:ea typeface="+mn-ea"/>
                <a:cs typeface="+mn-ea"/>
              </a:rPr>
              <a:t>Spin lock(</a:t>
            </a:r>
            <a:r>
              <a:rPr lang="zh-CN" altLang="en-US" sz="2000" dirty="0">
                <a:highlight>
                  <a:srgbClr val="EAEAEA"/>
                </a:highlight>
                <a:latin typeface="+mn-ea"/>
                <a:ea typeface="+mn-ea"/>
                <a:cs typeface="+mn-ea"/>
              </a:rPr>
              <a:t>自旋锁</a:t>
            </a:r>
            <a:r>
              <a:rPr lang="en-US" altLang="zh-CN" sz="2000" dirty="0">
                <a:highlight>
                  <a:srgbClr val="EAEAEA"/>
                </a:highlight>
                <a:latin typeface="+mn-ea"/>
                <a:ea typeface="+mn-ea"/>
                <a:cs typeface="+mn-ea"/>
              </a:rPr>
              <a:t>): </a:t>
            </a:r>
            <a:r>
              <a:rPr lang="en-US" altLang="zh-CN" sz="2000" b="0" dirty="0" err="1">
                <a:highlight>
                  <a:srgbClr val="EAEAEA"/>
                </a:highlight>
                <a:latin typeface="+mn-ea"/>
                <a:ea typeface="+mn-ea"/>
                <a:cs typeface="+mn-ea"/>
              </a:rPr>
              <a:t>pthread_spin_t</a:t>
            </a:r>
            <a:endParaRPr lang="en-US" altLang="zh-CN" sz="2000" b="0" dirty="0">
              <a:highlight>
                <a:srgbClr val="EAEAEA"/>
              </a:highlight>
              <a:latin typeface="+mn-ea"/>
              <a:ea typeface="+mn-ea"/>
              <a:cs typeface="+mn-ea"/>
            </a:endParaRPr>
          </a:p>
          <a:p>
            <a:pPr>
              <a:buFont typeface="Arial" panose="020B0604020202020204" pitchFamily="34" charset="0"/>
              <a:buChar char="•"/>
            </a:pPr>
            <a:r>
              <a:rPr lang="en-US" altLang="zh-CN" sz="2000" dirty="0">
                <a:highlight>
                  <a:srgbClr val="EAEAEA"/>
                </a:highlight>
                <a:latin typeface="+mn-ea"/>
                <a:ea typeface="+mn-ea"/>
                <a:cs typeface="+mn-ea"/>
              </a:rPr>
              <a:t>Read/Write lock(</a:t>
            </a:r>
            <a:r>
              <a:rPr lang="zh-CN" altLang="en-US" sz="2000" dirty="0">
                <a:highlight>
                  <a:srgbClr val="EAEAEA"/>
                </a:highlight>
                <a:latin typeface="+mn-ea"/>
                <a:ea typeface="+mn-ea"/>
                <a:cs typeface="+mn-ea"/>
              </a:rPr>
              <a:t>读写锁</a:t>
            </a:r>
            <a:r>
              <a:rPr lang="en-US" altLang="zh-CN" sz="2000" dirty="0">
                <a:highlight>
                  <a:srgbClr val="EAEAEA"/>
                </a:highlight>
                <a:latin typeface="+mn-ea"/>
                <a:ea typeface="+mn-ea"/>
                <a:cs typeface="+mn-ea"/>
              </a:rPr>
              <a:t>)</a:t>
            </a:r>
            <a:r>
              <a:rPr lang="zh-CN" altLang="en-US" sz="2000" b="0" dirty="0">
                <a:highlight>
                  <a:srgbClr val="EAEAEA"/>
                </a:highlight>
                <a:latin typeface="+mn-ea"/>
                <a:ea typeface="+mn-ea"/>
                <a:cs typeface="+mn-ea"/>
              </a:rPr>
              <a:t>：</a:t>
            </a:r>
            <a:r>
              <a:rPr lang="en-US" altLang="zh-CN" sz="2000" b="0" dirty="0" err="1">
                <a:highlight>
                  <a:srgbClr val="EAEAEA"/>
                </a:highlight>
                <a:latin typeface="+mn-ea"/>
                <a:ea typeface="+mn-ea"/>
                <a:cs typeface="+mn-ea"/>
              </a:rPr>
              <a:t>pthread_rwlock_t</a:t>
            </a:r>
            <a:endParaRPr lang="en-US" altLang="zh-CN" sz="2000" b="0" dirty="0">
              <a:highlight>
                <a:srgbClr val="EAEAEA"/>
              </a:highlight>
              <a:latin typeface="+mn-ea"/>
              <a:ea typeface="+mn-ea"/>
              <a:cs typeface="+mn-ea"/>
            </a:endParaRPr>
          </a:p>
          <a:p>
            <a:pPr>
              <a:buFont typeface="Arial" panose="020B0604020202020204" pitchFamily="34" charset="0"/>
              <a:buChar char="•"/>
            </a:pPr>
            <a:r>
              <a:rPr lang="en-US" altLang="zh-CN" sz="2000" b="0" dirty="0">
                <a:latin typeface="+mn-ea"/>
                <a:ea typeface="+mn-ea"/>
                <a:cs typeface="+mn-ea"/>
              </a:rPr>
              <a:t>Condition Variable(</a:t>
            </a:r>
            <a:r>
              <a:rPr lang="zh-CN" altLang="en-US" sz="2000" b="0" dirty="0">
                <a:latin typeface="+mn-ea"/>
                <a:ea typeface="+mn-ea"/>
                <a:cs typeface="+mn-ea"/>
              </a:rPr>
              <a:t>条件变量</a:t>
            </a:r>
            <a:r>
              <a:rPr lang="en-US" altLang="zh-CN" sz="2000" b="0" dirty="0">
                <a:latin typeface="+mn-ea"/>
                <a:ea typeface="+mn-ea"/>
                <a:cs typeface="+mn-ea"/>
              </a:rPr>
              <a:t>): </a:t>
            </a:r>
            <a:r>
              <a:rPr lang="en-US" altLang="zh-CN" sz="2000" b="0" dirty="0" err="1">
                <a:latin typeface="+mn-ea"/>
                <a:ea typeface="+mn-ea"/>
                <a:cs typeface="+mn-ea"/>
              </a:rPr>
              <a:t>pthread_cond_t</a:t>
            </a:r>
            <a:endParaRPr lang="en-US" altLang="zh-CN" sz="2000" b="0" dirty="0">
              <a:latin typeface="+mn-ea"/>
              <a:ea typeface="+mn-ea"/>
              <a:cs typeface="+mn-ea"/>
            </a:endParaRPr>
          </a:p>
          <a:p>
            <a:pPr>
              <a:buFont typeface="Arial" panose="020B0604020202020204" pitchFamily="34" charset="0"/>
              <a:buChar char="•"/>
            </a:pPr>
            <a:endParaRPr lang="en-US" altLang="zh-CN" sz="2000" b="0" i="0" dirty="0">
              <a:effectLst/>
              <a:latin typeface="+mn-ea"/>
              <a:ea typeface="+mn-ea"/>
              <a:cs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6.3.5 </a:t>
            </a: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endParaRPr kumimoji="1" lang="zh-CN" altLang="en-US" sz="2400" dirty="0">
              <a:solidFill>
                <a:srgbClr val="CC0000"/>
              </a:solidFill>
              <a:latin typeface="黑体" panose="02010609060101010101" pitchFamily="49" charset="-122"/>
              <a:ea typeface="黑体" panose="02010609060101010101" pitchFamily="49" charset="-122"/>
            </a:endParaRPr>
          </a:p>
        </p:txBody>
      </p:sp>
      <p:sp>
        <p:nvSpPr>
          <p:cNvPr id="41989" name="Rectangle 5"/>
          <p:cNvSpPr>
            <a:spLocks noChangeArrowheads="1"/>
          </p:cNvSpPr>
          <p:nvPr/>
        </p:nvSpPr>
        <p:spPr bwMode="auto">
          <a:xfrm>
            <a:off x="152400" y="1219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r>
              <a:rPr kumimoji="1" lang="zh-CN" altLang="en-US" sz="2400" dirty="0">
                <a:solidFill>
                  <a:srgbClr val="CC0000"/>
                </a:solidFill>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用来对多个线程之间共享的临界区进行保护</a:t>
            </a:r>
          </a:p>
        </p:txBody>
      </p:sp>
      <p:sp>
        <p:nvSpPr>
          <p:cNvPr id="2" name="矩形 1"/>
          <p:cNvSpPr/>
          <p:nvPr/>
        </p:nvSpPr>
        <p:spPr>
          <a:xfrm>
            <a:off x="152400" y="1611745"/>
            <a:ext cx="8839200" cy="706755"/>
          </a:xfrm>
          <a:prstGeom prst="rect">
            <a:avLst/>
          </a:prstGeom>
        </p:spPr>
        <p:txBody>
          <a:bodyPr wrap="square">
            <a:spAutoFit/>
          </a:bodyPr>
          <a:lstStyle/>
          <a:p>
            <a:pPr algn="just"/>
            <a:r>
              <a:rPr lang="en-US" altLang="zh-CN" sz="2000" dirty="0">
                <a:solidFill>
                  <a:srgbClr val="4D4D4D"/>
                </a:solidFill>
                <a:latin typeface="+mn-ea"/>
                <a:ea typeface="+mn-ea"/>
                <a:cs typeface="+mn-ea"/>
              </a:rPr>
              <a:t>POSIX threads(</a:t>
            </a:r>
            <a:r>
              <a:rPr lang="zh-CN" altLang="en-US" sz="2000" dirty="0">
                <a:solidFill>
                  <a:srgbClr val="4D4D4D"/>
                </a:solidFill>
                <a:latin typeface="+mn-ea"/>
                <a:ea typeface="+mn-ea"/>
                <a:cs typeface="+mn-ea"/>
              </a:rPr>
              <a:t>简称</a:t>
            </a:r>
            <a:r>
              <a:rPr lang="en-US" altLang="zh-CN" sz="2000" dirty="0" err="1">
                <a:solidFill>
                  <a:srgbClr val="4D4D4D"/>
                </a:solidFill>
                <a:latin typeface="+mn-ea"/>
                <a:ea typeface="+mn-ea"/>
                <a:cs typeface="+mn-ea"/>
              </a:rPr>
              <a:t>Pthreads</a:t>
            </a:r>
            <a:r>
              <a:rPr lang="en-US" altLang="zh-CN" sz="2000" dirty="0">
                <a:solidFill>
                  <a:srgbClr val="4D4D4D"/>
                </a:solidFill>
                <a:latin typeface="+mn-ea"/>
                <a:ea typeface="+mn-ea"/>
                <a:cs typeface="+mn-ea"/>
              </a:rPr>
              <a:t>)</a:t>
            </a:r>
            <a:r>
              <a:rPr lang="zh-CN" altLang="en-US" sz="2000" b="0" dirty="0">
                <a:solidFill>
                  <a:srgbClr val="4D4D4D"/>
                </a:solidFill>
                <a:latin typeface="+mn-ea"/>
                <a:ea typeface="+mn-ea"/>
                <a:cs typeface="+mn-ea"/>
              </a:rPr>
              <a:t>是支持</a:t>
            </a:r>
            <a:r>
              <a:rPr lang="zh-CN" altLang="en-US" sz="2000" b="0" dirty="0">
                <a:solidFill>
                  <a:srgbClr val="FC5531"/>
                </a:solidFill>
                <a:latin typeface="+mn-ea"/>
                <a:ea typeface="+mn-ea"/>
                <a:cs typeface="+mn-ea"/>
                <a:hlinkClick r:id="rId2"/>
              </a:rPr>
              <a:t>多核</a:t>
            </a:r>
            <a:r>
              <a:rPr lang="zh-CN" altLang="en-US" sz="2000" b="0" dirty="0">
                <a:solidFill>
                  <a:srgbClr val="4D4D4D"/>
                </a:solidFill>
                <a:latin typeface="+mn-ea"/>
                <a:ea typeface="+mn-ea"/>
                <a:cs typeface="+mn-ea"/>
              </a:rPr>
              <a:t>平台上进行多线程编程的一套</a:t>
            </a:r>
            <a:r>
              <a:rPr lang="en-US" altLang="zh-CN" sz="2000" b="0" dirty="0">
                <a:solidFill>
                  <a:srgbClr val="4D4D4D"/>
                </a:solidFill>
                <a:latin typeface="+mn-ea"/>
                <a:ea typeface="+mn-ea"/>
                <a:cs typeface="+mn-ea"/>
              </a:rPr>
              <a:t>API</a:t>
            </a:r>
            <a:r>
              <a:rPr lang="zh-CN" altLang="en-US" sz="2000" b="0" dirty="0">
                <a:solidFill>
                  <a:srgbClr val="4D4D4D"/>
                </a:solidFill>
                <a:latin typeface="+mn-ea"/>
                <a:ea typeface="+mn-ea"/>
                <a:cs typeface="+mn-ea"/>
              </a:rPr>
              <a:t>。线程同步最典型的方法就是用</a:t>
            </a:r>
            <a:r>
              <a:rPr lang="en-US" altLang="zh-CN" sz="2000" b="0" dirty="0" err="1">
                <a:solidFill>
                  <a:srgbClr val="4D4D4D"/>
                </a:solidFill>
                <a:latin typeface="+mn-ea"/>
                <a:ea typeface="+mn-ea"/>
                <a:cs typeface="+mn-ea"/>
              </a:rPr>
              <a:t>Pthreads</a:t>
            </a:r>
            <a:r>
              <a:rPr lang="zh-CN" altLang="en-US" sz="2000" b="0" dirty="0">
                <a:solidFill>
                  <a:srgbClr val="4D4D4D"/>
                </a:solidFill>
                <a:latin typeface="+mn-ea"/>
                <a:ea typeface="+mn-ea"/>
                <a:cs typeface="+mn-ea"/>
              </a:rPr>
              <a:t>提供的锁机制</a:t>
            </a:r>
            <a:r>
              <a:rPr lang="en-US" altLang="zh-CN" sz="2000" b="0" dirty="0">
                <a:solidFill>
                  <a:srgbClr val="4D4D4D"/>
                </a:solidFill>
                <a:latin typeface="+mn-ea"/>
                <a:ea typeface="+mn-ea"/>
                <a:cs typeface="+mn-ea"/>
              </a:rPr>
              <a:t>(Lock)</a:t>
            </a:r>
            <a:r>
              <a:rPr lang="zh-CN" altLang="en-US" sz="2000" b="0" dirty="0">
                <a:solidFill>
                  <a:srgbClr val="4D4D4D"/>
                </a:solidFill>
                <a:latin typeface="+mn-ea"/>
                <a:ea typeface="+mn-ea"/>
                <a:cs typeface="+mn-ea"/>
              </a:rPr>
              <a:t>。</a:t>
            </a:r>
            <a:endParaRPr lang="en-US" altLang="zh-CN" sz="2000" b="0" i="0" dirty="0">
              <a:solidFill>
                <a:srgbClr val="4D4D4D"/>
              </a:solidFill>
              <a:effectLst/>
              <a:latin typeface="+mn-ea"/>
              <a:ea typeface="+mn-ea"/>
              <a:cs typeface="+mn-ea"/>
            </a:endParaRPr>
          </a:p>
        </p:txBody>
      </p:sp>
      <p:sp>
        <p:nvSpPr>
          <p:cNvPr id="3" name="矩形 2"/>
          <p:cNvSpPr/>
          <p:nvPr/>
        </p:nvSpPr>
        <p:spPr>
          <a:xfrm>
            <a:off x="169332" y="2438400"/>
            <a:ext cx="8822267" cy="2245360"/>
          </a:xfrm>
          <a:prstGeom prst="rect">
            <a:avLst/>
          </a:prstGeom>
        </p:spPr>
        <p:txBody>
          <a:bodyPr wrap="square">
            <a:spAutoFit/>
          </a:bodyPr>
          <a:lstStyle/>
          <a:p>
            <a:r>
              <a:rPr lang="en-US" altLang="zh-CN" sz="2000" dirty="0" err="1">
                <a:latin typeface="Times New Roman" panose="02020603050405020304" pitchFamily="18" charset="0"/>
                <a:cs typeface="Times New Roman" panose="02020603050405020304" pitchFamily="18" charset="0"/>
              </a:rPr>
              <a:t>Mutex</a:t>
            </a:r>
            <a:r>
              <a:rPr lang="zh-CN" altLang="en-US" sz="2000" dirty="0">
                <a:latin typeface="Times New Roman" panose="02020603050405020304" pitchFamily="18" charset="0"/>
                <a:cs typeface="Times New Roman" panose="02020603050405020304" pitchFamily="18" charset="0"/>
              </a:rPr>
              <a:t>（互斥锁）属于</a:t>
            </a:r>
            <a:r>
              <a:rPr lang="en-US" altLang="zh-CN" sz="2000" dirty="0">
                <a:latin typeface="Times New Roman" panose="02020603050405020304" pitchFamily="18" charset="0"/>
                <a:cs typeface="Times New Roman" panose="02020603050405020304" pitchFamily="18" charset="0"/>
              </a:rPr>
              <a:t>sleep-waiting</a:t>
            </a:r>
            <a:r>
              <a:rPr lang="zh-CN" altLang="en-US" sz="2000" dirty="0">
                <a:latin typeface="Times New Roman" panose="02020603050405020304" pitchFamily="18" charset="0"/>
                <a:cs typeface="Times New Roman" panose="02020603050405020304" pitchFamily="18" charset="0"/>
              </a:rPr>
              <a:t>类型的锁。</a:t>
            </a:r>
            <a:endParaRPr lang="en-US" altLang="zh-CN" sz="2000" dirty="0">
              <a:latin typeface="Times New Roman" panose="02020603050405020304" pitchFamily="18" charset="0"/>
              <a:cs typeface="Times New Roman" panose="02020603050405020304" pitchFamily="18" charset="0"/>
            </a:endParaRPr>
          </a:p>
          <a:p>
            <a:pPr marL="457200" indent="-457200">
              <a:buFont typeface="+mj-ea"/>
              <a:buAutoNum type="circleNumDbPlain"/>
            </a:pPr>
            <a:r>
              <a:rPr lang="zh-CN" altLang="en-US" sz="2000" b="0" dirty="0">
                <a:latin typeface="Times New Roman" panose="02020603050405020304" pitchFamily="18" charset="0"/>
                <a:cs typeface="Times New Roman" panose="02020603050405020304" pitchFamily="18" charset="0"/>
              </a:rPr>
              <a:t>例如在一个双核的机器上有两个线程（线程</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和线程</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它们分别运行在</a:t>
            </a:r>
            <a:r>
              <a:rPr lang="en-US" altLang="zh-CN" sz="2000" b="0" dirty="0">
                <a:latin typeface="Times New Roman" panose="02020603050405020304" pitchFamily="18" charset="0"/>
                <a:cs typeface="Times New Roman" panose="02020603050405020304" pitchFamily="18" charset="0"/>
              </a:rPr>
              <a:t>Core0</a:t>
            </a:r>
            <a:r>
              <a:rPr lang="zh-CN" altLang="en-US" sz="2000" b="0" dirty="0">
                <a:latin typeface="Times New Roman" panose="02020603050405020304" pitchFamily="18" charset="0"/>
                <a:cs typeface="Times New Roman" panose="02020603050405020304" pitchFamily="18" charset="0"/>
              </a:rPr>
              <a:t>和</a:t>
            </a:r>
            <a:r>
              <a:rPr lang="en-US" altLang="zh-CN" sz="2000" b="0" dirty="0">
                <a:latin typeface="Times New Roman" panose="02020603050405020304" pitchFamily="18" charset="0"/>
                <a:cs typeface="Times New Roman" panose="02020603050405020304" pitchFamily="18" charset="0"/>
              </a:rPr>
              <a:t>Core1</a:t>
            </a:r>
            <a:r>
              <a:rPr lang="zh-CN" altLang="en-US" sz="2000" b="0" dirty="0">
                <a:latin typeface="Times New Roman" panose="02020603050405020304" pitchFamily="18" charset="0"/>
                <a:cs typeface="Times New Roman" panose="02020603050405020304" pitchFamily="18" charset="0"/>
              </a:rPr>
              <a:t>上。</a:t>
            </a:r>
          </a:p>
          <a:p>
            <a:pPr marL="457200" indent="-457200">
              <a:buFont typeface="+mj-ea"/>
              <a:buAutoNum type="circleNumDbPlain"/>
            </a:pPr>
            <a:r>
              <a:rPr lang="zh-CN" altLang="en-US" sz="2000" b="0" dirty="0">
                <a:latin typeface="Times New Roman" panose="02020603050405020304" pitchFamily="18" charset="0"/>
                <a:cs typeface="Times New Roman" panose="02020603050405020304" pitchFamily="18" charset="0"/>
              </a:rPr>
              <a:t>假设线程</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想要通过</a:t>
            </a:r>
            <a:r>
              <a:rPr lang="en-US" altLang="zh-CN" sz="2000" b="0" dirty="0" err="1">
                <a:latin typeface="Times New Roman" panose="02020603050405020304" pitchFamily="18" charset="0"/>
                <a:cs typeface="Times New Roman" panose="02020603050405020304" pitchFamily="18" charset="0"/>
              </a:rPr>
              <a:t>pthread_mutex_lock</a:t>
            </a:r>
            <a:r>
              <a:rPr lang="zh-CN" altLang="en-US" sz="2000" b="0" dirty="0">
                <a:latin typeface="Times New Roman" panose="02020603050405020304" pitchFamily="18" charset="0"/>
                <a:cs typeface="Times New Roman" panose="02020603050405020304" pitchFamily="18" charset="0"/>
              </a:rPr>
              <a:t>操作去得到一个临界区的锁，而此时这个锁正被线程</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所持有，那么线程</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就会被阻塞。</a:t>
            </a:r>
            <a:endParaRPr lang="en-US" altLang="zh-CN" sz="2000" b="0" dirty="0">
              <a:latin typeface="Times New Roman" panose="02020603050405020304" pitchFamily="18" charset="0"/>
              <a:cs typeface="Times New Roman" panose="02020603050405020304" pitchFamily="18" charset="0"/>
            </a:endParaRPr>
          </a:p>
          <a:p>
            <a:pPr marL="457200" indent="-457200">
              <a:buFont typeface="+mj-ea"/>
              <a:buAutoNum type="circleNumDbPlain"/>
            </a:pPr>
            <a:r>
              <a:rPr lang="en-US" altLang="zh-CN" sz="2000" b="0" dirty="0">
                <a:latin typeface="Times New Roman" panose="02020603050405020304" pitchFamily="18" charset="0"/>
                <a:cs typeface="Times New Roman" panose="02020603050405020304" pitchFamily="18" charset="0"/>
              </a:rPr>
              <a:t>Core0</a:t>
            </a:r>
            <a:r>
              <a:rPr lang="zh-CN" altLang="en-US" sz="2000" b="0" dirty="0">
                <a:latin typeface="Times New Roman" panose="02020603050405020304" pitchFamily="18" charset="0"/>
                <a:cs typeface="Times New Roman" panose="02020603050405020304" pitchFamily="18" charset="0"/>
              </a:rPr>
              <a:t>会在此时进行</a:t>
            </a:r>
            <a:r>
              <a:rPr lang="zh-CN" altLang="en-US" sz="2000" b="0" dirty="0">
                <a:highlight>
                  <a:srgbClr val="FFFF00"/>
                </a:highlight>
                <a:latin typeface="Times New Roman" panose="02020603050405020304" pitchFamily="18" charset="0"/>
                <a:cs typeface="Times New Roman" panose="02020603050405020304" pitchFamily="18" charset="0"/>
              </a:rPr>
              <a:t>上下文切换</a:t>
            </a:r>
            <a:r>
              <a:rPr lang="en-US" altLang="zh-CN" sz="2000" b="0" dirty="0">
                <a:latin typeface="Times New Roman" panose="02020603050405020304" pitchFamily="18" charset="0"/>
                <a:cs typeface="Times New Roman" panose="02020603050405020304" pitchFamily="18" charset="0"/>
              </a:rPr>
              <a:t>(Context Switch)</a:t>
            </a:r>
            <a:r>
              <a:rPr lang="zh-CN" altLang="en-US" sz="2000" b="0" dirty="0">
                <a:latin typeface="Times New Roman" panose="02020603050405020304" pitchFamily="18" charset="0"/>
                <a:cs typeface="Times New Roman" panose="02020603050405020304" pitchFamily="18" charset="0"/>
              </a:rPr>
              <a:t>将</a:t>
            </a:r>
            <a:r>
              <a:rPr lang="zh-CN" altLang="en-US" sz="2000" b="0" dirty="0">
                <a:highlight>
                  <a:srgbClr val="FFFF00"/>
                </a:highlight>
                <a:latin typeface="Times New Roman" panose="02020603050405020304" pitchFamily="18" charset="0"/>
                <a:cs typeface="Times New Roman" panose="02020603050405020304" pitchFamily="18" charset="0"/>
              </a:rPr>
              <a:t>线程</a:t>
            </a:r>
            <a:r>
              <a:rPr lang="en-US" altLang="zh-CN" sz="2000" b="0" dirty="0">
                <a:highlight>
                  <a:srgbClr val="FFFF00"/>
                </a:highlight>
                <a:latin typeface="Times New Roman" panose="02020603050405020304" pitchFamily="18" charset="0"/>
                <a:cs typeface="Times New Roman" panose="02020603050405020304" pitchFamily="18" charset="0"/>
              </a:rPr>
              <a:t>A</a:t>
            </a:r>
            <a:r>
              <a:rPr lang="zh-CN" altLang="en-US" sz="2000" b="0" dirty="0">
                <a:highlight>
                  <a:srgbClr val="FFFF00"/>
                </a:highlight>
                <a:latin typeface="Times New Roman" panose="02020603050405020304" pitchFamily="18" charset="0"/>
                <a:cs typeface="Times New Roman" panose="02020603050405020304" pitchFamily="18" charset="0"/>
              </a:rPr>
              <a:t>置于等待队列</a:t>
            </a:r>
            <a:r>
              <a:rPr lang="zh-CN" altLang="en-US" sz="2000" b="0" dirty="0">
                <a:latin typeface="Times New Roman" panose="02020603050405020304" pitchFamily="18" charset="0"/>
                <a:cs typeface="Times New Roman" panose="02020603050405020304" pitchFamily="18" charset="0"/>
              </a:rPr>
              <a:t>中，此时</a:t>
            </a:r>
            <a:r>
              <a:rPr lang="en-US" altLang="zh-CN" sz="2000" b="0" dirty="0">
                <a:latin typeface="Times New Roman" panose="02020603050405020304" pitchFamily="18" charset="0"/>
                <a:cs typeface="Times New Roman" panose="02020603050405020304" pitchFamily="18" charset="0"/>
              </a:rPr>
              <a:t>Core0</a:t>
            </a:r>
            <a:r>
              <a:rPr lang="zh-CN" altLang="en-US" sz="2000" b="0" dirty="0">
                <a:latin typeface="Times New Roman" panose="02020603050405020304" pitchFamily="18" charset="0"/>
                <a:cs typeface="Times New Roman" panose="02020603050405020304" pitchFamily="18" charset="0"/>
              </a:rPr>
              <a:t>就可以运行其它的任务而不必进行忙等待。</a:t>
            </a:r>
            <a:endParaRPr lang="en-US" altLang="zh-CN" sz="2000" b="0" dirty="0">
              <a:latin typeface="Times New Roman" panose="02020603050405020304" pitchFamily="18" charset="0"/>
              <a:cs typeface="Times New Roman" panose="02020603050405020304" pitchFamily="18" charset="0"/>
            </a:endParaRPr>
          </a:p>
        </p:txBody>
      </p:sp>
      <p:sp>
        <p:nvSpPr>
          <p:cNvPr id="4" name="矩形 3"/>
          <p:cNvSpPr/>
          <p:nvPr/>
        </p:nvSpPr>
        <p:spPr>
          <a:xfrm>
            <a:off x="209550" y="4724761"/>
            <a:ext cx="8877299" cy="1323439"/>
          </a:xfrm>
          <a:prstGeom prst="rect">
            <a:avLst/>
          </a:prstGeom>
        </p:spPr>
        <p:txBody>
          <a:bodyPr wrap="square">
            <a:spAutoFit/>
          </a:bodyPr>
          <a:lstStyle/>
          <a:p>
            <a:r>
              <a:rPr lang="en-US" altLang="zh-CN" sz="2000" dirty="0">
                <a:solidFill>
                  <a:srgbClr val="4D4D4D"/>
                </a:solidFill>
                <a:latin typeface="Times New Roman" panose="02020603050405020304" pitchFamily="18" charset="0"/>
                <a:cs typeface="Times New Roman" panose="02020603050405020304" pitchFamily="18" charset="0"/>
              </a:rPr>
              <a:t>Spin lock</a:t>
            </a:r>
            <a:r>
              <a:rPr lang="zh-CN" altLang="en-US" sz="2000" dirty="0">
                <a:solidFill>
                  <a:srgbClr val="4D4D4D"/>
                </a:solidFill>
                <a:latin typeface="Times New Roman" panose="02020603050405020304" pitchFamily="18" charset="0"/>
                <a:cs typeface="Times New Roman" panose="02020603050405020304" pitchFamily="18" charset="0"/>
              </a:rPr>
              <a:t>（自旋锁），它属于</a:t>
            </a:r>
            <a:r>
              <a:rPr lang="en-US" altLang="zh-CN" sz="2000" dirty="0">
                <a:solidFill>
                  <a:srgbClr val="4D4D4D"/>
                </a:solidFill>
                <a:latin typeface="Times New Roman" panose="02020603050405020304" pitchFamily="18" charset="0"/>
                <a:cs typeface="Times New Roman" panose="02020603050405020304" pitchFamily="18" charset="0"/>
              </a:rPr>
              <a:t>busy-waiting</a:t>
            </a:r>
            <a:r>
              <a:rPr lang="zh-CN" altLang="en-US" sz="2000" dirty="0">
                <a:solidFill>
                  <a:srgbClr val="4D4D4D"/>
                </a:solidFill>
                <a:latin typeface="Times New Roman" panose="02020603050405020304" pitchFamily="18" charset="0"/>
                <a:cs typeface="Times New Roman" panose="02020603050405020304" pitchFamily="18" charset="0"/>
              </a:rPr>
              <a:t>类型的锁。</a:t>
            </a:r>
            <a:endParaRPr lang="en-US" altLang="zh-CN" sz="2000" dirty="0">
              <a:solidFill>
                <a:srgbClr val="4D4D4D"/>
              </a:solidFill>
              <a:latin typeface="Times New Roman" panose="02020603050405020304" pitchFamily="18" charset="0"/>
              <a:cs typeface="Times New Roman" panose="02020603050405020304" pitchFamily="18" charset="0"/>
            </a:endParaRPr>
          </a:p>
          <a:p>
            <a:r>
              <a:rPr lang="zh-CN" altLang="en-US" sz="2000" b="0" dirty="0">
                <a:solidFill>
                  <a:srgbClr val="4D4D4D"/>
                </a:solidFill>
                <a:latin typeface="Times New Roman" panose="02020603050405020304" pitchFamily="18" charset="0"/>
                <a:cs typeface="Times New Roman" panose="02020603050405020304" pitchFamily="18" charset="0"/>
              </a:rPr>
              <a:t>与互斥锁相比，如果线程</a:t>
            </a:r>
            <a:r>
              <a:rPr lang="en-US" altLang="zh-CN" sz="2000" b="0" dirty="0">
                <a:solidFill>
                  <a:srgbClr val="4D4D4D"/>
                </a:solidFill>
                <a:latin typeface="Times New Roman" panose="02020603050405020304" pitchFamily="18" charset="0"/>
                <a:cs typeface="Times New Roman" panose="02020603050405020304" pitchFamily="18" charset="0"/>
              </a:rPr>
              <a:t>A</a:t>
            </a:r>
            <a:r>
              <a:rPr lang="zh-CN" altLang="en-US" sz="2000" b="0" dirty="0">
                <a:solidFill>
                  <a:srgbClr val="4D4D4D"/>
                </a:solidFill>
                <a:latin typeface="Times New Roman" panose="02020603050405020304" pitchFamily="18" charset="0"/>
                <a:cs typeface="Times New Roman" panose="02020603050405020304" pitchFamily="18" charset="0"/>
              </a:rPr>
              <a:t>是使用</a:t>
            </a:r>
            <a:r>
              <a:rPr lang="en-US" altLang="zh-CN" sz="2000" b="0" dirty="0" err="1">
                <a:solidFill>
                  <a:srgbClr val="4D4D4D"/>
                </a:solidFill>
                <a:latin typeface="Times New Roman" panose="02020603050405020304" pitchFamily="18" charset="0"/>
                <a:cs typeface="Times New Roman" panose="02020603050405020304" pitchFamily="18" charset="0"/>
              </a:rPr>
              <a:t>pthread_spin_lock</a:t>
            </a:r>
            <a:r>
              <a:rPr lang="zh-CN" altLang="en-US" sz="2000" b="0" dirty="0">
                <a:solidFill>
                  <a:srgbClr val="4D4D4D"/>
                </a:solidFill>
                <a:latin typeface="Times New Roman" panose="02020603050405020304" pitchFamily="18" charset="0"/>
                <a:cs typeface="Times New Roman" panose="02020603050405020304" pitchFamily="18" charset="0"/>
              </a:rPr>
              <a:t>操作去请求锁，那么线程</a:t>
            </a:r>
            <a:r>
              <a:rPr lang="en-US" altLang="zh-CN" sz="2000" b="0" dirty="0">
                <a:solidFill>
                  <a:srgbClr val="4D4D4D"/>
                </a:solidFill>
                <a:latin typeface="Times New Roman" panose="02020603050405020304" pitchFamily="18" charset="0"/>
                <a:cs typeface="Times New Roman" panose="02020603050405020304" pitchFamily="18" charset="0"/>
              </a:rPr>
              <a:t>A</a:t>
            </a:r>
            <a:r>
              <a:rPr lang="zh-CN" altLang="en-US" sz="2000" b="0" dirty="0">
                <a:solidFill>
                  <a:srgbClr val="4D4D4D"/>
                </a:solidFill>
                <a:latin typeface="Times New Roman" panose="02020603050405020304" pitchFamily="18" charset="0"/>
                <a:cs typeface="Times New Roman" panose="02020603050405020304" pitchFamily="18" charset="0"/>
              </a:rPr>
              <a:t>就会一直在</a:t>
            </a:r>
            <a:r>
              <a:rPr lang="en-US" altLang="zh-CN" sz="2000" b="0" dirty="0">
                <a:solidFill>
                  <a:srgbClr val="4D4D4D"/>
                </a:solidFill>
                <a:latin typeface="Times New Roman" panose="02020603050405020304" pitchFamily="18" charset="0"/>
                <a:cs typeface="Times New Roman" panose="02020603050405020304" pitchFamily="18" charset="0"/>
              </a:rPr>
              <a:t>Core0</a:t>
            </a:r>
            <a:r>
              <a:rPr lang="zh-CN" altLang="en-US" sz="2000" b="0" dirty="0">
                <a:solidFill>
                  <a:srgbClr val="4D4D4D"/>
                </a:solidFill>
                <a:latin typeface="Times New Roman" panose="02020603050405020304" pitchFamily="18" charset="0"/>
                <a:cs typeface="Times New Roman" panose="02020603050405020304" pitchFamily="18" charset="0"/>
              </a:rPr>
              <a:t>上进行</a:t>
            </a:r>
            <a:r>
              <a:rPr lang="zh-CN" altLang="en-US" sz="2000" dirty="0">
                <a:solidFill>
                  <a:srgbClr val="4D4D4D"/>
                </a:solidFill>
                <a:latin typeface="Times New Roman" panose="02020603050405020304" pitchFamily="18" charset="0"/>
                <a:cs typeface="Times New Roman" panose="02020603050405020304" pitchFamily="18" charset="0"/>
              </a:rPr>
              <a:t>忙等待</a:t>
            </a:r>
            <a:r>
              <a:rPr lang="zh-CN" altLang="en-US" sz="2000" b="0" dirty="0">
                <a:solidFill>
                  <a:srgbClr val="4D4D4D"/>
                </a:solidFill>
                <a:latin typeface="Times New Roman" panose="02020603050405020304" pitchFamily="18" charset="0"/>
                <a:cs typeface="Times New Roman" panose="02020603050405020304" pitchFamily="18" charset="0"/>
              </a:rPr>
              <a:t>并不停的进行锁请求，直到得到这个锁为止。没有调度和线程切换的过程。</a:t>
            </a:r>
            <a:endParaRPr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44A14EA-A521-70D9-6E4E-E31D3CD75C1E}"/>
              </a:ext>
            </a:extLst>
          </p:cNvPr>
          <p:cNvSpPr txBox="1"/>
          <p:nvPr/>
        </p:nvSpPr>
        <p:spPr>
          <a:xfrm>
            <a:off x="76200" y="223845"/>
            <a:ext cx="2250675" cy="830997"/>
          </a:xfrm>
          <a:prstGeom prst="rect">
            <a:avLst/>
          </a:prstGeom>
          <a:noFill/>
        </p:spPr>
        <p:txBody>
          <a:bodyPr wrap="square">
            <a:spAutoFit/>
          </a:bodyPr>
          <a:lstStyle/>
          <a:p>
            <a:r>
              <a:rPr lang="zh-CN" altLang="en-US" sz="1200" dirty="0"/>
              <a:t>忙等待：即等待期间只会执行获取锁的操作而不会处理其它任务。这种方式会导致CPU的浪费，降低程序的执行效率。</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6.3.5 </a:t>
            </a: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endParaRPr kumimoji="1" lang="zh-CN" altLang="en-US" sz="2400" dirty="0">
              <a:solidFill>
                <a:srgbClr val="CC0000"/>
              </a:solidFill>
              <a:latin typeface="黑体" panose="02010609060101010101" pitchFamily="49" charset="-122"/>
              <a:ea typeface="黑体" panose="02010609060101010101" pitchFamily="49" charset="-122"/>
            </a:endParaRPr>
          </a:p>
        </p:txBody>
      </p:sp>
      <p:sp>
        <p:nvSpPr>
          <p:cNvPr id="41989" name="Rectangle 5"/>
          <p:cNvSpPr>
            <a:spLocks noChangeArrowheads="1"/>
          </p:cNvSpPr>
          <p:nvPr/>
        </p:nvSpPr>
        <p:spPr bwMode="auto">
          <a:xfrm>
            <a:off x="152400" y="1219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r>
              <a:rPr kumimoji="1" lang="zh-CN" altLang="en-US" sz="2400" dirty="0">
                <a:solidFill>
                  <a:srgbClr val="CC0000"/>
                </a:solidFill>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用来对多个线程之间共享的临界区进行保护</a:t>
            </a:r>
          </a:p>
        </p:txBody>
      </p:sp>
      <p:sp>
        <p:nvSpPr>
          <p:cNvPr id="2" name="矩形 1"/>
          <p:cNvSpPr/>
          <p:nvPr/>
        </p:nvSpPr>
        <p:spPr>
          <a:xfrm>
            <a:off x="152400" y="1611745"/>
            <a:ext cx="8839200" cy="706755"/>
          </a:xfrm>
          <a:prstGeom prst="rect">
            <a:avLst/>
          </a:prstGeom>
        </p:spPr>
        <p:txBody>
          <a:bodyPr wrap="square">
            <a:spAutoFit/>
          </a:bodyPr>
          <a:lstStyle/>
          <a:p>
            <a:pPr algn="just"/>
            <a:r>
              <a:rPr lang="en-US" altLang="zh-CN" sz="2000" dirty="0">
                <a:solidFill>
                  <a:srgbClr val="4D4D4D"/>
                </a:solidFill>
                <a:latin typeface="+mn-ea"/>
                <a:ea typeface="+mn-ea"/>
                <a:cs typeface="+mn-ea"/>
              </a:rPr>
              <a:t>POSIX threads(</a:t>
            </a:r>
            <a:r>
              <a:rPr lang="zh-CN" altLang="en-US" sz="2000" dirty="0">
                <a:solidFill>
                  <a:srgbClr val="4D4D4D"/>
                </a:solidFill>
                <a:latin typeface="+mn-ea"/>
                <a:ea typeface="+mn-ea"/>
                <a:cs typeface="+mn-ea"/>
              </a:rPr>
              <a:t>简称</a:t>
            </a:r>
            <a:r>
              <a:rPr lang="en-US" altLang="zh-CN" sz="2000" dirty="0" err="1">
                <a:solidFill>
                  <a:srgbClr val="4D4D4D"/>
                </a:solidFill>
                <a:latin typeface="+mn-ea"/>
                <a:ea typeface="+mn-ea"/>
                <a:cs typeface="+mn-ea"/>
              </a:rPr>
              <a:t>Pthreads</a:t>
            </a:r>
            <a:r>
              <a:rPr lang="en-US" altLang="zh-CN" sz="2000" dirty="0">
                <a:solidFill>
                  <a:srgbClr val="4D4D4D"/>
                </a:solidFill>
                <a:latin typeface="+mn-ea"/>
                <a:ea typeface="+mn-ea"/>
                <a:cs typeface="+mn-ea"/>
              </a:rPr>
              <a:t>)</a:t>
            </a:r>
            <a:r>
              <a:rPr lang="zh-CN" altLang="en-US" sz="2000" b="0" dirty="0">
                <a:solidFill>
                  <a:srgbClr val="4D4D4D"/>
                </a:solidFill>
                <a:latin typeface="+mn-ea"/>
                <a:ea typeface="+mn-ea"/>
                <a:cs typeface="+mn-ea"/>
              </a:rPr>
              <a:t>是支持</a:t>
            </a:r>
            <a:r>
              <a:rPr lang="zh-CN" altLang="en-US" sz="2000" b="0" dirty="0">
                <a:solidFill>
                  <a:srgbClr val="FC5531"/>
                </a:solidFill>
                <a:latin typeface="+mn-ea"/>
                <a:ea typeface="+mn-ea"/>
                <a:cs typeface="+mn-ea"/>
                <a:hlinkClick r:id="rId2"/>
              </a:rPr>
              <a:t>多核</a:t>
            </a:r>
            <a:r>
              <a:rPr lang="zh-CN" altLang="en-US" sz="2000" b="0" dirty="0">
                <a:solidFill>
                  <a:srgbClr val="4D4D4D"/>
                </a:solidFill>
                <a:latin typeface="+mn-ea"/>
                <a:ea typeface="+mn-ea"/>
                <a:cs typeface="+mn-ea"/>
              </a:rPr>
              <a:t>平台上进行多线程编程的一套</a:t>
            </a:r>
            <a:r>
              <a:rPr lang="en-US" altLang="zh-CN" sz="2000" b="0" dirty="0">
                <a:solidFill>
                  <a:srgbClr val="4D4D4D"/>
                </a:solidFill>
                <a:latin typeface="+mn-ea"/>
                <a:ea typeface="+mn-ea"/>
                <a:cs typeface="+mn-ea"/>
              </a:rPr>
              <a:t>API</a:t>
            </a:r>
            <a:r>
              <a:rPr lang="zh-CN" altLang="en-US" sz="2000" b="0" dirty="0">
                <a:solidFill>
                  <a:srgbClr val="4D4D4D"/>
                </a:solidFill>
                <a:latin typeface="+mn-ea"/>
                <a:ea typeface="+mn-ea"/>
                <a:cs typeface="+mn-ea"/>
              </a:rPr>
              <a:t>。线程同步最典型的方法就是用</a:t>
            </a:r>
            <a:r>
              <a:rPr lang="en-US" altLang="zh-CN" sz="2000" b="0" dirty="0" err="1">
                <a:solidFill>
                  <a:srgbClr val="4D4D4D"/>
                </a:solidFill>
                <a:latin typeface="+mn-ea"/>
                <a:ea typeface="+mn-ea"/>
                <a:cs typeface="+mn-ea"/>
              </a:rPr>
              <a:t>Pthreads</a:t>
            </a:r>
            <a:r>
              <a:rPr lang="zh-CN" altLang="en-US" sz="2000" b="0" dirty="0">
                <a:solidFill>
                  <a:srgbClr val="4D4D4D"/>
                </a:solidFill>
                <a:latin typeface="+mn-ea"/>
                <a:ea typeface="+mn-ea"/>
                <a:cs typeface="+mn-ea"/>
              </a:rPr>
              <a:t>提供的锁机制</a:t>
            </a:r>
            <a:r>
              <a:rPr lang="en-US" altLang="zh-CN" sz="2000" b="0" dirty="0">
                <a:solidFill>
                  <a:srgbClr val="4D4D4D"/>
                </a:solidFill>
                <a:latin typeface="+mn-ea"/>
                <a:ea typeface="+mn-ea"/>
                <a:cs typeface="+mn-ea"/>
              </a:rPr>
              <a:t>(Lock)</a:t>
            </a:r>
            <a:r>
              <a:rPr lang="zh-CN" altLang="en-US" sz="2000" b="0" dirty="0">
                <a:solidFill>
                  <a:srgbClr val="4D4D4D"/>
                </a:solidFill>
                <a:latin typeface="+mn-ea"/>
                <a:ea typeface="+mn-ea"/>
                <a:cs typeface="+mn-ea"/>
              </a:rPr>
              <a:t>。</a:t>
            </a:r>
            <a:endParaRPr lang="en-US" altLang="zh-CN" sz="2000" b="0" i="0" dirty="0">
              <a:solidFill>
                <a:srgbClr val="4D4D4D"/>
              </a:solidFill>
              <a:effectLst/>
              <a:latin typeface="+mn-ea"/>
              <a:ea typeface="+mn-ea"/>
              <a:cs typeface="+mn-ea"/>
            </a:endParaRPr>
          </a:p>
        </p:txBody>
      </p:sp>
      <p:sp>
        <p:nvSpPr>
          <p:cNvPr id="3" name="矩形 2"/>
          <p:cNvSpPr/>
          <p:nvPr/>
        </p:nvSpPr>
        <p:spPr>
          <a:xfrm>
            <a:off x="169332" y="2438400"/>
            <a:ext cx="8822267" cy="3477875"/>
          </a:xfrm>
          <a:prstGeom prst="rect">
            <a:avLst/>
          </a:prstGeom>
        </p:spPr>
        <p:txBody>
          <a:bodyPr wrap="square">
            <a:spAutoFit/>
          </a:bodyPr>
          <a:lstStyle/>
          <a:p>
            <a:r>
              <a:rPr lang="zh-CN" altLang="en-US" sz="2000" dirty="0">
                <a:solidFill>
                  <a:srgbClr val="C00000"/>
                </a:solidFill>
              </a:rPr>
              <a:t>互斥锁与自旋锁比较：</a:t>
            </a:r>
            <a:endParaRPr lang="en-US" altLang="zh-CN" sz="2000" dirty="0">
              <a:solidFill>
                <a:srgbClr val="C00000"/>
              </a:solidFill>
            </a:endParaRPr>
          </a:p>
          <a:p>
            <a:r>
              <a:rPr lang="zh-CN" altLang="en-US" sz="2000" dirty="0"/>
              <a:t>互斥锁更适用于</a:t>
            </a:r>
            <a:r>
              <a:rPr lang="zh-CN" altLang="en-US" sz="2000" dirty="0">
                <a:highlight>
                  <a:srgbClr val="FFFF00"/>
                </a:highlight>
              </a:rPr>
              <a:t>临界区持锁时间比较长</a:t>
            </a:r>
            <a:r>
              <a:rPr lang="zh-CN" altLang="en-US" sz="2000" dirty="0"/>
              <a:t>的操作，比如：</a:t>
            </a:r>
          </a:p>
          <a:p>
            <a:pPr marL="457200" indent="-457200">
              <a:buFont typeface="+mj-ea"/>
              <a:buAutoNum type="circleNumDbPlain"/>
            </a:pPr>
            <a:r>
              <a:rPr lang="zh-CN" altLang="en-US" sz="2000" b="0" dirty="0"/>
              <a:t>临界区有</a:t>
            </a:r>
            <a:r>
              <a:rPr lang="en-US" altLang="zh-CN" sz="2000" b="0" dirty="0"/>
              <a:t>IO</a:t>
            </a:r>
            <a:r>
              <a:rPr lang="zh-CN" altLang="en-US" sz="2000" b="0" dirty="0"/>
              <a:t>操作</a:t>
            </a:r>
          </a:p>
          <a:p>
            <a:pPr marL="457200" indent="-457200">
              <a:buFont typeface="+mj-ea"/>
              <a:buAutoNum type="circleNumDbPlain"/>
            </a:pPr>
            <a:r>
              <a:rPr lang="zh-CN" altLang="en-US" sz="2000" b="0" dirty="0"/>
              <a:t>临界区代码复杂或者循环量大</a:t>
            </a:r>
          </a:p>
          <a:p>
            <a:pPr marL="457200" indent="-457200">
              <a:buFont typeface="+mj-ea"/>
              <a:buAutoNum type="circleNumDbPlain"/>
            </a:pPr>
            <a:r>
              <a:rPr lang="zh-CN" altLang="en-US" sz="2000" b="0" dirty="0"/>
              <a:t>临界区竞争非常激烈</a:t>
            </a:r>
          </a:p>
          <a:p>
            <a:pPr marL="457200" indent="-457200">
              <a:buFont typeface="+mj-ea"/>
              <a:buAutoNum type="circleNumDbPlain"/>
            </a:pPr>
            <a:r>
              <a:rPr lang="zh-CN" altLang="en-US" sz="2000" b="0" dirty="0"/>
              <a:t>单核处理器</a:t>
            </a:r>
          </a:p>
          <a:p>
            <a:endParaRPr lang="en-US" altLang="zh-CN" sz="2000" dirty="0"/>
          </a:p>
          <a:p>
            <a:r>
              <a:rPr lang="zh-CN" altLang="en-US" sz="2000" dirty="0"/>
              <a:t>自旋锁就主要用在</a:t>
            </a:r>
            <a:r>
              <a:rPr lang="zh-CN" altLang="en-US" sz="2000" dirty="0">
                <a:highlight>
                  <a:srgbClr val="FFFF00"/>
                </a:highlight>
              </a:rPr>
              <a:t>临界区持锁时间非常短且</a:t>
            </a:r>
            <a:r>
              <a:rPr lang="en-US" altLang="zh-CN" sz="2000" dirty="0">
                <a:highlight>
                  <a:srgbClr val="FFFF00"/>
                </a:highlight>
              </a:rPr>
              <a:t>CPU</a:t>
            </a:r>
            <a:r>
              <a:rPr lang="zh-CN" altLang="en-US" sz="2000" dirty="0">
                <a:highlight>
                  <a:srgbClr val="FFFF00"/>
                </a:highlight>
              </a:rPr>
              <a:t>资源不紧张的情况下</a:t>
            </a:r>
            <a:r>
              <a:rPr lang="zh-CN" altLang="en-US" sz="2000" dirty="0"/>
              <a:t>。</a:t>
            </a:r>
          </a:p>
          <a:p>
            <a:r>
              <a:rPr lang="zh-CN" altLang="en-US" sz="2000" b="0" dirty="0"/>
              <a:t>所以一般用在多核的服务器时较多。短期</a:t>
            </a:r>
            <a:r>
              <a:rPr lang="zh-CN" altLang="en-US" sz="2000" dirty="0"/>
              <a:t>自旋</a:t>
            </a:r>
            <a:r>
              <a:rPr lang="zh-CN" altLang="en-US" sz="2000" b="0" dirty="0"/>
              <a:t>不引起调度和上下文切换，效率更高。</a:t>
            </a:r>
            <a:endParaRPr lang="en-US" altLang="zh-CN" sz="2000" b="0" dirty="0"/>
          </a:p>
          <a:p>
            <a:endParaRPr lang="zh-CN" altLang="en-US" sz="2000"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6.3.5 </a:t>
            </a: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endParaRPr kumimoji="1" lang="zh-CN" altLang="en-US" sz="2400" dirty="0">
              <a:solidFill>
                <a:srgbClr val="CC0000"/>
              </a:solidFill>
              <a:latin typeface="黑体" panose="02010609060101010101" pitchFamily="49" charset="-122"/>
              <a:ea typeface="黑体" panose="02010609060101010101" pitchFamily="49" charset="-122"/>
            </a:endParaRPr>
          </a:p>
        </p:txBody>
      </p:sp>
      <p:sp>
        <p:nvSpPr>
          <p:cNvPr id="41989" name="Rectangle 5"/>
          <p:cNvSpPr>
            <a:spLocks noChangeArrowheads="1"/>
          </p:cNvSpPr>
          <p:nvPr/>
        </p:nvSpPr>
        <p:spPr bwMode="auto">
          <a:xfrm>
            <a:off x="152400" y="1219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r>
              <a:rPr kumimoji="1" lang="zh-CN" altLang="en-US" sz="2400" dirty="0">
                <a:solidFill>
                  <a:srgbClr val="CC0000"/>
                </a:solidFill>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用来对多个线程之间共享的临界区进行保护</a:t>
            </a:r>
          </a:p>
        </p:txBody>
      </p:sp>
      <p:sp>
        <p:nvSpPr>
          <p:cNvPr id="2" name="矩形 1"/>
          <p:cNvSpPr/>
          <p:nvPr/>
        </p:nvSpPr>
        <p:spPr>
          <a:xfrm>
            <a:off x="152400" y="1611745"/>
            <a:ext cx="8839200" cy="706755"/>
          </a:xfrm>
          <a:prstGeom prst="rect">
            <a:avLst/>
          </a:prstGeom>
        </p:spPr>
        <p:txBody>
          <a:bodyPr wrap="square">
            <a:spAutoFit/>
          </a:bodyPr>
          <a:lstStyle/>
          <a:p>
            <a:pPr algn="just"/>
            <a:r>
              <a:rPr lang="en-US" altLang="zh-CN" sz="2000" dirty="0">
                <a:solidFill>
                  <a:srgbClr val="4D4D4D"/>
                </a:solidFill>
                <a:latin typeface="+mn-ea"/>
                <a:ea typeface="+mn-ea"/>
                <a:cs typeface="+mn-ea"/>
              </a:rPr>
              <a:t>POSIX threads(</a:t>
            </a:r>
            <a:r>
              <a:rPr lang="zh-CN" altLang="en-US" sz="2000" dirty="0">
                <a:solidFill>
                  <a:srgbClr val="4D4D4D"/>
                </a:solidFill>
                <a:latin typeface="+mn-ea"/>
                <a:ea typeface="+mn-ea"/>
                <a:cs typeface="+mn-ea"/>
              </a:rPr>
              <a:t>简称</a:t>
            </a:r>
            <a:r>
              <a:rPr lang="en-US" altLang="zh-CN" sz="2000" dirty="0" err="1">
                <a:solidFill>
                  <a:srgbClr val="4D4D4D"/>
                </a:solidFill>
                <a:latin typeface="+mn-ea"/>
                <a:ea typeface="+mn-ea"/>
                <a:cs typeface="+mn-ea"/>
              </a:rPr>
              <a:t>Pthreads</a:t>
            </a:r>
            <a:r>
              <a:rPr lang="en-US" altLang="zh-CN" sz="2000" dirty="0">
                <a:solidFill>
                  <a:srgbClr val="4D4D4D"/>
                </a:solidFill>
                <a:latin typeface="+mn-ea"/>
                <a:ea typeface="+mn-ea"/>
                <a:cs typeface="+mn-ea"/>
              </a:rPr>
              <a:t>)</a:t>
            </a:r>
            <a:r>
              <a:rPr lang="zh-CN" altLang="en-US" sz="2000" b="0" dirty="0">
                <a:solidFill>
                  <a:srgbClr val="4D4D4D"/>
                </a:solidFill>
                <a:latin typeface="+mn-ea"/>
                <a:ea typeface="+mn-ea"/>
                <a:cs typeface="+mn-ea"/>
              </a:rPr>
              <a:t>是支持</a:t>
            </a:r>
            <a:r>
              <a:rPr lang="zh-CN" altLang="en-US" sz="2000" b="0" dirty="0">
                <a:solidFill>
                  <a:srgbClr val="FC5531"/>
                </a:solidFill>
                <a:latin typeface="+mn-ea"/>
                <a:ea typeface="+mn-ea"/>
                <a:cs typeface="+mn-ea"/>
                <a:hlinkClick r:id="rId2"/>
              </a:rPr>
              <a:t>多核</a:t>
            </a:r>
            <a:r>
              <a:rPr lang="zh-CN" altLang="en-US" sz="2000" b="0" dirty="0">
                <a:solidFill>
                  <a:srgbClr val="4D4D4D"/>
                </a:solidFill>
                <a:latin typeface="+mn-ea"/>
                <a:ea typeface="+mn-ea"/>
                <a:cs typeface="+mn-ea"/>
              </a:rPr>
              <a:t>平台上进行多线程编程的一套</a:t>
            </a:r>
            <a:r>
              <a:rPr lang="en-US" altLang="zh-CN" sz="2000" b="0" dirty="0">
                <a:solidFill>
                  <a:srgbClr val="4D4D4D"/>
                </a:solidFill>
                <a:latin typeface="+mn-ea"/>
                <a:ea typeface="+mn-ea"/>
                <a:cs typeface="+mn-ea"/>
              </a:rPr>
              <a:t>API</a:t>
            </a:r>
            <a:r>
              <a:rPr lang="zh-CN" altLang="en-US" sz="2000" b="0" dirty="0">
                <a:solidFill>
                  <a:srgbClr val="4D4D4D"/>
                </a:solidFill>
                <a:latin typeface="+mn-ea"/>
                <a:ea typeface="+mn-ea"/>
                <a:cs typeface="+mn-ea"/>
              </a:rPr>
              <a:t>。线程同步最典型的方法就是用</a:t>
            </a:r>
            <a:r>
              <a:rPr lang="en-US" altLang="zh-CN" sz="2000" b="0" dirty="0" err="1">
                <a:solidFill>
                  <a:srgbClr val="4D4D4D"/>
                </a:solidFill>
                <a:latin typeface="+mn-ea"/>
                <a:ea typeface="+mn-ea"/>
                <a:cs typeface="+mn-ea"/>
              </a:rPr>
              <a:t>Pthreads</a:t>
            </a:r>
            <a:r>
              <a:rPr lang="zh-CN" altLang="en-US" sz="2000" b="0" dirty="0">
                <a:solidFill>
                  <a:srgbClr val="4D4D4D"/>
                </a:solidFill>
                <a:latin typeface="+mn-ea"/>
                <a:ea typeface="+mn-ea"/>
                <a:cs typeface="+mn-ea"/>
              </a:rPr>
              <a:t>提供的锁机制</a:t>
            </a:r>
            <a:r>
              <a:rPr lang="en-US" altLang="zh-CN" sz="2000" b="0" dirty="0">
                <a:solidFill>
                  <a:srgbClr val="4D4D4D"/>
                </a:solidFill>
                <a:latin typeface="+mn-ea"/>
                <a:ea typeface="+mn-ea"/>
                <a:cs typeface="+mn-ea"/>
              </a:rPr>
              <a:t>(Lock)</a:t>
            </a:r>
            <a:r>
              <a:rPr lang="zh-CN" altLang="en-US" sz="2000" b="0" dirty="0">
                <a:solidFill>
                  <a:srgbClr val="4D4D4D"/>
                </a:solidFill>
                <a:latin typeface="+mn-ea"/>
                <a:ea typeface="+mn-ea"/>
                <a:cs typeface="+mn-ea"/>
              </a:rPr>
              <a:t>。</a:t>
            </a:r>
            <a:endParaRPr lang="en-US" altLang="zh-CN" sz="2000" b="0" i="0" dirty="0">
              <a:solidFill>
                <a:srgbClr val="4D4D4D"/>
              </a:solidFill>
              <a:effectLst/>
              <a:latin typeface="+mn-ea"/>
              <a:ea typeface="+mn-ea"/>
              <a:cs typeface="+mn-ea"/>
            </a:endParaRPr>
          </a:p>
        </p:txBody>
      </p:sp>
      <p:sp>
        <p:nvSpPr>
          <p:cNvPr id="3" name="矩形 2"/>
          <p:cNvSpPr/>
          <p:nvPr/>
        </p:nvSpPr>
        <p:spPr>
          <a:xfrm>
            <a:off x="169333" y="2319631"/>
            <a:ext cx="8822267" cy="2862322"/>
          </a:xfrm>
          <a:prstGeom prst="rect">
            <a:avLst/>
          </a:prstGeom>
        </p:spPr>
        <p:txBody>
          <a:bodyPr wrap="square">
            <a:spAutoFit/>
          </a:bodyPr>
          <a:lstStyle/>
          <a:p>
            <a:r>
              <a:rPr lang="zh-CN" altLang="en-US" sz="2000" dirty="0">
                <a:solidFill>
                  <a:srgbClr val="C00000"/>
                </a:solidFill>
              </a:rPr>
              <a:t>互斥锁与自选锁的实现过程比较</a:t>
            </a:r>
            <a:endParaRPr lang="en-US" altLang="zh-CN" sz="2000" dirty="0">
              <a:solidFill>
                <a:srgbClr val="C00000"/>
              </a:solidFill>
            </a:endParaRPr>
          </a:p>
          <a:p>
            <a:r>
              <a:rPr lang="zh-CN" altLang="en-US" sz="2000" dirty="0">
                <a:solidFill>
                  <a:srgbClr val="C00000"/>
                </a:solidFill>
              </a:rPr>
              <a:t>采用</a:t>
            </a:r>
            <a:r>
              <a:rPr lang="en-US" altLang="zh-CN" sz="2000" dirty="0" err="1">
                <a:solidFill>
                  <a:srgbClr val="C00000"/>
                </a:solidFill>
              </a:rPr>
              <a:t>TestAndSet</a:t>
            </a:r>
            <a:r>
              <a:rPr lang="zh-CN" altLang="en-US" sz="2000" dirty="0">
                <a:solidFill>
                  <a:srgbClr val="C00000"/>
                </a:solidFill>
              </a:rPr>
              <a:t>被实现为一条机器指令</a:t>
            </a:r>
            <a:endParaRPr lang="en-US" altLang="zh-CN" sz="2000" dirty="0">
              <a:solidFill>
                <a:srgbClr val="C00000"/>
              </a:solidFill>
            </a:endParaRPr>
          </a:p>
          <a:p>
            <a:endParaRPr lang="en-US" altLang="zh-CN" sz="2000" dirty="0">
              <a:solidFill>
                <a:srgbClr val="C00000"/>
              </a:solidFill>
            </a:endParaRPr>
          </a:p>
          <a:p>
            <a:r>
              <a:rPr lang="zh-CN" altLang="en-US" sz="2000" dirty="0">
                <a:solidFill>
                  <a:srgbClr val="C00000"/>
                </a:solidFill>
              </a:rPr>
              <a:t>无忙等待（</a:t>
            </a:r>
            <a:r>
              <a:rPr lang="en-US" altLang="zh-CN" sz="2000" dirty="0">
                <a:solidFill>
                  <a:srgbClr val="C00000"/>
                </a:solidFill>
              </a:rPr>
              <a:t>Non-busy Waiting</a:t>
            </a:r>
            <a:r>
              <a:rPr lang="zh-CN" altLang="en-US" sz="2000" dirty="0">
                <a:solidFill>
                  <a:srgbClr val="C00000"/>
                </a:solidFill>
              </a:rPr>
              <a:t>）是相对于忙等待（</a:t>
            </a:r>
            <a:r>
              <a:rPr lang="en-US" altLang="zh-CN" sz="2000" dirty="0">
                <a:solidFill>
                  <a:srgbClr val="C00000"/>
                </a:solidFill>
              </a:rPr>
              <a:t>Busy Waiting</a:t>
            </a:r>
            <a:r>
              <a:rPr lang="zh-CN" altLang="en-US" sz="2000" dirty="0">
                <a:solidFill>
                  <a:srgbClr val="C00000"/>
                </a:solidFill>
              </a:rPr>
              <a:t>）而言的一种等待方式，它是指某个线程在等待某个条件成立时，不会占用 </a:t>
            </a:r>
            <a:r>
              <a:rPr lang="en-US" altLang="zh-CN" sz="2000" dirty="0">
                <a:solidFill>
                  <a:srgbClr val="C00000"/>
                </a:solidFill>
              </a:rPr>
              <a:t>CPU </a:t>
            </a:r>
            <a:r>
              <a:rPr lang="zh-CN" altLang="en-US" sz="2000" dirty="0">
                <a:solidFill>
                  <a:srgbClr val="C00000"/>
                </a:solidFill>
              </a:rPr>
              <a:t>资源，而是暂停自己（可能是进入休眠状态），直到条件满足后再唤醒自己。这种等待方式相比忙等待，可以有效地降低 </a:t>
            </a:r>
            <a:r>
              <a:rPr lang="en-US" altLang="zh-CN" sz="2000" dirty="0">
                <a:solidFill>
                  <a:srgbClr val="C00000"/>
                </a:solidFill>
              </a:rPr>
              <a:t>CPU </a:t>
            </a:r>
            <a:r>
              <a:rPr lang="zh-CN" altLang="en-US" sz="2000" dirty="0">
                <a:solidFill>
                  <a:srgbClr val="C00000"/>
                </a:solidFill>
              </a:rPr>
              <a:t>的占用率，并提高系统的性能表现。</a:t>
            </a:r>
            <a:endParaRPr lang="en-US" altLang="zh-CN" sz="2000" dirty="0">
              <a:solidFill>
                <a:srgbClr val="C00000"/>
              </a:solidFill>
            </a:endParaRPr>
          </a:p>
          <a:p>
            <a:endParaRPr lang="zh-CN" altLang="en-US" sz="2000" b="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6.3.5 </a:t>
            </a: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endParaRPr kumimoji="1" lang="zh-CN" altLang="en-US" sz="2400" dirty="0">
              <a:solidFill>
                <a:srgbClr val="CC0000"/>
              </a:solidFill>
              <a:latin typeface="黑体" panose="02010609060101010101" pitchFamily="49" charset="-122"/>
              <a:ea typeface="黑体" panose="02010609060101010101" pitchFamily="49" charset="-122"/>
            </a:endParaRPr>
          </a:p>
        </p:txBody>
      </p:sp>
      <p:sp>
        <p:nvSpPr>
          <p:cNvPr id="41989" name="Rectangle 5"/>
          <p:cNvSpPr>
            <a:spLocks noChangeArrowheads="1"/>
          </p:cNvSpPr>
          <p:nvPr/>
        </p:nvSpPr>
        <p:spPr bwMode="auto">
          <a:xfrm>
            <a:off x="152400" y="1219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r>
              <a:rPr kumimoji="1" lang="zh-CN" altLang="en-US" sz="2400" dirty="0">
                <a:solidFill>
                  <a:srgbClr val="CC0000"/>
                </a:solidFill>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用来对多个线程之间共享的临界区进行保护</a:t>
            </a:r>
          </a:p>
        </p:txBody>
      </p:sp>
      <p:sp>
        <p:nvSpPr>
          <p:cNvPr id="2" name="矩形 1"/>
          <p:cNvSpPr/>
          <p:nvPr/>
        </p:nvSpPr>
        <p:spPr>
          <a:xfrm>
            <a:off x="152400" y="1611745"/>
            <a:ext cx="8839200" cy="706755"/>
          </a:xfrm>
          <a:prstGeom prst="rect">
            <a:avLst/>
          </a:prstGeom>
        </p:spPr>
        <p:txBody>
          <a:bodyPr wrap="square">
            <a:spAutoFit/>
          </a:bodyPr>
          <a:lstStyle/>
          <a:p>
            <a:pPr algn="just"/>
            <a:r>
              <a:rPr lang="en-US" altLang="zh-CN" sz="2000" dirty="0">
                <a:solidFill>
                  <a:srgbClr val="4D4D4D"/>
                </a:solidFill>
                <a:latin typeface="+mn-ea"/>
                <a:ea typeface="+mn-ea"/>
                <a:cs typeface="+mn-ea"/>
              </a:rPr>
              <a:t>POSIX threads(</a:t>
            </a:r>
            <a:r>
              <a:rPr lang="zh-CN" altLang="en-US" sz="2000" dirty="0">
                <a:solidFill>
                  <a:srgbClr val="4D4D4D"/>
                </a:solidFill>
                <a:latin typeface="+mn-ea"/>
                <a:ea typeface="+mn-ea"/>
                <a:cs typeface="+mn-ea"/>
              </a:rPr>
              <a:t>简称</a:t>
            </a:r>
            <a:r>
              <a:rPr lang="en-US" altLang="zh-CN" sz="2000" dirty="0" err="1">
                <a:solidFill>
                  <a:srgbClr val="4D4D4D"/>
                </a:solidFill>
                <a:latin typeface="+mn-ea"/>
                <a:ea typeface="+mn-ea"/>
                <a:cs typeface="+mn-ea"/>
              </a:rPr>
              <a:t>Pthreads</a:t>
            </a:r>
            <a:r>
              <a:rPr lang="en-US" altLang="zh-CN" sz="2000" dirty="0">
                <a:solidFill>
                  <a:srgbClr val="4D4D4D"/>
                </a:solidFill>
                <a:latin typeface="+mn-ea"/>
                <a:ea typeface="+mn-ea"/>
                <a:cs typeface="+mn-ea"/>
              </a:rPr>
              <a:t>)</a:t>
            </a:r>
            <a:r>
              <a:rPr lang="zh-CN" altLang="en-US" sz="2000" b="0" dirty="0">
                <a:solidFill>
                  <a:srgbClr val="4D4D4D"/>
                </a:solidFill>
                <a:latin typeface="+mn-ea"/>
                <a:ea typeface="+mn-ea"/>
                <a:cs typeface="+mn-ea"/>
              </a:rPr>
              <a:t>是支持</a:t>
            </a:r>
            <a:r>
              <a:rPr lang="zh-CN" altLang="en-US" sz="2000" b="0" dirty="0">
                <a:solidFill>
                  <a:srgbClr val="FC5531"/>
                </a:solidFill>
                <a:latin typeface="+mn-ea"/>
                <a:ea typeface="+mn-ea"/>
                <a:cs typeface="+mn-ea"/>
                <a:hlinkClick r:id="rId2"/>
              </a:rPr>
              <a:t>多核</a:t>
            </a:r>
            <a:r>
              <a:rPr lang="zh-CN" altLang="en-US" sz="2000" b="0" dirty="0">
                <a:solidFill>
                  <a:srgbClr val="4D4D4D"/>
                </a:solidFill>
                <a:latin typeface="+mn-ea"/>
                <a:ea typeface="+mn-ea"/>
                <a:cs typeface="+mn-ea"/>
              </a:rPr>
              <a:t>平台上进行多线程编程的一套</a:t>
            </a:r>
            <a:r>
              <a:rPr lang="en-US" altLang="zh-CN" sz="2000" b="0" dirty="0">
                <a:solidFill>
                  <a:srgbClr val="4D4D4D"/>
                </a:solidFill>
                <a:latin typeface="+mn-ea"/>
                <a:ea typeface="+mn-ea"/>
                <a:cs typeface="+mn-ea"/>
              </a:rPr>
              <a:t>API</a:t>
            </a:r>
            <a:r>
              <a:rPr lang="zh-CN" altLang="en-US" sz="2000" b="0" dirty="0">
                <a:solidFill>
                  <a:srgbClr val="4D4D4D"/>
                </a:solidFill>
                <a:latin typeface="+mn-ea"/>
                <a:ea typeface="+mn-ea"/>
                <a:cs typeface="+mn-ea"/>
              </a:rPr>
              <a:t>。线程同步最典型的方法就是用</a:t>
            </a:r>
            <a:r>
              <a:rPr lang="en-US" altLang="zh-CN" sz="2000" b="0" dirty="0" err="1">
                <a:solidFill>
                  <a:srgbClr val="4D4D4D"/>
                </a:solidFill>
                <a:latin typeface="+mn-ea"/>
                <a:ea typeface="+mn-ea"/>
                <a:cs typeface="+mn-ea"/>
              </a:rPr>
              <a:t>Pthreads</a:t>
            </a:r>
            <a:r>
              <a:rPr lang="zh-CN" altLang="en-US" sz="2000" b="0" dirty="0">
                <a:solidFill>
                  <a:srgbClr val="4D4D4D"/>
                </a:solidFill>
                <a:latin typeface="+mn-ea"/>
                <a:ea typeface="+mn-ea"/>
                <a:cs typeface="+mn-ea"/>
              </a:rPr>
              <a:t>提供的锁机制</a:t>
            </a:r>
            <a:r>
              <a:rPr lang="en-US" altLang="zh-CN" sz="2000" b="0" dirty="0">
                <a:solidFill>
                  <a:srgbClr val="4D4D4D"/>
                </a:solidFill>
                <a:latin typeface="+mn-ea"/>
                <a:ea typeface="+mn-ea"/>
                <a:cs typeface="+mn-ea"/>
              </a:rPr>
              <a:t>(Lock)</a:t>
            </a:r>
            <a:r>
              <a:rPr lang="zh-CN" altLang="en-US" sz="2000" b="0" dirty="0">
                <a:solidFill>
                  <a:srgbClr val="4D4D4D"/>
                </a:solidFill>
                <a:latin typeface="+mn-ea"/>
                <a:ea typeface="+mn-ea"/>
                <a:cs typeface="+mn-ea"/>
              </a:rPr>
              <a:t>。</a:t>
            </a:r>
            <a:endParaRPr lang="en-US" altLang="zh-CN" sz="2000" b="0" i="0" dirty="0">
              <a:solidFill>
                <a:srgbClr val="4D4D4D"/>
              </a:solidFill>
              <a:effectLst/>
              <a:latin typeface="+mn-ea"/>
              <a:ea typeface="+mn-ea"/>
              <a:cs typeface="+mn-ea"/>
            </a:endParaRPr>
          </a:p>
        </p:txBody>
      </p:sp>
      <p:sp>
        <p:nvSpPr>
          <p:cNvPr id="3" name="矩形 2"/>
          <p:cNvSpPr/>
          <p:nvPr/>
        </p:nvSpPr>
        <p:spPr>
          <a:xfrm>
            <a:off x="169333" y="2319631"/>
            <a:ext cx="8822267" cy="1015663"/>
          </a:xfrm>
          <a:prstGeom prst="rect">
            <a:avLst/>
          </a:prstGeom>
        </p:spPr>
        <p:txBody>
          <a:bodyPr wrap="square">
            <a:spAutoFit/>
          </a:bodyPr>
          <a:lstStyle/>
          <a:p>
            <a:r>
              <a:rPr lang="zh-CN" altLang="en-US" sz="2000" dirty="0">
                <a:solidFill>
                  <a:srgbClr val="C00000"/>
                </a:solidFill>
              </a:rPr>
              <a:t>互斥锁与自选锁的实现过程比较</a:t>
            </a:r>
            <a:endParaRPr lang="en-US" altLang="zh-CN" sz="2000" dirty="0">
              <a:solidFill>
                <a:srgbClr val="C00000"/>
              </a:solidFill>
            </a:endParaRPr>
          </a:p>
          <a:p>
            <a:r>
              <a:rPr lang="zh-CN" altLang="en-US" sz="2000" dirty="0">
                <a:solidFill>
                  <a:srgbClr val="C00000"/>
                </a:solidFill>
              </a:rPr>
              <a:t>采用</a:t>
            </a:r>
            <a:r>
              <a:rPr lang="en-US" altLang="zh-CN" sz="2000" dirty="0" err="1">
                <a:solidFill>
                  <a:srgbClr val="C00000"/>
                </a:solidFill>
              </a:rPr>
              <a:t>TestAndSet</a:t>
            </a:r>
            <a:r>
              <a:rPr lang="zh-CN" altLang="en-US" sz="2000" dirty="0">
                <a:solidFill>
                  <a:srgbClr val="C00000"/>
                </a:solidFill>
              </a:rPr>
              <a:t>被实现为一条机器指令</a:t>
            </a:r>
            <a:endParaRPr lang="en-US" altLang="zh-CN" sz="2000" dirty="0">
              <a:solidFill>
                <a:srgbClr val="C00000"/>
              </a:solidFill>
            </a:endParaRPr>
          </a:p>
          <a:p>
            <a:endParaRPr lang="zh-CN" altLang="en-US" sz="2000" b="0" dirty="0"/>
          </a:p>
        </p:txBody>
      </p:sp>
      <p:pic>
        <p:nvPicPr>
          <p:cNvPr id="5" name="图片 4"/>
          <p:cNvPicPr>
            <a:picLocks noChangeAspect="1"/>
          </p:cNvPicPr>
          <p:nvPr/>
        </p:nvPicPr>
        <p:blipFill>
          <a:blip r:embed="rId3"/>
          <a:stretch>
            <a:fillRect/>
          </a:stretch>
        </p:blipFill>
        <p:spPr>
          <a:xfrm>
            <a:off x="3581400" y="44838"/>
            <a:ext cx="4933912" cy="284960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r="11481"/>
          <a:stretch>
            <a:fillRect/>
          </a:stretch>
        </p:blipFill>
        <p:spPr>
          <a:xfrm>
            <a:off x="55245" y="3247390"/>
            <a:ext cx="4865370" cy="3269615"/>
          </a:xfrm>
          <a:prstGeom prst="rect">
            <a:avLst/>
          </a:prstGeom>
          <a:ln>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8" name="组合 7"/>
          <p:cNvGrpSpPr/>
          <p:nvPr/>
        </p:nvGrpSpPr>
        <p:grpSpPr>
          <a:xfrm>
            <a:off x="4952999" y="2972047"/>
            <a:ext cx="4152900" cy="3290456"/>
            <a:chOff x="7620" y="4525"/>
            <a:chExt cx="6720" cy="5324"/>
          </a:xfrm>
        </p:grpSpPr>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l="44313"/>
            <a:stretch>
              <a:fillRect/>
            </a:stretch>
          </p:blipFill>
          <p:spPr>
            <a:xfrm>
              <a:off x="7620" y="4525"/>
              <a:ext cx="6720" cy="53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文本框 6"/>
            <p:cNvSpPr txBox="1"/>
            <p:nvPr/>
          </p:nvSpPr>
          <p:spPr>
            <a:xfrm>
              <a:off x="11400" y="4564"/>
              <a:ext cx="1680" cy="645"/>
            </a:xfrm>
            <a:prstGeom prst="rect">
              <a:avLst/>
            </a:prstGeom>
            <a:noFill/>
          </p:spPr>
          <p:txBody>
            <a:bodyPr wrap="square" rtlCol="0" anchor="t">
              <a:spAutoFit/>
            </a:bodyPr>
            <a:lstStyle/>
            <a:p>
              <a:r>
                <a:rPr lang="zh-CN" altLang="en-US" sz="2000" dirty="0">
                  <a:solidFill>
                    <a:srgbClr val="C00000"/>
                  </a:solidFill>
                  <a:sym typeface="+mn-ea"/>
                </a:rPr>
                <a:t>互斥锁</a:t>
              </a:r>
            </a:p>
          </p:txBody>
        </p:sp>
      </p:grpSp>
    </p:spTree>
    <p:extLst>
      <p:ext uri="{BB962C8B-B14F-4D97-AF65-F5344CB8AC3E}">
        <p14:creationId xmlns:p14="http://schemas.microsoft.com/office/powerpoint/2010/main" val="353980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2133600" y="762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6.3 </a:t>
            </a:r>
            <a:r>
              <a:rPr lang="zh-CN" altLang="en-US" sz="3200">
                <a:latin typeface="黑体" panose="02010609060101010101" pitchFamily="49" charset="-122"/>
                <a:ea typeface="黑体" panose="02010609060101010101" pitchFamily="49" charset="-122"/>
              </a:rPr>
              <a:t>临界区问题解决方法</a:t>
            </a:r>
          </a:p>
        </p:txBody>
      </p:sp>
      <p:sp>
        <p:nvSpPr>
          <p:cNvPr id="41988" name="Rectangle 4"/>
          <p:cNvSpPr>
            <a:spLocks noChangeArrowheads="1"/>
          </p:cNvSpPr>
          <p:nvPr/>
        </p:nvSpPr>
        <p:spPr bwMode="auto">
          <a:xfrm>
            <a:off x="2162175" y="604838"/>
            <a:ext cx="48482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400" dirty="0">
                <a:solidFill>
                  <a:srgbClr val="CC0000"/>
                </a:solidFill>
                <a:latin typeface="黑体" panose="02010609060101010101" pitchFamily="49" charset="-122"/>
                <a:ea typeface="黑体" panose="02010609060101010101" pitchFamily="49" charset="-122"/>
              </a:rPr>
              <a:t>6.3.5 </a:t>
            </a: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endParaRPr kumimoji="1" lang="zh-CN" altLang="en-US" sz="2400" dirty="0">
              <a:solidFill>
                <a:srgbClr val="CC0000"/>
              </a:solidFill>
              <a:latin typeface="黑体" panose="02010609060101010101" pitchFamily="49" charset="-122"/>
              <a:ea typeface="黑体" panose="02010609060101010101" pitchFamily="49" charset="-122"/>
            </a:endParaRPr>
          </a:p>
        </p:txBody>
      </p:sp>
      <p:sp>
        <p:nvSpPr>
          <p:cNvPr id="41989" name="Rectangle 5"/>
          <p:cNvSpPr>
            <a:spLocks noChangeArrowheads="1"/>
          </p:cNvSpPr>
          <p:nvPr/>
        </p:nvSpPr>
        <p:spPr bwMode="auto">
          <a:xfrm>
            <a:off x="152400" y="1219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锁</a:t>
            </a:r>
            <a:r>
              <a:rPr kumimoji="1" lang="en-US" altLang="zh-CN" sz="2400" dirty="0">
                <a:solidFill>
                  <a:srgbClr val="CC0000"/>
                </a:solidFill>
                <a:latin typeface="黑体" panose="02010609060101010101" pitchFamily="49" charset="-122"/>
                <a:ea typeface="黑体" panose="02010609060101010101" pitchFamily="49" charset="-122"/>
              </a:rPr>
              <a:t>Lock</a:t>
            </a:r>
            <a:r>
              <a:rPr kumimoji="1" lang="zh-CN" altLang="en-US" sz="2400" dirty="0">
                <a:solidFill>
                  <a:srgbClr val="CC0000"/>
                </a:solidFill>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用来对多个线程之间共享的临界区进行保护</a:t>
            </a:r>
          </a:p>
        </p:txBody>
      </p:sp>
      <p:sp>
        <p:nvSpPr>
          <p:cNvPr id="2" name="矩形 1"/>
          <p:cNvSpPr/>
          <p:nvPr/>
        </p:nvSpPr>
        <p:spPr>
          <a:xfrm>
            <a:off x="152400" y="1611745"/>
            <a:ext cx="8839200" cy="706755"/>
          </a:xfrm>
          <a:prstGeom prst="rect">
            <a:avLst/>
          </a:prstGeom>
        </p:spPr>
        <p:txBody>
          <a:bodyPr wrap="square">
            <a:spAutoFit/>
          </a:bodyPr>
          <a:lstStyle/>
          <a:p>
            <a:pPr algn="just"/>
            <a:r>
              <a:rPr lang="en-US" altLang="zh-CN" sz="2000" dirty="0">
                <a:solidFill>
                  <a:srgbClr val="4D4D4D"/>
                </a:solidFill>
                <a:latin typeface="+mn-ea"/>
                <a:ea typeface="+mn-ea"/>
                <a:cs typeface="+mn-ea"/>
              </a:rPr>
              <a:t>POSIX threads(</a:t>
            </a:r>
            <a:r>
              <a:rPr lang="zh-CN" altLang="en-US" sz="2000" dirty="0">
                <a:solidFill>
                  <a:srgbClr val="4D4D4D"/>
                </a:solidFill>
                <a:latin typeface="+mn-ea"/>
                <a:ea typeface="+mn-ea"/>
                <a:cs typeface="+mn-ea"/>
              </a:rPr>
              <a:t>简称</a:t>
            </a:r>
            <a:r>
              <a:rPr lang="en-US" altLang="zh-CN" sz="2000" dirty="0" err="1">
                <a:solidFill>
                  <a:srgbClr val="4D4D4D"/>
                </a:solidFill>
                <a:latin typeface="+mn-ea"/>
                <a:ea typeface="+mn-ea"/>
                <a:cs typeface="+mn-ea"/>
              </a:rPr>
              <a:t>Pthreads</a:t>
            </a:r>
            <a:r>
              <a:rPr lang="en-US" altLang="zh-CN" sz="2000" dirty="0">
                <a:solidFill>
                  <a:srgbClr val="4D4D4D"/>
                </a:solidFill>
                <a:latin typeface="+mn-ea"/>
                <a:ea typeface="+mn-ea"/>
                <a:cs typeface="+mn-ea"/>
              </a:rPr>
              <a:t>)</a:t>
            </a:r>
            <a:r>
              <a:rPr lang="zh-CN" altLang="en-US" sz="2000" b="0" dirty="0">
                <a:solidFill>
                  <a:srgbClr val="4D4D4D"/>
                </a:solidFill>
                <a:latin typeface="+mn-ea"/>
                <a:ea typeface="+mn-ea"/>
                <a:cs typeface="+mn-ea"/>
              </a:rPr>
              <a:t>是支持</a:t>
            </a:r>
            <a:r>
              <a:rPr lang="zh-CN" altLang="en-US" sz="2000" b="0" dirty="0">
                <a:solidFill>
                  <a:srgbClr val="FC5531"/>
                </a:solidFill>
                <a:latin typeface="+mn-ea"/>
                <a:ea typeface="+mn-ea"/>
                <a:cs typeface="+mn-ea"/>
                <a:hlinkClick r:id="rId2"/>
              </a:rPr>
              <a:t>多核</a:t>
            </a:r>
            <a:r>
              <a:rPr lang="zh-CN" altLang="en-US" sz="2000" b="0" dirty="0">
                <a:solidFill>
                  <a:srgbClr val="4D4D4D"/>
                </a:solidFill>
                <a:latin typeface="+mn-ea"/>
                <a:ea typeface="+mn-ea"/>
                <a:cs typeface="+mn-ea"/>
              </a:rPr>
              <a:t>平台上进行多线程编程的一套</a:t>
            </a:r>
            <a:r>
              <a:rPr lang="en-US" altLang="zh-CN" sz="2000" b="0" dirty="0">
                <a:solidFill>
                  <a:srgbClr val="4D4D4D"/>
                </a:solidFill>
                <a:latin typeface="+mn-ea"/>
                <a:ea typeface="+mn-ea"/>
                <a:cs typeface="+mn-ea"/>
              </a:rPr>
              <a:t>API</a:t>
            </a:r>
            <a:r>
              <a:rPr lang="zh-CN" altLang="en-US" sz="2000" b="0" dirty="0">
                <a:solidFill>
                  <a:srgbClr val="4D4D4D"/>
                </a:solidFill>
                <a:latin typeface="+mn-ea"/>
                <a:ea typeface="+mn-ea"/>
                <a:cs typeface="+mn-ea"/>
              </a:rPr>
              <a:t>。线程同步最典型的方法就是用</a:t>
            </a:r>
            <a:r>
              <a:rPr lang="en-US" altLang="zh-CN" sz="2000" b="0" dirty="0" err="1">
                <a:solidFill>
                  <a:srgbClr val="4D4D4D"/>
                </a:solidFill>
                <a:latin typeface="+mn-ea"/>
                <a:ea typeface="+mn-ea"/>
                <a:cs typeface="+mn-ea"/>
              </a:rPr>
              <a:t>Pthreads</a:t>
            </a:r>
            <a:r>
              <a:rPr lang="zh-CN" altLang="en-US" sz="2000" b="0" dirty="0">
                <a:solidFill>
                  <a:srgbClr val="4D4D4D"/>
                </a:solidFill>
                <a:latin typeface="+mn-ea"/>
                <a:ea typeface="+mn-ea"/>
                <a:cs typeface="+mn-ea"/>
              </a:rPr>
              <a:t>提供的锁机制</a:t>
            </a:r>
            <a:r>
              <a:rPr lang="en-US" altLang="zh-CN" sz="2000" b="0" dirty="0">
                <a:solidFill>
                  <a:srgbClr val="4D4D4D"/>
                </a:solidFill>
                <a:latin typeface="+mn-ea"/>
                <a:ea typeface="+mn-ea"/>
                <a:cs typeface="+mn-ea"/>
              </a:rPr>
              <a:t>(Lock)</a:t>
            </a:r>
            <a:r>
              <a:rPr lang="zh-CN" altLang="en-US" sz="2000" b="0" dirty="0">
                <a:solidFill>
                  <a:srgbClr val="4D4D4D"/>
                </a:solidFill>
                <a:latin typeface="+mn-ea"/>
                <a:ea typeface="+mn-ea"/>
                <a:cs typeface="+mn-ea"/>
              </a:rPr>
              <a:t>。</a:t>
            </a:r>
            <a:endParaRPr lang="en-US" altLang="zh-CN" sz="2000" b="0" i="0" dirty="0">
              <a:solidFill>
                <a:srgbClr val="4D4D4D"/>
              </a:solidFill>
              <a:effectLst/>
              <a:latin typeface="+mn-ea"/>
              <a:ea typeface="+mn-ea"/>
              <a:cs typeface="+mn-ea"/>
            </a:endParaRPr>
          </a:p>
        </p:txBody>
      </p:sp>
      <p:sp>
        <p:nvSpPr>
          <p:cNvPr id="3" name="矩形 2"/>
          <p:cNvSpPr/>
          <p:nvPr/>
        </p:nvSpPr>
        <p:spPr>
          <a:xfrm>
            <a:off x="169332" y="2438400"/>
            <a:ext cx="8822267" cy="2553335"/>
          </a:xfrm>
          <a:prstGeom prst="rect">
            <a:avLst/>
          </a:prstGeom>
        </p:spPr>
        <p:txBody>
          <a:bodyPr wrap="square">
            <a:spAutoFit/>
          </a:bodyPr>
          <a:lstStyle/>
          <a:p>
            <a:r>
              <a:rPr lang="zh-CN" altLang="en-US" sz="2000" dirty="0">
                <a:latin typeface="+mn-ea"/>
                <a:ea typeface="+mn-ea"/>
                <a:cs typeface="+mn-ea"/>
              </a:rPr>
              <a:t>读写锁</a:t>
            </a:r>
            <a:r>
              <a:rPr lang="en-US" altLang="zh-CN" sz="2000" dirty="0">
                <a:solidFill>
                  <a:srgbClr val="333333"/>
                </a:solidFill>
                <a:latin typeface="+mn-ea"/>
                <a:ea typeface="+mn-ea"/>
                <a:cs typeface="+mn-ea"/>
              </a:rPr>
              <a:t>Read/Write lock</a:t>
            </a:r>
            <a:r>
              <a:rPr lang="zh-CN" altLang="en-US" sz="2000" dirty="0">
                <a:latin typeface="+mn-ea"/>
                <a:ea typeface="+mn-ea"/>
                <a:cs typeface="+mn-ea"/>
              </a:rPr>
              <a:t>实际是一种读写不同的特殊互斥锁。</a:t>
            </a:r>
            <a:endParaRPr lang="en-US" altLang="zh-CN" sz="2000" dirty="0">
              <a:latin typeface="+mn-ea"/>
              <a:ea typeface="+mn-ea"/>
              <a:cs typeface="+mn-ea"/>
            </a:endParaRPr>
          </a:p>
          <a:p>
            <a:pPr marL="457200" indent="-457200">
              <a:buFont typeface="+mj-ea"/>
              <a:buAutoNum type="circleNumDbPlain"/>
            </a:pPr>
            <a:r>
              <a:rPr lang="zh-CN" altLang="en-US" sz="2000" b="0" dirty="0">
                <a:latin typeface="+mn-ea"/>
                <a:ea typeface="+mn-ea"/>
                <a:cs typeface="+mn-ea"/>
              </a:rPr>
              <a:t>它把对共享资源的访问者划分成读者和写者，</a:t>
            </a:r>
            <a:r>
              <a:rPr lang="zh-CN" altLang="en-US" sz="2000" dirty="0">
                <a:latin typeface="+mn-ea"/>
                <a:ea typeface="+mn-ea"/>
                <a:cs typeface="+mn-ea"/>
              </a:rPr>
              <a:t>读者</a:t>
            </a:r>
            <a:r>
              <a:rPr lang="zh-CN" altLang="en-US" sz="2000" b="0" dirty="0">
                <a:latin typeface="+mn-ea"/>
                <a:ea typeface="+mn-ea"/>
                <a:cs typeface="+mn-ea"/>
              </a:rPr>
              <a:t>只对共享资源进行读访问，</a:t>
            </a:r>
            <a:r>
              <a:rPr lang="zh-CN" altLang="en-US" sz="2000" dirty="0">
                <a:latin typeface="+mn-ea"/>
                <a:ea typeface="+mn-ea"/>
                <a:cs typeface="+mn-ea"/>
              </a:rPr>
              <a:t>写者</a:t>
            </a:r>
            <a:r>
              <a:rPr lang="zh-CN" altLang="en-US" sz="2000" b="0" dirty="0">
                <a:latin typeface="+mn-ea"/>
                <a:ea typeface="+mn-ea"/>
                <a:cs typeface="+mn-ea"/>
              </a:rPr>
              <a:t>则需要对共享资源进行写操作。</a:t>
            </a:r>
            <a:endParaRPr lang="en-US" altLang="zh-CN" sz="2000" b="0" dirty="0">
              <a:latin typeface="+mn-ea"/>
              <a:ea typeface="+mn-ea"/>
              <a:cs typeface="+mn-ea"/>
            </a:endParaRPr>
          </a:p>
          <a:p>
            <a:pPr marL="457200" indent="-457200">
              <a:buFont typeface="+mj-ea"/>
              <a:buAutoNum type="circleNumDbPlain"/>
            </a:pPr>
            <a:r>
              <a:rPr lang="zh-CN" altLang="en-US" sz="2000" b="0" dirty="0">
                <a:latin typeface="+mn-ea"/>
                <a:ea typeface="+mn-ea"/>
                <a:cs typeface="+mn-ea"/>
              </a:rPr>
              <a:t>这种锁相对于自旋锁而言，能</a:t>
            </a:r>
            <a:r>
              <a:rPr lang="zh-CN" altLang="en-US" sz="2000" b="0" dirty="0">
                <a:highlight>
                  <a:srgbClr val="FFFF00"/>
                </a:highlight>
                <a:latin typeface="+mn-ea"/>
                <a:ea typeface="+mn-ea"/>
                <a:cs typeface="+mn-ea"/>
              </a:rPr>
              <a:t>提高并发性</a:t>
            </a:r>
            <a:r>
              <a:rPr lang="zh-CN" altLang="en-US" sz="2000" b="0" dirty="0">
                <a:latin typeface="+mn-ea"/>
                <a:ea typeface="+mn-ea"/>
                <a:cs typeface="+mn-ea"/>
              </a:rPr>
              <a:t>。在多处理器系统中，它</a:t>
            </a:r>
            <a:r>
              <a:rPr lang="zh-CN" altLang="en-US" sz="2000" b="0" dirty="0">
                <a:highlight>
                  <a:srgbClr val="FFFF00"/>
                </a:highlight>
                <a:latin typeface="+mn-ea"/>
                <a:ea typeface="+mn-ea"/>
                <a:cs typeface="+mn-ea"/>
              </a:rPr>
              <a:t>允许同时有多个读者来访问共享资源</a:t>
            </a:r>
            <a:r>
              <a:rPr lang="zh-CN" altLang="en-US" sz="2000" b="0" dirty="0">
                <a:latin typeface="+mn-ea"/>
                <a:ea typeface="+mn-ea"/>
                <a:cs typeface="+mn-ea"/>
              </a:rPr>
              <a:t>，多个逻辑</a:t>
            </a:r>
            <a:r>
              <a:rPr lang="en-US" altLang="zh-CN" sz="2000" b="0" dirty="0">
                <a:latin typeface="+mn-ea"/>
                <a:ea typeface="+mn-ea"/>
                <a:cs typeface="+mn-ea"/>
              </a:rPr>
              <a:t>CPU </a:t>
            </a:r>
            <a:r>
              <a:rPr lang="zh-CN" altLang="en-US" sz="2000" b="0" dirty="0">
                <a:latin typeface="+mn-ea"/>
                <a:ea typeface="+mn-ea"/>
                <a:cs typeface="+mn-ea"/>
              </a:rPr>
              <a:t>访问同一共享资源。但写者是排他性的。</a:t>
            </a:r>
            <a:endParaRPr lang="en-US" altLang="zh-CN" sz="2000" b="0" dirty="0">
              <a:latin typeface="+mn-ea"/>
              <a:ea typeface="+mn-ea"/>
              <a:cs typeface="+mn-ea"/>
            </a:endParaRPr>
          </a:p>
          <a:p>
            <a:r>
              <a:rPr lang="zh-CN" altLang="en-US" sz="2000" b="0" dirty="0">
                <a:latin typeface="+mn-ea"/>
                <a:ea typeface="+mn-ea"/>
                <a:cs typeface="+mn-ea"/>
              </a:rPr>
              <a:t>总结：一个读写锁同时只能有</a:t>
            </a:r>
            <a:r>
              <a:rPr lang="zh-CN" altLang="en-US" sz="2000" i="1" dirty="0">
                <a:latin typeface="+mn-ea"/>
                <a:ea typeface="+mn-ea"/>
                <a:cs typeface="+mn-ea"/>
              </a:rPr>
              <a:t>一个写者或多个读者</a:t>
            </a:r>
            <a:r>
              <a:rPr lang="en-US" altLang="zh-CN" sz="2000" b="0" dirty="0">
                <a:latin typeface="+mn-ea"/>
                <a:ea typeface="+mn-ea"/>
                <a:cs typeface="+mn-ea"/>
              </a:rPr>
              <a:t>(</a:t>
            </a:r>
            <a:r>
              <a:rPr lang="zh-CN" altLang="en-US" sz="2000" b="0" dirty="0">
                <a:latin typeface="+mn-ea"/>
                <a:ea typeface="+mn-ea"/>
                <a:cs typeface="+mn-ea"/>
              </a:rPr>
              <a:t>与</a:t>
            </a:r>
            <a:r>
              <a:rPr lang="en-US" altLang="zh-CN" sz="2000" b="0" dirty="0">
                <a:latin typeface="+mn-ea"/>
                <a:ea typeface="+mn-ea"/>
                <a:cs typeface="+mn-ea"/>
              </a:rPr>
              <a:t>CPU</a:t>
            </a:r>
            <a:r>
              <a:rPr lang="zh-CN" altLang="en-US" sz="2000" b="0" dirty="0">
                <a:latin typeface="+mn-ea"/>
                <a:ea typeface="+mn-ea"/>
                <a:cs typeface="+mn-ea"/>
              </a:rPr>
              <a:t>数相关</a:t>
            </a:r>
            <a:r>
              <a:rPr lang="en-US" altLang="zh-CN" sz="2000" b="0" dirty="0">
                <a:latin typeface="+mn-ea"/>
                <a:ea typeface="+mn-ea"/>
                <a:cs typeface="+mn-ea"/>
              </a:rPr>
              <a:t>)</a:t>
            </a:r>
            <a:r>
              <a:rPr lang="zh-CN" altLang="en-US" sz="2000" b="0" dirty="0">
                <a:latin typeface="+mn-ea"/>
                <a:ea typeface="+mn-ea"/>
                <a:cs typeface="+mn-ea"/>
              </a:rPr>
              <a:t>，但</a:t>
            </a:r>
            <a:r>
              <a:rPr lang="zh-CN" altLang="en-US" sz="2000" i="1" dirty="0">
                <a:latin typeface="+mn-ea"/>
                <a:ea typeface="+mn-ea"/>
                <a:cs typeface="+mn-ea"/>
              </a:rPr>
              <a:t>不能同时既有读者又有写者。</a:t>
            </a:r>
            <a:endParaRPr lang="en-US" altLang="zh-CN" sz="2000" i="1" dirty="0">
              <a:latin typeface="+mn-ea"/>
              <a:ea typeface="+mn-ea"/>
              <a:cs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1828800"/>
            <a:ext cx="7772400" cy="47244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000"/>
          </a:p>
        </p:txBody>
      </p:sp>
      <p:sp>
        <p:nvSpPr>
          <p:cNvPr id="43011"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6.4 </a:t>
            </a:r>
            <a:r>
              <a:rPr lang="zh-CN" altLang="en-US" sz="3200">
                <a:latin typeface="黑体" panose="02010609060101010101" pitchFamily="49" charset="-122"/>
                <a:ea typeface="黑体" panose="02010609060101010101" pitchFamily="49" charset="-122"/>
              </a:rPr>
              <a:t>进程同步</a:t>
            </a:r>
            <a:endParaRPr lang="zh-CN" altLang="en-US" sz="3600"/>
          </a:p>
        </p:txBody>
      </p:sp>
      <p:sp>
        <p:nvSpPr>
          <p:cNvPr id="43012" name="Rectangle 4"/>
          <p:cNvSpPr>
            <a:spLocks noGrp="1" noChangeArrowheads="1"/>
          </p:cNvSpPr>
          <p:nvPr>
            <p:ph type="title"/>
          </p:nvPr>
        </p:nvSpPr>
        <p:spPr>
          <a:xfrm>
            <a:off x="990600" y="1295400"/>
            <a:ext cx="5867400" cy="457200"/>
          </a:xfrm>
          <a:noFill/>
        </p:spPr>
        <p:txBody>
          <a:bodyPr/>
          <a:lstStyle/>
          <a:p>
            <a:pPr eaLnBrk="1" hangingPunct="1"/>
            <a:r>
              <a:rPr lang="zh-CN" altLang="en-US" sz="2600"/>
              <a:t>术语</a:t>
            </a:r>
            <a:r>
              <a:rPr lang="en-US" altLang="zh-CN" sz="2600"/>
              <a:t>3: </a:t>
            </a:r>
            <a:r>
              <a:rPr lang="zh-CN" altLang="en-US" sz="2600"/>
              <a:t>同步</a:t>
            </a:r>
            <a:r>
              <a:rPr lang="en-US" altLang="zh-CN" sz="2600"/>
              <a:t>(Synchronization)</a:t>
            </a:r>
          </a:p>
        </p:txBody>
      </p:sp>
      <p:sp>
        <p:nvSpPr>
          <p:cNvPr id="305157" name="Rectangle 5"/>
          <p:cNvSpPr>
            <a:spLocks noChangeArrowheads="1"/>
          </p:cNvSpPr>
          <p:nvPr/>
        </p:nvSpPr>
        <p:spPr bwMode="auto">
          <a:xfrm>
            <a:off x="685800" y="1905000"/>
            <a:ext cx="82296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200" dirty="0">
                <a:solidFill>
                  <a:srgbClr val="FF0000"/>
                </a:solidFill>
              </a:rPr>
              <a:t>同步</a:t>
            </a:r>
            <a:r>
              <a:rPr lang="en-US" altLang="zh-CN" sz="2200" dirty="0">
                <a:solidFill>
                  <a:srgbClr val="FF0000"/>
                </a:solidFill>
              </a:rPr>
              <a:t>: </a:t>
            </a:r>
            <a:r>
              <a:rPr lang="zh-CN" altLang="en-US" sz="2200" dirty="0">
                <a:solidFill>
                  <a:srgbClr val="FF0000"/>
                </a:solidFill>
              </a:rPr>
              <a:t>多个进程</a:t>
            </a:r>
            <a:r>
              <a:rPr lang="zh-CN" altLang="en-US" sz="2200" dirty="0"/>
              <a:t>按确定的协作顺序执行（包括中断服务和进程）</a:t>
            </a:r>
          </a:p>
        </p:txBody>
      </p:sp>
      <p:sp>
        <p:nvSpPr>
          <p:cNvPr id="305158" name="Rectangle 6"/>
          <p:cNvSpPr>
            <a:spLocks noChangeArrowheads="1"/>
          </p:cNvSpPr>
          <p:nvPr/>
        </p:nvSpPr>
        <p:spPr bwMode="auto">
          <a:xfrm>
            <a:off x="685800" y="2411413"/>
            <a:ext cx="4495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200"/>
              <a:t>同步的例子随处可见</a:t>
            </a:r>
            <a:r>
              <a:rPr lang="en-US" altLang="zh-CN" sz="2200"/>
              <a:t>…</a:t>
            </a:r>
          </a:p>
        </p:txBody>
      </p:sp>
      <p:grpSp>
        <p:nvGrpSpPr>
          <p:cNvPr id="305189" name="Group 37"/>
          <p:cNvGrpSpPr/>
          <p:nvPr/>
        </p:nvGrpSpPr>
        <p:grpSpPr bwMode="auto">
          <a:xfrm>
            <a:off x="1371600" y="2971800"/>
            <a:ext cx="5943600" cy="1644650"/>
            <a:chOff x="864" y="1872"/>
            <a:chExt cx="3744" cy="1036"/>
          </a:xfrm>
        </p:grpSpPr>
        <p:sp>
          <p:nvSpPr>
            <p:cNvPr id="43019" name="Rectangle 7"/>
            <p:cNvSpPr>
              <a:spLocks noChangeArrowheads="1"/>
            </p:cNvSpPr>
            <p:nvPr/>
          </p:nvSpPr>
          <p:spPr bwMode="auto">
            <a:xfrm>
              <a:off x="1488" y="1872"/>
              <a:ext cx="1488" cy="1036"/>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t> </a:t>
              </a:r>
              <a:r>
                <a:rPr lang="zh-CN" altLang="en-US" sz="2000" dirty="0"/>
                <a:t>司机 </a:t>
              </a:r>
              <a:br>
                <a:rPr lang="zh-CN" altLang="en-US" sz="2000" dirty="0"/>
              </a:br>
              <a:r>
                <a:rPr lang="zh-CN" altLang="en-US" sz="2000" dirty="0"/>
                <a:t> </a:t>
              </a:r>
              <a:r>
                <a:rPr lang="en-US" altLang="zh-CN" sz="2000" dirty="0"/>
                <a:t>while (true){</a:t>
              </a:r>
              <a:br>
                <a:rPr lang="en-US" altLang="zh-CN" sz="2000" dirty="0"/>
              </a:br>
              <a:r>
                <a:rPr lang="en-US" altLang="zh-CN" sz="2000" dirty="0"/>
                <a:t>     </a:t>
              </a:r>
              <a:r>
                <a:rPr lang="zh-CN" altLang="en-US" sz="2000" dirty="0"/>
                <a:t>启动车辆；  </a:t>
              </a:r>
              <a:br>
                <a:rPr lang="zh-CN" altLang="en-US" sz="2000" dirty="0"/>
              </a:br>
              <a:r>
                <a:rPr lang="zh-CN" altLang="en-US" sz="2000" dirty="0"/>
                <a:t>     正常运行；     </a:t>
              </a:r>
              <a:br>
                <a:rPr lang="zh-CN" altLang="en-US" sz="2000" dirty="0"/>
              </a:br>
              <a:r>
                <a:rPr lang="zh-CN" altLang="en-US" sz="2000" dirty="0"/>
                <a:t>     到站停车；</a:t>
              </a:r>
              <a:r>
                <a:rPr lang="en-US" altLang="zh-CN" sz="2000" dirty="0"/>
                <a:t>}</a:t>
              </a:r>
            </a:p>
          </p:txBody>
        </p:sp>
        <p:sp>
          <p:nvSpPr>
            <p:cNvPr id="43020" name="Rectangle 8"/>
            <p:cNvSpPr>
              <a:spLocks noChangeArrowheads="1"/>
            </p:cNvSpPr>
            <p:nvPr/>
          </p:nvSpPr>
          <p:spPr bwMode="auto">
            <a:xfrm>
              <a:off x="3120" y="1872"/>
              <a:ext cx="1488" cy="1028"/>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t> </a:t>
              </a:r>
              <a:r>
                <a:rPr lang="zh-CN" altLang="en-US" sz="2000" dirty="0"/>
                <a:t>售票员 </a:t>
              </a:r>
              <a:br>
                <a:rPr lang="zh-CN" altLang="en-US" sz="2000" dirty="0"/>
              </a:br>
              <a:r>
                <a:rPr lang="zh-CN" altLang="en-US" sz="2000" dirty="0"/>
                <a:t> </a:t>
              </a:r>
              <a:r>
                <a:rPr lang="en-US" altLang="zh-CN" sz="2000" dirty="0"/>
                <a:t>while (true){ </a:t>
              </a:r>
              <a:br>
                <a:rPr lang="en-US" altLang="zh-CN" sz="2000" dirty="0"/>
              </a:br>
              <a:r>
                <a:rPr lang="en-US" altLang="zh-CN" sz="2000" dirty="0"/>
                <a:t>     </a:t>
              </a:r>
              <a:r>
                <a:rPr lang="zh-CN" altLang="en-US" sz="2000" dirty="0"/>
                <a:t>关门；</a:t>
              </a:r>
              <a:br>
                <a:rPr lang="zh-CN" altLang="en-US" sz="2000" dirty="0"/>
              </a:br>
              <a:r>
                <a:rPr lang="zh-CN" altLang="en-US" sz="2000" dirty="0"/>
                <a:t>     开门；</a:t>
              </a:r>
              <a:endParaRPr lang="en-US" altLang="zh-CN" sz="2000" dirty="0"/>
            </a:p>
            <a:p>
              <a:pPr eaLnBrk="1" hangingPunct="1">
                <a:spcBef>
                  <a:spcPct val="0"/>
                </a:spcBef>
                <a:buClrTx/>
                <a:buSzTx/>
                <a:buFontTx/>
                <a:buNone/>
              </a:pPr>
              <a:r>
                <a:rPr lang="en-US" altLang="zh-CN" sz="2000" dirty="0"/>
                <a:t>}</a:t>
              </a:r>
            </a:p>
          </p:txBody>
        </p:sp>
        <p:sp>
          <p:nvSpPr>
            <p:cNvPr id="43021" name="Rectangle 9"/>
            <p:cNvSpPr>
              <a:spLocks noChangeArrowheads="1"/>
            </p:cNvSpPr>
            <p:nvPr/>
          </p:nvSpPr>
          <p:spPr bwMode="auto">
            <a:xfrm>
              <a:off x="864" y="2208"/>
              <a:ext cx="5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FF0000"/>
                  </a:solidFill>
                </a:rPr>
                <a:t>实例</a:t>
              </a:r>
              <a:r>
                <a:rPr lang="en-US" altLang="zh-CN" sz="2000">
                  <a:solidFill>
                    <a:srgbClr val="FF0000"/>
                  </a:solidFill>
                </a:rPr>
                <a:t>1:</a:t>
              </a:r>
            </a:p>
          </p:txBody>
        </p:sp>
      </p:grpSp>
      <p:grpSp>
        <p:nvGrpSpPr>
          <p:cNvPr id="305190" name="Group 38"/>
          <p:cNvGrpSpPr/>
          <p:nvPr/>
        </p:nvGrpSpPr>
        <p:grpSpPr bwMode="auto">
          <a:xfrm>
            <a:off x="990600" y="4800600"/>
            <a:ext cx="6781800" cy="1644650"/>
            <a:chOff x="624" y="3024"/>
            <a:chExt cx="4272" cy="1036"/>
          </a:xfrm>
        </p:grpSpPr>
        <p:sp>
          <p:nvSpPr>
            <p:cNvPr id="43017" name="Rectangle 10"/>
            <p:cNvSpPr>
              <a:spLocks noChangeArrowheads="1"/>
            </p:cNvSpPr>
            <p:nvPr/>
          </p:nvSpPr>
          <p:spPr bwMode="auto">
            <a:xfrm>
              <a:off x="1248" y="3024"/>
              <a:ext cx="3648" cy="1036"/>
            </a:xfrm>
            <a:prstGeom prst="rect">
              <a:avLst/>
            </a:prstGeom>
            <a:solidFill>
              <a:schemeClr val="bg1"/>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  </a:t>
              </a:r>
              <a:r>
                <a:rPr lang="zh-CN" altLang="en-US" sz="2000"/>
                <a:t>读者</a:t>
              </a:r>
              <a:r>
                <a:rPr lang="en-US" altLang="zh-CN" sz="2000"/>
                <a:t>-</a:t>
              </a:r>
              <a:r>
                <a:rPr lang="zh-CN" altLang="en-US" sz="2000"/>
                <a:t>写者问题</a:t>
              </a:r>
            </a:p>
            <a:p>
              <a:pPr eaLnBrk="1" hangingPunct="1">
                <a:spcBef>
                  <a:spcPct val="0"/>
                </a:spcBef>
                <a:buClrTx/>
                <a:buSzTx/>
                <a:buFontTx/>
                <a:buNone/>
              </a:pPr>
              <a:r>
                <a:rPr lang="zh-CN" altLang="en-US" sz="2000"/>
                <a:t>  两组并发进程：读者和写者，共享一个数据区。</a:t>
              </a:r>
            </a:p>
            <a:p>
              <a:pPr eaLnBrk="1" hangingPunct="1">
                <a:spcBef>
                  <a:spcPct val="0"/>
                </a:spcBef>
                <a:buClrTx/>
                <a:buSzTx/>
                <a:buFontTx/>
                <a:buNone/>
              </a:pPr>
              <a:r>
                <a:rPr lang="zh-CN" altLang="en-US" sz="2000"/>
                <a:t>  </a:t>
              </a:r>
              <a:r>
                <a:rPr lang="en-US" altLang="zh-CN" sz="2000"/>
                <a:t>(1)</a:t>
              </a:r>
              <a:r>
                <a:rPr lang="zh-CN" altLang="en-US" sz="2000"/>
                <a:t>允许多个读者同时执行读操作；</a:t>
              </a:r>
            </a:p>
            <a:p>
              <a:pPr eaLnBrk="1" hangingPunct="1">
                <a:spcBef>
                  <a:spcPct val="0"/>
                </a:spcBef>
                <a:buClrTx/>
                <a:buSzTx/>
                <a:buFontTx/>
                <a:buNone/>
              </a:pPr>
              <a:r>
                <a:rPr lang="zh-CN" altLang="en-US" sz="2000"/>
                <a:t>  </a:t>
              </a:r>
              <a:r>
                <a:rPr lang="en-US" altLang="zh-CN" sz="2000"/>
                <a:t>(2)</a:t>
              </a:r>
              <a:r>
                <a:rPr lang="zh-CN" altLang="en-US" sz="2000"/>
                <a:t>不允许读者、写者同时操作；</a:t>
              </a:r>
            </a:p>
            <a:p>
              <a:pPr eaLnBrk="1" hangingPunct="1">
                <a:spcBef>
                  <a:spcPct val="0"/>
                </a:spcBef>
                <a:buClrTx/>
                <a:buSzTx/>
                <a:buFontTx/>
                <a:buNone/>
              </a:pPr>
              <a:r>
                <a:rPr lang="zh-CN" altLang="en-US" sz="2000"/>
                <a:t>  </a:t>
              </a:r>
              <a:r>
                <a:rPr lang="en-US" altLang="zh-CN" sz="2000"/>
                <a:t>(3)</a:t>
              </a:r>
              <a:r>
                <a:rPr lang="zh-CN" altLang="en-US" sz="2000"/>
                <a:t>不允许多个写者同时操作。</a:t>
              </a:r>
            </a:p>
          </p:txBody>
        </p:sp>
        <p:sp>
          <p:nvSpPr>
            <p:cNvPr id="43018" name="Text Box 11"/>
            <p:cNvSpPr txBox="1">
              <a:spLocks noChangeArrowheads="1"/>
            </p:cNvSpPr>
            <p:nvPr/>
          </p:nvSpPr>
          <p:spPr bwMode="auto">
            <a:xfrm>
              <a:off x="624" y="335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rPr>
                <a:t>实例</a:t>
              </a:r>
              <a:r>
                <a:rPr lang="en-US" altLang="zh-CN" sz="2000">
                  <a:solidFill>
                    <a:srgbClr val="FF0000"/>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157"/>
                                        </p:tgtEl>
                                        <p:attrNameLst>
                                          <p:attrName>style.visibility</p:attrName>
                                        </p:attrNameLst>
                                      </p:cBhvr>
                                      <p:to>
                                        <p:strVal val="visible"/>
                                      </p:to>
                                    </p:set>
                                    <p:animEffect transition="in" filter="dissolve">
                                      <p:cBhvr>
                                        <p:cTn id="7" dur="500"/>
                                        <p:tgtEl>
                                          <p:spTgt spid="3051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158"/>
                                        </p:tgtEl>
                                        <p:attrNameLst>
                                          <p:attrName>style.visibility</p:attrName>
                                        </p:attrNameLst>
                                      </p:cBhvr>
                                      <p:to>
                                        <p:strVal val="visible"/>
                                      </p:to>
                                    </p:set>
                                    <p:animEffect transition="in" filter="dissolve">
                                      <p:cBhvr>
                                        <p:cTn id="12" dur="500"/>
                                        <p:tgtEl>
                                          <p:spTgt spid="305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5189"/>
                                        </p:tgtEl>
                                        <p:attrNameLst>
                                          <p:attrName>style.visibility</p:attrName>
                                        </p:attrNameLst>
                                      </p:cBhvr>
                                      <p:to>
                                        <p:strVal val="visible"/>
                                      </p:to>
                                    </p:set>
                                    <p:animEffect transition="in" filter="wipe(left)">
                                      <p:cBhvr>
                                        <p:cTn id="17" dur="500"/>
                                        <p:tgtEl>
                                          <p:spTgt spid="3051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5190"/>
                                        </p:tgtEl>
                                        <p:attrNameLst>
                                          <p:attrName>style.visibility</p:attrName>
                                        </p:attrNameLst>
                                      </p:cBhvr>
                                      <p:to>
                                        <p:strVal val="visible"/>
                                      </p:to>
                                    </p:set>
                                    <p:animEffect transition="in" filter="wipe(left)">
                                      <p:cBhvr>
                                        <p:cTn id="22" dur="500"/>
                                        <p:tgtEl>
                                          <p:spTgt spid="305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p:bldP spid="30515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143000"/>
            <a:ext cx="8534400" cy="381000"/>
          </a:xfrm>
        </p:spPr>
        <p:txBody>
          <a:bodyPr/>
          <a:lstStyle/>
          <a:p>
            <a:pPr eaLnBrk="1" hangingPunct="1"/>
            <a:r>
              <a:rPr lang="zh-CN" altLang="en-US" sz="2800" dirty="0">
                <a:solidFill>
                  <a:srgbClr val="CC0000"/>
                </a:solidFill>
              </a:rPr>
              <a:t>信号量方法实现：</a:t>
            </a:r>
            <a:r>
              <a:rPr lang="zh-CN" altLang="en-US" sz="2800" dirty="0"/>
              <a:t>生产者 </a:t>
            </a:r>
            <a:r>
              <a:rPr lang="zh-CN" altLang="en-US" sz="2800" dirty="0">
                <a:sym typeface="Symbol" panose="05050102010706020507" pitchFamily="18" charset="2"/>
              </a:rPr>
              <a:t> 消费者互斥与同步控制</a:t>
            </a:r>
          </a:p>
        </p:txBody>
      </p:sp>
      <p:sp>
        <p:nvSpPr>
          <p:cNvPr id="306179" name="Rectangle 3"/>
          <p:cNvSpPr>
            <a:spLocks noChangeArrowheads="1"/>
          </p:cNvSpPr>
          <p:nvPr/>
        </p:nvSpPr>
        <p:spPr bwMode="auto">
          <a:xfrm>
            <a:off x="228600" y="1676400"/>
            <a:ext cx="8686800" cy="990600"/>
          </a:xfrm>
          <a:prstGeom prst="rect">
            <a:avLst/>
          </a:prstGeom>
          <a:noFill/>
          <a:ln w="12700">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spcBef>
                <a:spcPct val="20000"/>
              </a:spcBef>
              <a:buClr>
                <a:srgbClr val="993300"/>
              </a:buClr>
              <a:buSzPct val="90000"/>
              <a:buFont typeface="Wingdings" panose="05000000000000000000" pitchFamily="2" charset="2"/>
              <a:buChar char="n"/>
              <a:tabLst>
                <a:tab pos="801370" algn="l"/>
                <a:tab pos="1139825" algn="l"/>
                <a:tab pos="1541145" algn="l"/>
                <a:tab pos="5646420" algn="l"/>
              </a:tabLst>
              <a:defRPr sz="2800" b="1">
                <a:solidFill>
                  <a:schemeClr val="tx1"/>
                </a:solidFill>
                <a:latin typeface="Arial" panose="020B0604020202020204" pitchFamily="34" charset="0"/>
                <a:ea typeface="宋体" panose="02010600030101010101" pitchFamily="2" charset="-122"/>
              </a:defRPr>
            </a:lvl1pPr>
            <a:lvl2pPr marL="685800" indent="-228600" eaLnBrk="0" hangingPunct="0">
              <a:spcBef>
                <a:spcPct val="20000"/>
              </a:spcBef>
              <a:buClr>
                <a:srgbClr val="CC6600"/>
              </a:buClr>
              <a:buSzPct val="80000"/>
              <a:buFont typeface="Wingdings" panose="05000000000000000000" pitchFamily="2" charset="2"/>
              <a:buChar char="l"/>
              <a:tabLst>
                <a:tab pos="801370" algn="l"/>
                <a:tab pos="1139825" algn="l"/>
                <a:tab pos="1541145" algn="l"/>
                <a:tab pos="5646420"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1370" algn="l"/>
                <a:tab pos="1139825" algn="l"/>
                <a:tab pos="1541145" algn="l"/>
                <a:tab pos="5646420" algn="l"/>
              </a:tabLst>
              <a:defRPr sz="2000">
                <a:solidFill>
                  <a:schemeClr val="tx1"/>
                </a:solidFill>
                <a:latin typeface="Arial" panose="020B0604020202020204" pitchFamily="34" charset="0"/>
                <a:ea typeface="宋体" panose="02010600030101010101" pitchFamily="2" charset="-122"/>
              </a:defRPr>
            </a:lvl3pPr>
            <a:lvl4pPr marL="1543050" indent="-171450" eaLnBrk="0" hangingPunct="0">
              <a:spcBef>
                <a:spcPct val="20000"/>
              </a:spcBef>
              <a:buClr>
                <a:srgbClr val="FF6600"/>
              </a:buClr>
              <a:buSzPct val="75000"/>
              <a:buFont typeface="Times New Roman" panose="02020603050405020304" pitchFamily="18" charset="0"/>
              <a:buChar char="–"/>
              <a:tabLst>
                <a:tab pos="801370" algn="l"/>
                <a:tab pos="1139825" algn="l"/>
                <a:tab pos="1541145" algn="l"/>
                <a:tab pos="564642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spcBef>
                <a:spcPct val="20000"/>
              </a:spcBef>
              <a:buClr>
                <a:srgbClr val="FF0066"/>
              </a:buClr>
              <a:buSzPct val="75000"/>
              <a:buFont typeface="Times New Roman" panose="02020603050405020304" pitchFamily="18" charset="0"/>
              <a:buChar char="»"/>
              <a:tabLst>
                <a:tab pos="801370" algn="l"/>
                <a:tab pos="1139825" algn="l"/>
                <a:tab pos="1541145" algn="l"/>
                <a:tab pos="564642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564642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564642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564642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564642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000">
                <a:latin typeface="Courier New" panose="02070309020205020404" pitchFamily="49" charset="0"/>
              </a:rPr>
              <a:t>semaphore fullBuffers = 0; /*</a:t>
            </a:r>
            <a:r>
              <a:rPr lang="zh-CN" altLang="en-US" sz="2000">
                <a:latin typeface="Courier New" panose="02070309020205020404" pitchFamily="49" charset="0"/>
              </a:rPr>
              <a:t>仓库中已填满的货架个数*</a:t>
            </a:r>
            <a:r>
              <a:rPr lang="en-US" altLang="zh-CN" sz="2000">
                <a:latin typeface="Courier New" panose="02070309020205020404" pitchFamily="49" charset="0"/>
              </a:rPr>
              <a:t>/</a:t>
            </a:r>
          </a:p>
          <a:p>
            <a:pPr eaLnBrk="1" hangingPunct="1">
              <a:spcBef>
                <a:spcPct val="10000"/>
              </a:spcBef>
              <a:buFont typeface="Wingdings" panose="05000000000000000000" pitchFamily="2" charset="2"/>
              <a:buNone/>
            </a:pPr>
            <a:r>
              <a:rPr lang="en-US" altLang="zh-CN" sz="2000">
                <a:latin typeface="Courier New" panose="02070309020205020404" pitchFamily="49" charset="0"/>
              </a:rPr>
              <a:t>semaphore emptyBuffers = BUFFER_SIZE;/*</a:t>
            </a:r>
            <a:r>
              <a:rPr lang="zh-CN" altLang="en-US" sz="2000">
                <a:latin typeface="Courier New" panose="02070309020205020404" pitchFamily="49" charset="0"/>
              </a:rPr>
              <a:t>仓库货架空闲个数*</a:t>
            </a:r>
            <a:r>
              <a:rPr lang="en-US" altLang="zh-CN" sz="2000">
                <a:latin typeface="Courier New" panose="02070309020205020404" pitchFamily="49" charset="0"/>
              </a:rPr>
              <a:t>/</a:t>
            </a:r>
          </a:p>
          <a:p>
            <a:pPr eaLnBrk="1" hangingPunct="1">
              <a:spcBef>
                <a:spcPct val="10000"/>
              </a:spcBef>
              <a:buFont typeface="Wingdings" panose="05000000000000000000" pitchFamily="2" charset="2"/>
              <a:buNone/>
            </a:pPr>
            <a:r>
              <a:rPr lang="en-US" altLang="zh-CN" sz="2000">
                <a:latin typeface="Courier New" panose="02070309020205020404" pitchFamily="49" charset="0"/>
              </a:rPr>
              <a:t>semaphore mutex = 1; /*</a:t>
            </a:r>
            <a:r>
              <a:rPr lang="zh-CN" altLang="en-US" sz="2000">
                <a:latin typeface="Courier New" panose="02070309020205020404" pitchFamily="49" charset="0"/>
              </a:rPr>
              <a:t>生产</a:t>
            </a:r>
            <a:r>
              <a:rPr lang="en-US" altLang="zh-CN" sz="2000">
                <a:latin typeface="Courier New" panose="02070309020205020404" pitchFamily="49" charset="0"/>
              </a:rPr>
              <a:t>-</a:t>
            </a:r>
            <a:r>
              <a:rPr lang="zh-CN" altLang="en-US" sz="2000">
                <a:latin typeface="Courier New" panose="02070309020205020404" pitchFamily="49" charset="0"/>
              </a:rPr>
              <a:t>消费互斥信号*</a:t>
            </a:r>
            <a:r>
              <a:rPr lang="en-US" altLang="zh-CN" sz="2000">
                <a:latin typeface="Courier New" panose="02070309020205020404" pitchFamily="49" charset="0"/>
              </a:rPr>
              <a:t>/</a:t>
            </a:r>
            <a:endParaRPr lang="en-US" altLang="zh-CN" sz="2400">
              <a:latin typeface="Courier New" panose="02070309020205020404" pitchFamily="49" charset="0"/>
            </a:endParaRPr>
          </a:p>
        </p:txBody>
      </p:sp>
      <p:sp>
        <p:nvSpPr>
          <p:cNvPr id="306180" name="Rectangle 4"/>
          <p:cNvSpPr>
            <a:spLocks noChangeArrowheads="1"/>
          </p:cNvSpPr>
          <p:nvPr/>
        </p:nvSpPr>
        <p:spPr bwMode="auto">
          <a:xfrm>
            <a:off x="4419600" y="2819400"/>
            <a:ext cx="4495800" cy="3657600"/>
          </a:xfrm>
          <a:prstGeom prst="rect">
            <a:avLst/>
          </a:prstGeom>
          <a:noFill/>
          <a:ln w="12700">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anose="05000000000000000000" pitchFamily="2" charset="2"/>
              <a:buChar char="n"/>
              <a:tabLst>
                <a:tab pos="803275" algn="l"/>
                <a:tab pos="1139825" algn="l"/>
                <a:tab pos="1541145" algn="l"/>
                <a:tab pos="4284345" algn="l"/>
              </a:tabLst>
              <a:defRPr sz="2800" b="1">
                <a:solidFill>
                  <a:schemeClr val="tx1"/>
                </a:solidFill>
                <a:latin typeface="Arial" panose="020B0604020202020204" pitchFamily="34" charset="0"/>
                <a:ea typeface="宋体" panose="02010600030101010101" pitchFamily="2" charset="-122"/>
              </a:defRPr>
            </a:lvl1pPr>
            <a:lvl2pPr marL="685800" indent="-228600" eaLnBrk="0" hangingPunct="0">
              <a:spcBef>
                <a:spcPct val="20000"/>
              </a:spcBef>
              <a:buClr>
                <a:srgbClr val="CC6600"/>
              </a:buClr>
              <a:buSzPct val="80000"/>
              <a:buFont typeface="Wingdings" panose="05000000000000000000" pitchFamily="2" charset="2"/>
              <a:buChar char="l"/>
              <a:tabLst>
                <a:tab pos="803275" algn="l"/>
                <a:tab pos="1139825" algn="l"/>
                <a:tab pos="1541145" algn="l"/>
                <a:tab pos="428434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3275" algn="l"/>
                <a:tab pos="1139825" algn="l"/>
                <a:tab pos="1541145" algn="l"/>
                <a:tab pos="4284345" algn="l"/>
              </a:tabLst>
              <a:defRPr sz="2000">
                <a:solidFill>
                  <a:schemeClr val="tx1"/>
                </a:solidFill>
                <a:latin typeface="Arial" panose="020B0604020202020204" pitchFamily="34" charset="0"/>
                <a:ea typeface="宋体" panose="02010600030101010101" pitchFamily="2" charset="-122"/>
              </a:defRPr>
            </a:lvl3pPr>
            <a:lvl4pPr marL="1543050" indent="-171450" eaLnBrk="0" hangingPunct="0">
              <a:spcBef>
                <a:spcPct val="20000"/>
              </a:spcBef>
              <a:buClr>
                <a:srgbClr val="FF6600"/>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4pPr>
            <a:lvl5pPr marL="2000250" indent="-171450" eaLnBrk="0" hangingPunct="0">
              <a:spcBef>
                <a:spcPct val="20000"/>
              </a:spcBef>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000" dirty="0">
                <a:latin typeface="宋体" panose="02010600030101010101" pitchFamily="2" charset="-122"/>
              </a:rPr>
              <a:t>Consumer() </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a:t>
            </a:r>
            <a:br>
              <a:rPr lang="en-US" altLang="zh-CN" sz="2000" dirty="0">
                <a:latin typeface="宋体" panose="02010600030101010101" pitchFamily="2" charset="-122"/>
              </a:rPr>
            </a:br>
            <a:r>
              <a:rPr lang="en-US" altLang="zh-CN" sz="2000" dirty="0">
                <a:latin typeface="宋体" panose="02010600030101010101" pitchFamily="2" charset="-122"/>
              </a:rPr>
              <a:t>  while(True)</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 </a:t>
            </a:r>
            <a:r>
              <a:rPr lang="en-US" altLang="zh-CN" sz="2000" dirty="0" err="1">
                <a:latin typeface="宋体" panose="02010600030101010101" pitchFamily="2" charset="-122"/>
              </a:rPr>
              <a:t>fullBuffers.P</a:t>
            </a:r>
            <a:r>
              <a:rPr lang="en-US" altLang="zh-CN" sz="2000" dirty="0">
                <a:latin typeface="宋体" panose="02010600030101010101" pitchFamily="2" charset="-122"/>
              </a:rPr>
              <a:t>(); </a:t>
            </a:r>
            <a:br>
              <a:rPr lang="en-US" altLang="zh-CN" sz="2000" dirty="0">
                <a:latin typeface="宋体" panose="02010600030101010101" pitchFamily="2" charset="-122"/>
              </a:rPr>
            </a:br>
            <a:r>
              <a:rPr lang="en-US" altLang="zh-CN" sz="2000" dirty="0">
                <a:latin typeface="宋体" panose="02010600030101010101" pitchFamily="2" charset="-122"/>
              </a:rPr>
              <a:t>     </a:t>
            </a:r>
            <a:r>
              <a:rPr lang="en-US" altLang="zh-CN" sz="2000" dirty="0" err="1">
                <a:latin typeface="宋体" panose="02010600030101010101" pitchFamily="2" charset="-122"/>
              </a:rPr>
              <a:t>mutex.P</a:t>
            </a:r>
            <a:r>
              <a:rPr lang="en-US" altLang="zh-CN" sz="2000" dirty="0">
                <a:latin typeface="宋体" panose="02010600030101010101" pitchFamily="2" charset="-122"/>
              </a:rPr>
              <a:t>();	</a:t>
            </a:r>
            <a:br>
              <a:rPr lang="en-US" altLang="zh-CN" sz="2000" dirty="0">
                <a:latin typeface="宋体" panose="02010600030101010101" pitchFamily="2" charset="-122"/>
              </a:rPr>
            </a:br>
            <a:r>
              <a:rPr lang="en-US" altLang="zh-CN" sz="2000" dirty="0">
                <a:latin typeface="宋体" panose="02010600030101010101" pitchFamily="2" charset="-122"/>
              </a:rPr>
              <a:t>     /*</a:t>
            </a:r>
            <a:r>
              <a:rPr lang="zh-CN" altLang="en-US" sz="2000" dirty="0">
                <a:latin typeface="宋体" panose="02010600030101010101" pitchFamily="2" charset="-122"/>
              </a:rPr>
              <a:t>从仓库</a:t>
            </a:r>
            <a:r>
              <a:rPr lang="en-US" altLang="zh-CN" sz="2000" dirty="0">
                <a:latin typeface="宋体" panose="02010600030101010101" pitchFamily="2" charset="-122"/>
              </a:rPr>
              <a:t>buffer</a:t>
            </a:r>
            <a:r>
              <a:rPr lang="zh-CN" altLang="en-US" sz="2000" dirty="0">
                <a:latin typeface="宋体" panose="02010600030101010101" pitchFamily="2" charset="-122"/>
              </a:rPr>
              <a:t>中取产品</a:t>
            </a:r>
            <a:r>
              <a:rPr lang="en-US" altLang="zh-CN" sz="2000" dirty="0">
                <a:latin typeface="宋体" panose="02010600030101010101" pitchFamily="2" charset="-122"/>
              </a:rPr>
              <a:t>item*/</a:t>
            </a:r>
            <a:br>
              <a:rPr lang="en-US" altLang="zh-CN" sz="2000" dirty="0">
                <a:latin typeface="宋体" panose="02010600030101010101" pitchFamily="2" charset="-122"/>
              </a:rPr>
            </a:br>
            <a:r>
              <a:rPr lang="en-US" altLang="zh-CN" sz="2000" dirty="0">
                <a:latin typeface="宋体" panose="02010600030101010101" pitchFamily="2" charset="-122"/>
              </a:rPr>
              <a:t>     </a:t>
            </a:r>
            <a:r>
              <a:rPr lang="en-US" altLang="zh-CN" sz="2000" dirty="0" err="1">
                <a:latin typeface="宋体" panose="02010600030101010101" pitchFamily="2" charset="-122"/>
              </a:rPr>
              <a:t>mutex.V</a:t>
            </a:r>
            <a:r>
              <a:rPr lang="en-US" altLang="zh-CN" sz="2000" dirty="0">
                <a:latin typeface="宋体" panose="02010600030101010101" pitchFamily="2" charset="-122"/>
              </a:rPr>
              <a:t>();</a:t>
            </a:r>
            <a:br>
              <a:rPr lang="en-US" altLang="zh-CN" sz="2000" dirty="0">
                <a:latin typeface="宋体" panose="02010600030101010101" pitchFamily="2" charset="-122"/>
              </a:rPr>
            </a:br>
            <a:r>
              <a:rPr lang="en-US" altLang="zh-CN" sz="2000" dirty="0">
                <a:latin typeface="宋体" panose="02010600030101010101" pitchFamily="2" charset="-122"/>
              </a:rPr>
              <a:t>     </a:t>
            </a:r>
            <a:r>
              <a:rPr lang="en-US" altLang="zh-CN" sz="2000" dirty="0" err="1">
                <a:latin typeface="宋体" panose="02010600030101010101" pitchFamily="2" charset="-122"/>
              </a:rPr>
              <a:t>emptyBuffers.V</a:t>
            </a:r>
            <a:r>
              <a:rPr lang="en-US" altLang="zh-CN" sz="2000" dirty="0">
                <a:latin typeface="宋体" panose="02010600030101010101" pitchFamily="2" charset="-122"/>
              </a:rPr>
              <a:t>();</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消费产品</a:t>
            </a:r>
            <a:r>
              <a:rPr lang="en-US" altLang="zh-CN" sz="2000" dirty="0">
                <a:latin typeface="宋体" panose="02010600030101010101" pitchFamily="2" charset="-122"/>
              </a:rPr>
              <a:t>item*/</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a:t>
            </a:r>
            <a:br>
              <a:rPr lang="zh-CN" altLang="en-US" sz="2000" dirty="0">
                <a:latin typeface="宋体" panose="02010600030101010101" pitchFamily="2" charset="-122"/>
              </a:rPr>
            </a:br>
            <a:r>
              <a:rPr lang="en-US" altLang="zh-CN" sz="2000" dirty="0">
                <a:latin typeface="宋体" panose="02010600030101010101" pitchFamily="2" charset="-122"/>
              </a:rPr>
              <a:t>}</a:t>
            </a:r>
          </a:p>
        </p:txBody>
      </p:sp>
      <p:sp>
        <p:nvSpPr>
          <p:cNvPr id="306181" name="Rectangle 5"/>
          <p:cNvSpPr>
            <a:spLocks noChangeArrowheads="1"/>
          </p:cNvSpPr>
          <p:nvPr/>
        </p:nvSpPr>
        <p:spPr bwMode="auto">
          <a:xfrm>
            <a:off x="228600" y="2819400"/>
            <a:ext cx="3962400" cy="3657600"/>
          </a:xfrm>
          <a:prstGeom prst="rect">
            <a:avLst/>
          </a:prstGeom>
          <a:noFill/>
          <a:ln w="12700">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285750" indent="-285750" eaLnBrk="0" hangingPunct="0">
              <a:spcBef>
                <a:spcPct val="20000"/>
              </a:spcBef>
              <a:buClr>
                <a:srgbClr val="993300"/>
              </a:buClr>
              <a:buSzPct val="90000"/>
              <a:buFont typeface="Wingdings" panose="05000000000000000000" pitchFamily="2" charset="2"/>
              <a:buChar char="n"/>
              <a:tabLst>
                <a:tab pos="801370" algn="l"/>
                <a:tab pos="1139825" algn="l"/>
                <a:tab pos="1541145" algn="l"/>
                <a:tab pos="4284345" algn="l"/>
              </a:tabLst>
              <a:defRPr sz="2800" b="1">
                <a:solidFill>
                  <a:schemeClr val="tx1"/>
                </a:solidFill>
                <a:latin typeface="Arial" panose="020B0604020202020204" pitchFamily="34" charset="0"/>
                <a:ea typeface="宋体" panose="02010600030101010101" pitchFamily="2" charset="-122"/>
              </a:defRPr>
            </a:lvl1pPr>
            <a:lvl2pPr marL="685800" indent="-228600" eaLnBrk="0" hangingPunct="0">
              <a:spcBef>
                <a:spcPct val="20000"/>
              </a:spcBef>
              <a:buClr>
                <a:srgbClr val="CC6600"/>
              </a:buClr>
              <a:buSzPct val="80000"/>
              <a:buFont typeface="Wingdings" panose="05000000000000000000" pitchFamily="2" charset="2"/>
              <a:buChar char="l"/>
              <a:tabLst>
                <a:tab pos="801370" algn="l"/>
                <a:tab pos="1139825" algn="l"/>
                <a:tab pos="1541145" algn="l"/>
                <a:tab pos="428434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1370" algn="l"/>
                <a:tab pos="1139825" algn="l"/>
                <a:tab pos="1541145" algn="l"/>
                <a:tab pos="4284345" algn="l"/>
              </a:tabLst>
              <a:defRPr sz="2000">
                <a:solidFill>
                  <a:schemeClr val="tx1"/>
                </a:solidFill>
                <a:latin typeface="Arial" panose="020B0604020202020204" pitchFamily="34" charset="0"/>
                <a:ea typeface="宋体" panose="02010600030101010101" pitchFamily="2" charset="-122"/>
              </a:defRPr>
            </a:lvl3pPr>
            <a:lvl4pPr marL="1543050" indent="-171450" eaLnBrk="0" hangingPunct="0">
              <a:spcBef>
                <a:spcPct val="20000"/>
              </a:spcBef>
              <a:buClr>
                <a:srgbClr val="FF6600"/>
              </a:buClr>
              <a:buSzPct val="75000"/>
              <a:buFont typeface="Times New Roman" panose="02020603050405020304" pitchFamily="18" charset="0"/>
              <a:buChar char="–"/>
              <a:tabLst>
                <a:tab pos="801370"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4pPr>
            <a:lvl5pPr marL="2000250" indent="-171450" eaLnBrk="0" hangingPunct="0">
              <a:spcBef>
                <a:spcPct val="20000"/>
              </a:spcBef>
              <a:buClr>
                <a:srgbClr val="FF0066"/>
              </a:buClr>
              <a:buSzPct val="75000"/>
              <a:buFont typeface="Times New Roman" panose="02020603050405020304" pitchFamily="18" charset="0"/>
              <a:buChar char="»"/>
              <a:tabLst>
                <a:tab pos="801370"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20000"/>
              </a:spcBef>
              <a:spcAft>
                <a:spcPct val="0"/>
              </a:spcAft>
              <a:buClr>
                <a:srgbClr val="FF0066"/>
              </a:buClr>
              <a:buSzPct val="75000"/>
              <a:buFont typeface="Times New Roman" panose="02020603050405020304" pitchFamily="18" charset="0"/>
              <a:buChar char="»"/>
              <a:tabLst>
                <a:tab pos="801370"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000" dirty="0">
                <a:latin typeface="宋体" panose="02010600030101010101" pitchFamily="2" charset="-122"/>
              </a:rPr>
              <a:t>Producer() </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while(True)</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  </a:t>
            </a:r>
            <a:r>
              <a:rPr lang="en-US" altLang="zh-CN" sz="2000" dirty="0">
                <a:latin typeface="宋体" panose="02010600030101010101" pitchFamily="2" charset="-122"/>
              </a:rPr>
              <a:t>/*</a:t>
            </a:r>
            <a:r>
              <a:rPr lang="zh-CN" altLang="en-US" sz="2000" dirty="0">
                <a:latin typeface="宋体" panose="02010600030101010101" pitchFamily="2" charset="-122"/>
              </a:rPr>
              <a:t>生产产品</a:t>
            </a:r>
            <a:r>
              <a:rPr lang="en-US" altLang="zh-CN" sz="2000" dirty="0">
                <a:latin typeface="宋体" panose="02010600030101010101" pitchFamily="2" charset="-122"/>
              </a:rPr>
              <a:t>item*/</a:t>
            </a:r>
            <a:br>
              <a:rPr lang="en-US" altLang="zh-CN" sz="2000" dirty="0">
                <a:latin typeface="宋体" panose="02010600030101010101" pitchFamily="2" charset="-122"/>
              </a:rPr>
            </a:br>
            <a:r>
              <a:rPr lang="en-US" altLang="zh-CN" sz="2000" dirty="0">
                <a:latin typeface="宋体" panose="02010600030101010101" pitchFamily="2" charset="-122"/>
              </a:rPr>
              <a:t>     </a:t>
            </a:r>
            <a:r>
              <a:rPr lang="en-US" altLang="zh-CN" sz="2000" dirty="0" err="1">
                <a:latin typeface="宋体" panose="02010600030101010101" pitchFamily="2" charset="-122"/>
              </a:rPr>
              <a:t>emptyBuffers.P</a:t>
            </a:r>
            <a:r>
              <a:rPr lang="en-US" altLang="zh-CN" sz="2000" dirty="0">
                <a:latin typeface="宋体" panose="02010600030101010101" pitchFamily="2" charset="-122"/>
              </a:rPr>
              <a:t>();</a:t>
            </a:r>
            <a:br>
              <a:rPr lang="en-US" altLang="zh-CN" sz="2000" dirty="0">
                <a:latin typeface="宋体" panose="02010600030101010101" pitchFamily="2" charset="-122"/>
              </a:rPr>
            </a:br>
            <a:r>
              <a:rPr lang="en-US" altLang="zh-CN" sz="2000" dirty="0">
                <a:latin typeface="宋体" panose="02010600030101010101" pitchFamily="2" charset="-122"/>
              </a:rPr>
              <a:t>     </a:t>
            </a:r>
            <a:r>
              <a:rPr lang="en-US" altLang="zh-CN" sz="2000" dirty="0" err="1">
                <a:latin typeface="宋体" panose="02010600030101010101" pitchFamily="2" charset="-122"/>
              </a:rPr>
              <a:t>mutex.P</a:t>
            </a:r>
            <a:r>
              <a:rPr lang="en-US" altLang="zh-CN" sz="2000" dirty="0">
                <a:latin typeface="宋体" panose="02010600030101010101" pitchFamily="2" charset="-122"/>
              </a:rPr>
              <a:t>(); </a:t>
            </a:r>
            <a:br>
              <a:rPr lang="en-US" altLang="zh-CN" sz="2000" dirty="0">
                <a:latin typeface="宋体" panose="02010600030101010101" pitchFamily="2" charset="-122"/>
              </a:rPr>
            </a:br>
            <a:r>
              <a:rPr lang="en-US" altLang="zh-CN" sz="2000" dirty="0">
                <a:latin typeface="宋体" panose="02010600030101010101" pitchFamily="2" charset="-122"/>
              </a:rPr>
              <a:t>     /*item</a:t>
            </a:r>
            <a:r>
              <a:rPr lang="zh-CN" altLang="en-US" sz="2000" dirty="0">
                <a:latin typeface="宋体" panose="02010600030101010101" pitchFamily="2" charset="-122"/>
              </a:rPr>
              <a:t>存入仓库</a:t>
            </a:r>
            <a:r>
              <a:rPr lang="en-US" altLang="zh-CN" sz="2000" dirty="0">
                <a:latin typeface="宋体" panose="02010600030101010101" pitchFamily="2" charset="-122"/>
              </a:rPr>
              <a:t>buffer*/</a:t>
            </a:r>
            <a:br>
              <a:rPr lang="en-US" altLang="zh-CN" sz="2000" dirty="0">
                <a:solidFill>
                  <a:srgbClr val="FF0000"/>
                </a:solidFill>
                <a:latin typeface="宋体" panose="02010600030101010101" pitchFamily="2" charset="-122"/>
              </a:rPr>
            </a:br>
            <a:r>
              <a:rPr lang="en-US" altLang="zh-CN" sz="2000" dirty="0">
                <a:solidFill>
                  <a:srgbClr val="FF0000"/>
                </a:solidFill>
                <a:latin typeface="宋体" panose="02010600030101010101" pitchFamily="2" charset="-122"/>
              </a:rPr>
              <a:t> </a:t>
            </a:r>
            <a:r>
              <a:rPr lang="en-US" altLang="zh-CN" sz="2000" dirty="0">
                <a:latin typeface="宋体" panose="02010600030101010101" pitchFamily="2" charset="-122"/>
              </a:rPr>
              <a:t>    </a:t>
            </a:r>
            <a:r>
              <a:rPr lang="en-US" altLang="zh-CN" sz="2000" dirty="0" err="1">
                <a:latin typeface="宋体" panose="02010600030101010101" pitchFamily="2" charset="-122"/>
              </a:rPr>
              <a:t>mutex.V</a:t>
            </a:r>
            <a:r>
              <a:rPr lang="en-US" altLang="zh-CN" sz="2000" dirty="0">
                <a:latin typeface="宋体" panose="02010600030101010101" pitchFamily="2" charset="-122"/>
              </a:rPr>
              <a:t>();</a:t>
            </a:r>
            <a:br>
              <a:rPr lang="en-US" altLang="zh-CN" sz="2000" dirty="0">
                <a:latin typeface="宋体" panose="02010600030101010101" pitchFamily="2" charset="-122"/>
              </a:rPr>
            </a:br>
            <a:r>
              <a:rPr lang="en-US" altLang="zh-CN" sz="2000" dirty="0">
                <a:latin typeface="宋体" panose="02010600030101010101" pitchFamily="2" charset="-122"/>
              </a:rPr>
              <a:t>     </a:t>
            </a:r>
            <a:r>
              <a:rPr lang="en-US" altLang="zh-CN" sz="2000" dirty="0" err="1">
                <a:latin typeface="宋体" panose="02010600030101010101" pitchFamily="2" charset="-122"/>
              </a:rPr>
              <a:t>fullBuffers.V</a:t>
            </a:r>
            <a:r>
              <a:rPr lang="en-US" altLang="zh-CN" sz="2000" dirty="0">
                <a:latin typeface="宋体" panose="02010600030101010101" pitchFamily="2" charset="-122"/>
              </a:rPr>
              <a:t>();</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a:t>
            </a:r>
          </a:p>
          <a:p>
            <a:pPr eaLnBrk="1" hangingPunct="1">
              <a:spcBef>
                <a:spcPct val="10000"/>
              </a:spcBef>
              <a:buFont typeface="Wingdings" panose="05000000000000000000" pitchFamily="2" charset="2"/>
              <a:buNone/>
            </a:pPr>
            <a:r>
              <a:rPr lang="en-US" altLang="zh-CN" sz="2000" dirty="0">
                <a:latin typeface="宋体" panose="02010600030101010101" pitchFamily="2" charset="-122"/>
              </a:rPr>
              <a:t> }</a:t>
            </a:r>
          </a:p>
        </p:txBody>
      </p:sp>
      <p:grpSp>
        <p:nvGrpSpPr>
          <p:cNvPr id="306192" name="Group 16"/>
          <p:cNvGrpSpPr/>
          <p:nvPr/>
        </p:nvGrpSpPr>
        <p:grpSpPr bwMode="auto">
          <a:xfrm>
            <a:off x="3048000" y="4802188"/>
            <a:ext cx="2362200" cy="912812"/>
            <a:chOff x="1920" y="2833"/>
            <a:chExt cx="1488" cy="575"/>
          </a:xfrm>
        </p:grpSpPr>
        <p:sp>
          <p:nvSpPr>
            <p:cNvPr id="44044" name="AutoShape 8"/>
            <p:cNvSpPr>
              <a:spLocks noChangeArrowheads="1"/>
            </p:cNvSpPr>
            <p:nvPr/>
          </p:nvSpPr>
          <p:spPr bwMode="auto">
            <a:xfrm rot="1658759">
              <a:off x="2064" y="2833"/>
              <a:ext cx="1218" cy="47"/>
            </a:xfrm>
            <a:prstGeom prst="leftRightArrow">
              <a:avLst>
                <a:gd name="adj1" fmla="val 50000"/>
                <a:gd name="adj2" fmla="val 518298"/>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4045" name="AutoShape 9"/>
            <p:cNvSpPr>
              <a:spLocks noChangeArrowheads="1"/>
            </p:cNvSpPr>
            <p:nvPr/>
          </p:nvSpPr>
          <p:spPr bwMode="auto">
            <a:xfrm rot="-2319881">
              <a:off x="1920" y="2833"/>
              <a:ext cx="1488" cy="47"/>
            </a:xfrm>
            <a:prstGeom prst="leftRightArrow">
              <a:avLst>
                <a:gd name="adj1" fmla="val 50000"/>
                <a:gd name="adj2" fmla="val 633191"/>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4046" name="Rectangle 13"/>
            <p:cNvSpPr>
              <a:spLocks noChangeArrowheads="1"/>
            </p:cNvSpPr>
            <p:nvPr/>
          </p:nvSpPr>
          <p:spPr bwMode="auto">
            <a:xfrm>
              <a:off x="2352" y="3168"/>
              <a:ext cx="720" cy="240"/>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t>同步控制</a:t>
              </a:r>
            </a:p>
          </p:txBody>
        </p:sp>
      </p:grpSp>
      <p:grpSp>
        <p:nvGrpSpPr>
          <p:cNvPr id="306191" name="Group 15"/>
          <p:cNvGrpSpPr/>
          <p:nvPr/>
        </p:nvGrpSpPr>
        <p:grpSpPr bwMode="auto">
          <a:xfrm>
            <a:off x="152400" y="4267200"/>
            <a:ext cx="1066800" cy="1295400"/>
            <a:chOff x="96" y="2496"/>
            <a:chExt cx="672" cy="816"/>
          </a:xfrm>
        </p:grpSpPr>
        <p:sp>
          <p:nvSpPr>
            <p:cNvPr id="44041" name="Line 11"/>
            <p:cNvSpPr>
              <a:spLocks noChangeShapeType="1"/>
            </p:cNvSpPr>
            <p:nvPr/>
          </p:nvSpPr>
          <p:spPr bwMode="auto">
            <a:xfrm flipV="1">
              <a:off x="384" y="2784"/>
              <a:ext cx="384" cy="96"/>
            </a:xfrm>
            <a:prstGeom prst="line">
              <a:avLst/>
            </a:prstGeom>
            <a:noFill/>
            <a:ln w="222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2" name="Line 12"/>
            <p:cNvSpPr>
              <a:spLocks noChangeShapeType="1"/>
            </p:cNvSpPr>
            <p:nvPr/>
          </p:nvSpPr>
          <p:spPr bwMode="auto">
            <a:xfrm>
              <a:off x="384" y="2880"/>
              <a:ext cx="384" cy="240"/>
            </a:xfrm>
            <a:prstGeom prst="line">
              <a:avLst/>
            </a:prstGeom>
            <a:noFill/>
            <a:ln w="222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Rectangle 14"/>
            <p:cNvSpPr>
              <a:spLocks noChangeArrowheads="1"/>
            </p:cNvSpPr>
            <p:nvPr/>
          </p:nvSpPr>
          <p:spPr bwMode="auto">
            <a:xfrm>
              <a:off x="96" y="2496"/>
              <a:ext cx="288" cy="816"/>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互斥控制</a:t>
              </a:r>
            </a:p>
          </p:txBody>
        </p:sp>
      </p:grpSp>
      <p:sp>
        <p:nvSpPr>
          <p:cNvPr id="44040"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6.4 </a:t>
            </a:r>
            <a:r>
              <a:rPr lang="zh-CN" altLang="en-US" sz="3200">
                <a:latin typeface="黑体" panose="02010609060101010101" pitchFamily="49" charset="-122"/>
                <a:ea typeface="黑体" panose="02010609060101010101" pitchFamily="49" charset="-122"/>
              </a:rPr>
              <a:t>进程同步</a:t>
            </a:r>
            <a:endParaRPr lang="zh-CN" altLang="en-US" sz="3600"/>
          </a:p>
        </p:txBody>
      </p:sp>
      <p:sp>
        <p:nvSpPr>
          <p:cNvPr id="2" name="矩形 1"/>
          <p:cNvSpPr/>
          <p:nvPr/>
        </p:nvSpPr>
        <p:spPr>
          <a:xfrm>
            <a:off x="1616761" y="6148415"/>
            <a:ext cx="6062878" cy="461665"/>
          </a:xfrm>
          <a:prstGeom prst="rect">
            <a:avLst/>
          </a:prstGeom>
          <a:solidFill>
            <a:srgbClr val="33CC33"/>
          </a:solidFill>
        </p:spPr>
        <p:txBody>
          <a:bodyPr wrap="none">
            <a:spAutoFit/>
          </a:bodyPr>
          <a:lstStyle/>
          <a:p>
            <a:r>
              <a:rPr lang="zh-CN" altLang="en-US" sz="2400" dirty="0">
                <a:solidFill>
                  <a:srgbClr val="CC0000"/>
                </a:solidFill>
              </a:rPr>
              <a:t>如果用消息队列实现？如何解决互斥和同步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179"/>
                                        </p:tgtEl>
                                        <p:attrNameLst>
                                          <p:attrName>style.visibility</p:attrName>
                                        </p:attrNameLst>
                                      </p:cBhvr>
                                      <p:to>
                                        <p:strVal val="visible"/>
                                      </p:to>
                                    </p:set>
                                    <p:animEffect transition="in" filter="fade">
                                      <p:cBhvr>
                                        <p:cTn id="7" dur="500"/>
                                        <p:tgtEl>
                                          <p:spTgt spid="306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181"/>
                                        </p:tgtEl>
                                        <p:attrNameLst>
                                          <p:attrName>style.visibility</p:attrName>
                                        </p:attrNameLst>
                                      </p:cBhvr>
                                      <p:to>
                                        <p:strVal val="visible"/>
                                      </p:to>
                                    </p:set>
                                    <p:animEffect transition="in" filter="fade">
                                      <p:cBhvr>
                                        <p:cTn id="12" dur="500"/>
                                        <p:tgtEl>
                                          <p:spTgt spid="3061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180"/>
                                        </p:tgtEl>
                                        <p:attrNameLst>
                                          <p:attrName>style.visibility</p:attrName>
                                        </p:attrNameLst>
                                      </p:cBhvr>
                                      <p:to>
                                        <p:strVal val="visible"/>
                                      </p:to>
                                    </p:set>
                                    <p:animEffect transition="in" filter="fade">
                                      <p:cBhvr>
                                        <p:cTn id="17" dur="500"/>
                                        <p:tgtEl>
                                          <p:spTgt spid="306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6191"/>
                                        </p:tgtEl>
                                        <p:attrNameLst>
                                          <p:attrName>style.visibility</p:attrName>
                                        </p:attrNameLst>
                                      </p:cBhvr>
                                      <p:to>
                                        <p:strVal val="visible"/>
                                      </p:to>
                                    </p:set>
                                    <p:animEffect transition="in" filter="wipe(left)">
                                      <p:cBhvr>
                                        <p:cTn id="22" dur="500"/>
                                        <p:tgtEl>
                                          <p:spTgt spid="306191"/>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306192"/>
                                        </p:tgtEl>
                                        <p:attrNameLst>
                                          <p:attrName>style.visibility</p:attrName>
                                        </p:attrNameLst>
                                      </p:cBhvr>
                                      <p:to>
                                        <p:strVal val="visible"/>
                                      </p:to>
                                    </p:set>
                                    <p:anim calcmode="lin" valueType="num">
                                      <p:cBhvr>
                                        <p:cTn id="27" dur="500" fill="hold"/>
                                        <p:tgtEl>
                                          <p:spTgt spid="306192"/>
                                        </p:tgtEl>
                                        <p:attrNameLst>
                                          <p:attrName>ppt_w</p:attrName>
                                        </p:attrNameLst>
                                      </p:cBhvr>
                                      <p:tavLst>
                                        <p:tav tm="0">
                                          <p:val>
                                            <p:strVal val="#ppt_w*0.70"/>
                                          </p:val>
                                        </p:tav>
                                        <p:tav tm="100000">
                                          <p:val>
                                            <p:strVal val="#ppt_w"/>
                                          </p:val>
                                        </p:tav>
                                      </p:tavLst>
                                    </p:anim>
                                    <p:anim calcmode="lin" valueType="num">
                                      <p:cBhvr>
                                        <p:cTn id="28" dur="500" fill="hold"/>
                                        <p:tgtEl>
                                          <p:spTgt spid="306192"/>
                                        </p:tgtEl>
                                        <p:attrNameLst>
                                          <p:attrName>ppt_h</p:attrName>
                                        </p:attrNameLst>
                                      </p:cBhvr>
                                      <p:tavLst>
                                        <p:tav tm="0">
                                          <p:val>
                                            <p:strVal val="#ppt_h"/>
                                          </p:val>
                                        </p:tav>
                                        <p:tav tm="100000">
                                          <p:val>
                                            <p:strVal val="#ppt_h"/>
                                          </p:val>
                                        </p:tav>
                                      </p:tavLst>
                                    </p:anim>
                                    <p:animEffect transition="in" filter="fade">
                                      <p:cBhvr>
                                        <p:cTn id="29" dur="500"/>
                                        <p:tgtEl>
                                          <p:spTgt spid="30619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nimBg="1"/>
      <p:bldP spid="306180" grpId="0" animBg="1"/>
      <p:bldP spid="306181" grpId="0" animBg="1"/>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294564E-2550-8D1A-7D15-E88F253F081F}"/>
              </a:ext>
            </a:extLst>
          </p:cNvPr>
          <p:cNvSpPr txBox="1"/>
          <p:nvPr/>
        </p:nvSpPr>
        <p:spPr>
          <a:xfrm>
            <a:off x="0" y="74235"/>
            <a:ext cx="9067800" cy="6555641"/>
          </a:xfrm>
          <a:prstGeom prst="rect">
            <a:avLst/>
          </a:prstGeom>
          <a:noFill/>
        </p:spPr>
        <p:txBody>
          <a:bodyPr wrap="square" rtlCol="0">
            <a:spAutoFit/>
          </a:bodyPr>
          <a:lstStyle/>
          <a:p>
            <a:r>
              <a:rPr lang="zh-CN" altLang="en-US" sz="1200" dirty="0"/>
              <a:t>这两段代码是典型的生产者</a:t>
            </a:r>
            <a:r>
              <a:rPr lang="en-US" altLang="zh-CN" sz="1200" dirty="0"/>
              <a:t>-</a:t>
            </a:r>
            <a:r>
              <a:rPr lang="zh-CN" altLang="en-US" sz="1200" dirty="0"/>
              <a:t>消费者（</a:t>
            </a:r>
            <a:r>
              <a:rPr lang="en-US" altLang="zh-CN" sz="1200" dirty="0"/>
              <a:t>Producer-Consumer</a:t>
            </a:r>
            <a:r>
              <a:rPr lang="zh-CN" altLang="en-US" sz="1200" dirty="0"/>
              <a:t>）问题解决方案中基于信号量的实现。</a:t>
            </a:r>
          </a:p>
          <a:p>
            <a:r>
              <a:rPr lang="zh-CN" altLang="en-US" sz="1200" dirty="0"/>
              <a:t>其中，</a:t>
            </a:r>
            <a:r>
              <a:rPr lang="en-US" altLang="zh-CN" sz="1200" dirty="0"/>
              <a:t>Producer() </a:t>
            </a:r>
            <a:r>
              <a:rPr lang="zh-CN" altLang="en-US" sz="1200" dirty="0"/>
              <a:t>函数是生产者函数，它需要不断地生产产品，并将产品存入仓库；</a:t>
            </a:r>
            <a:r>
              <a:rPr lang="en-US" altLang="zh-CN" sz="1200" dirty="0"/>
              <a:t>Consumer() </a:t>
            </a:r>
            <a:r>
              <a:rPr lang="zh-CN" altLang="en-US" sz="1200" dirty="0"/>
              <a:t>函数是消费者函数，它需要不断地从仓库中取出产品，并进行消费。这两个函数在并发环境下运行，需要采取一定的同步措施，以保证生产者和消费者的正确性和互相协作。</a:t>
            </a:r>
          </a:p>
          <a:p>
            <a:r>
              <a:rPr lang="zh-CN" altLang="en-US" sz="1200" dirty="0"/>
              <a:t>具体实现方案如下：</a:t>
            </a:r>
          </a:p>
          <a:p>
            <a:endParaRPr lang="zh-CN" altLang="en-US" sz="1200" dirty="0"/>
          </a:p>
          <a:p>
            <a:r>
              <a:rPr lang="en-US" altLang="zh-CN" sz="1200" dirty="0"/>
              <a:t>1. </a:t>
            </a:r>
            <a:r>
              <a:rPr lang="zh-CN" altLang="en-US" sz="1200" dirty="0"/>
              <a:t>定义信号量</a:t>
            </a:r>
          </a:p>
          <a:p>
            <a:r>
              <a:rPr lang="zh-CN" altLang="en-US" sz="1200" dirty="0"/>
              <a:t>首先，需要定义三个信号量 </a:t>
            </a:r>
            <a:r>
              <a:rPr lang="en-US" altLang="zh-CN" sz="1200" dirty="0" err="1"/>
              <a:t>emptyBuffers</a:t>
            </a:r>
            <a:r>
              <a:rPr lang="zh-CN" altLang="en-US" sz="1200" dirty="0"/>
              <a:t>、</a:t>
            </a:r>
            <a:r>
              <a:rPr lang="en-US" altLang="zh-CN" sz="1200" dirty="0" err="1"/>
              <a:t>fullBuffers</a:t>
            </a:r>
            <a:r>
              <a:rPr lang="zh-CN" altLang="en-US" sz="1200" dirty="0"/>
              <a:t>、</a:t>
            </a:r>
            <a:r>
              <a:rPr lang="en-US" altLang="zh-CN" sz="1200" dirty="0"/>
              <a:t>mutex</a:t>
            </a:r>
            <a:r>
              <a:rPr lang="zh-CN" altLang="en-US" sz="1200" dirty="0"/>
              <a:t>。</a:t>
            </a:r>
          </a:p>
          <a:p>
            <a:r>
              <a:rPr lang="en-US" altLang="zh-CN" sz="1200" dirty="0"/>
              <a:t>- </a:t>
            </a:r>
            <a:r>
              <a:rPr lang="en-US" altLang="zh-CN" sz="1200" dirty="0" err="1"/>
              <a:t>emptyBuffers</a:t>
            </a:r>
            <a:r>
              <a:rPr lang="en-US" altLang="zh-CN" sz="1200" dirty="0"/>
              <a:t> </a:t>
            </a:r>
            <a:r>
              <a:rPr lang="zh-CN" altLang="en-US" sz="1200" dirty="0"/>
              <a:t>用于表示空缓冲区数目，它的初值为缓冲区的容量；</a:t>
            </a:r>
          </a:p>
          <a:p>
            <a:r>
              <a:rPr lang="en-US" altLang="zh-CN" sz="1200" dirty="0"/>
              <a:t>- </a:t>
            </a:r>
            <a:r>
              <a:rPr lang="en-US" altLang="zh-CN" sz="1200" dirty="0" err="1"/>
              <a:t>fullBuffers</a:t>
            </a:r>
            <a:r>
              <a:rPr lang="en-US" altLang="zh-CN" sz="1200" dirty="0"/>
              <a:t> </a:t>
            </a:r>
            <a:r>
              <a:rPr lang="zh-CN" altLang="en-US" sz="1200" dirty="0"/>
              <a:t>用于表示满缓冲区的数目，它的初值为 </a:t>
            </a:r>
            <a:r>
              <a:rPr lang="en-US" altLang="zh-CN" sz="1200" dirty="0"/>
              <a:t>0</a:t>
            </a:r>
            <a:r>
              <a:rPr lang="zh-CN" altLang="en-US" sz="1200" dirty="0"/>
              <a:t>；</a:t>
            </a:r>
          </a:p>
          <a:p>
            <a:r>
              <a:rPr lang="en-US" altLang="zh-CN" sz="1200" dirty="0"/>
              <a:t>- mutex </a:t>
            </a:r>
            <a:r>
              <a:rPr lang="zh-CN" altLang="en-US" sz="1200" dirty="0"/>
              <a:t>用于实现生产者和消费者之间的互斥操作，保证在生产者和消费者访问缓冲区时互斥执行。</a:t>
            </a:r>
          </a:p>
          <a:p>
            <a:endParaRPr lang="zh-CN" altLang="en-US" sz="1200" dirty="0"/>
          </a:p>
          <a:p>
            <a:r>
              <a:rPr lang="en-US" altLang="zh-CN" sz="1200" dirty="0"/>
              <a:t>2. Producer() </a:t>
            </a:r>
            <a:r>
              <a:rPr lang="zh-CN" altLang="en-US" sz="1200" dirty="0"/>
              <a:t>函数</a:t>
            </a:r>
          </a:p>
          <a:p>
            <a:r>
              <a:rPr lang="en-US" altLang="zh-CN" sz="1200" dirty="0"/>
              <a:t>Producer() </a:t>
            </a:r>
            <a:r>
              <a:rPr lang="zh-CN" altLang="en-US" sz="1200" dirty="0"/>
              <a:t>函数中的 </a:t>
            </a:r>
            <a:r>
              <a:rPr lang="en-US" altLang="zh-CN" sz="1200" dirty="0"/>
              <a:t>while </a:t>
            </a:r>
            <a:r>
              <a:rPr lang="zh-CN" altLang="en-US" sz="1200" dirty="0"/>
              <a:t>循环会不断执行生产产品的操作，并将产品存入仓库。在这个过程中，需要使用 </a:t>
            </a:r>
            <a:r>
              <a:rPr lang="en-US" altLang="zh-CN" sz="1200" dirty="0" err="1"/>
              <a:t>emptyBuffers</a:t>
            </a:r>
            <a:r>
              <a:rPr lang="en-US" altLang="zh-CN" sz="1200" dirty="0"/>
              <a:t> </a:t>
            </a:r>
            <a:r>
              <a:rPr lang="zh-CN" altLang="en-US" sz="1200" dirty="0"/>
              <a:t>信号量来判断缓冲区是否已满；使用 </a:t>
            </a:r>
            <a:r>
              <a:rPr lang="en-US" altLang="zh-CN" sz="1200" dirty="0"/>
              <a:t>mutex </a:t>
            </a:r>
            <a:r>
              <a:rPr lang="zh-CN" altLang="en-US" sz="1200" dirty="0"/>
              <a:t>信号量来保证生产者和消费者之间的互斥访问，避免同时访问缓冲区导致数据错误。</a:t>
            </a:r>
          </a:p>
          <a:p>
            <a:r>
              <a:rPr lang="zh-CN" altLang="en-US" sz="1200" dirty="0"/>
              <a:t>具体来说，</a:t>
            </a:r>
            <a:r>
              <a:rPr lang="en-US" altLang="zh-CN" sz="1200" dirty="0"/>
              <a:t>while </a:t>
            </a:r>
            <a:r>
              <a:rPr lang="zh-CN" altLang="en-US" sz="1200" dirty="0"/>
              <a:t>循环中的代码流程如下：</a:t>
            </a:r>
          </a:p>
          <a:p>
            <a:r>
              <a:rPr lang="en-US" altLang="zh-CN" sz="1200" dirty="0"/>
              <a:t>- </a:t>
            </a:r>
            <a:r>
              <a:rPr lang="zh-CN" altLang="en-US" sz="1200" dirty="0"/>
              <a:t>首先，使用 </a:t>
            </a:r>
            <a:r>
              <a:rPr lang="en-US" altLang="zh-CN" sz="1200" dirty="0" err="1"/>
              <a:t>emptyBuffers.P</a:t>
            </a:r>
            <a:r>
              <a:rPr lang="en-US" altLang="zh-CN" sz="1200" dirty="0"/>
              <a:t>() </a:t>
            </a:r>
            <a:r>
              <a:rPr lang="zh-CN" altLang="en-US" sz="1200" dirty="0"/>
              <a:t>操作来获取一个空缓冲区；如果当前所有的缓冲区都已满，则生产者会被阻塞，等待消费者进行缓冲区的释放操作；</a:t>
            </a:r>
          </a:p>
          <a:p>
            <a:r>
              <a:rPr lang="en-US" altLang="zh-CN" sz="1200" dirty="0"/>
              <a:t>- </a:t>
            </a:r>
            <a:r>
              <a:rPr lang="zh-CN" altLang="en-US" sz="1200" dirty="0"/>
              <a:t>接着，使用 </a:t>
            </a:r>
            <a:r>
              <a:rPr lang="en-US" altLang="zh-CN" sz="1200" dirty="0" err="1"/>
              <a:t>mutex.P</a:t>
            </a:r>
            <a:r>
              <a:rPr lang="en-US" altLang="zh-CN" sz="1200" dirty="0"/>
              <a:t>() </a:t>
            </a:r>
            <a:r>
              <a:rPr lang="zh-CN" altLang="en-US" sz="1200" dirty="0"/>
              <a:t>操作对缓冲区进行加锁，防止其他进程或线程访问缓冲区；</a:t>
            </a:r>
          </a:p>
          <a:p>
            <a:r>
              <a:rPr lang="en-US" altLang="zh-CN" sz="1200" dirty="0"/>
              <a:t>- </a:t>
            </a:r>
            <a:r>
              <a:rPr lang="zh-CN" altLang="en-US" sz="1200" dirty="0"/>
              <a:t>然后，将生产的产品存入缓冲区中；</a:t>
            </a:r>
          </a:p>
          <a:p>
            <a:r>
              <a:rPr lang="en-US" altLang="zh-CN" sz="1200" dirty="0"/>
              <a:t>- </a:t>
            </a:r>
            <a:r>
              <a:rPr lang="zh-CN" altLang="en-US" sz="1200" dirty="0"/>
              <a:t>最后，使用 </a:t>
            </a:r>
            <a:r>
              <a:rPr lang="en-US" altLang="zh-CN" sz="1200" dirty="0" err="1"/>
              <a:t>mutex.V</a:t>
            </a:r>
            <a:r>
              <a:rPr lang="en-US" altLang="zh-CN" sz="1200" dirty="0"/>
              <a:t>() </a:t>
            </a:r>
            <a:r>
              <a:rPr lang="zh-CN" altLang="en-US" sz="1200" dirty="0"/>
              <a:t>解锁缓冲区，并将 </a:t>
            </a:r>
            <a:r>
              <a:rPr lang="en-US" altLang="zh-CN" sz="1200" dirty="0" err="1"/>
              <a:t>fullBuffers.V</a:t>
            </a:r>
            <a:r>
              <a:rPr lang="en-US" altLang="zh-CN" sz="1200" dirty="0"/>
              <a:t>() </a:t>
            </a:r>
            <a:r>
              <a:rPr lang="zh-CN" altLang="en-US" sz="1200" dirty="0"/>
              <a:t>信号量值加 </a:t>
            </a:r>
            <a:r>
              <a:rPr lang="en-US" altLang="zh-CN" sz="1200" dirty="0"/>
              <a:t>1</a:t>
            </a:r>
            <a:r>
              <a:rPr lang="zh-CN" altLang="en-US" sz="1200" dirty="0"/>
              <a:t>，表示有新的一个缓冲区已经满了，唤醒等待中的消费者。</a:t>
            </a:r>
          </a:p>
          <a:p>
            <a:endParaRPr lang="zh-CN" altLang="en-US" sz="1200" dirty="0"/>
          </a:p>
          <a:p>
            <a:r>
              <a:rPr lang="en-US" altLang="zh-CN" sz="1200" dirty="0"/>
              <a:t>3. Consumer() </a:t>
            </a:r>
            <a:r>
              <a:rPr lang="zh-CN" altLang="en-US" sz="1200" dirty="0"/>
              <a:t>函数</a:t>
            </a:r>
          </a:p>
          <a:p>
            <a:r>
              <a:rPr lang="en-US" altLang="zh-CN" sz="1200" dirty="0"/>
              <a:t>Consumer() </a:t>
            </a:r>
            <a:r>
              <a:rPr lang="zh-CN" altLang="en-US" sz="1200" dirty="0"/>
              <a:t>函数中的 </a:t>
            </a:r>
            <a:r>
              <a:rPr lang="en-US" altLang="zh-CN" sz="1200" dirty="0"/>
              <a:t>while </a:t>
            </a:r>
            <a:r>
              <a:rPr lang="zh-CN" altLang="en-US" sz="1200" dirty="0"/>
              <a:t>循环会不断执行从仓库中取出产品并消费的操作。在这个过程中，需要使用 </a:t>
            </a:r>
            <a:r>
              <a:rPr lang="en-US" altLang="zh-CN" sz="1200" dirty="0" err="1"/>
              <a:t>fullBuffers</a:t>
            </a:r>
            <a:r>
              <a:rPr lang="en-US" altLang="zh-CN" sz="1200" dirty="0"/>
              <a:t> </a:t>
            </a:r>
            <a:r>
              <a:rPr lang="zh-CN" altLang="en-US" sz="1200" dirty="0"/>
              <a:t>信号量来判断缓冲区是否有可消费的产品；使用 </a:t>
            </a:r>
            <a:r>
              <a:rPr lang="en-US" altLang="zh-CN" sz="1200" dirty="0"/>
              <a:t>mutex </a:t>
            </a:r>
            <a:r>
              <a:rPr lang="zh-CN" altLang="en-US" sz="1200" dirty="0"/>
              <a:t>信号量来保证生产者和消费者之间的互斥访问，避免同时访问缓冲区导致数据错误。</a:t>
            </a:r>
          </a:p>
          <a:p>
            <a:r>
              <a:rPr lang="zh-CN" altLang="en-US" sz="1200" dirty="0"/>
              <a:t>具体来说，</a:t>
            </a:r>
            <a:r>
              <a:rPr lang="en-US" altLang="zh-CN" sz="1200" dirty="0"/>
              <a:t>while </a:t>
            </a:r>
            <a:r>
              <a:rPr lang="zh-CN" altLang="en-US" sz="1200" dirty="0"/>
              <a:t>循环中的代码流程如下：</a:t>
            </a:r>
          </a:p>
          <a:p>
            <a:r>
              <a:rPr lang="en-US" altLang="zh-CN" sz="1200" dirty="0"/>
              <a:t>- </a:t>
            </a:r>
            <a:r>
              <a:rPr lang="zh-CN" altLang="en-US" sz="1200" dirty="0"/>
              <a:t>首先，使用 </a:t>
            </a:r>
            <a:r>
              <a:rPr lang="en-US" altLang="zh-CN" sz="1200" dirty="0" err="1"/>
              <a:t>fullBuffers.P</a:t>
            </a:r>
            <a:r>
              <a:rPr lang="en-US" altLang="zh-CN" sz="1200" dirty="0"/>
              <a:t>() </a:t>
            </a:r>
            <a:r>
              <a:rPr lang="zh-CN" altLang="en-US" sz="1200" dirty="0"/>
              <a:t>操作来获取一个满缓冲区；如果当前没有满缓冲区，则消费者会被阻塞，等待生产者进行产品的生产操作；</a:t>
            </a:r>
          </a:p>
          <a:p>
            <a:r>
              <a:rPr lang="en-US" altLang="zh-CN" sz="1200" dirty="0"/>
              <a:t>- </a:t>
            </a:r>
            <a:r>
              <a:rPr lang="zh-CN" altLang="en-US" sz="1200" dirty="0"/>
              <a:t>接着，使用 </a:t>
            </a:r>
            <a:r>
              <a:rPr lang="en-US" altLang="zh-CN" sz="1200" dirty="0" err="1"/>
              <a:t>mutex.P</a:t>
            </a:r>
            <a:r>
              <a:rPr lang="en-US" altLang="zh-CN" sz="1200" dirty="0"/>
              <a:t>() </a:t>
            </a:r>
            <a:r>
              <a:rPr lang="zh-CN" altLang="en-US" sz="1200" dirty="0"/>
              <a:t>操作对缓冲区进行加锁，防止其他进程或线程访问缓冲区；</a:t>
            </a:r>
          </a:p>
          <a:p>
            <a:r>
              <a:rPr lang="en-US" altLang="zh-CN" sz="1200" dirty="0"/>
              <a:t>- </a:t>
            </a:r>
            <a:r>
              <a:rPr lang="zh-CN" altLang="en-US" sz="1200" dirty="0"/>
              <a:t>然后，从缓冲区中取出一个产品进行消费；</a:t>
            </a:r>
          </a:p>
          <a:p>
            <a:r>
              <a:rPr lang="en-US" altLang="zh-CN" sz="1200" dirty="0"/>
              <a:t>- </a:t>
            </a:r>
            <a:r>
              <a:rPr lang="zh-CN" altLang="en-US" sz="1200" dirty="0"/>
              <a:t>最后，使用 </a:t>
            </a:r>
            <a:r>
              <a:rPr lang="en-US" altLang="zh-CN" sz="1200" dirty="0" err="1"/>
              <a:t>mutex.V</a:t>
            </a:r>
            <a:r>
              <a:rPr lang="en-US" altLang="zh-CN" sz="1200" dirty="0"/>
              <a:t>() </a:t>
            </a:r>
            <a:r>
              <a:rPr lang="zh-CN" altLang="en-US" sz="1200" dirty="0"/>
              <a:t>操作解锁缓冲区，并将 </a:t>
            </a:r>
            <a:r>
              <a:rPr lang="en-US" altLang="zh-CN" sz="1200" dirty="0" err="1"/>
              <a:t>emptyBuffers.V</a:t>
            </a:r>
            <a:r>
              <a:rPr lang="en-US" altLang="zh-CN" sz="1200" dirty="0"/>
              <a:t>() </a:t>
            </a:r>
            <a:r>
              <a:rPr lang="zh-CN" altLang="en-US" sz="1200" dirty="0"/>
              <a:t>信号量值加 </a:t>
            </a:r>
            <a:r>
              <a:rPr lang="en-US" altLang="zh-CN" sz="1200" dirty="0"/>
              <a:t>1</a:t>
            </a:r>
            <a:r>
              <a:rPr lang="zh-CN" altLang="en-US" sz="1200" dirty="0"/>
              <a:t>，表示已经取出了一个产品，唤醒等待中的生产者。</a:t>
            </a:r>
          </a:p>
          <a:p>
            <a:endParaRPr lang="zh-CN" altLang="en-US" sz="1200" dirty="0"/>
          </a:p>
          <a:p>
            <a:r>
              <a:rPr lang="zh-CN" altLang="en-US" sz="1200" dirty="0"/>
              <a:t>总之，上述两段代码是典型的生产者</a:t>
            </a:r>
            <a:r>
              <a:rPr lang="en-US" altLang="zh-CN" sz="1200" dirty="0"/>
              <a:t>-</a:t>
            </a:r>
            <a:r>
              <a:rPr lang="zh-CN" altLang="en-US" sz="1200" dirty="0"/>
              <a:t>消费者问题的解决方案，使用了基于信号量的同步机制，保证了生产者和消费者之间的正确性和协作。其中，</a:t>
            </a:r>
            <a:r>
              <a:rPr lang="en-US" altLang="zh-CN" sz="1200" dirty="0" err="1"/>
              <a:t>emptyBuffers</a:t>
            </a:r>
            <a:r>
              <a:rPr lang="zh-CN" altLang="en-US" sz="1200" dirty="0"/>
              <a:t>、</a:t>
            </a:r>
            <a:r>
              <a:rPr lang="en-US" altLang="zh-CN" sz="1200" dirty="0" err="1"/>
              <a:t>fullBuffers</a:t>
            </a:r>
            <a:r>
              <a:rPr lang="zh-CN" altLang="en-US" sz="1200" dirty="0"/>
              <a:t>、</a:t>
            </a:r>
            <a:r>
              <a:rPr lang="en-US" altLang="zh-CN" sz="1200" dirty="0"/>
              <a:t>mutex </a:t>
            </a:r>
            <a:r>
              <a:rPr lang="zh-CN" altLang="en-US" sz="1200" dirty="0"/>
              <a:t>信号量的应用，分别用于控制缓冲区的空余数量、满缓冲区的数量和互斥访问缓冲区操作。同时，</a:t>
            </a:r>
            <a:r>
              <a:rPr lang="en-US" altLang="zh-CN" sz="1200" dirty="0"/>
              <a:t>Producer() </a:t>
            </a:r>
            <a:r>
              <a:rPr lang="zh-CN" altLang="en-US" sz="1200" dirty="0"/>
              <a:t>和 </a:t>
            </a:r>
            <a:r>
              <a:rPr lang="en-US" altLang="zh-CN" sz="1200" dirty="0"/>
              <a:t>Consumer() </a:t>
            </a:r>
            <a:r>
              <a:rPr lang="zh-CN" altLang="en-US" sz="1200" dirty="0"/>
              <a:t>函数采用 </a:t>
            </a:r>
            <a:r>
              <a:rPr lang="en-US" altLang="zh-CN" sz="1200" dirty="0"/>
              <a:t>while </a:t>
            </a:r>
            <a:r>
              <a:rPr lang="zh-CN" altLang="en-US" sz="1200" dirty="0"/>
              <a:t>循环方式，以保证生产者和消费者可以一直执行其操作。</a:t>
            </a:r>
          </a:p>
        </p:txBody>
      </p:sp>
    </p:spTree>
    <p:extLst>
      <p:ext uri="{BB962C8B-B14F-4D97-AF65-F5344CB8AC3E}">
        <p14:creationId xmlns:p14="http://schemas.microsoft.com/office/powerpoint/2010/main" val="118878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a:t>生产者</a:t>
            </a:r>
            <a:r>
              <a:rPr lang="zh-CN" altLang="en-US" sz="3200">
                <a:sym typeface="Symbol" panose="05050102010706020507" pitchFamily="18" charset="2"/>
              </a:rPr>
              <a:t></a:t>
            </a:r>
            <a:r>
              <a:rPr lang="zh-CN" altLang="en-US" sz="3200"/>
              <a:t>消费者 </a:t>
            </a:r>
            <a:r>
              <a:rPr lang="en-US" altLang="zh-CN" sz="3200"/>
              <a:t>– </a:t>
            </a:r>
            <a:r>
              <a:rPr lang="zh-CN" altLang="en-US" sz="3200">
                <a:solidFill>
                  <a:srgbClr val="CC0000"/>
                </a:solidFill>
              </a:rPr>
              <a:t>简化代码</a:t>
            </a:r>
          </a:p>
        </p:txBody>
      </p:sp>
      <p:sp>
        <p:nvSpPr>
          <p:cNvPr id="8195" name="Rectangle 3"/>
          <p:cNvSpPr>
            <a:spLocks noChangeArrowheads="1"/>
          </p:cNvSpPr>
          <p:nvPr/>
        </p:nvSpPr>
        <p:spPr bwMode="auto">
          <a:xfrm>
            <a:off x="2057400" y="1295400"/>
            <a:ext cx="3276600" cy="10668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196" name="Text Box 4"/>
          <p:cNvSpPr txBox="1">
            <a:spLocks noChangeArrowheads="1"/>
          </p:cNvSpPr>
          <p:nvPr/>
        </p:nvSpPr>
        <p:spPr bwMode="auto">
          <a:xfrm>
            <a:off x="685800" y="1371600"/>
            <a:ext cx="533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3" eaLnBrk="1" hangingPunct="1">
              <a:buClrTx/>
              <a:buSzTx/>
              <a:buFontTx/>
              <a:buNone/>
            </a:pPr>
            <a:r>
              <a:rPr lang="en-US" altLang="zh-CN" sz="2000" b="0">
                <a:latin typeface="Tahoma" panose="020B0604030504040204" pitchFamily="34" charset="0"/>
              </a:rPr>
              <a:t>#define BUFFER_SIZE 10</a:t>
            </a:r>
          </a:p>
          <a:p>
            <a:pPr lvl="3" eaLnBrk="1" hangingPunct="1">
              <a:buClrTx/>
              <a:buSzTx/>
              <a:buFontTx/>
              <a:buNone/>
            </a:pPr>
            <a:r>
              <a:rPr lang="en-US" altLang="zh-CN" sz="2000" b="0">
                <a:latin typeface="Tahoma" panose="020B0604030504040204" pitchFamily="34" charset="0"/>
              </a:rPr>
              <a:t>int </a:t>
            </a:r>
            <a:r>
              <a:rPr lang="en-US" altLang="zh-CN" sz="2000" b="0">
                <a:solidFill>
                  <a:srgbClr val="0033CC"/>
                </a:solidFill>
                <a:latin typeface="Tahoma" panose="020B0604030504040204" pitchFamily="34" charset="0"/>
              </a:rPr>
              <a:t>counter</a:t>
            </a:r>
            <a:r>
              <a:rPr lang="en-US" altLang="zh-CN" sz="2000" b="0">
                <a:latin typeface="Tahoma" panose="020B0604030504040204" pitchFamily="34" charset="0"/>
              </a:rPr>
              <a:t> = 0;</a:t>
            </a:r>
          </a:p>
        </p:txBody>
      </p:sp>
      <p:sp>
        <p:nvSpPr>
          <p:cNvPr id="8197" name="Rectangle 5"/>
          <p:cNvSpPr>
            <a:spLocks noChangeArrowheads="1"/>
          </p:cNvSpPr>
          <p:nvPr/>
        </p:nvSpPr>
        <p:spPr bwMode="auto">
          <a:xfrm>
            <a:off x="685800" y="129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共享数据</a:t>
            </a:r>
          </a:p>
        </p:txBody>
      </p:sp>
      <p:sp>
        <p:nvSpPr>
          <p:cNvPr id="8198" name="Rectangle 6"/>
          <p:cNvSpPr>
            <a:spLocks noChangeArrowheads="1"/>
          </p:cNvSpPr>
          <p:nvPr/>
        </p:nvSpPr>
        <p:spPr bwMode="auto">
          <a:xfrm>
            <a:off x="152400" y="3581400"/>
            <a:ext cx="4343400" cy="19812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199" name="Text Box 7"/>
          <p:cNvSpPr txBox="1">
            <a:spLocks noChangeArrowheads="1"/>
          </p:cNvSpPr>
          <p:nvPr/>
        </p:nvSpPr>
        <p:spPr bwMode="auto">
          <a:xfrm>
            <a:off x="152400" y="3582988"/>
            <a:ext cx="4191000"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b="0" dirty="0">
                <a:latin typeface="Tahoma" panose="020B0604030504040204" pitchFamily="34" charset="0"/>
              </a:rPr>
              <a:t>while (true) {</a:t>
            </a:r>
          </a:p>
          <a:p>
            <a:pPr eaLnBrk="1" hangingPunct="1">
              <a:lnSpc>
                <a:spcPct val="110000"/>
              </a:lnSpc>
              <a:spcBef>
                <a:spcPct val="0"/>
              </a:spcBef>
              <a:buClrTx/>
              <a:buSzTx/>
              <a:buFontTx/>
              <a:buNone/>
            </a:pPr>
            <a:r>
              <a:rPr lang="en-US" altLang="zh-CN" sz="2000" b="0" dirty="0">
                <a:latin typeface="Tahoma" panose="020B0604030504040204" pitchFamily="34" charset="0"/>
              </a:rPr>
              <a:t>    while(counter== </a:t>
            </a:r>
            <a:r>
              <a:rPr lang="en-US" altLang="zh-CN" sz="2000" b="0" dirty="0" err="1">
                <a:latin typeface="Tahoma" panose="020B0604030504040204" pitchFamily="34" charset="0"/>
              </a:rPr>
              <a:t>BUFFER_SIZE</a:t>
            </a:r>
            <a:r>
              <a:rPr lang="en-US" altLang="zh-CN" sz="2000" b="0" dirty="0">
                <a:latin typeface="Tahoma" panose="020B0604030504040204" pitchFamily="34" charset="0"/>
              </a:rPr>
              <a:t>)</a:t>
            </a:r>
          </a:p>
          <a:p>
            <a:pPr eaLnBrk="1" hangingPunct="1">
              <a:lnSpc>
                <a:spcPct val="110000"/>
              </a:lnSpc>
              <a:spcBef>
                <a:spcPct val="0"/>
              </a:spcBef>
              <a:buClrTx/>
              <a:buSzTx/>
              <a:buFontTx/>
              <a:buNone/>
            </a:pPr>
            <a:r>
              <a:rPr lang="en-US" altLang="zh-CN" sz="2000" b="0" dirty="0">
                <a:latin typeface="Tahoma" panose="020B0604030504040204" pitchFamily="34" charset="0"/>
              </a:rPr>
              <a:t>       ;   </a:t>
            </a:r>
            <a:r>
              <a:rPr lang="en-US" altLang="zh-CN" sz="2000" dirty="0">
                <a:solidFill>
                  <a:srgbClr val="CC0000"/>
                </a:solidFill>
                <a:latin typeface="楷体_GB2312" pitchFamily="49" charset="-122"/>
                <a:ea typeface="楷体_GB2312" pitchFamily="49" charset="-122"/>
              </a:rPr>
              <a:t>/*</a:t>
            </a:r>
            <a:r>
              <a:rPr lang="zh-CN" altLang="en-US" sz="2000" dirty="0">
                <a:solidFill>
                  <a:srgbClr val="CC0000"/>
                </a:solidFill>
                <a:latin typeface="楷体_GB2312" pitchFamily="49" charset="-122"/>
                <a:ea typeface="楷体_GB2312" pitchFamily="49" charset="-122"/>
              </a:rPr>
              <a:t>仓库已满，等待消费*</a:t>
            </a:r>
            <a:r>
              <a:rPr lang="en-US" altLang="zh-CN" sz="2000" dirty="0">
                <a:solidFill>
                  <a:srgbClr val="CC0000"/>
                </a:solidFill>
                <a:latin typeface="楷体_GB2312" pitchFamily="49" charset="-122"/>
                <a:ea typeface="楷体_GB2312" pitchFamily="49" charset="-122"/>
              </a:rPr>
              <a:t>/</a:t>
            </a:r>
            <a:r>
              <a:rPr lang="en-US" altLang="zh-CN" sz="2000" b="0" dirty="0">
                <a:latin typeface="Tahoma" panose="020B0604030504040204" pitchFamily="34" charset="0"/>
              </a:rPr>
              <a:t>  </a:t>
            </a:r>
          </a:p>
          <a:p>
            <a:pPr eaLnBrk="1" hangingPunct="1">
              <a:lnSpc>
                <a:spcPct val="110000"/>
              </a:lnSpc>
              <a:spcBef>
                <a:spcPct val="0"/>
              </a:spcBef>
              <a:buClrTx/>
              <a:buSzTx/>
              <a:buFontTx/>
              <a:buNone/>
            </a:pPr>
            <a:r>
              <a:rPr lang="en-US" altLang="zh-CN" sz="2000" b="0" dirty="0">
                <a:latin typeface="Tahoma" panose="020B0604030504040204" pitchFamily="34" charset="0"/>
              </a:rPr>
              <a:t>    </a:t>
            </a:r>
            <a:r>
              <a:rPr lang="en-US" altLang="zh-CN" sz="2000" b="0" dirty="0">
                <a:solidFill>
                  <a:srgbClr val="0033CC"/>
                </a:solidFill>
                <a:latin typeface="Tahoma" panose="020B0604030504040204" pitchFamily="34" charset="0"/>
              </a:rPr>
              <a:t>counter++;</a:t>
            </a:r>
          </a:p>
          <a:p>
            <a:pPr eaLnBrk="1" hangingPunct="1">
              <a:lnSpc>
                <a:spcPct val="110000"/>
              </a:lnSpc>
              <a:spcBef>
                <a:spcPct val="0"/>
              </a:spcBef>
              <a:buClrTx/>
              <a:buSzTx/>
              <a:buFontTx/>
              <a:buNone/>
            </a:pPr>
            <a:r>
              <a:rPr lang="en-US" altLang="zh-CN" sz="2000" b="0" dirty="0">
                <a:latin typeface="Tahoma" panose="020B0604030504040204" pitchFamily="34" charset="0"/>
              </a:rPr>
              <a:t> }</a:t>
            </a:r>
          </a:p>
        </p:txBody>
      </p:sp>
      <p:sp>
        <p:nvSpPr>
          <p:cNvPr id="8200" name="Rectangle 8"/>
          <p:cNvSpPr>
            <a:spLocks noChangeArrowheads="1"/>
          </p:cNvSpPr>
          <p:nvPr/>
        </p:nvSpPr>
        <p:spPr bwMode="auto">
          <a:xfrm>
            <a:off x="152400" y="3124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生产者进程</a:t>
            </a:r>
          </a:p>
        </p:txBody>
      </p:sp>
      <p:sp>
        <p:nvSpPr>
          <p:cNvPr id="8201" name="Rectangle 9"/>
          <p:cNvSpPr>
            <a:spLocks noChangeArrowheads="1"/>
          </p:cNvSpPr>
          <p:nvPr/>
        </p:nvSpPr>
        <p:spPr bwMode="auto">
          <a:xfrm>
            <a:off x="4572000" y="3581400"/>
            <a:ext cx="4343400" cy="1981200"/>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202" name="Text Box 10"/>
          <p:cNvSpPr txBox="1">
            <a:spLocks noChangeArrowheads="1"/>
          </p:cNvSpPr>
          <p:nvPr/>
        </p:nvSpPr>
        <p:spPr bwMode="auto">
          <a:xfrm>
            <a:off x="4572000" y="3597275"/>
            <a:ext cx="4572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b="0">
                <a:latin typeface="Tahoma" panose="020B0604030504040204" pitchFamily="34" charset="0"/>
              </a:rPr>
              <a:t>while (true) {</a:t>
            </a:r>
          </a:p>
          <a:p>
            <a:pPr eaLnBrk="1" hangingPunct="1">
              <a:lnSpc>
                <a:spcPct val="110000"/>
              </a:lnSpc>
              <a:spcBef>
                <a:spcPct val="0"/>
              </a:spcBef>
              <a:buClrTx/>
              <a:buSzTx/>
              <a:buFontTx/>
              <a:buNone/>
            </a:pPr>
            <a:r>
              <a:rPr lang="en-US" altLang="zh-CN" sz="2000" b="0">
                <a:latin typeface="Tahoma" panose="020B0604030504040204" pitchFamily="34" charset="0"/>
              </a:rPr>
              <a:t>    while(counter== 0) </a:t>
            </a:r>
          </a:p>
          <a:p>
            <a:pPr eaLnBrk="1" hangingPunct="1">
              <a:lnSpc>
                <a:spcPct val="110000"/>
              </a:lnSpc>
              <a:spcBef>
                <a:spcPct val="0"/>
              </a:spcBef>
              <a:buClrTx/>
              <a:buSzTx/>
              <a:buFontTx/>
              <a:buNone/>
            </a:pPr>
            <a:r>
              <a:rPr lang="en-US" altLang="zh-CN" sz="2000" b="0">
                <a:latin typeface="Tahoma" panose="020B0604030504040204" pitchFamily="34" charset="0"/>
              </a:rPr>
              <a:t>       ;</a:t>
            </a:r>
            <a:r>
              <a:rPr lang="en-US" altLang="zh-CN" sz="2000" b="0">
                <a:latin typeface="楷体_GB2312" pitchFamily="49" charset="-122"/>
                <a:ea typeface="楷体_GB2312" pitchFamily="49" charset="-122"/>
              </a:rPr>
              <a:t> </a:t>
            </a:r>
            <a:r>
              <a:rPr lang="en-US" altLang="zh-CN" sz="2000">
                <a:solidFill>
                  <a:srgbClr val="CC0000"/>
                </a:solidFill>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仓库无货，等待生产*</a:t>
            </a:r>
            <a:r>
              <a:rPr lang="en-US" altLang="zh-CN" sz="2000">
                <a:solidFill>
                  <a:srgbClr val="CC0000"/>
                </a:solidFill>
                <a:latin typeface="楷体_GB2312" pitchFamily="49" charset="-122"/>
                <a:ea typeface="楷体_GB2312" pitchFamily="49" charset="-122"/>
              </a:rPr>
              <a:t>/</a:t>
            </a:r>
            <a:r>
              <a:rPr lang="en-US" altLang="zh-CN" sz="2000"/>
              <a:t> </a:t>
            </a:r>
            <a:endParaRPr lang="en-US" altLang="zh-CN" sz="2000" b="0">
              <a:latin typeface="Tahoma" panose="020B0604030504040204" pitchFamily="34" charset="0"/>
            </a:endParaRPr>
          </a:p>
          <a:p>
            <a:pPr eaLnBrk="1" hangingPunct="1">
              <a:lnSpc>
                <a:spcPct val="110000"/>
              </a:lnSpc>
              <a:spcBef>
                <a:spcPct val="0"/>
              </a:spcBef>
              <a:buClrTx/>
              <a:buSzTx/>
              <a:buFontTx/>
              <a:buNone/>
            </a:pPr>
            <a:r>
              <a:rPr lang="en-US" altLang="zh-CN" sz="2000" b="0">
                <a:solidFill>
                  <a:srgbClr val="0033CC"/>
                </a:solidFill>
                <a:latin typeface="Tahoma" panose="020B0604030504040204" pitchFamily="34" charset="0"/>
              </a:rPr>
              <a:t>    counter --;</a:t>
            </a:r>
          </a:p>
          <a:p>
            <a:pPr eaLnBrk="1" hangingPunct="1">
              <a:lnSpc>
                <a:spcPct val="110000"/>
              </a:lnSpc>
              <a:spcBef>
                <a:spcPct val="0"/>
              </a:spcBef>
              <a:buClrTx/>
              <a:buSzTx/>
              <a:buFontTx/>
              <a:buNone/>
            </a:pPr>
            <a:r>
              <a:rPr lang="en-US" altLang="zh-CN" sz="2000" b="0">
                <a:latin typeface="Tahoma" panose="020B0604030504040204" pitchFamily="34" charset="0"/>
              </a:rPr>
              <a:t> }</a:t>
            </a:r>
          </a:p>
        </p:txBody>
      </p:sp>
      <p:sp>
        <p:nvSpPr>
          <p:cNvPr id="8203" name="Rectangle 11"/>
          <p:cNvSpPr>
            <a:spLocks noChangeArrowheads="1"/>
          </p:cNvSpPr>
          <p:nvPr/>
        </p:nvSpPr>
        <p:spPr bwMode="auto">
          <a:xfrm>
            <a:off x="4572000" y="3124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消费者进程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09600" y="1828800"/>
            <a:ext cx="8001000" cy="4648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600"/>
          </a:p>
        </p:txBody>
      </p:sp>
      <p:sp>
        <p:nvSpPr>
          <p:cNvPr id="45059" name="Rectangle 5"/>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经典同步实例：哲学家进餐问题    </a:t>
            </a:r>
          </a:p>
        </p:txBody>
      </p:sp>
      <p:pic>
        <p:nvPicPr>
          <p:cNvPr id="45060"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09863"/>
            <a:ext cx="30480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6.4 </a:t>
            </a:r>
            <a:r>
              <a:rPr lang="zh-CN" altLang="en-US" sz="3200">
                <a:latin typeface="黑体" panose="02010609060101010101" pitchFamily="49" charset="-122"/>
                <a:ea typeface="黑体" panose="02010609060101010101" pitchFamily="49" charset="-122"/>
              </a:rPr>
              <a:t>进程同步</a:t>
            </a:r>
            <a:endParaRPr lang="zh-CN" altLang="en-US" sz="3600"/>
          </a:p>
        </p:txBody>
      </p:sp>
      <p:sp>
        <p:nvSpPr>
          <p:cNvPr id="304136" name="Rectangle 8"/>
          <p:cNvSpPr>
            <a:spLocks noChangeArrowheads="1"/>
          </p:cNvSpPr>
          <p:nvPr/>
        </p:nvSpPr>
        <p:spPr bwMode="auto">
          <a:xfrm>
            <a:off x="4038600" y="2057400"/>
            <a:ext cx="4572000" cy="426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58775" indent="-358775" eaLnBrk="0" hangingPunct="0">
              <a:spcBef>
                <a:spcPct val="20000"/>
              </a:spcBef>
              <a:buClr>
                <a:srgbClr val="993300"/>
              </a:buClr>
              <a:buSzPct val="90000"/>
              <a:buFont typeface="Wingdings" panose="05000000000000000000" pitchFamily="2" charset="2"/>
              <a:buChar char="n"/>
              <a:tabLst>
                <a:tab pos="803275" algn="l"/>
                <a:tab pos="1139825" algn="l"/>
                <a:tab pos="1541145" algn="l"/>
                <a:tab pos="4284345" algn="l"/>
              </a:tabLst>
              <a:defRPr sz="2800" b="1">
                <a:solidFill>
                  <a:schemeClr val="tx1"/>
                </a:solidFill>
                <a:latin typeface="Arial" panose="020B0604020202020204" pitchFamily="34" charset="0"/>
                <a:ea typeface="宋体" panose="02010600030101010101" pitchFamily="2" charset="-122"/>
              </a:defRPr>
            </a:lvl1pPr>
            <a:lvl2pPr marL="767080" indent="-228600" eaLnBrk="0" hangingPunct="0">
              <a:spcBef>
                <a:spcPct val="20000"/>
              </a:spcBef>
              <a:buClr>
                <a:srgbClr val="CC6600"/>
              </a:buClr>
              <a:buSzPct val="80000"/>
              <a:buFont typeface="Wingdings" panose="05000000000000000000" pitchFamily="2" charset="2"/>
              <a:buChar char="l"/>
              <a:tabLst>
                <a:tab pos="803275" algn="l"/>
                <a:tab pos="1139825" algn="l"/>
                <a:tab pos="1541145" algn="l"/>
                <a:tab pos="4284345" algn="l"/>
              </a:tabLst>
              <a:defRPr sz="2800" b="1">
                <a:solidFill>
                  <a:schemeClr val="tx1"/>
                </a:solidFill>
                <a:latin typeface="Arial" panose="020B0604020202020204" pitchFamily="34" charset="0"/>
                <a:ea typeface="宋体" panose="02010600030101010101" pitchFamily="2" charset="-122"/>
              </a:defRPr>
            </a:lvl2pPr>
            <a:lvl3pPr marL="1174750" indent="-228600" eaLnBrk="0" hangingPunct="0">
              <a:spcBef>
                <a:spcPct val="20000"/>
              </a:spcBef>
              <a:buClr>
                <a:srgbClr val="009900"/>
              </a:buClr>
              <a:buSzPct val="75000"/>
              <a:buFont typeface="Webdings" panose="05030102010509060703" pitchFamily="18" charset="2"/>
              <a:buChar char="4"/>
              <a:tabLst>
                <a:tab pos="803275" algn="l"/>
                <a:tab pos="1139825" algn="l"/>
                <a:tab pos="1541145" algn="l"/>
                <a:tab pos="4284345" algn="l"/>
              </a:tabLst>
              <a:defRPr sz="2000">
                <a:solidFill>
                  <a:schemeClr val="tx1"/>
                </a:solidFill>
                <a:latin typeface="Arial" panose="020B0604020202020204" pitchFamily="34" charset="0"/>
                <a:ea typeface="宋体" panose="02010600030101010101" pitchFamily="2" charset="-122"/>
              </a:defRPr>
            </a:lvl3pPr>
            <a:lvl4pPr marL="1543050" indent="-171450" eaLnBrk="0" hangingPunct="0">
              <a:spcBef>
                <a:spcPct val="20000"/>
              </a:spcBef>
              <a:buClr>
                <a:srgbClr val="FF6600"/>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4pPr>
            <a:lvl5pPr marL="2000250" indent="-171450" eaLnBrk="0" hangingPunct="0">
              <a:spcBef>
                <a:spcPct val="20000"/>
              </a:spcBef>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20000"/>
              </a:spcBef>
              <a:spcAft>
                <a:spcPct val="0"/>
              </a:spcAft>
              <a:buClr>
                <a:srgbClr val="FF0066"/>
              </a:buClr>
              <a:buSzPct val="75000"/>
              <a:buFont typeface="Times New Roman" panose="02020603050405020304" pitchFamily="18" charset="0"/>
              <a:buChar char="»"/>
              <a:tabLst>
                <a:tab pos="803275" algn="l"/>
                <a:tab pos="1139825" algn="l"/>
                <a:tab pos="1541145" algn="l"/>
                <a:tab pos="428434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
                <a:srgbClr val="CC0000"/>
              </a:buClr>
              <a:buSzPct val="85000"/>
            </a:pPr>
            <a:r>
              <a:rPr kumimoji="1" lang="zh-CN" altLang="en-US" sz="2400">
                <a:latin typeface="宋体" panose="02010600030101010101" pitchFamily="2" charset="-122"/>
              </a:rPr>
              <a:t>有五位哲学家围坐在一圆桌旁，桌中央有一盘米饭，每人面前有一只空盘子，每两人之间放一根筷子</a:t>
            </a:r>
          </a:p>
          <a:p>
            <a:pPr eaLnBrk="1" hangingPunct="1">
              <a:lnSpc>
                <a:spcPct val="110000"/>
              </a:lnSpc>
              <a:spcBef>
                <a:spcPct val="0"/>
              </a:spcBef>
              <a:buClr>
                <a:srgbClr val="CC0000"/>
              </a:buClr>
              <a:buSzPct val="85000"/>
            </a:pPr>
            <a:r>
              <a:rPr kumimoji="1" lang="zh-CN" altLang="en-US" sz="2400">
                <a:latin typeface="宋体" panose="02010600030101010101" pitchFamily="2" charset="-122"/>
              </a:rPr>
              <a:t>每位哲学家相互不进行任何交流，只独自思考，若感到饥饿就拿起二根筷子吃米饭</a:t>
            </a:r>
          </a:p>
          <a:p>
            <a:pPr eaLnBrk="1" hangingPunct="1">
              <a:lnSpc>
                <a:spcPct val="110000"/>
              </a:lnSpc>
              <a:spcBef>
                <a:spcPct val="0"/>
              </a:spcBef>
              <a:buClr>
                <a:srgbClr val="CC0000"/>
              </a:buClr>
              <a:buSzPct val="85000"/>
            </a:pPr>
            <a:r>
              <a:rPr kumimoji="1" lang="zh-CN" altLang="en-US" sz="2400">
                <a:latin typeface="宋体" panose="02010600030101010101" pitchFamily="2" charset="-122"/>
              </a:rPr>
              <a:t>为吃到米饭，每位哲学家必须获得二根筷子，且每人只能从自己左边或右边拿筷子。</a:t>
            </a:r>
            <a:r>
              <a:rPr kumimoji="1"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4136"/>
                                        </p:tgtEl>
                                        <p:attrNameLst>
                                          <p:attrName>style.visibility</p:attrName>
                                        </p:attrNameLst>
                                      </p:cBhvr>
                                      <p:to>
                                        <p:strVal val="visible"/>
                                      </p:to>
                                    </p:set>
                                    <p:animEffect transition="in" filter="fade">
                                      <p:cBhvr>
                                        <p:cTn id="7" dur="500"/>
                                        <p:tgtEl>
                                          <p:spTgt spid="30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1828800"/>
            <a:ext cx="7620000" cy="4648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latin typeface="宋体" panose="02010600030101010101" pitchFamily="2" charset="-122"/>
              </a:rPr>
              <a:t>semaphore </a:t>
            </a:r>
            <a:r>
              <a:rPr kumimoji="1" lang="en-US" altLang="zh-CN" sz="2000">
                <a:solidFill>
                  <a:srgbClr val="0000FF"/>
                </a:solidFill>
                <a:latin typeface="宋体" panose="02010600030101010101" pitchFamily="2" charset="-122"/>
              </a:rPr>
              <a:t>chopstick</a:t>
            </a:r>
            <a:r>
              <a:rPr kumimoji="1" lang="en-US" altLang="zh-CN" sz="2000">
                <a:latin typeface="宋体" panose="02010600030101010101" pitchFamily="2" charset="-122"/>
              </a:rPr>
              <a:t>[5];</a:t>
            </a:r>
          </a:p>
          <a:p>
            <a:pPr eaLnBrk="1" hangingPunct="1">
              <a:spcBef>
                <a:spcPct val="0"/>
              </a:spcBef>
              <a:buClrTx/>
              <a:buSzTx/>
              <a:buFontTx/>
              <a:buNone/>
            </a:pPr>
            <a:r>
              <a:rPr kumimoji="1" lang="en-US" altLang="zh-CN" sz="2000">
                <a:latin typeface="宋体" panose="02010600030101010101" pitchFamily="2" charset="-122"/>
              </a:rPr>
              <a:t>for(i=0;i&lt;5;i++)</a:t>
            </a:r>
            <a:r>
              <a:rPr kumimoji="1" lang="en-US" altLang="zh-CN" sz="2000">
                <a:solidFill>
                  <a:srgbClr val="0000FF"/>
                </a:solidFill>
                <a:latin typeface="宋体" panose="02010600030101010101" pitchFamily="2" charset="-122"/>
              </a:rPr>
              <a:t>chopstick</a:t>
            </a:r>
            <a:r>
              <a:rPr kumimoji="1" lang="en-US" altLang="zh-CN" sz="2000">
                <a:latin typeface="宋体" panose="02010600030101010101" pitchFamily="2" charset="-122"/>
              </a:rPr>
              <a:t>[i]=1;</a:t>
            </a:r>
          </a:p>
          <a:p>
            <a:pPr eaLnBrk="1" hangingPunct="1">
              <a:spcBef>
                <a:spcPct val="0"/>
              </a:spcBef>
              <a:buClrTx/>
              <a:buSzTx/>
              <a:buFontTx/>
              <a:buNone/>
            </a:pPr>
            <a:endParaRPr kumimoji="1" lang="en-US" altLang="zh-CN" sz="2000">
              <a:latin typeface="宋体" panose="02010600030101010101" pitchFamily="2" charset="-122"/>
            </a:endParaRPr>
          </a:p>
          <a:p>
            <a:pPr eaLnBrk="1" hangingPunct="1">
              <a:spcBef>
                <a:spcPct val="0"/>
              </a:spcBef>
              <a:buClrTx/>
              <a:buSzTx/>
              <a:buFontTx/>
              <a:buNone/>
            </a:pPr>
            <a:r>
              <a:rPr lang="en-US" altLang="zh-CN" sz="2000">
                <a:latin typeface="宋体" panose="02010600030101010101" pitchFamily="2" charset="-122"/>
              </a:rPr>
              <a:t>Philosopher-i( )  /* i=0,1,2,3,4 </a:t>
            </a:r>
            <a:r>
              <a:rPr lang="zh-CN" altLang="en-US" sz="2000">
                <a:latin typeface="宋体" panose="02010600030101010101" pitchFamily="2" charset="-122"/>
              </a:rPr>
              <a:t>共</a:t>
            </a:r>
            <a:r>
              <a:rPr lang="en-US" altLang="zh-CN" sz="2000">
                <a:latin typeface="宋体" panose="02010600030101010101" pitchFamily="2" charset="-122"/>
              </a:rPr>
              <a:t>5</a:t>
            </a:r>
            <a:r>
              <a:rPr lang="zh-CN" altLang="en-US" sz="2000">
                <a:latin typeface="宋体" panose="02010600030101010101" pitchFamily="2" charset="-122"/>
              </a:rPr>
              <a:t>个函数 *</a:t>
            </a:r>
            <a:r>
              <a:rPr lang="en-US" altLang="zh-CN" sz="2000">
                <a:latin typeface="宋体" panose="02010600030101010101" pitchFamily="2" charset="-122"/>
              </a:rPr>
              <a:t>/</a:t>
            </a:r>
          </a:p>
          <a:p>
            <a:pPr eaLnBrk="1" hangingPunct="1">
              <a:spcBef>
                <a:spcPct val="0"/>
              </a:spcBef>
              <a:buClrTx/>
              <a:buSzTx/>
              <a:buFontTx/>
              <a:buNone/>
            </a:pPr>
            <a:r>
              <a:rPr lang="en-US" altLang="zh-CN" sz="2000">
                <a:latin typeface="宋体" panose="02010600030101010101" pitchFamily="2" charset="-122"/>
              </a:rPr>
              <a:t> {</a:t>
            </a:r>
            <a:r>
              <a:rPr kumimoji="1" lang="en-US" altLang="zh-CN" sz="2000">
                <a:latin typeface="宋体" panose="02010600030101010101" pitchFamily="2" charset="-122"/>
              </a:rPr>
              <a:t>  while (True)</a:t>
            </a:r>
          </a:p>
          <a:p>
            <a:pPr eaLnBrk="1" hangingPunct="1">
              <a:spcBef>
                <a:spcPct val="0"/>
              </a:spcBef>
              <a:buClrTx/>
              <a:buSzTx/>
              <a:buFontTx/>
              <a:buNone/>
            </a:pPr>
            <a:r>
              <a:rPr kumimoji="1" lang="en-US" altLang="zh-CN" sz="2000">
                <a:latin typeface="宋体" panose="02010600030101010101" pitchFamily="2" charset="-122"/>
              </a:rPr>
              <a:t>      { </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[i].p();       /* </a:t>
            </a:r>
            <a:r>
              <a:rPr kumimoji="1" lang="zh-CN" altLang="en-US">
                <a:latin typeface="宋体" panose="02010600030101010101" pitchFamily="2" charset="-122"/>
              </a:rPr>
              <a:t>取左手边筷子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[(i+1)%5].p(); /* </a:t>
            </a:r>
            <a:r>
              <a:rPr kumimoji="1" lang="zh-CN" altLang="en-US">
                <a:latin typeface="宋体" panose="02010600030101010101" pitchFamily="2" charset="-122"/>
              </a:rPr>
              <a:t>取右手边筷子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eating();               /* </a:t>
            </a:r>
            <a:r>
              <a:rPr kumimoji="1" lang="zh-CN" altLang="en-US">
                <a:latin typeface="宋体" panose="02010600030101010101" pitchFamily="2" charset="-122"/>
              </a:rPr>
              <a:t>用餐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[i].v();       /* </a:t>
            </a:r>
            <a:r>
              <a:rPr kumimoji="1" lang="zh-CN" altLang="en-US">
                <a:latin typeface="宋体" panose="02010600030101010101" pitchFamily="2" charset="-122"/>
              </a:rPr>
              <a:t>放下左手边筷子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[(i+1)%5].v(); /* </a:t>
            </a:r>
            <a:r>
              <a:rPr kumimoji="1" lang="zh-CN" altLang="en-US">
                <a:latin typeface="宋体" panose="02010600030101010101" pitchFamily="2" charset="-122"/>
              </a:rPr>
              <a:t>放下右手边筷子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thinking();             /* </a:t>
            </a:r>
            <a:r>
              <a:rPr kumimoji="1" lang="zh-CN" altLang="en-US">
                <a:latin typeface="宋体" panose="02010600030101010101" pitchFamily="2" charset="-122"/>
              </a:rPr>
              <a:t>思考 *</a:t>
            </a:r>
            <a:r>
              <a:rPr kumimoji="1" lang="en-US" altLang="zh-CN">
                <a:latin typeface="宋体" panose="02010600030101010101" pitchFamily="2" charset="-122"/>
              </a:rPr>
              <a:t>/</a:t>
            </a:r>
          </a:p>
          <a:p>
            <a:pPr eaLnBrk="1" hangingPunct="1">
              <a:spcBef>
                <a:spcPct val="0"/>
              </a:spcBef>
              <a:buClrTx/>
              <a:buSzTx/>
              <a:buFontTx/>
              <a:buNone/>
            </a:pPr>
            <a:r>
              <a:rPr kumimoji="1" lang="en-US" altLang="zh-CN" sz="2000">
                <a:latin typeface="宋体" panose="02010600030101010101" pitchFamily="2" charset="-122"/>
              </a:rPr>
              <a:t>      }</a:t>
            </a:r>
          </a:p>
          <a:p>
            <a:pPr eaLnBrk="1" hangingPunct="1">
              <a:spcBef>
                <a:spcPct val="0"/>
              </a:spcBef>
              <a:buClrTx/>
              <a:buSzTx/>
              <a:buFontTx/>
              <a:buNone/>
            </a:pPr>
            <a:r>
              <a:rPr kumimoji="1" lang="en-US" altLang="zh-CN" sz="2000">
                <a:latin typeface="宋体" panose="02010600030101010101" pitchFamily="2" charset="-122"/>
              </a:rPr>
              <a:t> }</a:t>
            </a:r>
          </a:p>
        </p:txBody>
      </p:sp>
      <p:sp>
        <p:nvSpPr>
          <p:cNvPr id="46083" name="Rectangle 6"/>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经典同步实例：哲学家进餐问题 </a:t>
            </a:r>
            <a:r>
              <a:rPr kumimoji="1" lang="en-US" altLang="zh-CN" sz="2400" dirty="0">
                <a:solidFill>
                  <a:srgbClr val="CC0000"/>
                </a:solidFill>
                <a:latin typeface="Verdana" panose="020B0604030504040204" pitchFamily="34" charset="0"/>
                <a:ea typeface="黑体" panose="02010609060101010101" pitchFamily="49" charset="-122"/>
              </a:rPr>
              <a:t>–</a:t>
            </a:r>
            <a:r>
              <a:rPr kumimoji="1" lang="en-US" altLang="zh-CN" sz="2400" dirty="0">
                <a:solidFill>
                  <a:srgbClr val="CC0000"/>
                </a:solidFill>
                <a:latin typeface="黑体" panose="02010609060101010101" pitchFamily="49" charset="-122"/>
                <a:ea typeface="黑体" panose="02010609060101010101" pitchFamily="49" charset="-122"/>
              </a:rPr>
              <a:t> </a:t>
            </a:r>
            <a:r>
              <a:rPr kumimoji="1" lang="zh-CN" altLang="en-US" sz="2400" dirty="0">
                <a:latin typeface="黑体" panose="02010609060101010101" pitchFamily="49" charset="-122"/>
                <a:ea typeface="黑体" panose="02010609060101010101" pitchFamily="49" charset="-122"/>
              </a:rPr>
              <a:t>直观解法</a:t>
            </a:r>
            <a:r>
              <a:rPr kumimoji="1" lang="zh-CN" altLang="en-US" sz="2400" dirty="0">
                <a:solidFill>
                  <a:srgbClr val="CC0000"/>
                </a:solidFill>
                <a:latin typeface="黑体" panose="02010609060101010101" pitchFamily="49" charset="-122"/>
                <a:ea typeface="黑体" panose="02010609060101010101" pitchFamily="49" charset="-122"/>
              </a:rPr>
              <a:t>    </a:t>
            </a:r>
          </a:p>
        </p:txBody>
      </p:sp>
      <p:sp>
        <p:nvSpPr>
          <p:cNvPr id="46084"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6.4 </a:t>
            </a:r>
            <a:r>
              <a:rPr lang="zh-CN" altLang="en-US" sz="3200">
                <a:latin typeface="黑体" panose="02010609060101010101" pitchFamily="49" charset="-122"/>
                <a:ea typeface="黑体" panose="02010609060101010101" pitchFamily="49" charset="-122"/>
              </a:rPr>
              <a:t>进程同步</a:t>
            </a:r>
            <a:endParaRPr lang="zh-CN" altLang="en-US" sz="3600"/>
          </a:p>
        </p:txBody>
      </p:sp>
      <p:pic>
        <p:nvPicPr>
          <p:cNvPr id="5"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517073"/>
            <a:ext cx="2147455" cy="206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762000" y="1752600"/>
            <a:ext cx="7620000" cy="4648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2730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dirty="0">
                <a:solidFill>
                  <a:srgbClr val="CC0000"/>
                </a:solidFill>
                <a:latin typeface="宋体" panose="02010600030101010101" pitchFamily="2" charset="-122"/>
              </a:rPr>
              <a:t>存在问题：</a:t>
            </a:r>
            <a:r>
              <a:rPr lang="zh-CN" altLang="en-US" sz="2400" dirty="0">
                <a:latin typeface="宋体" panose="02010600030101010101" pitchFamily="2" charset="-122"/>
              </a:rPr>
              <a:t>所有哲学家都拿到了左手边的筷子，都在等</a:t>
            </a:r>
            <a:br>
              <a:rPr lang="zh-CN" altLang="en-US" sz="2400" dirty="0">
                <a:latin typeface="宋体" panose="02010600030101010101" pitchFamily="2" charset="-122"/>
              </a:rPr>
            </a:br>
            <a:r>
              <a:rPr lang="zh-CN" altLang="en-US" sz="2400" dirty="0">
                <a:latin typeface="宋体" panose="02010600030101010101" pitchFamily="2" charset="-122"/>
              </a:rPr>
              <a:t>       待右手边的筷子。</a:t>
            </a:r>
          </a:p>
          <a:p>
            <a:pPr eaLnBrk="1" hangingPunct="1">
              <a:lnSpc>
                <a:spcPct val="120000"/>
              </a:lnSpc>
              <a:spcBef>
                <a:spcPct val="0"/>
              </a:spcBef>
              <a:buClrTx/>
              <a:buSzTx/>
              <a:buNone/>
            </a:pPr>
            <a:r>
              <a:rPr lang="zh-CN" altLang="en-US" sz="2400" dirty="0">
                <a:latin typeface="宋体" panose="02010600030101010101" pitchFamily="2" charset="-122"/>
              </a:rPr>
              <a:t>每个哲学家都出现永远等待，即“</a:t>
            </a:r>
            <a:r>
              <a:rPr lang="zh-CN" altLang="en-US" sz="2400" dirty="0">
                <a:highlight>
                  <a:srgbClr val="FFFF00"/>
                </a:highlight>
                <a:latin typeface="宋体" panose="02010600030101010101" pitchFamily="2" charset="-122"/>
              </a:rPr>
              <a:t>死锁</a:t>
            </a:r>
            <a:r>
              <a:rPr lang="zh-CN" altLang="en-US" sz="2400" dirty="0">
                <a:latin typeface="宋体" panose="02010600030101010101" pitchFamily="2" charset="-122"/>
              </a:rPr>
              <a:t>”问题。</a:t>
            </a:r>
          </a:p>
          <a:p>
            <a:pPr eaLnBrk="1" hangingPunct="1">
              <a:lnSpc>
                <a:spcPct val="120000"/>
              </a:lnSpc>
              <a:spcBef>
                <a:spcPct val="0"/>
              </a:spcBef>
              <a:buClrTx/>
              <a:buSzTx/>
              <a:buFontTx/>
              <a:buNone/>
            </a:pPr>
            <a:r>
              <a:rPr lang="zh-CN" altLang="en-US" sz="2400" dirty="0">
                <a:latin typeface="宋体" panose="02010600030101010101" pitchFamily="2" charset="-122"/>
              </a:rPr>
              <a:t>有若干种办法可避免这种“死锁”。</a:t>
            </a:r>
          </a:p>
          <a:p>
            <a:pPr eaLnBrk="1" hangingPunct="1">
              <a:lnSpc>
                <a:spcPct val="120000"/>
              </a:lnSpc>
              <a:spcBef>
                <a:spcPct val="0"/>
              </a:spcBef>
              <a:buClrTx/>
              <a:buSzTx/>
              <a:buFontTx/>
              <a:buNone/>
            </a:pPr>
            <a:r>
              <a:rPr lang="zh-CN" altLang="en-US" sz="2400" dirty="0">
                <a:latin typeface="宋体" panose="02010600030101010101" pitchFamily="2" charset="-122"/>
              </a:rPr>
              <a:t> </a:t>
            </a:r>
            <a:r>
              <a:rPr lang="zh-CN" altLang="en-US" sz="2400" dirty="0">
                <a:solidFill>
                  <a:srgbClr val="CC0000"/>
                </a:solidFill>
                <a:latin typeface="宋体" panose="02010600030101010101" pitchFamily="2" charset="-122"/>
              </a:rPr>
              <a:t>例如：</a:t>
            </a:r>
          </a:p>
          <a:p>
            <a:pPr lvl="1" eaLnBrk="1" hangingPunct="1">
              <a:lnSpc>
                <a:spcPct val="120000"/>
              </a:lnSpc>
              <a:spcBef>
                <a:spcPct val="0"/>
              </a:spcBef>
              <a:buClr>
                <a:srgbClr val="CC0000"/>
              </a:buClr>
              <a:buSzPct val="90000"/>
            </a:pPr>
            <a:r>
              <a:rPr lang="zh-CN" altLang="en-US" sz="2400" dirty="0">
                <a:solidFill>
                  <a:srgbClr val="003399"/>
                </a:solidFill>
                <a:latin typeface="宋体" panose="02010600030101010101" pitchFamily="2" charset="-122"/>
              </a:rPr>
              <a:t>至多允许四个哲学家同时吃；</a:t>
            </a:r>
          </a:p>
          <a:p>
            <a:pPr lvl="1" eaLnBrk="1" hangingPunct="1">
              <a:lnSpc>
                <a:spcPct val="120000"/>
              </a:lnSpc>
              <a:spcBef>
                <a:spcPct val="0"/>
              </a:spcBef>
              <a:buClr>
                <a:srgbClr val="CC0000"/>
              </a:buClr>
              <a:buSzPct val="90000"/>
            </a:pPr>
            <a:r>
              <a:rPr lang="zh-CN" altLang="en-US" sz="2400" dirty="0">
                <a:solidFill>
                  <a:srgbClr val="003399"/>
                </a:solidFill>
                <a:latin typeface="宋体" panose="02010600030101010101" pitchFamily="2" charset="-122"/>
              </a:rPr>
              <a:t>奇数号哲学家先取左手边的筷子，偶数号哲学家先取右手边的筷子；</a:t>
            </a:r>
          </a:p>
          <a:p>
            <a:pPr lvl="1" eaLnBrk="1" hangingPunct="1">
              <a:lnSpc>
                <a:spcPct val="120000"/>
              </a:lnSpc>
              <a:spcBef>
                <a:spcPct val="0"/>
              </a:spcBef>
              <a:buClr>
                <a:srgbClr val="CC0000"/>
              </a:buClr>
              <a:buSzPct val="90000"/>
            </a:pPr>
            <a:r>
              <a:rPr lang="zh-CN" altLang="en-US" sz="2400" dirty="0">
                <a:solidFill>
                  <a:srgbClr val="003399"/>
                </a:solidFill>
                <a:latin typeface="宋体" panose="02010600030101010101" pitchFamily="2" charset="-122"/>
              </a:rPr>
              <a:t>每位哲学家只有能取到手边的两只筷子时才取，否则一只筷子也不取。</a:t>
            </a:r>
          </a:p>
        </p:txBody>
      </p:sp>
      <p:sp>
        <p:nvSpPr>
          <p:cNvPr id="47107" name="Rectangle 3"/>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经典同步实例：哲学家进餐问题 </a:t>
            </a:r>
            <a:r>
              <a:rPr kumimoji="1" lang="en-US" altLang="zh-CN" sz="2400" dirty="0">
                <a:solidFill>
                  <a:srgbClr val="CC0000"/>
                </a:solidFill>
                <a:latin typeface="Verdana" panose="020B0604030504040204" pitchFamily="34" charset="0"/>
                <a:ea typeface="黑体" panose="02010609060101010101" pitchFamily="49" charset="-122"/>
              </a:rPr>
              <a:t>–</a:t>
            </a:r>
            <a:r>
              <a:rPr kumimoji="1" lang="en-US" altLang="zh-CN" sz="2400" dirty="0">
                <a:solidFill>
                  <a:srgbClr val="CC0000"/>
                </a:solidFill>
                <a:latin typeface="黑体" panose="02010609060101010101" pitchFamily="49" charset="-122"/>
                <a:ea typeface="黑体" panose="02010609060101010101" pitchFamily="49" charset="-122"/>
              </a:rPr>
              <a:t> </a:t>
            </a:r>
            <a:r>
              <a:rPr kumimoji="1" lang="zh-CN" altLang="en-US" sz="2400" dirty="0">
                <a:latin typeface="黑体" panose="02010609060101010101" pitchFamily="49" charset="-122"/>
                <a:ea typeface="黑体" panose="02010609060101010101" pitchFamily="49" charset="-122"/>
              </a:rPr>
              <a:t>直观解法</a:t>
            </a:r>
            <a:r>
              <a:rPr kumimoji="1" lang="zh-CN" altLang="en-US" sz="2400" dirty="0">
                <a:solidFill>
                  <a:srgbClr val="CC0000"/>
                </a:solidFill>
                <a:latin typeface="黑体" panose="02010609060101010101" pitchFamily="49" charset="-122"/>
                <a:ea typeface="黑体" panose="02010609060101010101" pitchFamily="49" charset="-122"/>
              </a:rPr>
              <a:t>    </a:t>
            </a:r>
          </a:p>
        </p:txBody>
      </p:sp>
      <p:sp>
        <p:nvSpPr>
          <p:cNvPr id="47108"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6.4 </a:t>
            </a:r>
            <a:r>
              <a:rPr lang="zh-CN" altLang="en-US" sz="3200">
                <a:latin typeface="黑体" panose="02010609060101010101" pitchFamily="49" charset="-122"/>
                <a:ea typeface="黑体" panose="02010609060101010101" pitchFamily="49" charset="-122"/>
              </a:rPr>
              <a:t>进程同步</a:t>
            </a:r>
            <a:endParaRPr lang="zh-CN" altLang="en-US" sz="3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1828800"/>
            <a:ext cx="7620000" cy="4648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17550"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latin typeface="宋体" panose="02010600030101010101" pitchFamily="2" charset="-122"/>
              </a:rPr>
              <a:t>semaphore </a:t>
            </a:r>
            <a:r>
              <a:rPr kumimoji="1" lang="en-US" altLang="zh-CN" sz="2000">
                <a:solidFill>
                  <a:srgbClr val="0000FF"/>
                </a:solidFill>
                <a:latin typeface="宋体" panose="02010600030101010101" pitchFamily="2" charset="-122"/>
              </a:rPr>
              <a:t>chopstick</a:t>
            </a:r>
            <a:r>
              <a:rPr kumimoji="1" lang="en-US" altLang="zh-CN" sz="2000">
                <a:latin typeface="宋体" panose="02010600030101010101" pitchFamily="2" charset="-122"/>
              </a:rPr>
              <a:t>[5];</a:t>
            </a:r>
          </a:p>
          <a:p>
            <a:pPr eaLnBrk="1" hangingPunct="1">
              <a:spcBef>
                <a:spcPct val="0"/>
              </a:spcBef>
              <a:buClrTx/>
              <a:buSzTx/>
              <a:buFontTx/>
              <a:buNone/>
            </a:pPr>
            <a:r>
              <a:rPr kumimoji="1" lang="en-US" altLang="zh-CN" sz="2000">
                <a:latin typeface="宋体" panose="02010600030101010101" pitchFamily="2" charset="-122"/>
              </a:rPr>
              <a:t>for(i=0;i&lt;5;i++)</a:t>
            </a:r>
            <a:r>
              <a:rPr kumimoji="1" lang="en-US" altLang="zh-CN" sz="2000">
                <a:solidFill>
                  <a:srgbClr val="0000FF"/>
                </a:solidFill>
                <a:latin typeface="宋体" panose="02010600030101010101" pitchFamily="2" charset="-122"/>
              </a:rPr>
              <a:t>chopstick</a:t>
            </a:r>
            <a:r>
              <a:rPr kumimoji="1" lang="en-US" altLang="zh-CN" sz="2000">
                <a:latin typeface="宋体" panose="02010600030101010101" pitchFamily="2" charset="-122"/>
              </a:rPr>
              <a:t>[i]=1;</a:t>
            </a:r>
          </a:p>
          <a:p>
            <a:pPr eaLnBrk="1" hangingPunct="1">
              <a:spcBef>
                <a:spcPct val="0"/>
              </a:spcBef>
              <a:buClrTx/>
              <a:buSzTx/>
              <a:buFontTx/>
              <a:buNone/>
            </a:pPr>
            <a:endParaRPr kumimoji="1" lang="en-US" altLang="zh-CN" sz="2000">
              <a:latin typeface="宋体" panose="02010600030101010101" pitchFamily="2" charset="-122"/>
            </a:endParaRPr>
          </a:p>
          <a:p>
            <a:pPr eaLnBrk="1" hangingPunct="1">
              <a:spcBef>
                <a:spcPct val="0"/>
              </a:spcBef>
              <a:buClrTx/>
              <a:buSzTx/>
              <a:buFontTx/>
              <a:buNone/>
            </a:pPr>
            <a:r>
              <a:rPr lang="en-US" altLang="zh-CN" sz="2000">
                <a:latin typeface="宋体" panose="02010600030101010101" pitchFamily="2" charset="-122"/>
              </a:rPr>
              <a:t>Philosopher-i( )  /* i=0,1,2,3,4 </a:t>
            </a:r>
            <a:r>
              <a:rPr lang="zh-CN" altLang="en-US" sz="2000">
                <a:latin typeface="宋体" panose="02010600030101010101" pitchFamily="2" charset="-122"/>
              </a:rPr>
              <a:t>共</a:t>
            </a:r>
            <a:r>
              <a:rPr lang="en-US" altLang="zh-CN" sz="2000">
                <a:latin typeface="宋体" panose="02010600030101010101" pitchFamily="2" charset="-122"/>
              </a:rPr>
              <a:t>5</a:t>
            </a:r>
            <a:r>
              <a:rPr lang="zh-CN" altLang="en-US" sz="2000">
                <a:latin typeface="宋体" panose="02010600030101010101" pitchFamily="2" charset="-122"/>
              </a:rPr>
              <a:t>个函数 *</a:t>
            </a:r>
            <a:r>
              <a:rPr lang="en-US" altLang="zh-CN" sz="2000">
                <a:latin typeface="宋体" panose="02010600030101010101" pitchFamily="2" charset="-122"/>
              </a:rPr>
              <a:t>/</a:t>
            </a:r>
          </a:p>
          <a:p>
            <a:pPr eaLnBrk="1" hangingPunct="1">
              <a:spcBef>
                <a:spcPct val="0"/>
              </a:spcBef>
              <a:buClrTx/>
              <a:buSzTx/>
              <a:buFontTx/>
              <a:buNone/>
            </a:pPr>
            <a:r>
              <a:rPr lang="en-US" altLang="zh-CN" sz="2000">
                <a:latin typeface="宋体" panose="02010600030101010101" pitchFamily="2" charset="-122"/>
              </a:rPr>
              <a:t> {</a:t>
            </a:r>
            <a:r>
              <a:rPr kumimoji="1" lang="en-US" altLang="zh-CN" sz="2000">
                <a:latin typeface="宋体" panose="02010600030101010101" pitchFamily="2" charset="-122"/>
              </a:rPr>
              <a:t>  while (True)</a:t>
            </a:r>
          </a:p>
          <a:p>
            <a:pPr eaLnBrk="1" hangingPunct="1">
              <a:spcBef>
                <a:spcPct val="0"/>
              </a:spcBef>
              <a:buClrTx/>
              <a:buSzTx/>
              <a:buFontTx/>
              <a:buNone/>
            </a:pPr>
            <a:r>
              <a:rPr kumimoji="1" lang="en-US" altLang="zh-CN" sz="2000">
                <a:latin typeface="宋体" panose="02010600030101010101" pitchFamily="2" charset="-122"/>
              </a:rPr>
              <a:t>      { </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[i].p();       /* </a:t>
            </a:r>
            <a:r>
              <a:rPr kumimoji="1" lang="zh-CN" altLang="en-US">
                <a:latin typeface="宋体" panose="02010600030101010101" pitchFamily="2" charset="-122"/>
              </a:rPr>
              <a:t>取左手边筷子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[(i+1)%5].p(); /* </a:t>
            </a:r>
            <a:r>
              <a:rPr kumimoji="1" lang="zh-CN" altLang="en-US">
                <a:latin typeface="宋体" panose="02010600030101010101" pitchFamily="2" charset="-122"/>
              </a:rPr>
              <a:t>取右手边筷子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eating();               /* </a:t>
            </a:r>
            <a:r>
              <a:rPr kumimoji="1" lang="zh-CN" altLang="en-US">
                <a:latin typeface="宋体" panose="02010600030101010101" pitchFamily="2" charset="-122"/>
              </a:rPr>
              <a:t>用餐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[i].v();       /* </a:t>
            </a:r>
            <a:r>
              <a:rPr kumimoji="1" lang="zh-CN" altLang="en-US">
                <a:latin typeface="宋体" panose="02010600030101010101" pitchFamily="2" charset="-122"/>
              </a:rPr>
              <a:t>放下左手边筷子 *</a:t>
            </a:r>
            <a:r>
              <a:rPr kumimoji="1" lang="en-US" altLang="zh-CN">
                <a:latin typeface="宋体" panose="02010600030101010101" pitchFamily="2" charset="-122"/>
              </a:rPr>
              <a:t>/</a:t>
            </a:r>
          </a:p>
          <a:p>
            <a:pPr lvl="2" eaLnBrk="1" hangingPunct="1">
              <a:spcBef>
                <a:spcPct val="0"/>
              </a:spcBef>
              <a:buClrTx/>
              <a:buSzTx/>
              <a:buFontTx/>
              <a:buNone/>
            </a:pPr>
            <a:r>
              <a:rPr kumimoji="1" lang="en-US" altLang="zh-CN">
                <a:latin typeface="宋体" panose="02010600030101010101" pitchFamily="2" charset="-122"/>
              </a:rPr>
              <a:t>   </a:t>
            </a:r>
            <a:r>
              <a:rPr kumimoji="1" lang="en-US" altLang="zh-CN">
                <a:solidFill>
                  <a:srgbClr val="0000FF"/>
                </a:solidFill>
                <a:latin typeface="宋体" panose="02010600030101010101" pitchFamily="2" charset="-122"/>
              </a:rPr>
              <a:t>chopstick</a:t>
            </a:r>
            <a:r>
              <a:rPr kumimoji="1" lang="en-US" altLang="zh-CN">
                <a:latin typeface="宋体" panose="02010600030101010101" pitchFamily="2" charset="-122"/>
              </a:rPr>
              <a:t>[(i+1)%5].v(); /* </a:t>
            </a:r>
            <a:r>
              <a:rPr kumimoji="1" lang="zh-CN" altLang="en-US">
                <a:latin typeface="宋体" panose="02010600030101010101" pitchFamily="2" charset="-122"/>
              </a:rPr>
              <a:t>放下右手边筷子 *</a:t>
            </a:r>
            <a:r>
              <a:rPr kumimoji="1" lang="en-US" altLang="zh-CN">
                <a:latin typeface="宋体" panose="02010600030101010101" pitchFamily="2" charset="-122"/>
              </a:rPr>
              <a:t>/</a:t>
            </a:r>
          </a:p>
          <a:p>
            <a:pPr eaLnBrk="1" hangingPunct="1">
              <a:spcBef>
                <a:spcPct val="0"/>
              </a:spcBef>
              <a:buClrTx/>
              <a:buSzTx/>
              <a:buFontTx/>
              <a:buNone/>
            </a:pPr>
            <a:r>
              <a:rPr kumimoji="1" lang="en-US" altLang="zh-CN" sz="2000">
                <a:latin typeface="宋体" panose="02010600030101010101" pitchFamily="2" charset="-122"/>
              </a:rPr>
              <a:t>          thinking();             /* </a:t>
            </a:r>
            <a:r>
              <a:rPr kumimoji="1" lang="zh-CN" altLang="en-US" sz="2000">
                <a:latin typeface="宋体" panose="02010600030101010101" pitchFamily="2" charset="-122"/>
              </a:rPr>
              <a:t>思考 *</a:t>
            </a:r>
            <a:r>
              <a:rPr kumimoji="1" lang="en-US" altLang="zh-CN" sz="2000">
                <a:latin typeface="宋体" panose="02010600030101010101" pitchFamily="2" charset="-122"/>
              </a:rPr>
              <a:t>/</a:t>
            </a:r>
          </a:p>
          <a:p>
            <a:pPr eaLnBrk="1" hangingPunct="1">
              <a:spcBef>
                <a:spcPct val="0"/>
              </a:spcBef>
              <a:buClrTx/>
              <a:buSzTx/>
              <a:buFontTx/>
              <a:buNone/>
            </a:pPr>
            <a:r>
              <a:rPr kumimoji="1" lang="en-US" altLang="zh-CN" sz="2000">
                <a:latin typeface="宋体" panose="02010600030101010101" pitchFamily="2" charset="-122"/>
              </a:rPr>
              <a:t>      }</a:t>
            </a:r>
          </a:p>
          <a:p>
            <a:pPr eaLnBrk="1" hangingPunct="1">
              <a:spcBef>
                <a:spcPct val="0"/>
              </a:spcBef>
              <a:buClrTx/>
              <a:buSzTx/>
              <a:buFontTx/>
              <a:buNone/>
            </a:pPr>
            <a:r>
              <a:rPr kumimoji="1" lang="en-US" altLang="zh-CN" sz="2000">
                <a:latin typeface="宋体" panose="02010600030101010101" pitchFamily="2" charset="-122"/>
              </a:rPr>
              <a:t> }</a:t>
            </a:r>
          </a:p>
        </p:txBody>
      </p:sp>
      <p:sp>
        <p:nvSpPr>
          <p:cNvPr id="48131" name="Rectangle 3"/>
          <p:cNvSpPr>
            <a:spLocks noChangeArrowheads="1"/>
          </p:cNvSpPr>
          <p:nvPr/>
        </p:nvSpPr>
        <p:spPr bwMode="auto">
          <a:xfrm>
            <a:off x="762000" y="12192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经典同步实例：哲学家进餐问题 </a:t>
            </a:r>
            <a:r>
              <a:rPr kumimoji="1" lang="en-US" altLang="zh-CN" sz="2400" dirty="0">
                <a:solidFill>
                  <a:srgbClr val="CC0000"/>
                </a:solidFill>
                <a:latin typeface="Verdana" panose="020B0604030504040204" pitchFamily="34" charset="0"/>
                <a:ea typeface="黑体" panose="02010609060101010101" pitchFamily="49" charset="-122"/>
              </a:rPr>
              <a:t>–</a:t>
            </a:r>
            <a:r>
              <a:rPr kumimoji="1" lang="en-US" altLang="zh-CN" sz="2400" dirty="0">
                <a:solidFill>
                  <a:srgbClr val="CC0000"/>
                </a:solidFill>
                <a:latin typeface="黑体" panose="02010609060101010101" pitchFamily="49" charset="-122"/>
                <a:ea typeface="黑体" panose="02010609060101010101" pitchFamily="49" charset="-122"/>
              </a:rPr>
              <a:t> </a:t>
            </a:r>
            <a:r>
              <a:rPr kumimoji="1" lang="zh-CN" altLang="en-US" sz="2400" dirty="0">
                <a:latin typeface="黑体" panose="02010609060101010101" pitchFamily="49" charset="-122"/>
                <a:ea typeface="黑体" panose="02010609060101010101" pitchFamily="49" charset="-122"/>
              </a:rPr>
              <a:t>无</a:t>
            </a:r>
            <a:r>
              <a:rPr kumimoji="1" lang="zh-CN" altLang="en-US" sz="2400" dirty="0">
                <a:latin typeface="Verdana" panose="020B0604030504040204" pitchFamily="34" charset="0"/>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死锁</a:t>
            </a:r>
            <a:r>
              <a:rPr kumimoji="1" lang="zh-CN" altLang="en-US" sz="2400" dirty="0">
                <a:latin typeface="Verdana" panose="020B0604030504040204" pitchFamily="34" charset="0"/>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解法</a:t>
            </a:r>
            <a:r>
              <a:rPr kumimoji="1" lang="zh-CN" altLang="en-US" sz="2400" dirty="0">
                <a:solidFill>
                  <a:srgbClr val="CC0000"/>
                </a:solidFill>
                <a:latin typeface="黑体" panose="02010609060101010101" pitchFamily="49" charset="-122"/>
                <a:ea typeface="黑体" panose="02010609060101010101" pitchFamily="49" charset="-122"/>
              </a:rPr>
              <a:t>    </a:t>
            </a:r>
          </a:p>
        </p:txBody>
      </p:sp>
      <p:sp>
        <p:nvSpPr>
          <p:cNvPr id="48132"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进程同步</a:t>
            </a:r>
            <a:endParaRPr lang="zh-CN" altLang="en-US" sz="3600" dirty="0"/>
          </a:p>
        </p:txBody>
      </p:sp>
      <p:sp>
        <p:nvSpPr>
          <p:cNvPr id="310278" name="AutoShape 6"/>
          <p:cNvSpPr>
            <a:spLocks noChangeArrowheads="1"/>
          </p:cNvSpPr>
          <p:nvPr/>
        </p:nvSpPr>
        <p:spPr bwMode="auto">
          <a:xfrm>
            <a:off x="3581400" y="3429000"/>
            <a:ext cx="1905000" cy="381000"/>
          </a:xfrm>
          <a:prstGeom prst="wedgeRectCallout">
            <a:avLst>
              <a:gd name="adj1" fmla="val -99833"/>
              <a:gd name="adj2" fmla="val 47500"/>
            </a:avLst>
          </a:prstGeom>
          <a:solidFill>
            <a:schemeClr val="accent1">
              <a:alpha val="18823"/>
            </a:scheme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CC0000"/>
                </a:solidFill>
              </a:rPr>
              <a:t>allow-eat.p();</a:t>
            </a:r>
          </a:p>
        </p:txBody>
      </p:sp>
      <p:sp>
        <p:nvSpPr>
          <p:cNvPr id="310279" name="AutoShape 7"/>
          <p:cNvSpPr>
            <a:spLocks noChangeArrowheads="1"/>
          </p:cNvSpPr>
          <p:nvPr/>
        </p:nvSpPr>
        <p:spPr bwMode="auto">
          <a:xfrm>
            <a:off x="3657600" y="5867400"/>
            <a:ext cx="1905000" cy="381000"/>
          </a:xfrm>
          <a:prstGeom prst="wedgeRectCallout">
            <a:avLst>
              <a:gd name="adj1" fmla="val -85500"/>
              <a:gd name="adj2" fmla="val -176250"/>
            </a:avLst>
          </a:prstGeom>
          <a:solidFill>
            <a:schemeClr val="accent1">
              <a:alpha val="18823"/>
            </a:scheme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CC0000"/>
                </a:solidFill>
              </a:rPr>
              <a:t>allow-eat.v();</a:t>
            </a:r>
          </a:p>
        </p:txBody>
      </p:sp>
      <p:sp>
        <p:nvSpPr>
          <p:cNvPr id="310280" name="AutoShape 8"/>
          <p:cNvSpPr>
            <a:spLocks noChangeArrowheads="1"/>
          </p:cNvSpPr>
          <p:nvPr/>
        </p:nvSpPr>
        <p:spPr bwMode="auto">
          <a:xfrm rot="10800000">
            <a:off x="5486400" y="2133600"/>
            <a:ext cx="1143000" cy="152400"/>
          </a:xfrm>
          <a:prstGeom prst="notchedRightArrow">
            <a:avLst>
              <a:gd name="adj1" fmla="val 55843"/>
              <a:gd name="adj2" fmla="val 220174"/>
            </a:avLst>
          </a:prstGeom>
          <a:solidFill>
            <a:srgbClr val="CC0000"/>
          </a:solidFill>
          <a:ln w="9525" algn="ctr">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10281" name="Rectangle 9"/>
          <p:cNvSpPr>
            <a:spLocks noChangeArrowheads="1"/>
          </p:cNvSpPr>
          <p:nvPr/>
        </p:nvSpPr>
        <p:spPr bwMode="auto">
          <a:xfrm>
            <a:off x="3581400" y="2082800"/>
            <a:ext cx="1905000"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en-US" altLang="zh-CN" sz="2000">
                <a:solidFill>
                  <a:srgbClr val="CC0000"/>
                </a:solidFill>
              </a:rPr>
              <a:t>allow-eat=4 </a:t>
            </a:r>
            <a:r>
              <a:rPr kumimoji="1" lang="en-US" altLang="zh-CN" sz="20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310280"/>
                                        </p:tgtEl>
                                        <p:attrNameLst>
                                          <p:attrName>style.visibility</p:attrName>
                                        </p:attrNameLst>
                                      </p:cBhvr>
                                      <p:to>
                                        <p:strVal val="visible"/>
                                      </p:to>
                                    </p:set>
                                    <p:animEffect transition="in" filter="wipe(right)">
                                      <p:cBhvr>
                                        <p:cTn id="12" dur="500"/>
                                        <p:tgtEl>
                                          <p:spTgt spid="310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0278"/>
                                        </p:tgtEl>
                                        <p:attrNameLst>
                                          <p:attrName>style.visibility</p:attrName>
                                        </p:attrNameLst>
                                      </p:cBhvr>
                                      <p:to>
                                        <p:strVal val="visible"/>
                                      </p:to>
                                    </p:set>
                                    <p:animEffect transition="in" filter="wipe(right)">
                                      <p:cBhvr>
                                        <p:cTn id="17" dur="2000"/>
                                        <p:tgtEl>
                                          <p:spTgt spid="310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0279"/>
                                        </p:tgtEl>
                                        <p:attrNameLst>
                                          <p:attrName>style.visibility</p:attrName>
                                        </p:attrNameLst>
                                      </p:cBhvr>
                                      <p:to>
                                        <p:strVal val="visible"/>
                                      </p:to>
                                    </p:set>
                                    <p:animEffect transition="in" filter="wipe(right)">
                                      <p:cBhvr>
                                        <p:cTn id="22" dur="2000"/>
                                        <p:tgtEl>
                                          <p:spTgt spid="31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animBg="1"/>
      <p:bldP spid="310279" grpId="0" animBg="1"/>
      <p:bldP spid="310280" grpId="0" animBg="1"/>
      <p:bldP spid="31028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57200" y="1135063"/>
            <a:ext cx="8229600" cy="5462587"/>
          </a:xfrm>
        </p:spPr>
        <p:txBody>
          <a:bodyPr/>
          <a:lstStyle/>
          <a:p>
            <a:pPr>
              <a:lnSpc>
                <a:spcPct val="90000"/>
              </a:lnSpc>
            </a:pPr>
            <a:r>
              <a:rPr lang="zh-CN" altLang="en-US" sz="2400" b="1" dirty="0">
                <a:solidFill>
                  <a:srgbClr val="C00000"/>
                </a:solidFill>
                <a:latin typeface="黑体" panose="02010609060101010101" pitchFamily="49" charset="-122"/>
                <a:ea typeface="黑体" panose="02010609060101010101" pitchFamily="49" charset="-122"/>
              </a:rPr>
              <a:t>进程同步实例</a:t>
            </a:r>
            <a:r>
              <a:rPr lang="zh-CN" altLang="en-US" sz="2400" b="1" dirty="0">
                <a:latin typeface="黑体" panose="02010609060101010101" pitchFamily="49" charset="-122"/>
                <a:ea typeface="黑体" panose="02010609060101010101" pitchFamily="49" charset="-122"/>
              </a:rPr>
              <a:t>：有一个阅览室，共有</a:t>
            </a:r>
            <a:r>
              <a:rPr lang="en-US" altLang="zh-CN" sz="2400" b="1" dirty="0">
                <a:latin typeface="黑体" panose="02010609060101010101" pitchFamily="49" charset="-122"/>
                <a:ea typeface="黑体" panose="02010609060101010101" pitchFamily="49" charset="-122"/>
              </a:rPr>
              <a:t>100</a:t>
            </a:r>
            <a:r>
              <a:rPr lang="zh-CN" altLang="en-US" sz="2400" b="1" dirty="0">
                <a:latin typeface="黑体" panose="02010609060101010101" pitchFamily="49" charset="-122"/>
                <a:ea typeface="黑体" panose="02010609060101010101" pitchFamily="49" charset="-122"/>
              </a:rPr>
              <a:t>个座位。读者进入阅览室时必须在入口处进行登记；离开阅览室时必须进行注销。试用</a:t>
            </a:r>
            <a:r>
              <a:rPr lang="en-US" altLang="zh-CN" sz="2400" b="1" dirty="0">
                <a:latin typeface="黑体" panose="02010609060101010101" pitchFamily="49" charset="-122"/>
                <a:ea typeface="黑体" panose="02010609060101010101" pitchFamily="49" charset="-122"/>
              </a:rPr>
              <a:t>PV</a:t>
            </a:r>
            <a:r>
              <a:rPr lang="zh-CN" altLang="en-US" sz="2400" b="1" dirty="0">
                <a:latin typeface="黑体" panose="02010609060101010101" pitchFamily="49" charset="-122"/>
                <a:ea typeface="黑体" panose="02010609060101010101" pitchFamily="49" charset="-122"/>
              </a:rPr>
              <a:t>操作描述读者进入</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离开阅览室的同步与互斥关系</a:t>
            </a:r>
            <a:r>
              <a:rPr lang="zh-CN" altLang="en-US" sz="2400" dirty="0"/>
              <a:t>。</a:t>
            </a:r>
            <a:endParaRPr lang="zh-CN" altLang="en-US" dirty="0"/>
          </a:p>
          <a:p>
            <a:pPr lvl="1">
              <a:lnSpc>
                <a:spcPct val="90000"/>
              </a:lnSpc>
              <a:buFontTx/>
              <a:buNone/>
            </a:pPr>
            <a:r>
              <a:rPr lang="en-US" altLang="zh-CN" sz="2000" b="1" dirty="0">
                <a:solidFill>
                  <a:schemeClr val="accent2"/>
                </a:solidFill>
                <a:latin typeface="黑体" panose="02010609060101010101" pitchFamily="49" charset="-122"/>
                <a:ea typeface="黑体" panose="02010609060101010101" pitchFamily="49" charset="-122"/>
              </a:rPr>
              <a:t>Reader</a:t>
            </a:r>
            <a:r>
              <a:rPr lang="zh-CN" altLang="en-US" sz="2000" b="1" dirty="0">
                <a:solidFill>
                  <a:schemeClr val="accent2"/>
                </a:solidFill>
                <a:latin typeface="黑体" panose="02010609060101010101" pitchFamily="49" charset="-122"/>
                <a:ea typeface="黑体" panose="02010609060101010101" pitchFamily="49" charset="-122"/>
              </a:rPr>
              <a:t>进程		</a:t>
            </a:r>
          </a:p>
          <a:p>
            <a:pPr lvl="1">
              <a:lnSpc>
                <a:spcPct val="90000"/>
              </a:lnSpc>
              <a:buFontTx/>
              <a:buNone/>
            </a:pPr>
            <a:r>
              <a:rPr lang="en-US" altLang="zh-CN" sz="2000" b="1" dirty="0">
                <a:solidFill>
                  <a:schemeClr val="accent2"/>
                </a:solidFill>
                <a:latin typeface="黑体" panose="02010609060101010101" pitchFamily="49" charset="-122"/>
                <a:ea typeface="黑体" panose="02010609060101010101" pitchFamily="49" charset="-122"/>
              </a:rPr>
              <a:t>{		 </a:t>
            </a:r>
          </a:p>
          <a:p>
            <a:pPr lvl="1">
              <a:lnSpc>
                <a:spcPct val="90000"/>
              </a:lnSpc>
              <a:buFontTx/>
              <a:buNone/>
            </a:pPr>
            <a:r>
              <a:rPr lang="en-US" altLang="zh-CN" sz="2000" dirty="0">
                <a:solidFill>
                  <a:schemeClr val="accent2"/>
                </a:solidFill>
                <a:latin typeface="黑体" panose="02010609060101010101" pitchFamily="49" charset="-122"/>
                <a:ea typeface="黑体" panose="02010609060101010101" pitchFamily="49" charset="-122"/>
              </a:rPr>
              <a:t>    100</a:t>
            </a:r>
            <a:r>
              <a:rPr lang="zh-CN" altLang="en-US" sz="2000" dirty="0">
                <a:solidFill>
                  <a:schemeClr val="accent2"/>
                </a:solidFill>
                <a:latin typeface="黑体" panose="02010609060101010101" pitchFamily="49" charset="-122"/>
                <a:ea typeface="黑体" panose="02010609060101010101" pitchFamily="49" charset="-122"/>
              </a:rPr>
              <a:t>个座位是否已满？</a:t>
            </a:r>
            <a:endParaRPr lang="en-US" altLang="zh-CN" sz="2000" b="1" dirty="0">
              <a:solidFill>
                <a:schemeClr val="accent2"/>
              </a:solidFill>
              <a:latin typeface="黑体" panose="02010609060101010101" pitchFamily="49" charset="-122"/>
              <a:ea typeface="黑体" panose="02010609060101010101" pitchFamily="49" charset="-122"/>
            </a:endParaRPr>
          </a:p>
          <a:p>
            <a:pPr lvl="1">
              <a:lnSpc>
                <a:spcPct val="90000"/>
              </a:lnSpc>
              <a:buFontTx/>
              <a:buNone/>
            </a:pPr>
            <a:r>
              <a:rPr lang="en-US" altLang="zh-CN" sz="2000" dirty="0">
                <a:solidFill>
                  <a:schemeClr val="accent2"/>
                </a:solidFill>
                <a:latin typeface="黑体" panose="02010609060101010101" pitchFamily="49" charset="-122"/>
                <a:ea typeface="黑体" panose="02010609060101010101" pitchFamily="49" charset="-122"/>
              </a:rPr>
              <a:t>    </a:t>
            </a:r>
            <a:r>
              <a:rPr lang="zh-CN" altLang="en-US" sz="2000" b="1" dirty="0">
                <a:solidFill>
                  <a:schemeClr val="accent2"/>
                </a:solidFill>
                <a:latin typeface="黑体" panose="02010609060101010101" pitchFamily="49" charset="-122"/>
                <a:ea typeface="黑体" panose="02010609060101010101" pitchFamily="49" charset="-122"/>
              </a:rPr>
              <a:t>登记</a:t>
            </a:r>
            <a:r>
              <a:rPr lang="zh-CN" altLang="en-US" sz="2000" dirty="0">
                <a:solidFill>
                  <a:srgbClr val="FF0000"/>
                </a:solidFill>
                <a:latin typeface="黑体" panose="02010609060101010101" pitchFamily="49" charset="-122"/>
                <a:ea typeface="黑体" panose="02010609060101010101" pitchFamily="49" charset="-122"/>
              </a:rPr>
              <a:t>（同一时间办理一个人的登记）</a:t>
            </a:r>
            <a:endParaRPr lang="en-US" altLang="zh-CN" sz="2000" dirty="0">
              <a:solidFill>
                <a:srgbClr val="FF0000"/>
              </a:solidFill>
              <a:latin typeface="黑体" panose="02010609060101010101" pitchFamily="49" charset="-122"/>
              <a:ea typeface="黑体" panose="02010609060101010101" pitchFamily="49" charset="-122"/>
            </a:endParaRPr>
          </a:p>
          <a:p>
            <a:pPr lvl="1">
              <a:lnSpc>
                <a:spcPct val="90000"/>
              </a:lnSpc>
              <a:buNone/>
            </a:pPr>
            <a:r>
              <a:rPr lang="zh-CN" altLang="en-US" sz="2000" dirty="0">
                <a:solidFill>
                  <a:schemeClr val="accent2"/>
                </a:solidFill>
                <a:latin typeface="黑体" panose="02010609060101010101" pitchFamily="49" charset="-122"/>
                <a:ea typeface="黑体" panose="02010609060101010101" pitchFamily="49" charset="-122"/>
              </a:rPr>
              <a:t>    </a:t>
            </a:r>
            <a:r>
              <a:rPr lang="zh-CN" altLang="en-US" sz="2000" dirty="0">
                <a:solidFill>
                  <a:srgbClr val="33CC33"/>
                </a:solidFill>
                <a:latin typeface="黑体" panose="02010609060101010101" pitchFamily="49" charset="-122"/>
                <a:ea typeface="黑体" panose="02010609060101010101" pitchFamily="49" charset="-122"/>
              </a:rPr>
              <a:t>座位数减一</a:t>
            </a:r>
            <a:endParaRPr lang="zh-CN" altLang="en-US" sz="2000" b="1" dirty="0">
              <a:solidFill>
                <a:srgbClr val="33CC33"/>
              </a:solidFill>
              <a:latin typeface="黑体" panose="02010609060101010101" pitchFamily="49" charset="-122"/>
              <a:ea typeface="黑体" panose="02010609060101010101" pitchFamily="49" charset="-122"/>
            </a:endParaRPr>
          </a:p>
          <a:p>
            <a:pPr lvl="2">
              <a:lnSpc>
                <a:spcPct val="90000"/>
              </a:lnSpc>
              <a:buFontTx/>
              <a:buNone/>
            </a:pPr>
            <a:r>
              <a:rPr lang="zh-CN" altLang="en-US" b="1" dirty="0">
                <a:solidFill>
                  <a:schemeClr val="accent2"/>
                </a:solidFill>
                <a:latin typeface="黑体" panose="02010609060101010101" pitchFamily="49" charset="-122"/>
                <a:ea typeface="黑体" panose="02010609060101010101" pitchFamily="49" charset="-122"/>
              </a:rPr>
              <a:t>   进入阅览室</a:t>
            </a:r>
          </a:p>
          <a:p>
            <a:pPr lvl="2">
              <a:lnSpc>
                <a:spcPct val="90000"/>
              </a:lnSpc>
              <a:buFontTx/>
              <a:buNone/>
            </a:pPr>
            <a:r>
              <a:rPr lang="zh-CN" altLang="en-US" b="1" dirty="0">
                <a:solidFill>
                  <a:schemeClr val="accent2"/>
                </a:solidFill>
                <a:latin typeface="黑体" panose="02010609060101010101" pitchFamily="49" charset="-122"/>
                <a:ea typeface="黑体" panose="02010609060101010101" pitchFamily="49" charset="-122"/>
              </a:rPr>
              <a:t>   读书</a:t>
            </a:r>
          </a:p>
          <a:p>
            <a:pPr lvl="2">
              <a:lnSpc>
                <a:spcPct val="90000"/>
              </a:lnSpc>
              <a:buFontTx/>
              <a:buNone/>
            </a:pPr>
            <a:r>
              <a:rPr lang="zh-CN" altLang="en-US" b="1" dirty="0">
                <a:solidFill>
                  <a:schemeClr val="accent2"/>
                </a:solidFill>
                <a:latin typeface="黑体" panose="02010609060101010101" pitchFamily="49" charset="-122"/>
                <a:ea typeface="黑体" panose="02010609060101010101" pitchFamily="49" charset="-122"/>
              </a:rPr>
              <a:t>   离开阅览室</a:t>
            </a:r>
          </a:p>
          <a:p>
            <a:pPr lvl="2">
              <a:lnSpc>
                <a:spcPct val="90000"/>
              </a:lnSpc>
              <a:buNone/>
            </a:pPr>
            <a:r>
              <a:rPr lang="zh-CN" altLang="en-US" b="1" dirty="0">
                <a:solidFill>
                  <a:schemeClr val="accent2"/>
                </a:solidFill>
                <a:latin typeface="黑体" panose="02010609060101010101" pitchFamily="49" charset="-122"/>
                <a:ea typeface="黑体" panose="02010609060101010101" pitchFamily="49" charset="-122"/>
              </a:rPr>
              <a:t> 注销</a:t>
            </a:r>
            <a:r>
              <a:rPr lang="zh-CN" altLang="en-US" dirty="0">
                <a:solidFill>
                  <a:srgbClr val="FF0000"/>
                </a:solidFill>
                <a:latin typeface="黑体" panose="02010609060101010101" pitchFamily="49" charset="-122"/>
                <a:ea typeface="黑体" panose="02010609060101010101" pitchFamily="49" charset="-122"/>
              </a:rPr>
              <a:t>（同一时间办理一个人的登记）</a:t>
            </a:r>
            <a:endParaRPr lang="zh-CN" altLang="en-US" b="1" dirty="0">
              <a:solidFill>
                <a:srgbClr val="FF0000"/>
              </a:solidFill>
              <a:latin typeface="黑体" panose="02010609060101010101" pitchFamily="49" charset="-122"/>
              <a:ea typeface="黑体" panose="02010609060101010101" pitchFamily="49" charset="-122"/>
            </a:endParaRPr>
          </a:p>
          <a:p>
            <a:pPr lvl="2">
              <a:lnSpc>
                <a:spcPct val="90000"/>
              </a:lnSpc>
              <a:buNone/>
            </a:pPr>
            <a:r>
              <a:rPr lang="zh-CN" altLang="en-US" dirty="0">
                <a:solidFill>
                  <a:srgbClr val="33CC33"/>
                </a:solidFill>
                <a:latin typeface="黑体" panose="02010609060101010101" pitchFamily="49" charset="-122"/>
                <a:ea typeface="黑体" panose="02010609060101010101" pitchFamily="49" charset="-122"/>
              </a:rPr>
              <a:t>座位数加一</a:t>
            </a:r>
            <a:endParaRPr lang="en-US" altLang="zh-CN" b="1" dirty="0">
              <a:solidFill>
                <a:srgbClr val="33CC33"/>
              </a:solidFill>
              <a:latin typeface="黑体" panose="02010609060101010101" pitchFamily="49" charset="-122"/>
              <a:ea typeface="黑体" panose="02010609060101010101" pitchFamily="49" charset="-122"/>
            </a:endParaRPr>
          </a:p>
          <a:p>
            <a:pPr lvl="2">
              <a:lnSpc>
                <a:spcPct val="90000"/>
              </a:lnSpc>
              <a:buFontTx/>
              <a:buNone/>
            </a:pPr>
            <a:r>
              <a:rPr lang="en-US" altLang="zh-CN" b="1" dirty="0">
                <a:solidFill>
                  <a:schemeClr val="accent2"/>
                </a:solidFill>
                <a:latin typeface="黑体" panose="02010609060101010101" pitchFamily="49" charset="-122"/>
                <a:ea typeface="黑体" panose="02010609060101010101" pitchFamily="49" charset="-122"/>
              </a:rPr>
              <a:t>}</a:t>
            </a:r>
          </a:p>
        </p:txBody>
      </p:sp>
      <p:sp>
        <p:nvSpPr>
          <p:cNvPr id="4"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进程同步</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animEffect transition="in" filter="blinds(horizontal)">
                                      <p:cBhvr>
                                        <p:cTn id="7" dur="500"/>
                                        <p:tgtEl>
                                          <p:spTgt spid="389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4">
                                            <p:txEl>
                                              <p:pRg st="2" end="2"/>
                                            </p:txEl>
                                          </p:spTgt>
                                        </p:tgtEl>
                                        <p:attrNameLst>
                                          <p:attrName>style.visibility</p:attrName>
                                        </p:attrNameLst>
                                      </p:cBhvr>
                                      <p:to>
                                        <p:strVal val="visible"/>
                                      </p:to>
                                    </p:set>
                                    <p:animEffect transition="in" filter="blinds(horizontal)">
                                      <p:cBhvr>
                                        <p:cTn id="12" dur="500"/>
                                        <p:tgtEl>
                                          <p:spTgt spid="389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4">
                                            <p:txEl>
                                              <p:pRg st="3" end="3"/>
                                            </p:txEl>
                                          </p:spTgt>
                                        </p:tgtEl>
                                        <p:attrNameLst>
                                          <p:attrName>style.visibility</p:attrName>
                                        </p:attrNameLst>
                                      </p:cBhvr>
                                      <p:to>
                                        <p:strVal val="visible"/>
                                      </p:to>
                                    </p:set>
                                    <p:animEffect transition="in" filter="blinds(horizontal)">
                                      <p:cBhvr>
                                        <p:cTn id="17" dur="500"/>
                                        <p:tgtEl>
                                          <p:spTgt spid="389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4">
                                            <p:txEl>
                                              <p:pRg st="4" end="4"/>
                                            </p:txEl>
                                          </p:spTgt>
                                        </p:tgtEl>
                                        <p:attrNameLst>
                                          <p:attrName>style.visibility</p:attrName>
                                        </p:attrNameLst>
                                      </p:cBhvr>
                                      <p:to>
                                        <p:strVal val="visible"/>
                                      </p:to>
                                    </p:set>
                                    <p:animEffect transition="in" filter="blinds(horizontal)">
                                      <p:cBhvr>
                                        <p:cTn id="22" dur="500"/>
                                        <p:tgtEl>
                                          <p:spTgt spid="389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4">
                                            <p:txEl>
                                              <p:pRg st="5" end="5"/>
                                            </p:txEl>
                                          </p:spTgt>
                                        </p:tgtEl>
                                        <p:attrNameLst>
                                          <p:attrName>style.visibility</p:attrName>
                                        </p:attrNameLst>
                                      </p:cBhvr>
                                      <p:to>
                                        <p:strVal val="visible"/>
                                      </p:to>
                                    </p:set>
                                    <p:animEffect transition="in" filter="blinds(horizontal)">
                                      <p:cBhvr>
                                        <p:cTn id="27" dur="500"/>
                                        <p:tgtEl>
                                          <p:spTgt spid="38914">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8914">
                                            <p:txEl>
                                              <p:pRg st="6" end="6"/>
                                            </p:txEl>
                                          </p:spTgt>
                                        </p:tgtEl>
                                        <p:attrNameLst>
                                          <p:attrName>style.visibility</p:attrName>
                                        </p:attrNameLst>
                                      </p:cBhvr>
                                      <p:to>
                                        <p:strVal val="visible"/>
                                      </p:to>
                                    </p:set>
                                    <p:animEffect transition="in" filter="blinds(horizontal)">
                                      <p:cBhvr>
                                        <p:cTn id="30" dur="500"/>
                                        <p:tgtEl>
                                          <p:spTgt spid="38914">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8914">
                                            <p:txEl>
                                              <p:pRg st="7" end="7"/>
                                            </p:txEl>
                                          </p:spTgt>
                                        </p:tgtEl>
                                        <p:attrNameLst>
                                          <p:attrName>style.visibility</p:attrName>
                                        </p:attrNameLst>
                                      </p:cBhvr>
                                      <p:to>
                                        <p:strVal val="visible"/>
                                      </p:to>
                                    </p:set>
                                    <p:animEffect transition="in" filter="blinds(horizontal)">
                                      <p:cBhvr>
                                        <p:cTn id="33" dur="500"/>
                                        <p:tgtEl>
                                          <p:spTgt spid="38914">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8914">
                                            <p:txEl>
                                              <p:pRg st="8" end="8"/>
                                            </p:txEl>
                                          </p:spTgt>
                                        </p:tgtEl>
                                        <p:attrNameLst>
                                          <p:attrName>style.visibility</p:attrName>
                                        </p:attrNameLst>
                                      </p:cBhvr>
                                      <p:to>
                                        <p:strVal val="visible"/>
                                      </p:to>
                                    </p:set>
                                    <p:animEffect transition="in" filter="blinds(horizontal)">
                                      <p:cBhvr>
                                        <p:cTn id="36" dur="500"/>
                                        <p:tgtEl>
                                          <p:spTgt spid="38914">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8914">
                                            <p:txEl>
                                              <p:pRg st="9" end="9"/>
                                            </p:txEl>
                                          </p:spTgt>
                                        </p:tgtEl>
                                        <p:attrNameLst>
                                          <p:attrName>style.visibility</p:attrName>
                                        </p:attrNameLst>
                                      </p:cBhvr>
                                      <p:to>
                                        <p:strVal val="visible"/>
                                      </p:to>
                                    </p:set>
                                    <p:animEffect transition="in" filter="blinds(horizontal)">
                                      <p:cBhvr>
                                        <p:cTn id="39" dur="500"/>
                                        <p:tgtEl>
                                          <p:spTgt spid="38914">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8914">
                                            <p:txEl>
                                              <p:pRg st="10" end="10"/>
                                            </p:txEl>
                                          </p:spTgt>
                                        </p:tgtEl>
                                        <p:attrNameLst>
                                          <p:attrName>style.visibility</p:attrName>
                                        </p:attrNameLst>
                                      </p:cBhvr>
                                      <p:to>
                                        <p:strVal val="visible"/>
                                      </p:to>
                                    </p:set>
                                    <p:animEffect transition="in" filter="blinds(horizontal)">
                                      <p:cBhvr>
                                        <p:cTn id="42" dur="500"/>
                                        <p:tgtEl>
                                          <p:spTgt spid="38914">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8914">
                                            <p:txEl>
                                              <p:pRg st="11" end="11"/>
                                            </p:txEl>
                                          </p:spTgt>
                                        </p:tgtEl>
                                        <p:attrNameLst>
                                          <p:attrName>style.visibility</p:attrName>
                                        </p:attrNameLst>
                                      </p:cBhvr>
                                      <p:to>
                                        <p:strVal val="visible"/>
                                      </p:to>
                                    </p:set>
                                    <p:animEffect transition="in" filter="blinds(horizontal)">
                                      <p:cBhvr>
                                        <p:cTn id="45" dur="500"/>
                                        <p:tgtEl>
                                          <p:spTgt spid="389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57200" y="1125538"/>
            <a:ext cx="8229600" cy="4525962"/>
          </a:xfrm>
        </p:spPr>
        <p:txBody>
          <a:bodyPr/>
          <a:lstStyle/>
          <a:p>
            <a:r>
              <a:rPr lang="zh-CN" altLang="en-US" sz="2800" b="1" dirty="0">
                <a:latin typeface="黑体" panose="02010609060101010101" pitchFamily="49" charset="-122"/>
                <a:ea typeface="黑体" panose="02010609060101010101" pitchFamily="49" charset="-122"/>
              </a:rPr>
              <a:t>分析：</a:t>
            </a:r>
          </a:p>
          <a:p>
            <a:pPr>
              <a:buFontTx/>
              <a:buNone/>
            </a:pPr>
            <a:r>
              <a:rPr lang="zh-CN" altLang="en-US" sz="2400" b="1" dirty="0">
                <a:solidFill>
                  <a:schemeClr val="accent2"/>
                </a:solidFill>
                <a:latin typeface="楷体_GB2312" pitchFamily="49" charset="-122"/>
                <a:ea typeface="楷体_GB2312" pitchFamily="49" charset="-122"/>
              </a:rPr>
              <a:t>	在入口和出口处读者应该</a:t>
            </a:r>
            <a:r>
              <a:rPr lang="zh-CN" altLang="en-US" sz="2400" b="1" dirty="0">
                <a:solidFill>
                  <a:srgbClr val="FF0000"/>
                </a:solidFill>
                <a:latin typeface="楷体_GB2312" pitchFamily="49" charset="-122"/>
                <a:ea typeface="楷体_GB2312" pitchFamily="49" charset="-122"/>
              </a:rPr>
              <a:t>互斥</a:t>
            </a:r>
            <a:r>
              <a:rPr lang="zh-CN" altLang="en-US" sz="2400" b="1" dirty="0">
                <a:solidFill>
                  <a:schemeClr val="accent2"/>
                </a:solidFill>
                <a:latin typeface="楷体_GB2312" pitchFamily="49" charset="-122"/>
                <a:ea typeface="楷体_GB2312" pitchFamily="49" charset="-122"/>
              </a:rPr>
              <a:t>进行登记和注销，</a:t>
            </a:r>
          </a:p>
          <a:p>
            <a:pPr>
              <a:buFontTx/>
              <a:buNone/>
            </a:pPr>
            <a:r>
              <a:rPr lang="zh-CN" altLang="en-US" sz="2400" b="1" dirty="0">
                <a:solidFill>
                  <a:schemeClr val="accent2"/>
                </a:solidFill>
                <a:latin typeface="楷体_GB2312" pitchFamily="49" charset="-122"/>
                <a:ea typeface="楷体_GB2312" pitchFamily="49" charset="-122"/>
              </a:rPr>
              <a:t>  </a:t>
            </a:r>
            <a:r>
              <a:rPr lang="en-US" altLang="zh-CN" sz="2400" b="1" dirty="0">
                <a:solidFill>
                  <a:schemeClr val="accent2"/>
                </a:solidFill>
                <a:latin typeface="楷体_GB2312" pitchFamily="49" charset="-122"/>
                <a:ea typeface="楷体_GB2312" pitchFamily="49" charset="-122"/>
              </a:rPr>
              <a:t>100</a:t>
            </a:r>
            <a:r>
              <a:rPr lang="zh-CN" altLang="en-US" sz="2400" b="1" dirty="0">
                <a:solidFill>
                  <a:schemeClr val="accent2"/>
                </a:solidFill>
                <a:latin typeface="楷体_GB2312" pitchFamily="49" charset="-122"/>
                <a:ea typeface="楷体_GB2312" pitchFamily="49" charset="-122"/>
              </a:rPr>
              <a:t>个座位，</a:t>
            </a:r>
            <a:r>
              <a:rPr lang="en-US" altLang="zh-CN" sz="2400" b="1" dirty="0">
                <a:solidFill>
                  <a:schemeClr val="accent2"/>
                </a:solidFill>
                <a:latin typeface="楷体_GB2312" pitchFamily="49" charset="-122"/>
                <a:ea typeface="楷体_GB2312" pitchFamily="49" charset="-122"/>
              </a:rPr>
              <a:t>100</a:t>
            </a:r>
            <a:r>
              <a:rPr lang="zh-CN" altLang="en-US" sz="2400" b="1" dirty="0">
                <a:solidFill>
                  <a:schemeClr val="accent2"/>
                </a:solidFill>
                <a:latin typeface="楷体_GB2312" pitchFamily="49" charset="-122"/>
                <a:ea typeface="楷体_GB2312" pitchFamily="49" charset="-122"/>
              </a:rPr>
              <a:t>个</a:t>
            </a:r>
            <a:r>
              <a:rPr lang="zh-CN" altLang="en-US" sz="2400" b="1" dirty="0">
                <a:solidFill>
                  <a:srgbClr val="FF0000"/>
                </a:solidFill>
                <a:latin typeface="楷体_GB2312" pitchFamily="49" charset="-122"/>
                <a:ea typeface="楷体_GB2312" pitchFamily="49" charset="-122"/>
              </a:rPr>
              <a:t>互斥</a:t>
            </a:r>
            <a:r>
              <a:rPr lang="zh-CN" altLang="en-US" sz="2400" b="1" dirty="0">
                <a:solidFill>
                  <a:schemeClr val="accent2"/>
                </a:solidFill>
                <a:latin typeface="楷体_GB2312" pitchFamily="49" charset="-122"/>
                <a:ea typeface="楷体_GB2312" pitchFamily="49" charset="-122"/>
              </a:rPr>
              <a:t>资源</a:t>
            </a:r>
          </a:p>
          <a:p>
            <a:pPr>
              <a:buFontTx/>
              <a:buNone/>
            </a:pPr>
            <a:endParaRPr lang="zh-CN" altLang="en-US" sz="2400" b="1" dirty="0">
              <a:solidFill>
                <a:schemeClr val="accent2"/>
              </a:solidFill>
              <a:latin typeface="楷体_GB2312" pitchFamily="49" charset="-122"/>
              <a:ea typeface="楷体_GB2312" pitchFamily="49" charset="-122"/>
            </a:endParaRPr>
          </a:p>
          <a:p>
            <a:r>
              <a:rPr lang="zh-CN" altLang="en-US" sz="2800" b="1" dirty="0">
                <a:latin typeface="黑体" panose="02010609060101010101" pitchFamily="49" charset="-122"/>
                <a:ea typeface="黑体" panose="02010609060101010101" pitchFamily="49" charset="-122"/>
              </a:rPr>
              <a:t>设置信号量</a:t>
            </a:r>
          </a:p>
          <a:p>
            <a:pPr lvl="1"/>
            <a:r>
              <a:rPr lang="zh-CN" altLang="en-US" sz="2400" b="1" dirty="0">
                <a:solidFill>
                  <a:schemeClr val="accent2"/>
                </a:solidFill>
                <a:latin typeface="楷体_GB2312" pitchFamily="49" charset="-122"/>
                <a:ea typeface="楷体_GB2312" pitchFamily="49" charset="-122"/>
              </a:rPr>
              <a:t>教室内空座位数量，</a:t>
            </a:r>
            <a:r>
              <a:rPr lang="en-US" altLang="zh-CN" sz="2400" b="1" dirty="0">
                <a:solidFill>
                  <a:schemeClr val="accent2"/>
                </a:solidFill>
                <a:latin typeface="楷体_GB2312" pitchFamily="49" charset="-122"/>
                <a:ea typeface="楷体_GB2312" pitchFamily="49" charset="-122"/>
              </a:rPr>
              <a:t>seat</a:t>
            </a:r>
            <a:r>
              <a:rPr lang="zh-CN" altLang="en-US" sz="2400" b="1" dirty="0">
                <a:solidFill>
                  <a:schemeClr val="accent2"/>
                </a:solidFill>
                <a:latin typeface="楷体_GB2312" pitchFamily="49" charset="-122"/>
                <a:ea typeface="楷体_GB2312" pitchFamily="49" charset="-122"/>
              </a:rPr>
              <a:t>，初值</a:t>
            </a:r>
            <a:r>
              <a:rPr lang="en-US" altLang="zh-CN" sz="2400" b="1" dirty="0">
                <a:solidFill>
                  <a:schemeClr val="accent2"/>
                </a:solidFill>
                <a:latin typeface="楷体_GB2312" pitchFamily="49" charset="-122"/>
                <a:ea typeface="楷体_GB2312" pitchFamily="49" charset="-122"/>
              </a:rPr>
              <a:t>100</a:t>
            </a:r>
          </a:p>
          <a:p>
            <a:pPr lvl="1"/>
            <a:r>
              <a:rPr lang="zh-CN" altLang="en-US" sz="2400" b="1" dirty="0">
                <a:solidFill>
                  <a:schemeClr val="accent2"/>
                </a:solidFill>
                <a:latin typeface="楷体_GB2312" pitchFamily="49" charset="-122"/>
                <a:ea typeface="楷体_GB2312" pitchFamily="49" charset="-122"/>
              </a:rPr>
              <a:t>为入口处进行</a:t>
            </a:r>
            <a:r>
              <a:rPr lang="zh-CN" altLang="en-US" sz="2400" b="1" dirty="0">
                <a:solidFill>
                  <a:schemeClr val="accent2"/>
                </a:solidFill>
                <a:highlight>
                  <a:srgbClr val="FFFF00"/>
                </a:highlight>
                <a:latin typeface="楷体_GB2312" pitchFamily="49" charset="-122"/>
                <a:ea typeface="楷体_GB2312" pitchFamily="49" charset="-122"/>
              </a:rPr>
              <a:t>登记设置互斥信号量</a:t>
            </a:r>
            <a:r>
              <a:rPr lang="en-US" altLang="zh-CN" sz="2400" b="1" dirty="0">
                <a:solidFill>
                  <a:schemeClr val="accent2"/>
                </a:solidFill>
                <a:highlight>
                  <a:srgbClr val="FFFF00"/>
                </a:highlight>
                <a:latin typeface="楷体_GB2312" pitchFamily="49" charset="-122"/>
                <a:ea typeface="楷体_GB2312" pitchFamily="49" charset="-122"/>
              </a:rPr>
              <a:t>Sin</a:t>
            </a:r>
            <a:r>
              <a:rPr lang="zh-CN" altLang="en-US" sz="2400" b="1" dirty="0">
                <a:solidFill>
                  <a:schemeClr val="accent2"/>
                </a:solidFill>
                <a:highlight>
                  <a:srgbClr val="FFFF00"/>
                </a:highlight>
                <a:latin typeface="楷体_GB2312" pitchFamily="49" charset="-122"/>
                <a:ea typeface="楷体_GB2312" pitchFamily="49" charset="-122"/>
              </a:rPr>
              <a:t>，初值 </a:t>
            </a:r>
            <a:r>
              <a:rPr lang="en-US" altLang="zh-CN" sz="2400" b="1" dirty="0">
                <a:solidFill>
                  <a:schemeClr val="accent2"/>
                </a:solidFill>
                <a:highlight>
                  <a:srgbClr val="FFFF00"/>
                </a:highlight>
                <a:latin typeface="楷体_GB2312" pitchFamily="49" charset="-122"/>
                <a:ea typeface="楷体_GB2312" pitchFamily="49" charset="-122"/>
              </a:rPr>
              <a:t>1</a:t>
            </a:r>
            <a:r>
              <a:rPr lang="zh-CN" altLang="en-US" sz="2400" b="1" dirty="0">
                <a:solidFill>
                  <a:schemeClr val="accent2"/>
                </a:solidFill>
                <a:latin typeface="楷体_GB2312" pitchFamily="49" charset="-122"/>
                <a:ea typeface="楷体_GB2312" pitchFamily="49" charset="-122"/>
              </a:rPr>
              <a:t>，表示当前可用</a:t>
            </a:r>
          </a:p>
          <a:p>
            <a:pPr lvl="1"/>
            <a:r>
              <a:rPr lang="zh-CN" altLang="en-US" sz="2400" b="1" dirty="0">
                <a:solidFill>
                  <a:schemeClr val="accent2"/>
                </a:solidFill>
                <a:latin typeface="楷体_GB2312" pitchFamily="49" charset="-122"/>
                <a:ea typeface="楷体_GB2312" pitchFamily="49" charset="-122"/>
              </a:rPr>
              <a:t>为出口处进行</a:t>
            </a:r>
            <a:r>
              <a:rPr lang="zh-CN" altLang="en-US" sz="2400" b="1" dirty="0">
                <a:solidFill>
                  <a:schemeClr val="accent2"/>
                </a:solidFill>
                <a:highlight>
                  <a:srgbClr val="FFFF00"/>
                </a:highlight>
                <a:latin typeface="楷体_GB2312" pitchFamily="49" charset="-122"/>
                <a:ea typeface="楷体_GB2312" pitchFamily="49" charset="-122"/>
              </a:rPr>
              <a:t>注销设置互斥信号量</a:t>
            </a:r>
            <a:r>
              <a:rPr lang="en-US" altLang="zh-CN" sz="2400" b="1" dirty="0" err="1">
                <a:solidFill>
                  <a:schemeClr val="accent2"/>
                </a:solidFill>
                <a:highlight>
                  <a:srgbClr val="FFFF00"/>
                </a:highlight>
                <a:latin typeface="楷体_GB2312" pitchFamily="49" charset="-122"/>
                <a:ea typeface="楷体_GB2312" pitchFamily="49" charset="-122"/>
              </a:rPr>
              <a:t>Sout</a:t>
            </a:r>
            <a:r>
              <a:rPr lang="zh-CN" altLang="en-US" sz="2400" b="1" dirty="0">
                <a:solidFill>
                  <a:schemeClr val="accent2"/>
                </a:solidFill>
                <a:highlight>
                  <a:srgbClr val="FFFF00"/>
                </a:highlight>
                <a:latin typeface="楷体_GB2312" pitchFamily="49" charset="-122"/>
                <a:ea typeface="楷体_GB2312" pitchFamily="49" charset="-122"/>
              </a:rPr>
              <a:t>，初值 </a:t>
            </a:r>
            <a:r>
              <a:rPr lang="en-US" altLang="zh-CN" sz="2400" b="1" dirty="0">
                <a:solidFill>
                  <a:schemeClr val="accent2"/>
                </a:solidFill>
                <a:highlight>
                  <a:srgbClr val="FFFF00"/>
                </a:highlight>
                <a:latin typeface="楷体_GB2312" pitchFamily="49" charset="-122"/>
                <a:ea typeface="楷体_GB2312" pitchFamily="49" charset="-122"/>
              </a:rPr>
              <a:t>1</a:t>
            </a:r>
            <a:r>
              <a:rPr lang="zh-CN" altLang="en-US" sz="2400" b="1" dirty="0">
                <a:solidFill>
                  <a:schemeClr val="accent2"/>
                </a:solidFill>
                <a:latin typeface="楷体_GB2312" pitchFamily="49" charset="-122"/>
                <a:ea typeface="楷体_GB2312" pitchFamily="49" charset="-122"/>
              </a:rPr>
              <a:t>，表示当前可用</a:t>
            </a:r>
          </a:p>
        </p:txBody>
      </p:sp>
      <p:sp>
        <p:nvSpPr>
          <p:cNvPr id="3"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进程同步</a:t>
            </a:r>
            <a:endParaRPr lang="zh-CN" altLang="en-US"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1143000" y="1219200"/>
            <a:ext cx="6781800" cy="5334000"/>
          </a:xfrm>
          <a:solidFill>
            <a:schemeClr val="bg1">
              <a:lumMod val="95000"/>
            </a:schemeClr>
          </a:solidFill>
        </p:spPr>
        <p:txBody>
          <a:bodyPr/>
          <a:lstStyle/>
          <a:p>
            <a:pPr>
              <a:buFontTx/>
              <a:buNone/>
            </a:pPr>
            <a:r>
              <a:rPr lang="en-US" altLang="zh-CN" sz="1600" b="1" dirty="0"/>
              <a:t>begin </a:t>
            </a:r>
          </a:p>
          <a:p>
            <a:pPr>
              <a:buFontTx/>
              <a:buNone/>
            </a:pPr>
            <a:r>
              <a:rPr lang="en-US" altLang="zh-CN" sz="1600" b="1" dirty="0"/>
              <a:t>   </a:t>
            </a:r>
            <a:r>
              <a:rPr lang="en-US" altLang="zh-CN" sz="1600" b="1" dirty="0">
                <a:solidFill>
                  <a:srgbClr val="0070C0"/>
                </a:solidFill>
              </a:rPr>
              <a:t>Sin, </a:t>
            </a:r>
            <a:r>
              <a:rPr lang="en-US" altLang="zh-CN" sz="1600" b="1" dirty="0" err="1">
                <a:solidFill>
                  <a:srgbClr val="0070C0"/>
                </a:solidFill>
              </a:rPr>
              <a:t>Sout</a:t>
            </a:r>
            <a:r>
              <a:rPr lang="en-US" altLang="zh-CN" sz="1600" b="1" dirty="0">
                <a:solidFill>
                  <a:srgbClr val="0070C0"/>
                </a:solidFill>
              </a:rPr>
              <a:t>, seat</a:t>
            </a:r>
            <a:r>
              <a:rPr lang="zh-CN" altLang="en-US" sz="1600" b="1" dirty="0">
                <a:solidFill>
                  <a:srgbClr val="0070C0"/>
                </a:solidFill>
              </a:rPr>
              <a:t>：</a:t>
            </a:r>
            <a:r>
              <a:rPr lang="en-US" altLang="zh-CN" sz="1600" b="1" dirty="0">
                <a:solidFill>
                  <a:srgbClr val="0070C0"/>
                </a:solidFill>
              </a:rPr>
              <a:t>semaphore;  //</a:t>
            </a:r>
            <a:r>
              <a:rPr lang="zh-CN" altLang="en-US" sz="1600" dirty="0">
                <a:solidFill>
                  <a:srgbClr val="0070C0"/>
                </a:solidFill>
              </a:rPr>
              <a:t>计数信号量</a:t>
            </a:r>
            <a:endParaRPr lang="en-US" altLang="zh-CN" sz="1600" b="1" dirty="0">
              <a:solidFill>
                <a:srgbClr val="0070C0"/>
              </a:solidFill>
            </a:endParaRPr>
          </a:p>
          <a:p>
            <a:pPr>
              <a:buFontTx/>
              <a:buNone/>
            </a:pPr>
            <a:r>
              <a:rPr lang="en-US" altLang="zh-CN" sz="1600" b="1" dirty="0">
                <a:solidFill>
                  <a:srgbClr val="0070C0"/>
                </a:solidFill>
              </a:rPr>
              <a:t>   seat :=100;    Sin := 1;   </a:t>
            </a:r>
            <a:r>
              <a:rPr lang="en-US" altLang="zh-CN" sz="1600" b="1" dirty="0" err="1">
                <a:solidFill>
                  <a:srgbClr val="0070C0"/>
                </a:solidFill>
              </a:rPr>
              <a:t>Sout</a:t>
            </a:r>
            <a:r>
              <a:rPr lang="en-US" altLang="zh-CN" sz="1600" b="1" dirty="0">
                <a:solidFill>
                  <a:srgbClr val="0070C0"/>
                </a:solidFill>
              </a:rPr>
              <a:t> := 1; </a:t>
            </a:r>
          </a:p>
          <a:p>
            <a:pPr>
              <a:buFontTx/>
              <a:buNone/>
            </a:pPr>
            <a:r>
              <a:rPr lang="en-US" altLang="zh-CN" sz="1600" b="1" dirty="0" err="1"/>
              <a:t>cobegin</a:t>
            </a:r>
            <a:endParaRPr lang="en-US" altLang="zh-CN" sz="1600" b="1" dirty="0"/>
          </a:p>
          <a:p>
            <a:pPr>
              <a:buFontTx/>
              <a:buNone/>
            </a:pPr>
            <a:r>
              <a:rPr lang="en-US" altLang="zh-CN" sz="1600" b="1" dirty="0"/>
              <a:t>	</a:t>
            </a:r>
            <a:r>
              <a:rPr lang="en-US" altLang="zh-CN" sz="1600" b="1" dirty="0">
                <a:solidFill>
                  <a:srgbClr val="C00000"/>
                </a:solidFill>
              </a:rPr>
              <a:t>process Reader-</a:t>
            </a:r>
            <a:r>
              <a:rPr lang="en-US" altLang="zh-CN" sz="1600" b="1" dirty="0" err="1">
                <a:solidFill>
                  <a:srgbClr val="C00000"/>
                </a:solidFill>
              </a:rPr>
              <a:t>i</a:t>
            </a:r>
            <a:r>
              <a:rPr lang="en-US" altLang="zh-CN" sz="1600" b="1" dirty="0">
                <a:solidFill>
                  <a:srgbClr val="C00000"/>
                </a:solidFill>
              </a:rPr>
              <a:t> </a:t>
            </a:r>
            <a:r>
              <a:rPr lang="en-US" altLang="zh-CN" sz="1600" b="1" dirty="0"/>
              <a:t>( </a:t>
            </a:r>
            <a:r>
              <a:rPr lang="en-US" altLang="zh-CN" sz="1600" b="1" dirty="0" err="1"/>
              <a:t>i</a:t>
            </a:r>
            <a:r>
              <a:rPr lang="en-US" altLang="zh-CN" sz="1600" b="1" dirty="0"/>
              <a:t> = 1,2,…,n );</a:t>
            </a:r>
          </a:p>
          <a:p>
            <a:pPr>
              <a:buFontTx/>
              <a:buNone/>
            </a:pPr>
            <a:r>
              <a:rPr lang="en-US" altLang="zh-CN" sz="1600" b="1" dirty="0"/>
              <a:t>	begin</a:t>
            </a:r>
          </a:p>
          <a:p>
            <a:pPr>
              <a:buFontTx/>
              <a:buNone/>
            </a:pPr>
            <a:r>
              <a:rPr lang="en-US" altLang="zh-CN" sz="1600" b="1" dirty="0"/>
              <a:t>		</a:t>
            </a:r>
            <a:r>
              <a:rPr lang="en-US" altLang="zh-CN" sz="1600" b="1" dirty="0">
                <a:solidFill>
                  <a:srgbClr val="7030A0"/>
                </a:solidFill>
              </a:rPr>
              <a:t>P(seat); </a:t>
            </a:r>
            <a:r>
              <a:rPr lang="en-US" altLang="zh-CN" sz="1600" dirty="0">
                <a:solidFill>
                  <a:srgbClr val="7030A0"/>
                </a:solidFill>
              </a:rPr>
              <a:t>//</a:t>
            </a:r>
            <a:r>
              <a:rPr lang="zh-CN" altLang="en-US" sz="1600" dirty="0">
                <a:solidFill>
                  <a:srgbClr val="7030A0"/>
                </a:solidFill>
              </a:rPr>
              <a:t>座位是否有空位？为空等待，不空则减</a:t>
            </a:r>
            <a:r>
              <a:rPr lang="en-US" altLang="zh-CN" sz="1600" dirty="0">
                <a:solidFill>
                  <a:srgbClr val="7030A0"/>
                </a:solidFill>
              </a:rPr>
              <a:t>1</a:t>
            </a:r>
            <a:endParaRPr lang="en-US" altLang="zh-CN" sz="1600" b="1" dirty="0">
              <a:solidFill>
                <a:srgbClr val="7030A0"/>
              </a:solidFill>
            </a:endParaRPr>
          </a:p>
          <a:p>
            <a:pPr>
              <a:buFontTx/>
              <a:buNone/>
            </a:pPr>
            <a:r>
              <a:rPr lang="en-US" altLang="zh-CN" sz="1600" b="1" dirty="0"/>
              <a:t>		</a:t>
            </a:r>
            <a:r>
              <a:rPr lang="en-US" altLang="zh-CN" sz="1600" b="1" dirty="0">
                <a:solidFill>
                  <a:srgbClr val="33CC33"/>
                </a:solidFill>
              </a:rPr>
              <a:t>P(Sin);  </a:t>
            </a:r>
            <a:r>
              <a:rPr lang="en-US" altLang="zh-CN" sz="1600" dirty="0">
                <a:solidFill>
                  <a:srgbClr val="33CC33"/>
                </a:solidFill>
              </a:rPr>
              <a:t>//</a:t>
            </a:r>
            <a:r>
              <a:rPr lang="zh-CN" altLang="en-US" sz="1600" dirty="0">
                <a:solidFill>
                  <a:srgbClr val="33CC33"/>
                </a:solidFill>
              </a:rPr>
              <a:t>互斥操作</a:t>
            </a:r>
            <a:endParaRPr lang="en-US" altLang="zh-CN" sz="1600" b="1" dirty="0">
              <a:solidFill>
                <a:srgbClr val="33CC33"/>
              </a:solidFill>
            </a:endParaRPr>
          </a:p>
          <a:p>
            <a:pPr>
              <a:buFontTx/>
              <a:buNone/>
            </a:pPr>
            <a:r>
              <a:rPr lang="en-US" altLang="zh-CN" sz="1600" b="1" dirty="0">
                <a:solidFill>
                  <a:srgbClr val="33CC33"/>
                </a:solidFill>
              </a:rPr>
              <a:t>		    </a:t>
            </a:r>
            <a:r>
              <a:rPr lang="zh-CN" altLang="en-US" sz="1600" b="1" dirty="0">
                <a:solidFill>
                  <a:srgbClr val="33CC33"/>
                </a:solidFill>
              </a:rPr>
              <a:t>登记</a:t>
            </a:r>
            <a:r>
              <a:rPr lang="en-US" altLang="zh-CN" sz="1600" b="1" dirty="0">
                <a:solidFill>
                  <a:srgbClr val="33CC33"/>
                </a:solidFill>
              </a:rPr>
              <a:t>;</a:t>
            </a:r>
          </a:p>
          <a:p>
            <a:pPr>
              <a:buFontTx/>
              <a:buNone/>
            </a:pPr>
            <a:r>
              <a:rPr lang="en-US" altLang="zh-CN" sz="1600" b="1" dirty="0">
                <a:solidFill>
                  <a:srgbClr val="33CC33"/>
                </a:solidFill>
              </a:rPr>
              <a:t>		V(Sin);</a:t>
            </a:r>
          </a:p>
          <a:p>
            <a:pPr>
              <a:buFontTx/>
              <a:buNone/>
            </a:pPr>
            <a:r>
              <a:rPr lang="en-US" altLang="zh-CN" sz="1600" b="1" dirty="0"/>
              <a:t>		    </a:t>
            </a:r>
            <a:r>
              <a:rPr lang="zh-CN" altLang="en-US" sz="1600" b="1" dirty="0"/>
              <a:t>进入阅览室</a:t>
            </a:r>
            <a:r>
              <a:rPr lang="en-US" altLang="zh-CN" sz="1600" b="1" dirty="0"/>
              <a:t>; </a:t>
            </a:r>
            <a:r>
              <a:rPr lang="zh-CN" altLang="en-US" sz="1600" b="1" dirty="0"/>
              <a:t>读书</a:t>
            </a:r>
            <a:r>
              <a:rPr lang="en-US" altLang="zh-CN" sz="1600" b="1" dirty="0"/>
              <a:t>; </a:t>
            </a:r>
            <a:r>
              <a:rPr lang="zh-CN" altLang="en-US" sz="1600" b="1" dirty="0"/>
              <a:t>离开阅览室</a:t>
            </a:r>
            <a:r>
              <a:rPr lang="en-US" altLang="zh-CN" sz="1600" b="1" dirty="0"/>
              <a:t>;</a:t>
            </a:r>
          </a:p>
          <a:p>
            <a:pPr>
              <a:buNone/>
            </a:pPr>
            <a:r>
              <a:rPr lang="en-US" altLang="zh-CN" sz="1600" b="1" dirty="0"/>
              <a:t>		</a:t>
            </a:r>
            <a:r>
              <a:rPr lang="en-US" altLang="zh-CN" sz="1600" b="1" dirty="0">
                <a:solidFill>
                  <a:srgbClr val="33CC33"/>
                </a:solidFill>
              </a:rPr>
              <a:t>P(</a:t>
            </a:r>
            <a:r>
              <a:rPr lang="en-US" altLang="zh-CN" sz="1600" b="1" dirty="0" err="1">
                <a:solidFill>
                  <a:srgbClr val="33CC33"/>
                </a:solidFill>
              </a:rPr>
              <a:t>Sout</a:t>
            </a:r>
            <a:r>
              <a:rPr lang="en-US" altLang="zh-CN" sz="1600" b="1" dirty="0">
                <a:solidFill>
                  <a:srgbClr val="33CC33"/>
                </a:solidFill>
              </a:rPr>
              <a:t>);</a:t>
            </a:r>
            <a:r>
              <a:rPr lang="en-US" altLang="zh-CN" sz="1600" dirty="0">
                <a:solidFill>
                  <a:srgbClr val="33CC33"/>
                </a:solidFill>
              </a:rPr>
              <a:t> //</a:t>
            </a:r>
            <a:r>
              <a:rPr lang="zh-CN" altLang="en-US" sz="1600" dirty="0">
                <a:solidFill>
                  <a:srgbClr val="33CC33"/>
                </a:solidFill>
              </a:rPr>
              <a:t>互斥操作</a:t>
            </a:r>
            <a:endParaRPr lang="en-US" altLang="zh-CN" sz="1600" b="1" dirty="0">
              <a:solidFill>
                <a:srgbClr val="33CC33"/>
              </a:solidFill>
            </a:endParaRPr>
          </a:p>
          <a:p>
            <a:pPr>
              <a:buFontTx/>
              <a:buNone/>
            </a:pPr>
            <a:r>
              <a:rPr lang="en-US" altLang="zh-CN" sz="1600" b="1" dirty="0">
                <a:solidFill>
                  <a:srgbClr val="33CC33"/>
                </a:solidFill>
              </a:rPr>
              <a:t>		    </a:t>
            </a:r>
            <a:r>
              <a:rPr lang="zh-CN" altLang="en-US" sz="1600" b="1" dirty="0">
                <a:solidFill>
                  <a:srgbClr val="33CC33"/>
                </a:solidFill>
              </a:rPr>
              <a:t>注销</a:t>
            </a:r>
            <a:r>
              <a:rPr lang="en-US" altLang="zh-CN" sz="1600" b="1" dirty="0">
                <a:solidFill>
                  <a:srgbClr val="33CC33"/>
                </a:solidFill>
              </a:rPr>
              <a:t>;</a:t>
            </a:r>
          </a:p>
          <a:p>
            <a:pPr>
              <a:buFontTx/>
              <a:buNone/>
            </a:pPr>
            <a:r>
              <a:rPr lang="en-US" altLang="zh-CN" sz="1600" b="1" dirty="0">
                <a:solidFill>
                  <a:srgbClr val="33CC33"/>
                </a:solidFill>
              </a:rPr>
              <a:t>		V(</a:t>
            </a:r>
            <a:r>
              <a:rPr lang="en-US" altLang="zh-CN" sz="1600" b="1" dirty="0" err="1">
                <a:solidFill>
                  <a:srgbClr val="33CC33"/>
                </a:solidFill>
              </a:rPr>
              <a:t>Sout</a:t>
            </a:r>
            <a:r>
              <a:rPr lang="en-US" altLang="zh-CN" sz="1600" b="1" dirty="0">
                <a:solidFill>
                  <a:srgbClr val="33CC33"/>
                </a:solidFill>
              </a:rPr>
              <a:t>);</a:t>
            </a:r>
          </a:p>
          <a:p>
            <a:pPr>
              <a:buNone/>
            </a:pPr>
            <a:r>
              <a:rPr lang="en-US" altLang="zh-CN" sz="1600" b="1" dirty="0"/>
              <a:t>		</a:t>
            </a:r>
            <a:r>
              <a:rPr lang="en-US" altLang="zh-CN" sz="1600" b="1" dirty="0">
                <a:solidFill>
                  <a:srgbClr val="7030A0"/>
                </a:solidFill>
              </a:rPr>
              <a:t>V</a:t>
            </a:r>
            <a:r>
              <a:rPr lang="zh-CN" altLang="en-US" sz="1600" b="1" dirty="0">
                <a:solidFill>
                  <a:srgbClr val="7030A0"/>
                </a:solidFill>
              </a:rPr>
              <a:t>（</a:t>
            </a:r>
            <a:r>
              <a:rPr lang="en-US" altLang="zh-CN" sz="1600" b="1" dirty="0">
                <a:solidFill>
                  <a:srgbClr val="7030A0"/>
                </a:solidFill>
              </a:rPr>
              <a:t>seat</a:t>
            </a:r>
            <a:r>
              <a:rPr lang="zh-CN" altLang="en-US" sz="1600" b="1" dirty="0">
                <a:solidFill>
                  <a:srgbClr val="7030A0"/>
                </a:solidFill>
              </a:rPr>
              <a:t>）</a:t>
            </a:r>
            <a:r>
              <a:rPr lang="en-US" altLang="zh-CN" sz="1600" b="1" dirty="0">
                <a:solidFill>
                  <a:srgbClr val="7030A0"/>
                </a:solidFill>
              </a:rPr>
              <a:t>;</a:t>
            </a:r>
            <a:r>
              <a:rPr lang="en-US" altLang="zh-CN" sz="1600" dirty="0">
                <a:solidFill>
                  <a:srgbClr val="7030A0"/>
                </a:solidFill>
              </a:rPr>
              <a:t> //</a:t>
            </a:r>
            <a:r>
              <a:rPr lang="zh-CN" altLang="en-US" sz="1600" dirty="0">
                <a:solidFill>
                  <a:srgbClr val="7030A0"/>
                </a:solidFill>
              </a:rPr>
              <a:t>座位数加</a:t>
            </a:r>
            <a:r>
              <a:rPr lang="en-US" altLang="zh-CN" sz="1600" dirty="0">
                <a:solidFill>
                  <a:srgbClr val="7030A0"/>
                </a:solidFill>
              </a:rPr>
              <a:t>1</a:t>
            </a:r>
            <a:endParaRPr lang="en-US" altLang="zh-CN" sz="1600" b="1" dirty="0">
              <a:solidFill>
                <a:srgbClr val="7030A0"/>
              </a:solidFill>
            </a:endParaRPr>
          </a:p>
          <a:p>
            <a:pPr>
              <a:buFontTx/>
              <a:buNone/>
            </a:pPr>
            <a:r>
              <a:rPr lang="en-US" altLang="zh-CN" sz="1600" b="1" dirty="0"/>
              <a:t>	end</a:t>
            </a:r>
          </a:p>
          <a:p>
            <a:pPr>
              <a:buFontTx/>
              <a:buNone/>
            </a:pPr>
            <a:r>
              <a:rPr lang="en-US" altLang="zh-CN" sz="1600" b="1" dirty="0" err="1"/>
              <a:t>coend</a:t>
            </a:r>
            <a:r>
              <a:rPr lang="en-US" altLang="zh-CN" sz="1600" b="1" dirty="0"/>
              <a:t>;</a:t>
            </a:r>
          </a:p>
          <a:p>
            <a:pPr>
              <a:buFontTx/>
              <a:buNone/>
            </a:pPr>
            <a:r>
              <a:rPr lang="en-US" altLang="zh-CN" sz="1600" b="1" dirty="0"/>
              <a:t>end;</a:t>
            </a:r>
          </a:p>
        </p:txBody>
      </p:sp>
      <p:sp>
        <p:nvSpPr>
          <p:cNvPr id="3"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进程同步</a:t>
            </a:r>
            <a:endParaRPr lang="zh-CN" altLang="en-US" sz="3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val 2"/>
          <p:cNvSpPr>
            <a:spLocks noChangeArrowheads="1"/>
          </p:cNvSpPr>
          <p:nvPr/>
        </p:nvSpPr>
        <p:spPr bwMode="auto">
          <a:xfrm>
            <a:off x="3132138" y="4382398"/>
            <a:ext cx="2057065" cy="652255"/>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ctr"/>
            <a:r>
              <a:rPr lang="zh-CN" altLang="en-US" sz="2400" b="1">
                <a:latin typeface="宋体" panose="02010600030101010101" pitchFamily="2" charset="-122"/>
              </a:rPr>
              <a:t>果盘</a:t>
            </a:r>
          </a:p>
        </p:txBody>
      </p:sp>
      <p:sp>
        <p:nvSpPr>
          <p:cNvPr id="72707" name="Line 3"/>
          <p:cNvSpPr>
            <a:spLocks noChangeShapeType="1"/>
          </p:cNvSpPr>
          <p:nvPr/>
        </p:nvSpPr>
        <p:spPr bwMode="auto">
          <a:xfrm>
            <a:off x="1587500" y="3411537"/>
            <a:ext cx="1556698" cy="468313"/>
          </a:xfrm>
          <a:prstGeom prst="line">
            <a:avLst/>
          </a:prstGeom>
          <a:noFill/>
          <a:ln w="38100" cmpd="sng">
            <a:solidFill>
              <a:srgbClr val="FF66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08" name="Line 4"/>
          <p:cNvSpPr>
            <a:spLocks noChangeShapeType="1"/>
          </p:cNvSpPr>
          <p:nvPr/>
        </p:nvSpPr>
        <p:spPr bwMode="auto">
          <a:xfrm flipV="1">
            <a:off x="1908175" y="5211761"/>
            <a:ext cx="1195322" cy="395288"/>
          </a:xfrm>
          <a:prstGeom prst="line">
            <a:avLst/>
          </a:prstGeom>
          <a:noFill/>
          <a:ln w="38100" cmpd="sng">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09" name="Line 5"/>
          <p:cNvSpPr>
            <a:spLocks noChangeShapeType="1"/>
          </p:cNvSpPr>
          <p:nvPr/>
        </p:nvSpPr>
        <p:spPr bwMode="auto">
          <a:xfrm flipV="1">
            <a:off x="5221288" y="3375025"/>
            <a:ext cx="1392835" cy="431800"/>
          </a:xfrm>
          <a:prstGeom prst="line">
            <a:avLst/>
          </a:prstGeom>
          <a:noFill/>
          <a:ln w="38100" cmpd="sng">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10" name="Line 6"/>
          <p:cNvSpPr>
            <a:spLocks noChangeShapeType="1"/>
          </p:cNvSpPr>
          <p:nvPr/>
        </p:nvSpPr>
        <p:spPr bwMode="auto">
          <a:xfrm>
            <a:off x="5292726" y="5175250"/>
            <a:ext cx="1326998" cy="360363"/>
          </a:xfrm>
          <a:prstGeom prst="line">
            <a:avLst/>
          </a:prstGeom>
          <a:noFill/>
          <a:ln w="38100" cmpd="sng">
            <a:solidFill>
              <a:srgbClr val="FF66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p>
        </p:txBody>
      </p:sp>
      <p:sp>
        <p:nvSpPr>
          <p:cNvPr id="72711" name="Text Box 7"/>
          <p:cNvSpPr txBox="1">
            <a:spLocks noChangeArrowheads="1"/>
          </p:cNvSpPr>
          <p:nvPr/>
        </p:nvSpPr>
        <p:spPr bwMode="auto">
          <a:xfrm>
            <a:off x="755651" y="2574925"/>
            <a:ext cx="22735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anose="02010600030101010101" pitchFamily="2" charset="-122"/>
              </a:rPr>
              <a:t>父</a:t>
            </a:r>
            <a:r>
              <a:rPr lang="en-US" sz="2400" b="1">
                <a:latin typeface="宋体" panose="02010600030101010101" pitchFamily="2" charset="-122"/>
              </a:rPr>
              <a:t>(apple)</a:t>
            </a:r>
          </a:p>
        </p:txBody>
      </p:sp>
      <p:sp>
        <p:nvSpPr>
          <p:cNvPr id="72712" name="Text Box 8"/>
          <p:cNvSpPr txBox="1">
            <a:spLocks noChangeArrowheads="1"/>
          </p:cNvSpPr>
          <p:nvPr/>
        </p:nvSpPr>
        <p:spPr bwMode="auto">
          <a:xfrm>
            <a:off x="755651" y="5741987"/>
            <a:ext cx="2507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anose="02010600030101010101" pitchFamily="2" charset="-122"/>
              </a:rPr>
              <a:t>母</a:t>
            </a:r>
            <a:r>
              <a:rPr lang="en-US" sz="2400" b="1">
                <a:latin typeface="宋体" panose="02010600030101010101" pitchFamily="2" charset="-122"/>
              </a:rPr>
              <a:t>(orange)</a:t>
            </a:r>
          </a:p>
        </p:txBody>
      </p:sp>
      <p:sp>
        <p:nvSpPr>
          <p:cNvPr id="72713" name="Text Box 9"/>
          <p:cNvSpPr txBox="1">
            <a:spLocks noChangeArrowheads="1"/>
          </p:cNvSpPr>
          <p:nvPr/>
        </p:nvSpPr>
        <p:spPr bwMode="auto">
          <a:xfrm>
            <a:off x="5580064" y="2663825"/>
            <a:ext cx="2507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anose="02010600030101010101" pitchFamily="2" charset="-122"/>
              </a:rPr>
              <a:t>儿</a:t>
            </a:r>
            <a:r>
              <a:rPr lang="en-US" sz="2400" b="1">
                <a:latin typeface="宋体" panose="02010600030101010101" pitchFamily="2" charset="-122"/>
              </a:rPr>
              <a:t>(orange)</a:t>
            </a:r>
          </a:p>
        </p:txBody>
      </p:sp>
      <p:sp>
        <p:nvSpPr>
          <p:cNvPr id="72714" name="Text Box 10"/>
          <p:cNvSpPr txBox="1">
            <a:spLocks noChangeArrowheads="1"/>
          </p:cNvSpPr>
          <p:nvPr/>
        </p:nvSpPr>
        <p:spPr bwMode="auto">
          <a:xfrm>
            <a:off x="5722939" y="5689600"/>
            <a:ext cx="227359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b="1">
                <a:latin typeface="宋体" panose="02010600030101010101" pitchFamily="2" charset="-122"/>
              </a:rPr>
              <a:t>女</a:t>
            </a:r>
            <a:r>
              <a:rPr lang="en-US" sz="2400" b="1">
                <a:latin typeface="宋体" panose="02010600030101010101" pitchFamily="2" charset="-122"/>
              </a:rPr>
              <a:t>(apple)</a:t>
            </a:r>
          </a:p>
        </p:txBody>
      </p:sp>
      <p:sp>
        <p:nvSpPr>
          <p:cNvPr id="72715" name="Text Box 11"/>
          <p:cNvSpPr txBox="1">
            <a:spLocks noChangeArrowheads="1"/>
          </p:cNvSpPr>
          <p:nvPr/>
        </p:nvSpPr>
        <p:spPr bwMode="auto">
          <a:xfrm>
            <a:off x="361950" y="1274932"/>
            <a:ext cx="86487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sz="2400" dirty="0">
                <a:solidFill>
                  <a:srgbClr val="C00000"/>
                </a:solidFill>
                <a:latin typeface="黑体" panose="02010609060101010101" pitchFamily="49" charset="-122"/>
                <a:ea typeface="黑体" panose="02010609060101010101" pitchFamily="49" charset="-122"/>
              </a:rPr>
              <a:t>进程同步实例</a:t>
            </a:r>
            <a:r>
              <a:rPr lang="zh-CN" altLang="en-US" sz="2400" dirty="0">
                <a:latin typeface="黑体" panose="02010609060101010101" pitchFamily="49" charset="-122"/>
                <a:ea typeface="黑体" panose="02010609060101010101" pitchFamily="49" charset="-122"/>
              </a:rPr>
              <a:t>：</a:t>
            </a:r>
            <a:endParaRPr lang="en-US" altLang="zh-CN" sz="2400" b="1" dirty="0">
              <a:latin typeface="宋体" panose="02010600030101010101" pitchFamily="2" charset="-122"/>
            </a:endParaRPr>
          </a:p>
          <a:p>
            <a:r>
              <a:rPr lang="en-US" altLang="zh-CN" sz="2400" b="1" dirty="0">
                <a:latin typeface="宋体" panose="02010600030101010101" pitchFamily="2" charset="-122"/>
              </a:rPr>
              <a:t>1</a:t>
            </a:r>
            <a:r>
              <a:rPr lang="zh-CN" altLang="en-US" sz="2400" b="1" dirty="0">
                <a:latin typeface="宋体" panose="02010600030101010101" pitchFamily="2" charset="-122"/>
              </a:rPr>
              <a:t>、吃水果</a:t>
            </a:r>
            <a:r>
              <a:rPr lang="en-US" altLang="zh-CN" sz="2400" b="1" dirty="0">
                <a:latin typeface="宋体" panose="02010600030101010101" pitchFamily="2" charset="-122"/>
              </a:rPr>
              <a:t>,</a:t>
            </a:r>
            <a:r>
              <a:rPr lang="zh-CN" altLang="en-US" sz="2400" dirty="0">
                <a:latin typeface="宋体" panose="02010600030101010101" pitchFamily="2" charset="-122"/>
              </a:rPr>
              <a:t>一次只能有一个人使用果盘，盘子只能放</a:t>
            </a:r>
            <a:r>
              <a:rPr lang="en-US" altLang="zh-CN" sz="2400" dirty="0">
                <a:latin typeface="宋体" panose="02010600030101010101" pitchFamily="2" charset="-122"/>
              </a:rPr>
              <a:t>1</a:t>
            </a:r>
            <a:r>
              <a:rPr lang="zh-CN" altLang="en-US" sz="2400" dirty="0">
                <a:latin typeface="宋体" panose="02010600030101010101" pitchFamily="2" charset="-122"/>
              </a:rPr>
              <a:t>个水果</a:t>
            </a:r>
            <a:endParaRPr lang="en-US" altLang="zh-CN" sz="2400" dirty="0">
              <a:latin typeface="宋体" panose="02010600030101010101" pitchFamily="2" charset="-122"/>
            </a:endParaRPr>
          </a:p>
          <a:p>
            <a:r>
              <a:rPr lang="en-US" altLang="zh-CN" sz="2400" b="1" dirty="0">
                <a:solidFill>
                  <a:schemeClr val="bg1">
                    <a:lumMod val="50000"/>
                  </a:schemeClr>
                </a:solidFill>
                <a:latin typeface="宋体" panose="02010600030101010101" pitchFamily="2" charset="-122"/>
              </a:rPr>
              <a:t>2</a:t>
            </a:r>
            <a:r>
              <a:rPr lang="zh-CN" altLang="en-US" sz="2400" b="1" dirty="0">
                <a:solidFill>
                  <a:schemeClr val="bg1">
                    <a:lumMod val="50000"/>
                  </a:schemeClr>
                </a:solidFill>
                <a:latin typeface="宋体" panose="02010600030101010101" pitchFamily="2" charset="-122"/>
              </a:rPr>
              <a:t>、</a:t>
            </a:r>
            <a:r>
              <a:rPr lang="zh-CN" altLang="en-US" sz="2400" dirty="0">
                <a:solidFill>
                  <a:schemeClr val="bg1">
                    <a:lumMod val="50000"/>
                  </a:schemeClr>
                </a:solidFill>
                <a:latin typeface="宋体" panose="02010600030101010101" pitchFamily="2" charset="-122"/>
              </a:rPr>
              <a:t>吃水果</a:t>
            </a:r>
            <a:r>
              <a:rPr lang="en-US" altLang="zh-CN" sz="2400" dirty="0">
                <a:solidFill>
                  <a:schemeClr val="bg1">
                    <a:lumMod val="50000"/>
                  </a:schemeClr>
                </a:solidFill>
                <a:latin typeface="宋体" panose="02010600030101010101" pitchFamily="2" charset="-122"/>
              </a:rPr>
              <a:t>,</a:t>
            </a:r>
            <a:r>
              <a:rPr lang="zh-CN" altLang="en-US" sz="2400" dirty="0">
                <a:solidFill>
                  <a:schemeClr val="bg1">
                    <a:lumMod val="50000"/>
                  </a:schemeClr>
                </a:solidFill>
                <a:latin typeface="宋体" panose="02010600030101010101" pitchFamily="2" charset="-122"/>
              </a:rPr>
              <a:t>一次只能有一个人使用果盘，盘子只能放</a:t>
            </a:r>
            <a:r>
              <a:rPr lang="en-US" altLang="zh-CN" sz="2400" dirty="0">
                <a:solidFill>
                  <a:schemeClr val="bg1">
                    <a:lumMod val="50000"/>
                  </a:schemeClr>
                </a:solidFill>
                <a:latin typeface="宋体" panose="02010600030101010101" pitchFamily="2" charset="-122"/>
              </a:rPr>
              <a:t>2</a:t>
            </a:r>
            <a:r>
              <a:rPr lang="zh-CN" altLang="en-US" sz="2400" dirty="0">
                <a:solidFill>
                  <a:schemeClr val="bg1">
                    <a:lumMod val="50000"/>
                  </a:schemeClr>
                </a:solidFill>
                <a:latin typeface="宋体" panose="02010600030101010101" pitchFamily="2" charset="-122"/>
              </a:rPr>
              <a:t>个水果</a:t>
            </a:r>
            <a:endParaRPr lang="en-US" altLang="zh-CN" sz="2400" dirty="0">
              <a:solidFill>
                <a:schemeClr val="bg1">
                  <a:lumMod val="50000"/>
                </a:schemeClr>
              </a:solidFill>
              <a:latin typeface="宋体" panose="02010600030101010101" pitchFamily="2" charset="-122"/>
            </a:endParaRPr>
          </a:p>
          <a:p>
            <a:endParaRPr lang="zh-CN" altLang="en-US" sz="2400" b="1" dirty="0">
              <a:latin typeface="宋体" panose="02010600030101010101" pitchFamily="2" charset="-122"/>
            </a:endParaRPr>
          </a:p>
        </p:txBody>
      </p:sp>
      <p:sp>
        <p:nvSpPr>
          <p:cNvPr id="13"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进程同步</a:t>
            </a:r>
            <a:endParaRPr lang="zh-CN" altLang="en-US" sz="36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77161" y="1828379"/>
            <a:ext cx="483687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sz="2400" b="1" dirty="0">
                <a:latin typeface="宋体" panose="02010600030101010101" pitchFamily="2" charset="-122"/>
              </a:rPr>
              <a:t>Plate:=1,</a:t>
            </a:r>
            <a:r>
              <a:rPr lang="zh-CN" altLang="en-US" sz="2400" b="1" dirty="0">
                <a:latin typeface="宋体" panose="02010600030101010101" pitchFamily="2" charset="-122"/>
              </a:rPr>
              <a:t>表示盘子空否</a:t>
            </a:r>
          </a:p>
          <a:p>
            <a:r>
              <a:rPr lang="en-US" sz="2400" b="1" dirty="0">
                <a:latin typeface="宋体" panose="02010600030101010101" pitchFamily="2" charset="-122"/>
              </a:rPr>
              <a:t>apple:=</a:t>
            </a:r>
            <a:r>
              <a:rPr lang="en-US" sz="2400" b="1" dirty="0" err="1">
                <a:latin typeface="宋体" panose="02010600030101010101" pitchFamily="2" charset="-122"/>
              </a:rPr>
              <a:t>0,orange</a:t>
            </a:r>
            <a:r>
              <a:rPr lang="en-US" sz="2400" b="1" dirty="0">
                <a:latin typeface="宋体" panose="02010600030101010101" pitchFamily="2" charset="-122"/>
              </a:rPr>
              <a:t>:=0</a:t>
            </a:r>
            <a:r>
              <a:rPr lang="zh-CN" altLang="en-US" sz="2400" b="1" dirty="0">
                <a:latin typeface="宋体" panose="02010600030101010101" pitchFamily="2" charset="-122"/>
              </a:rPr>
              <a:t>表示有否水果</a:t>
            </a:r>
          </a:p>
        </p:txBody>
      </p:sp>
      <p:sp>
        <p:nvSpPr>
          <p:cNvPr id="74755" name="Text Box 3"/>
          <p:cNvSpPr txBox="1">
            <a:spLocks noChangeArrowheads="1"/>
          </p:cNvSpPr>
          <p:nvPr/>
        </p:nvSpPr>
        <p:spPr bwMode="auto">
          <a:xfrm>
            <a:off x="2754540" y="2676525"/>
            <a:ext cx="1736671"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anose="02010600030101010101" pitchFamily="2" charset="-122"/>
              </a:rPr>
              <a:t>父</a:t>
            </a:r>
            <a:r>
              <a:rPr lang="en-US" sz="2400" b="1">
                <a:latin typeface="宋体" panose="02010600030101010101" pitchFamily="2" charset="-122"/>
              </a:rPr>
              <a:t>:</a:t>
            </a:r>
          </a:p>
          <a:p>
            <a:r>
              <a:rPr lang="en-US" sz="2400" b="1">
                <a:latin typeface="宋体" panose="02010600030101010101" pitchFamily="2" charset="-122"/>
              </a:rPr>
              <a:t>P(plate);</a:t>
            </a:r>
          </a:p>
          <a:p>
            <a:r>
              <a:rPr lang="en-US" sz="2400" b="1">
                <a:latin typeface="宋体" panose="02010600030101010101" pitchFamily="2" charset="-122"/>
              </a:rPr>
              <a:t>Put apple;</a:t>
            </a:r>
          </a:p>
          <a:p>
            <a:r>
              <a:rPr lang="en-US" sz="2400" b="1">
                <a:latin typeface="宋体" panose="02010600030101010101" pitchFamily="2" charset="-122"/>
              </a:rPr>
              <a:t>V(apple);</a:t>
            </a:r>
          </a:p>
        </p:txBody>
      </p:sp>
      <p:sp>
        <p:nvSpPr>
          <p:cNvPr id="74756" name="Text Box 4"/>
          <p:cNvSpPr txBox="1">
            <a:spLocks noChangeArrowheads="1"/>
          </p:cNvSpPr>
          <p:nvPr/>
        </p:nvSpPr>
        <p:spPr bwMode="auto">
          <a:xfrm>
            <a:off x="5923190" y="2667000"/>
            <a:ext cx="189216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anose="02010600030101010101" pitchFamily="2" charset="-122"/>
              </a:rPr>
              <a:t>女</a:t>
            </a:r>
            <a:r>
              <a:rPr lang="en-US" sz="2400" b="1">
                <a:latin typeface="宋体" panose="02010600030101010101" pitchFamily="2" charset="-122"/>
              </a:rPr>
              <a:t>:</a:t>
            </a:r>
          </a:p>
          <a:p>
            <a:r>
              <a:rPr lang="en-US" sz="2400" b="1">
                <a:latin typeface="宋体" panose="02010600030101010101" pitchFamily="2" charset="-122"/>
              </a:rPr>
              <a:t>P(apple);</a:t>
            </a:r>
          </a:p>
          <a:p>
            <a:r>
              <a:rPr lang="en-US" sz="2400" b="1">
                <a:latin typeface="宋体" panose="02010600030101010101" pitchFamily="2" charset="-122"/>
              </a:rPr>
              <a:t>Take apple;</a:t>
            </a:r>
          </a:p>
          <a:p>
            <a:r>
              <a:rPr lang="en-US" sz="2400" b="1">
                <a:latin typeface="宋体" panose="02010600030101010101" pitchFamily="2" charset="-122"/>
              </a:rPr>
              <a:t>V(plate);</a:t>
            </a:r>
          </a:p>
        </p:txBody>
      </p:sp>
      <p:sp>
        <p:nvSpPr>
          <p:cNvPr id="74757" name="Text Box 5"/>
          <p:cNvSpPr txBox="1">
            <a:spLocks noChangeArrowheads="1"/>
          </p:cNvSpPr>
          <p:nvPr/>
        </p:nvSpPr>
        <p:spPr bwMode="auto">
          <a:xfrm>
            <a:off x="2772003" y="4972050"/>
            <a:ext cx="1892162"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anose="02010600030101010101" pitchFamily="2" charset="-122"/>
              </a:rPr>
              <a:t>母</a:t>
            </a:r>
            <a:r>
              <a:rPr lang="en-US" sz="2400" b="1">
                <a:latin typeface="宋体" panose="02010600030101010101" pitchFamily="2" charset="-122"/>
              </a:rPr>
              <a:t>:</a:t>
            </a:r>
          </a:p>
          <a:p>
            <a:r>
              <a:rPr lang="en-US" sz="2400" b="1">
                <a:latin typeface="宋体" panose="02010600030101010101" pitchFamily="2" charset="-122"/>
              </a:rPr>
              <a:t>P(plate);</a:t>
            </a:r>
          </a:p>
          <a:p>
            <a:r>
              <a:rPr lang="en-US" sz="2400" b="1">
                <a:latin typeface="宋体" panose="02010600030101010101" pitchFamily="2" charset="-122"/>
              </a:rPr>
              <a:t>Put orange;</a:t>
            </a:r>
          </a:p>
          <a:p>
            <a:r>
              <a:rPr lang="en-US" sz="2400" b="1">
                <a:latin typeface="宋体" panose="02010600030101010101" pitchFamily="2" charset="-122"/>
              </a:rPr>
              <a:t>V(orange);</a:t>
            </a:r>
          </a:p>
        </p:txBody>
      </p:sp>
      <p:sp>
        <p:nvSpPr>
          <p:cNvPr id="74758" name="Text Box 6"/>
          <p:cNvSpPr txBox="1">
            <a:spLocks noChangeArrowheads="1"/>
          </p:cNvSpPr>
          <p:nvPr/>
        </p:nvSpPr>
        <p:spPr bwMode="auto">
          <a:xfrm>
            <a:off x="5940653" y="4962525"/>
            <a:ext cx="2047653"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b="1">
                <a:latin typeface="宋体" panose="02010600030101010101" pitchFamily="2" charset="-122"/>
              </a:rPr>
              <a:t>儿</a:t>
            </a:r>
            <a:r>
              <a:rPr lang="en-US" sz="2400" b="1">
                <a:latin typeface="宋体" panose="02010600030101010101" pitchFamily="2" charset="-122"/>
              </a:rPr>
              <a:t>:</a:t>
            </a:r>
          </a:p>
          <a:p>
            <a:r>
              <a:rPr lang="en-US" sz="2400" b="1">
                <a:latin typeface="宋体" panose="02010600030101010101" pitchFamily="2" charset="-122"/>
              </a:rPr>
              <a:t>P(orange);</a:t>
            </a:r>
          </a:p>
          <a:p>
            <a:r>
              <a:rPr lang="en-US" sz="2400" b="1">
                <a:latin typeface="宋体" panose="02010600030101010101" pitchFamily="2" charset="-122"/>
              </a:rPr>
              <a:t>Take orange;</a:t>
            </a:r>
          </a:p>
          <a:p>
            <a:r>
              <a:rPr lang="en-US" sz="2400" b="1">
                <a:latin typeface="宋体" panose="02010600030101010101" pitchFamily="2" charset="-122"/>
              </a:rPr>
              <a:t>V(plate);</a:t>
            </a:r>
          </a:p>
        </p:txBody>
      </p:sp>
      <p:sp>
        <p:nvSpPr>
          <p:cNvPr id="9"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进程同步</a:t>
            </a:r>
            <a:endParaRPr lang="zh-CN" altLang="en-US" sz="3600" dirty="0"/>
          </a:p>
        </p:txBody>
      </p:sp>
      <p:sp>
        <p:nvSpPr>
          <p:cNvPr id="2" name="矩形 1"/>
          <p:cNvSpPr/>
          <p:nvPr/>
        </p:nvSpPr>
        <p:spPr>
          <a:xfrm>
            <a:off x="435065" y="1178657"/>
            <a:ext cx="8458199" cy="461665"/>
          </a:xfrm>
          <a:prstGeom prst="rect">
            <a:avLst/>
          </a:prstGeom>
        </p:spPr>
        <p:txBody>
          <a:bodyPr wrap="square">
            <a:spAutoFit/>
          </a:bodyPr>
          <a:lstStyle/>
          <a:p>
            <a:r>
              <a:rPr lang="en-US" altLang="zh-CN" sz="2400" dirty="0">
                <a:latin typeface="宋体" panose="02010600030101010101" pitchFamily="2" charset="-122"/>
              </a:rPr>
              <a:t>1</a:t>
            </a:r>
            <a:r>
              <a:rPr lang="zh-CN" altLang="en-US" sz="2400" dirty="0">
                <a:latin typeface="宋体" panose="02010600030101010101" pitchFamily="2" charset="-122"/>
              </a:rPr>
              <a:t>、吃水果</a:t>
            </a:r>
            <a:r>
              <a:rPr lang="en-US" altLang="zh-CN" sz="2400" dirty="0">
                <a:latin typeface="宋体" panose="02010600030101010101" pitchFamily="2" charset="-122"/>
              </a:rPr>
              <a:t>,</a:t>
            </a:r>
            <a:r>
              <a:rPr lang="zh-CN" altLang="en-US" sz="2400" dirty="0">
                <a:latin typeface="宋体" panose="02010600030101010101" pitchFamily="2" charset="-122"/>
              </a:rPr>
              <a:t>一次只能有一个人使用果盘，盘子只能放</a:t>
            </a:r>
            <a:r>
              <a:rPr lang="en-US" altLang="zh-CN" sz="2400" dirty="0">
                <a:latin typeface="宋体" panose="02010600030101010101" pitchFamily="2" charset="-122"/>
              </a:rPr>
              <a:t>1</a:t>
            </a:r>
            <a:r>
              <a:rPr lang="zh-CN" altLang="en-US" sz="2400" dirty="0">
                <a:latin typeface="宋体" panose="02010600030101010101" pitchFamily="2" charset="-122"/>
              </a:rPr>
              <a:t>个水果</a:t>
            </a:r>
            <a:endParaRPr lang="en-US" altLang="zh-CN" sz="2400" dirty="0">
              <a:latin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1828800"/>
            <a:ext cx="7620000" cy="4648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4292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1533525"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2400">
                <a:latin typeface="宋体" panose="02010600030101010101" pitchFamily="2" charset="-122"/>
              </a:rPr>
              <a:t>（</a:t>
            </a:r>
            <a:r>
              <a:rPr kumimoji="1" lang="en-US" altLang="zh-CN" sz="2400">
                <a:latin typeface="宋体" panose="02010600030101010101" pitchFamily="2" charset="-122"/>
              </a:rPr>
              <a:t>1</a:t>
            </a:r>
            <a:r>
              <a:rPr kumimoji="1" lang="zh-CN" altLang="en-US" sz="2400">
                <a:latin typeface="宋体" panose="02010600030101010101" pitchFamily="2" charset="-122"/>
              </a:rPr>
              <a:t>）定义一个信号量</a:t>
            </a:r>
            <a:r>
              <a:rPr kumimoji="1" lang="en-US" altLang="zh-CN" sz="2400">
                <a:latin typeface="宋体" panose="02010600030101010101" pitchFamily="2" charset="-122"/>
              </a:rPr>
              <a:t>sem</a:t>
            </a:r>
            <a:r>
              <a:rPr kumimoji="1" lang="zh-CN" altLang="en-US" sz="2400">
                <a:latin typeface="宋体" panose="02010600030101010101" pitchFamily="2" charset="-122"/>
              </a:rPr>
              <a:t>；</a:t>
            </a:r>
          </a:p>
          <a:p>
            <a:pPr eaLnBrk="1" hangingPunct="1">
              <a:lnSpc>
                <a:spcPct val="130000"/>
              </a:lnSpc>
              <a:spcBef>
                <a:spcPct val="0"/>
              </a:spcBef>
              <a:buClrTx/>
              <a:buSzTx/>
              <a:buFontTx/>
              <a:buNone/>
            </a:pPr>
            <a:r>
              <a:rPr kumimoji="1" lang="zh-CN" altLang="en-US" sz="2400">
                <a:latin typeface="宋体" panose="02010600030101010101" pitchFamily="2" charset="-122"/>
              </a:rPr>
              <a:t>（</a:t>
            </a:r>
            <a:r>
              <a:rPr kumimoji="1" lang="en-US" altLang="zh-CN" sz="2400">
                <a:latin typeface="宋体" panose="02010600030101010101" pitchFamily="2" charset="-122"/>
              </a:rPr>
              <a:t>2</a:t>
            </a:r>
            <a:r>
              <a:rPr kumimoji="1" lang="zh-CN" altLang="en-US" sz="2400">
                <a:latin typeface="宋体" panose="02010600030101010101" pitchFamily="2" charset="-122"/>
              </a:rPr>
              <a:t>）用</a:t>
            </a:r>
            <a:r>
              <a:rPr kumimoji="1" lang="en-US" altLang="zh-CN" sz="2400">
                <a:latin typeface="宋体" panose="02010600030101010101" pitchFamily="2" charset="-122"/>
              </a:rPr>
              <a:t>sem</a:t>
            </a:r>
            <a:r>
              <a:rPr kumimoji="1" lang="zh-CN" altLang="en-US" sz="2400">
                <a:latin typeface="宋体" panose="02010600030101010101" pitchFamily="2" charset="-122"/>
              </a:rPr>
              <a:t>来实现临界区</a:t>
            </a:r>
            <a:r>
              <a:rPr kumimoji="1" lang="zh-CN" altLang="en-US" sz="2400">
                <a:solidFill>
                  <a:srgbClr val="FF0000"/>
                </a:solidFill>
                <a:latin typeface="宋体" panose="02010600030101010101" pitchFamily="2" charset="-122"/>
              </a:rPr>
              <a:t>互斥</a:t>
            </a:r>
            <a:r>
              <a:rPr kumimoji="1" lang="zh-CN" altLang="en-US" sz="2400">
                <a:latin typeface="宋体" panose="02010600030101010101" pitchFamily="2" charset="-122"/>
              </a:rPr>
              <a:t>进入问题时，</a:t>
            </a:r>
            <a:br>
              <a:rPr kumimoji="1" lang="zh-CN" altLang="en-US" sz="2400">
                <a:latin typeface="宋体" panose="02010600030101010101" pitchFamily="2" charset="-122"/>
              </a:rPr>
            </a:br>
            <a:r>
              <a:rPr kumimoji="1" lang="zh-CN" altLang="en-US" sz="2400">
                <a:latin typeface="宋体" panose="02010600030101010101" pitchFamily="2" charset="-122"/>
              </a:rPr>
              <a:t>     </a:t>
            </a:r>
            <a:r>
              <a:rPr kumimoji="1" lang="en-US" altLang="zh-CN" sz="2400">
                <a:latin typeface="宋体" panose="02010600030101010101" pitchFamily="2" charset="-122"/>
              </a:rPr>
              <a:t>sem.p()</a:t>
            </a:r>
            <a:r>
              <a:rPr kumimoji="1" lang="zh-CN" altLang="en-US" sz="2400">
                <a:latin typeface="宋体" panose="02010600030101010101" pitchFamily="2" charset="-122"/>
              </a:rPr>
              <a:t>和</a:t>
            </a:r>
            <a:r>
              <a:rPr kumimoji="1" lang="en-US" altLang="zh-CN" sz="2400">
                <a:latin typeface="宋体" panose="02010600030101010101" pitchFamily="2" charset="-122"/>
              </a:rPr>
              <a:t>sem.v()</a:t>
            </a:r>
            <a:r>
              <a:rPr kumimoji="1" lang="zh-CN" altLang="en-US" sz="2400">
                <a:latin typeface="宋体" panose="02010600030101010101" pitchFamily="2" charset="-122"/>
              </a:rPr>
              <a:t>应该出现在同一进</a:t>
            </a:r>
            <a:br>
              <a:rPr kumimoji="1" lang="zh-CN" altLang="en-US" sz="2400">
                <a:latin typeface="宋体" panose="02010600030101010101" pitchFamily="2" charset="-122"/>
              </a:rPr>
            </a:br>
            <a:r>
              <a:rPr kumimoji="1" lang="zh-CN" altLang="en-US" sz="2400">
                <a:latin typeface="宋体" panose="02010600030101010101" pitchFamily="2" charset="-122"/>
              </a:rPr>
              <a:t>     程代码中的相关临界区的“进入区”</a:t>
            </a:r>
            <a:br>
              <a:rPr kumimoji="1" lang="zh-CN" altLang="en-US" sz="2400">
                <a:latin typeface="宋体" panose="02010600030101010101" pitchFamily="2" charset="-122"/>
              </a:rPr>
            </a:br>
            <a:r>
              <a:rPr kumimoji="1" lang="zh-CN" altLang="en-US" sz="2400">
                <a:latin typeface="宋体" panose="02010600030101010101" pitchFamily="2" charset="-122"/>
              </a:rPr>
              <a:t>     和“退出区”；</a:t>
            </a:r>
          </a:p>
          <a:p>
            <a:pPr eaLnBrk="1" hangingPunct="1">
              <a:lnSpc>
                <a:spcPct val="130000"/>
              </a:lnSpc>
              <a:spcBef>
                <a:spcPct val="0"/>
              </a:spcBef>
              <a:buClrTx/>
              <a:buSzTx/>
              <a:buFontTx/>
              <a:buNone/>
            </a:pPr>
            <a:r>
              <a:rPr kumimoji="1" lang="zh-CN" altLang="en-US" sz="2400">
                <a:latin typeface="宋体" panose="02010600030101010101" pitchFamily="2" charset="-122"/>
              </a:rPr>
              <a:t>（</a:t>
            </a:r>
            <a:r>
              <a:rPr kumimoji="1" lang="en-US" altLang="zh-CN" sz="2400">
                <a:latin typeface="宋体" panose="02010600030101010101" pitchFamily="2" charset="-122"/>
              </a:rPr>
              <a:t>3</a:t>
            </a:r>
            <a:r>
              <a:rPr kumimoji="1" lang="zh-CN" altLang="en-US" sz="2400">
                <a:latin typeface="宋体" panose="02010600030101010101" pitchFamily="2" charset="-122"/>
              </a:rPr>
              <a:t>）用</a:t>
            </a:r>
            <a:r>
              <a:rPr kumimoji="1" lang="en-US" altLang="zh-CN" sz="2400">
                <a:latin typeface="宋体" panose="02010600030101010101" pitchFamily="2" charset="-122"/>
              </a:rPr>
              <a:t>sem</a:t>
            </a:r>
            <a:r>
              <a:rPr kumimoji="1" lang="zh-CN" altLang="en-US" sz="2400">
                <a:latin typeface="宋体" panose="02010600030101010101" pitchFamily="2" charset="-122"/>
              </a:rPr>
              <a:t>来实现进程间</a:t>
            </a:r>
            <a:r>
              <a:rPr kumimoji="1" lang="zh-CN" altLang="en-US" sz="2400">
                <a:solidFill>
                  <a:srgbClr val="FF0000"/>
                </a:solidFill>
                <a:latin typeface="宋体" panose="02010600030101010101" pitchFamily="2" charset="-122"/>
              </a:rPr>
              <a:t>同步</a:t>
            </a:r>
            <a:r>
              <a:rPr kumimoji="1" lang="zh-CN" altLang="en-US" sz="2400">
                <a:latin typeface="宋体" panose="02010600030101010101" pitchFamily="2" charset="-122"/>
              </a:rPr>
              <a:t>问题时，</a:t>
            </a:r>
            <a:br>
              <a:rPr kumimoji="1" lang="zh-CN" altLang="en-US" sz="2400">
                <a:latin typeface="宋体" panose="02010600030101010101" pitchFamily="2" charset="-122"/>
              </a:rPr>
            </a:br>
            <a:r>
              <a:rPr kumimoji="1" lang="zh-CN" altLang="en-US" sz="2400">
                <a:latin typeface="宋体" panose="02010600030101010101" pitchFamily="2" charset="-122"/>
              </a:rPr>
              <a:t>     </a:t>
            </a:r>
            <a:r>
              <a:rPr kumimoji="1" lang="en-US" altLang="zh-CN" sz="2400">
                <a:latin typeface="宋体" panose="02010600030101010101" pitchFamily="2" charset="-122"/>
              </a:rPr>
              <a:t>sem.p()</a:t>
            </a:r>
            <a:r>
              <a:rPr kumimoji="1" lang="zh-CN" altLang="en-US" sz="2400">
                <a:latin typeface="宋体" panose="02010600030101010101" pitchFamily="2" charset="-122"/>
              </a:rPr>
              <a:t>和</a:t>
            </a:r>
            <a:r>
              <a:rPr kumimoji="1" lang="en-US" altLang="zh-CN" sz="2400">
                <a:latin typeface="宋体" panose="02010600030101010101" pitchFamily="2" charset="-122"/>
              </a:rPr>
              <a:t>sem.v()</a:t>
            </a:r>
            <a:r>
              <a:rPr kumimoji="1" lang="zh-CN" altLang="en-US" sz="2400">
                <a:latin typeface="宋体" panose="02010600030101010101" pitchFamily="2" charset="-122"/>
              </a:rPr>
              <a:t>一般应出现在协作</a:t>
            </a:r>
            <a:br>
              <a:rPr kumimoji="1" lang="zh-CN" altLang="en-US" sz="2400">
                <a:latin typeface="宋体" panose="02010600030101010101" pitchFamily="2" charset="-122"/>
              </a:rPr>
            </a:br>
            <a:r>
              <a:rPr kumimoji="1" lang="zh-CN" altLang="en-US" sz="2400">
                <a:latin typeface="宋体" panose="02010600030101010101" pitchFamily="2" charset="-122"/>
              </a:rPr>
              <a:t>     进程组中的不同进程。</a:t>
            </a:r>
          </a:p>
        </p:txBody>
      </p:sp>
      <p:sp>
        <p:nvSpPr>
          <p:cNvPr id="49155" name="Rectangle 3"/>
          <p:cNvSpPr>
            <a:spLocks noChangeArrowheads="1"/>
          </p:cNvSpPr>
          <p:nvPr/>
        </p:nvSpPr>
        <p:spPr bwMode="auto">
          <a:xfrm>
            <a:off x="762000" y="1295400"/>
            <a:ext cx="754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dirty="0">
                <a:solidFill>
                  <a:srgbClr val="CC0000"/>
                </a:solidFill>
                <a:latin typeface="黑体" panose="02010609060101010101" pitchFamily="49" charset="-122"/>
                <a:ea typeface="黑体" panose="02010609060101010101" pitchFamily="49" charset="-122"/>
              </a:rPr>
              <a:t>信号量实现同步与互斥，</a:t>
            </a:r>
            <a:r>
              <a:rPr kumimoji="1" lang="en-US" altLang="zh-CN" sz="2400" dirty="0">
                <a:solidFill>
                  <a:srgbClr val="CC0000"/>
                </a:solidFill>
                <a:latin typeface="黑体" panose="02010609060101010101" pitchFamily="49" charset="-122"/>
                <a:ea typeface="黑体" panose="02010609060101010101" pitchFamily="49" charset="-122"/>
              </a:rPr>
              <a:t>P/V</a:t>
            </a:r>
            <a:r>
              <a:rPr kumimoji="1" lang="zh-CN" altLang="en-US" sz="2400" dirty="0">
                <a:solidFill>
                  <a:srgbClr val="CC0000"/>
                </a:solidFill>
                <a:latin typeface="黑体" panose="02010609060101010101" pitchFamily="49" charset="-122"/>
                <a:ea typeface="黑体" panose="02010609060101010101" pitchFamily="49" charset="-122"/>
              </a:rPr>
              <a:t>操作出现的特点总结：    </a:t>
            </a:r>
          </a:p>
        </p:txBody>
      </p:sp>
      <p:sp>
        <p:nvSpPr>
          <p:cNvPr id="49156"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6.4 </a:t>
            </a:r>
            <a:r>
              <a:rPr lang="zh-CN" altLang="en-US" sz="3200">
                <a:latin typeface="黑体" panose="02010609060101010101" pitchFamily="49" charset="-122"/>
                <a:ea typeface="黑体" panose="02010609060101010101" pitchFamily="49" charset="-122"/>
              </a:rPr>
              <a:t>进程同步</a:t>
            </a:r>
            <a:endParaRPr lang="zh-CN" alt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200"/>
              <a:t>生产者</a:t>
            </a:r>
            <a:r>
              <a:rPr lang="zh-CN" altLang="en-US" sz="3200">
                <a:sym typeface="Symbol" panose="05050102010706020507" pitchFamily="18" charset="2"/>
              </a:rPr>
              <a:t></a:t>
            </a:r>
            <a:r>
              <a:rPr lang="zh-CN" altLang="en-US" sz="3200"/>
              <a:t>消费者引出的一个问题</a:t>
            </a:r>
          </a:p>
        </p:txBody>
      </p:sp>
      <p:sp>
        <p:nvSpPr>
          <p:cNvPr id="9219" name="Rectangle 3"/>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共享变量</a:t>
            </a:r>
            <a:r>
              <a:rPr lang="en-US" altLang="zh-CN" dirty="0">
                <a:solidFill>
                  <a:srgbClr val="FF0000"/>
                </a:solidFill>
              </a:rPr>
              <a:t>counter</a:t>
            </a:r>
            <a:r>
              <a:rPr lang="zh-CN" altLang="en-US" dirty="0">
                <a:solidFill>
                  <a:srgbClr val="FF0000"/>
                </a:solidFill>
              </a:rPr>
              <a:t>可能会出现读写错误</a:t>
            </a:r>
          </a:p>
        </p:txBody>
      </p:sp>
      <p:sp>
        <p:nvSpPr>
          <p:cNvPr id="237572" name="Rectangle 4"/>
          <p:cNvSpPr>
            <a:spLocks noChangeArrowheads="1"/>
          </p:cNvSpPr>
          <p:nvPr/>
        </p:nvSpPr>
        <p:spPr bwMode="auto">
          <a:xfrm>
            <a:off x="685800" y="1905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如生产者进程和消费者进程</a:t>
            </a:r>
            <a:r>
              <a:rPr lang="zh-CN" altLang="en-US">
                <a:solidFill>
                  <a:srgbClr val="CC0000"/>
                </a:solidFill>
              </a:rPr>
              <a:t>各执行一次</a:t>
            </a:r>
          </a:p>
        </p:txBody>
      </p:sp>
      <p:grpSp>
        <p:nvGrpSpPr>
          <p:cNvPr id="237573" name="Group 5"/>
          <p:cNvGrpSpPr/>
          <p:nvPr/>
        </p:nvGrpSpPr>
        <p:grpSpPr bwMode="auto">
          <a:xfrm>
            <a:off x="2286000" y="2914650"/>
            <a:ext cx="3429000" cy="3181350"/>
            <a:chOff x="1536" y="1644"/>
            <a:chExt cx="2064" cy="2004"/>
          </a:xfrm>
        </p:grpSpPr>
        <p:sp>
          <p:nvSpPr>
            <p:cNvPr id="9232" name="Rectangle 6"/>
            <p:cNvSpPr>
              <a:spLocks noChangeArrowheads="1"/>
            </p:cNvSpPr>
            <p:nvPr/>
          </p:nvSpPr>
          <p:spPr bwMode="auto">
            <a:xfrm>
              <a:off x="1584" y="1920"/>
              <a:ext cx="1776" cy="672"/>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33" name="Text Box 7"/>
            <p:cNvSpPr txBox="1">
              <a:spLocks noChangeArrowheads="1"/>
            </p:cNvSpPr>
            <p:nvPr/>
          </p:nvSpPr>
          <p:spPr bwMode="auto">
            <a:xfrm>
              <a:off x="1584" y="1910"/>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latin typeface="Tahoma" panose="020B0604030504040204" pitchFamily="34" charset="0"/>
                </a:rPr>
                <a:t>register = counter; </a:t>
              </a:r>
            </a:p>
            <a:p>
              <a:pPr eaLnBrk="1" hangingPunct="1">
                <a:spcBef>
                  <a:spcPct val="0"/>
                </a:spcBef>
                <a:buClrTx/>
                <a:buSzTx/>
                <a:buFontTx/>
                <a:buNone/>
              </a:pPr>
              <a:r>
                <a:rPr lang="en-US" altLang="zh-CN" sz="2000" b="0" dirty="0">
                  <a:latin typeface="Tahoma" panose="020B0604030504040204" pitchFamily="34" charset="0"/>
                </a:rPr>
                <a:t>register = register + 1;</a:t>
              </a:r>
            </a:p>
            <a:p>
              <a:pPr eaLnBrk="1" hangingPunct="1">
                <a:spcBef>
                  <a:spcPct val="0"/>
                </a:spcBef>
                <a:buClrTx/>
                <a:buSzTx/>
                <a:buFontTx/>
                <a:buNone/>
              </a:pPr>
              <a:r>
                <a:rPr lang="en-US" altLang="zh-CN" sz="2000" b="0" dirty="0">
                  <a:latin typeface="Tahoma" panose="020B0604030504040204" pitchFamily="34" charset="0"/>
                </a:rPr>
                <a:t>counter = register;</a:t>
              </a:r>
            </a:p>
          </p:txBody>
        </p:sp>
        <p:sp>
          <p:nvSpPr>
            <p:cNvPr id="9234" name="Rectangle 8"/>
            <p:cNvSpPr>
              <a:spLocks noChangeArrowheads="1"/>
            </p:cNvSpPr>
            <p:nvPr/>
          </p:nvSpPr>
          <p:spPr bwMode="auto">
            <a:xfrm>
              <a:off x="1584" y="1644"/>
              <a:ext cx="8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生产者</a:t>
              </a:r>
              <a:r>
                <a:rPr lang="en-US" altLang="zh-CN" sz="2400">
                  <a:solidFill>
                    <a:srgbClr val="000066"/>
                  </a:solidFill>
                </a:rPr>
                <a:t>P</a:t>
              </a:r>
            </a:p>
          </p:txBody>
        </p:sp>
        <p:sp>
          <p:nvSpPr>
            <p:cNvPr id="9235" name="Rectangle 9"/>
            <p:cNvSpPr>
              <a:spLocks noChangeArrowheads="1"/>
            </p:cNvSpPr>
            <p:nvPr/>
          </p:nvSpPr>
          <p:spPr bwMode="auto">
            <a:xfrm>
              <a:off x="1536" y="2700"/>
              <a:ext cx="7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消费者</a:t>
              </a:r>
              <a:r>
                <a:rPr lang="en-US" altLang="zh-CN" sz="2400">
                  <a:solidFill>
                    <a:srgbClr val="000066"/>
                  </a:solidFill>
                </a:rPr>
                <a:t>C</a:t>
              </a:r>
            </a:p>
          </p:txBody>
        </p:sp>
        <p:sp>
          <p:nvSpPr>
            <p:cNvPr id="9236" name="Rectangle 10"/>
            <p:cNvSpPr>
              <a:spLocks noChangeArrowheads="1"/>
            </p:cNvSpPr>
            <p:nvPr/>
          </p:nvSpPr>
          <p:spPr bwMode="auto">
            <a:xfrm>
              <a:off x="1584" y="2976"/>
              <a:ext cx="1776" cy="672"/>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37" name="Text Box 11"/>
            <p:cNvSpPr txBox="1">
              <a:spLocks noChangeArrowheads="1"/>
            </p:cNvSpPr>
            <p:nvPr/>
          </p:nvSpPr>
          <p:spPr bwMode="auto">
            <a:xfrm>
              <a:off x="1632" y="2976"/>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register = counter; </a:t>
              </a:r>
            </a:p>
            <a:p>
              <a:pPr eaLnBrk="1" hangingPunct="1">
                <a:spcBef>
                  <a:spcPct val="0"/>
                </a:spcBef>
                <a:buClrTx/>
                <a:buSzTx/>
                <a:buFontTx/>
                <a:buNone/>
              </a:pPr>
              <a:r>
                <a:rPr lang="en-US" altLang="zh-CN" sz="2000" b="0">
                  <a:latin typeface="Tahoma" panose="020B0604030504040204" pitchFamily="34" charset="0"/>
                </a:rPr>
                <a:t>register = register - 1;</a:t>
              </a:r>
            </a:p>
            <a:p>
              <a:pPr eaLnBrk="1" hangingPunct="1">
                <a:spcBef>
                  <a:spcPct val="0"/>
                </a:spcBef>
                <a:buClrTx/>
                <a:buSzTx/>
                <a:buFontTx/>
                <a:buNone/>
              </a:pPr>
              <a:r>
                <a:rPr lang="en-US" altLang="zh-CN" sz="2000" b="0">
                  <a:latin typeface="Tahoma" panose="020B0604030504040204" pitchFamily="34" charset="0"/>
                </a:rPr>
                <a:t>counter = register;</a:t>
              </a:r>
            </a:p>
          </p:txBody>
        </p:sp>
      </p:grpSp>
      <p:grpSp>
        <p:nvGrpSpPr>
          <p:cNvPr id="237580" name="Group 12"/>
          <p:cNvGrpSpPr/>
          <p:nvPr/>
        </p:nvGrpSpPr>
        <p:grpSpPr bwMode="auto">
          <a:xfrm>
            <a:off x="5410200" y="2628900"/>
            <a:ext cx="3581400" cy="2819400"/>
            <a:chOff x="3504" y="1680"/>
            <a:chExt cx="2256" cy="1776"/>
          </a:xfrm>
        </p:grpSpPr>
        <p:sp>
          <p:nvSpPr>
            <p:cNvPr id="9229" name="Rectangle 13"/>
            <p:cNvSpPr>
              <a:spLocks noChangeArrowheads="1"/>
            </p:cNvSpPr>
            <p:nvPr/>
          </p:nvSpPr>
          <p:spPr bwMode="auto">
            <a:xfrm>
              <a:off x="3552" y="1968"/>
              <a:ext cx="1968" cy="1488"/>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30" name="Text Box 14"/>
            <p:cNvSpPr txBox="1">
              <a:spLocks noChangeArrowheads="1"/>
            </p:cNvSpPr>
            <p:nvPr/>
          </p:nvSpPr>
          <p:spPr bwMode="auto">
            <a:xfrm>
              <a:off x="3552" y="1968"/>
              <a:ext cx="2208"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 counter; </a:t>
              </a:r>
            </a:p>
            <a:p>
              <a:pPr eaLnBrk="1" hangingPunct="1">
                <a:buClrTx/>
                <a:buSzTx/>
                <a:buFontTx/>
                <a:buNone/>
              </a:pP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 </a:t>
              </a: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+ 1;</a:t>
              </a:r>
            </a:p>
            <a:p>
              <a:pPr eaLnBrk="1" hangingPunct="1">
                <a:buClrTx/>
                <a:buSzTx/>
                <a:buFontTx/>
                <a:buNone/>
              </a:pP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 = counter; </a:t>
              </a:r>
            </a:p>
            <a:p>
              <a:pPr eaLnBrk="1" hangingPunct="1">
                <a:buClrTx/>
                <a:buSzTx/>
                <a:buFontTx/>
                <a:buNone/>
              </a:pP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 = </a:t>
              </a: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 - 1;</a:t>
              </a:r>
            </a:p>
            <a:p>
              <a:pPr eaLnBrk="1" hangingPunct="1">
                <a:buClrTx/>
                <a:buSzTx/>
                <a:buFontTx/>
                <a:buNone/>
              </a:pPr>
              <a:r>
                <a:rPr lang="en-US" altLang="zh-CN" sz="2000" b="0" dirty="0">
                  <a:solidFill>
                    <a:srgbClr val="000099"/>
                  </a:solidFill>
                  <a:latin typeface="Tahoma" panose="020B0604030504040204" pitchFamily="34" charset="0"/>
                </a:rPr>
                <a:t>counter = </a:t>
              </a: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//6</a:t>
              </a:r>
            </a:p>
            <a:p>
              <a:pPr eaLnBrk="1" hangingPunct="1">
                <a:buClrTx/>
                <a:buSzTx/>
                <a:buFontTx/>
                <a:buNone/>
              </a:pPr>
              <a:r>
                <a:rPr lang="en-US" altLang="zh-CN" sz="2000" b="0" dirty="0">
                  <a:solidFill>
                    <a:srgbClr val="CC0000"/>
                  </a:solidFill>
                  <a:latin typeface="Tahoma" panose="020B0604030504040204" pitchFamily="34" charset="0"/>
                </a:rPr>
                <a:t>counter = </a:t>
              </a: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;//4</a:t>
              </a:r>
            </a:p>
          </p:txBody>
        </p:sp>
        <p:sp>
          <p:nvSpPr>
            <p:cNvPr id="9231" name="Rectangle 15"/>
            <p:cNvSpPr>
              <a:spLocks noChangeArrowheads="1"/>
            </p:cNvSpPr>
            <p:nvPr/>
          </p:nvSpPr>
          <p:spPr bwMode="auto">
            <a:xfrm>
              <a:off x="3504" y="1680"/>
              <a:ext cx="2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rPr>
                <a:t>一个可能的执行序列</a:t>
              </a:r>
              <a:r>
                <a:rPr lang="en-US" altLang="zh-CN" sz="2400" dirty="0">
                  <a:solidFill>
                    <a:srgbClr val="FF0000"/>
                  </a:solidFill>
                </a:rPr>
                <a:t>4</a:t>
              </a:r>
              <a:endParaRPr lang="zh-CN" altLang="en-US" sz="2400" dirty="0">
                <a:solidFill>
                  <a:srgbClr val="FF0000"/>
                </a:solidFill>
              </a:endParaRPr>
            </a:p>
          </p:txBody>
        </p:sp>
      </p:grpSp>
      <p:grpSp>
        <p:nvGrpSpPr>
          <p:cNvPr id="237584" name="Group 16"/>
          <p:cNvGrpSpPr/>
          <p:nvPr/>
        </p:nvGrpSpPr>
        <p:grpSpPr bwMode="auto">
          <a:xfrm>
            <a:off x="228600" y="2895600"/>
            <a:ext cx="2133600" cy="1143000"/>
            <a:chOff x="48" y="1872"/>
            <a:chExt cx="1296" cy="720"/>
          </a:xfrm>
        </p:grpSpPr>
        <p:sp>
          <p:nvSpPr>
            <p:cNvPr id="9226" name="Rectangle 17"/>
            <p:cNvSpPr>
              <a:spLocks noChangeArrowheads="1"/>
            </p:cNvSpPr>
            <p:nvPr/>
          </p:nvSpPr>
          <p:spPr bwMode="auto">
            <a:xfrm>
              <a:off x="48" y="2208"/>
              <a:ext cx="1200" cy="384"/>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27" name="Rectangle 18"/>
            <p:cNvSpPr>
              <a:spLocks noChangeArrowheads="1"/>
            </p:cNvSpPr>
            <p:nvPr/>
          </p:nvSpPr>
          <p:spPr bwMode="auto">
            <a:xfrm>
              <a:off x="96" y="187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初始情况</a:t>
              </a:r>
            </a:p>
          </p:txBody>
        </p:sp>
        <p:sp>
          <p:nvSpPr>
            <p:cNvPr id="9228" name="Text Box 19"/>
            <p:cNvSpPr txBox="1">
              <a:spLocks noChangeArrowheads="1"/>
            </p:cNvSpPr>
            <p:nvPr/>
          </p:nvSpPr>
          <p:spPr bwMode="auto">
            <a:xfrm>
              <a:off x="144" y="22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ahoma" panose="020B0604030504040204" pitchFamily="34" charset="0"/>
                </a:rPr>
                <a:t>counter = 5;</a:t>
              </a:r>
            </a:p>
          </p:txBody>
        </p:sp>
      </p:grpSp>
      <p:graphicFrame>
        <p:nvGraphicFramePr>
          <p:cNvPr id="9224" name="Object 20"/>
          <p:cNvGraphicFramePr>
            <a:graphicFrameLocks noGrp="1" noChangeAspect="1"/>
          </p:cNvGraphicFramePr>
          <p:nvPr>
            <p:ph idx="1"/>
          </p:nvPr>
        </p:nvGraphicFramePr>
        <p:xfrm>
          <a:off x="8776541" y="107949"/>
          <a:ext cx="1154112"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541" y="107949"/>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589" name="Rectangle 21"/>
          <p:cNvSpPr>
            <a:spLocks noChangeArrowheads="1"/>
          </p:cNvSpPr>
          <p:nvPr/>
        </p:nvSpPr>
        <p:spPr bwMode="auto">
          <a:xfrm>
            <a:off x="2009775" y="6167438"/>
            <a:ext cx="66770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正常结果 </a:t>
            </a:r>
            <a:r>
              <a:rPr kumimoji="1" lang="en-US" altLang="zh-CN" sz="2400">
                <a:solidFill>
                  <a:srgbClr val="CC0000"/>
                </a:solidFill>
                <a:latin typeface="黑体" panose="02010609060101010101" pitchFamily="49" charset="-122"/>
                <a:ea typeface="黑体" panose="02010609060101010101" pitchFamily="49" charset="-122"/>
              </a:rPr>
              <a:t>= 5</a:t>
            </a:r>
            <a:r>
              <a:rPr kumimoji="1" lang="zh-CN" altLang="en-US" sz="2400">
                <a:solidFill>
                  <a:srgbClr val="CC0000"/>
                </a:solidFill>
                <a:latin typeface="黑体" panose="02010609060101010101" pitchFamily="49" charset="-122"/>
                <a:ea typeface="黑体" panose="02010609060101010101" pitchFamily="49" charset="-122"/>
              </a:rPr>
              <a:t>， 但实际结果可能为</a:t>
            </a:r>
            <a:r>
              <a:rPr kumimoji="1" lang="en-US" altLang="zh-CN" sz="2400">
                <a:solidFill>
                  <a:srgbClr val="CC0000"/>
                </a:solidFill>
                <a:latin typeface="黑体" panose="02010609060101010101" pitchFamily="49" charset="-122"/>
                <a:ea typeface="黑体" panose="02010609060101010101" pitchFamily="49" charset="-122"/>
              </a:rPr>
              <a:t>4/5/6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2">
                                            <p:txEl>
                                              <p:pRg st="0" end="0"/>
                                            </p:txEl>
                                          </p:spTgt>
                                        </p:tgtEl>
                                        <p:attrNameLst>
                                          <p:attrName>style.visibility</p:attrName>
                                        </p:attrNameLst>
                                      </p:cBhvr>
                                      <p:to>
                                        <p:strVal val="visible"/>
                                      </p:to>
                                    </p:set>
                                    <p:animEffect transition="in" filter="dissolve">
                                      <p:cBhvr>
                                        <p:cTn id="7" dur="500"/>
                                        <p:tgtEl>
                                          <p:spTgt spid="237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7584"/>
                                        </p:tgtEl>
                                        <p:attrNameLst>
                                          <p:attrName>style.visibility</p:attrName>
                                        </p:attrNameLst>
                                      </p:cBhvr>
                                      <p:to>
                                        <p:strVal val="visible"/>
                                      </p:to>
                                    </p:set>
                                    <p:animEffect transition="in" filter="dissolve">
                                      <p:cBhvr>
                                        <p:cTn id="12" dur="500"/>
                                        <p:tgtEl>
                                          <p:spTgt spid="2375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7573"/>
                                        </p:tgtEl>
                                        <p:attrNameLst>
                                          <p:attrName>style.visibility</p:attrName>
                                        </p:attrNameLst>
                                      </p:cBhvr>
                                      <p:to>
                                        <p:strVal val="visible"/>
                                      </p:to>
                                    </p:set>
                                    <p:animEffect transition="in" filter="dissolve">
                                      <p:cBhvr>
                                        <p:cTn id="17" dur="500"/>
                                        <p:tgtEl>
                                          <p:spTgt spid="23757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7580"/>
                                        </p:tgtEl>
                                        <p:attrNameLst>
                                          <p:attrName>style.visibility</p:attrName>
                                        </p:attrNameLst>
                                      </p:cBhvr>
                                      <p:to>
                                        <p:strVal val="visible"/>
                                      </p:to>
                                    </p:set>
                                    <p:anim calcmode="lin" valueType="num">
                                      <p:cBhvr additive="base">
                                        <p:cTn id="22" dur="500" fill="hold"/>
                                        <p:tgtEl>
                                          <p:spTgt spid="237580"/>
                                        </p:tgtEl>
                                        <p:attrNameLst>
                                          <p:attrName>ppt_x</p:attrName>
                                        </p:attrNameLst>
                                      </p:cBhvr>
                                      <p:tavLst>
                                        <p:tav tm="0">
                                          <p:val>
                                            <p:strVal val="#ppt_x"/>
                                          </p:val>
                                        </p:tav>
                                        <p:tav tm="100000">
                                          <p:val>
                                            <p:strVal val="#ppt_x"/>
                                          </p:val>
                                        </p:tav>
                                      </p:tavLst>
                                    </p:anim>
                                    <p:anim calcmode="lin" valueType="num">
                                      <p:cBhvr additive="base">
                                        <p:cTn id="23" dur="500" fill="hold"/>
                                        <p:tgtEl>
                                          <p:spTgt spid="23758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nodeType="clickEffect">
                                  <p:stCondLst>
                                    <p:cond delay="0"/>
                                  </p:stCondLst>
                                  <p:childTnLst>
                                    <p:anim calcmode="lin" valueType="num">
                                      <p:cBhvr additive="base">
                                        <p:cTn id="27" dur="500"/>
                                        <p:tgtEl>
                                          <p:spTgt spid="237580"/>
                                        </p:tgtEl>
                                        <p:attrNameLst>
                                          <p:attrName>ppt_x</p:attrName>
                                        </p:attrNameLst>
                                      </p:cBhvr>
                                      <p:tavLst>
                                        <p:tav tm="0">
                                          <p:val>
                                            <p:strVal val="ppt_x"/>
                                          </p:val>
                                        </p:tav>
                                        <p:tav tm="100000">
                                          <p:val>
                                            <p:strVal val="ppt_x"/>
                                          </p:val>
                                        </p:tav>
                                      </p:tavLst>
                                    </p:anim>
                                    <p:anim calcmode="lin" valueType="num">
                                      <p:cBhvr additive="base">
                                        <p:cTn id="28" dur="500"/>
                                        <p:tgtEl>
                                          <p:spTgt spid="237580"/>
                                        </p:tgtEl>
                                        <p:attrNameLst>
                                          <p:attrName>ppt_y</p:attrName>
                                        </p:attrNameLst>
                                      </p:cBhvr>
                                      <p:tavLst>
                                        <p:tav tm="0">
                                          <p:val>
                                            <p:strVal val="ppt_y"/>
                                          </p:val>
                                        </p:tav>
                                        <p:tav tm="100000">
                                          <p:val>
                                            <p:strVal val="1+ppt_h/2"/>
                                          </p:val>
                                        </p:tav>
                                      </p:tavLst>
                                    </p:anim>
                                    <p:set>
                                      <p:cBhvr>
                                        <p:cTn id="29" dur="1" fill="hold">
                                          <p:stCondLst>
                                            <p:cond delay="499"/>
                                          </p:stCondLst>
                                        </p:cTn>
                                        <p:tgtEl>
                                          <p:spTgt spid="23758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237589"/>
                                        </p:tgtEl>
                                        <p:attrNameLst>
                                          <p:attrName>style.visibility</p:attrName>
                                        </p:attrNameLst>
                                      </p:cBhvr>
                                      <p:to>
                                        <p:strVal val="visible"/>
                                      </p:to>
                                    </p:set>
                                    <p:animEffect transition="in" filter="wipe(down)">
                                      <p:cBhvr>
                                        <p:cTn id="34" dur="580">
                                          <p:stCondLst>
                                            <p:cond delay="0"/>
                                          </p:stCondLst>
                                        </p:cTn>
                                        <p:tgtEl>
                                          <p:spTgt spid="237589"/>
                                        </p:tgtEl>
                                      </p:cBhvr>
                                    </p:animEffect>
                                    <p:anim calcmode="lin" valueType="num">
                                      <p:cBhvr>
                                        <p:cTn id="35" dur="1822" tmFilter="0,0; 0.14,0.36; 0.43,0.73; 0.71,0.91; 1.0,1.0">
                                          <p:stCondLst>
                                            <p:cond delay="0"/>
                                          </p:stCondLst>
                                        </p:cTn>
                                        <p:tgtEl>
                                          <p:spTgt spid="23758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23758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23758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23758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237589"/>
                                        </p:tgtEl>
                                        <p:attrNameLst>
                                          <p:attrName>ppt_y</p:attrName>
                                        </p:attrNameLst>
                                      </p:cBhvr>
                                      <p:tavLst>
                                        <p:tav tm="0" fmla="#ppt_y-sin(pi*$)/81">
                                          <p:val>
                                            <p:fltVal val="0"/>
                                          </p:val>
                                        </p:tav>
                                        <p:tav tm="100000">
                                          <p:val>
                                            <p:fltVal val="1"/>
                                          </p:val>
                                        </p:tav>
                                      </p:tavLst>
                                    </p:anim>
                                    <p:animScale>
                                      <p:cBhvr>
                                        <p:cTn id="40" dur="26">
                                          <p:stCondLst>
                                            <p:cond delay="650"/>
                                          </p:stCondLst>
                                        </p:cTn>
                                        <p:tgtEl>
                                          <p:spTgt spid="237589"/>
                                        </p:tgtEl>
                                      </p:cBhvr>
                                      <p:to x="100000" y="60000"/>
                                    </p:animScale>
                                    <p:animScale>
                                      <p:cBhvr>
                                        <p:cTn id="41" dur="166" decel="50000">
                                          <p:stCondLst>
                                            <p:cond delay="676"/>
                                          </p:stCondLst>
                                        </p:cTn>
                                        <p:tgtEl>
                                          <p:spTgt spid="237589"/>
                                        </p:tgtEl>
                                      </p:cBhvr>
                                      <p:to x="100000" y="100000"/>
                                    </p:animScale>
                                    <p:animScale>
                                      <p:cBhvr>
                                        <p:cTn id="42" dur="26">
                                          <p:stCondLst>
                                            <p:cond delay="1312"/>
                                          </p:stCondLst>
                                        </p:cTn>
                                        <p:tgtEl>
                                          <p:spTgt spid="237589"/>
                                        </p:tgtEl>
                                      </p:cBhvr>
                                      <p:to x="100000" y="80000"/>
                                    </p:animScale>
                                    <p:animScale>
                                      <p:cBhvr>
                                        <p:cTn id="43" dur="166" decel="50000">
                                          <p:stCondLst>
                                            <p:cond delay="1338"/>
                                          </p:stCondLst>
                                        </p:cTn>
                                        <p:tgtEl>
                                          <p:spTgt spid="237589"/>
                                        </p:tgtEl>
                                      </p:cBhvr>
                                      <p:to x="100000" y="100000"/>
                                    </p:animScale>
                                    <p:animScale>
                                      <p:cBhvr>
                                        <p:cTn id="44" dur="26">
                                          <p:stCondLst>
                                            <p:cond delay="1642"/>
                                          </p:stCondLst>
                                        </p:cTn>
                                        <p:tgtEl>
                                          <p:spTgt spid="237589"/>
                                        </p:tgtEl>
                                      </p:cBhvr>
                                      <p:to x="100000" y="90000"/>
                                    </p:animScale>
                                    <p:animScale>
                                      <p:cBhvr>
                                        <p:cTn id="45" dur="166" decel="50000">
                                          <p:stCondLst>
                                            <p:cond delay="1668"/>
                                          </p:stCondLst>
                                        </p:cTn>
                                        <p:tgtEl>
                                          <p:spTgt spid="237589"/>
                                        </p:tgtEl>
                                      </p:cBhvr>
                                      <p:to x="100000" y="100000"/>
                                    </p:animScale>
                                    <p:animScale>
                                      <p:cBhvr>
                                        <p:cTn id="46" dur="26">
                                          <p:stCondLst>
                                            <p:cond delay="1808"/>
                                          </p:stCondLst>
                                        </p:cTn>
                                        <p:tgtEl>
                                          <p:spTgt spid="237589"/>
                                        </p:tgtEl>
                                      </p:cBhvr>
                                      <p:to x="100000" y="95000"/>
                                    </p:animScale>
                                    <p:animScale>
                                      <p:cBhvr>
                                        <p:cTn id="47" dur="166" decel="50000">
                                          <p:stCondLst>
                                            <p:cond delay="1834"/>
                                          </p:stCondLst>
                                        </p:cTn>
                                        <p:tgtEl>
                                          <p:spTgt spid="23758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build="p"/>
      <p:bldP spid="23758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1828800"/>
            <a:ext cx="7620000" cy="4648200"/>
          </a:xfrm>
          <a:prstGeom prst="rect">
            <a:avLst/>
          </a:prstGeom>
          <a:noFill/>
          <a:ln w="9525" algn="ctr">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4292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1533525" indent="-9398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kumimoji="1" lang="zh-CN" altLang="en-US" sz="2400" dirty="0">
                <a:latin typeface="宋体" panose="02010600030101010101" pitchFamily="2" charset="-122"/>
              </a:rPr>
              <a:t>（</a:t>
            </a:r>
            <a:r>
              <a:rPr kumimoji="1" lang="en-US" altLang="zh-CN" sz="2400" dirty="0">
                <a:latin typeface="宋体" panose="02010600030101010101" pitchFamily="2" charset="-122"/>
              </a:rPr>
              <a:t>1</a:t>
            </a:r>
            <a:r>
              <a:rPr kumimoji="1" lang="zh-CN" altLang="en-US" sz="2400" dirty="0">
                <a:latin typeface="宋体" panose="02010600030101010101" pitchFamily="2" charset="-122"/>
              </a:rPr>
              <a:t>）一般逻辑上</a:t>
            </a:r>
            <a:r>
              <a:rPr kumimoji="1" lang="en-US" altLang="zh-CN" sz="2400" dirty="0">
                <a:latin typeface="宋体" panose="02010600030101010101" pitchFamily="2" charset="-122"/>
              </a:rPr>
              <a:t>(</a:t>
            </a:r>
            <a:r>
              <a:rPr kumimoji="1" lang="zh-CN" altLang="en-US" sz="2400" dirty="0">
                <a:latin typeface="宋体" panose="02010600030101010101" pitchFamily="2" charset="-122"/>
              </a:rPr>
              <a:t>伪代码</a:t>
            </a:r>
            <a:r>
              <a:rPr kumimoji="1" lang="en-US" altLang="zh-CN" sz="2400" dirty="0">
                <a:latin typeface="宋体" panose="02010600030101010101" pitchFamily="2" charset="-122"/>
              </a:rPr>
              <a:t>)</a:t>
            </a:r>
            <a:r>
              <a:rPr kumimoji="1" lang="zh-CN" altLang="en-US" sz="2400" dirty="0">
                <a:latin typeface="宋体" panose="02010600030101010101" pitchFamily="2" charset="-122"/>
              </a:rPr>
              <a:t>的表达：</a:t>
            </a:r>
            <a:r>
              <a:rPr kumimoji="1" lang="en-US" altLang="zh-CN" sz="2400" dirty="0">
                <a:solidFill>
                  <a:srgbClr val="CC0000"/>
                </a:solidFill>
                <a:latin typeface="宋体" panose="02010600030101010101" pitchFamily="2" charset="-122"/>
              </a:rPr>
              <a:t>P(s)</a:t>
            </a:r>
            <a:r>
              <a:rPr kumimoji="1" lang="en-US" altLang="zh-CN" sz="2400" dirty="0">
                <a:latin typeface="宋体" panose="02010600030101010101" pitchFamily="2" charset="-122"/>
              </a:rPr>
              <a:t>/</a:t>
            </a:r>
            <a:r>
              <a:rPr kumimoji="1" lang="en-US" altLang="zh-CN" sz="2400" dirty="0">
                <a:solidFill>
                  <a:srgbClr val="CC0000"/>
                </a:solidFill>
                <a:latin typeface="宋体" panose="02010600030101010101" pitchFamily="2" charset="-122"/>
              </a:rPr>
              <a:t>V(s)</a:t>
            </a:r>
            <a:endParaRPr kumimoji="1" lang="en-US" altLang="zh-CN" sz="2400" dirty="0">
              <a:latin typeface="宋体" panose="02010600030101010101" pitchFamily="2" charset="-122"/>
            </a:endParaRPr>
          </a:p>
          <a:p>
            <a:pPr eaLnBrk="1" hangingPunct="1">
              <a:lnSpc>
                <a:spcPct val="150000"/>
              </a:lnSpc>
              <a:spcBef>
                <a:spcPct val="0"/>
              </a:spcBef>
              <a:buClrTx/>
              <a:buSzTx/>
              <a:buFontTx/>
              <a:buNone/>
            </a:pPr>
            <a:r>
              <a:rPr kumimoji="1" lang="zh-CN" altLang="en-US" sz="2400" dirty="0">
                <a:latin typeface="宋体" panose="02010600030101010101" pitchFamily="2" charset="-122"/>
              </a:rPr>
              <a:t>（</a:t>
            </a:r>
            <a:r>
              <a:rPr kumimoji="1" lang="en-US" altLang="zh-CN" sz="2400" dirty="0">
                <a:latin typeface="宋体" panose="02010600030101010101" pitchFamily="2" charset="-122"/>
              </a:rPr>
              <a:t>2</a:t>
            </a:r>
            <a:r>
              <a:rPr kumimoji="1" lang="zh-CN" altLang="en-US" sz="2400" dirty="0">
                <a:latin typeface="宋体" panose="02010600030101010101" pitchFamily="2" charset="-122"/>
              </a:rPr>
              <a:t>）常见的函数名</a:t>
            </a:r>
            <a:r>
              <a:rPr kumimoji="1" lang="en-US" altLang="zh-CN" sz="2400" dirty="0">
                <a:latin typeface="宋体" panose="02010600030101010101" pitchFamily="2" charset="-122"/>
              </a:rPr>
              <a:t>1</a:t>
            </a:r>
            <a:r>
              <a:rPr kumimoji="1" lang="zh-CN" altLang="en-US" sz="2400" dirty="0">
                <a:latin typeface="宋体" panose="02010600030101010101" pitchFamily="2" charset="-122"/>
              </a:rPr>
              <a:t>：</a:t>
            </a:r>
            <a:r>
              <a:rPr kumimoji="1" lang="en-US" altLang="zh-CN" sz="2400" dirty="0">
                <a:solidFill>
                  <a:srgbClr val="CC0000"/>
                </a:solidFill>
                <a:latin typeface="宋体" panose="02010600030101010101" pitchFamily="2" charset="-122"/>
              </a:rPr>
              <a:t>wait()</a:t>
            </a:r>
            <a:r>
              <a:rPr kumimoji="1" lang="en-US" altLang="zh-CN" sz="2400" dirty="0">
                <a:latin typeface="宋体" panose="02010600030101010101" pitchFamily="2" charset="-122"/>
              </a:rPr>
              <a:t>/</a:t>
            </a:r>
            <a:r>
              <a:rPr kumimoji="1" lang="en-US" altLang="zh-CN" sz="2400" dirty="0">
                <a:solidFill>
                  <a:srgbClr val="CC0000"/>
                </a:solidFill>
                <a:latin typeface="宋体" panose="02010600030101010101" pitchFamily="2" charset="-122"/>
              </a:rPr>
              <a:t>signal()</a:t>
            </a:r>
          </a:p>
          <a:p>
            <a:pPr eaLnBrk="1" hangingPunct="1">
              <a:lnSpc>
                <a:spcPct val="150000"/>
              </a:lnSpc>
              <a:spcBef>
                <a:spcPct val="0"/>
              </a:spcBef>
              <a:buClrTx/>
              <a:buSzTx/>
              <a:buFontTx/>
              <a:buNone/>
            </a:pPr>
            <a:r>
              <a:rPr kumimoji="1" lang="zh-CN" altLang="en-US" sz="2400" dirty="0">
                <a:latin typeface="宋体" panose="02010600030101010101" pitchFamily="2" charset="-122"/>
              </a:rPr>
              <a:t>（</a:t>
            </a:r>
            <a:r>
              <a:rPr kumimoji="1" lang="en-US" altLang="zh-CN" sz="2400" dirty="0">
                <a:latin typeface="宋体" panose="02010600030101010101" pitchFamily="2" charset="-122"/>
              </a:rPr>
              <a:t>3</a:t>
            </a:r>
            <a:r>
              <a:rPr kumimoji="1" lang="zh-CN" altLang="en-US" sz="2400" dirty="0">
                <a:latin typeface="宋体" panose="02010600030101010101" pitchFamily="2" charset="-122"/>
              </a:rPr>
              <a:t>）常见的函数名</a:t>
            </a:r>
            <a:r>
              <a:rPr kumimoji="1" lang="en-US" altLang="zh-CN" sz="2400" dirty="0">
                <a:latin typeface="宋体" panose="02010600030101010101" pitchFamily="2" charset="-122"/>
              </a:rPr>
              <a:t>2</a:t>
            </a:r>
            <a:r>
              <a:rPr kumimoji="1" lang="zh-CN" altLang="en-US" sz="2400" dirty="0">
                <a:latin typeface="宋体" panose="02010600030101010101" pitchFamily="2" charset="-122"/>
              </a:rPr>
              <a:t>：</a:t>
            </a:r>
            <a:r>
              <a:rPr kumimoji="1" lang="en-US" altLang="zh-CN" sz="2400" dirty="0">
                <a:solidFill>
                  <a:srgbClr val="CC0000"/>
                </a:solidFill>
                <a:latin typeface="宋体" panose="02010600030101010101" pitchFamily="2" charset="-122"/>
              </a:rPr>
              <a:t>down()</a:t>
            </a:r>
            <a:r>
              <a:rPr kumimoji="1" lang="en-US" altLang="zh-CN" sz="2400" dirty="0">
                <a:latin typeface="宋体" panose="02010600030101010101" pitchFamily="2" charset="-122"/>
              </a:rPr>
              <a:t>/</a:t>
            </a:r>
            <a:r>
              <a:rPr kumimoji="1" lang="en-US" altLang="zh-CN" sz="2400" dirty="0">
                <a:solidFill>
                  <a:srgbClr val="CC0000"/>
                </a:solidFill>
                <a:latin typeface="宋体" panose="02010600030101010101" pitchFamily="2" charset="-122"/>
              </a:rPr>
              <a:t>up()</a:t>
            </a:r>
          </a:p>
          <a:p>
            <a:pPr eaLnBrk="1" hangingPunct="1">
              <a:lnSpc>
                <a:spcPct val="150000"/>
              </a:lnSpc>
              <a:spcBef>
                <a:spcPct val="0"/>
              </a:spcBef>
              <a:buClrTx/>
              <a:buSzTx/>
              <a:buNone/>
            </a:pPr>
            <a:r>
              <a:rPr kumimoji="1" lang="zh-CN" altLang="en-US" sz="2400" dirty="0">
                <a:latin typeface="宋体" panose="02010600030101010101" pitchFamily="2" charset="-122"/>
              </a:rPr>
              <a:t>（</a:t>
            </a:r>
            <a:r>
              <a:rPr kumimoji="1" lang="en-US" altLang="zh-CN" sz="2400" dirty="0">
                <a:latin typeface="宋体" panose="02010600030101010101" pitchFamily="2" charset="-122"/>
              </a:rPr>
              <a:t>4</a:t>
            </a:r>
            <a:r>
              <a:rPr kumimoji="1" lang="zh-CN" altLang="en-US" sz="2400" dirty="0">
                <a:latin typeface="宋体" panose="02010600030101010101" pitchFamily="2" charset="-122"/>
              </a:rPr>
              <a:t>）常见的函数名</a:t>
            </a:r>
            <a:r>
              <a:rPr kumimoji="1" lang="en-US" altLang="zh-CN" sz="2400" dirty="0">
                <a:latin typeface="宋体" panose="02010600030101010101" pitchFamily="2" charset="-122"/>
              </a:rPr>
              <a:t>2</a:t>
            </a:r>
            <a:r>
              <a:rPr kumimoji="1" lang="zh-CN" altLang="en-US" sz="2400" dirty="0">
                <a:latin typeface="宋体" panose="02010600030101010101" pitchFamily="2" charset="-122"/>
              </a:rPr>
              <a:t>：</a:t>
            </a:r>
            <a:r>
              <a:rPr kumimoji="1" lang="en-US" altLang="zh-CN" sz="2400" dirty="0" err="1">
                <a:solidFill>
                  <a:srgbClr val="CC0000"/>
                </a:solidFill>
                <a:latin typeface="宋体" panose="02010600030101010101" pitchFamily="2" charset="-122"/>
              </a:rPr>
              <a:t>TakeSem</a:t>
            </a:r>
            <a:r>
              <a:rPr kumimoji="1" lang="en-US" altLang="zh-CN" sz="2400" dirty="0">
                <a:solidFill>
                  <a:srgbClr val="CC0000"/>
                </a:solidFill>
                <a:latin typeface="宋体" panose="02010600030101010101" pitchFamily="2" charset="-122"/>
              </a:rPr>
              <a:t>()</a:t>
            </a:r>
            <a:r>
              <a:rPr kumimoji="1" lang="en-US" altLang="zh-CN" sz="2400" dirty="0">
                <a:latin typeface="宋体" panose="02010600030101010101" pitchFamily="2" charset="-122"/>
              </a:rPr>
              <a:t>/</a:t>
            </a:r>
            <a:r>
              <a:rPr kumimoji="1" lang="en-US" altLang="zh-CN" sz="2400" dirty="0" err="1">
                <a:solidFill>
                  <a:srgbClr val="CC0000"/>
                </a:solidFill>
                <a:latin typeface="宋体" panose="02010600030101010101" pitchFamily="2" charset="-122"/>
              </a:rPr>
              <a:t>GiveSem</a:t>
            </a:r>
            <a:r>
              <a:rPr kumimoji="1" lang="en-US" altLang="zh-CN" sz="2400" dirty="0">
                <a:solidFill>
                  <a:srgbClr val="CC0000"/>
                </a:solidFill>
                <a:latin typeface="宋体" panose="02010600030101010101" pitchFamily="2" charset="-122"/>
              </a:rPr>
              <a:t>()</a:t>
            </a:r>
          </a:p>
          <a:p>
            <a:pPr eaLnBrk="1" hangingPunct="1">
              <a:lnSpc>
                <a:spcPct val="150000"/>
              </a:lnSpc>
              <a:spcBef>
                <a:spcPct val="0"/>
              </a:spcBef>
              <a:buClrTx/>
              <a:buSzTx/>
              <a:buFontTx/>
              <a:buNone/>
            </a:pPr>
            <a:endParaRPr kumimoji="1" lang="en-US" altLang="zh-CN" sz="2400" dirty="0">
              <a:solidFill>
                <a:srgbClr val="CC0000"/>
              </a:solidFill>
              <a:latin typeface="宋体" panose="02010600030101010101" pitchFamily="2" charset="-122"/>
            </a:endParaRPr>
          </a:p>
        </p:txBody>
      </p:sp>
      <p:sp>
        <p:nvSpPr>
          <p:cNvPr id="50179" name="Rectangle 3"/>
          <p:cNvSpPr>
            <a:spLocks noChangeArrowheads="1"/>
          </p:cNvSpPr>
          <p:nvPr/>
        </p:nvSpPr>
        <p:spPr bwMode="auto">
          <a:xfrm>
            <a:off x="762000" y="1295400"/>
            <a:ext cx="754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信号量的</a:t>
            </a:r>
            <a:r>
              <a:rPr kumimoji="1" lang="en-US" altLang="zh-CN" sz="2400">
                <a:solidFill>
                  <a:srgbClr val="CC0000"/>
                </a:solidFill>
                <a:latin typeface="黑体" panose="02010609060101010101" pitchFamily="49" charset="-122"/>
                <a:ea typeface="黑体" panose="02010609060101010101" pitchFamily="49" charset="-122"/>
              </a:rPr>
              <a:t>P/V</a:t>
            </a:r>
            <a:r>
              <a:rPr kumimoji="1" lang="zh-CN" altLang="en-US" sz="2400">
                <a:solidFill>
                  <a:srgbClr val="CC0000"/>
                </a:solidFill>
                <a:latin typeface="黑体" panose="02010609060101010101" pitchFamily="49" charset="-122"/>
                <a:ea typeface="黑体" panose="02010609060101010101" pitchFamily="49" charset="-122"/>
              </a:rPr>
              <a:t>操作常见的表示法或函数名称：    </a:t>
            </a:r>
          </a:p>
        </p:txBody>
      </p:sp>
      <p:sp>
        <p:nvSpPr>
          <p:cNvPr id="50180" name="Rectangle 2"/>
          <p:cNvSpPr>
            <a:spLocks noChangeArrowheads="1"/>
          </p:cNvSpPr>
          <p:nvPr/>
        </p:nvSpPr>
        <p:spPr bwMode="auto">
          <a:xfrm>
            <a:off x="2895600" y="414338"/>
            <a:ext cx="3581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6.4 </a:t>
            </a:r>
            <a:r>
              <a:rPr lang="zh-CN" altLang="en-US" sz="3200">
                <a:latin typeface="黑体" panose="02010609060101010101" pitchFamily="49" charset="-122"/>
                <a:ea typeface="黑体" panose="02010609060101010101" pitchFamily="49" charset="-122"/>
              </a:rPr>
              <a:t>进程同步</a:t>
            </a:r>
            <a:endParaRPr lang="zh-CN" altLang="en-US" sz="3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进程同步总结</a:t>
            </a:r>
          </a:p>
        </p:txBody>
      </p:sp>
      <p:pic>
        <p:nvPicPr>
          <p:cNvPr id="51203" name="Picture 3"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9575" y="0"/>
            <a:ext cx="11144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8" name="Rectangle 4"/>
          <p:cNvSpPr>
            <a:spLocks noChangeArrowheads="1"/>
          </p:cNvSpPr>
          <p:nvPr/>
        </p:nvSpPr>
        <p:spPr bwMode="auto">
          <a:xfrm>
            <a:off x="307975" y="1268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t>并发 </a:t>
            </a:r>
            <a:r>
              <a:rPr lang="zh-CN" altLang="en-US" sz="2400">
                <a:sym typeface="Symbol" panose="05050102010706020507" pitchFamily="18" charset="2"/>
              </a:rPr>
              <a:t></a:t>
            </a:r>
            <a:r>
              <a:rPr lang="zh-CN" altLang="en-US" sz="2400"/>
              <a:t>  多个进程同时存在 </a:t>
            </a:r>
            <a:r>
              <a:rPr lang="zh-CN" altLang="en-US" sz="2400">
                <a:sym typeface="Symbol" panose="05050102010706020507" pitchFamily="18" charset="2"/>
              </a:rPr>
              <a:t></a:t>
            </a:r>
            <a:r>
              <a:rPr lang="zh-CN" altLang="en-US" sz="2400"/>
              <a:t> 相互影响</a:t>
            </a:r>
          </a:p>
        </p:txBody>
      </p:sp>
      <p:sp>
        <p:nvSpPr>
          <p:cNvPr id="292869" name="Rectangle 5"/>
          <p:cNvSpPr>
            <a:spLocks noChangeArrowheads="1"/>
          </p:cNvSpPr>
          <p:nvPr/>
        </p:nvSpPr>
        <p:spPr bwMode="auto">
          <a:xfrm>
            <a:off x="304800" y="18780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非原子操作共享变量</a:t>
            </a:r>
            <a:r>
              <a:rPr lang="zh-CN" altLang="en-US" sz="2400" dirty="0">
                <a:solidFill>
                  <a:srgbClr val="FF0000"/>
                </a:solidFill>
              </a:rPr>
              <a:t> </a:t>
            </a:r>
            <a:r>
              <a:rPr lang="zh-CN" altLang="en-US" sz="2400" dirty="0">
                <a:sym typeface="Symbol" panose="05050102010706020507" pitchFamily="18" charset="2"/>
              </a:rPr>
              <a:t> 出现语义错误  竞争条件 </a:t>
            </a:r>
          </a:p>
        </p:txBody>
      </p:sp>
      <p:sp>
        <p:nvSpPr>
          <p:cNvPr id="292870" name="Rectangle 6"/>
          <p:cNvSpPr>
            <a:spLocks noChangeArrowheads="1"/>
          </p:cNvSpPr>
          <p:nvPr/>
        </p:nvSpPr>
        <p:spPr bwMode="auto">
          <a:xfrm>
            <a:off x="304800" y="24876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竞争条件  临界区  互斥  临界区进入方法</a:t>
            </a:r>
          </a:p>
        </p:txBody>
      </p:sp>
      <p:sp>
        <p:nvSpPr>
          <p:cNvPr id="292871" name="Rectangle 7"/>
          <p:cNvSpPr>
            <a:spLocks noChangeArrowheads="1"/>
          </p:cNvSpPr>
          <p:nvPr/>
        </p:nvSpPr>
        <p:spPr bwMode="auto">
          <a:xfrm>
            <a:off x="304800" y="3097213"/>
            <a:ext cx="88392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复杂的面包店算法强硬的关中断硬件支持的</a:t>
            </a:r>
            <a:r>
              <a:rPr lang="en-US" altLang="zh-CN" sz="2400">
                <a:sym typeface="Symbol" panose="05050102010706020507" pitchFamily="18" charset="2"/>
              </a:rPr>
              <a:t>TestAndSet</a:t>
            </a:r>
          </a:p>
        </p:txBody>
      </p:sp>
      <p:sp>
        <p:nvSpPr>
          <p:cNvPr id="292872" name="Rectangle 8"/>
          <p:cNvSpPr>
            <a:spLocks noChangeArrowheads="1"/>
          </p:cNvSpPr>
          <p:nvPr/>
        </p:nvSpPr>
        <p:spPr bwMode="auto">
          <a:xfrm>
            <a:off x="304800" y="3733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都不适合用户实现  封装成锁</a:t>
            </a:r>
          </a:p>
        </p:txBody>
      </p:sp>
      <p:sp>
        <p:nvSpPr>
          <p:cNvPr id="292873" name="Rectangle 9"/>
          <p:cNvSpPr>
            <a:spLocks noChangeArrowheads="1"/>
          </p:cNvSpPr>
          <p:nvPr/>
        </p:nvSpPr>
        <p:spPr bwMode="auto">
          <a:xfrm>
            <a:off x="304800" y="43164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一般的锁会“忙等”  引入睡眠  将锁一般化为信号量 </a:t>
            </a:r>
          </a:p>
        </p:txBody>
      </p:sp>
      <p:sp>
        <p:nvSpPr>
          <p:cNvPr id="292874" name="Rectangle 10"/>
          <p:cNvSpPr>
            <a:spLocks noChangeArrowheads="1"/>
          </p:cNvSpPr>
          <p:nvPr/>
        </p:nvSpPr>
        <p:spPr bwMode="auto">
          <a:xfrm>
            <a:off x="304800" y="5791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olidFill>
                  <a:srgbClr val="FF0000"/>
                </a:solidFill>
                <a:sym typeface="Symbol" panose="05050102010706020507" pitchFamily="18" charset="2"/>
              </a:rPr>
              <a:t>所有一切都是为了使用户更容易、使系统更好用</a:t>
            </a:r>
            <a:r>
              <a:rPr lang="en-US" altLang="zh-CN" sz="2400">
                <a:solidFill>
                  <a:srgbClr val="FF0000"/>
                </a:solidFill>
                <a:sym typeface="Symbol" panose="05050102010706020507" pitchFamily="18" charset="2"/>
              </a:rPr>
              <a:t>(</a:t>
            </a:r>
            <a:r>
              <a:rPr lang="zh-CN" altLang="en-US" sz="2400">
                <a:solidFill>
                  <a:srgbClr val="FF0000"/>
                </a:solidFill>
                <a:sym typeface="Symbol" panose="05050102010706020507" pitchFamily="18" charset="2"/>
              </a:rPr>
              <a:t>不出错</a:t>
            </a:r>
            <a:r>
              <a:rPr lang="en-US" altLang="zh-CN" sz="2400">
                <a:solidFill>
                  <a:srgbClr val="FF0000"/>
                </a:solidFill>
                <a:sym typeface="Symbol" panose="05050102010706020507" pitchFamily="18" charset="2"/>
              </a:rPr>
              <a:t>)</a:t>
            </a:r>
            <a:r>
              <a:rPr lang="en-US" altLang="zh-CN" sz="2400">
                <a:sym typeface="Symbol" panose="05050102010706020507" pitchFamily="18" charset="2"/>
              </a:rPr>
              <a:t> </a:t>
            </a:r>
          </a:p>
        </p:txBody>
      </p:sp>
      <p:sp>
        <p:nvSpPr>
          <p:cNvPr id="292875" name="Rectangle 11"/>
          <p:cNvSpPr>
            <a:spLocks noChangeArrowheads="1"/>
          </p:cNvSpPr>
          <p:nvPr/>
        </p:nvSpPr>
        <p:spPr bwMode="auto">
          <a:xfrm>
            <a:off x="304800" y="4926013"/>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信号量也容易出错（死锁）  管程将复杂性交给编译器、死锁检测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Effect transition="in" filter="dissolve">
                                      <p:cBhvr>
                                        <p:cTn id="7" dur="500"/>
                                        <p:tgtEl>
                                          <p:spTgt spid="2928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dissolve">
                                      <p:cBhvr>
                                        <p:cTn id="12" dur="500"/>
                                        <p:tgtEl>
                                          <p:spTgt spid="2928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dissolve">
                                      <p:cBhvr>
                                        <p:cTn id="17" dur="500"/>
                                        <p:tgtEl>
                                          <p:spTgt spid="29287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dissolve">
                                      <p:cBhvr>
                                        <p:cTn id="22" dur="500"/>
                                        <p:tgtEl>
                                          <p:spTgt spid="29287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dissolve">
                                      <p:cBhvr>
                                        <p:cTn id="27" dur="500"/>
                                        <p:tgtEl>
                                          <p:spTgt spid="29287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dissolve">
                                      <p:cBhvr>
                                        <p:cTn id="32" dur="500"/>
                                        <p:tgtEl>
                                          <p:spTgt spid="29287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2875"/>
                                        </p:tgtEl>
                                        <p:attrNameLst>
                                          <p:attrName>style.visibility</p:attrName>
                                        </p:attrNameLst>
                                      </p:cBhvr>
                                      <p:to>
                                        <p:strVal val="visible"/>
                                      </p:to>
                                    </p:set>
                                    <p:animEffect transition="in" filter="dissolve">
                                      <p:cBhvr>
                                        <p:cTn id="37" dur="500"/>
                                        <p:tgtEl>
                                          <p:spTgt spid="29287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2874"/>
                                        </p:tgtEl>
                                        <p:attrNameLst>
                                          <p:attrName>style.visibility</p:attrName>
                                        </p:attrNameLst>
                                      </p:cBhvr>
                                      <p:to>
                                        <p:strVal val="visible"/>
                                      </p:to>
                                    </p:set>
                                    <p:animEffect transition="in" filter="dissolve">
                                      <p:cBhvr>
                                        <p:cTn id="42" dur="500"/>
                                        <p:tgtEl>
                                          <p:spTgt spid="292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P spid="292869" grpId="0"/>
      <p:bldP spid="292870" grpId="0"/>
      <p:bldP spid="292871" grpId="0"/>
      <p:bldP spid="292872" grpId="0"/>
      <p:bldP spid="292873" grpId="0"/>
      <p:bldP spid="292874" grpId="0"/>
      <p:bldP spid="2928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200"/>
              <a:t>生产者</a:t>
            </a:r>
            <a:r>
              <a:rPr lang="zh-CN" altLang="en-US" sz="3200">
                <a:sym typeface="Symbol" panose="05050102010706020507" pitchFamily="18" charset="2"/>
              </a:rPr>
              <a:t></a:t>
            </a:r>
            <a:r>
              <a:rPr lang="zh-CN" altLang="en-US" sz="3200"/>
              <a:t>消费者引出的一个问题</a:t>
            </a:r>
          </a:p>
        </p:txBody>
      </p:sp>
      <p:sp>
        <p:nvSpPr>
          <p:cNvPr id="9219" name="Rectangle 3"/>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共享变量</a:t>
            </a:r>
            <a:r>
              <a:rPr lang="en-US" altLang="zh-CN" dirty="0">
                <a:solidFill>
                  <a:srgbClr val="FF0000"/>
                </a:solidFill>
              </a:rPr>
              <a:t>counter</a:t>
            </a:r>
            <a:r>
              <a:rPr lang="zh-CN" altLang="en-US" dirty="0">
                <a:solidFill>
                  <a:srgbClr val="FF0000"/>
                </a:solidFill>
              </a:rPr>
              <a:t>可能会出现读写错误</a:t>
            </a:r>
          </a:p>
        </p:txBody>
      </p:sp>
      <p:sp>
        <p:nvSpPr>
          <p:cNvPr id="237572" name="Rectangle 4"/>
          <p:cNvSpPr>
            <a:spLocks noChangeArrowheads="1"/>
          </p:cNvSpPr>
          <p:nvPr/>
        </p:nvSpPr>
        <p:spPr bwMode="auto">
          <a:xfrm>
            <a:off x="685800" y="1905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如生产者进程和消费者进程</a:t>
            </a:r>
            <a:r>
              <a:rPr lang="zh-CN" altLang="en-US">
                <a:solidFill>
                  <a:srgbClr val="CC0000"/>
                </a:solidFill>
              </a:rPr>
              <a:t>各执行一次</a:t>
            </a:r>
          </a:p>
        </p:txBody>
      </p:sp>
      <p:grpSp>
        <p:nvGrpSpPr>
          <p:cNvPr id="237573" name="Group 5"/>
          <p:cNvGrpSpPr/>
          <p:nvPr/>
        </p:nvGrpSpPr>
        <p:grpSpPr bwMode="auto">
          <a:xfrm>
            <a:off x="2286000" y="2914650"/>
            <a:ext cx="3429000" cy="3181350"/>
            <a:chOff x="1536" y="1644"/>
            <a:chExt cx="2064" cy="2004"/>
          </a:xfrm>
        </p:grpSpPr>
        <p:sp>
          <p:nvSpPr>
            <p:cNvPr id="9232" name="Rectangle 6"/>
            <p:cNvSpPr>
              <a:spLocks noChangeArrowheads="1"/>
            </p:cNvSpPr>
            <p:nvPr/>
          </p:nvSpPr>
          <p:spPr bwMode="auto">
            <a:xfrm>
              <a:off x="1584" y="1920"/>
              <a:ext cx="1776" cy="672"/>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33" name="Text Box 7"/>
            <p:cNvSpPr txBox="1">
              <a:spLocks noChangeArrowheads="1"/>
            </p:cNvSpPr>
            <p:nvPr/>
          </p:nvSpPr>
          <p:spPr bwMode="auto">
            <a:xfrm>
              <a:off x="1584" y="1910"/>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latin typeface="Tahoma" panose="020B0604030504040204" pitchFamily="34" charset="0"/>
                </a:rPr>
                <a:t>register = counter; </a:t>
              </a:r>
            </a:p>
            <a:p>
              <a:pPr eaLnBrk="1" hangingPunct="1">
                <a:spcBef>
                  <a:spcPct val="0"/>
                </a:spcBef>
                <a:buClrTx/>
                <a:buSzTx/>
                <a:buFontTx/>
                <a:buNone/>
              </a:pPr>
              <a:r>
                <a:rPr lang="en-US" altLang="zh-CN" sz="2000" b="0" dirty="0">
                  <a:latin typeface="Tahoma" panose="020B0604030504040204" pitchFamily="34" charset="0"/>
                </a:rPr>
                <a:t>register = register + 1;</a:t>
              </a:r>
            </a:p>
            <a:p>
              <a:pPr eaLnBrk="1" hangingPunct="1">
                <a:spcBef>
                  <a:spcPct val="0"/>
                </a:spcBef>
                <a:buClrTx/>
                <a:buSzTx/>
                <a:buFontTx/>
                <a:buNone/>
              </a:pPr>
              <a:r>
                <a:rPr lang="en-US" altLang="zh-CN" sz="2000" b="0" dirty="0">
                  <a:latin typeface="Tahoma" panose="020B0604030504040204" pitchFamily="34" charset="0"/>
                </a:rPr>
                <a:t>counter = register;</a:t>
              </a:r>
            </a:p>
          </p:txBody>
        </p:sp>
        <p:sp>
          <p:nvSpPr>
            <p:cNvPr id="9234" name="Rectangle 8"/>
            <p:cNvSpPr>
              <a:spLocks noChangeArrowheads="1"/>
            </p:cNvSpPr>
            <p:nvPr/>
          </p:nvSpPr>
          <p:spPr bwMode="auto">
            <a:xfrm>
              <a:off x="1584" y="1644"/>
              <a:ext cx="8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生产者</a:t>
              </a:r>
              <a:r>
                <a:rPr lang="en-US" altLang="zh-CN" sz="2400">
                  <a:solidFill>
                    <a:srgbClr val="000066"/>
                  </a:solidFill>
                </a:rPr>
                <a:t>P</a:t>
              </a:r>
            </a:p>
          </p:txBody>
        </p:sp>
        <p:sp>
          <p:nvSpPr>
            <p:cNvPr id="9235" name="Rectangle 9"/>
            <p:cNvSpPr>
              <a:spLocks noChangeArrowheads="1"/>
            </p:cNvSpPr>
            <p:nvPr/>
          </p:nvSpPr>
          <p:spPr bwMode="auto">
            <a:xfrm>
              <a:off x="1536" y="2700"/>
              <a:ext cx="7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消费者</a:t>
              </a:r>
              <a:r>
                <a:rPr lang="en-US" altLang="zh-CN" sz="2400">
                  <a:solidFill>
                    <a:srgbClr val="000066"/>
                  </a:solidFill>
                </a:rPr>
                <a:t>C</a:t>
              </a:r>
            </a:p>
          </p:txBody>
        </p:sp>
        <p:sp>
          <p:nvSpPr>
            <p:cNvPr id="9236" name="Rectangle 10"/>
            <p:cNvSpPr>
              <a:spLocks noChangeArrowheads="1"/>
            </p:cNvSpPr>
            <p:nvPr/>
          </p:nvSpPr>
          <p:spPr bwMode="auto">
            <a:xfrm>
              <a:off x="1584" y="2976"/>
              <a:ext cx="1776" cy="672"/>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37" name="Text Box 11"/>
            <p:cNvSpPr txBox="1">
              <a:spLocks noChangeArrowheads="1"/>
            </p:cNvSpPr>
            <p:nvPr/>
          </p:nvSpPr>
          <p:spPr bwMode="auto">
            <a:xfrm>
              <a:off x="1632" y="2976"/>
              <a:ext cx="196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register = counter; </a:t>
              </a:r>
            </a:p>
            <a:p>
              <a:pPr eaLnBrk="1" hangingPunct="1">
                <a:spcBef>
                  <a:spcPct val="0"/>
                </a:spcBef>
                <a:buClrTx/>
                <a:buSzTx/>
                <a:buFontTx/>
                <a:buNone/>
              </a:pPr>
              <a:r>
                <a:rPr lang="en-US" altLang="zh-CN" sz="2000" b="0">
                  <a:latin typeface="Tahoma" panose="020B0604030504040204" pitchFamily="34" charset="0"/>
                </a:rPr>
                <a:t>register = register - 1;</a:t>
              </a:r>
            </a:p>
            <a:p>
              <a:pPr eaLnBrk="1" hangingPunct="1">
                <a:spcBef>
                  <a:spcPct val="0"/>
                </a:spcBef>
                <a:buClrTx/>
                <a:buSzTx/>
                <a:buFontTx/>
                <a:buNone/>
              </a:pPr>
              <a:r>
                <a:rPr lang="en-US" altLang="zh-CN" sz="2000" b="0">
                  <a:latin typeface="Tahoma" panose="020B0604030504040204" pitchFamily="34" charset="0"/>
                </a:rPr>
                <a:t>counter = register;</a:t>
              </a:r>
            </a:p>
          </p:txBody>
        </p:sp>
      </p:grpSp>
      <p:grpSp>
        <p:nvGrpSpPr>
          <p:cNvPr id="237584" name="Group 16"/>
          <p:cNvGrpSpPr/>
          <p:nvPr/>
        </p:nvGrpSpPr>
        <p:grpSpPr bwMode="auto">
          <a:xfrm>
            <a:off x="228600" y="2895600"/>
            <a:ext cx="2133600" cy="1143000"/>
            <a:chOff x="48" y="1872"/>
            <a:chExt cx="1296" cy="720"/>
          </a:xfrm>
        </p:grpSpPr>
        <p:sp>
          <p:nvSpPr>
            <p:cNvPr id="9226" name="Rectangle 17"/>
            <p:cNvSpPr>
              <a:spLocks noChangeArrowheads="1"/>
            </p:cNvSpPr>
            <p:nvPr/>
          </p:nvSpPr>
          <p:spPr bwMode="auto">
            <a:xfrm>
              <a:off x="48" y="2208"/>
              <a:ext cx="1200" cy="384"/>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9227" name="Rectangle 18"/>
            <p:cNvSpPr>
              <a:spLocks noChangeArrowheads="1"/>
            </p:cNvSpPr>
            <p:nvPr/>
          </p:nvSpPr>
          <p:spPr bwMode="auto">
            <a:xfrm>
              <a:off x="96" y="187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66"/>
                  </a:solidFill>
                </a:rPr>
                <a:t>初始情况</a:t>
              </a:r>
            </a:p>
          </p:txBody>
        </p:sp>
        <p:sp>
          <p:nvSpPr>
            <p:cNvPr id="9228" name="Text Box 19"/>
            <p:cNvSpPr txBox="1">
              <a:spLocks noChangeArrowheads="1"/>
            </p:cNvSpPr>
            <p:nvPr/>
          </p:nvSpPr>
          <p:spPr bwMode="auto">
            <a:xfrm>
              <a:off x="144" y="22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ahoma" panose="020B0604030504040204" pitchFamily="34" charset="0"/>
                </a:rPr>
                <a:t>counter = 5;</a:t>
              </a:r>
            </a:p>
          </p:txBody>
        </p:sp>
      </p:grpSp>
      <p:graphicFrame>
        <p:nvGraphicFramePr>
          <p:cNvPr id="9224" name="Object 20"/>
          <p:cNvGraphicFramePr>
            <a:graphicFrameLocks noGrp="1" noChangeAspect="1"/>
          </p:cNvGraphicFramePr>
          <p:nvPr>
            <p:ph idx="1"/>
          </p:nvPr>
        </p:nvGraphicFramePr>
        <p:xfrm>
          <a:off x="8776541" y="107949"/>
          <a:ext cx="1154112"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9224"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541" y="107949"/>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589" name="Rectangle 21"/>
          <p:cNvSpPr>
            <a:spLocks noChangeArrowheads="1"/>
          </p:cNvSpPr>
          <p:nvPr/>
        </p:nvSpPr>
        <p:spPr bwMode="auto">
          <a:xfrm>
            <a:off x="2009775" y="6167438"/>
            <a:ext cx="66770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正常结果 </a:t>
            </a:r>
            <a:r>
              <a:rPr kumimoji="1" lang="en-US" altLang="zh-CN" sz="2400">
                <a:solidFill>
                  <a:srgbClr val="CC0000"/>
                </a:solidFill>
                <a:latin typeface="黑体" panose="02010609060101010101" pitchFamily="49" charset="-122"/>
                <a:ea typeface="黑体" panose="02010609060101010101" pitchFamily="49" charset="-122"/>
              </a:rPr>
              <a:t>= 5</a:t>
            </a:r>
            <a:r>
              <a:rPr kumimoji="1" lang="zh-CN" altLang="en-US" sz="2400">
                <a:solidFill>
                  <a:srgbClr val="CC0000"/>
                </a:solidFill>
                <a:latin typeface="黑体" panose="02010609060101010101" pitchFamily="49" charset="-122"/>
                <a:ea typeface="黑体" panose="02010609060101010101" pitchFamily="49" charset="-122"/>
              </a:rPr>
              <a:t>， 但实际结果可能为</a:t>
            </a:r>
            <a:r>
              <a:rPr kumimoji="1" lang="en-US" altLang="zh-CN" sz="2400">
                <a:solidFill>
                  <a:srgbClr val="CC0000"/>
                </a:solidFill>
                <a:latin typeface="黑体" panose="02010609060101010101" pitchFamily="49" charset="-122"/>
                <a:ea typeface="黑体" panose="02010609060101010101" pitchFamily="49" charset="-122"/>
              </a:rPr>
              <a:t>4/5/6 !!</a:t>
            </a:r>
          </a:p>
        </p:txBody>
      </p:sp>
      <p:grpSp>
        <p:nvGrpSpPr>
          <p:cNvPr id="22" name="Group 12"/>
          <p:cNvGrpSpPr/>
          <p:nvPr/>
        </p:nvGrpSpPr>
        <p:grpSpPr bwMode="auto">
          <a:xfrm>
            <a:off x="5477867" y="2565399"/>
            <a:ext cx="3581400" cy="3073401"/>
            <a:chOff x="3504" y="1680"/>
            <a:chExt cx="2256" cy="1936"/>
          </a:xfrm>
        </p:grpSpPr>
        <p:sp>
          <p:nvSpPr>
            <p:cNvPr id="23" name="Rectangle 13"/>
            <p:cNvSpPr>
              <a:spLocks noChangeArrowheads="1"/>
            </p:cNvSpPr>
            <p:nvPr/>
          </p:nvSpPr>
          <p:spPr bwMode="auto">
            <a:xfrm>
              <a:off x="3552" y="1968"/>
              <a:ext cx="1968" cy="1488"/>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4" name="Text Box 14"/>
            <p:cNvSpPr txBox="1">
              <a:spLocks noChangeArrowheads="1"/>
            </p:cNvSpPr>
            <p:nvPr/>
          </p:nvSpPr>
          <p:spPr bwMode="auto">
            <a:xfrm>
              <a:off x="3552" y="1968"/>
              <a:ext cx="2208" cy="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 counter; </a:t>
              </a:r>
            </a:p>
            <a:p>
              <a:pPr eaLnBrk="1" hangingPunct="1">
                <a:buClrTx/>
                <a:buSzTx/>
                <a:buFontTx/>
                <a:buNone/>
              </a:pP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 </a:t>
              </a: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+ 1;</a:t>
              </a:r>
            </a:p>
            <a:p>
              <a:pPr eaLnBrk="1" hangingPunct="1">
                <a:buClrTx/>
                <a:buSzTx/>
                <a:buFontTx/>
                <a:buNone/>
              </a:pP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 = counter; </a:t>
              </a:r>
            </a:p>
            <a:p>
              <a:pPr eaLnBrk="1" hangingPunct="1">
                <a:buClrTx/>
                <a:buSzTx/>
                <a:buFontTx/>
                <a:buNone/>
              </a:pP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 = </a:t>
              </a: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 - 1;</a:t>
              </a:r>
            </a:p>
            <a:p>
              <a:pPr eaLnBrk="1" hangingPunct="1">
                <a:buClrTx/>
                <a:buSzTx/>
                <a:buNone/>
              </a:pPr>
              <a:r>
                <a:rPr lang="en-US" altLang="zh-CN" sz="2000" b="0" dirty="0">
                  <a:solidFill>
                    <a:srgbClr val="CC0000"/>
                  </a:solidFill>
                  <a:latin typeface="Tahoma" panose="020B0604030504040204" pitchFamily="34" charset="0"/>
                </a:rPr>
                <a:t>counter = </a:t>
              </a:r>
              <a:r>
                <a:rPr lang="en-US" altLang="zh-CN" sz="2000" b="0" dirty="0" err="1">
                  <a:solidFill>
                    <a:srgbClr val="CC0000"/>
                  </a:solidFill>
                  <a:latin typeface="Tahoma" panose="020B0604030504040204" pitchFamily="34" charset="0"/>
                </a:rPr>
                <a:t>C.register</a:t>
              </a:r>
              <a:r>
                <a:rPr lang="en-US" altLang="zh-CN" sz="2000" b="0" dirty="0">
                  <a:solidFill>
                    <a:srgbClr val="CC0000"/>
                  </a:solidFill>
                  <a:latin typeface="Tahoma" panose="020B0604030504040204" pitchFamily="34" charset="0"/>
                </a:rPr>
                <a:t>;//4</a:t>
              </a:r>
            </a:p>
            <a:p>
              <a:pPr eaLnBrk="1" hangingPunct="1">
                <a:buClrTx/>
                <a:buSzTx/>
                <a:buNone/>
              </a:pPr>
              <a:r>
                <a:rPr lang="en-US" altLang="zh-CN" sz="2000" b="0" dirty="0">
                  <a:solidFill>
                    <a:srgbClr val="000099"/>
                  </a:solidFill>
                  <a:latin typeface="Tahoma" panose="020B0604030504040204" pitchFamily="34" charset="0"/>
                </a:rPr>
                <a:t>counter = </a:t>
              </a:r>
              <a:r>
                <a:rPr lang="en-US" altLang="zh-CN" sz="2000" b="0" dirty="0" err="1">
                  <a:solidFill>
                    <a:srgbClr val="000099"/>
                  </a:solidFill>
                  <a:latin typeface="Tahoma" panose="020B0604030504040204" pitchFamily="34" charset="0"/>
                </a:rPr>
                <a:t>P.register</a:t>
              </a:r>
              <a:r>
                <a:rPr lang="en-US" altLang="zh-CN" sz="2000" b="0" dirty="0">
                  <a:solidFill>
                    <a:srgbClr val="000099"/>
                  </a:solidFill>
                  <a:latin typeface="Tahoma" panose="020B0604030504040204" pitchFamily="34" charset="0"/>
                </a:rPr>
                <a:t>; //6</a:t>
              </a:r>
            </a:p>
            <a:p>
              <a:pPr eaLnBrk="1" hangingPunct="1">
                <a:buClrTx/>
                <a:buSzTx/>
                <a:buFontTx/>
                <a:buNone/>
              </a:pPr>
              <a:endParaRPr lang="en-US" altLang="zh-CN" sz="2000" b="0" dirty="0">
                <a:solidFill>
                  <a:srgbClr val="CC0000"/>
                </a:solidFill>
                <a:latin typeface="Tahoma" panose="020B0604030504040204" pitchFamily="34" charset="0"/>
              </a:endParaRPr>
            </a:p>
          </p:txBody>
        </p:sp>
        <p:sp>
          <p:nvSpPr>
            <p:cNvPr id="25" name="Rectangle 15"/>
            <p:cNvSpPr>
              <a:spLocks noChangeArrowheads="1"/>
            </p:cNvSpPr>
            <p:nvPr/>
          </p:nvSpPr>
          <p:spPr bwMode="auto">
            <a:xfrm>
              <a:off x="3504" y="1680"/>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rPr>
                <a:t>一个可能的执行序列</a:t>
              </a:r>
              <a:r>
                <a:rPr lang="en-US" altLang="zh-CN" sz="2400" dirty="0">
                  <a:solidFill>
                    <a:srgbClr val="FF0000"/>
                  </a:solidFill>
                </a:rPr>
                <a:t>6</a:t>
              </a:r>
              <a:endParaRPr lang="zh-CN" altLang="en-US" sz="2400" dirty="0">
                <a:solidFill>
                  <a:srgbClr val="FF0000"/>
                </a:solidFill>
              </a:endParaRPr>
            </a:p>
          </p:txBody>
        </p:sp>
      </p:grpSp>
    </p:spTree>
    <p:extLst>
      <p:ext uri="{BB962C8B-B14F-4D97-AF65-F5344CB8AC3E}">
        <p14:creationId xmlns:p14="http://schemas.microsoft.com/office/powerpoint/2010/main" val="313330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2">
                                            <p:txEl>
                                              <p:pRg st="0" end="0"/>
                                            </p:txEl>
                                          </p:spTgt>
                                        </p:tgtEl>
                                        <p:attrNameLst>
                                          <p:attrName>style.visibility</p:attrName>
                                        </p:attrNameLst>
                                      </p:cBhvr>
                                      <p:to>
                                        <p:strVal val="visible"/>
                                      </p:to>
                                    </p:set>
                                    <p:animEffect transition="in" filter="dissolve">
                                      <p:cBhvr>
                                        <p:cTn id="7" dur="500"/>
                                        <p:tgtEl>
                                          <p:spTgt spid="237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7584"/>
                                        </p:tgtEl>
                                        <p:attrNameLst>
                                          <p:attrName>style.visibility</p:attrName>
                                        </p:attrNameLst>
                                      </p:cBhvr>
                                      <p:to>
                                        <p:strVal val="visible"/>
                                      </p:to>
                                    </p:set>
                                    <p:animEffect transition="in" filter="dissolve">
                                      <p:cBhvr>
                                        <p:cTn id="12" dur="500"/>
                                        <p:tgtEl>
                                          <p:spTgt spid="2375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7573"/>
                                        </p:tgtEl>
                                        <p:attrNameLst>
                                          <p:attrName>style.visibility</p:attrName>
                                        </p:attrNameLst>
                                      </p:cBhvr>
                                      <p:to>
                                        <p:strVal val="visible"/>
                                      </p:to>
                                    </p:set>
                                    <p:animEffect transition="in" filter="dissolve">
                                      <p:cBhvr>
                                        <p:cTn id="17" dur="500"/>
                                        <p:tgtEl>
                                          <p:spTgt spid="2375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237589"/>
                                        </p:tgtEl>
                                        <p:attrNameLst>
                                          <p:attrName>style.visibility</p:attrName>
                                        </p:attrNameLst>
                                      </p:cBhvr>
                                      <p:to>
                                        <p:strVal val="visible"/>
                                      </p:to>
                                    </p:set>
                                    <p:animEffect transition="in" filter="wipe(down)">
                                      <p:cBhvr>
                                        <p:cTn id="27" dur="580">
                                          <p:stCondLst>
                                            <p:cond delay="0"/>
                                          </p:stCondLst>
                                        </p:cTn>
                                        <p:tgtEl>
                                          <p:spTgt spid="237589"/>
                                        </p:tgtEl>
                                      </p:cBhvr>
                                    </p:animEffect>
                                    <p:anim calcmode="lin" valueType="num">
                                      <p:cBhvr>
                                        <p:cTn id="28" dur="1822" tmFilter="0,0; 0.14,0.36; 0.43,0.73; 0.71,0.91; 1.0,1.0">
                                          <p:stCondLst>
                                            <p:cond delay="0"/>
                                          </p:stCondLst>
                                        </p:cTn>
                                        <p:tgtEl>
                                          <p:spTgt spid="237589"/>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37589"/>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37589"/>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37589"/>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37589"/>
                                        </p:tgtEl>
                                        <p:attrNameLst>
                                          <p:attrName>ppt_y</p:attrName>
                                        </p:attrNameLst>
                                      </p:cBhvr>
                                      <p:tavLst>
                                        <p:tav tm="0" fmla="#ppt_y-sin(pi*$)/81">
                                          <p:val>
                                            <p:fltVal val="0"/>
                                          </p:val>
                                        </p:tav>
                                        <p:tav tm="100000">
                                          <p:val>
                                            <p:fltVal val="1"/>
                                          </p:val>
                                        </p:tav>
                                      </p:tavLst>
                                    </p:anim>
                                    <p:animScale>
                                      <p:cBhvr>
                                        <p:cTn id="33" dur="26">
                                          <p:stCondLst>
                                            <p:cond delay="650"/>
                                          </p:stCondLst>
                                        </p:cTn>
                                        <p:tgtEl>
                                          <p:spTgt spid="237589"/>
                                        </p:tgtEl>
                                      </p:cBhvr>
                                      <p:to x="100000" y="60000"/>
                                    </p:animScale>
                                    <p:animScale>
                                      <p:cBhvr>
                                        <p:cTn id="34" dur="166" decel="50000">
                                          <p:stCondLst>
                                            <p:cond delay="676"/>
                                          </p:stCondLst>
                                        </p:cTn>
                                        <p:tgtEl>
                                          <p:spTgt spid="237589"/>
                                        </p:tgtEl>
                                      </p:cBhvr>
                                      <p:to x="100000" y="100000"/>
                                    </p:animScale>
                                    <p:animScale>
                                      <p:cBhvr>
                                        <p:cTn id="35" dur="26">
                                          <p:stCondLst>
                                            <p:cond delay="1312"/>
                                          </p:stCondLst>
                                        </p:cTn>
                                        <p:tgtEl>
                                          <p:spTgt spid="237589"/>
                                        </p:tgtEl>
                                      </p:cBhvr>
                                      <p:to x="100000" y="80000"/>
                                    </p:animScale>
                                    <p:animScale>
                                      <p:cBhvr>
                                        <p:cTn id="36" dur="166" decel="50000">
                                          <p:stCondLst>
                                            <p:cond delay="1338"/>
                                          </p:stCondLst>
                                        </p:cTn>
                                        <p:tgtEl>
                                          <p:spTgt spid="237589"/>
                                        </p:tgtEl>
                                      </p:cBhvr>
                                      <p:to x="100000" y="100000"/>
                                    </p:animScale>
                                    <p:animScale>
                                      <p:cBhvr>
                                        <p:cTn id="37" dur="26">
                                          <p:stCondLst>
                                            <p:cond delay="1642"/>
                                          </p:stCondLst>
                                        </p:cTn>
                                        <p:tgtEl>
                                          <p:spTgt spid="237589"/>
                                        </p:tgtEl>
                                      </p:cBhvr>
                                      <p:to x="100000" y="90000"/>
                                    </p:animScale>
                                    <p:animScale>
                                      <p:cBhvr>
                                        <p:cTn id="38" dur="166" decel="50000">
                                          <p:stCondLst>
                                            <p:cond delay="1668"/>
                                          </p:stCondLst>
                                        </p:cTn>
                                        <p:tgtEl>
                                          <p:spTgt spid="237589"/>
                                        </p:tgtEl>
                                      </p:cBhvr>
                                      <p:to x="100000" y="100000"/>
                                    </p:animScale>
                                    <p:animScale>
                                      <p:cBhvr>
                                        <p:cTn id="39" dur="26">
                                          <p:stCondLst>
                                            <p:cond delay="1808"/>
                                          </p:stCondLst>
                                        </p:cTn>
                                        <p:tgtEl>
                                          <p:spTgt spid="237589"/>
                                        </p:tgtEl>
                                      </p:cBhvr>
                                      <p:to x="100000" y="95000"/>
                                    </p:animScale>
                                    <p:animScale>
                                      <p:cBhvr>
                                        <p:cTn id="40" dur="166" decel="50000">
                                          <p:stCondLst>
                                            <p:cond delay="1834"/>
                                          </p:stCondLst>
                                        </p:cTn>
                                        <p:tgtEl>
                                          <p:spTgt spid="23758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build="p"/>
      <p:bldP spid="2375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30448" y="1200150"/>
            <a:ext cx="7900481" cy="1219200"/>
          </a:xfrm>
          <a:noFill/>
          <a:ln>
            <a:solidFill>
              <a:srgbClr val="C0C0C0"/>
            </a:solidFill>
            <a:miter lim="800000"/>
          </a:ln>
        </p:spPr>
        <p:txBody>
          <a:bodyPr/>
          <a:lstStyle/>
          <a:p>
            <a:pPr eaLnBrk="1" hangingPunct="1"/>
            <a:r>
              <a:rPr lang="zh-CN" altLang="en-US" sz="2400" dirty="0"/>
              <a:t>术语</a:t>
            </a:r>
            <a:r>
              <a:rPr lang="en-US" altLang="zh-CN" sz="2400" dirty="0"/>
              <a:t>1: </a:t>
            </a:r>
            <a:r>
              <a:rPr lang="zh-CN" altLang="en-US" sz="2400" dirty="0">
                <a:solidFill>
                  <a:srgbClr val="0070C0"/>
                </a:solidFill>
              </a:rPr>
              <a:t>竞争条件</a:t>
            </a:r>
            <a:r>
              <a:rPr lang="en-US" altLang="zh-CN" sz="2400" dirty="0">
                <a:solidFill>
                  <a:srgbClr val="0070C0"/>
                </a:solidFill>
              </a:rPr>
              <a:t>(Race Condition)</a:t>
            </a:r>
            <a:r>
              <a:rPr lang="zh-CN" altLang="en-US" sz="2400" dirty="0">
                <a:solidFill>
                  <a:srgbClr val="FF0000"/>
                </a:solidFill>
              </a:rPr>
              <a:t>多个</a:t>
            </a:r>
            <a:r>
              <a:rPr lang="zh-CN" altLang="en-US" sz="2400" dirty="0"/>
              <a:t>进程（任务）</a:t>
            </a:r>
            <a:r>
              <a:rPr lang="zh-CN" altLang="en-US" sz="2400" dirty="0">
                <a:solidFill>
                  <a:srgbClr val="FF0000"/>
                </a:solidFill>
              </a:rPr>
              <a:t>并发</a:t>
            </a:r>
            <a:r>
              <a:rPr lang="zh-CN" altLang="en-US" sz="2400" dirty="0"/>
              <a:t>访问和操作</a:t>
            </a:r>
            <a:r>
              <a:rPr lang="zh-CN" altLang="en-US" sz="2400" dirty="0">
                <a:solidFill>
                  <a:srgbClr val="FF0000"/>
                </a:solidFill>
              </a:rPr>
              <a:t>同一（组）</a:t>
            </a:r>
            <a:r>
              <a:rPr lang="zh-CN" altLang="en-US" sz="2400" dirty="0"/>
              <a:t>数据且执行</a:t>
            </a:r>
            <a:r>
              <a:rPr lang="zh-CN" altLang="en-US" sz="2400" dirty="0">
                <a:solidFill>
                  <a:srgbClr val="FF0000"/>
                </a:solidFill>
              </a:rPr>
              <a:t>结果与访问发生的特定顺序</a:t>
            </a:r>
            <a:r>
              <a:rPr lang="zh-CN" altLang="en-US" sz="2400" dirty="0"/>
              <a:t>有关</a:t>
            </a:r>
          </a:p>
        </p:txBody>
      </p:sp>
      <p:grpSp>
        <p:nvGrpSpPr>
          <p:cNvPr id="238596" name="Group 4"/>
          <p:cNvGrpSpPr/>
          <p:nvPr/>
        </p:nvGrpSpPr>
        <p:grpSpPr bwMode="auto">
          <a:xfrm>
            <a:off x="914400" y="5187950"/>
            <a:ext cx="6256338" cy="603250"/>
            <a:chOff x="571" y="1684"/>
            <a:chExt cx="3941" cy="380"/>
          </a:xfrm>
        </p:grpSpPr>
        <p:sp>
          <p:nvSpPr>
            <p:cNvPr id="10259" name="Rectangle 5"/>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含义</a:t>
              </a:r>
              <a:r>
                <a:rPr lang="en-US" altLang="zh-CN" sz="2400"/>
                <a:t>1: </a:t>
              </a:r>
              <a:r>
                <a:rPr lang="zh-CN" altLang="en-US" sz="2400"/>
                <a:t>多个进程并发访问和操作共享数据</a:t>
              </a:r>
            </a:p>
          </p:txBody>
        </p:sp>
        <p:pic>
          <p:nvPicPr>
            <p:cNvPr id="10260"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599" name="Group 7"/>
          <p:cNvGrpSpPr/>
          <p:nvPr/>
        </p:nvGrpSpPr>
        <p:grpSpPr bwMode="auto">
          <a:xfrm>
            <a:off x="922338" y="5562600"/>
            <a:ext cx="6256337" cy="603250"/>
            <a:chOff x="571" y="1684"/>
            <a:chExt cx="3941" cy="380"/>
          </a:xfrm>
        </p:grpSpPr>
        <p:sp>
          <p:nvSpPr>
            <p:cNvPr id="10257" name="Rectangle 8"/>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含义</a:t>
              </a:r>
              <a:r>
                <a:rPr lang="en-US" altLang="zh-CN" sz="2400"/>
                <a:t>2: </a:t>
              </a:r>
              <a:r>
                <a:rPr lang="zh-CN" altLang="en-US" sz="2400"/>
                <a:t>和时间有关就是和调度顺序有关</a:t>
              </a:r>
            </a:p>
          </p:txBody>
        </p:sp>
        <p:pic>
          <p:nvPicPr>
            <p:cNvPr id="10258" name="Picture 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602" name="Group 10"/>
          <p:cNvGrpSpPr/>
          <p:nvPr/>
        </p:nvGrpSpPr>
        <p:grpSpPr bwMode="auto">
          <a:xfrm>
            <a:off x="922338" y="5949950"/>
            <a:ext cx="6256337" cy="609600"/>
            <a:chOff x="571" y="1684"/>
            <a:chExt cx="3941" cy="384"/>
          </a:xfrm>
        </p:grpSpPr>
        <p:sp>
          <p:nvSpPr>
            <p:cNvPr id="10255" name="Rectangle 11"/>
            <p:cNvSpPr>
              <a:spLocks noChangeArrowheads="1"/>
            </p:cNvSpPr>
            <p:nvPr/>
          </p:nvSpPr>
          <p:spPr bwMode="auto">
            <a:xfrm>
              <a:off x="571" y="1684"/>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C00000"/>
                  </a:solidFill>
                </a:rPr>
                <a:t>经  验</a:t>
              </a:r>
              <a:r>
                <a:rPr lang="en-US" altLang="zh-CN" sz="2400">
                  <a:solidFill>
                    <a:srgbClr val="C00000"/>
                  </a:solidFill>
                </a:rPr>
                <a:t>: </a:t>
              </a:r>
              <a:r>
                <a:rPr lang="zh-CN" altLang="en-US" sz="2400"/>
                <a:t>这样的错误非常难于调试</a:t>
              </a:r>
              <a:r>
                <a:rPr lang="zh-CN" altLang="en-US" sz="2400">
                  <a:solidFill>
                    <a:srgbClr val="FF0000"/>
                  </a:solidFill>
                </a:rPr>
                <a:t>！！！</a:t>
              </a:r>
            </a:p>
          </p:txBody>
        </p:sp>
        <p:pic>
          <p:nvPicPr>
            <p:cNvPr id="10256" name="Picture 1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8605" name="Group 13"/>
          <p:cNvGrpSpPr/>
          <p:nvPr/>
        </p:nvGrpSpPr>
        <p:grpSpPr bwMode="auto">
          <a:xfrm>
            <a:off x="1219200" y="2438400"/>
            <a:ext cx="3810000" cy="2819400"/>
            <a:chOff x="3504" y="1680"/>
            <a:chExt cx="2256" cy="1776"/>
          </a:xfrm>
        </p:grpSpPr>
        <p:sp>
          <p:nvSpPr>
            <p:cNvPr id="10252" name="Rectangle 14"/>
            <p:cNvSpPr>
              <a:spLocks noChangeArrowheads="1"/>
            </p:cNvSpPr>
            <p:nvPr/>
          </p:nvSpPr>
          <p:spPr bwMode="auto">
            <a:xfrm>
              <a:off x="3552" y="1968"/>
              <a:ext cx="1968" cy="1488"/>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0253" name="Text Box 15"/>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CC0000"/>
                  </a:solidFill>
                  <a:latin typeface="Tahoma" panose="020B0604030504040204" pitchFamily="34" charset="0"/>
                </a:rPr>
                <a:t>P.register = counter; </a:t>
              </a:r>
            </a:p>
            <a:p>
              <a:pPr eaLnBrk="1" hangingPunct="1">
                <a:buClrTx/>
                <a:buSzTx/>
                <a:buFontTx/>
                <a:buNone/>
              </a:pPr>
              <a:r>
                <a:rPr lang="en-US" altLang="zh-CN" sz="2000" b="0">
                  <a:solidFill>
                    <a:srgbClr val="CC0000"/>
                  </a:solidFill>
                  <a:latin typeface="Tahoma" panose="020B0604030504040204" pitchFamily="34" charset="0"/>
                </a:rPr>
                <a:t>P.register = P.register + 1;</a:t>
              </a:r>
            </a:p>
            <a:p>
              <a:pPr eaLnBrk="1" hangingPunct="1">
                <a:buClrTx/>
                <a:buSzTx/>
                <a:buFontTx/>
                <a:buNone/>
              </a:pPr>
              <a:r>
                <a:rPr lang="en-US" altLang="zh-CN" sz="2000" b="0">
                  <a:solidFill>
                    <a:srgbClr val="000099"/>
                  </a:solidFill>
                  <a:latin typeface="Tahoma" panose="020B0604030504040204" pitchFamily="34" charset="0"/>
                </a:rPr>
                <a:t>C.register = counter; </a:t>
              </a:r>
            </a:p>
            <a:p>
              <a:pPr eaLnBrk="1" hangingPunct="1">
                <a:buClrTx/>
                <a:buSzTx/>
                <a:buFontTx/>
                <a:buNone/>
              </a:pPr>
              <a:r>
                <a:rPr lang="en-US" altLang="zh-CN" sz="2000" b="0">
                  <a:solidFill>
                    <a:srgbClr val="000099"/>
                  </a:solidFill>
                  <a:latin typeface="Tahoma" panose="020B0604030504040204" pitchFamily="34" charset="0"/>
                </a:rPr>
                <a:t>C.register = C.register - 1;</a:t>
              </a:r>
            </a:p>
            <a:p>
              <a:pPr eaLnBrk="1" hangingPunct="1">
                <a:buClrTx/>
                <a:buSzTx/>
                <a:buFontTx/>
                <a:buNone/>
              </a:pPr>
              <a:r>
                <a:rPr lang="en-US" altLang="zh-CN" sz="2000" b="0">
                  <a:solidFill>
                    <a:srgbClr val="CC0000"/>
                  </a:solidFill>
                  <a:latin typeface="Tahoma" panose="020B0604030504040204" pitchFamily="34" charset="0"/>
                </a:rPr>
                <a:t>counter = P.register;</a:t>
              </a:r>
            </a:p>
            <a:p>
              <a:pPr eaLnBrk="1" hangingPunct="1">
                <a:buClrTx/>
                <a:buSzTx/>
                <a:buFontTx/>
                <a:buNone/>
              </a:pPr>
              <a:r>
                <a:rPr lang="en-US" altLang="zh-CN" sz="2000" b="0">
                  <a:solidFill>
                    <a:srgbClr val="000099"/>
                  </a:solidFill>
                  <a:latin typeface="Tahoma" panose="020B0604030504040204" pitchFamily="34" charset="0"/>
                </a:rPr>
                <a:t>counter = C.register;</a:t>
              </a:r>
            </a:p>
          </p:txBody>
        </p:sp>
        <p:sp>
          <p:nvSpPr>
            <p:cNvPr id="10254" name="Rectangle 16"/>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第</a:t>
              </a:r>
              <a:r>
                <a:rPr lang="en-US" altLang="zh-CN" sz="2400"/>
                <a:t>i</a:t>
              </a:r>
              <a:r>
                <a:rPr lang="zh-CN" altLang="en-US" sz="2400">
                  <a:solidFill>
                    <a:srgbClr val="FF0000"/>
                  </a:solidFill>
                </a:rPr>
                <a:t>次执行</a:t>
              </a:r>
            </a:p>
          </p:txBody>
        </p:sp>
      </p:grpSp>
      <p:grpSp>
        <p:nvGrpSpPr>
          <p:cNvPr id="238609" name="Group 17"/>
          <p:cNvGrpSpPr/>
          <p:nvPr/>
        </p:nvGrpSpPr>
        <p:grpSpPr bwMode="auto">
          <a:xfrm>
            <a:off x="4724400" y="2438400"/>
            <a:ext cx="3810000" cy="2819400"/>
            <a:chOff x="3504" y="1680"/>
            <a:chExt cx="2256" cy="1776"/>
          </a:xfrm>
        </p:grpSpPr>
        <p:sp>
          <p:nvSpPr>
            <p:cNvPr id="10249" name="Rectangle 18"/>
            <p:cNvSpPr>
              <a:spLocks noChangeArrowheads="1"/>
            </p:cNvSpPr>
            <p:nvPr/>
          </p:nvSpPr>
          <p:spPr bwMode="auto">
            <a:xfrm>
              <a:off x="3552" y="1968"/>
              <a:ext cx="1968" cy="1488"/>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0250" name="Text Box 19"/>
            <p:cNvSpPr txBox="1">
              <a:spLocks noChangeArrowheads="1"/>
            </p:cNvSpPr>
            <p:nvPr/>
          </p:nvSpPr>
          <p:spPr bwMode="auto">
            <a:xfrm>
              <a:off x="3552" y="1968"/>
              <a:ext cx="2208" cy="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CC0000"/>
                  </a:solidFill>
                  <a:latin typeface="Tahoma" panose="020B0604030504040204" pitchFamily="34" charset="0"/>
                </a:rPr>
                <a:t>P.register = counter; </a:t>
              </a:r>
            </a:p>
            <a:p>
              <a:pPr eaLnBrk="1" hangingPunct="1">
                <a:buClrTx/>
                <a:buSzTx/>
                <a:buFontTx/>
                <a:buNone/>
              </a:pPr>
              <a:r>
                <a:rPr lang="en-US" altLang="zh-CN" sz="2000" b="0">
                  <a:solidFill>
                    <a:srgbClr val="CC0000"/>
                  </a:solidFill>
                  <a:latin typeface="Tahoma" panose="020B0604030504040204" pitchFamily="34" charset="0"/>
                </a:rPr>
                <a:t>P.register = P.register + 1;</a:t>
              </a:r>
              <a:r>
                <a:rPr lang="en-US" altLang="zh-CN" sz="2000" b="0">
                  <a:latin typeface="Tahoma" panose="020B0604030504040204" pitchFamily="34" charset="0"/>
                </a:rPr>
                <a:t> </a:t>
              </a:r>
              <a:r>
                <a:rPr lang="en-US" altLang="zh-CN" sz="2000" b="0">
                  <a:solidFill>
                    <a:srgbClr val="CC0000"/>
                  </a:solidFill>
                  <a:latin typeface="Tahoma" panose="020B0604030504040204" pitchFamily="34" charset="0"/>
                </a:rPr>
                <a:t>counter = P.register;</a:t>
              </a:r>
            </a:p>
            <a:p>
              <a:pPr eaLnBrk="1" hangingPunct="1">
                <a:buClrTx/>
                <a:buSzTx/>
                <a:buFontTx/>
                <a:buNone/>
              </a:pPr>
              <a:r>
                <a:rPr lang="en-US" altLang="zh-CN" sz="2000" b="0">
                  <a:solidFill>
                    <a:srgbClr val="000099"/>
                  </a:solidFill>
                  <a:latin typeface="Tahoma" panose="020B0604030504040204" pitchFamily="34" charset="0"/>
                </a:rPr>
                <a:t>C.register = counter; </a:t>
              </a:r>
            </a:p>
            <a:p>
              <a:pPr eaLnBrk="1" hangingPunct="1">
                <a:buClrTx/>
                <a:buSzTx/>
                <a:buFontTx/>
                <a:buNone/>
              </a:pPr>
              <a:r>
                <a:rPr lang="en-US" altLang="zh-CN" sz="2000" b="0">
                  <a:solidFill>
                    <a:srgbClr val="000099"/>
                  </a:solidFill>
                  <a:latin typeface="Tahoma" panose="020B0604030504040204" pitchFamily="34" charset="0"/>
                </a:rPr>
                <a:t>C.register = C.register - 1;</a:t>
              </a:r>
            </a:p>
            <a:p>
              <a:pPr eaLnBrk="1" hangingPunct="1">
                <a:buClrTx/>
                <a:buSzTx/>
                <a:buFontTx/>
                <a:buNone/>
              </a:pPr>
              <a:r>
                <a:rPr lang="en-US" altLang="zh-CN" sz="2000" b="0">
                  <a:solidFill>
                    <a:srgbClr val="000099"/>
                  </a:solidFill>
                  <a:latin typeface="Tahoma" panose="020B0604030504040204" pitchFamily="34" charset="0"/>
                </a:rPr>
                <a:t>counter = C.register;</a:t>
              </a:r>
            </a:p>
          </p:txBody>
        </p:sp>
        <p:sp>
          <p:nvSpPr>
            <p:cNvPr id="10251" name="Rectangle 20"/>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第</a:t>
              </a:r>
              <a:r>
                <a:rPr lang="en-US" altLang="zh-CN" sz="2400"/>
                <a:t>j</a:t>
              </a:r>
              <a:r>
                <a:rPr lang="zh-CN" altLang="en-US" sz="2400">
                  <a:solidFill>
                    <a:srgbClr val="FF0000"/>
                  </a:solidFill>
                </a:rPr>
                <a:t>次执行</a:t>
              </a:r>
            </a:p>
          </p:txBody>
        </p:sp>
      </p:grpSp>
      <p:sp>
        <p:nvSpPr>
          <p:cNvPr id="10248" name="Rectangle 2"/>
          <p:cNvSpPr>
            <a:spLocks noChangeArrowheads="1"/>
          </p:cNvSpPr>
          <p:nvPr/>
        </p:nvSpPr>
        <p:spPr bwMode="auto">
          <a:xfrm>
            <a:off x="2667000" y="381000"/>
            <a:ext cx="502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6.2 </a:t>
            </a:r>
            <a:r>
              <a:rPr lang="zh-CN" altLang="en-US" sz="3200">
                <a:latin typeface="黑体" panose="02010609060101010101" pitchFamily="49" charset="-122"/>
                <a:ea typeface="黑体" panose="02010609060101010101" pitchFamily="49" charset="-122"/>
              </a:rPr>
              <a:t>互斥与临界区问题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8605"/>
                                        </p:tgtEl>
                                        <p:attrNameLst>
                                          <p:attrName>style.visibility</p:attrName>
                                        </p:attrNameLst>
                                      </p:cBhvr>
                                      <p:to>
                                        <p:strVal val="visible"/>
                                      </p:to>
                                    </p:set>
                                    <p:animEffect transition="in" filter="dissolve">
                                      <p:cBhvr>
                                        <p:cTn id="7" dur="500"/>
                                        <p:tgtEl>
                                          <p:spTgt spid="2386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8609"/>
                                        </p:tgtEl>
                                        <p:attrNameLst>
                                          <p:attrName>style.visibility</p:attrName>
                                        </p:attrNameLst>
                                      </p:cBhvr>
                                      <p:to>
                                        <p:strVal val="visible"/>
                                      </p:to>
                                    </p:set>
                                    <p:animEffect transition="in" filter="dissolve">
                                      <p:cBhvr>
                                        <p:cTn id="12" dur="500"/>
                                        <p:tgtEl>
                                          <p:spTgt spid="2386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8596"/>
                                        </p:tgtEl>
                                        <p:attrNameLst>
                                          <p:attrName>style.visibility</p:attrName>
                                        </p:attrNameLst>
                                      </p:cBhvr>
                                      <p:to>
                                        <p:strVal val="visible"/>
                                      </p:to>
                                    </p:set>
                                    <p:animEffect transition="in" filter="dissolve">
                                      <p:cBhvr>
                                        <p:cTn id="17" dur="500"/>
                                        <p:tgtEl>
                                          <p:spTgt spid="23859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8599"/>
                                        </p:tgtEl>
                                        <p:attrNameLst>
                                          <p:attrName>style.visibility</p:attrName>
                                        </p:attrNameLst>
                                      </p:cBhvr>
                                      <p:to>
                                        <p:strVal val="visible"/>
                                      </p:to>
                                    </p:set>
                                    <p:animEffect transition="in" filter="dissolve">
                                      <p:cBhvr>
                                        <p:cTn id="22" dur="500"/>
                                        <p:tgtEl>
                                          <p:spTgt spid="23859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8602"/>
                                        </p:tgtEl>
                                        <p:attrNameLst>
                                          <p:attrName>style.visibility</p:attrName>
                                        </p:attrNameLst>
                                      </p:cBhvr>
                                      <p:to>
                                        <p:strVal val="visible"/>
                                      </p:to>
                                    </p:set>
                                    <p:animEffect transition="in" filter="dissolve">
                                      <p:cBhvr>
                                        <p:cTn id="27" dur="5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200"/>
              <a:t>避免竞争条件的一个尝试</a:t>
            </a:r>
          </a:p>
        </p:txBody>
      </p:sp>
      <p:sp>
        <p:nvSpPr>
          <p:cNvPr id="242691" name="Rectangle 3"/>
          <p:cNvSpPr>
            <a:spLocks noChangeArrowheads="1"/>
          </p:cNvSpPr>
          <p:nvPr/>
        </p:nvSpPr>
        <p:spPr bwMode="auto">
          <a:xfrm>
            <a:off x="533400" y="1371600"/>
            <a:ext cx="3581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rPr>
              <a:t>在写</a:t>
            </a:r>
            <a:r>
              <a:rPr lang="en-US" altLang="zh-CN" sz="2400" dirty="0">
                <a:solidFill>
                  <a:srgbClr val="FF0000"/>
                </a:solidFill>
              </a:rPr>
              <a:t>counter</a:t>
            </a:r>
            <a:r>
              <a:rPr lang="zh-CN" altLang="en-US" sz="2400" dirty="0">
                <a:solidFill>
                  <a:srgbClr val="FF0000"/>
                </a:solidFill>
              </a:rPr>
              <a:t>时阻断其他进程访问</a:t>
            </a:r>
            <a:r>
              <a:rPr lang="en-US" altLang="zh-CN" sz="2400" dirty="0">
                <a:solidFill>
                  <a:srgbClr val="FF0000"/>
                </a:solidFill>
              </a:rPr>
              <a:t>counter</a:t>
            </a:r>
          </a:p>
        </p:txBody>
      </p:sp>
      <p:grpSp>
        <p:nvGrpSpPr>
          <p:cNvPr id="242692" name="Group 4"/>
          <p:cNvGrpSpPr/>
          <p:nvPr/>
        </p:nvGrpSpPr>
        <p:grpSpPr bwMode="auto">
          <a:xfrm>
            <a:off x="304800" y="2590800"/>
            <a:ext cx="3810000" cy="2819400"/>
            <a:chOff x="3504" y="1680"/>
            <a:chExt cx="2256" cy="1776"/>
          </a:xfrm>
        </p:grpSpPr>
        <p:sp>
          <p:nvSpPr>
            <p:cNvPr id="11295" name="Rectangle 5"/>
            <p:cNvSpPr>
              <a:spLocks noChangeArrowheads="1"/>
            </p:cNvSpPr>
            <p:nvPr/>
          </p:nvSpPr>
          <p:spPr bwMode="auto">
            <a:xfrm>
              <a:off x="3552" y="1968"/>
              <a:ext cx="1968" cy="1488"/>
            </a:xfrm>
            <a:prstGeom prst="rect">
              <a:avLst/>
            </a:prstGeom>
            <a:solidFill>
              <a:schemeClr val="bg1"/>
            </a:soli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1296" name="Text Box 6"/>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000" b="0">
                  <a:solidFill>
                    <a:srgbClr val="CC0000"/>
                  </a:solidFill>
                  <a:latin typeface="Tahoma" panose="020B0604030504040204" pitchFamily="34" charset="0"/>
                </a:rPr>
                <a:t>P.register = counter; </a:t>
              </a:r>
            </a:p>
            <a:p>
              <a:pPr eaLnBrk="1" hangingPunct="1">
                <a:buClrTx/>
                <a:buSzTx/>
                <a:buFontTx/>
                <a:buNone/>
              </a:pPr>
              <a:r>
                <a:rPr lang="en-US" altLang="zh-CN" sz="2000" b="0">
                  <a:solidFill>
                    <a:srgbClr val="CC0000"/>
                  </a:solidFill>
                  <a:latin typeface="Tahoma" panose="020B0604030504040204" pitchFamily="34" charset="0"/>
                </a:rPr>
                <a:t>P.register = P.register + 1;</a:t>
              </a:r>
            </a:p>
            <a:p>
              <a:pPr eaLnBrk="1" hangingPunct="1">
                <a:buClrTx/>
                <a:buSzTx/>
                <a:buFontTx/>
                <a:buNone/>
              </a:pPr>
              <a:r>
                <a:rPr lang="en-US" altLang="zh-CN" sz="2000" b="0">
                  <a:solidFill>
                    <a:srgbClr val="000099"/>
                  </a:solidFill>
                  <a:latin typeface="Tahoma" panose="020B0604030504040204" pitchFamily="34" charset="0"/>
                </a:rPr>
                <a:t>C.register = counter; </a:t>
              </a:r>
            </a:p>
            <a:p>
              <a:pPr eaLnBrk="1" hangingPunct="1">
                <a:buClrTx/>
                <a:buSzTx/>
                <a:buFontTx/>
                <a:buNone/>
              </a:pPr>
              <a:r>
                <a:rPr lang="en-US" altLang="zh-CN" sz="2000" b="0">
                  <a:solidFill>
                    <a:srgbClr val="000099"/>
                  </a:solidFill>
                  <a:latin typeface="Tahoma" panose="020B0604030504040204" pitchFamily="34" charset="0"/>
                </a:rPr>
                <a:t>C.register = C.register - 1;</a:t>
              </a:r>
            </a:p>
            <a:p>
              <a:pPr eaLnBrk="1" hangingPunct="1">
                <a:buClrTx/>
                <a:buSzTx/>
                <a:buFontTx/>
                <a:buNone/>
              </a:pPr>
              <a:r>
                <a:rPr lang="en-US" altLang="zh-CN" sz="2000" b="0">
                  <a:solidFill>
                    <a:srgbClr val="CC0000"/>
                  </a:solidFill>
                  <a:latin typeface="Tahoma" panose="020B0604030504040204" pitchFamily="34" charset="0"/>
                </a:rPr>
                <a:t>counter = P.register;</a:t>
              </a:r>
            </a:p>
            <a:p>
              <a:pPr eaLnBrk="1" hangingPunct="1">
                <a:buClrTx/>
                <a:buSzTx/>
                <a:buFontTx/>
                <a:buNone/>
              </a:pPr>
              <a:r>
                <a:rPr lang="en-US" altLang="zh-CN" sz="2000" b="0">
                  <a:solidFill>
                    <a:srgbClr val="000099"/>
                  </a:solidFill>
                  <a:latin typeface="Tahoma" panose="020B0604030504040204" pitchFamily="34" charset="0"/>
                </a:rPr>
                <a:t>counter = C.register;</a:t>
              </a:r>
            </a:p>
          </p:txBody>
        </p:sp>
        <p:sp>
          <p:nvSpPr>
            <p:cNvPr id="11297" name="Rectangle 7"/>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rPr>
                <a:t>一个可能的执行序列</a:t>
              </a:r>
            </a:p>
          </p:txBody>
        </p:sp>
      </p:grpSp>
      <p:sp>
        <p:nvSpPr>
          <p:cNvPr id="242696" name="Rectangle 8"/>
          <p:cNvSpPr>
            <a:spLocks noChangeArrowheads="1"/>
          </p:cNvSpPr>
          <p:nvPr/>
        </p:nvSpPr>
        <p:spPr bwMode="auto">
          <a:xfrm>
            <a:off x="4419600" y="10239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66"/>
                </a:solidFill>
              </a:rPr>
              <a:t>生产者</a:t>
            </a:r>
            <a:r>
              <a:rPr lang="en-US" altLang="zh-CN" sz="2000">
                <a:solidFill>
                  <a:srgbClr val="000066"/>
                </a:solidFill>
              </a:rPr>
              <a:t>P</a:t>
            </a:r>
          </a:p>
        </p:txBody>
      </p:sp>
      <p:sp>
        <p:nvSpPr>
          <p:cNvPr id="242697" name="Rectangle 9"/>
          <p:cNvSpPr>
            <a:spLocks noChangeArrowheads="1"/>
          </p:cNvSpPr>
          <p:nvPr/>
        </p:nvSpPr>
        <p:spPr bwMode="auto">
          <a:xfrm>
            <a:off x="5105400" y="1862138"/>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P.register = counter; </a:t>
            </a:r>
          </a:p>
          <a:p>
            <a:pPr eaLnBrk="1" hangingPunct="1">
              <a:spcBef>
                <a:spcPct val="0"/>
              </a:spcBef>
              <a:buClrTx/>
              <a:buSzTx/>
              <a:buFontTx/>
              <a:buNone/>
            </a:pPr>
            <a:r>
              <a:rPr lang="en-US" altLang="zh-CN" sz="2000" b="0">
                <a:latin typeface="Tahoma" panose="020B0604030504040204" pitchFamily="34" charset="0"/>
              </a:rPr>
              <a:t>P.register = P.register + 1;</a:t>
            </a:r>
          </a:p>
        </p:txBody>
      </p:sp>
      <p:grpSp>
        <p:nvGrpSpPr>
          <p:cNvPr id="242698" name="Group 10"/>
          <p:cNvGrpSpPr/>
          <p:nvPr/>
        </p:nvGrpSpPr>
        <p:grpSpPr bwMode="auto">
          <a:xfrm>
            <a:off x="4876800" y="1404938"/>
            <a:ext cx="2438400" cy="533400"/>
            <a:chOff x="3552" y="1968"/>
            <a:chExt cx="1536" cy="336"/>
          </a:xfrm>
        </p:grpSpPr>
        <p:sp>
          <p:nvSpPr>
            <p:cNvPr id="11293" name="Rectangle 11"/>
            <p:cNvSpPr>
              <a:spLocks noChangeArrowheads="1"/>
            </p:cNvSpPr>
            <p:nvPr/>
          </p:nvSpPr>
          <p:spPr bwMode="auto">
            <a:xfrm>
              <a:off x="3552" y="1968"/>
              <a:ext cx="1536" cy="336"/>
            </a:xfrm>
            <a:prstGeom prst="rect">
              <a:avLst/>
            </a:prstGeom>
            <a:solidFill>
              <a:schemeClr val="bg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1294" name="Text Box 12"/>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latin typeface="Courier New" panose="02070309020205020404" pitchFamily="49" charset="0"/>
                </a:rPr>
                <a:t>给</a:t>
              </a:r>
              <a:r>
                <a:rPr lang="en-US" altLang="zh-CN" sz="2000">
                  <a:solidFill>
                    <a:srgbClr val="FF0000"/>
                  </a:solidFill>
                  <a:latin typeface="Courier New" panose="02070309020205020404" pitchFamily="49" charset="0"/>
                </a:rPr>
                <a:t>counter</a:t>
              </a:r>
              <a:r>
                <a:rPr lang="zh-CN" altLang="en-US" sz="2000">
                  <a:solidFill>
                    <a:srgbClr val="FF0000"/>
                  </a:solidFill>
                  <a:latin typeface="Courier New" panose="02070309020205020404" pitchFamily="49" charset="0"/>
                </a:rPr>
                <a:t>上锁</a:t>
              </a:r>
            </a:p>
          </p:txBody>
        </p:sp>
      </p:grpSp>
      <p:sp>
        <p:nvSpPr>
          <p:cNvPr id="242701" name="Rectangle 13"/>
          <p:cNvSpPr>
            <a:spLocks noChangeArrowheads="1"/>
          </p:cNvSpPr>
          <p:nvPr/>
        </p:nvSpPr>
        <p:spPr bwMode="auto">
          <a:xfrm>
            <a:off x="4419600" y="2455863"/>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66"/>
                </a:solidFill>
              </a:rPr>
              <a:t>消费者</a:t>
            </a:r>
            <a:r>
              <a:rPr lang="en-US" altLang="zh-CN" sz="2000">
                <a:solidFill>
                  <a:srgbClr val="000066"/>
                </a:solidFill>
              </a:rPr>
              <a:t>C</a:t>
            </a:r>
          </a:p>
        </p:txBody>
      </p:sp>
      <p:sp>
        <p:nvSpPr>
          <p:cNvPr id="242702" name="Rectangle 14"/>
          <p:cNvSpPr>
            <a:spLocks noChangeArrowheads="1"/>
          </p:cNvSpPr>
          <p:nvPr/>
        </p:nvSpPr>
        <p:spPr bwMode="auto">
          <a:xfrm>
            <a:off x="5105400" y="3551238"/>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counter = P.register; </a:t>
            </a:r>
          </a:p>
        </p:txBody>
      </p:sp>
      <p:grpSp>
        <p:nvGrpSpPr>
          <p:cNvPr id="242703" name="Group 15"/>
          <p:cNvGrpSpPr/>
          <p:nvPr/>
        </p:nvGrpSpPr>
        <p:grpSpPr bwMode="auto">
          <a:xfrm>
            <a:off x="4876800" y="2852738"/>
            <a:ext cx="2438400" cy="533400"/>
            <a:chOff x="3552" y="1968"/>
            <a:chExt cx="1536" cy="336"/>
          </a:xfrm>
        </p:grpSpPr>
        <p:sp>
          <p:nvSpPr>
            <p:cNvPr id="11291" name="Rectangle 16"/>
            <p:cNvSpPr>
              <a:spLocks noChangeArrowheads="1"/>
            </p:cNvSpPr>
            <p:nvPr/>
          </p:nvSpPr>
          <p:spPr bwMode="auto">
            <a:xfrm>
              <a:off x="3552" y="1968"/>
              <a:ext cx="1536" cy="336"/>
            </a:xfrm>
            <a:prstGeom prst="rect">
              <a:avLst/>
            </a:prstGeom>
            <a:solidFill>
              <a:schemeClr val="bg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1292" name="Text Box 17"/>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latin typeface="Courier New" panose="02070309020205020404" pitchFamily="49" charset="0"/>
                </a:rPr>
                <a:t>检查</a:t>
              </a:r>
              <a:r>
                <a:rPr lang="en-US" altLang="zh-CN" sz="2000">
                  <a:solidFill>
                    <a:srgbClr val="FF0000"/>
                  </a:solidFill>
                  <a:latin typeface="Courier New" panose="02070309020205020404" pitchFamily="49" charset="0"/>
                </a:rPr>
                <a:t>counter</a:t>
              </a:r>
              <a:r>
                <a:rPr lang="zh-CN" altLang="en-US" sz="2000">
                  <a:solidFill>
                    <a:srgbClr val="FF0000"/>
                  </a:solidFill>
                  <a:latin typeface="Courier New" panose="02070309020205020404" pitchFamily="49" charset="0"/>
                </a:rPr>
                <a:t>锁</a:t>
              </a:r>
            </a:p>
          </p:txBody>
        </p:sp>
      </p:grpSp>
      <p:sp>
        <p:nvSpPr>
          <p:cNvPr id="242706" name="Rectangle 18"/>
          <p:cNvSpPr>
            <a:spLocks noChangeArrowheads="1"/>
          </p:cNvSpPr>
          <p:nvPr/>
        </p:nvSpPr>
        <p:spPr bwMode="auto">
          <a:xfrm>
            <a:off x="4419600" y="33861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66"/>
                </a:solidFill>
              </a:rPr>
              <a:t>生产者</a:t>
            </a:r>
            <a:r>
              <a:rPr lang="en-US" altLang="zh-CN" sz="2000">
                <a:solidFill>
                  <a:srgbClr val="000066"/>
                </a:solidFill>
              </a:rPr>
              <a:t>P</a:t>
            </a:r>
          </a:p>
        </p:txBody>
      </p:sp>
      <p:grpSp>
        <p:nvGrpSpPr>
          <p:cNvPr id="242707" name="Group 19"/>
          <p:cNvGrpSpPr/>
          <p:nvPr/>
        </p:nvGrpSpPr>
        <p:grpSpPr bwMode="auto">
          <a:xfrm>
            <a:off x="4876800" y="3919538"/>
            <a:ext cx="2438400" cy="533400"/>
            <a:chOff x="3552" y="1968"/>
            <a:chExt cx="1536" cy="336"/>
          </a:xfrm>
        </p:grpSpPr>
        <p:sp>
          <p:nvSpPr>
            <p:cNvPr id="11289" name="Rectangle 20"/>
            <p:cNvSpPr>
              <a:spLocks noChangeArrowheads="1"/>
            </p:cNvSpPr>
            <p:nvPr/>
          </p:nvSpPr>
          <p:spPr bwMode="auto">
            <a:xfrm>
              <a:off x="3552" y="1968"/>
              <a:ext cx="1536" cy="336"/>
            </a:xfrm>
            <a:prstGeom prst="rect">
              <a:avLst/>
            </a:prstGeom>
            <a:solidFill>
              <a:schemeClr val="bg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1290" name="Text Box 21"/>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latin typeface="Courier New" panose="02070309020205020404" pitchFamily="49" charset="0"/>
                </a:rPr>
                <a:t>给</a:t>
              </a:r>
              <a:r>
                <a:rPr lang="en-US" altLang="zh-CN" sz="2000">
                  <a:solidFill>
                    <a:srgbClr val="FF0000"/>
                  </a:solidFill>
                  <a:latin typeface="Courier New" panose="02070309020205020404" pitchFamily="49" charset="0"/>
                </a:rPr>
                <a:t>counter</a:t>
              </a:r>
              <a:r>
                <a:rPr lang="zh-CN" altLang="en-US" sz="2000">
                  <a:solidFill>
                    <a:srgbClr val="FF0000"/>
                  </a:solidFill>
                  <a:latin typeface="Courier New" panose="02070309020205020404" pitchFamily="49" charset="0"/>
                </a:rPr>
                <a:t>开锁</a:t>
              </a:r>
            </a:p>
          </p:txBody>
        </p:sp>
      </p:grpSp>
      <p:sp>
        <p:nvSpPr>
          <p:cNvPr id="242710" name="Rectangle 22"/>
          <p:cNvSpPr>
            <a:spLocks noChangeArrowheads="1"/>
          </p:cNvSpPr>
          <p:nvPr/>
        </p:nvSpPr>
        <p:spPr bwMode="auto">
          <a:xfrm>
            <a:off x="4419600" y="43767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66"/>
                </a:solidFill>
              </a:rPr>
              <a:t>消费者</a:t>
            </a:r>
            <a:r>
              <a:rPr lang="en-US" altLang="zh-CN" sz="2000">
                <a:solidFill>
                  <a:srgbClr val="000066"/>
                </a:solidFill>
              </a:rPr>
              <a:t>C</a:t>
            </a:r>
          </a:p>
        </p:txBody>
      </p:sp>
      <p:sp>
        <p:nvSpPr>
          <p:cNvPr id="242711" name="Rectangle 23"/>
          <p:cNvSpPr>
            <a:spLocks noChangeArrowheads="1"/>
          </p:cNvSpPr>
          <p:nvPr/>
        </p:nvSpPr>
        <p:spPr bwMode="auto">
          <a:xfrm>
            <a:off x="5105400" y="5275263"/>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ahoma" panose="020B0604030504040204" pitchFamily="34" charset="0"/>
              </a:rPr>
              <a:t>C.register = counter; </a:t>
            </a:r>
          </a:p>
          <a:p>
            <a:pPr eaLnBrk="1" hangingPunct="1">
              <a:spcBef>
                <a:spcPct val="0"/>
              </a:spcBef>
              <a:buClrTx/>
              <a:buSzTx/>
              <a:buFontTx/>
              <a:buNone/>
            </a:pPr>
            <a:r>
              <a:rPr lang="en-US" altLang="zh-CN" sz="2000" b="0">
                <a:latin typeface="Tahoma" panose="020B0604030504040204" pitchFamily="34" charset="0"/>
              </a:rPr>
              <a:t>C.register = C.register - 1;</a:t>
            </a:r>
          </a:p>
          <a:p>
            <a:pPr eaLnBrk="1" hangingPunct="1">
              <a:spcBef>
                <a:spcPct val="0"/>
              </a:spcBef>
              <a:buClrTx/>
              <a:buSzTx/>
              <a:buFontTx/>
              <a:buNone/>
            </a:pPr>
            <a:r>
              <a:rPr lang="en-US" altLang="zh-CN" sz="2000" b="0">
                <a:latin typeface="Tahoma" panose="020B0604030504040204" pitchFamily="34" charset="0"/>
              </a:rPr>
              <a:t>counter = C.register;</a:t>
            </a:r>
          </a:p>
        </p:txBody>
      </p:sp>
      <p:grpSp>
        <p:nvGrpSpPr>
          <p:cNvPr id="242712" name="Group 24"/>
          <p:cNvGrpSpPr/>
          <p:nvPr/>
        </p:nvGrpSpPr>
        <p:grpSpPr bwMode="auto">
          <a:xfrm>
            <a:off x="4876800" y="4757738"/>
            <a:ext cx="2438400" cy="533400"/>
            <a:chOff x="3552" y="1968"/>
            <a:chExt cx="1536" cy="336"/>
          </a:xfrm>
        </p:grpSpPr>
        <p:sp>
          <p:nvSpPr>
            <p:cNvPr id="11287" name="Rectangle 25"/>
            <p:cNvSpPr>
              <a:spLocks noChangeArrowheads="1"/>
            </p:cNvSpPr>
            <p:nvPr/>
          </p:nvSpPr>
          <p:spPr bwMode="auto">
            <a:xfrm>
              <a:off x="3552" y="1968"/>
              <a:ext cx="1536" cy="336"/>
            </a:xfrm>
            <a:prstGeom prst="rect">
              <a:avLst/>
            </a:prstGeom>
            <a:solidFill>
              <a:schemeClr val="bg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1288" name="Text Box 26"/>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latin typeface="Courier New" panose="02070309020205020404" pitchFamily="49" charset="0"/>
                </a:rPr>
                <a:t>给</a:t>
              </a:r>
              <a:r>
                <a:rPr lang="en-US" altLang="zh-CN" sz="2000">
                  <a:solidFill>
                    <a:srgbClr val="FF0000"/>
                  </a:solidFill>
                  <a:latin typeface="Courier New" panose="02070309020205020404" pitchFamily="49" charset="0"/>
                </a:rPr>
                <a:t>counter</a:t>
              </a:r>
              <a:r>
                <a:rPr lang="zh-CN" altLang="en-US" sz="2000">
                  <a:solidFill>
                    <a:srgbClr val="FF0000"/>
                  </a:solidFill>
                  <a:latin typeface="Courier New" panose="02070309020205020404" pitchFamily="49" charset="0"/>
                </a:rPr>
                <a:t>上锁</a:t>
              </a:r>
            </a:p>
          </p:txBody>
        </p:sp>
      </p:grpSp>
      <p:grpSp>
        <p:nvGrpSpPr>
          <p:cNvPr id="242715" name="Group 27"/>
          <p:cNvGrpSpPr/>
          <p:nvPr/>
        </p:nvGrpSpPr>
        <p:grpSpPr bwMode="auto">
          <a:xfrm>
            <a:off x="4876800" y="6310313"/>
            <a:ext cx="2438400" cy="533400"/>
            <a:chOff x="3552" y="1968"/>
            <a:chExt cx="1536" cy="336"/>
          </a:xfrm>
        </p:grpSpPr>
        <p:sp>
          <p:nvSpPr>
            <p:cNvPr id="11285" name="Rectangle 28"/>
            <p:cNvSpPr>
              <a:spLocks noChangeArrowheads="1"/>
            </p:cNvSpPr>
            <p:nvPr/>
          </p:nvSpPr>
          <p:spPr bwMode="auto">
            <a:xfrm>
              <a:off x="3552" y="1968"/>
              <a:ext cx="1536" cy="336"/>
            </a:xfrm>
            <a:prstGeom prst="rect">
              <a:avLst/>
            </a:prstGeom>
            <a:solidFill>
              <a:schemeClr val="bg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1286" name="Text Box 29"/>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latin typeface="Courier New" panose="02070309020205020404" pitchFamily="49" charset="0"/>
                </a:rPr>
                <a:t>给</a:t>
              </a:r>
              <a:r>
                <a:rPr lang="en-US" altLang="zh-CN" sz="2000">
                  <a:solidFill>
                    <a:srgbClr val="FF0000"/>
                  </a:solidFill>
                  <a:latin typeface="Courier New" panose="02070309020205020404" pitchFamily="49" charset="0"/>
                </a:rPr>
                <a:t>counter</a:t>
              </a:r>
              <a:r>
                <a:rPr lang="zh-CN" altLang="en-US" sz="2000">
                  <a:solidFill>
                    <a:srgbClr val="FF0000"/>
                  </a:solidFill>
                  <a:latin typeface="Courier New" panose="02070309020205020404" pitchFamily="49" charset="0"/>
                </a:rPr>
                <a:t>开锁</a:t>
              </a:r>
            </a:p>
          </p:txBody>
        </p:sp>
      </p:grpSp>
      <p:grpSp>
        <p:nvGrpSpPr>
          <p:cNvPr id="242719" name="Group 31"/>
          <p:cNvGrpSpPr/>
          <p:nvPr/>
        </p:nvGrpSpPr>
        <p:grpSpPr bwMode="auto">
          <a:xfrm>
            <a:off x="8153400" y="1128713"/>
            <a:ext cx="838200" cy="4949825"/>
            <a:chOff x="5136" y="768"/>
            <a:chExt cx="528" cy="3118"/>
          </a:xfrm>
        </p:grpSpPr>
        <p:sp>
          <p:nvSpPr>
            <p:cNvPr id="11283" name="AutoShape 32"/>
            <p:cNvSpPr/>
            <p:nvPr/>
          </p:nvSpPr>
          <p:spPr bwMode="auto">
            <a:xfrm>
              <a:off x="5136" y="1296"/>
              <a:ext cx="144" cy="1152"/>
            </a:xfrm>
            <a:prstGeom prst="rightBrace">
              <a:avLst>
                <a:gd name="adj1" fmla="val 66667"/>
                <a:gd name="adj2" fmla="val 50000"/>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1284" name="Text Box 33"/>
            <p:cNvSpPr txBox="1">
              <a:spLocks noChangeArrowheads="1"/>
            </p:cNvSpPr>
            <p:nvPr/>
          </p:nvSpPr>
          <p:spPr bwMode="auto">
            <a:xfrm>
              <a:off x="5316" y="768"/>
              <a:ext cx="348" cy="311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FF0000"/>
                  </a:solidFill>
                </a:rPr>
                <a:t>共享数据一次只允许一个进程操作</a:t>
              </a:r>
            </a:p>
          </p:txBody>
        </p:sp>
      </p:grpSp>
      <p:sp>
        <p:nvSpPr>
          <p:cNvPr id="33" name="Rectangle 3"/>
          <p:cNvSpPr>
            <a:spLocks noChangeArrowheads="1"/>
          </p:cNvSpPr>
          <p:nvPr/>
        </p:nvSpPr>
        <p:spPr bwMode="auto">
          <a:xfrm>
            <a:off x="304800" y="5521325"/>
            <a:ext cx="4210050" cy="8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rPr>
              <a:t>更衣室、洗手间？</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dissolve">
                                      <p:cBhvr>
                                        <p:cTn id="7" dur="500"/>
                                        <p:tgtEl>
                                          <p:spTgt spid="2426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2692"/>
                                        </p:tgtEl>
                                        <p:attrNameLst>
                                          <p:attrName>style.visibility</p:attrName>
                                        </p:attrNameLst>
                                      </p:cBhvr>
                                      <p:to>
                                        <p:strVal val="visible"/>
                                      </p:to>
                                    </p:set>
                                    <p:animEffect transition="in" filter="dissolve">
                                      <p:cBhvr>
                                        <p:cTn id="12" dur="500"/>
                                        <p:tgtEl>
                                          <p:spTgt spid="2426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2696"/>
                                        </p:tgtEl>
                                        <p:attrNameLst>
                                          <p:attrName>style.visibility</p:attrName>
                                        </p:attrNameLst>
                                      </p:cBhvr>
                                      <p:to>
                                        <p:strVal val="visible"/>
                                      </p:to>
                                    </p:set>
                                    <p:animEffect transition="in" filter="dissolve">
                                      <p:cBhvr>
                                        <p:cTn id="22" dur="500"/>
                                        <p:tgtEl>
                                          <p:spTgt spid="24269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2698"/>
                                        </p:tgtEl>
                                        <p:attrNameLst>
                                          <p:attrName>style.visibility</p:attrName>
                                        </p:attrNameLst>
                                      </p:cBhvr>
                                      <p:to>
                                        <p:strVal val="visible"/>
                                      </p:to>
                                    </p:set>
                                    <p:animEffect transition="in" filter="dissolve">
                                      <p:cBhvr>
                                        <p:cTn id="27" dur="500"/>
                                        <p:tgtEl>
                                          <p:spTgt spid="24269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2697"/>
                                        </p:tgtEl>
                                        <p:attrNameLst>
                                          <p:attrName>style.visibility</p:attrName>
                                        </p:attrNameLst>
                                      </p:cBhvr>
                                      <p:to>
                                        <p:strVal val="visible"/>
                                      </p:to>
                                    </p:set>
                                    <p:animEffect transition="in" filter="dissolve">
                                      <p:cBhvr>
                                        <p:cTn id="32" dur="500"/>
                                        <p:tgtEl>
                                          <p:spTgt spid="2426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2701"/>
                                        </p:tgtEl>
                                        <p:attrNameLst>
                                          <p:attrName>style.visibility</p:attrName>
                                        </p:attrNameLst>
                                      </p:cBhvr>
                                      <p:to>
                                        <p:strVal val="visible"/>
                                      </p:to>
                                    </p:set>
                                    <p:animEffect transition="in" filter="dissolve">
                                      <p:cBhvr>
                                        <p:cTn id="37" dur="500"/>
                                        <p:tgtEl>
                                          <p:spTgt spid="2427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42703"/>
                                        </p:tgtEl>
                                        <p:attrNameLst>
                                          <p:attrName>style.visibility</p:attrName>
                                        </p:attrNameLst>
                                      </p:cBhvr>
                                      <p:to>
                                        <p:strVal val="visible"/>
                                      </p:to>
                                    </p:set>
                                    <p:animEffect transition="in" filter="dissolve">
                                      <p:cBhvr>
                                        <p:cTn id="42" dur="500"/>
                                        <p:tgtEl>
                                          <p:spTgt spid="24270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2706"/>
                                        </p:tgtEl>
                                        <p:attrNameLst>
                                          <p:attrName>style.visibility</p:attrName>
                                        </p:attrNameLst>
                                      </p:cBhvr>
                                      <p:to>
                                        <p:strVal val="visible"/>
                                      </p:to>
                                    </p:set>
                                    <p:animEffect transition="in" filter="dissolve">
                                      <p:cBhvr>
                                        <p:cTn id="47" dur="500"/>
                                        <p:tgtEl>
                                          <p:spTgt spid="24270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2702"/>
                                        </p:tgtEl>
                                        <p:attrNameLst>
                                          <p:attrName>style.visibility</p:attrName>
                                        </p:attrNameLst>
                                      </p:cBhvr>
                                      <p:to>
                                        <p:strVal val="visible"/>
                                      </p:to>
                                    </p:set>
                                    <p:animEffect transition="in" filter="dissolve">
                                      <p:cBhvr>
                                        <p:cTn id="52" dur="500"/>
                                        <p:tgtEl>
                                          <p:spTgt spid="24270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42707"/>
                                        </p:tgtEl>
                                        <p:attrNameLst>
                                          <p:attrName>style.visibility</p:attrName>
                                        </p:attrNameLst>
                                      </p:cBhvr>
                                      <p:to>
                                        <p:strVal val="visible"/>
                                      </p:to>
                                    </p:set>
                                    <p:animEffect transition="in" filter="dissolve">
                                      <p:cBhvr>
                                        <p:cTn id="57" dur="500"/>
                                        <p:tgtEl>
                                          <p:spTgt spid="24270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42710"/>
                                        </p:tgtEl>
                                        <p:attrNameLst>
                                          <p:attrName>style.visibility</p:attrName>
                                        </p:attrNameLst>
                                      </p:cBhvr>
                                      <p:to>
                                        <p:strVal val="visible"/>
                                      </p:to>
                                    </p:set>
                                    <p:animEffect transition="in" filter="dissolve">
                                      <p:cBhvr>
                                        <p:cTn id="62" dur="500"/>
                                        <p:tgtEl>
                                          <p:spTgt spid="24271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42712"/>
                                        </p:tgtEl>
                                        <p:attrNameLst>
                                          <p:attrName>style.visibility</p:attrName>
                                        </p:attrNameLst>
                                      </p:cBhvr>
                                      <p:to>
                                        <p:strVal val="visible"/>
                                      </p:to>
                                    </p:set>
                                    <p:animEffect transition="in" filter="dissolve">
                                      <p:cBhvr>
                                        <p:cTn id="67" dur="500"/>
                                        <p:tgtEl>
                                          <p:spTgt spid="24271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42711"/>
                                        </p:tgtEl>
                                        <p:attrNameLst>
                                          <p:attrName>style.visibility</p:attrName>
                                        </p:attrNameLst>
                                      </p:cBhvr>
                                      <p:to>
                                        <p:strVal val="visible"/>
                                      </p:to>
                                    </p:set>
                                    <p:animEffect transition="in" filter="dissolve">
                                      <p:cBhvr>
                                        <p:cTn id="72" dur="500"/>
                                        <p:tgtEl>
                                          <p:spTgt spid="242711"/>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42715"/>
                                        </p:tgtEl>
                                        <p:attrNameLst>
                                          <p:attrName>style.visibility</p:attrName>
                                        </p:attrNameLst>
                                      </p:cBhvr>
                                      <p:to>
                                        <p:strVal val="visible"/>
                                      </p:to>
                                    </p:set>
                                    <p:animEffect transition="in" filter="dissolve">
                                      <p:cBhvr>
                                        <p:cTn id="77" dur="500"/>
                                        <p:tgtEl>
                                          <p:spTgt spid="24271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42719"/>
                                        </p:tgtEl>
                                        <p:attrNameLst>
                                          <p:attrName>style.visibility</p:attrName>
                                        </p:attrNameLst>
                                      </p:cBhvr>
                                      <p:to>
                                        <p:strVal val="visible"/>
                                      </p:to>
                                    </p:set>
                                    <p:animEffect transition="in" filter="dissolve">
                                      <p:cBhvr>
                                        <p:cTn id="82" dur="500"/>
                                        <p:tgtEl>
                                          <p:spTgt spid="242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p:bldP spid="242696" grpId="0"/>
      <p:bldP spid="242697" grpId="0"/>
      <p:bldP spid="242701" grpId="0"/>
      <p:bldP spid="242702" grpId="0"/>
      <p:bldP spid="242706" grpId="0"/>
      <p:bldP spid="242710" grpId="0"/>
      <p:bldP spid="242711" grpId="0"/>
      <p:bldP spid="33"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8f43ee05-b2da-4c48-81c1-7b6a7a8e929e"/>
  <p:tag name="COMMONDATA" val="eyJoZGlkIjoiMWRlYThkMGE4ZDk1OTBjYTZlZWYxNWI1NTc4NTNmODkifQ=="/>
</p:tagLst>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OS-Lizhijun</Template>
  <TotalTime>1097</TotalTime>
  <Words>8770</Words>
  <Application>Microsoft Office PowerPoint</Application>
  <PresentationFormat>全屏显示(4:3)</PresentationFormat>
  <Paragraphs>936</Paragraphs>
  <Slides>61</Slides>
  <Notes>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6" baseType="lpstr">
      <vt:lpstr>-apple-system</vt:lpstr>
      <vt:lpstr>黑体</vt:lpstr>
      <vt:lpstr>楷体_GB2312</vt:lpstr>
      <vt:lpstr>宋体</vt:lpstr>
      <vt:lpstr>Arial</vt:lpstr>
      <vt:lpstr>Arial Black</vt:lpstr>
      <vt:lpstr>Courier New</vt:lpstr>
      <vt:lpstr>Helvetica</vt:lpstr>
      <vt:lpstr>Tahoma</vt:lpstr>
      <vt:lpstr>Times New Roman</vt:lpstr>
      <vt:lpstr>Verdana</vt:lpstr>
      <vt:lpstr>Webdings</vt:lpstr>
      <vt:lpstr>Wingdings</vt:lpstr>
      <vt:lpstr>1_OS-Lizhijun</vt:lpstr>
      <vt:lpstr>剪辑</vt:lpstr>
      <vt:lpstr>PowerPoint 演示文稿</vt:lpstr>
      <vt:lpstr>PowerPoint 演示文稿</vt:lpstr>
      <vt:lpstr>PowerPoint 演示文稿</vt:lpstr>
      <vt:lpstr>生产者消费者</vt:lpstr>
      <vt:lpstr>生产者消费者 – 简化代码</vt:lpstr>
      <vt:lpstr>生产者消费者引出的一个问题</vt:lpstr>
      <vt:lpstr>生产者消费者引出的一个问题</vt:lpstr>
      <vt:lpstr>术语1: 竞争条件(Race Condition)多个进程（任务）并发访问和操作同一（组）数据且执行结果与访问发生的特定顺序有关</vt:lpstr>
      <vt:lpstr>避免竞争条件的一个尝试</vt:lpstr>
      <vt:lpstr>PowerPoint 演示文稿</vt:lpstr>
      <vt:lpstr>如何进入临界区? 有多种方法！</vt:lpstr>
      <vt:lpstr>解决临界区问题 = 即如何进入和退出临界区，以达到进程互斥及同步的目的！ </vt:lpstr>
      <vt:lpstr>PowerPoint 演示文稿</vt:lpstr>
      <vt:lpstr>PowerPoint 演示文稿</vt:lpstr>
      <vt:lpstr>PowerPoint 演示文稿</vt:lpstr>
      <vt:lpstr>PowerPoint 演示文稿</vt:lpstr>
      <vt:lpstr>PowerPoint 演示文稿</vt:lpstr>
      <vt:lpstr>Peterson算法的正确性</vt:lpstr>
      <vt:lpstr>多个进程怎么办?  面包店算法</vt:lpstr>
      <vt:lpstr>面包店算法的正确性</vt:lpstr>
      <vt:lpstr>PowerPoint 演示文稿</vt:lpstr>
      <vt:lpstr>让用户考虑这样复杂的事显然不合适</vt:lpstr>
      <vt:lpstr>PowerPoint 演示文稿</vt:lpstr>
      <vt:lpstr>PowerPoint 演示文稿</vt:lpstr>
      <vt:lpstr>PowerPoint 演示文稿</vt:lpstr>
      <vt:lpstr>PowerPoint 演示文稿</vt:lpstr>
      <vt:lpstr>信号量  由伟大人物提出的伟大概念！！</vt:lpstr>
      <vt:lpstr>PowerPoint 演示文稿</vt:lpstr>
      <vt:lpstr>PowerPoint 演示文稿</vt:lpstr>
      <vt:lpstr>PowerPoint 演示文稿</vt:lpstr>
      <vt:lpstr>信号量 vs. 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术语3: 同步(Synchronization)</vt:lpstr>
      <vt:lpstr>信号量方法实现：生产者  消费者互斥与同步控制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进程同步总结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峰 王</cp:lastModifiedBy>
  <cp:revision>1745</cp:revision>
  <cp:lastPrinted>2113-01-01T00:00:00Z</cp:lastPrinted>
  <dcterms:created xsi:type="dcterms:W3CDTF">2113-01-01T00:00:00Z</dcterms:created>
  <dcterms:modified xsi:type="dcterms:W3CDTF">2023-06-20T01:07:53Z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6B9945E87F1948DF82312CED2B6DA5B8_12</vt:lpwstr>
  </property>
  <property fmtid="{D5CDD505-2E9C-101B-9397-08002B2CF9AE}" pid="4" name="KSOProductBuildVer">
    <vt:lpwstr>2052-11.1.0.14036</vt:lpwstr>
  </property>
</Properties>
</file>