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535" r:id="rId2"/>
    <p:sldId id="427" r:id="rId3"/>
    <p:sldId id="504" r:id="rId4"/>
    <p:sldId id="505" r:id="rId5"/>
    <p:sldId id="506" r:id="rId6"/>
    <p:sldId id="536" r:id="rId7"/>
    <p:sldId id="537" r:id="rId8"/>
    <p:sldId id="507" r:id="rId9"/>
    <p:sldId id="508" r:id="rId10"/>
    <p:sldId id="53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33" r:id="rId22"/>
    <p:sldId id="519" r:id="rId23"/>
    <p:sldId id="530" r:id="rId24"/>
    <p:sldId id="531" r:id="rId25"/>
    <p:sldId id="534" r:id="rId26"/>
    <p:sldId id="522" r:id="rId27"/>
    <p:sldId id="523" r:id="rId28"/>
    <p:sldId id="524" r:id="rId29"/>
    <p:sldId id="529" r:id="rId30"/>
    <p:sldId id="525" r:id="rId31"/>
    <p:sldId id="526" r:id="rId32"/>
    <p:sldId id="527" r:id="rId33"/>
    <p:sldId id="528" r:id="rId34"/>
    <p:sldId id="532" r:id="rId35"/>
  </p:sldIdLst>
  <p:sldSz cx="9144000" cy="6858000" type="screen4x3"/>
  <p:notesSz cx="6797675" cy="9872663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AEAEA"/>
    <a:srgbClr val="C0C0C0"/>
    <a:srgbClr val="F7FBFF"/>
    <a:srgbClr val="EFF7FF"/>
    <a:srgbClr val="EBF5FF"/>
    <a:srgbClr val="CC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98" autoAdjust="0"/>
    <p:restoredTop sz="93939" autoAdjust="0"/>
  </p:normalViewPr>
  <p:slideViewPr>
    <p:cSldViewPr showGuides="1">
      <p:cViewPr varScale="1">
        <p:scale>
          <a:sx n="105" d="100"/>
          <a:sy n="105" d="100"/>
        </p:scale>
        <p:origin x="404" y="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C8A941CC-B941-494A-9B3B-88E7D5182D1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两个进程使用串口，都要读串口，数据不同不可恢复。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P1:1,2,3</a:t>
            </a:r>
          </a:p>
          <a:p>
            <a:r>
              <a:rPr lang="en-US" altLang="zh-CN"/>
              <a:t>P2:2,3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一个银行家：</a:t>
            </a:r>
            <a:r>
              <a:rPr lang="en-US" altLang="zh-CN"/>
              <a:t>20</a:t>
            </a:r>
            <a:r>
              <a:rPr lang="zh-CN" altLang="en-US"/>
              <a:t>亿</a:t>
            </a:r>
            <a:endParaRPr lang="en-US" altLang="zh-CN"/>
          </a:p>
          <a:p>
            <a:r>
              <a:rPr lang="zh-CN" altLang="en-US"/>
              <a:t>一个开发商贷款：</a:t>
            </a:r>
            <a:r>
              <a:rPr lang="en-US" altLang="zh-CN"/>
              <a:t>15</a:t>
            </a:r>
            <a:r>
              <a:rPr lang="zh-CN" altLang="en-US"/>
              <a:t>亿，资金紧张还需</a:t>
            </a:r>
            <a:r>
              <a:rPr lang="en-US" altLang="zh-CN"/>
              <a:t>3</a:t>
            </a:r>
            <a:r>
              <a:rPr lang="zh-CN" altLang="en-US"/>
              <a:t>亿；</a:t>
            </a:r>
            <a:endParaRPr lang="en-US" altLang="zh-CN"/>
          </a:p>
          <a:p>
            <a:r>
              <a:rPr lang="zh-CN" altLang="en-US"/>
              <a:t>二个开发商贷款：贷款</a:t>
            </a:r>
            <a:r>
              <a:rPr lang="en-US" altLang="zh-CN"/>
              <a:t>5</a:t>
            </a:r>
            <a:r>
              <a:rPr lang="zh-CN" altLang="en-US"/>
              <a:t>亿，能收回。</a:t>
            </a:r>
            <a:endParaRPr lang="en-US" altLang="zh-CN"/>
          </a:p>
          <a:p>
            <a:r>
              <a:rPr lang="zh-CN" altLang="en-US"/>
              <a:t>第三个开发商欲贷款：</a:t>
            </a:r>
            <a:r>
              <a:rPr lang="en-US" altLang="zh-CN"/>
              <a:t>18</a:t>
            </a:r>
            <a:r>
              <a:rPr lang="zh-CN" altLang="en-US"/>
              <a:t>亿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zh-CN" altLang="en-US" dirty="0"/>
              <a:t>执行序列，</a:t>
            </a:r>
            <a:r>
              <a:rPr lang="en-US" altLang="zh-CN" dirty="0" err="1"/>
              <a:t>p1</a:t>
            </a:r>
            <a:r>
              <a:rPr lang="zh-CN" altLang="en-US" dirty="0"/>
              <a:t>执行完再执行</a:t>
            </a:r>
            <a:r>
              <a:rPr lang="en-US" altLang="zh-CN" dirty="0" err="1"/>
              <a:t>p2</a:t>
            </a:r>
            <a:r>
              <a:rPr lang="zh-CN" altLang="en-US" dirty="0"/>
              <a:t>，</a:t>
            </a:r>
            <a:r>
              <a:rPr lang="en-US" altLang="zh-CN" dirty="0" err="1"/>
              <a:t>p1</a:t>
            </a:r>
            <a:r>
              <a:rPr lang="zh-CN" altLang="en-US" dirty="0"/>
              <a:t>的资源被全部收回。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rPr>
              <a:t>Pi(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需要资源 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剩余资源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rPr>
              <a:t>+ 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分配给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rPr>
              <a:t>Pj(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资源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最好情形：安全状态就是</a:t>
            </a:r>
            <a:r>
              <a:rPr lang="en-US" altLang="zh-CN" dirty="0" err="1"/>
              <a:t>p1-pn</a:t>
            </a:r>
            <a:endParaRPr lang="en-US" altLang="zh-CN" dirty="0"/>
          </a:p>
          <a:p>
            <a:r>
              <a:rPr lang="zh-CN" altLang="en-US" dirty="0"/>
              <a:t>最坏情形：</a:t>
            </a:r>
            <a:r>
              <a:rPr lang="en-US" altLang="zh-CN" dirty="0" err="1"/>
              <a:t>pn-p1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说中鸵鸟看到危险就把头埋在地底下。当你对某一件事情没有一个很好的解决方法时，那就忽略它，就像鸵鸟面对危险时会把它深埋在沙砾中，装作看不到。这样的算法称为“鸵鸟算法“。这实在不算是一个算法，但却是目前实际系统采用最多的一种策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内核检测除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状态死锁时，重启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A941CC-B941-494A-9B3B-88E7D5182D17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7848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268413"/>
            <a:ext cx="792162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Text Box 9"/>
          <p:cNvSpPr txBox="1">
            <a:spLocks noChangeArrowheads="1"/>
          </p:cNvSpPr>
          <p:nvPr userDrawn="1"/>
        </p:nvSpPr>
        <p:spPr bwMode="auto">
          <a:xfrm>
            <a:off x="4114800" y="65214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>
                <a:ea typeface="华文琥珀" panose="02010800040101010101" pitchFamily="2" charset="-122"/>
              </a:rPr>
              <a:t>- </a:t>
            </a:r>
            <a:fld id="{1C44DAE8-9B87-44FE-9AA5-7F363D1DD067}" type="slidenum">
              <a:rPr lang="en-US" altLang="zh-CN" sz="1600" smtClean="0">
                <a:ea typeface="华文琥珀" panose="02010800040101010101" pitchFamily="2" charset="-122"/>
              </a:rPr>
              <a:t>‹#›</a:t>
            </a:fld>
            <a:r>
              <a:rPr lang="en-US" altLang="zh-CN" sz="1600">
                <a:ea typeface="华文琥珀" panose="02010800040101010101" pitchFamily="2" charset="-122"/>
              </a:rPr>
              <a:t> -</a:t>
            </a:r>
          </a:p>
        </p:txBody>
      </p:sp>
      <p:sp>
        <p:nvSpPr>
          <p:cNvPr id="1029" name="Line 32"/>
          <p:cNvSpPr>
            <a:spLocks noChangeShapeType="1"/>
          </p:cNvSpPr>
          <p:nvPr userDrawn="1"/>
        </p:nvSpPr>
        <p:spPr bwMode="auto">
          <a:xfrm>
            <a:off x="0" y="1066800"/>
            <a:ext cx="8024813" cy="0"/>
          </a:xfrm>
          <a:prstGeom prst="line">
            <a:avLst/>
          </a:prstGeom>
          <a:noFill/>
          <a:ln w="50800">
            <a:solidFill>
              <a:srgbClr val="C1C43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2" name="Text Box 10"/>
          <p:cNvSpPr txBox="1">
            <a:spLocks noChangeArrowheads="1"/>
          </p:cNvSpPr>
          <p:nvPr userDrawn="1"/>
        </p:nvSpPr>
        <p:spPr bwMode="auto">
          <a:xfrm>
            <a:off x="7543800" y="6553200"/>
            <a:ext cx="15049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000" dirty="0">
                <a:solidFill>
                  <a:srgbClr val="006699"/>
                </a:solidFill>
                <a:latin typeface="Helvetica" pitchFamily="34" charset="0"/>
                <a:ea typeface="MS PGothic" panose="020B0600070205080204" pitchFamily="34" charset="-128"/>
              </a:rPr>
              <a:t>智能软件中心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 userDrawn="1"/>
        </p:nvSpPr>
        <p:spPr bwMode="auto">
          <a:xfrm>
            <a:off x="76200" y="6602413"/>
            <a:ext cx="732893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zh-CN" altLang="en-US" sz="1000" dirty="0">
                <a:solidFill>
                  <a:srgbClr val="006699"/>
                </a:solidFill>
                <a:latin typeface="Helvetica" pitchFamily="34" charset="0"/>
                <a:ea typeface="MS PGothic" panose="020B0600070205080204" pitchFamily="34" charset="-128"/>
              </a:rPr>
              <a:t>操作系统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9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SzPct val="8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75000"/>
        <a:buFont typeface="Times New Roman" panose="02020603050405020304" pitchFamily="18" charset="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anose="02020603050405020304" pitchFamily="18" charset="0"/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anose="02020603050405020304" pitchFamily="18" charset="0"/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anose="02020603050405020304" pitchFamily="18" charset="0"/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anose="02020603050405020304" pitchFamily="18" charset="0"/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Times New Roman" panose="02020603050405020304" pitchFamily="18" charset="0"/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OS/68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5"/>
          <p:cNvSpPr>
            <a:spLocks noChangeArrowheads="1"/>
          </p:cNvSpPr>
          <p:nvPr/>
        </p:nvSpPr>
        <p:spPr bwMode="auto">
          <a:xfrm>
            <a:off x="990600" y="152400"/>
            <a:ext cx="6629400" cy="84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第</a:t>
            </a:r>
            <a:r>
              <a:rPr lang="en-US" altLang="zh-CN" sz="44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sz="44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章 死锁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8288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主讲教师：曲明成</a:t>
            </a:r>
            <a:endParaRPr lang="zh-CN" altLang="en-US" sz="2000" kern="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电   话：</a:t>
            </a:r>
            <a:r>
              <a:rPr lang="zh-CN" altLang="en-US" sz="2400" kern="0" dirty="0">
                <a:solidFill>
                  <a:srgbClr val="A5002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A5002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15645102418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E-mail</a:t>
            </a:r>
            <a:r>
              <a:rPr lang="zh-CN" altLang="en-US" sz="2400" kern="0" dirty="0">
                <a:latin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 kern="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qumingcheng@126.com</a:t>
            </a:r>
            <a:endParaRPr lang="en-US" altLang="zh-CN" sz="2400" kern="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 kern="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kern="0" dirty="0">
                <a:solidFill>
                  <a:srgbClr val="99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哈工大计算学部</a:t>
            </a:r>
            <a:r>
              <a:rPr lang="en-US" altLang="zh-CN" kern="0" dirty="0">
                <a:solidFill>
                  <a:srgbClr val="99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0" dirty="0">
                <a:solidFill>
                  <a:srgbClr val="99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智能软件中心</a:t>
            </a:r>
            <a:endParaRPr lang="zh-CN" altLang="en-US" sz="2000" kern="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altLang="zh-CN" kern="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死锁并不总是发生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一简单实例</a:t>
            </a:r>
          </a:p>
        </p:txBody>
      </p:sp>
      <p:grpSp>
        <p:nvGrpSpPr>
          <p:cNvPr id="318468" name="Group 4"/>
          <p:cNvGrpSpPr/>
          <p:nvPr/>
        </p:nvGrpSpPr>
        <p:grpSpPr bwMode="auto">
          <a:xfrm>
            <a:off x="3810000" y="1219200"/>
            <a:ext cx="2971800" cy="1927225"/>
            <a:chOff x="2112" y="768"/>
            <a:chExt cx="1872" cy="1214"/>
          </a:xfrm>
        </p:grpSpPr>
        <p:sp>
          <p:nvSpPr>
            <p:cNvPr id="11283" name="Rectangle 5"/>
            <p:cNvSpPr>
              <a:spLocks noChangeArrowheads="1"/>
            </p:cNvSpPr>
            <p:nvPr/>
          </p:nvSpPr>
          <p:spPr bwMode="auto">
            <a:xfrm>
              <a:off x="2112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</a:t>
              </a:r>
              <a:r>
                <a:rPr lang="en-US" altLang="zh-CN" sz="1800"/>
                <a:t>	</a:t>
              </a:r>
            </a:p>
          </p:txBody>
        </p:sp>
        <p:sp>
          <p:nvSpPr>
            <p:cNvPr id="11284" name="Rectangle 6"/>
            <p:cNvSpPr>
              <a:spLocks noChangeArrowheads="1"/>
            </p:cNvSpPr>
            <p:nvPr/>
          </p:nvSpPr>
          <p:spPr bwMode="auto">
            <a:xfrm>
              <a:off x="3120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</a:t>
              </a:r>
              <a:r>
                <a:rPr lang="en-US" altLang="zh-CN" sz="1800"/>
                <a:t>	</a:t>
              </a:r>
            </a:p>
          </p:txBody>
        </p:sp>
      </p:grpSp>
      <p:grpSp>
        <p:nvGrpSpPr>
          <p:cNvPr id="318471" name="Group 7"/>
          <p:cNvGrpSpPr/>
          <p:nvPr/>
        </p:nvGrpSpPr>
        <p:grpSpPr bwMode="auto">
          <a:xfrm>
            <a:off x="990600" y="3203575"/>
            <a:ext cx="7620000" cy="530225"/>
            <a:chOff x="624" y="2690"/>
            <a:chExt cx="4800" cy="334"/>
          </a:xfrm>
        </p:grpSpPr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考虑序列：</a:t>
              </a:r>
              <a:r>
                <a:rPr lang="en-US" altLang="zh-CN" sz="2400">
                  <a:solidFill>
                    <a:srgbClr val="FF0000"/>
                  </a:solidFill>
                </a:rPr>
                <a:t>A:x.P()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A:y.P()…</a:t>
              </a:r>
            </a:p>
          </p:txBody>
        </p:sp>
        <p:pic>
          <p:nvPicPr>
            <p:cNvPr id="11282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4" name="AutoShape 10"/>
          <p:cNvSpPr>
            <a:spLocks noChangeArrowheads="1"/>
          </p:cNvSpPr>
          <p:nvPr/>
        </p:nvSpPr>
        <p:spPr bwMode="auto">
          <a:xfrm rot="10800000">
            <a:off x="4724400" y="3886200"/>
            <a:ext cx="4191000" cy="533400"/>
          </a:xfrm>
          <a:prstGeom prst="wedgeRoundRectCallout">
            <a:avLst>
              <a:gd name="adj1" fmla="val 23750"/>
              <a:gd name="adj2" fmla="val 95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形成循环等待，出现死锁</a:t>
            </a:r>
          </a:p>
        </p:txBody>
      </p:sp>
      <p:grpSp>
        <p:nvGrpSpPr>
          <p:cNvPr id="318475" name="Group 11"/>
          <p:cNvGrpSpPr/>
          <p:nvPr/>
        </p:nvGrpSpPr>
        <p:grpSpPr bwMode="auto">
          <a:xfrm>
            <a:off x="990600" y="4419604"/>
            <a:ext cx="7620000" cy="534988"/>
            <a:chOff x="624" y="2690"/>
            <a:chExt cx="4800" cy="337"/>
          </a:xfrm>
        </p:grpSpPr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624" y="2690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考虑序列：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A:x.P</a:t>
              </a:r>
              <a:r>
                <a:rPr lang="en-US" altLang="zh-CN" sz="2400" dirty="0">
                  <a:solidFill>
                    <a:srgbClr val="FF0000"/>
                  </a:solidFill>
                </a:rPr>
                <a:t>()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A:y.P</a:t>
              </a:r>
              <a:r>
                <a:rPr lang="en-US" altLang="zh-CN" sz="2400" dirty="0">
                  <a:solidFill>
                    <a:srgbClr val="FF0000"/>
                  </a:solidFill>
                </a:rPr>
                <a:t>()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B:y.P</a:t>
              </a:r>
              <a:r>
                <a:rPr lang="en-US" altLang="zh-CN" sz="2400" dirty="0">
                  <a:solidFill>
                    <a:srgbClr val="FF0000"/>
                  </a:solidFill>
                </a:rPr>
                <a:t>()…</a:t>
              </a:r>
            </a:p>
          </p:txBody>
        </p:sp>
        <p:pic>
          <p:nvPicPr>
            <p:cNvPr id="11280" name="Picture 1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8" name="AutoShape 14"/>
          <p:cNvSpPr>
            <a:spLocks noChangeArrowheads="1"/>
          </p:cNvSpPr>
          <p:nvPr/>
        </p:nvSpPr>
        <p:spPr bwMode="auto">
          <a:xfrm rot="10800000">
            <a:off x="6553200" y="5102225"/>
            <a:ext cx="2362200" cy="536575"/>
          </a:xfrm>
          <a:prstGeom prst="wedgeRoundRectCallout">
            <a:avLst>
              <a:gd name="adj1" fmla="val 27954"/>
              <a:gd name="adj2" fmla="val 87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并不形成死锁</a:t>
            </a:r>
          </a:p>
        </p:txBody>
      </p:sp>
      <p:grpSp>
        <p:nvGrpSpPr>
          <p:cNvPr id="318479" name="Group 15"/>
          <p:cNvGrpSpPr/>
          <p:nvPr/>
        </p:nvGrpSpPr>
        <p:grpSpPr bwMode="auto">
          <a:xfrm>
            <a:off x="990600" y="5562600"/>
            <a:ext cx="7467600" cy="968375"/>
            <a:chOff x="624" y="3504"/>
            <a:chExt cx="4704" cy="610"/>
          </a:xfrm>
        </p:grpSpPr>
        <p:sp>
          <p:nvSpPr>
            <p:cNvPr id="11277" name="Rectangle 16"/>
            <p:cNvSpPr>
              <a:spLocks noChangeArrowheads="1"/>
            </p:cNvSpPr>
            <p:nvPr/>
          </p:nvSpPr>
          <p:spPr bwMode="auto">
            <a:xfrm>
              <a:off x="624" y="3504"/>
              <a:ext cx="470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资源请求需要形成环路等待才死锁，如何描述这种等待关系</a:t>
              </a: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pic>
          <p:nvPicPr>
            <p:cNvPr id="11278" name="Picture 1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63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8482" name="Group 18"/>
          <p:cNvGrpSpPr/>
          <p:nvPr/>
        </p:nvGrpSpPr>
        <p:grpSpPr bwMode="auto">
          <a:xfrm>
            <a:off x="990600" y="5032375"/>
            <a:ext cx="5029200" cy="530225"/>
            <a:chOff x="624" y="3170"/>
            <a:chExt cx="3168" cy="334"/>
          </a:xfrm>
        </p:grpSpPr>
        <p:sp>
          <p:nvSpPr>
            <p:cNvPr id="11275" name="Rectangle 19"/>
            <p:cNvSpPr>
              <a:spLocks noChangeArrowheads="1"/>
            </p:cNvSpPr>
            <p:nvPr/>
          </p:nvSpPr>
          <p:spPr bwMode="auto">
            <a:xfrm>
              <a:off x="624" y="3170"/>
              <a:ext cx="316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死锁与调度有关，是非确定的</a:t>
              </a:r>
              <a:r>
                <a:rPr lang="en-US" altLang="zh-CN" sz="2400"/>
                <a:t>!</a:t>
              </a:r>
            </a:p>
          </p:txBody>
        </p:sp>
        <p:pic>
          <p:nvPicPr>
            <p:cNvPr id="11276" name="Picture 2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27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188912" y="981075"/>
            <a:ext cx="8915400" cy="5921702"/>
            <a:chOff x="188912" y="981075"/>
            <a:chExt cx="8915400" cy="5921702"/>
          </a:xfrm>
        </p:grpSpPr>
        <p:grpSp>
          <p:nvGrpSpPr>
            <p:cNvPr id="4" name="组合 3"/>
            <p:cNvGrpSpPr/>
            <p:nvPr/>
          </p:nvGrpSpPr>
          <p:grpSpPr>
            <a:xfrm>
              <a:off x="188912" y="981075"/>
              <a:ext cx="8915400" cy="4233857"/>
              <a:chOff x="152400" y="1221586"/>
              <a:chExt cx="8915400" cy="4233857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81000" y="1221586"/>
                <a:ext cx="8458200" cy="4233857"/>
                <a:chOff x="374482" y="2971800"/>
                <a:chExt cx="7397919" cy="3694506"/>
              </a:xfrm>
            </p:grpSpPr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8397" r="11094"/>
                <a:stretch>
                  <a:fillRect/>
                </a:stretch>
              </p:blipFill>
              <p:spPr>
                <a:xfrm>
                  <a:off x="374482" y="2971800"/>
                  <a:ext cx="3664118" cy="3694506"/>
                </a:xfrm>
                <a:prstGeom prst="rect">
                  <a:avLst/>
                </a:prstGeom>
              </p:spPr>
            </p:pic>
            <p:pic>
              <p:nvPicPr>
                <p:cNvPr id="22" name="图片 21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4775"/>
                <a:stretch>
                  <a:fillRect/>
                </a:stretch>
              </p:blipFill>
              <p:spPr>
                <a:xfrm>
                  <a:off x="4071919" y="2971800"/>
                  <a:ext cx="3700482" cy="3694506"/>
                </a:xfrm>
                <a:prstGeom prst="rect">
                  <a:avLst/>
                </a:prstGeom>
              </p:spPr>
            </p:pic>
          </p:grpSp>
          <p:sp>
            <p:nvSpPr>
              <p:cNvPr id="3" name="矩形 2"/>
              <p:cNvSpPr/>
              <p:nvPr/>
            </p:nvSpPr>
            <p:spPr bwMode="auto">
              <a:xfrm>
                <a:off x="152400" y="2743200"/>
                <a:ext cx="8915400" cy="674688"/>
              </a:xfrm>
              <a:prstGeom prst="rect">
                <a:avLst/>
              </a:prstGeom>
              <a:noFill/>
              <a:ln w="28575" cap="flat" cmpd="sng" algn="ctr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8694" y="5129525"/>
              <a:ext cx="2974260" cy="1773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  <p:bldP spid="318474" grpId="0" animBg="1"/>
      <p:bldP spid="3184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死锁并不总是发生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一简单实例</a:t>
            </a:r>
          </a:p>
        </p:txBody>
      </p:sp>
      <p:grpSp>
        <p:nvGrpSpPr>
          <p:cNvPr id="318468" name="Group 4"/>
          <p:cNvGrpSpPr/>
          <p:nvPr/>
        </p:nvGrpSpPr>
        <p:grpSpPr bwMode="auto">
          <a:xfrm>
            <a:off x="3810000" y="1219200"/>
            <a:ext cx="2971800" cy="1927225"/>
            <a:chOff x="2112" y="768"/>
            <a:chExt cx="1872" cy="1214"/>
          </a:xfrm>
        </p:grpSpPr>
        <p:sp>
          <p:nvSpPr>
            <p:cNvPr id="11283" name="Rectangle 5"/>
            <p:cNvSpPr>
              <a:spLocks noChangeArrowheads="1"/>
            </p:cNvSpPr>
            <p:nvPr/>
          </p:nvSpPr>
          <p:spPr bwMode="auto">
            <a:xfrm>
              <a:off x="2112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</a:t>
              </a:r>
              <a:r>
                <a:rPr lang="en-US" altLang="zh-CN" sz="1800"/>
                <a:t>	</a:t>
              </a:r>
            </a:p>
          </p:txBody>
        </p:sp>
        <p:sp>
          <p:nvSpPr>
            <p:cNvPr id="11284" name="Rectangle 6"/>
            <p:cNvSpPr>
              <a:spLocks noChangeArrowheads="1"/>
            </p:cNvSpPr>
            <p:nvPr/>
          </p:nvSpPr>
          <p:spPr bwMode="auto">
            <a:xfrm>
              <a:off x="3120" y="768"/>
              <a:ext cx="864" cy="121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 </a:t>
              </a:r>
              <a:r>
                <a:rPr lang="en-US" altLang="zh-CN" sz="2400"/>
                <a:t>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x.P();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x.V();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y.V();</a:t>
              </a:r>
              <a:r>
                <a:rPr lang="en-US" altLang="zh-CN" sz="1800"/>
                <a:t>	</a:t>
              </a:r>
            </a:p>
          </p:txBody>
        </p:sp>
      </p:grpSp>
      <p:grpSp>
        <p:nvGrpSpPr>
          <p:cNvPr id="318471" name="Group 7"/>
          <p:cNvGrpSpPr/>
          <p:nvPr/>
        </p:nvGrpSpPr>
        <p:grpSpPr bwMode="auto">
          <a:xfrm>
            <a:off x="990600" y="3203575"/>
            <a:ext cx="7620000" cy="530225"/>
            <a:chOff x="624" y="2690"/>
            <a:chExt cx="4800" cy="334"/>
          </a:xfrm>
        </p:grpSpPr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考虑序列：</a:t>
              </a:r>
              <a:r>
                <a:rPr lang="en-US" altLang="zh-CN" sz="2400">
                  <a:solidFill>
                    <a:srgbClr val="FF0000"/>
                  </a:solidFill>
                </a:rPr>
                <a:t>A:x.P()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B:y.P()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B:x.P()</a:t>
              </a:r>
              <a:r>
                <a:rPr lang="zh-CN" altLang="en-US" sz="2400">
                  <a:solidFill>
                    <a:srgbClr val="FF0000"/>
                  </a:solidFill>
                </a:rPr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A:y.P()…</a:t>
              </a:r>
            </a:p>
          </p:txBody>
        </p:sp>
        <p:pic>
          <p:nvPicPr>
            <p:cNvPr id="11282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4" name="AutoShape 10"/>
          <p:cNvSpPr>
            <a:spLocks noChangeArrowheads="1"/>
          </p:cNvSpPr>
          <p:nvPr/>
        </p:nvSpPr>
        <p:spPr bwMode="auto">
          <a:xfrm rot="10800000">
            <a:off x="4724400" y="3886200"/>
            <a:ext cx="4191000" cy="533400"/>
          </a:xfrm>
          <a:prstGeom prst="wedgeRoundRectCallout">
            <a:avLst>
              <a:gd name="adj1" fmla="val 23750"/>
              <a:gd name="adj2" fmla="val 958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形成循环等待，出现死锁</a:t>
            </a:r>
          </a:p>
        </p:txBody>
      </p:sp>
      <p:grpSp>
        <p:nvGrpSpPr>
          <p:cNvPr id="318475" name="Group 11"/>
          <p:cNvGrpSpPr/>
          <p:nvPr/>
        </p:nvGrpSpPr>
        <p:grpSpPr bwMode="auto">
          <a:xfrm>
            <a:off x="990600" y="4419604"/>
            <a:ext cx="7620000" cy="534988"/>
            <a:chOff x="624" y="2690"/>
            <a:chExt cx="4800" cy="337"/>
          </a:xfrm>
        </p:grpSpPr>
        <p:sp>
          <p:nvSpPr>
            <p:cNvPr id="11279" name="Rectangle 12"/>
            <p:cNvSpPr>
              <a:spLocks noChangeArrowheads="1"/>
            </p:cNvSpPr>
            <p:nvPr/>
          </p:nvSpPr>
          <p:spPr bwMode="auto">
            <a:xfrm>
              <a:off x="624" y="2690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考虑序列：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A:x.P</a:t>
              </a:r>
              <a:r>
                <a:rPr lang="en-US" altLang="zh-CN" sz="2400" dirty="0">
                  <a:solidFill>
                    <a:srgbClr val="FF0000"/>
                  </a:solidFill>
                </a:rPr>
                <a:t>()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A:y.P</a:t>
              </a:r>
              <a:r>
                <a:rPr lang="en-US" altLang="zh-CN" sz="2400" dirty="0">
                  <a:solidFill>
                    <a:srgbClr val="FF0000"/>
                  </a:solidFill>
                </a:rPr>
                <a:t>()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，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B:y.P</a:t>
              </a:r>
              <a:r>
                <a:rPr lang="en-US" altLang="zh-CN" sz="2400" dirty="0">
                  <a:solidFill>
                    <a:srgbClr val="FF0000"/>
                  </a:solidFill>
                </a:rPr>
                <a:t>()…</a:t>
              </a:r>
            </a:p>
          </p:txBody>
        </p:sp>
        <p:pic>
          <p:nvPicPr>
            <p:cNvPr id="11280" name="Picture 1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8478" name="AutoShape 14"/>
          <p:cNvSpPr>
            <a:spLocks noChangeArrowheads="1"/>
          </p:cNvSpPr>
          <p:nvPr/>
        </p:nvSpPr>
        <p:spPr bwMode="auto">
          <a:xfrm rot="10800000">
            <a:off x="6553200" y="5102225"/>
            <a:ext cx="2362200" cy="536575"/>
          </a:xfrm>
          <a:prstGeom prst="wedgeRoundRectCallout">
            <a:avLst>
              <a:gd name="adj1" fmla="val 27954"/>
              <a:gd name="adj2" fmla="val 87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并不形成死锁</a:t>
            </a:r>
          </a:p>
        </p:txBody>
      </p:sp>
      <p:grpSp>
        <p:nvGrpSpPr>
          <p:cNvPr id="318479" name="Group 15"/>
          <p:cNvGrpSpPr/>
          <p:nvPr/>
        </p:nvGrpSpPr>
        <p:grpSpPr bwMode="auto">
          <a:xfrm>
            <a:off x="990600" y="5562600"/>
            <a:ext cx="7467600" cy="968375"/>
            <a:chOff x="624" y="3504"/>
            <a:chExt cx="4704" cy="610"/>
          </a:xfrm>
        </p:grpSpPr>
        <p:sp>
          <p:nvSpPr>
            <p:cNvPr id="11277" name="Rectangle 16"/>
            <p:cNvSpPr>
              <a:spLocks noChangeArrowheads="1"/>
            </p:cNvSpPr>
            <p:nvPr/>
          </p:nvSpPr>
          <p:spPr bwMode="auto">
            <a:xfrm>
              <a:off x="624" y="3504"/>
              <a:ext cx="470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资源请求需要形成环路等待才死锁，如何描述这种等待关系</a:t>
              </a: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pic>
          <p:nvPicPr>
            <p:cNvPr id="11278" name="Picture 1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63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8482" name="Group 18"/>
          <p:cNvGrpSpPr/>
          <p:nvPr/>
        </p:nvGrpSpPr>
        <p:grpSpPr bwMode="auto">
          <a:xfrm>
            <a:off x="990600" y="5032375"/>
            <a:ext cx="5029200" cy="530225"/>
            <a:chOff x="624" y="3170"/>
            <a:chExt cx="3168" cy="334"/>
          </a:xfrm>
        </p:grpSpPr>
        <p:sp>
          <p:nvSpPr>
            <p:cNvPr id="11275" name="Rectangle 19"/>
            <p:cNvSpPr>
              <a:spLocks noChangeArrowheads="1"/>
            </p:cNvSpPr>
            <p:nvPr/>
          </p:nvSpPr>
          <p:spPr bwMode="auto">
            <a:xfrm>
              <a:off x="624" y="3170"/>
              <a:ext cx="316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死锁与调度有关，是非确定的</a:t>
              </a:r>
              <a:r>
                <a:rPr lang="en-US" altLang="zh-CN" sz="2400"/>
                <a:t>!</a:t>
              </a:r>
            </a:p>
          </p:txBody>
        </p:sp>
        <p:pic>
          <p:nvPicPr>
            <p:cNvPr id="11276" name="Picture 2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27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  <p:bldP spid="318474" grpId="0" animBg="1"/>
      <p:bldP spid="3184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资源分配图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资源分配图模型</a:t>
            </a:r>
          </a:p>
        </p:txBody>
      </p:sp>
      <p:grpSp>
        <p:nvGrpSpPr>
          <p:cNvPr id="319492" name="Group 4"/>
          <p:cNvGrpSpPr/>
          <p:nvPr/>
        </p:nvGrpSpPr>
        <p:grpSpPr bwMode="auto">
          <a:xfrm>
            <a:off x="990600" y="1981200"/>
            <a:ext cx="7620000" cy="530225"/>
            <a:chOff x="624" y="1248"/>
            <a:chExt cx="4800" cy="334"/>
          </a:xfrm>
        </p:grpSpPr>
        <p:sp>
          <p:nvSpPr>
            <p:cNvPr id="12338" name="Rectangle 5"/>
            <p:cNvSpPr>
              <a:spLocks noChangeArrowheads="1"/>
            </p:cNvSpPr>
            <p:nvPr/>
          </p:nvSpPr>
          <p:spPr bwMode="auto">
            <a:xfrm>
              <a:off x="624" y="124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一个进程集合</a:t>
              </a:r>
              <a:r>
                <a:rPr lang="en-US" altLang="zh-CN" sz="2400"/>
                <a:t>{P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,P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,…,P</a:t>
              </a:r>
              <a:r>
                <a:rPr lang="en-US" altLang="zh-CN" sz="2400" baseline="-25000"/>
                <a:t>n</a:t>
              </a:r>
              <a:r>
                <a:rPr lang="en-US" altLang="zh-CN" sz="2400"/>
                <a:t>}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39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5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495" name="Group 7"/>
          <p:cNvGrpSpPr/>
          <p:nvPr/>
        </p:nvGrpSpPr>
        <p:grpSpPr bwMode="auto">
          <a:xfrm>
            <a:off x="6705600" y="1079500"/>
            <a:ext cx="2057400" cy="2654300"/>
            <a:chOff x="4224" y="680"/>
            <a:chExt cx="1296" cy="1672"/>
          </a:xfrm>
        </p:grpSpPr>
        <p:grpSp>
          <p:nvGrpSpPr>
            <p:cNvPr id="12319" name="Group 8"/>
            <p:cNvGrpSpPr/>
            <p:nvPr/>
          </p:nvGrpSpPr>
          <p:grpSpPr bwMode="auto">
            <a:xfrm>
              <a:off x="4224" y="680"/>
              <a:ext cx="1296" cy="1672"/>
              <a:chOff x="4224" y="392"/>
              <a:chExt cx="1296" cy="1672"/>
            </a:xfrm>
          </p:grpSpPr>
          <p:sp>
            <p:nvSpPr>
              <p:cNvPr id="12336" name="Rectangle 9"/>
              <p:cNvSpPr>
                <a:spLocks noChangeArrowheads="1"/>
              </p:cNvSpPr>
              <p:nvPr/>
            </p:nvSpPr>
            <p:spPr bwMode="auto">
              <a:xfrm>
                <a:off x="4224" y="432"/>
                <a:ext cx="1296" cy="16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2337" name="Text Box 10"/>
              <p:cNvSpPr txBox="1">
                <a:spLocks noChangeArrowheads="1"/>
              </p:cNvSpPr>
              <p:nvPr/>
            </p:nvSpPr>
            <p:spPr bwMode="auto">
              <a:xfrm>
                <a:off x="4624" y="392"/>
                <a:ext cx="5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u="sng">
                    <a:solidFill>
                      <a:srgbClr val="FF0000"/>
                    </a:solidFill>
                  </a:rPr>
                  <a:t>记号</a:t>
                </a:r>
              </a:p>
            </p:txBody>
          </p:sp>
        </p:grpSp>
        <p:grpSp>
          <p:nvGrpSpPr>
            <p:cNvPr id="12320" name="Group 11"/>
            <p:cNvGrpSpPr/>
            <p:nvPr/>
          </p:nvGrpSpPr>
          <p:grpSpPr bwMode="auto">
            <a:xfrm>
              <a:off x="4416" y="1478"/>
              <a:ext cx="951" cy="834"/>
              <a:chOff x="4272" y="1104"/>
              <a:chExt cx="951" cy="834"/>
            </a:xfrm>
          </p:grpSpPr>
          <p:grpSp>
            <p:nvGrpSpPr>
              <p:cNvPr id="12324" name="Group 12"/>
              <p:cNvGrpSpPr/>
              <p:nvPr/>
            </p:nvGrpSpPr>
            <p:grpSpPr bwMode="auto">
              <a:xfrm>
                <a:off x="4272" y="1152"/>
                <a:ext cx="375" cy="588"/>
                <a:chOff x="4320" y="755"/>
                <a:chExt cx="375" cy="588"/>
              </a:xfrm>
            </p:grpSpPr>
            <p:grpSp>
              <p:nvGrpSpPr>
                <p:cNvPr id="12332" name="Group 13"/>
                <p:cNvGrpSpPr/>
                <p:nvPr/>
              </p:nvGrpSpPr>
              <p:grpSpPr bwMode="auto">
                <a:xfrm>
                  <a:off x="4320" y="755"/>
                  <a:ext cx="375" cy="328"/>
                  <a:chOff x="1680" y="816"/>
                  <a:chExt cx="384" cy="336"/>
                </a:xfrm>
              </p:grpSpPr>
              <p:sp>
                <p:nvSpPr>
                  <p:cNvPr id="1233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816"/>
                    <a:ext cx="384" cy="33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anose="05030102010509060703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anose="02020603050405020304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48" y="96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anose="05030102010509060703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anose="02020603050405020304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</p:grpSp>
            <p:sp>
              <p:nvSpPr>
                <p:cNvPr id="1233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45" y="1055"/>
                  <a:ext cx="32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anose="02020603050405020304" pitchFamily="18" charset="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R</a:t>
                  </a:r>
                  <a:r>
                    <a:rPr lang="en-US" altLang="zh-CN" sz="2400" baseline="-25000"/>
                    <a:t>1</a:t>
                  </a:r>
                  <a:endParaRPr lang="en-US" altLang="zh-CN" sz="2400"/>
                </a:p>
              </p:txBody>
            </p:sp>
          </p:grpSp>
          <p:grpSp>
            <p:nvGrpSpPr>
              <p:cNvPr id="12325" name="Group 17"/>
              <p:cNvGrpSpPr/>
              <p:nvPr/>
            </p:nvGrpSpPr>
            <p:grpSpPr bwMode="auto">
              <a:xfrm>
                <a:off x="4848" y="1104"/>
                <a:ext cx="375" cy="834"/>
                <a:chOff x="1584" y="2064"/>
                <a:chExt cx="384" cy="854"/>
              </a:xfrm>
            </p:grpSpPr>
            <p:grpSp>
              <p:nvGrpSpPr>
                <p:cNvPr id="12326" name="Group 18"/>
                <p:cNvGrpSpPr/>
                <p:nvPr/>
              </p:nvGrpSpPr>
              <p:grpSpPr bwMode="auto">
                <a:xfrm>
                  <a:off x="1584" y="2064"/>
                  <a:ext cx="384" cy="576"/>
                  <a:chOff x="1584" y="2064"/>
                  <a:chExt cx="384" cy="576"/>
                </a:xfrm>
              </p:grpSpPr>
              <p:sp>
                <p:nvSpPr>
                  <p:cNvPr id="1232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064"/>
                    <a:ext cx="384" cy="576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algn="ctr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anose="05030102010509060703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anose="02020603050405020304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29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169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anose="05030102010509060703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anose="02020603050405020304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0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328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anose="05030102010509060703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anose="02020603050405020304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  <p:sp>
                <p:nvSpPr>
                  <p:cNvPr id="12331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752" y="248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rgbClr val="993300"/>
                      </a:buClr>
                      <a:buSzPct val="9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rgbClr val="CC6600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rgbClr val="009900"/>
                      </a:buClr>
                      <a:buSzPct val="75000"/>
                      <a:buFont typeface="Webdings" panose="05030102010509060703" pitchFamily="18" charset="2"/>
                      <a:buChar char="4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rgbClr val="FF6600"/>
                      </a:buClr>
                      <a:buSzPct val="75000"/>
                      <a:buFont typeface="Times New Roman" panose="02020603050405020304" pitchFamily="18" charset="0"/>
                      <a:buChar char="–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F0066"/>
                      </a:buClr>
                      <a:buSzPct val="75000"/>
                      <a:buFont typeface="Times New Roman" panose="02020603050405020304" pitchFamily="18" charset="0"/>
                      <a:buChar char="»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600"/>
                  </a:p>
                </p:txBody>
              </p:sp>
            </p:grpSp>
            <p:sp>
              <p:nvSpPr>
                <p:cNvPr id="123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10" y="2623"/>
                  <a:ext cx="33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anose="02020603050405020304" pitchFamily="18" charset="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/>
                    <a:t>R</a:t>
                  </a:r>
                  <a:r>
                    <a:rPr lang="en-US" altLang="zh-CN" sz="2400" baseline="-25000"/>
                    <a:t>2</a:t>
                  </a:r>
                  <a:endParaRPr lang="en-US" altLang="zh-CN" sz="2400"/>
                </a:p>
              </p:txBody>
            </p:sp>
          </p:grpSp>
        </p:grpSp>
        <p:grpSp>
          <p:nvGrpSpPr>
            <p:cNvPr id="12321" name="Group 24"/>
            <p:cNvGrpSpPr/>
            <p:nvPr/>
          </p:nvGrpSpPr>
          <p:grpSpPr bwMode="auto">
            <a:xfrm>
              <a:off x="4416" y="1007"/>
              <a:ext cx="951" cy="375"/>
              <a:chOff x="4272" y="633"/>
              <a:chExt cx="951" cy="375"/>
            </a:xfrm>
          </p:grpSpPr>
          <p:sp>
            <p:nvSpPr>
              <p:cNvPr id="12322" name="Oval 25"/>
              <p:cNvSpPr>
                <a:spLocks noChangeArrowheads="1"/>
              </p:cNvSpPr>
              <p:nvPr/>
            </p:nvSpPr>
            <p:spPr bwMode="auto">
              <a:xfrm>
                <a:off x="4272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2323" name="Oval 26"/>
              <p:cNvSpPr>
                <a:spLocks noChangeArrowheads="1"/>
              </p:cNvSpPr>
              <p:nvPr/>
            </p:nvSpPr>
            <p:spPr bwMode="auto">
              <a:xfrm>
                <a:off x="4848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</p:grpSp>
      <p:grpSp>
        <p:nvGrpSpPr>
          <p:cNvPr id="319515" name="Group 27"/>
          <p:cNvGrpSpPr/>
          <p:nvPr/>
        </p:nvGrpSpPr>
        <p:grpSpPr bwMode="auto">
          <a:xfrm>
            <a:off x="990600" y="2517775"/>
            <a:ext cx="7620000" cy="530225"/>
            <a:chOff x="624" y="1586"/>
            <a:chExt cx="4800" cy="334"/>
          </a:xfrm>
        </p:grpSpPr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一资源类型集合</a:t>
              </a:r>
              <a:r>
                <a:rPr lang="en-US" altLang="zh-CN" sz="2400"/>
                <a:t>{R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,R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,…,R</a:t>
              </a:r>
              <a:r>
                <a:rPr lang="en-US" altLang="zh-CN" sz="2400" baseline="-25000"/>
                <a:t>m</a:t>
              </a:r>
              <a:r>
                <a:rPr lang="en-US" altLang="zh-CN" sz="2400"/>
                <a:t>}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8" name="Picture 2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69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18" name="Group 30"/>
          <p:cNvGrpSpPr/>
          <p:nvPr/>
        </p:nvGrpSpPr>
        <p:grpSpPr bwMode="auto">
          <a:xfrm>
            <a:off x="990600" y="3095625"/>
            <a:ext cx="7620000" cy="530225"/>
            <a:chOff x="624" y="1959"/>
            <a:chExt cx="4800" cy="334"/>
          </a:xfrm>
        </p:grpSpPr>
        <p:sp>
          <p:nvSpPr>
            <p:cNvPr id="12315" name="Rectangle 31"/>
            <p:cNvSpPr>
              <a:spLocks noChangeArrowheads="1"/>
            </p:cNvSpPr>
            <p:nvPr/>
          </p:nvSpPr>
          <p:spPr bwMode="auto">
            <a:xfrm>
              <a:off x="624" y="1959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资源类型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i</a:t>
              </a:r>
              <a:r>
                <a:rPr lang="zh-CN" altLang="en-US" sz="2400"/>
                <a:t>有</a:t>
              </a:r>
              <a:r>
                <a:rPr lang="en-US" altLang="zh-CN" sz="2400"/>
                <a:t>W</a:t>
              </a:r>
              <a:r>
                <a:rPr lang="en-US" altLang="zh-CN" sz="2400" baseline="-25000"/>
                <a:t>i</a:t>
              </a:r>
              <a:r>
                <a:rPr lang="zh-CN" altLang="en-US" sz="2400"/>
                <a:t>个实例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2316" name="Picture 3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07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1" name="Group 33"/>
          <p:cNvGrpSpPr/>
          <p:nvPr/>
        </p:nvGrpSpPr>
        <p:grpSpPr bwMode="auto">
          <a:xfrm>
            <a:off x="990600" y="4572000"/>
            <a:ext cx="7620000" cy="530225"/>
            <a:chOff x="624" y="2880"/>
            <a:chExt cx="4800" cy="334"/>
          </a:xfrm>
        </p:grpSpPr>
        <p:sp>
          <p:nvSpPr>
            <p:cNvPr id="12313" name="Rectangle 34"/>
            <p:cNvSpPr>
              <a:spLocks noChangeArrowheads="1"/>
            </p:cNvSpPr>
            <p:nvPr/>
          </p:nvSpPr>
          <p:spPr bwMode="auto">
            <a:xfrm>
              <a:off x="624" y="288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资源请求边：有向边</a:t>
              </a:r>
              <a:r>
                <a:rPr lang="en-US" altLang="zh-CN" sz="2400"/>
                <a:t>P</a:t>
              </a:r>
              <a:r>
                <a:rPr lang="en-US" altLang="zh-CN" sz="2400" baseline="-25000"/>
                <a:t>i</a:t>
              </a:r>
              <a:r>
                <a:rPr lang="en-US" altLang="zh-CN" sz="2400">
                  <a:sym typeface="Symbol" panose="05050102010706020507" pitchFamily="18" charset="2"/>
                </a:rPr>
                <a:t>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j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4" name="Picture 35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4" name="Group 36"/>
          <p:cNvGrpSpPr/>
          <p:nvPr/>
        </p:nvGrpSpPr>
        <p:grpSpPr bwMode="auto">
          <a:xfrm>
            <a:off x="990600" y="5108575"/>
            <a:ext cx="7620000" cy="530225"/>
            <a:chOff x="624" y="3218"/>
            <a:chExt cx="4800" cy="334"/>
          </a:xfrm>
        </p:grpSpPr>
        <p:sp>
          <p:nvSpPr>
            <p:cNvPr id="12311" name="Rectangle 37"/>
            <p:cNvSpPr>
              <a:spLocks noChangeArrowheads="1"/>
            </p:cNvSpPr>
            <p:nvPr/>
          </p:nvSpPr>
          <p:spPr bwMode="auto">
            <a:xfrm>
              <a:off x="624" y="321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资源分配边：有向边</a:t>
              </a:r>
              <a:r>
                <a:rPr lang="en-US" altLang="zh-CN" sz="2400"/>
                <a:t>R</a:t>
              </a:r>
              <a:r>
                <a:rPr lang="en-US" altLang="zh-CN" sz="2400" baseline="-25000"/>
                <a:t>i</a:t>
              </a:r>
              <a:r>
                <a:rPr lang="en-US" altLang="zh-CN" sz="2400">
                  <a:sym typeface="Symbol" panose="05050102010706020507" pitchFamily="18" charset="2"/>
                </a:rPr>
                <a:t>P</a:t>
              </a:r>
              <a:r>
                <a:rPr lang="en-US" altLang="zh-CN" sz="2400" baseline="-25000"/>
                <a:t>k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pic>
          <p:nvPicPr>
            <p:cNvPr id="12312" name="Picture 3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9527" name="Group 39"/>
          <p:cNvGrpSpPr/>
          <p:nvPr/>
        </p:nvGrpSpPr>
        <p:grpSpPr bwMode="auto">
          <a:xfrm>
            <a:off x="7010400" y="4205288"/>
            <a:ext cx="1509713" cy="2424112"/>
            <a:chOff x="4416" y="2649"/>
            <a:chExt cx="951" cy="1527"/>
          </a:xfrm>
        </p:grpSpPr>
        <p:grpSp>
          <p:nvGrpSpPr>
            <p:cNvPr id="12299" name="Group 40"/>
            <p:cNvGrpSpPr/>
            <p:nvPr/>
          </p:nvGrpSpPr>
          <p:grpSpPr bwMode="auto">
            <a:xfrm>
              <a:off x="4713" y="3342"/>
              <a:ext cx="375" cy="834"/>
              <a:chOff x="1584" y="2064"/>
              <a:chExt cx="384" cy="854"/>
            </a:xfrm>
          </p:grpSpPr>
          <p:grpSp>
            <p:nvGrpSpPr>
              <p:cNvPr id="12305" name="Group 41"/>
              <p:cNvGrpSpPr/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12307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chemeClr val="bg1"/>
                </a:solidFill>
                <a:ln w="38100" algn="ctr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anose="02020603050405020304" pitchFamily="18" charset="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08" name="Oval 43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anose="02020603050405020304" pitchFamily="18" charset="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09" name="Oval 44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anose="02020603050405020304" pitchFamily="18" charset="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  <p:sp>
              <p:nvSpPr>
                <p:cNvPr id="12310" name="Oval 45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993300"/>
                    </a:buClr>
                    <a:buSzPct val="9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CC6600"/>
                    </a:buClr>
                    <a:buSzPct val="8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009900"/>
                    </a:buClr>
                    <a:buSzPct val="75000"/>
                    <a:buFont typeface="Webdings" panose="05030102010509060703" pitchFamily="18" charset="2"/>
                    <a:buChar char="4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FF6600"/>
                    </a:buClr>
                    <a:buSzPct val="75000"/>
                    <a:buFont typeface="Times New Roman" panose="02020603050405020304" pitchFamily="18" charset="0"/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0066"/>
                    </a:buClr>
                    <a:buSzPct val="75000"/>
                    <a:buFont typeface="Times New Roman" panose="02020603050405020304" pitchFamily="18" charset="0"/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600"/>
                </a:p>
              </p:txBody>
            </p:sp>
          </p:grpSp>
          <p:sp>
            <p:nvSpPr>
              <p:cNvPr id="12306" name="Text Box 46"/>
              <p:cNvSpPr txBox="1">
                <a:spLocks noChangeArrowheads="1"/>
              </p:cNvSpPr>
              <p:nvPr/>
            </p:nvSpPr>
            <p:spPr bwMode="auto">
              <a:xfrm>
                <a:off x="1610" y="2623"/>
                <a:ext cx="333" cy="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R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grpSp>
          <p:nvGrpSpPr>
            <p:cNvPr id="12300" name="Group 47"/>
            <p:cNvGrpSpPr/>
            <p:nvPr/>
          </p:nvGrpSpPr>
          <p:grpSpPr bwMode="auto">
            <a:xfrm>
              <a:off x="4416" y="2649"/>
              <a:ext cx="951" cy="375"/>
              <a:chOff x="4272" y="633"/>
              <a:chExt cx="951" cy="375"/>
            </a:xfrm>
          </p:grpSpPr>
          <p:sp>
            <p:nvSpPr>
              <p:cNvPr id="12303" name="Oval 48"/>
              <p:cNvSpPr>
                <a:spLocks noChangeArrowheads="1"/>
              </p:cNvSpPr>
              <p:nvPr/>
            </p:nvSpPr>
            <p:spPr bwMode="auto">
              <a:xfrm>
                <a:off x="4272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1</a:t>
                </a:r>
                <a:endParaRPr lang="en-US" altLang="zh-CN" sz="2400"/>
              </a:p>
            </p:txBody>
          </p:sp>
          <p:sp>
            <p:nvSpPr>
              <p:cNvPr id="12304" name="Oval 49"/>
              <p:cNvSpPr>
                <a:spLocks noChangeArrowheads="1"/>
              </p:cNvSpPr>
              <p:nvPr/>
            </p:nvSpPr>
            <p:spPr bwMode="auto">
              <a:xfrm>
                <a:off x="4848" y="633"/>
                <a:ext cx="375" cy="375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/>
                  <a:t>P</a:t>
                </a:r>
                <a:r>
                  <a:rPr lang="en-US" altLang="zh-CN" sz="2400" baseline="-25000"/>
                  <a:t>2</a:t>
                </a:r>
                <a:endParaRPr lang="en-US" altLang="zh-CN" sz="2400"/>
              </a:p>
            </p:txBody>
          </p:sp>
        </p:grpSp>
        <p:sp>
          <p:nvSpPr>
            <p:cNvPr id="12301" name="Line 50"/>
            <p:cNvSpPr>
              <a:spLocks noChangeShapeType="1"/>
            </p:cNvSpPr>
            <p:nvPr/>
          </p:nvSpPr>
          <p:spPr bwMode="auto">
            <a:xfrm>
              <a:off x="4656" y="302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Line 51"/>
            <p:cNvSpPr>
              <a:spLocks noChangeShapeType="1"/>
            </p:cNvSpPr>
            <p:nvPr/>
          </p:nvSpPr>
          <p:spPr bwMode="auto">
            <a:xfrm flipV="1">
              <a:off x="4896" y="3024"/>
              <a:ext cx="28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资源分配图实例</a:t>
            </a:r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4657725" y="990600"/>
            <a:ext cx="4486275" cy="1993900"/>
            <a:chOff x="2502" y="2880"/>
            <a:chExt cx="2730" cy="1256"/>
          </a:xfrm>
        </p:grpSpPr>
        <p:sp>
          <p:nvSpPr>
            <p:cNvPr id="13374" name="Rectangle 4"/>
            <p:cNvSpPr>
              <a:spLocks noChangeArrowheads="1"/>
            </p:cNvSpPr>
            <p:nvPr/>
          </p:nvSpPr>
          <p:spPr bwMode="auto">
            <a:xfrm>
              <a:off x="2736" y="3360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13375" name="Oval 5"/>
            <p:cNvSpPr>
              <a:spLocks noChangeArrowheads="1"/>
            </p:cNvSpPr>
            <p:nvPr/>
          </p:nvSpPr>
          <p:spPr bwMode="auto">
            <a:xfrm>
              <a:off x="3120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376" name="AutoShape 6"/>
            <p:cNvSpPr>
              <a:spLocks noChangeArrowheads="1"/>
            </p:cNvSpPr>
            <p:nvPr/>
          </p:nvSpPr>
          <p:spPr bwMode="auto">
            <a:xfrm>
              <a:off x="2832" y="3072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77" name="Text Box 7"/>
            <p:cNvSpPr txBox="1">
              <a:spLocks noChangeArrowheads="1"/>
            </p:cNvSpPr>
            <p:nvPr/>
          </p:nvSpPr>
          <p:spPr bwMode="auto">
            <a:xfrm>
              <a:off x="2502" y="2976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anose="02070309020205020404" pitchFamily="49" charset="0"/>
                </a:rPr>
                <a:t>占有</a:t>
              </a:r>
            </a:p>
          </p:txBody>
        </p:sp>
        <p:sp>
          <p:nvSpPr>
            <p:cNvPr id="13378" name="Rectangle 8"/>
            <p:cNvSpPr>
              <a:spLocks noChangeArrowheads="1"/>
            </p:cNvSpPr>
            <p:nvPr/>
          </p:nvSpPr>
          <p:spPr bwMode="auto">
            <a:xfrm>
              <a:off x="3840" y="3024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3379" name="Oval 9"/>
            <p:cNvSpPr>
              <a:spLocks noChangeArrowheads="1"/>
            </p:cNvSpPr>
            <p:nvPr/>
          </p:nvSpPr>
          <p:spPr bwMode="auto">
            <a:xfrm>
              <a:off x="4456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3380" name="AutoShape 10"/>
            <p:cNvSpPr>
              <a:spLocks noChangeArrowheads="1"/>
            </p:cNvSpPr>
            <p:nvPr/>
          </p:nvSpPr>
          <p:spPr bwMode="auto">
            <a:xfrm rot="5400000">
              <a:off x="4866" y="3135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81" name="Text Box 11"/>
            <p:cNvSpPr txBox="1">
              <a:spLocks noChangeArrowheads="1"/>
            </p:cNvSpPr>
            <p:nvPr/>
          </p:nvSpPr>
          <p:spPr bwMode="auto">
            <a:xfrm>
              <a:off x="3462" y="288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anose="02070309020205020404" pitchFamily="49" charset="0"/>
                </a:rPr>
                <a:t>等待</a:t>
              </a:r>
            </a:p>
          </p:txBody>
        </p:sp>
        <p:sp>
          <p:nvSpPr>
            <p:cNvPr id="13382" name="AutoShape 12"/>
            <p:cNvSpPr>
              <a:spLocks noChangeArrowheads="1"/>
            </p:cNvSpPr>
            <p:nvPr/>
          </p:nvSpPr>
          <p:spPr bwMode="auto">
            <a:xfrm>
              <a:off x="3552" y="309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3" name="AutoShape 13"/>
            <p:cNvSpPr>
              <a:spLocks noChangeArrowheads="1"/>
            </p:cNvSpPr>
            <p:nvPr/>
          </p:nvSpPr>
          <p:spPr bwMode="auto">
            <a:xfrm>
              <a:off x="4167" y="3081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4" name="Rectangle 14"/>
            <p:cNvSpPr>
              <a:spLocks noChangeArrowheads="1"/>
            </p:cNvSpPr>
            <p:nvPr/>
          </p:nvSpPr>
          <p:spPr bwMode="auto">
            <a:xfrm>
              <a:off x="4944" y="3408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13385" name="Oval 15"/>
            <p:cNvSpPr>
              <a:spLocks noChangeArrowheads="1"/>
            </p:cNvSpPr>
            <p:nvPr/>
          </p:nvSpPr>
          <p:spPr bwMode="auto">
            <a:xfrm>
              <a:off x="3120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3386" name="Rectangle 16"/>
            <p:cNvSpPr>
              <a:spLocks noChangeArrowheads="1"/>
            </p:cNvSpPr>
            <p:nvPr/>
          </p:nvSpPr>
          <p:spPr bwMode="auto">
            <a:xfrm>
              <a:off x="3840" y="3792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13387" name="Oval 17"/>
            <p:cNvSpPr>
              <a:spLocks noChangeArrowheads="1"/>
            </p:cNvSpPr>
            <p:nvPr/>
          </p:nvSpPr>
          <p:spPr bwMode="auto">
            <a:xfrm>
              <a:off x="4456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388" name="AutoShape 18"/>
            <p:cNvSpPr>
              <a:spLocks noChangeArrowheads="1"/>
            </p:cNvSpPr>
            <p:nvPr/>
          </p:nvSpPr>
          <p:spPr bwMode="auto">
            <a:xfrm rot="10800000">
              <a:off x="3552" y="385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89" name="AutoShape 19"/>
            <p:cNvSpPr>
              <a:spLocks noChangeArrowheads="1"/>
            </p:cNvSpPr>
            <p:nvPr/>
          </p:nvSpPr>
          <p:spPr bwMode="auto">
            <a:xfrm rot="10800000">
              <a:off x="4167" y="384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90" name="AutoShape 20"/>
            <p:cNvSpPr>
              <a:spLocks noChangeArrowheads="1"/>
            </p:cNvSpPr>
            <p:nvPr/>
          </p:nvSpPr>
          <p:spPr bwMode="auto">
            <a:xfrm rot="-5400000">
              <a:off x="2802" y="3711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91" name="AutoShape 21"/>
            <p:cNvSpPr>
              <a:spLocks noChangeArrowheads="1"/>
            </p:cNvSpPr>
            <p:nvPr/>
          </p:nvSpPr>
          <p:spPr bwMode="auto">
            <a:xfrm rot="10800000">
              <a:off x="4848" y="3744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20534" name="Group 22"/>
          <p:cNvGrpSpPr/>
          <p:nvPr/>
        </p:nvGrpSpPr>
        <p:grpSpPr bwMode="auto">
          <a:xfrm>
            <a:off x="838200" y="1143000"/>
            <a:ext cx="3048000" cy="3095625"/>
            <a:chOff x="528" y="864"/>
            <a:chExt cx="1920" cy="1950"/>
          </a:xfrm>
        </p:grpSpPr>
        <p:sp>
          <p:nvSpPr>
            <p:cNvPr id="13350" name="Line 23"/>
            <p:cNvSpPr>
              <a:spLocks noChangeShapeType="1"/>
            </p:cNvSpPr>
            <p:nvPr/>
          </p:nvSpPr>
          <p:spPr bwMode="auto">
            <a:xfrm flipH="1">
              <a:off x="1296" y="1239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Rectangle 24"/>
            <p:cNvSpPr>
              <a:spLocks noChangeArrowheads="1"/>
            </p:cNvSpPr>
            <p:nvPr/>
          </p:nvSpPr>
          <p:spPr bwMode="auto">
            <a:xfrm>
              <a:off x="969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52" name="Oval 25"/>
            <p:cNvSpPr>
              <a:spLocks noChangeArrowheads="1"/>
            </p:cNvSpPr>
            <p:nvPr/>
          </p:nvSpPr>
          <p:spPr bwMode="auto">
            <a:xfrm>
              <a:off x="1133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53" name="Text Box 26"/>
            <p:cNvSpPr txBox="1">
              <a:spLocks noChangeArrowheads="1"/>
            </p:cNvSpPr>
            <p:nvPr/>
          </p:nvSpPr>
          <p:spPr bwMode="auto">
            <a:xfrm>
              <a:off x="720" y="1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54" name="Oval 27"/>
            <p:cNvSpPr>
              <a:spLocks noChangeArrowheads="1"/>
            </p:cNvSpPr>
            <p:nvPr/>
          </p:nvSpPr>
          <p:spPr bwMode="auto">
            <a:xfrm>
              <a:off x="537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13355" name="Oval 28"/>
            <p:cNvSpPr>
              <a:spLocks noChangeArrowheads="1"/>
            </p:cNvSpPr>
            <p:nvPr/>
          </p:nvSpPr>
          <p:spPr bwMode="auto">
            <a:xfrm>
              <a:off x="2073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13356" name="Line 29"/>
            <p:cNvSpPr>
              <a:spLocks noChangeShapeType="1"/>
            </p:cNvSpPr>
            <p:nvPr/>
          </p:nvSpPr>
          <p:spPr bwMode="auto">
            <a:xfrm flipH="1" flipV="1">
              <a:off x="1296" y="1815"/>
              <a:ext cx="81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30"/>
            <p:cNvSpPr>
              <a:spLocks noChangeShapeType="1"/>
            </p:cNvSpPr>
            <p:nvPr/>
          </p:nvSpPr>
          <p:spPr bwMode="auto">
            <a:xfrm flipH="1" flipV="1">
              <a:off x="816" y="1191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Oval 31"/>
            <p:cNvSpPr>
              <a:spLocks noChangeArrowheads="1"/>
            </p:cNvSpPr>
            <p:nvPr/>
          </p:nvSpPr>
          <p:spPr bwMode="auto">
            <a:xfrm>
              <a:off x="528" y="2391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3359" name="Oval 32"/>
            <p:cNvSpPr>
              <a:spLocks noChangeArrowheads="1"/>
            </p:cNvSpPr>
            <p:nvPr/>
          </p:nvSpPr>
          <p:spPr bwMode="auto">
            <a:xfrm>
              <a:off x="2025" y="2439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13360" name="Rectangle 33"/>
            <p:cNvSpPr>
              <a:spLocks noChangeArrowheads="1"/>
            </p:cNvSpPr>
            <p:nvPr/>
          </p:nvSpPr>
          <p:spPr bwMode="auto">
            <a:xfrm>
              <a:off x="1641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1" name="Oval 34"/>
            <p:cNvSpPr>
              <a:spLocks noChangeArrowheads="1"/>
            </p:cNvSpPr>
            <p:nvPr/>
          </p:nvSpPr>
          <p:spPr bwMode="auto">
            <a:xfrm>
              <a:off x="1805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2" name="Text Box 35"/>
            <p:cNvSpPr txBox="1">
              <a:spLocks noChangeArrowheads="1"/>
            </p:cNvSpPr>
            <p:nvPr/>
          </p:nvSpPr>
          <p:spPr bwMode="auto">
            <a:xfrm>
              <a:off x="1392" y="147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63" name="Rectangle 36"/>
            <p:cNvSpPr>
              <a:spLocks noChangeArrowheads="1"/>
            </p:cNvSpPr>
            <p:nvPr/>
          </p:nvSpPr>
          <p:spPr bwMode="auto">
            <a:xfrm>
              <a:off x="960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4" name="Oval 37"/>
            <p:cNvSpPr>
              <a:spLocks noChangeArrowheads="1"/>
            </p:cNvSpPr>
            <p:nvPr/>
          </p:nvSpPr>
          <p:spPr bwMode="auto">
            <a:xfrm>
              <a:off x="1133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5" name="Text Box 38"/>
            <p:cNvSpPr txBox="1">
              <a:spLocks noChangeArrowheads="1"/>
            </p:cNvSpPr>
            <p:nvPr/>
          </p:nvSpPr>
          <p:spPr bwMode="auto">
            <a:xfrm>
              <a:off x="720" y="195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66" name="Rectangle 39"/>
            <p:cNvSpPr>
              <a:spLocks noChangeArrowheads="1"/>
            </p:cNvSpPr>
            <p:nvPr/>
          </p:nvSpPr>
          <p:spPr bwMode="auto">
            <a:xfrm>
              <a:off x="1641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7" name="Oval 40"/>
            <p:cNvSpPr>
              <a:spLocks noChangeArrowheads="1"/>
            </p:cNvSpPr>
            <p:nvPr/>
          </p:nvSpPr>
          <p:spPr bwMode="auto">
            <a:xfrm>
              <a:off x="1805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3368" name="Text Box 41"/>
            <p:cNvSpPr txBox="1">
              <a:spLocks noChangeArrowheads="1"/>
            </p:cNvSpPr>
            <p:nvPr/>
          </p:nvSpPr>
          <p:spPr bwMode="auto">
            <a:xfrm>
              <a:off x="1392" y="195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69" name="Line 42"/>
            <p:cNvSpPr>
              <a:spLocks noChangeShapeType="1"/>
            </p:cNvSpPr>
            <p:nvPr/>
          </p:nvSpPr>
          <p:spPr bwMode="auto">
            <a:xfrm flipV="1">
              <a:off x="1824" y="1239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0" name="Line 43"/>
            <p:cNvSpPr>
              <a:spLocks noChangeShapeType="1"/>
            </p:cNvSpPr>
            <p:nvPr/>
          </p:nvSpPr>
          <p:spPr bwMode="auto">
            <a:xfrm flipH="1">
              <a:off x="768" y="2103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44"/>
            <p:cNvSpPr>
              <a:spLocks noChangeShapeType="1"/>
            </p:cNvSpPr>
            <p:nvPr/>
          </p:nvSpPr>
          <p:spPr bwMode="auto">
            <a:xfrm>
              <a:off x="1824" y="2103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45"/>
            <p:cNvSpPr>
              <a:spLocks noChangeShapeType="1"/>
            </p:cNvSpPr>
            <p:nvPr/>
          </p:nvSpPr>
          <p:spPr bwMode="auto">
            <a:xfrm flipV="1">
              <a:off x="816" y="2199"/>
              <a:ext cx="81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46"/>
            <p:cNvSpPr>
              <a:spLocks noChangeShapeType="1"/>
            </p:cNvSpPr>
            <p:nvPr/>
          </p:nvSpPr>
          <p:spPr bwMode="auto">
            <a:xfrm>
              <a:off x="864" y="1191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559" name="Group 47"/>
          <p:cNvGrpSpPr/>
          <p:nvPr/>
        </p:nvGrpSpPr>
        <p:grpSpPr bwMode="auto">
          <a:xfrm>
            <a:off x="4191000" y="3048000"/>
            <a:ext cx="4953000" cy="895350"/>
            <a:chOff x="624" y="2880"/>
            <a:chExt cx="3120" cy="564"/>
          </a:xfrm>
        </p:grpSpPr>
        <p:sp>
          <p:nvSpPr>
            <p:cNvPr id="13348" name="Rectangle 48"/>
            <p:cNvSpPr>
              <a:spLocks noChangeArrowheads="1"/>
            </p:cNvSpPr>
            <p:nvPr/>
          </p:nvSpPr>
          <p:spPr bwMode="auto">
            <a:xfrm>
              <a:off x="624" y="2880"/>
              <a:ext cx="312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存在环路</a:t>
              </a:r>
              <a:r>
                <a:rPr lang="en-US" altLang="zh-CN" sz="2400">
                  <a:solidFill>
                    <a:srgbClr val="FF0000"/>
                  </a:solidFill>
                </a:rPr>
                <a:t>: </a:t>
              </a:r>
              <a:r>
                <a:rPr lang="en-US" altLang="zh-CN" sz="2000">
                  <a:solidFill>
                    <a:srgbClr val="FF0000"/>
                  </a:solidFill>
                </a:rPr>
                <a:t>1→A→2→B→3→C→4→D→1</a:t>
              </a:r>
            </a:p>
          </p:txBody>
        </p:sp>
        <p:pic>
          <p:nvPicPr>
            <p:cNvPr id="13349" name="Picture 4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62" name="Group 50"/>
          <p:cNvGrpSpPr/>
          <p:nvPr/>
        </p:nvGrpSpPr>
        <p:grpSpPr bwMode="auto">
          <a:xfrm>
            <a:off x="930275" y="4114800"/>
            <a:ext cx="3509963" cy="2335213"/>
            <a:chOff x="586" y="2592"/>
            <a:chExt cx="2211" cy="1471"/>
          </a:xfrm>
        </p:grpSpPr>
        <p:sp>
          <p:nvSpPr>
            <p:cNvPr id="13328" name="Oval 51"/>
            <p:cNvSpPr>
              <a:spLocks noChangeArrowheads="1"/>
            </p:cNvSpPr>
            <p:nvPr/>
          </p:nvSpPr>
          <p:spPr bwMode="auto">
            <a:xfrm>
              <a:off x="1489" y="2592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3329" name="Oval 52"/>
            <p:cNvSpPr>
              <a:spLocks noChangeArrowheads="1"/>
            </p:cNvSpPr>
            <p:nvPr/>
          </p:nvSpPr>
          <p:spPr bwMode="auto">
            <a:xfrm>
              <a:off x="2350" y="3665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3330" name="Oval 53"/>
            <p:cNvSpPr>
              <a:spLocks noChangeArrowheads="1"/>
            </p:cNvSpPr>
            <p:nvPr/>
          </p:nvSpPr>
          <p:spPr bwMode="auto">
            <a:xfrm>
              <a:off x="1488" y="3688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3</a:t>
              </a:r>
              <a:endParaRPr lang="en-US" altLang="zh-CN" sz="2400"/>
            </a:p>
          </p:txBody>
        </p:sp>
        <p:grpSp>
          <p:nvGrpSpPr>
            <p:cNvPr id="13331" name="Group 54"/>
            <p:cNvGrpSpPr/>
            <p:nvPr/>
          </p:nvGrpSpPr>
          <p:grpSpPr bwMode="auto">
            <a:xfrm rot="5400000">
              <a:off x="937" y="3041"/>
              <a:ext cx="375" cy="422"/>
              <a:chOff x="672" y="2064"/>
              <a:chExt cx="384" cy="432"/>
            </a:xfrm>
          </p:grpSpPr>
          <p:sp>
            <p:nvSpPr>
              <p:cNvPr id="13345" name="Rectangle 55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6" name="Oval 56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7" name="Oval 57"/>
              <p:cNvSpPr>
                <a:spLocks noChangeArrowheads="1"/>
              </p:cNvSpPr>
              <p:nvPr/>
            </p:nvSpPr>
            <p:spPr bwMode="auto">
              <a:xfrm>
                <a:off x="840" y="23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3332" name="Text Box 58"/>
            <p:cNvSpPr txBox="1">
              <a:spLocks noChangeArrowheads="1"/>
            </p:cNvSpPr>
            <p:nvPr/>
          </p:nvSpPr>
          <p:spPr bwMode="auto">
            <a:xfrm>
              <a:off x="586" y="3108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R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13333" name="Line 59"/>
            <p:cNvSpPr>
              <a:spLocks noChangeShapeType="1"/>
            </p:cNvSpPr>
            <p:nvPr/>
          </p:nvSpPr>
          <p:spPr bwMode="auto">
            <a:xfrm rot="5400000" flipV="1">
              <a:off x="1852" y="2839"/>
              <a:ext cx="184" cy="2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4" name="Line 60"/>
            <p:cNvSpPr>
              <a:spLocks noChangeShapeType="1"/>
            </p:cNvSpPr>
            <p:nvPr/>
          </p:nvSpPr>
          <p:spPr bwMode="auto">
            <a:xfrm rot="5400000" flipH="1" flipV="1">
              <a:off x="1187" y="2906"/>
              <a:ext cx="355" cy="3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5" name="Line 61"/>
            <p:cNvSpPr>
              <a:spLocks noChangeShapeType="1"/>
            </p:cNvSpPr>
            <p:nvPr/>
          </p:nvSpPr>
          <p:spPr bwMode="auto">
            <a:xfrm rot="5400000">
              <a:off x="758" y="3388"/>
              <a:ext cx="445" cy="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36" name="Line 62"/>
            <p:cNvSpPr>
              <a:spLocks noChangeShapeType="1"/>
            </p:cNvSpPr>
            <p:nvPr/>
          </p:nvSpPr>
          <p:spPr bwMode="auto">
            <a:xfrm rot="5400000" flipH="1">
              <a:off x="1316" y="3466"/>
              <a:ext cx="274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pSp>
          <p:nvGrpSpPr>
            <p:cNvPr id="13337" name="Group 63"/>
            <p:cNvGrpSpPr/>
            <p:nvPr/>
          </p:nvGrpSpPr>
          <p:grpSpPr bwMode="auto">
            <a:xfrm rot="5400000" flipV="1">
              <a:off x="2089" y="3041"/>
              <a:ext cx="375" cy="422"/>
              <a:chOff x="672" y="2064"/>
              <a:chExt cx="384" cy="432"/>
            </a:xfrm>
          </p:grpSpPr>
          <p:sp>
            <p:nvSpPr>
              <p:cNvPr id="13342" name="Rectangle 64"/>
              <p:cNvSpPr>
                <a:spLocks noChangeArrowheads="1"/>
              </p:cNvSpPr>
              <p:nvPr/>
            </p:nvSpPr>
            <p:spPr bwMode="auto">
              <a:xfrm>
                <a:off x="672" y="2064"/>
                <a:ext cx="384" cy="43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3" name="Oval 65"/>
              <p:cNvSpPr>
                <a:spLocks noChangeArrowheads="1"/>
              </p:cNvSpPr>
              <p:nvPr/>
            </p:nvSpPr>
            <p:spPr bwMode="auto">
              <a:xfrm>
                <a:off x="84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  <p:sp>
            <p:nvSpPr>
              <p:cNvPr id="13344" name="Oval 66"/>
              <p:cNvSpPr>
                <a:spLocks noChangeArrowheads="1"/>
              </p:cNvSpPr>
              <p:nvPr/>
            </p:nvSpPr>
            <p:spPr bwMode="auto">
              <a:xfrm>
                <a:off x="840" y="23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3338" name="Text Box 67"/>
            <p:cNvSpPr txBox="1">
              <a:spLocks noChangeArrowheads="1"/>
            </p:cNvSpPr>
            <p:nvPr/>
          </p:nvSpPr>
          <p:spPr bwMode="auto">
            <a:xfrm>
              <a:off x="2471" y="3102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R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13339" name="Oval 68"/>
            <p:cNvSpPr>
              <a:spLocks noChangeArrowheads="1"/>
            </p:cNvSpPr>
            <p:nvPr/>
          </p:nvSpPr>
          <p:spPr bwMode="auto">
            <a:xfrm>
              <a:off x="672" y="3688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P</a:t>
              </a:r>
              <a:r>
                <a:rPr lang="en-US" altLang="zh-CN" sz="2400" baseline="-25000"/>
                <a:t>4</a:t>
              </a:r>
              <a:endParaRPr lang="en-US" altLang="zh-CN" sz="2400"/>
            </a:p>
          </p:txBody>
        </p:sp>
        <p:sp>
          <p:nvSpPr>
            <p:cNvPr id="13340" name="Line 69"/>
            <p:cNvSpPr>
              <a:spLocks noChangeShapeType="1"/>
            </p:cNvSpPr>
            <p:nvPr/>
          </p:nvSpPr>
          <p:spPr bwMode="auto">
            <a:xfrm rot="5400000">
              <a:off x="1767" y="3288"/>
              <a:ext cx="465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341" name="Line 70"/>
            <p:cNvSpPr>
              <a:spLocks noChangeShapeType="1"/>
            </p:cNvSpPr>
            <p:nvPr/>
          </p:nvSpPr>
          <p:spPr bwMode="auto">
            <a:xfrm rot="5400000" flipV="1">
              <a:off x="2206" y="3379"/>
              <a:ext cx="418" cy="1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20583" name="Group 71"/>
          <p:cNvGrpSpPr/>
          <p:nvPr/>
        </p:nvGrpSpPr>
        <p:grpSpPr bwMode="auto">
          <a:xfrm>
            <a:off x="4191000" y="4876800"/>
            <a:ext cx="4953000" cy="1006475"/>
            <a:chOff x="624" y="2880"/>
            <a:chExt cx="3120" cy="634"/>
          </a:xfrm>
        </p:grpSpPr>
        <p:sp>
          <p:nvSpPr>
            <p:cNvPr id="13326" name="Rectangle 72"/>
            <p:cNvSpPr>
              <a:spLocks noChangeArrowheads="1"/>
            </p:cNvSpPr>
            <p:nvPr/>
          </p:nvSpPr>
          <p:spPr bwMode="auto">
            <a:xfrm>
              <a:off x="624" y="2880"/>
              <a:ext cx="312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存在环路</a:t>
              </a:r>
              <a:r>
                <a:rPr lang="en-US" altLang="zh-CN" sz="2400">
                  <a:solidFill>
                    <a:srgbClr val="FF0000"/>
                  </a:solidFill>
                </a:rPr>
                <a:t>: 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600">
                  <a:solidFill>
                    <a:srgbClr val="FF0000"/>
                  </a:solidFill>
                </a:rPr>
                <a:t>→</a:t>
              </a:r>
              <a:r>
                <a:rPr lang="en-US" altLang="zh-CN" sz="240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  <p:pic>
          <p:nvPicPr>
            <p:cNvPr id="13327" name="Picture 7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86" name="Group 74"/>
          <p:cNvGrpSpPr/>
          <p:nvPr/>
        </p:nvGrpSpPr>
        <p:grpSpPr bwMode="auto">
          <a:xfrm>
            <a:off x="4191000" y="5870575"/>
            <a:ext cx="4953000" cy="530225"/>
            <a:chOff x="624" y="2880"/>
            <a:chExt cx="3120" cy="334"/>
          </a:xfrm>
        </p:grpSpPr>
        <p:sp>
          <p:nvSpPr>
            <p:cNvPr id="13324" name="Rectangle 75"/>
            <p:cNvSpPr>
              <a:spLocks noChangeArrowheads="1"/>
            </p:cNvSpPr>
            <p:nvPr/>
          </p:nvSpPr>
          <p:spPr bwMode="auto">
            <a:xfrm>
              <a:off x="624" y="2880"/>
              <a:ext cx="31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但并不死锁，仍可继续执行</a:t>
              </a:r>
              <a:endParaRPr lang="zh-CN" altLang="en-US" sz="2400" baseline="-25000">
                <a:solidFill>
                  <a:srgbClr val="FF0000"/>
                </a:solidFill>
              </a:endParaRPr>
            </a:p>
          </p:txBody>
        </p:sp>
        <p:pic>
          <p:nvPicPr>
            <p:cNvPr id="13325" name="Picture 7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0589" name="Group 77"/>
          <p:cNvGrpSpPr/>
          <p:nvPr/>
        </p:nvGrpSpPr>
        <p:grpSpPr bwMode="auto">
          <a:xfrm>
            <a:off x="4191000" y="3886200"/>
            <a:ext cx="4953000" cy="530225"/>
            <a:chOff x="624" y="2880"/>
            <a:chExt cx="3120" cy="334"/>
          </a:xfrm>
        </p:grpSpPr>
        <p:sp>
          <p:nvSpPr>
            <p:cNvPr id="13322" name="Rectangle 78"/>
            <p:cNvSpPr>
              <a:spLocks noChangeArrowheads="1"/>
            </p:cNvSpPr>
            <p:nvPr/>
          </p:nvSpPr>
          <p:spPr bwMode="auto">
            <a:xfrm>
              <a:off x="624" y="2880"/>
              <a:ext cx="31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产生死锁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pic>
          <p:nvPicPr>
            <p:cNvPr id="13323" name="Picture 7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00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死锁的</a:t>
            </a:r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>
                <a:sym typeface="Symbol" panose="05050102010706020507" pitchFamily="18" charset="2"/>
              </a:rPr>
              <a:t>个必要条件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互斥使用</a:t>
            </a:r>
            <a:r>
              <a:rPr lang="en-US" altLang="zh-CN">
                <a:solidFill>
                  <a:srgbClr val="FF0000"/>
                </a:solidFill>
              </a:rPr>
              <a:t>(Mutual exclusion)</a:t>
            </a:r>
          </a:p>
        </p:txBody>
      </p:sp>
      <p:grpSp>
        <p:nvGrpSpPr>
          <p:cNvPr id="321540" name="Group 4"/>
          <p:cNvGrpSpPr/>
          <p:nvPr/>
        </p:nvGrpSpPr>
        <p:grpSpPr bwMode="auto">
          <a:xfrm>
            <a:off x="990600" y="1908177"/>
            <a:ext cx="7620000" cy="534988"/>
            <a:chOff x="624" y="1202"/>
            <a:chExt cx="4800" cy="337"/>
          </a:xfrm>
        </p:grpSpPr>
        <p:sp>
          <p:nvSpPr>
            <p:cNvPr id="14666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至少有一个资源互斥使用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7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2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685800" y="25669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不可抢占</a:t>
            </a:r>
            <a:r>
              <a:rPr lang="en-US" altLang="zh-CN">
                <a:solidFill>
                  <a:srgbClr val="FF0000"/>
                </a:solidFill>
              </a:rPr>
              <a:t>(No preemption)</a:t>
            </a:r>
          </a:p>
        </p:txBody>
      </p:sp>
      <p:grpSp>
        <p:nvGrpSpPr>
          <p:cNvPr id="321544" name="Group 8"/>
          <p:cNvGrpSpPr/>
          <p:nvPr/>
        </p:nvGrpSpPr>
        <p:grpSpPr bwMode="auto">
          <a:xfrm>
            <a:off x="990600" y="3200400"/>
            <a:ext cx="7620000" cy="530225"/>
            <a:chOff x="624" y="2016"/>
            <a:chExt cx="4800" cy="334"/>
          </a:xfrm>
        </p:grpSpPr>
        <p:sp>
          <p:nvSpPr>
            <p:cNvPr id="14664" name="Rectangle 9"/>
            <p:cNvSpPr>
              <a:spLocks noChangeArrowheads="1"/>
            </p:cNvSpPr>
            <p:nvPr/>
          </p:nvSpPr>
          <p:spPr bwMode="auto">
            <a:xfrm>
              <a:off x="624" y="201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资源只能自愿放弃，</a:t>
              </a:r>
              <a:r>
                <a:rPr lang="zh-CN" altLang="en-US" sz="2400">
                  <a:solidFill>
                    <a:srgbClr val="FF0000"/>
                  </a:solidFill>
                </a:rPr>
                <a:t>如车开走以后</a:t>
              </a:r>
            </a:p>
          </p:txBody>
        </p:sp>
        <p:pic>
          <p:nvPicPr>
            <p:cNvPr id="14665" name="Picture 10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47" name="Rectangle 11"/>
          <p:cNvSpPr>
            <a:spLocks noChangeArrowheads="1"/>
          </p:cNvSpPr>
          <p:nvPr/>
        </p:nvSpPr>
        <p:spPr bwMode="auto">
          <a:xfrm>
            <a:off x="685800" y="38623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请求和保持</a:t>
            </a:r>
            <a:r>
              <a:rPr lang="en-US" altLang="zh-CN">
                <a:solidFill>
                  <a:srgbClr val="FF0000"/>
                </a:solidFill>
              </a:rPr>
              <a:t>(Hold and wait)</a:t>
            </a:r>
          </a:p>
        </p:txBody>
      </p:sp>
      <p:grpSp>
        <p:nvGrpSpPr>
          <p:cNvPr id="321548" name="Group 12"/>
          <p:cNvGrpSpPr/>
          <p:nvPr/>
        </p:nvGrpSpPr>
        <p:grpSpPr bwMode="auto">
          <a:xfrm>
            <a:off x="990600" y="4498975"/>
            <a:ext cx="7620000" cy="530225"/>
            <a:chOff x="624" y="2834"/>
            <a:chExt cx="4800" cy="334"/>
          </a:xfrm>
        </p:grpSpPr>
        <p:sp>
          <p:nvSpPr>
            <p:cNvPr id="14662" name="Rectangle 13"/>
            <p:cNvSpPr>
              <a:spLocks noChangeArrowheads="1"/>
            </p:cNvSpPr>
            <p:nvPr/>
          </p:nvSpPr>
          <p:spPr bwMode="auto">
            <a:xfrm>
              <a:off x="624" y="283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进程必须占有资源，再去申请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3" name="Picture 14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95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1551" name="Rectangle 15"/>
          <p:cNvSpPr>
            <a:spLocks noChangeArrowheads="1"/>
          </p:cNvSpPr>
          <p:nvPr/>
        </p:nvSpPr>
        <p:spPr bwMode="auto">
          <a:xfrm>
            <a:off x="685800" y="5233988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循环等待</a:t>
            </a:r>
            <a:r>
              <a:rPr lang="en-US" altLang="zh-CN">
                <a:solidFill>
                  <a:srgbClr val="FF0000"/>
                </a:solidFill>
              </a:rPr>
              <a:t>(Circular wait)</a:t>
            </a:r>
          </a:p>
        </p:txBody>
      </p:sp>
      <p:grpSp>
        <p:nvGrpSpPr>
          <p:cNvPr id="321552" name="Group 16"/>
          <p:cNvGrpSpPr/>
          <p:nvPr/>
        </p:nvGrpSpPr>
        <p:grpSpPr bwMode="auto">
          <a:xfrm>
            <a:off x="990600" y="5867400"/>
            <a:ext cx="7620000" cy="530225"/>
            <a:chOff x="624" y="3746"/>
            <a:chExt cx="4800" cy="334"/>
          </a:xfrm>
        </p:grpSpPr>
        <p:sp>
          <p:nvSpPr>
            <p:cNvPr id="14660" name="Rectangle 17"/>
            <p:cNvSpPr>
              <a:spLocks noChangeArrowheads="1"/>
            </p:cNvSpPr>
            <p:nvPr/>
          </p:nvSpPr>
          <p:spPr bwMode="auto">
            <a:xfrm>
              <a:off x="624" y="374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在资源分配图中存在一个环路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4661" name="Picture 18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88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1555" name="Group 19"/>
          <p:cNvGrpSpPr/>
          <p:nvPr/>
        </p:nvGrpSpPr>
        <p:grpSpPr bwMode="auto">
          <a:xfrm>
            <a:off x="6858000" y="228600"/>
            <a:ext cx="1905000" cy="1684338"/>
            <a:chOff x="4176" y="384"/>
            <a:chExt cx="1200" cy="1061"/>
          </a:xfrm>
        </p:grpSpPr>
        <p:grpSp>
          <p:nvGrpSpPr>
            <p:cNvPr id="14565" name="Group 20"/>
            <p:cNvGrpSpPr/>
            <p:nvPr/>
          </p:nvGrpSpPr>
          <p:grpSpPr bwMode="auto">
            <a:xfrm>
              <a:off x="4176" y="384"/>
              <a:ext cx="1200" cy="1008"/>
              <a:chOff x="1776" y="720"/>
              <a:chExt cx="2160" cy="2160"/>
            </a:xfrm>
          </p:grpSpPr>
          <p:grpSp>
            <p:nvGrpSpPr>
              <p:cNvPr id="14654" name="Group 21"/>
              <p:cNvGrpSpPr/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658" name="Line 22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59" name="Line 23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55" name="Group 24"/>
              <p:cNvGrpSpPr/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656" name="Line 25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657" name="Line 26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6" name="Group 27"/>
            <p:cNvGrpSpPr/>
            <p:nvPr/>
          </p:nvGrpSpPr>
          <p:grpSpPr bwMode="auto">
            <a:xfrm flipH="1" flipV="1">
              <a:off x="4560" y="1152"/>
              <a:ext cx="725" cy="138"/>
              <a:chOff x="624" y="960"/>
              <a:chExt cx="3325" cy="531"/>
            </a:xfrm>
          </p:grpSpPr>
          <p:grpSp>
            <p:nvGrpSpPr>
              <p:cNvPr id="14633" name="Group 28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47" name="Freeform 29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8" name="Freeform 30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9" name="Freeform 31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0" name="Freeform 32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1" name="Freeform 33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2" name="Freeform 34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53" name="Freeform 35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34" name="Group 36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43" name="Freeform 37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4" name="Freeform 38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5" name="Freeform 39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6" name="Freeform 40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35" name="Group 41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636" name="Freeform 42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7" name="Freeform 43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8" name="Freeform 44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9" name="Freeform 45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0" name="Freeform 46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1" name="Freeform 47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42" name="Freeform 48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7" name="Group 49"/>
            <p:cNvGrpSpPr/>
            <p:nvPr/>
          </p:nvGrpSpPr>
          <p:grpSpPr bwMode="auto">
            <a:xfrm rot="-5400000" flipH="1" flipV="1">
              <a:off x="4794" y="875"/>
              <a:ext cx="725" cy="138"/>
              <a:chOff x="624" y="960"/>
              <a:chExt cx="3325" cy="531"/>
            </a:xfrm>
          </p:grpSpPr>
          <p:grpSp>
            <p:nvGrpSpPr>
              <p:cNvPr id="14612" name="Group 50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26" name="Freeform 51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7" name="Freeform 52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8" name="Freeform 53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9" name="Freeform 54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0" name="Freeform 55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1" name="Freeform 56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32" name="Freeform 57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13" name="Group 58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22" name="Freeform 59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3" name="Freeform 60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4" name="Freeform 61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5" name="Freeform 62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14" name="Group 63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615" name="Freeform 64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6" name="Freeform 65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7" name="Freeform 66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8" name="Freeform 67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9" name="Freeform 68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0" name="Freeform 69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21" name="Freeform 70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8" name="Group 71"/>
            <p:cNvGrpSpPr/>
            <p:nvPr/>
          </p:nvGrpSpPr>
          <p:grpSpPr bwMode="auto">
            <a:xfrm rot="5400000" flipH="1" flipV="1">
              <a:off x="4026" y="1014"/>
              <a:ext cx="725" cy="138"/>
              <a:chOff x="624" y="960"/>
              <a:chExt cx="3325" cy="531"/>
            </a:xfrm>
          </p:grpSpPr>
          <p:grpSp>
            <p:nvGrpSpPr>
              <p:cNvPr id="14591" name="Group 72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605" name="Freeform 73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6" name="Freeform 74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7" name="Freeform 75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8" name="Freeform 76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9" name="Freeform 77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0" name="Freeform 78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11" name="Freeform 79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92" name="Group 80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601" name="Freeform 81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2" name="Freeform 82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3" name="Freeform 83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4" name="Freeform 84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93" name="Group 85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94" name="Freeform 86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5" name="Freeform 87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6" name="Freeform 88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7" name="Freeform 89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8" name="Freeform 90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9" name="Freeform 91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00" name="Freeform 92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69" name="Group 93"/>
            <p:cNvGrpSpPr/>
            <p:nvPr/>
          </p:nvGrpSpPr>
          <p:grpSpPr bwMode="auto">
            <a:xfrm rot="10800000" flipH="1" flipV="1">
              <a:off x="4272" y="480"/>
              <a:ext cx="725" cy="138"/>
              <a:chOff x="624" y="960"/>
              <a:chExt cx="3325" cy="531"/>
            </a:xfrm>
          </p:grpSpPr>
          <p:grpSp>
            <p:nvGrpSpPr>
              <p:cNvPr id="14570" name="Group 94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84" name="Freeform 95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5" name="Freeform 96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6" name="Freeform 97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7" name="Freeform 98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8" name="Freeform 99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9" name="Freeform 100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90" name="Freeform 101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71" name="Group 102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80" name="Freeform 103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1" name="Freeform 104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2" name="Freeform 105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83" name="Freeform 106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72" name="Group 107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73" name="Freeform 108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4" name="Freeform 109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5" name="Freeform 110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6" name="Freeform 111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7" name="Freeform 112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8" name="Freeform 113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9" name="Freeform 114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651" name="Group 115"/>
          <p:cNvGrpSpPr/>
          <p:nvPr/>
        </p:nvGrpSpPr>
        <p:grpSpPr bwMode="auto">
          <a:xfrm>
            <a:off x="5943600" y="1828800"/>
            <a:ext cx="2819400" cy="1760538"/>
            <a:chOff x="3600" y="1440"/>
            <a:chExt cx="1776" cy="1109"/>
          </a:xfrm>
        </p:grpSpPr>
        <p:grpSp>
          <p:nvGrpSpPr>
            <p:cNvPr id="14470" name="Group 116"/>
            <p:cNvGrpSpPr/>
            <p:nvPr/>
          </p:nvGrpSpPr>
          <p:grpSpPr bwMode="auto">
            <a:xfrm>
              <a:off x="4176" y="1488"/>
              <a:ext cx="1200" cy="1008"/>
              <a:chOff x="1776" y="720"/>
              <a:chExt cx="2160" cy="2160"/>
            </a:xfrm>
          </p:grpSpPr>
          <p:grpSp>
            <p:nvGrpSpPr>
              <p:cNvPr id="14559" name="Group 117"/>
              <p:cNvGrpSpPr/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563" name="Line 118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4" name="Line 119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60" name="Group 120"/>
              <p:cNvGrpSpPr/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561" name="Line 121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62" name="Line 122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1" name="Group 123"/>
            <p:cNvGrpSpPr/>
            <p:nvPr/>
          </p:nvGrpSpPr>
          <p:grpSpPr bwMode="auto">
            <a:xfrm flipH="1" flipV="1">
              <a:off x="3600" y="2256"/>
              <a:ext cx="725" cy="138"/>
              <a:chOff x="624" y="960"/>
              <a:chExt cx="3325" cy="531"/>
            </a:xfrm>
          </p:grpSpPr>
          <p:grpSp>
            <p:nvGrpSpPr>
              <p:cNvPr id="14538" name="Group 124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52" name="Freeform 125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3" name="Freeform 126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4" name="Freeform 127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5" name="Freeform 128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6" name="Freeform 129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7" name="Freeform 130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8" name="Freeform 131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39" name="Group 132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48" name="Freeform 133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9" name="Freeform 134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0" name="Freeform 135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1" name="Freeform 136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0" name="Group 137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41" name="Freeform 138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2" name="Freeform 139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3" name="Freeform 140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" name="Freeform 141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5" name="Freeform 142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6" name="Freeform 143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7" name="Freeform 144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2" name="Group 145"/>
            <p:cNvGrpSpPr/>
            <p:nvPr/>
          </p:nvGrpSpPr>
          <p:grpSpPr bwMode="auto">
            <a:xfrm rot="-5400000" flipH="1" flipV="1">
              <a:off x="4794" y="1734"/>
              <a:ext cx="725" cy="138"/>
              <a:chOff x="624" y="960"/>
              <a:chExt cx="3325" cy="531"/>
            </a:xfrm>
          </p:grpSpPr>
          <p:grpSp>
            <p:nvGrpSpPr>
              <p:cNvPr id="14517" name="Group 146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31" name="Freeform 147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2" name="Freeform 148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3" name="Freeform 149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4" name="Freeform 150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5" name="Freeform 151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6" name="Freeform 152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7" name="Freeform 153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8" name="Group 154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27" name="Freeform 155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8" name="Freeform 156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9" name="Freeform 157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0" name="Freeform 158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19" name="Group 159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520" name="Freeform 160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1" name="Freeform 161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2" name="Freeform 162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3" name="Freeform 163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4" name="Freeform 164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5" name="Freeform 165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6" name="Freeform 166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3" name="Group 167"/>
            <p:cNvGrpSpPr/>
            <p:nvPr/>
          </p:nvGrpSpPr>
          <p:grpSpPr bwMode="auto">
            <a:xfrm rot="5400000" flipH="1" flipV="1">
              <a:off x="4026" y="2118"/>
              <a:ext cx="725" cy="138"/>
              <a:chOff x="624" y="960"/>
              <a:chExt cx="3325" cy="531"/>
            </a:xfrm>
          </p:grpSpPr>
          <p:grpSp>
            <p:nvGrpSpPr>
              <p:cNvPr id="14496" name="Group 168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510" name="Freeform 169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1" name="Freeform 170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2" name="Freeform 171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3" name="Freeform 172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4" name="Freeform 173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5" name="Freeform 174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6" name="Freeform 175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7" name="Group 176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506" name="Freeform 177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7" name="Freeform 178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8" name="Freeform 179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9" name="Freeform 180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98" name="Group 181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99" name="Freeform 182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0" name="Freeform 183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1" name="Freeform 184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2" name="Freeform 185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3" name="Freeform 186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4" name="Freeform 187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05" name="Freeform 188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474" name="Group 189"/>
            <p:cNvGrpSpPr/>
            <p:nvPr/>
          </p:nvGrpSpPr>
          <p:grpSpPr bwMode="auto">
            <a:xfrm rot="10800000" flipH="1" flipV="1">
              <a:off x="4272" y="1584"/>
              <a:ext cx="725" cy="138"/>
              <a:chOff x="624" y="960"/>
              <a:chExt cx="3325" cy="531"/>
            </a:xfrm>
          </p:grpSpPr>
          <p:grpSp>
            <p:nvGrpSpPr>
              <p:cNvPr id="14475" name="Group 190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89" name="Freeform 191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0" name="Freeform 192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1" name="Freeform 193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2" name="Freeform 194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3" name="Freeform 195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4" name="Freeform 196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5" name="Freeform 197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76" name="Group 198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85" name="Freeform 199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6" name="Freeform 200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7" name="Freeform 201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8" name="Freeform 202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77" name="Group 203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78" name="Freeform 204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79" name="Freeform 205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0" name="Freeform 206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1" name="Freeform 207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2" name="Freeform 208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3" name="Freeform 209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4" name="Freeform 210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747" name="Group 211"/>
          <p:cNvGrpSpPr/>
          <p:nvPr/>
        </p:nvGrpSpPr>
        <p:grpSpPr bwMode="auto">
          <a:xfrm>
            <a:off x="6858000" y="3505200"/>
            <a:ext cx="1905000" cy="1752600"/>
            <a:chOff x="4176" y="2544"/>
            <a:chExt cx="1200" cy="1104"/>
          </a:xfrm>
        </p:grpSpPr>
        <p:grpSp>
          <p:nvGrpSpPr>
            <p:cNvPr id="14375" name="Group 212"/>
            <p:cNvGrpSpPr/>
            <p:nvPr/>
          </p:nvGrpSpPr>
          <p:grpSpPr bwMode="auto">
            <a:xfrm>
              <a:off x="4176" y="2587"/>
              <a:ext cx="1200" cy="1008"/>
              <a:chOff x="1776" y="720"/>
              <a:chExt cx="2160" cy="2160"/>
            </a:xfrm>
          </p:grpSpPr>
          <p:grpSp>
            <p:nvGrpSpPr>
              <p:cNvPr id="14464" name="Group 213"/>
              <p:cNvGrpSpPr/>
              <p:nvPr/>
            </p:nvGrpSpPr>
            <p:grpSpPr bwMode="auto">
              <a:xfrm>
                <a:off x="2374" y="720"/>
                <a:ext cx="945" cy="2160"/>
                <a:chOff x="2374" y="2068"/>
                <a:chExt cx="945" cy="2252"/>
              </a:xfrm>
            </p:grpSpPr>
            <p:sp>
              <p:nvSpPr>
                <p:cNvPr id="14468" name="Line 214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9" name="Line 215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65" name="Group 216"/>
              <p:cNvGrpSpPr/>
              <p:nvPr/>
            </p:nvGrpSpPr>
            <p:grpSpPr bwMode="auto">
              <a:xfrm rot="-5400000">
                <a:off x="2383" y="737"/>
                <a:ext cx="945" cy="2160"/>
                <a:chOff x="2374" y="2068"/>
                <a:chExt cx="945" cy="2252"/>
              </a:xfrm>
            </p:grpSpPr>
            <p:sp>
              <p:nvSpPr>
                <p:cNvPr id="14466" name="Line 217"/>
                <p:cNvSpPr>
                  <a:spLocks noChangeShapeType="1"/>
                </p:cNvSpPr>
                <p:nvPr/>
              </p:nvSpPr>
              <p:spPr bwMode="auto">
                <a:xfrm>
                  <a:off x="3319" y="2068"/>
                  <a:ext cx="0" cy="2251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67" name="Line 218"/>
                <p:cNvSpPr>
                  <a:spLocks noChangeShapeType="1"/>
                </p:cNvSpPr>
                <p:nvPr/>
              </p:nvSpPr>
              <p:spPr bwMode="auto">
                <a:xfrm>
                  <a:off x="2374" y="2068"/>
                  <a:ext cx="0" cy="2252"/>
                </a:xfrm>
                <a:prstGeom prst="line">
                  <a:avLst/>
                </a:prstGeom>
                <a:noFill/>
                <a:ln w="76200">
                  <a:solidFill>
                    <a:schemeClr val="bg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6" name="Group 219"/>
            <p:cNvGrpSpPr/>
            <p:nvPr/>
          </p:nvGrpSpPr>
          <p:grpSpPr bwMode="auto">
            <a:xfrm flipH="1" flipV="1">
              <a:off x="4560" y="3355"/>
              <a:ext cx="725" cy="138"/>
              <a:chOff x="624" y="960"/>
              <a:chExt cx="3325" cy="531"/>
            </a:xfrm>
          </p:grpSpPr>
          <p:grpSp>
            <p:nvGrpSpPr>
              <p:cNvPr id="14443" name="Group 220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57" name="Freeform 221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8" name="Freeform 222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9" name="Freeform 223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0" name="Freeform 224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1" name="Freeform 225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2" name="Freeform 226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3" name="Freeform 227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4" name="Group 228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53" name="Freeform 229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4" name="Freeform 230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5" name="Freeform 231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6" name="Freeform 232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5" name="Group 233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46" name="Freeform 234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7" name="Freeform 235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8" name="Freeform 236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9" name="Freeform 237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0" name="Freeform 238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1" name="Freeform 239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2" name="Freeform 240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7" name="Group 241"/>
            <p:cNvGrpSpPr/>
            <p:nvPr/>
          </p:nvGrpSpPr>
          <p:grpSpPr bwMode="auto">
            <a:xfrm rot="-5400000" flipH="1" flipV="1">
              <a:off x="4794" y="2838"/>
              <a:ext cx="725" cy="138"/>
              <a:chOff x="624" y="960"/>
              <a:chExt cx="3325" cy="531"/>
            </a:xfrm>
          </p:grpSpPr>
          <p:grpSp>
            <p:nvGrpSpPr>
              <p:cNvPr id="14422" name="Group 242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36" name="Freeform 243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7" name="Freeform 244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8" name="Freeform 245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9" name="Freeform 246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0" name="Freeform 247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1" name="Freeform 248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2" name="Freeform 249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3" name="Group 250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32" name="Freeform 251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3" name="Freeform 252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4" name="Freeform 253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5" name="Freeform 254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4" name="Group 255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25" name="Freeform 256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6" name="Freeform 257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7" name="Freeform 258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8" name="Freeform 259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9" name="Freeform 260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0" name="Freeform 261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1" name="Freeform 262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8" name="Group 263"/>
            <p:cNvGrpSpPr/>
            <p:nvPr/>
          </p:nvGrpSpPr>
          <p:grpSpPr bwMode="auto">
            <a:xfrm rot="5400000" flipH="1" flipV="1">
              <a:off x="4026" y="3217"/>
              <a:ext cx="725" cy="138"/>
              <a:chOff x="624" y="960"/>
              <a:chExt cx="3325" cy="531"/>
            </a:xfrm>
          </p:grpSpPr>
          <p:grpSp>
            <p:nvGrpSpPr>
              <p:cNvPr id="14401" name="Group 264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415" name="Freeform 265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6" name="Freeform 266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7" name="Freeform 267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Freeform 268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9" name="Freeform 269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0" name="Freeform 270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21" name="Freeform 271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2" name="Group 272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411" name="Freeform 273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2" name="Freeform 274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3" name="Freeform 275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4" name="Freeform 276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3" name="Group 277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404" name="Freeform 278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5" name="Freeform 279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6" name="Freeform 280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7" name="Freeform 281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8" name="Freeform 282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9" name="Freeform 283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0" name="Freeform 284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79" name="Group 285"/>
            <p:cNvGrpSpPr/>
            <p:nvPr/>
          </p:nvGrpSpPr>
          <p:grpSpPr bwMode="auto">
            <a:xfrm rot="10800000" flipH="1" flipV="1">
              <a:off x="4272" y="2683"/>
              <a:ext cx="725" cy="138"/>
              <a:chOff x="624" y="960"/>
              <a:chExt cx="3325" cy="531"/>
            </a:xfrm>
          </p:grpSpPr>
          <p:grpSp>
            <p:nvGrpSpPr>
              <p:cNvPr id="14380" name="Group 286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14394" name="Freeform 287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5" name="Freeform 288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6" name="Freeform 289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7" name="Freeform 290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8" name="Freeform 291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9" name="Freeform 292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00" name="Freeform 293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1" name="Group 294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14390" name="Freeform 295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1" name="Freeform 296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2" name="Freeform 297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93" name="Freeform 298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2" name="Group 299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14383" name="Freeform 300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4" name="Freeform 301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5" name="Freeform 302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6" name="Freeform 303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7" name="Freeform 304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8" name="Freeform 305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89" name="Freeform 306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1843" name="Group 307"/>
          <p:cNvGrpSpPr/>
          <p:nvPr/>
        </p:nvGrpSpPr>
        <p:grpSpPr bwMode="auto">
          <a:xfrm>
            <a:off x="6400800" y="5181600"/>
            <a:ext cx="1600200" cy="1676400"/>
            <a:chOff x="528" y="864"/>
            <a:chExt cx="1920" cy="1950"/>
          </a:xfrm>
        </p:grpSpPr>
        <p:sp>
          <p:nvSpPr>
            <p:cNvPr id="14351" name="Line 308"/>
            <p:cNvSpPr>
              <a:spLocks noChangeShapeType="1"/>
            </p:cNvSpPr>
            <p:nvPr/>
          </p:nvSpPr>
          <p:spPr bwMode="auto">
            <a:xfrm flipH="1">
              <a:off x="1296" y="1239"/>
              <a:ext cx="864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Rectangle 309"/>
            <p:cNvSpPr>
              <a:spLocks noChangeArrowheads="1"/>
            </p:cNvSpPr>
            <p:nvPr/>
          </p:nvSpPr>
          <p:spPr bwMode="auto">
            <a:xfrm>
              <a:off x="969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53" name="Oval 310"/>
            <p:cNvSpPr>
              <a:spLocks noChangeArrowheads="1"/>
            </p:cNvSpPr>
            <p:nvPr/>
          </p:nvSpPr>
          <p:spPr bwMode="auto">
            <a:xfrm>
              <a:off x="1133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54" name="Text Box 311"/>
            <p:cNvSpPr txBox="1">
              <a:spLocks noChangeArrowheads="1"/>
            </p:cNvSpPr>
            <p:nvPr/>
          </p:nvSpPr>
          <p:spPr bwMode="auto">
            <a:xfrm>
              <a:off x="637" y="153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355" name="Oval 312"/>
            <p:cNvSpPr>
              <a:spLocks noChangeArrowheads="1"/>
            </p:cNvSpPr>
            <p:nvPr/>
          </p:nvSpPr>
          <p:spPr bwMode="auto">
            <a:xfrm>
              <a:off x="537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14356" name="Oval 313"/>
            <p:cNvSpPr>
              <a:spLocks noChangeArrowheads="1"/>
            </p:cNvSpPr>
            <p:nvPr/>
          </p:nvSpPr>
          <p:spPr bwMode="auto">
            <a:xfrm>
              <a:off x="2073" y="864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14357" name="Line 314"/>
            <p:cNvSpPr>
              <a:spLocks noChangeShapeType="1"/>
            </p:cNvSpPr>
            <p:nvPr/>
          </p:nvSpPr>
          <p:spPr bwMode="auto">
            <a:xfrm flipH="1" flipV="1">
              <a:off x="1296" y="1815"/>
              <a:ext cx="81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315"/>
            <p:cNvSpPr>
              <a:spLocks noChangeShapeType="1"/>
            </p:cNvSpPr>
            <p:nvPr/>
          </p:nvSpPr>
          <p:spPr bwMode="auto">
            <a:xfrm flipH="1" flipV="1">
              <a:off x="816" y="1191"/>
              <a:ext cx="33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Oval 316"/>
            <p:cNvSpPr>
              <a:spLocks noChangeArrowheads="1"/>
            </p:cNvSpPr>
            <p:nvPr/>
          </p:nvSpPr>
          <p:spPr bwMode="auto">
            <a:xfrm>
              <a:off x="528" y="2391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14360" name="Oval 317"/>
            <p:cNvSpPr>
              <a:spLocks noChangeArrowheads="1"/>
            </p:cNvSpPr>
            <p:nvPr/>
          </p:nvSpPr>
          <p:spPr bwMode="auto">
            <a:xfrm>
              <a:off x="2025" y="2439"/>
              <a:ext cx="375" cy="37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14361" name="Rectangle 318"/>
            <p:cNvSpPr>
              <a:spLocks noChangeArrowheads="1"/>
            </p:cNvSpPr>
            <p:nvPr/>
          </p:nvSpPr>
          <p:spPr bwMode="auto">
            <a:xfrm>
              <a:off x="1641" y="143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2" name="Oval 319"/>
            <p:cNvSpPr>
              <a:spLocks noChangeArrowheads="1"/>
            </p:cNvSpPr>
            <p:nvPr/>
          </p:nvSpPr>
          <p:spPr bwMode="auto">
            <a:xfrm>
              <a:off x="1805" y="160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3" name="Text Box 320"/>
            <p:cNvSpPr txBox="1">
              <a:spLocks noChangeArrowheads="1"/>
            </p:cNvSpPr>
            <p:nvPr/>
          </p:nvSpPr>
          <p:spPr bwMode="auto">
            <a:xfrm>
              <a:off x="1309" y="153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364" name="Rectangle 321"/>
            <p:cNvSpPr>
              <a:spLocks noChangeArrowheads="1"/>
            </p:cNvSpPr>
            <p:nvPr/>
          </p:nvSpPr>
          <p:spPr bwMode="auto">
            <a:xfrm>
              <a:off x="960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5" name="Oval 322"/>
            <p:cNvSpPr>
              <a:spLocks noChangeArrowheads="1"/>
            </p:cNvSpPr>
            <p:nvPr/>
          </p:nvSpPr>
          <p:spPr bwMode="auto">
            <a:xfrm>
              <a:off x="1133" y="2086"/>
              <a:ext cx="47" cy="47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6" name="Text Box 323"/>
            <p:cNvSpPr txBox="1">
              <a:spLocks noChangeArrowheads="1"/>
            </p:cNvSpPr>
            <p:nvPr/>
          </p:nvSpPr>
          <p:spPr bwMode="auto">
            <a:xfrm>
              <a:off x="637" y="201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4367" name="Rectangle 324"/>
            <p:cNvSpPr>
              <a:spLocks noChangeArrowheads="1"/>
            </p:cNvSpPr>
            <p:nvPr/>
          </p:nvSpPr>
          <p:spPr bwMode="auto">
            <a:xfrm>
              <a:off x="1641" y="1911"/>
              <a:ext cx="375" cy="363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8" name="Oval 325"/>
            <p:cNvSpPr>
              <a:spLocks noChangeArrowheads="1"/>
            </p:cNvSpPr>
            <p:nvPr/>
          </p:nvSpPr>
          <p:spPr bwMode="auto">
            <a:xfrm>
              <a:off x="1805" y="2086"/>
              <a:ext cx="47" cy="47"/>
            </a:xfrm>
            <a:prstGeom prst="ellipse">
              <a:avLst/>
            </a:prstGeom>
            <a:solidFill>
              <a:schemeClr val="tx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4369" name="Text Box 326"/>
            <p:cNvSpPr txBox="1">
              <a:spLocks noChangeArrowheads="1"/>
            </p:cNvSpPr>
            <p:nvPr/>
          </p:nvSpPr>
          <p:spPr bwMode="auto">
            <a:xfrm>
              <a:off x="1309" y="2014"/>
              <a:ext cx="3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370" name="Line 327"/>
            <p:cNvSpPr>
              <a:spLocks noChangeShapeType="1"/>
            </p:cNvSpPr>
            <p:nvPr/>
          </p:nvSpPr>
          <p:spPr bwMode="auto">
            <a:xfrm flipV="1">
              <a:off x="1824" y="1239"/>
              <a:ext cx="384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328"/>
            <p:cNvSpPr>
              <a:spLocks noChangeShapeType="1"/>
            </p:cNvSpPr>
            <p:nvPr/>
          </p:nvSpPr>
          <p:spPr bwMode="auto">
            <a:xfrm flipH="1">
              <a:off x="768" y="2103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29"/>
            <p:cNvSpPr>
              <a:spLocks noChangeShapeType="1"/>
            </p:cNvSpPr>
            <p:nvPr/>
          </p:nvSpPr>
          <p:spPr bwMode="auto">
            <a:xfrm>
              <a:off x="1824" y="2103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30"/>
            <p:cNvSpPr>
              <a:spLocks noChangeShapeType="1"/>
            </p:cNvSpPr>
            <p:nvPr/>
          </p:nvSpPr>
          <p:spPr bwMode="auto">
            <a:xfrm flipV="1">
              <a:off x="816" y="2199"/>
              <a:ext cx="81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31"/>
            <p:cNvSpPr>
              <a:spLocks noChangeShapeType="1"/>
            </p:cNvSpPr>
            <p:nvPr/>
          </p:nvSpPr>
          <p:spPr bwMode="auto">
            <a:xfrm>
              <a:off x="864" y="1191"/>
              <a:ext cx="7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  <p:bldP spid="321543" grpId="0"/>
      <p:bldP spid="321547" grpId="0"/>
      <p:bldP spid="3215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j0291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228600" y="2438400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如何消除死锁？</a:t>
            </a:r>
            <a:br>
              <a:rPr lang="zh-CN" altLang="en-US" sz="480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</a:br>
            <a:r>
              <a:rPr lang="zh-CN" altLang="en-US" sz="480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有什么方法？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死锁处理方法概述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死锁预防</a:t>
            </a:r>
          </a:p>
        </p:txBody>
      </p:sp>
      <p:grpSp>
        <p:nvGrpSpPr>
          <p:cNvPr id="323588" name="Group 4"/>
          <p:cNvGrpSpPr/>
          <p:nvPr/>
        </p:nvGrpSpPr>
        <p:grpSpPr bwMode="auto">
          <a:xfrm>
            <a:off x="990600" y="1908175"/>
            <a:ext cx="7620000" cy="530225"/>
            <a:chOff x="624" y="1202"/>
            <a:chExt cx="4800" cy="334"/>
          </a:xfrm>
        </p:grpSpPr>
        <p:sp>
          <p:nvSpPr>
            <p:cNvPr id="16406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破坏死锁的必要条件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6407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37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2889250" y="1406525"/>
            <a:ext cx="431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“no smoking”</a:t>
            </a:r>
            <a:r>
              <a:rPr lang="zh-CN" altLang="en-US">
                <a:solidFill>
                  <a:schemeClr val="accent2"/>
                </a:solidFill>
              </a:rPr>
              <a:t>，预防火灾</a:t>
            </a: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685800" y="2411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死锁避免</a:t>
            </a:r>
          </a:p>
        </p:txBody>
      </p:sp>
      <p:grpSp>
        <p:nvGrpSpPr>
          <p:cNvPr id="323593" name="Group 9"/>
          <p:cNvGrpSpPr/>
          <p:nvPr/>
        </p:nvGrpSpPr>
        <p:grpSpPr bwMode="auto">
          <a:xfrm>
            <a:off x="990600" y="3051175"/>
            <a:ext cx="7620000" cy="530225"/>
            <a:chOff x="624" y="1922"/>
            <a:chExt cx="4800" cy="334"/>
          </a:xfrm>
        </p:grpSpPr>
        <p:sp>
          <p:nvSpPr>
            <p:cNvPr id="16404" name="Rectangle 10"/>
            <p:cNvSpPr>
              <a:spLocks noChangeArrowheads="1"/>
            </p:cNvSpPr>
            <p:nvPr/>
          </p:nvSpPr>
          <p:spPr bwMode="auto">
            <a:xfrm>
              <a:off x="624" y="192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检测每个资源请求，如果造成死锁就拒绝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6405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06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596" name="Rectangle 12"/>
          <p:cNvSpPr>
            <a:spLocks noChangeArrowheads="1"/>
          </p:cNvSpPr>
          <p:nvPr/>
        </p:nvSpPr>
        <p:spPr bwMode="auto">
          <a:xfrm>
            <a:off x="2889250" y="252888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检测到煤气超标时，自动切断电源</a:t>
            </a:r>
          </a:p>
        </p:txBody>
      </p:sp>
      <p:sp>
        <p:nvSpPr>
          <p:cNvPr id="323597" name="Rectangle 13"/>
          <p:cNvSpPr>
            <a:spLocks noChangeArrowheads="1"/>
          </p:cNvSpPr>
          <p:nvPr/>
        </p:nvSpPr>
        <p:spPr bwMode="auto">
          <a:xfrm>
            <a:off x="685800" y="36306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死锁检测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恢复</a:t>
            </a:r>
          </a:p>
        </p:txBody>
      </p:sp>
      <p:grpSp>
        <p:nvGrpSpPr>
          <p:cNvPr id="323598" name="Group 14"/>
          <p:cNvGrpSpPr/>
          <p:nvPr/>
        </p:nvGrpSpPr>
        <p:grpSpPr bwMode="auto">
          <a:xfrm>
            <a:off x="990600" y="4270379"/>
            <a:ext cx="7620000" cy="534988"/>
            <a:chOff x="624" y="2690"/>
            <a:chExt cx="4800" cy="337"/>
          </a:xfrm>
        </p:grpSpPr>
        <p:sp>
          <p:nvSpPr>
            <p:cNvPr id="16402" name="Rectangle 15"/>
            <p:cNvSpPr>
              <a:spLocks noChangeArrowheads="1"/>
            </p:cNvSpPr>
            <p:nvPr/>
          </p:nvSpPr>
          <p:spPr bwMode="auto">
            <a:xfrm>
              <a:off x="624" y="2690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检测到死锁出现，剥夺进程的资源或结束进程</a:t>
              </a:r>
            </a:p>
          </p:txBody>
        </p:sp>
        <p:pic>
          <p:nvPicPr>
            <p:cNvPr id="16403" name="Picture 1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3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3778250" y="3748088"/>
            <a:ext cx="506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发现火灾时，立刻拿起灭火器</a:t>
            </a:r>
          </a:p>
        </p:txBody>
      </p:sp>
      <p:sp>
        <p:nvSpPr>
          <p:cNvPr id="323602" name="Rectangle 18"/>
          <p:cNvSpPr>
            <a:spLocks noChangeArrowheads="1"/>
          </p:cNvSpPr>
          <p:nvPr/>
        </p:nvSpPr>
        <p:spPr bwMode="auto">
          <a:xfrm>
            <a:off x="685800" y="4849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死锁忽略</a:t>
            </a:r>
          </a:p>
        </p:txBody>
      </p:sp>
      <p:grpSp>
        <p:nvGrpSpPr>
          <p:cNvPr id="323603" name="Group 19"/>
          <p:cNvGrpSpPr/>
          <p:nvPr/>
        </p:nvGrpSpPr>
        <p:grpSpPr bwMode="auto">
          <a:xfrm>
            <a:off x="990600" y="5489575"/>
            <a:ext cx="7620000" cy="530225"/>
            <a:chOff x="624" y="3458"/>
            <a:chExt cx="4800" cy="334"/>
          </a:xfrm>
        </p:grpSpPr>
        <p:sp>
          <p:nvSpPr>
            <p:cNvPr id="16400" name="Rectangle 20"/>
            <p:cNvSpPr>
              <a:spLocks noChangeArrowheads="1"/>
            </p:cNvSpPr>
            <p:nvPr/>
          </p:nvSpPr>
          <p:spPr bwMode="auto">
            <a:xfrm>
              <a:off x="624" y="345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就好像没有出现死锁一样</a:t>
              </a:r>
            </a:p>
          </p:txBody>
        </p:sp>
        <p:pic>
          <p:nvPicPr>
            <p:cNvPr id="16401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6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3606" name="Rectangle 22"/>
          <p:cNvSpPr>
            <a:spLocks noChangeArrowheads="1"/>
          </p:cNvSpPr>
          <p:nvPr/>
        </p:nvSpPr>
        <p:spPr bwMode="auto">
          <a:xfrm>
            <a:off x="2895600" y="4967288"/>
            <a:ext cx="506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</a:rPr>
              <a:t>小火不会带来什么损失</a:t>
            </a:r>
          </a:p>
        </p:txBody>
      </p:sp>
      <p:pic>
        <p:nvPicPr>
          <p:cNvPr id="1639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75625" y="76200"/>
            <a:ext cx="8159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  <p:bldP spid="323591" grpId="0"/>
      <p:bldP spid="323592" grpId="0"/>
      <p:bldP spid="323596" grpId="0"/>
      <p:bldP spid="323597" grpId="0"/>
      <p:bldP spid="323601" grpId="0"/>
      <p:bldP spid="323602" grpId="0"/>
      <p:bldP spid="3236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76275"/>
          </a:xfrm>
        </p:spPr>
        <p:txBody>
          <a:bodyPr/>
          <a:lstStyle/>
          <a:p>
            <a:pPr eaLnBrk="1" hangingPunct="1"/>
            <a:r>
              <a:rPr lang="zh-CN" altLang="en-US" sz="3200"/>
              <a:t>死锁预防</a:t>
            </a:r>
            <a:r>
              <a:rPr lang="en-US" altLang="zh-CN" sz="3200"/>
              <a:t>: </a:t>
            </a:r>
            <a:r>
              <a:rPr lang="zh-CN" altLang="en-US" sz="3200"/>
              <a:t>破除死锁的必要条件之</a:t>
            </a:r>
            <a:r>
              <a:rPr lang="en-US" altLang="zh-CN" sz="3200">
                <a:solidFill>
                  <a:srgbClr val="CC0000"/>
                </a:solidFill>
              </a:rPr>
              <a:t>(1)(2)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破坏互斥使用</a:t>
            </a:r>
          </a:p>
        </p:txBody>
      </p:sp>
      <p:grpSp>
        <p:nvGrpSpPr>
          <p:cNvPr id="324612" name="Group 4"/>
          <p:cNvGrpSpPr/>
          <p:nvPr/>
        </p:nvGrpSpPr>
        <p:grpSpPr bwMode="auto">
          <a:xfrm>
            <a:off x="990600" y="1828800"/>
            <a:ext cx="7620000" cy="530225"/>
            <a:chOff x="624" y="1202"/>
            <a:chExt cx="4800" cy="334"/>
          </a:xfrm>
        </p:grpSpPr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624" y="1202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资源的固有特性，通常</a:t>
              </a:r>
              <a:r>
                <a:rPr lang="zh-CN" altLang="en-US" sz="2400">
                  <a:solidFill>
                    <a:srgbClr val="FF0000"/>
                  </a:solidFill>
                </a:rPr>
                <a:t>无法破除，如打印机</a:t>
              </a:r>
            </a:p>
          </p:txBody>
        </p:sp>
        <p:pic>
          <p:nvPicPr>
            <p:cNvPr id="17424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2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685800" y="2362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破除不可抢占</a:t>
            </a:r>
          </a:p>
        </p:txBody>
      </p:sp>
      <p:grpSp>
        <p:nvGrpSpPr>
          <p:cNvPr id="324616" name="Group 8"/>
          <p:cNvGrpSpPr/>
          <p:nvPr/>
        </p:nvGrpSpPr>
        <p:grpSpPr bwMode="auto">
          <a:xfrm>
            <a:off x="990600" y="2895602"/>
            <a:ext cx="7620000" cy="979488"/>
            <a:chOff x="624" y="2016"/>
            <a:chExt cx="4800" cy="617"/>
          </a:xfrm>
        </p:grpSpPr>
        <p:sp>
          <p:nvSpPr>
            <p:cNvPr id="17421" name="Rectangle 9"/>
            <p:cNvSpPr>
              <a:spLocks noChangeArrowheads="1"/>
            </p:cNvSpPr>
            <p:nvPr/>
          </p:nvSpPr>
          <p:spPr bwMode="auto">
            <a:xfrm>
              <a:off x="624" y="2016"/>
              <a:ext cx="480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如果一个进程占有资源并申请另一个不能立即分配的资源，那么</a:t>
              </a:r>
              <a:r>
                <a:rPr lang="zh-CN" altLang="en-US" sz="2400" dirty="0">
                  <a:solidFill>
                    <a:srgbClr val="FF0000"/>
                  </a:solidFill>
                </a:rPr>
                <a:t>已分配资源就可被抢占。</a:t>
              </a:r>
            </a:p>
          </p:txBody>
        </p:sp>
        <p:pic>
          <p:nvPicPr>
            <p:cNvPr id="17422" name="Picture 10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4619" name="Group 11"/>
          <p:cNvGrpSpPr/>
          <p:nvPr/>
        </p:nvGrpSpPr>
        <p:grpSpPr bwMode="auto">
          <a:xfrm>
            <a:off x="990600" y="4038600"/>
            <a:ext cx="7620000" cy="935038"/>
            <a:chOff x="624" y="2016"/>
            <a:chExt cx="4800" cy="589"/>
          </a:xfrm>
        </p:grpSpPr>
        <p:sp>
          <p:nvSpPr>
            <p:cNvPr id="17419" name="Rectangle 12"/>
            <p:cNvSpPr>
              <a:spLocks noChangeArrowheads="1"/>
            </p:cNvSpPr>
            <p:nvPr/>
          </p:nvSpPr>
          <p:spPr bwMode="auto">
            <a:xfrm>
              <a:off x="624" y="2016"/>
              <a:ext cx="4800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highlight>
                    <a:srgbClr val="FFFF00"/>
                  </a:highlight>
                </a:rPr>
                <a:t>如果申请的资源得到满足，则抢占其他资源一次性分配给该进程</a:t>
              </a:r>
              <a:endPara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17420" name="Picture 13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4622" name="Group 14"/>
          <p:cNvGrpSpPr/>
          <p:nvPr/>
        </p:nvGrpSpPr>
        <p:grpSpPr bwMode="auto">
          <a:xfrm>
            <a:off x="990600" y="5203825"/>
            <a:ext cx="7620000" cy="968375"/>
            <a:chOff x="624" y="2016"/>
            <a:chExt cx="4800" cy="610"/>
          </a:xfrm>
        </p:grpSpPr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624" y="2016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只对状态能保存和恢复的资源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如</a:t>
              </a:r>
              <a:r>
                <a:rPr lang="en-US" altLang="zh-CN" sz="2400" dirty="0"/>
                <a:t>CPU</a:t>
              </a:r>
              <a:r>
                <a:rPr lang="zh-CN" altLang="en-US" sz="2400" dirty="0"/>
                <a:t>，内存空间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有效，对打印机等外设不适用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17418" name="Picture 1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1981200" y="61838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实例：两个进程使用串口，都要读串口，数据不同不可恢复。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/>
      <p:bldP spid="32461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死锁预防</a:t>
            </a:r>
            <a:r>
              <a:rPr lang="en-US" altLang="zh-CN" sz="3200"/>
              <a:t>: </a:t>
            </a:r>
            <a:r>
              <a:rPr lang="zh-CN" altLang="en-US" sz="3200"/>
              <a:t>破除死锁的必要条件之</a:t>
            </a:r>
            <a:r>
              <a:rPr lang="en-US" altLang="zh-CN" sz="3200">
                <a:solidFill>
                  <a:srgbClr val="CC0000"/>
                </a:solidFill>
              </a:rPr>
              <a:t>(3)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破除请求和保持</a:t>
            </a:r>
          </a:p>
        </p:txBody>
      </p:sp>
      <p:grpSp>
        <p:nvGrpSpPr>
          <p:cNvPr id="325636" name="Group 4"/>
          <p:cNvGrpSpPr/>
          <p:nvPr/>
        </p:nvGrpSpPr>
        <p:grpSpPr bwMode="auto">
          <a:xfrm>
            <a:off x="990600" y="1927225"/>
            <a:ext cx="7620000" cy="492125"/>
            <a:chOff x="624" y="1214"/>
            <a:chExt cx="4800" cy="310"/>
          </a:xfrm>
        </p:grpSpPr>
        <p:sp>
          <p:nvSpPr>
            <p:cNvPr id="18443" name="Rectangle 5"/>
            <p:cNvSpPr>
              <a:spLocks noChangeArrowheads="1"/>
            </p:cNvSpPr>
            <p:nvPr/>
          </p:nvSpPr>
          <p:spPr bwMode="auto">
            <a:xfrm>
              <a:off x="624" y="1214"/>
              <a:ext cx="48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在进程执行前，</a:t>
              </a:r>
              <a:r>
                <a:rPr lang="zh-CN" altLang="en-US" sz="24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一次性申请所有需要的资源</a:t>
              </a:r>
            </a:p>
          </p:txBody>
        </p:sp>
        <p:pic>
          <p:nvPicPr>
            <p:cNvPr id="18444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5639" name="Group 7"/>
          <p:cNvGrpSpPr/>
          <p:nvPr/>
        </p:nvGrpSpPr>
        <p:grpSpPr bwMode="auto">
          <a:xfrm>
            <a:off x="990600" y="2668588"/>
            <a:ext cx="7620000" cy="492125"/>
            <a:chOff x="624" y="1681"/>
            <a:chExt cx="4800" cy="310"/>
          </a:xfrm>
        </p:grpSpPr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624" y="1681"/>
              <a:ext cx="48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缺点</a:t>
              </a:r>
              <a:r>
                <a:rPr lang="en-US" altLang="zh-CN" sz="2400" dirty="0"/>
                <a:t>1: </a:t>
              </a:r>
              <a:r>
                <a:rPr lang="zh-CN" altLang="en-US" sz="2400" dirty="0"/>
                <a:t>需要</a:t>
              </a:r>
              <a:r>
                <a:rPr lang="zh-CN" altLang="en-US" sz="2400" dirty="0">
                  <a:highlight>
                    <a:srgbClr val="FFFF00"/>
                  </a:highlight>
                </a:rPr>
                <a:t>预知未来</a:t>
              </a:r>
              <a:r>
                <a:rPr lang="zh-CN" altLang="en-US" sz="2400" dirty="0"/>
                <a:t>，编程困难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18442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5642" name="Group 10"/>
          <p:cNvGrpSpPr/>
          <p:nvPr/>
        </p:nvGrpSpPr>
        <p:grpSpPr bwMode="auto">
          <a:xfrm>
            <a:off x="990600" y="3222625"/>
            <a:ext cx="7620000" cy="968375"/>
            <a:chOff x="624" y="2030"/>
            <a:chExt cx="4800" cy="610"/>
          </a:xfrm>
        </p:grpSpPr>
        <p:sp>
          <p:nvSpPr>
            <p:cNvPr id="18439" name="Rectangle 11"/>
            <p:cNvSpPr>
              <a:spLocks noChangeArrowheads="1"/>
            </p:cNvSpPr>
            <p:nvPr/>
          </p:nvSpPr>
          <p:spPr bwMode="auto">
            <a:xfrm>
              <a:off x="624" y="2030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缺点</a:t>
              </a:r>
              <a:r>
                <a:rPr lang="en-US" altLang="zh-CN" sz="2400" dirty="0"/>
                <a:t>2: </a:t>
              </a:r>
              <a:r>
                <a:rPr lang="zh-CN" altLang="en-US" sz="2400" dirty="0"/>
                <a:t>许多资源分配后</a:t>
              </a:r>
              <a:r>
                <a:rPr lang="zh-CN" altLang="en-US" sz="2400" dirty="0">
                  <a:highlight>
                    <a:srgbClr val="FFFF00"/>
                  </a:highlight>
                </a:rPr>
                <a:t>很长时间后才使用</a:t>
              </a:r>
              <a:r>
                <a:rPr lang="zh-CN" altLang="en-US" sz="2400" dirty="0"/>
                <a:t>，资源利用率低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18440" name="Picture 1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15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死锁预防</a:t>
            </a:r>
            <a:r>
              <a:rPr lang="en-US" altLang="zh-CN" sz="3200"/>
              <a:t>: </a:t>
            </a:r>
            <a:r>
              <a:rPr lang="zh-CN" altLang="en-US" sz="3200"/>
              <a:t>破除死锁的必要条件之</a:t>
            </a:r>
            <a:r>
              <a:rPr lang="en-US" altLang="zh-CN" sz="3200">
                <a:solidFill>
                  <a:srgbClr val="CC0000"/>
                </a:solidFill>
              </a:rPr>
              <a:t>(4)</a:t>
            </a:r>
          </a:p>
        </p:txBody>
      </p:sp>
      <p:sp>
        <p:nvSpPr>
          <p:cNvPr id="326659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破除循环等待</a:t>
            </a:r>
          </a:p>
        </p:txBody>
      </p:sp>
      <p:grpSp>
        <p:nvGrpSpPr>
          <p:cNvPr id="326660" name="Group 4"/>
          <p:cNvGrpSpPr/>
          <p:nvPr/>
        </p:nvGrpSpPr>
        <p:grpSpPr bwMode="auto">
          <a:xfrm>
            <a:off x="990600" y="1927225"/>
            <a:ext cx="7620000" cy="530225"/>
            <a:chOff x="624" y="1214"/>
            <a:chExt cx="4800" cy="334"/>
          </a:xfrm>
        </p:grpSpPr>
        <p:sp>
          <p:nvSpPr>
            <p:cNvPr id="19468" name="Rectangle 5"/>
            <p:cNvSpPr>
              <a:spLocks noChangeArrowheads="1"/>
            </p:cNvSpPr>
            <p:nvPr/>
          </p:nvSpPr>
          <p:spPr bwMode="auto">
            <a:xfrm>
              <a:off x="624" y="1214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对资源类型进行排序，</a:t>
              </a:r>
              <a:r>
                <a:rPr lang="zh-CN" altLang="en-US" sz="2400">
                  <a:solidFill>
                    <a:srgbClr val="FF0000"/>
                  </a:solidFill>
                </a:rPr>
                <a:t>资源申请必须按序进行</a:t>
              </a:r>
            </a:p>
          </p:txBody>
        </p:sp>
        <p:pic>
          <p:nvPicPr>
            <p:cNvPr id="19469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6663" name="Group 7"/>
          <p:cNvGrpSpPr/>
          <p:nvPr/>
        </p:nvGrpSpPr>
        <p:grpSpPr bwMode="auto">
          <a:xfrm>
            <a:off x="990600" y="3581401"/>
            <a:ext cx="7620000" cy="979488"/>
            <a:chOff x="624" y="1681"/>
            <a:chExt cx="4800" cy="617"/>
          </a:xfrm>
        </p:grpSpPr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624" y="1681"/>
              <a:ext cx="4800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缺点</a:t>
              </a:r>
              <a:r>
                <a:rPr lang="en-US" altLang="zh-CN" sz="2400" dirty="0"/>
                <a:t>: </a:t>
              </a:r>
              <a:r>
                <a:rPr lang="zh-CN" altLang="en-US" sz="2400" dirty="0"/>
                <a:t>编程时就需考虑；可能先需要释放某些资源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申请序号小的资源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，进程可能会无法执行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pic>
          <p:nvPicPr>
            <p:cNvPr id="19467" name="Picture 9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0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6666" name="Group 10"/>
          <p:cNvGrpSpPr/>
          <p:nvPr/>
        </p:nvGrpSpPr>
        <p:grpSpPr bwMode="auto">
          <a:xfrm>
            <a:off x="990600" y="2438400"/>
            <a:ext cx="7620000" cy="968375"/>
            <a:chOff x="624" y="1214"/>
            <a:chExt cx="4800" cy="610"/>
          </a:xfrm>
        </p:grpSpPr>
        <p:sp>
          <p:nvSpPr>
            <p:cNvPr id="19464" name="Rectangle 11"/>
            <p:cNvSpPr>
              <a:spLocks noChangeArrowheads="1"/>
            </p:cNvSpPr>
            <p:nvPr/>
          </p:nvSpPr>
          <p:spPr bwMode="auto">
            <a:xfrm>
              <a:off x="624" y="1214"/>
              <a:ext cx="480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5050"/>
                  </a:solidFill>
                </a:rPr>
                <a:t>例如：</a:t>
              </a:r>
              <a:r>
                <a:rPr lang="zh-CN" altLang="en-US" sz="2400"/>
                <a:t>所有的进程必须先申请磁盘驱动，再申请打印机，再</a:t>
              </a:r>
              <a:r>
                <a:rPr lang="en-US" altLang="zh-CN" sz="2400"/>
                <a:t>….</a:t>
              </a:r>
              <a:r>
                <a:rPr lang="zh-CN" altLang="en-US" sz="2400"/>
                <a:t>，如同日常交通中的单行道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19465" name="Picture 12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344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6669" name="Rectangle 13"/>
          <p:cNvSpPr>
            <a:spLocks noChangeArrowheads="1"/>
          </p:cNvSpPr>
          <p:nvPr/>
        </p:nvSpPr>
        <p:spPr bwMode="auto">
          <a:xfrm>
            <a:off x="685800" y="5307013"/>
            <a:ext cx="8077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总之，破除死锁的必要条件会引入不合理因素，实际中很少使用。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4419600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P1:1,2,3</a:t>
            </a:r>
            <a:r>
              <a:rPr lang="en-US" altLang="zh-CN" sz="2000" dirty="0"/>
              <a:t>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 err="1"/>
              <a:t>P2:2,3</a:t>
            </a:r>
            <a:r>
              <a:rPr lang="en-US" altLang="zh-CN" sz="2000" dirty="0"/>
              <a:t>  </a:t>
            </a:r>
            <a:r>
              <a:rPr lang="zh-CN" altLang="en-US" sz="2000" dirty="0"/>
              <a:t>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P3:3,4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被长时间使用，不释放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，则</a:t>
            </a:r>
            <a:r>
              <a:rPr lang="en-US" altLang="zh-CN" sz="2000" dirty="0" err="1">
                <a:solidFill>
                  <a:srgbClr val="FF0000"/>
                </a:solidFill>
              </a:rPr>
              <a:t>P1</a:t>
            </a:r>
            <a:r>
              <a:rPr lang="en-US" altLang="zh-CN" sz="2000" dirty="0">
                <a:solidFill>
                  <a:srgbClr val="FF0000"/>
                </a:solidFill>
              </a:rPr>
              <a:t>\</a:t>
            </a:r>
            <a:r>
              <a:rPr lang="en-US" altLang="zh-CN" sz="2000" dirty="0" err="1">
                <a:solidFill>
                  <a:srgbClr val="FF0000"/>
                </a:solidFill>
              </a:rPr>
              <a:t>P2</a:t>
            </a:r>
            <a:r>
              <a:rPr lang="zh-CN" altLang="en-US" sz="2000" dirty="0">
                <a:solidFill>
                  <a:srgbClr val="FF0000"/>
                </a:solidFill>
              </a:rPr>
              <a:t>无法执行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  <p:bldP spid="32666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473450" y="381000"/>
            <a:ext cx="3232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章 死锁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914775" y="1290638"/>
            <a:ext cx="22574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1348105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348105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348105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348105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348105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3481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3481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3481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34810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1676400" y="1905000"/>
            <a:ext cx="6096000" cy="3886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indent="714375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1. </a:t>
            </a:r>
            <a:r>
              <a:rPr lang="zh-CN" altLang="en-US" sz="2400"/>
              <a:t>死锁的概念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2. </a:t>
            </a:r>
            <a:r>
              <a:rPr lang="zh-CN" altLang="en-US" sz="2400"/>
              <a:t>死锁特征分析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产生死锁的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个必要条件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3. </a:t>
            </a:r>
            <a:r>
              <a:rPr lang="zh-CN" altLang="en-US" sz="2400"/>
              <a:t>死锁处理方法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）死锁预防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）死锁避免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）死锁检测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）死锁恢复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/>
      <p:bldP spid="2140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</a:t>
            </a:r>
          </a:p>
        </p:txBody>
      </p:sp>
      <p:sp>
        <p:nvSpPr>
          <p:cNvPr id="327683" name="Rectangle 3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思想</a:t>
            </a:r>
            <a:r>
              <a:rPr lang="en-US" altLang="zh-CN"/>
              <a:t>: </a:t>
            </a:r>
            <a:r>
              <a:rPr lang="zh-CN" altLang="en-US"/>
              <a:t>判断此次请求</a:t>
            </a:r>
            <a:r>
              <a:rPr lang="zh-CN" altLang="en-US">
                <a:solidFill>
                  <a:srgbClr val="FF0000"/>
                </a:solidFill>
              </a:rPr>
              <a:t>是否造成死锁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         </a:t>
            </a:r>
            <a:r>
              <a:rPr lang="zh-CN" altLang="en-US"/>
              <a:t>若会造成死锁，则拒绝该请求</a:t>
            </a:r>
          </a:p>
        </p:txBody>
      </p:sp>
      <p:sp>
        <p:nvSpPr>
          <p:cNvPr id="327684" name="AutoShape 4"/>
          <p:cNvSpPr>
            <a:spLocks noChangeArrowheads="1"/>
          </p:cNvSpPr>
          <p:nvPr/>
        </p:nvSpPr>
        <p:spPr bwMode="auto">
          <a:xfrm rot="10800000">
            <a:off x="5105400" y="304800"/>
            <a:ext cx="3886200" cy="685800"/>
          </a:xfrm>
          <a:prstGeom prst="wedgeRoundRectCallout">
            <a:avLst>
              <a:gd name="adj1" fmla="val 33574"/>
              <a:gd name="adj2" fmla="val -10833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不死锁就成了问题的核心</a:t>
            </a:r>
            <a:r>
              <a:rPr lang="en-US" altLang="zh-CN" sz="2400"/>
              <a:t>!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685800" y="25638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安全状态定义：</a:t>
            </a:r>
            <a:r>
              <a:rPr lang="zh-CN" altLang="en-US"/>
              <a:t>如果系统中的所有进程存在一个可完成的执行序列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…P</a:t>
            </a:r>
            <a:r>
              <a:rPr lang="en-US" altLang="zh-CN" baseline="-25000"/>
              <a:t>n</a:t>
            </a:r>
            <a:r>
              <a:rPr lang="zh-CN" altLang="en-US"/>
              <a:t>，则称系统处于安全状态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7686" name="AutoShape 6"/>
          <p:cNvSpPr>
            <a:spLocks noChangeArrowheads="1"/>
          </p:cNvSpPr>
          <p:nvPr/>
        </p:nvSpPr>
        <p:spPr bwMode="auto">
          <a:xfrm rot="10800000">
            <a:off x="5105400" y="3886200"/>
            <a:ext cx="2590800" cy="914400"/>
          </a:xfrm>
          <a:prstGeom prst="wedgeRoundRectCallout">
            <a:avLst>
              <a:gd name="adj1" fmla="val 35106"/>
              <a:gd name="adj2" fmla="val 776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都能执行完成当然就不死锁</a:t>
            </a:r>
          </a:p>
        </p:txBody>
      </p:sp>
      <p:sp>
        <p:nvSpPr>
          <p:cNvPr id="327687" name="Rectangle 7"/>
          <p:cNvSpPr>
            <a:spLocks noChangeArrowheads="1"/>
          </p:cNvSpPr>
          <p:nvPr/>
        </p:nvSpPr>
        <p:spPr bwMode="auto">
          <a:xfrm>
            <a:off x="685800" y="50022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安全序列：</a:t>
            </a:r>
            <a:r>
              <a:rPr lang="zh-CN" altLang="en-US"/>
              <a:t>上面的执行序列</a:t>
            </a:r>
            <a:r>
              <a:rPr lang="en-US" altLang="zh-CN"/>
              <a:t>P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…P</a:t>
            </a:r>
            <a:r>
              <a:rPr lang="en-US" altLang="zh-CN" baseline="-25000"/>
              <a:t>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7688" name="AutoShape 8"/>
          <p:cNvSpPr>
            <a:spLocks noChangeArrowheads="1"/>
          </p:cNvSpPr>
          <p:nvPr/>
        </p:nvSpPr>
        <p:spPr bwMode="auto">
          <a:xfrm rot="10800000">
            <a:off x="5410200" y="5715000"/>
            <a:ext cx="2590800" cy="838200"/>
          </a:xfrm>
          <a:prstGeom prst="wedgeRoundRectCallout">
            <a:avLst>
              <a:gd name="adj1" fmla="val 33505"/>
              <a:gd name="adj2" fmla="val 645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如何找到这样的序列</a:t>
            </a:r>
            <a:r>
              <a:rPr lang="en-US" altLang="zh-CN" sz="2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/>
      <p:bldP spid="327684" grpId="0" animBg="1"/>
      <p:bldP spid="327685" grpId="0"/>
      <p:bldP spid="327686" grpId="0" animBg="1"/>
      <p:bldP spid="327687" grpId="0"/>
      <p:bldP spid="3276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死锁避免之银行家算法</a:t>
            </a:r>
          </a:p>
        </p:txBody>
      </p:sp>
      <p:sp>
        <p:nvSpPr>
          <p:cNvPr id="2" name="矩形 1"/>
          <p:cNvSpPr/>
          <p:nvPr/>
        </p:nvSpPr>
        <p:spPr>
          <a:xfrm>
            <a:off x="381000" y="1524000"/>
            <a:ext cx="81534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一个银行家：目前手里只有</a:t>
            </a:r>
            <a:r>
              <a:rPr lang="en-US" altLang="zh-CN" dirty="0"/>
              <a:t>1</a:t>
            </a:r>
            <a:r>
              <a:rPr lang="zh-CN" altLang="en-US" dirty="0"/>
              <a:t>亿，但是已经贷出很多钱</a:t>
            </a:r>
            <a:endParaRPr lang="en-US" altLang="zh-CN" dirty="0"/>
          </a:p>
          <a:p>
            <a:r>
              <a:rPr lang="zh-CN" altLang="en-US" dirty="0"/>
              <a:t>开发商</a:t>
            </a:r>
            <a:r>
              <a:rPr lang="en-US" altLang="zh-CN" dirty="0"/>
              <a:t>A </a:t>
            </a:r>
            <a:r>
              <a:rPr lang="zh-CN" altLang="en-US" dirty="0"/>
              <a:t>：已贷款</a:t>
            </a:r>
            <a:r>
              <a:rPr lang="en-US" altLang="zh-CN" dirty="0"/>
              <a:t>15</a:t>
            </a:r>
            <a:r>
              <a:rPr lang="zh-CN" altLang="en-US" dirty="0"/>
              <a:t>亿，资金紧张还需</a:t>
            </a:r>
            <a:r>
              <a:rPr lang="en-US" altLang="zh-CN" dirty="0"/>
              <a:t>3</a:t>
            </a:r>
            <a:r>
              <a:rPr lang="zh-CN" altLang="en-US" dirty="0"/>
              <a:t>亿。</a:t>
            </a:r>
            <a:endParaRPr lang="en-US" altLang="zh-CN" dirty="0"/>
          </a:p>
          <a:p>
            <a:r>
              <a:rPr lang="zh-CN" altLang="en-US" dirty="0"/>
              <a:t>开发商</a:t>
            </a:r>
            <a:r>
              <a:rPr lang="en-US" altLang="zh-CN" dirty="0"/>
              <a:t>B</a:t>
            </a:r>
            <a:r>
              <a:rPr lang="zh-CN" altLang="en-US" dirty="0"/>
              <a:t>：已贷款</a:t>
            </a:r>
            <a:r>
              <a:rPr lang="en-US" altLang="zh-CN" dirty="0"/>
              <a:t>5</a:t>
            </a:r>
            <a:r>
              <a:rPr lang="zh-CN" altLang="en-US" dirty="0"/>
              <a:t>亿，还需贷款</a:t>
            </a:r>
            <a:r>
              <a:rPr lang="en-US" altLang="zh-CN" dirty="0"/>
              <a:t>1</a:t>
            </a:r>
            <a:r>
              <a:rPr lang="zh-CN" altLang="en-US" dirty="0"/>
              <a:t>亿，运转良好能收回。</a:t>
            </a:r>
            <a:endParaRPr lang="en-US" altLang="zh-CN" dirty="0"/>
          </a:p>
          <a:p>
            <a:r>
              <a:rPr lang="zh-CN" altLang="en-US" dirty="0"/>
              <a:t>开发商</a:t>
            </a:r>
            <a:r>
              <a:rPr lang="en-US" altLang="zh-CN" dirty="0"/>
              <a:t>C</a:t>
            </a:r>
            <a:r>
              <a:rPr lang="zh-CN" altLang="en-US" dirty="0"/>
              <a:t>：已贷款</a:t>
            </a:r>
            <a:r>
              <a:rPr lang="en-US" altLang="zh-CN" dirty="0"/>
              <a:t>2</a:t>
            </a:r>
            <a:r>
              <a:rPr lang="zh-CN" altLang="en-US" dirty="0"/>
              <a:t>亿，欲贷款</a:t>
            </a:r>
            <a:r>
              <a:rPr lang="en-US" altLang="zh-CN" dirty="0"/>
              <a:t>18</a:t>
            </a:r>
            <a:r>
              <a:rPr lang="zh-CN" altLang="en-US" dirty="0"/>
              <a:t>亿</a:t>
            </a: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会不会出现楼盘烂尾？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3777462"/>
            <a:ext cx="8153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开发商</a:t>
            </a:r>
            <a:r>
              <a:rPr lang="en-US" altLang="zh-CN" dirty="0"/>
              <a:t>B</a:t>
            </a:r>
            <a:r>
              <a:rPr lang="zh-CN" altLang="en-US" dirty="0"/>
              <a:t>还钱，再借给</a:t>
            </a:r>
            <a:r>
              <a:rPr lang="en-US" altLang="zh-CN" dirty="0"/>
              <a:t>A</a:t>
            </a:r>
            <a:r>
              <a:rPr lang="zh-CN" altLang="en-US" dirty="0"/>
              <a:t>，则可以继续借给</a:t>
            </a:r>
            <a:r>
              <a:rPr lang="en-US" altLang="zh-CN" dirty="0"/>
              <a:t>C</a:t>
            </a:r>
          </a:p>
        </p:txBody>
      </p:sp>
      <p:sp>
        <p:nvSpPr>
          <p:cNvPr id="5" name="矩形 4"/>
          <p:cNvSpPr/>
          <p:nvPr/>
        </p:nvSpPr>
        <p:spPr>
          <a:xfrm>
            <a:off x="381000" y="4393475"/>
            <a:ext cx="815340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银行家当前手里现金（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Available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）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银行家可以利用的资金，即手里现金加上能收回的共有多少（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work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r>
              <a:rPr lang="zh-CN" altLang="en-US" sz="2400" dirty="0"/>
              <a:t>各个开发商已贷款</a:t>
            </a:r>
            <a:r>
              <a:rPr lang="en-US" altLang="zh-CN" sz="2400" dirty="0"/>
              <a:t>——</a:t>
            </a:r>
            <a:r>
              <a:rPr lang="zh-CN" altLang="en-US" sz="2400" dirty="0"/>
              <a:t>已分配的资金（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Allocation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r>
              <a:rPr lang="zh-CN" altLang="en-US" sz="2400" dirty="0"/>
              <a:t>各个开发商还需要贷款（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need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u="sng" dirty="0">
                <a:solidFill>
                  <a:srgbClr val="FF0000"/>
                </a:solidFill>
              </a:rPr>
              <a:t>钱就是资源，开发商就是进程，银行家的决策就是调度</a:t>
            </a:r>
            <a:endParaRPr lang="en-US" altLang="zh-CN" sz="2400" u="sng" dirty="0">
              <a:solidFill>
                <a:srgbClr val="FF0000"/>
              </a:solidFill>
            </a:endParaRPr>
          </a:p>
          <a:p>
            <a:endParaRPr lang="en-US" altLang="zh-CN" sz="2400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死锁避免之银行家算法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685800" y="10668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/>
              <a:t>生成安全序列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n</a:t>
            </a:r>
            <a:r>
              <a:rPr lang="zh-CN" altLang="en-US" dirty="0"/>
              <a:t>应该满足的条件：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1000" y="2227155"/>
            <a:ext cx="8534400" cy="393338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Banker()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</a:rPr>
              <a:t>n,m</a:t>
            </a:r>
            <a:r>
              <a:rPr lang="en-US" altLang="zh-CN" sz="2400" dirty="0">
                <a:latin typeface="Courier New" panose="02070309020205020404" pitchFamily="49" charset="0"/>
              </a:rPr>
              <a:t>; //</a:t>
            </a:r>
            <a:r>
              <a:rPr lang="zh-CN" altLang="en-US" sz="2400" dirty="0">
                <a:latin typeface="Courier New" panose="02070309020205020404" pitchFamily="49" charset="0"/>
              </a:rPr>
              <a:t>系统中进程总数</a:t>
            </a:r>
            <a:r>
              <a:rPr lang="en-US" altLang="zh-CN" sz="2400" dirty="0">
                <a:solidFill>
                  <a:srgbClr val="CC0000"/>
                </a:solidFill>
                <a:latin typeface="Courier New" panose="02070309020205020404" pitchFamily="49" charset="0"/>
              </a:rPr>
              <a:t>n</a:t>
            </a:r>
            <a:r>
              <a:rPr lang="zh-CN" altLang="en-US" sz="2400" dirty="0">
                <a:latin typeface="Courier New" panose="02070309020205020404" pitchFamily="49" charset="0"/>
              </a:rPr>
              <a:t>和资源种类总数</a:t>
            </a:r>
            <a:r>
              <a:rPr lang="en-US" altLang="zh-CN" sz="2400" dirty="0">
                <a:solidFill>
                  <a:srgbClr val="CC0000"/>
                </a:solidFill>
                <a:latin typeface="Courier New" panose="02070309020205020404" pitchFamily="49" charset="0"/>
              </a:rPr>
              <a:t>m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Available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1..m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  <a:r>
              <a:rPr lang="en-US" altLang="zh-CN" sz="2400" dirty="0">
                <a:latin typeface="Courier New" panose="02070309020205020404" pitchFamily="49" charset="0"/>
              </a:rPr>
              <a:t> //</a:t>
            </a:r>
            <a:r>
              <a:rPr lang="zh-CN" altLang="en-US" sz="2400" dirty="0">
                <a:latin typeface="Courier New" panose="02070309020205020404" pitchFamily="49" charset="0"/>
              </a:rPr>
              <a:t>资源当前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可用</a:t>
            </a:r>
            <a:r>
              <a:rPr lang="zh-CN" altLang="en-US" sz="2400" dirty="0">
                <a:latin typeface="Courier New" panose="02070309020205020404" pitchFamily="49" charset="0"/>
              </a:rPr>
              <a:t>总量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Allocation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1..n,1..m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  <a:r>
              <a:rPr lang="en-US" altLang="zh-CN" sz="2400" dirty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  //</a:t>
            </a:r>
            <a:r>
              <a:rPr lang="zh-CN" altLang="en-US" sz="2400" dirty="0">
                <a:latin typeface="Courier New" panose="02070309020205020404" pitchFamily="49" charset="0"/>
              </a:rPr>
              <a:t>当前分配给每个进程的各种资源数量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Need[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1..n,1..m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    //</a:t>
            </a:r>
            <a:r>
              <a:rPr lang="zh-CN" altLang="en-US" sz="2400" dirty="0">
                <a:latin typeface="Courier New" panose="02070309020205020404" pitchFamily="49" charset="0"/>
              </a:rPr>
              <a:t>当前每个进程还需分配的各种资源数量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 Work[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1..m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CN" sz="2400" dirty="0">
                <a:latin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</a:rPr>
              <a:t>当前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可分配</a:t>
            </a:r>
            <a:r>
              <a:rPr lang="zh-CN" altLang="en-US" sz="2400" dirty="0">
                <a:latin typeface="Courier New" panose="02070309020205020404" pitchFamily="49" charset="0"/>
              </a:rPr>
              <a:t>的资源，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包括可收回</a:t>
            </a:r>
            <a:r>
              <a:rPr lang="zh-CN" altLang="en-US" sz="2400" dirty="0">
                <a:latin typeface="Courier New" panose="02070309020205020404" pitchFamily="49" charset="0"/>
              </a:rPr>
              <a:t>的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bool Finish[1..n];</a:t>
            </a:r>
            <a:r>
              <a:rPr lang="en-US" altLang="zh-CN" sz="2400" dirty="0">
                <a:latin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</a:rPr>
              <a:t>进程是否能放入安全序列</a:t>
            </a:r>
            <a:r>
              <a:rPr lang="en-US" altLang="zh-CN" sz="2400" dirty="0">
                <a:latin typeface="Courier New" panose="02070309020205020404" pitchFamily="49" charset="0"/>
              </a:rPr>
              <a:t>-</a:t>
            </a:r>
            <a:r>
              <a:rPr lang="zh-CN" altLang="en-US" sz="2400" dirty="0">
                <a:latin typeface="Courier New" panose="02070309020205020404" pitchFamily="49" charset="0"/>
              </a:rPr>
              <a:t>结束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2" y="1644609"/>
            <a:ext cx="8574538" cy="565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死锁避免之银行家算法</a:t>
            </a:r>
          </a:p>
        </p:txBody>
      </p:sp>
      <p:sp>
        <p:nvSpPr>
          <p:cNvPr id="340995" name="Rectangle 3"/>
          <p:cNvSpPr>
            <a:spLocks noChangeArrowheads="1"/>
          </p:cNvSpPr>
          <p:nvPr/>
        </p:nvSpPr>
        <p:spPr bwMode="auto">
          <a:xfrm>
            <a:off x="76200" y="981075"/>
            <a:ext cx="7921625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/>
              <a:t>安全状态判定（</a:t>
            </a:r>
            <a:r>
              <a:rPr lang="zh-CN" altLang="en-US" dirty="0">
                <a:solidFill>
                  <a:srgbClr val="003399"/>
                </a:solidFill>
              </a:rPr>
              <a:t>思路</a:t>
            </a:r>
            <a:r>
              <a:rPr lang="zh-CN" altLang="en-US" dirty="0"/>
              <a:t>），寻找安全序列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381000" y="1541462"/>
            <a:ext cx="8305800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C0C0"/>
            </a:solidFill>
            <a:miter lim="800000"/>
          </a:ln>
          <a:effectLst/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705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将对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个进程集合进行多次扫描，构建出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P1-Pn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的安全序列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①</a:t>
            </a:r>
            <a:r>
              <a:rPr lang="zh-CN" altLang="en-US" sz="2000" dirty="0">
                <a:latin typeface="Times New Roman" panose="02020603050405020304" pitchFamily="18" charset="0"/>
              </a:rPr>
              <a:t>初始化设定：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Work = Available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动态记录当前可（</a:t>
            </a:r>
            <a:r>
              <a:rPr lang="zh-CN" altLang="en-US" sz="2000" i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收回</a:t>
            </a: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）分配资源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</a:rPr>
              <a:t>Finish[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]=false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设定所有进程均未完成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②查找这样的进程</a:t>
            </a:r>
            <a:r>
              <a:rPr lang="en-US" altLang="zh-CN" sz="2000" dirty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未完成但目前可用资源可满足其需要，</a:t>
            </a:r>
            <a:b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</a:b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这样的进程是能够完成的</a:t>
            </a:r>
            <a:r>
              <a:rPr lang="zh-CN" altLang="en-US" sz="2000" dirty="0">
                <a:latin typeface="Times New Roman" panose="02020603050405020304" pitchFamily="18" charset="0"/>
              </a:rPr>
              <a:t>）：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Finish[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 = =false           b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Need[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 Work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</a:rPr>
              <a:t>如果没有这样的进程</a:t>
            </a:r>
            <a:r>
              <a:rPr lang="en-US" altLang="zh-CN" sz="2000" dirty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，则跳转到第④步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③（</a:t>
            </a: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若有则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一定能完成，并归还其占用的资源，即：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Finish[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 = true           b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Work = Work +Allocation[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第②步，继续查找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④如果所有进程</a:t>
            </a:r>
            <a:r>
              <a:rPr lang="en-US" altLang="zh-CN" sz="2000" dirty="0">
                <a:latin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都是能完成的，即</a:t>
            </a:r>
            <a:r>
              <a:rPr lang="en-US" altLang="zh-CN" sz="2000" dirty="0">
                <a:latin typeface="Times New Roman" panose="02020603050405020304" pitchFamily="18" charset="0"/>
              </a:rPr>
              <a:t>Finish[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]=</a:t>
            </a:r>
            <a:r>
              <a:rPr lang="en-US" altLang="zh-CN" sz="2000" dirty="0" err="1">
                <a:latin typeface="Times New Roman" panose="02020603050405020304" pitchFamily="18" charset="0"/>
              </a:rPr>
              <a:t>ture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</a:rPr>
              <a:t>则系统处于</a:t>
            </a: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安全状态</a:t>
            </a:r>
            <a:r>
              <a:rPr lang="zh-CN" altLang="en-US" sz="2000" dirty="0">
                <a:latin typeface="Times New Roman" panose="02020603050405020304" pitchFamily="18" charset="0"/>
              </a:rPr>
              <a:t>，否则系统处于</a:t>
            </a:r>
            <a:r>
              <a:rPr lang="zh-CN" altLang="en-US" sz="20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不安全状态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  <p:bldP spid="3409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死锁避免之银行家算法</a:t>
            </a:r>
          </a:p>
        </p:txBody>
      </p:sp>
      <p:sp>
        <p:nvSpPr>
          <p:cNvPr id="342019" name="Rectangle 3"/>
          <p:cNvSpPr>
            <a:spLocks noChangeArrowheads="1"/>
          </p:cNvSpPr>
          <p:nvPr/>
        </p:nvSpPr>
        <p:spPr bwMode="auto">
          <a:xfrm>
            <a:off x="228600" y="1600200"/>
            <a:ext cx="8610600" cy="466281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Boolean Found;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Work = </a:t>
            </a:r>
            <a:r>
              <a:rPr lang="en-US" altLang="zh-TW" sz="2200" dirty="0">
                <a:latin typeface="Courier New" panose="02070309020205020404" pitchFamily="49" charset="0"/>
              </a:rPr>
              <a:t>Available</a:t>
            </a:r>
            <a:r>
              <a:rPr lang="en-US" altLang="zh-CN" sz="2200" dirty="0">
                <a:latin typeface="Courier New" panose="02070309020205020404" pitchFamily="49" charset="0"/>
              </a:rPr>
              <a:t>; Finish[</a:t>
            </a:r>
            <a:r>
              <a:rPr lang="en-US" altLang="zh-CN" sz="2200" dirty="0" err="1">
                <a:latin typeface="Courier New" panose="02070309020205020404" pitchFamily="49" charset="0"/>
              </a:rPr>
              <a:t>1..n</a:t>
            </a:r>
            <a:r>
              <a:rPr lang="en-US" altLang="zh-CN" sz="2200" dirty="0">
                <a:latin typeface="Courier New" panose="02070309020205020404" pitchFamily="49" charset="0"/>
              </a:rPr>
              <a:t>] = false;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while(true){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Found = false;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for(</a:t>
            </a:r>
            <a:r>
              <a:rPr lang="en-US" altLang="zh-CN" sz="2200" dirty="0" err="1">
                <a:latin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</a:rPr>
              <a:t>=1; </a:t>
            </a:r>
            <a:r>
              <a:rPr lang="en-US" altLang="zh-CN" sz="2200" dirty="0" err="1">
                <a:latin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</a:rPr>
              <a:t>&lt;=n; </a:t>
            </a:r>
            <a:r>
              <a:rPr lang="en-US" altLang="zh-CN" sz="2200" dirty="0" err="1">
                <a:latin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</a:rPr>
              <a:t>++){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  if(Finish[</a:t>
            </a:r>
            <a:r>
              <a:rPr lang="en-US" altLang="zh-CN" sz="2200" dirty="0" err="1">
                <a:latin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</a:rPr>
              <a:t>]==false</a:t>
            </a:r>
            <a:r>
              <a:rPr lang="en-US" altLang="zh-CN" sz="2200" dirty="0">
                <a:latin typeface="Courier New" panose="02070309020205020404" pitchFamily="49" charset="0"/>
              </a:rPr>
              <a:t> &amp;&amp; 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</a:rPr>
              <a:t>Need[</a:t>
            </a:r>
            <a:r>
              <a:rPr lang="en-US" altLang="zh-CN" sz="2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</a:rPr>
              <a:t>]&lt;=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Work</a:t>
            </a:r>
            <a:r>
              <a:rPr lang="en-US" altLang="zh-CN" sz="2200" dirty="0">
                <a:latin typeface="Courier New" panose="02070309020205020404" pitchFamily="49" charset="0"/>
                <a:sym typeface="Symbol" panose="05050102010706020507" pitchFamily="18" charset="2"/>
              </a:rPr>
              <a:t>){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US" altLang="zh-TW" sz="2200" dirty="0">
                <a:solidFill>
                  <a:srgbClr val="FF0000"/>
                </a:solidFill>
                <a:latin typeface="Courier New" panose="02070309020205020404" pitchFamily="49" charset="0"/>
              </a:rPr>
              <a:t>Work = Work + Allocation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     Finish[</a:t>
            </a:r>
            <a:r>
              <a:rPr lang="en-US" altLang="zh-CN" sz="2200" dirty="0" err="1">
                <a:latin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</a:rPr>
              <a:t>] = true</a:t>
            </a:r>
            <a:r>
              <a:rPr lang="en-US" altLang="zh-CN" sz="2200" dirty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     Found = true;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if(Found==false)break;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for(</a:t>
            </a:r>
            <a:r>
              <a:rPr lang="en-US" altLang="zh-CN" sz="2200" dirty="0" err="1">
                <a:latin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</a:rPr>
              <a:t>=</a:t>
            </a:r>
            <a:r>
              <a:rPr lang="en-US" altLang="zh-CN" sz="2200" dirty="0" err="1">
                <a:latin typeface="Courier New" panose="02070309020205020404" pitchFamily="49" charset="0"/>
              </a:rPr>
              <a:t>1;i</a:t>
            </a:r>
            <a:r>
              <a:rPr lang="en-US" altLang="zh-CN" sz="2200" dirty="0">
                <a:latin typeface="Courier New" panose="02070309020205020404" pitchFamily="49" charset="0"/>
              </a:rPr>
              <a:t>&lt;=</a:t>
            </a:r>
            <a:r>
              <a:rPr lang="en-US" altLang="zh-CN" sz="2200" dirty="0" err="1">
                <a:latin typeface="Courier New" panose="02070309020205020404" pitchFamily="49" charset="0"/>
              </a:rPr>
              <a:t>n;i</a:t>
            </a:r>
            <a:r>
              <a:rPr lang="en-US" altLang="zh-CN" sz="2200" dirty="0">
                <a:latin typeface="Courier New" panose="02070309020205020404" pitchFamily="49" charset="0"/>
              </a:rPr>
              <a:t>++)</a:t>
            </a:r>
            <a:r>
              <a:rPr lang="en-US" altLang="zh-TW" sz="2200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zh-CN" sz="22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  <a:sym typeface="Symbol" panose="05050102010706020507" pitchFamily="18" charset="2"/>
              </a:rPr>
              <a:t>  if(</a:t>
            </a:r>
            <a:r>
              <a:rPr lang="en-US" altLang="zh-CN" sz="2200" dirty="0">
                <a:latin typeface="Courier New" panose="02070309020205020404" pitchFamily="49" charset="0"/>
              </a:rPr>
              <a:t>Finish[</a:t>
            </a:r>
            <a:r>
              <a:rPr lang="en-US" altLang="zh-CN" sz="2200" dirty="0" err="1">
                <a:latin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</a:rPr>
              <a:t>]==false</a:t>
            </a:r>
            <a:r>
              <a:rPr lang="en-US" altLang="zh-CN" sz="2200" dirty="0">
                <a:latin typeface="Courier New" panose="02070309020205020404" pitchFamily="49" charset="0"/>
              </a:rPr>
              <a:t>)</a:t>
            </a:r>
            <a:r>
              <a:rPr lang="en-US" altLang="zh-CN" sz="2200" dirty="0">
                <a:latin typeface="Courier New" panose="02070309020205020404" pitchFamily="49" charset="0"/>
                <a:sym typeface="Symbol" panose="05050102010706020507" pitchFamily="18" charset="2"/>
              </a:rPr>
              <a:t>return “deadlock”;</a:t>
            </a:r>
            <a:endParaRPr lang="en-US" altLang="zh-CN" sz="2200" dirty="0">
              <a:latin typeface="Courier New" panose="02070309020205020404" pitchFamily="49" charset="0"/>
            </a:endParaRPr>
          </a:p>
        </p:txBody>
      </p:sp>
      <p:sp>
        <p:nvSpPr>
          <p:cNvPr id="342020" name="AutoShape 4"/>
          <p:cNvSpPr>
            <a:spLocks noChangeArrowheads="1"/>
          </p:cNvSpPr>
          <p:nvPr/>
        </p:nvSpPr>
        <p:spPr bwMode="auto">
          <a:xfrm rot="10800000">
            <a:off x="4876800" y="4267200"/>
            <a:ext cx="2743200" cy="533400"/>
          </a:xfrm>
          <a:prstGeom prst="wedgeRoundRectCallout">
            <a:avLst>
              <a:gd name="adj1" fmla="val 35648"/>
              <a:gd name="adj2" fmla="val 1083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T(n)=O(?)</a:t>
            </a:r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3429000" y="2514600"/>
            <a:ext cx="5334000" cy="48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//</a:t>
            </a:r>
            <a:r>
              <a:rPr lang="zh-CN" altLang="en-US" sz="2200" dirty="0">
                <a:latin typeface="Courier New" panose="02070309020205020404" pitchFamily="49" charset="0"/>
              </a:rPr>
              <a:t>是否为安全序列</a:t>
            </a:r>
            <a:r>
              <a:rPr lang="zh-CN" altLang="en-US" sz="2200" dirty="0">
                <a:solidFill>
                  <a:srgbClr val="FF0000"/>
                </a:solidFill>
                <a:latin typeface="Courier New" panose="02070309020205020404" pitchFamily="49" charset="0"/>
              </a:rPr>
              <a:t>找到一个</a:t>
            </a:r>
            <a:r>
              <a:rPr lang="zh-CN" altLang="en-US" sz="22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新</a:t>
            </a:r>
            <a:r>
              <a:rPr lang="zh-CN" altLang="en-US" sz="2200" dirty="0">
                <a:latin typeface="Courier New" panose="02070309020205020404" pitchFamily="49" charset="0"/>
              </a:rPr>
              <a:t>进程</a:t>
            </a:r>
            <a:endParaRPr lang="en-US" altLang="zh-CN" sz="2200" dirty="0">
              <a:latin typeface="Courier New" panose="02070309020205020404" pitchFamily="49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>
            <a:off x="4913671" y="4267201"/>
            <a:ext cx="2743200" cy="533400"/>
          </a:xfrm>
          <a:prstGeom prst="wedgeRoundRectCallout">
            <a:avLst>
              <a:gd name="adj1" fmla="val 35648"/>
              <a:gd name="adj2" fmla="val 1083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T(n)=O(</a:t>
            </a:r>
            <a:r>
              <a:rPr lang="en-US" altLang="zh-CN" sz="2400" dirty="0" err="1"/>
              <a:t>mn</a:t>
            </a:r>
            <a:r>
              <a:rPr lang="en-US" altLang="zh-CN" sz="2400" baseline="30000" dirty="0" err="1"/>
              <a:t>2</a:t>
            </a:r>
            <a:r>
              <a:rPr lang="en-US" altLang="zh-CN" sz="2400" dirty="0"/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5904271" y="5029199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CC33"/>
                </a:solidFill>
              </a:rPr>
              <a:t>最好情形：安全状态就是</a:t>
            </a:r>
            <a:r>
              <a:rPr lang="en-US" altLang="zh-CN" sz="1800" dirty="0" err="1">
                <a:solidFill>
                  <a:srgbClr val="33CC33"/>
                </a:solidFill>
              </a:rPr>
              <a:t>p1-pn</a:t>
            </a:r>
            <a:endParaRPr lang="en-US" altLang="zh-CN" sz="1800" dirty="0">
              <a:solidFill>
                <a:srgbClr val="33CC33"/>
              </a:solidFill>
            </a:endParaRPr>
          </a:p>
          <a:p>
            <a:r>
              <a:rPr lang="zh-CN" altLang="en-US" sz="1800" dirty="0">
                <a:solidFill>
                  <a:srgbClr val="33CC33"/>
                </a:solidFill>
              </a:rPr>
              <a:t>最坏情形：</a:t>
            </a:r>
            <a:r>
              <a:rPr lang="en-US" altLang="zh-CN" sz="1800" dirty="0" err="1">
                <a:solidFill>
                  <a:srgbClr val="33CC33"/>
                </a:solidFill>
              </a:rPr>
              <a:t>pn-p1</a:t>
            </a:r>
            <a:endParaRPr lang="zh-CN" altLang="en-US" sz="1800" dirty="0">
              <a:solidFill>
                <a:srgbClr val="33CC33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400" y="4659868"/>
            <a:ext cx="28194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CC33"/>
                </a:solidFill>
              </a:rPr>
              <a:t>没有安全序列或已经完成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animBg="1"/>
      <p:bldP spid="342020" grpId="0" animBg="1"/>
      <p:bldP spid="342020" grpId="1" animBg="1"/>
      <p:bldP spid="342021" grpId="0"/>
      <p:bldP spid="6" grpId="0" animBg="1"/>
      <p:bldP spid="2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死锁避免之银行家算法实例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2133600" y="1206500"/>
            <a:ext cx="67818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CN" sz="2400">
                <a:solidFill>
                  <a:srgbClr val="993300"/>
                </a:solidFill>
              </a:rPr>
              <a:t>       </a:t>
            </a:r>
            <a:r>
              <a:rPr lang="en-US" altLang="zh-TW" sz="2400" u="sng">
                <a:solidFill>
                  <a:srgbClr val="FF0000"/>
                </a:solidFill>
              </a:rPr>
              <a:t>Allocation</a:t>
            </a:r>
            <a:r>
              <a:rPr lang="en-US" altLang="zh-CN" sz="2400" u="sng">
                <a:solidFill>
                  <a:srgbClr val="FF0000"/>
                </a:solidFill>
              </a:rPr>
              <a:t>        Need         </a:t>
            </a:r>
            <a:r>
              <a:rPr lang="en-US" altLang="zh-TW" sz="2400" u="sng">
                <a:solidFill>
                  <a:srgbClr val="FF0000"/>
                </a:solidFill>
              </a:rPr>
              <a:t>Available</a:t>
            </a:r>
            <a:endParaRPr lang="en-US" altLang="zh-TW" sz="24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TW" sz="2400"/>
              <a:t>	</a:t>
            </a:r>
            <a:r>
              <a:rPr lang="en-US" altLang="zh-TW" sz="2400" i="1"/>
              <a:t>A B C   	A B C</a:t>
            </a:r>
            <a:r>
              <a:rPr lang="en-US" altLang="zh-CN" sz="2400" i="1"/>
              <a:t>         </a:t>
            </a:r>
            <a:r>
              <a:rPr lang="en-US" altLang="zh-TW" sz="2400" i="1"/>
              <a:t> </a:t>
            </a:r>
            <a:r>
              <a:rPr lang="en-US" altLang="zh-CN" sz="2400" i="1"/>
              <a:t> </a:t>
            </a:r>
            <a:r>
              <a:rPr lang="en-US" altLang="zh-TW" sz="2400" i="1"/>
              <a:t>A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0	0</a:t>
            </a:r>
            <a:r>
              <a:rPr lang="en-US" altLang="zh-CN" sz="2400"/>
              <a:t> </a:t>
            </a:r>
            <a:r>
              <a:rPr lang="en-US" altLang="zh-TW" sz="2400"/>
              <a:t> 1 </a:t>
            </a:r>
            <a:r>
              <a:rPr lang="en-US" altLang="zh-CN" sz="2400"/>
              <a:t> </a:t>
            </a:r>
            <a:r>
              <a:rPr lang="en-US" altLang="zh-TW" sz="2400"/>
              <a:t>0	</a:t>
            </a:r>
            <a:r>
              <a:rPr lang="en-US" altLang="zh-CN" sz="2400"/>
              <a:t>           </a:t>
            </a:r>
            <a:r>
              <a:rPr lang="en-US" altLang="zh-TW" sz="2400"/>
              <a:t>7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4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          </a:t>
            </a:r>
            <a:r>
              <a:rPr lang="en-US" altLang="zh-TW" sz="2400"/>
              <a:t>3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1	2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          1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</a:t>
            </a:r>
            <a:r>
              <a:rPr lang="en-US" altLang="zh-TW" sz="24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2	3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        </a:t>
            </a:r>
            <a:r>
              <a:rPr lang="en-US" altLang="zh-TW" sz="2400"/>
              <a:t>	</a:t>
            </a:r>
            <a:r>
              <a:rPr lang="en-US" altLang="zh-CN" sz="2400"/>
              <a:t>6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0</a:t>
            </a:r>
            <a:endParaRPr lang="en-US" altLang="zh-TW" sz="24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3	2 </a:t>
            </a:r>
            <a:r>
              <a:rPr lang="en-US" altLang="zh-CN" sz="2400"/>
              <a:t> </a:t>
            </a:r>
            <a:r>
              <a:rPr lang="en-US" altLang="zh-TW" sz="2400"/>
              <a:t>1 </a:t>
            </a:r>
            <a:r>
              <a:rPr lang="en-US" altLang="zh-CN" sz="2400"/>
              <a:t> </a:t>
            </a:r>
            <a:r>
              <a:rPr lang="en-US" altLang="zh-TW" sz="2400"/>
              <a:t>1</a:t>
            </a:r>
            <a:r>
              <a:rPr lang="en-US" altLang="zh-CN" sz="2400"/>
              <a:t>            0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2400"/>
              <a:t> </a:t>
            </a:r>
            <a:r>
              <a:rPr lang="en-US" altLang="zh-CN" sz="24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4	0 </a:t>
            </a:r>
            <a:r>
              <a:rPr lang="en-US" altLang="zh-CN" sz="2400"/>
              <a:t> </a:t>
            </a:r>
            <a:r>
              <a:rPr lang="en-US" altLang="zh-TW" sz="2400"/>
              <a:t>0</a:t>
            </a:r>
            <a:r>
              <a:rPr lang="en-US" altLang="zh-CN" sz="2400"/>
              <a:t> </a:t>
            </a:r>
            <a:r>
              <a:rPr lang="en-US" altLang="zh-TW" sz="2400"/>
              <a:t> 2	</a:t>
            </a:r>
            <a:r>
              <a:rPr lang="en-US" altLang="zh-CN" sz="2400"/>
              <a:t>           </a:t>
            </a:r>
            <a:r>
              <a:rPr lang="en-US" altLang="zh-TW" sz="2400"/>
              <a:t>4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1430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当前状态</a:t>
            </a:r>
            <a:r>
              <a:rPr lang="en-US" altLang="zh-CN"/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39000" y="190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2286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Work=[3  3  2]</a:t>
            </a:r>
          </a:p>
        </p:txBody>
      </p:sp>
      <p:grpSp>
        <p:nvGrpSpPr>
          <p:cNvPr id="330759" name="Group 7"/>
          <p:cNvGrpSpPr/>
          <p:nvPr/>
        </p:nvGrpSpPr>
        <p:grpSpPr bwMode="auto">
          <a:xfrm>
            <a:off x="3048000" y="5334005"/>
            <a:ext cx="5257800" cy="534988"/>
            <a:chOff x="1920" y="3362"/>
            <a:chExt cx="3312" cy="337"/>
          </a:xfrm>
        </p:grpSpPr>
        <p:sp>
          <p:nvSpPr>
            <p:cNvPr id="24607" name="Rectangle 8"/>
            <p:cNvSpPr>
              <a:spLocks noChangeArrowheads="1"/>
            </p:cNvSpPr>
            <p:nvPr/>
          </p:nvSpPr>
          <p:spPr bwMode="auto">
            <a:xfrm>
              <a:off x="1920" y="3362"/>
              <a:ext cx="331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安全序列是</a:t>
              </a:r>
              <a:r>
                <a:rPr lang="en-US" altLang="zh-CN" sz="2400" dirty="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4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0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 ,P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400" dirty="0">
                  <a:solidFill>
                    <a:srgbClr val="FF0000"/>
                  </a:solidFill>
                </a:rPr>
                <a:t>&gt;</a:t>
              </a:r>
            </a:p>
          </p:txBody>
        </p:sp>
        <p:pic>
          <p:nvPicPr>
            <p:cNvPr id="24608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0762" name="Group 10"/>
          <p:cNvGrpSpPr/>
          <p:nvPr/>
        </p:nvGrpSpPr>
        <p:grpSpPr bwMode="auto">
          <a:xfrm>
            <a:off x="152400" y="2657475"/>
            <a:ext cx="2819400" cy="466725"/>
            <a:chOff x="96" y="1914"/>
            <a:chExt cx="1776" cy="294"/>
          </a:xfrm>
        </p:grpSpPr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Work=[5  3  2]</a:t>
              </a:r>
            </a:p>
          </p:txBody>
        </p:sp>
        <p:sp>
          <p:nvSpPr>
            <p:cNvPr id="24606" name="Text Box 12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30765" name="Group 13"/>
          <p:cNvGrpSpPr/>
          <p:nvPr/>
        </p:nvGrpSpPr>
        <p:grpSpPr bwMode="auto">
          <a:xfrm>
            <a:off x="152400" y="3352800"/>
            <a:ext cx="2819400" cy="466725"/>
            <a:chOff x="96" y="1914"/>
            <a:chExt cx="1776" cy="294"/>
          </a:xfrm>
        </p:grpSpPr>
        <p:sp>
          <p:nvSpPr>
            <p:cNvPr id="24603" name="Text Box 14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Work=[7  4  3]</a:t>
              </a:r>
            </a:p>
          </p:txBody>
        </p:sp>
        <p:sp>
          <p:nvSpPr>
            <p:cNvPr id="24604" name="Text Box 15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30768" name="Group 16"/>
          <p:cNvGrpSpPr/>
          <p:nvPr/>
        </p:nvGrpSpPr>
        <p:grpSpPr bwMode="auto">
          <a:xfrm>
            <a:off x="228600" y="5410200"/>
            <a:ext cx="2819400" cy="466725"/>
            <a:chOff x="96" y="1914"/>
            <a:chExt cx="1776" cy="294"/>
          </a:xfrm>
        </p:grpSpPr>
        <p:sp>
          <p:nvSpPr>
            <p:cNvPr id="24601" name="Text Box 17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Work=[10  5  7]</a:t>
              </a:r>
            </a:p>
          </p:txBody>
        </p:sp>
        <p:sp>
          <p:nvSpPr>
            <p:cNvPr id="24602" name="Text Box 18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30771" name="Group 19"/>
          <p:cNvGrpSpPr/>
          <p:nvPr/>
        </p:nvGrpSpPr>
        <p:grpSpPr bwMode="auto">
          <a:xfrm>
            <a:off x="152400" y="4100286"/>
            <a:ext cx="2819400" cy="466725"/>
            <a:chOff x="96" y="1914"/>
            <a:chExt cx="1776" cy="294"/>
          </a:xfrm>
        </p:grpSpPr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Work=[7  4  5]</a:t>
              </a: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30774" name="Group 22"/>
          <p:cNvGrpSpPr/>
          <p:nvPr/>
        </p:nvGrpSpPr>
        <p:grpSpPr bwMode="auto">
          <a:xfrm>
            <a:off x="152400" y="4724400"/>
            <a:ext cx="2819400" cy="466725"/>
            <a:chOff x="96" y="1914"/>
            <a:chExt cx="1776" cy="294"/>
          </a:xfrm>
        </p:grpSpPr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Work=[7  5  5]</a:t>
              </a: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330777" name="Group 25"/>
          <p:cNvGrpSpPr/>
          <p:nvPr/>
        </p:nvGrpSpPr>
        <p:grpSpPr bwMode="auto">
          <a:xfrm>
            <a:off x="3048000" y="5870580"/>
            <a:ext cx="5257800" cy="609601"/>
            <a:chOff x="1920" y="3362"/>
            <a:chExt cx="3312" cy="384"/>
          </a:xfrm>
        </p:grpSpPr>
        <p:sp>
          <p:nvSpPr>
            <p:cNvPr id="24595" name="Rectangle 26"/>
            <p:cNvSpPr>
              <a:spLocks noChangeArrowheads="1"/>
            </p:cNvSpPr>
            <p:nvPr/>
          </p:nvSpPr>
          <p:spPr bwMode="auto">
            <a:xfrm>
              <a:off x="1920" y="3362"/>
              <a:ext cx="331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/>
                <a:t>安全</a:t>
              </a:r>
              <a:r>
                <a:rPr lang="zh-CN" altLang="en-US" dirty="0">
                  <a:solidFill>
                    <a:srgbClr val="FF0000"/>
                  </a:solidFill>
                </a:rPr>
                <a:t>序列是唯一的吗</a:t>
              </a:r>
              <a:r>
                <a:rPr lang="zh-CN" altLang="en-US" sz="2400" dirty="0">
                  <a:solidFill>
                    <a:srgbClr val="FF0000"/>
                  </a:solidFill>
                </a:rPr>
                <a:t>？</a:t>
              </a:r>
            </a:p>
          </p:txBody>
        </p:sp>
        <p:pic>
          <p:nvPicPr>
            <p:cNvPr id="24596" name="Picture 2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781" name="Line 29"/>
          <p:cNvSpPr>
            <a:spLocks noChangeShapeType="1"/>
          </p:cNvSpPr>
          <p:nvPr/>
        </p:nvSpPr>
        <p:spPr bwMode="auto">
          <a:xfrm>
            <a:off x="3124200" y="3103563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>
            <a:off x="3124200" y="41148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3124200" y="35814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4" name="Line 32"/>
          <p:cNvSpPr>
            <a:spLocks noChangeShapeType="1"/>
          </p:cNvSpPr>
          <p:nvPr/>
        </p:nvSpPr>
        <p:spPr bwMode="auto">
          <a:xfrm>
            <a:off x="3124200" y="4605338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5" name="Line 33"/>
          <p:cNvSpPr>
            <a:spLocks noChangeShapeType="1"/>
          </p:cNvSpPr>
          <p:nvPr/>
        </p:nvSpPr>
        <p:spPr bwMode="auto">
          <a:xfrm>
            <a:off x="3124200" y="2590800"/>
            <a:ext cx="3886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8" grpId="0" animBg="1"/>
      <p:bldP spid="330781" grpId="0" animBg="1"/>
      <p:bldP spid="330782" grpId="0" animBg="1"/>
      <p:bldP spid="330783" grpId="0" animBg="1"/>
      <p:bldP spid="330784" grpId="0" animBg="1"/>
      <p:bldP spid="3307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死锁避免之资源请求算法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81000" y="2044760"/>
            <a:ext cx="7696200" cy="450844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04800" y="2028885"/>
            <a:ext cx="7543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extern Banker();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Request[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1..m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进程</a:t>
            </a:r>
            <a:r>
              <a:rPr lang="en-US" altLang="zh-CN" sz="2000" dirty="0">
                <a:latin typeface="Courier New" panose="02070309020205020404" pitchFamily="49" charset="0"/>
              </a:rPr>
              <a:t>P</a:t>
            </a:r>
            <a:r>
              <a:rPr lang="en-US" altLang="zh-CN" sz="2000" baseline="-25000" dirty="0">
                <a:latin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</a:rPr>
              <a:t>的资源申请*</a:t>
            </a:r>
            <a:r>
              <a:rPr lang="en-US" altLang="zh-CN" sz="2000" dirty="0">
                <a:latin typeface="Courier New" panose="02070309020205020404" pitchFamily="49" charset="0"/>
              </a:rPr>
              <a:t>/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if(Request&gt;Need[</a:t>
            </a:r>
            <a:r>
              <a:rPr lang="en-US" altLang="zh-CN" sz="2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</a:rPr>
              <a:t>]) return “error”;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if(Request&gt;Available) sleep();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Available=Available-Request;                   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Allocation[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]=Allocation[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]+Request; Need[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]=Need[</a:t>
            </a:r>
            <a:r>
              <a:rPr lang="en-US" altLang="zh-CN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]-Request;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altLang="zh-CN" sz="2000" dirty="0">
                <a:latin typeface="Courier New" panose="02070309020205020404" pitchFamily="49" charset="0"/>
              </a:rPr>
              <a:t>/*</a:t>
            </a:r>
            <a:r>
              <a:rPr lang="zh-CN" altLang="en-US" sz="2000" dirty="0">
                <a:latin typeface="Courier New" panose="02070309020205020404" pitchFamily="49" charset="0"/>
              </a:rPr>
              <a:t>先将资源分配给</a:t>
            </a:r>
            <a:r>
              <a:rPr lang="en-US" altLang="zh-CN" sz="2000" dirty="0">
                <a:latin typeface="Courier New" panose="02070309020205020404" pitchFamily="49" charset="0"/>
              </a:rPr>
              <a:t>Pi*/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if(Banker()==“deadlock”)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      /*</a:t>
            </a:r>
            <a:r>
              <a:rPr lang="zh-CN" altLang="en-US" sz="2000" dirty="0">
                <a:latin typeface="Courier New" panose="02070309020205020404" pitchFamily="49" charset="0"/>
              </a:rPr>
              <a:t>调用银行家算法判定是否会死锁*</a:t>
            </a:r>
            <a:r>
              <a:rPr lang="en-US" altLang="zh-CN" sz="2000" dirty="0">
                <a:latin typeface="Courier New" panose="02070309020205020404" pitchFamily="49" charset="0"/>
              </a:rPr>
              <a:t>/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   </a:t>
            </a:r>
            <a:r>
              <a:rPr lang="zh-CN" altLang="en-US" sz="2000" dirty="0">
                <a:solidFill>
                  <a:srgbClr val="CC0000"/>
                </a:solidFill>
                <a:latin typeface="Courier New" panose="02070309020205020404" pitchFamily="49" charset="0"/>
              </a:rPr>
              <a:t>拒绝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</a:rPr>
              <a:t>Request</a:t>
            </a:r>
            <a:r>
              <a:rPr lang="en-US" altLang="zh-CN" sz="2000" dirty="0">
                <a:latin typeface="Courier New" panose="02070309020205020404" pitchFamily="49" charset="0"/>
              </a:rPr>
              <a:t>;/*</a:t>
            </a:r>
            <a:r>
              <a:rPr lang="zh-CN" altLang="en-US" sz="2000" dirty="0">
                <a:latin typeface="Courier New" panose="02070309020205020404" pitchFamily="49" charset="0"/>
              </a:rPr>
              <a:t>若算法判定</a:t>
            </a:r>
            <a:r>
              <a:rPr lang="en-US" altLang="zh-CN" sz="2000" dirty="0">
                <a:latin typeface="Courier New" panose="02070309020205020404" pitchFamily="49" charset="0"/>
              </a:rPr>
              <a:t>deadlock</a:t>
            </a:r>
            <a:r>
              <a:rPr lang="zh-CN" altLang="en-US" sz="2000" dirty="0">
                <a:latin typeface="Courier New" panose="02070309020205020404" pitchFamily="49" charset="0"/>
              </a:rPr>
              <a:t>则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                拒绝请求，资源回滚*</a:t>
            </a:r>
            <a:r>
              <a:rPr lang="en-US" altLang="zh-CN" sz="2000" dirty="0">
                <a:latin typeface="Courier New" panose="02070309020205020404" pitchFamily="49" charset="0"/>
              </a:rPr>
              <a:t>/</a:t>
            </a:r>
          </a:p>
        </p:txBody>
      </p:sp>
      <p:sp>
        <p:nvSpPr>
          <p:cNvPr id="25605" name="AutoShape 6"/>
          <p:cNvSpPr/>
          <p:nvPr/>
        </p:nvSpPr>
        <p:spPr bwMode="auto">
          <a:xfrm>
            <a:off x="7467600" y="410216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/>
          </a:p>
        </p:txBody>
      </p:sp>
      <p:sp>
        <p:nvSpPr>
          <p:cNvPr id="2" name="矩形 1"/>
          <p:cNvSpPr/>
          <p:nvPr/>
        </p:nvSpPr>
        <p:spPr>
          <a:xfrm>
            <a:off x="-152400" y="1066800"/>
            <a:ext cx="85344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思想：</a:t>
            </a:r>
            <a:r>
              <a:rPr lang="zh-CN" altLang="en-US" sz="2000" dirty="0">
                <a:highlight>
                  <a:srgbClr val="FFFF00"/>
                </a:highlight>
                <a:latin typeface="Courier New" panose="02070309020205020404" pitchFamily="49" charset="0"/>
              </a:rPr>
              <a:t>可用的资源可以满足某个进程的资源请求，则分配；然后用银行家算法寻找安全序列，找到了则分配成功，找不到已分配资源收回。</a:t>
            </a:r>
            <a:endParaRPr lang="en-US" altLang="zh-CN" sz="2000" dirty="0"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/>
      <p:bldP spid="25605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死锁避免之资源请求实例</a:t>
            </a:r>
            <a:r>
              <a:rPr lang="en-US" altLang="zh-CN"/>
              <a:t>(1)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10000" y="1028700"/>
            <a:ext cx="56388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993300"/>
                </a:solidFill>
              </a:rPr>
              <a:t>	</a:t>
            </a:r>
            <a:r>
              <a:rPr lang="en-US" altLang="zh-CN" sz="1800" dirty="0">
                <a:solidFill>
                  <a:srgbClr val="993300"/>
                </a:solidFill>
              </a:rPr>
              <a:t>       </a:t>
            </a:r>
            <a:r>
              <a:rPr lang="en-US" altLang="zh-TW" sz="1800" u="sng" dirty="0">
                <a:solidFill>
                  <a:srgbClr val="FF0000"/>
                </a:solidFill>
              </a:rPr>
              <a:t>Allocation</a:t>
            </a:r>
            <a:r>
              <a:rPr lang="en-US" altLang="zh-CN" sz="1800" u="sng" dirty="0">
                <a:solidFill>
                  <a:srgbClr val="FF0000"/>
                </a:solidFill>
              </a:rPr>
              <a:t>        Need         </a:t>
            </a:r>
            <a:r>
              <a:rPr lang="en-US" altLang="zh-TW" sz="1800" u="sng" dirty="0">
                <a:solidFill>
                  <a:srgbClr val="FF0000"/>
                </a:solidFill>
              </a:rPr>
              <a:t>Available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993300"/>
                </a:solidFill>
              </a:rPr>
              <a:t>	</a:t>
            </a:r>
            <a:r>
              <a:rPr lang="en-US" altLang="zh-TW" sz="1800" dirty="0"/>
              <a:t>	</a:t>
            </a:r>
            <a:r>
              <a:rPr lang="en-US" altLang="zh-TW" sz="1800" i="1" dirty="0"/>
              <a:t>A B C 	</a:t>
            </a:r>
            <a:r>
              <a:rPr lang="en-US" altLang="zh-CN" sz="1800" i="1" dirty="0"/>
              <a:t>  </a:t>
            </a:r>
            <a:r>
              <a:rPr lang="en-US" altLang="zh-TW" sz="1800" i="1" dirty="0"/>
              <a:t>A B C</a:t>
            </a:r>
            <a:r>
              <a:rPr lang="en-US" altLang="zh-CN" sz="1800" i="1" dirty="0"/>
              <a:t>        </a:t>
            </a:r>
            <a:r>
              <a:rPr lang="en-US" altLang="zh-TW" sz="1800" i="1" dirty="0"/>
              <a:t> </a:t>
            </a:r>
            <a:r>
              <a:rPr lang="en-US" altLang="zh-CN" sz="1800" i="1" dirty="0"/>
              <a:t> </a:t>
            </a:r>
            <a:r>
              <a:rPr lang="en-US" altLang="zh-TW" sz="1800" i="1" dirty="0"/>
              <a:t>A</a:t>
            </a:r>
            <a:r>
              <a:rPr lang="en-US" altLang="zh-CN" sz="1800" i="1" dirty="0"/>
              <a:t> </a:t>
            </a:r>
            <a:r>
              <a:rPr lang="en-US" altLang="zh-TW" sz="1800" i="1" dirty="0"/>
              <a:t>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</a:t>
            </a:r>
            <a:r>
              <a:rPr lang="en-US" altLang="zh-CN" sz="1800" dirty="0"/>
              <a:t> </a:t>
            </a:r>
            <a:r>
              <a:rPr lang="en-US" altLang="zh-TW" sz="1800" i="1" dirty="0"/>
              <a:t>P</a:t>
            </a:r>
            <a:r>
              <a:rPr lang="en-US" altLang="zh-TW" sz="1800" dirty="0"/>
              <a:t>0	0 </a:t>
            </a:r>
            <a:r>
              <a:rPr lang="en-US" altLang="zh-CN" sz="1800" dirty="0"/>
              <a:t> </a:t>
            </a:r>
            <a:r>
              <a:rPr lang="en-US" altLang="zh-TW" sz="1800" dirty="0"/>
              <a:t>1 </a:t>
            </a:r>
            <a:r>
              <a:rPr lang="en-US" altLang="zh-CN" sz="1800" dirty="0"/>
              <a:t> </a:t>
            </a:r>
            <a:r>
              <a:rPr lang="en-US" altLang="zh-TW" sz="1800" dirty="0"/>
              <a:t>0	</a:t>
            </a:r>
            <a:r>
              <a:rPr lang="en-US" altLang="zh-CN" sz="1800" dirty="0"/>
              <a:t>  </a:t>
            </a:r>
            <a:r>
              <a:rPr lang="en-US" altLang="zh-TW" sz="1800" dirty="0"/>
              <a:t>7</a:t>
            </a:r>
            <a:r>
              <a:rPr lang="en-US" altLang="zh-CN" sz="1800" dirty="0"/>
              <a:t> </a:t>
            </a:r>
            <a:r>
              <a:rPr lang="en-US" altLang="zh-TW" sz="1800" dirty="0"/>
              <a:t> </a:t>
            </a:r>
            <a:r>
              <a:rPr lang="en-US" altLang="zh-CN" sz="1800" dirty="0"/>
              <a:t>4</a:t>
            </a:r>
            <a:r>
              <a:rPr lang="en-US" altLang="zh-TW" sz="1800" dirty="0"/>
              <a:t> </a:t>
            </a:r>
            <a:r>
              <a:rPr lang="en-US" altLang="zh-CN" sz="1800" dirty="0"/>
              <a:t> </a:t>
            </a:r>
            <a:r>
              <a:rPr lang="en-US" altLang="zh-TW" sz="1800" dirty="0"/>
              <a:t>3 	</a:t>
            </a:r>
            <a:r>
              <a:rPr lang="en-US" altLang="zh-CN" sz="1800" dirty="0"/>
              <a:t>        </a:t>
            </a:r>
            <a:r>
              <a:rPr lang="en-US" altLang="zh-TW" sz="1800" dirty="0"/>
              <a:t>3 </a:t>
            </a:r>
            <a:r>
              <a:rPr lang="en-US" altLang="zh-CN" sz="1800" dirty="0"/>
              <a:t> </a:t>
            </a:r>
            <a:r>
              <a:rPr lang="en-US" altLang="zh-TW" sz="1800" dirty="0"/>
              <a:t>3</a:t>
            </a:r>
            <a:r>
              <a:rPr lang="en-US" altLang="zh-CN" sz="1800" dirty="0"/>
              <a:t> </a:t>
            </a:r>
            <a:r>
              <a:rPr lang="en-US" altLang="zh-TW" sz="1800" dirty="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</a:t>
            </a:r>
            <a:r>
              <a:rPr lang="en-US" altLang="zh-CN" sz="1800" dirty="0"/>
              <a:t> </a:t>
            </a:r>
            <a:r>
              <a:rPr lang="en-US" altLang="zh-TW" sz="1800" i="1" dirty="0"/>
              <a:t>P</a:t>
            </a:r>
            <a:r>
              <a:rPr lang="en-US" altLang="zh-TW" sz="1800" dirty="0"/>
              <a:t>1	2 </a:t>
            </a:r>
            <a:r>
              <a:rPr lang="en-US" altLang="zh-CN" sz="1800" dirty="0"/>
              <a:t> </a:t>
            </a:r>
            <a:r>
              <a:rPr lang="en-US" altLang="zh-TW" sz="1800" dirty="0"/>
              <a:t>0 </a:t>
            </a:r>
            <a:r>
              <a:rPr lang="en-US" altLang="zh-CN" sz="1800" dirty="0"/>
              <a:t> </a:t>
            </a:r>
            <a:r>
              <a:rPr lang="en-US" altLang="zh-TW" sz="1800" dirty="0"/>
              <a:t>0 	</a:t>
            </a:r>
            <a:r>
              <a:rPr lang="en-US" altLang="zh-CN" sz="1800" dirty="0"/>
              <a:t>  1</a:t>
            </a:r>
            <a:r>
              <a:rPr lang="en-US" altLang="zh-TW" sz="1800" dirty="0"/>
              <a:t> </a:t>
            </a:r>
            <a:r>
              <a:rPr lang="en-US" altLang="zh-CN" sz="1800" dirty="0"/>
              <a:t> </a:t>
            </a:r>
            <a:r>
              <a:rPr lang="en-US" altLang="zh-TW" sz="1800" dirty="0"/>
              <a:t>2 </a:t>
            </a:r>
            <a:r>
              <a:rPr lang="en-US" altLang="zh-CN" sz="1800" dirty="0"/>
              <a:t> </a:t>
            </a:r>
            <a:r>
              <a:rPr lang="en-US" altLang="zh-TW" sz="1800" dirty="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</a:t>
            </a:r>
            <a:r>
              <a:rPr lang="en-US" altLang="zh-CN" sz="1800" dirty="0"/>
              <a:t> </a:t>
            </a:r>
            <a:r>
              <a:rPr lang="en-US" altLang="zh-TW" sz="1800" i="1" dirty="0"/>
              <a:t>P</a:t>
            </a:r>
            <a:r>
              <a:rPr lang="en-US" altLang="zh-TW" sz="1800" dirty="0"/>
              <a:t>2	3 </a:t>
            </a:r>
            <a:r>
              <a:rPr lang="en-US" altLang="zh-CN" sz="1800" dirty="0"/>
              <a:t> </a:t>
            </a:r>
            <a:r>
              <a:rPr lang="en-US" altLang="zh-TW" sz="1800" dirty="0"/>
              <a:t>0 </a:t>
            </a:r>
            <a:r>
              <a:rPr lang="en-US" altLang="zh-CN" sz="1800" dirty="0"/>
              <a:t> </a:t>
            </a:r>
            <a:r>
              <a:rPr lang="en-US" altLang="zh-TW" sz="1800" dirty="0"/>
              <a:t>2 </a:t>
            </a:r>
            <a:r>
              <a:rPr lang="en-US" altLang="zh-CN" sz="1800" dirty="0"/>
              <a:t>     6 </a:t>
            </a:r>
            <a:r>
              <a:rPr lang="en-US" altLang="zh-TW" sz="1800" dirty="0"/>
              <a:t> 0 </a:t>
            </a:r>
            <a:r>
              <a:rPr lang="en-US" altLang="zh-CN" sz="1800" dirty="0"/>
              <a:t> 0</a:t>
            </a:r>
            <a:endParaRPr lang="en-US" altLang="zh-TW" sz="18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 </a:t>
            </a:r>
            <a:r>
              <a:rPr lang="en-US" altLang="zh-TW" sz="1800" i="1" dirty="0"/>
              <a:t>P</a:t>
            </a:r>
            <a:r>
              <a:rPr lang="en-US" altLang="zh-TW" sz="1800" dirty="0"/>
              <a:t>3	2 </a:t>
            </a:r>
            <a:r>
              <a:rPr lang="en-US" altLang="zh-CN" sz="1800" dirty="0"/>
              <a:t> </a:t>
            </a:r>
            <a:r>
              <a:rPr lang="en-US" altLang="zh-TW" sz="1800" dirty="0"/>
              <a:t>1 </a:t>
            </a:r>
            <a:r>
              <a:rPr lang="en-US" altLang="zh-CN" sz="1800" dirty="0"/>
              <a:t> </a:t>
            </a:r>
            <a:r>
              <a:rPr lang="en-US" altLang="zh-TW" sz="1800" dirty="0"/>
              <a:t>1 	</a:t>
            </a:r>
            <a:r>
              <a:rPr lang="en-US" altLang="zh-CN" sz="1800" dirty="0"/>
              <a:t>  0</a:t>
            </a:r>
            <a:r>
              <a:rPr lang="en-US" altLang="zh-TW" sz="1800" dirty="0"/>
              <a:t> </a:t>
            </a:r>
            <a:r>
              <a:rPr lang="en-US" altLang="zh-CN" sz="1800" dirty="0"/>
              <a:t> 1</a:t>
            </a:r>
            <a:r>
              <a:rPr lang="en-US" altLang="zh-TW" sz="1800" dirty="0"/>
              <a:t> </a:t>
            </a:r>
            <a:r>
              <a:rPr lang="en-US" altLang="zh-CN" sz="1800" dirty="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	 </a:t>
            </a:r>
            <a:r>
              <a:rPr lang="en-US" altLang="zh-TW" sz="1800" i="1" dirty="0"/>
              <a:t>P</a:t>
            </a:r>
            <a:r>
              <a:rPr lang="en-US" altLang="zh-TW" sz="1800" dirty="0"/>
              <a:t>4	0 </a:t>
            </a:r>
            <a:r>
              <a:rPr lang="en-US" altLang="zh-CN" sz="1800" dirty="0"/>
              <a:t> </a:t>
            </a:r>
            <a:r>
              <a:rPr lang="en-US" altLang="zh-TW" sz="1800" dirty="0"/>
              <a:t>0</a:t>
            </a:r>
            <a:r>
              <a:rPr lang="en-US" altLang="zh-CN" sz="1800" dirty="0"/>
              <a:t> </a:t>
            </a:r>
            <a:r>
              <a:rPr lang="en-US" altLang="zh-TW" sz="1800" dirty="0"/>
              <a:t> 2	</a:t>
            </a:r>
            <a:r>
              <a:rPr lang="en-US" altLang="zh-CN" sz="1800" dirty="0"/>
              <a:t>  </a:t>
            </a:r>
            <a:r>
              <a:rPr lang="en-US" altLang="zh-TW" sz="1800" dirty="0"/>
              <a:t>4 </a:t>
            </a:r>
            <a:r>
              <a:rPr lang="en-US" altLang="zh-CN" sz="1800" dirty="0"/>
              <a:t> </a:t>
            </a:r>
            <a:r>
              <a:rPr lang="en-US" altLang="zh-TW" sz="1800" dirty="0"/>
              <a:t>3</a:t>
            </a:r>
            <a:r>
              <a:rPr lang="en-US" altLang="zh-CN" sz="1800" dirty="0"/>
              <a:t> </a:t>
            </a:r>
            <a:r>
              <a:rPr lang="en-US" altLang="zh-TW" sz="1800" dirty="0"/>
              <a:t> </a:t>
            </a:r>
            <a:r>
              <a:rPr lang="en-US" altLang="zh-CN" sz="1800" dirty="0"/>
              <a:t>1</a:t>
            </a:r>
            <a:r>
              <a:rPr lang="en-US" altLang="zh-TW" sz="1800" b="0" dirty="0"/>
              <a:t> </a:t>
            </a:r>
            <a:endParaRPr lang="en-US" altLang="zh-CN" sz="1800" b="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724400" y="1104900"/>
            <a:ext cx="4343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85800" y="1192213"/>
            <a:ext cx="3505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ea typeface="PMingLiU" pitchFamily="18" charset="-120"/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申请资源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sym typeface="Symbol" panose="05050102010706020507" pitchFamily="18" charset="2"/>
              </a:rPr>
              <a:t>(1,0,2)</a:t>
            </a:r>
            <a:endParaRPr lang="en-US" altLang="zh-CN"/>
          </a:p>
        </p:txBody>
      </p:sp>
      <p:grpSp>
        <p:nvGrpSpPr>
          <p:cNvPr id="332809" name="Group 9"/>
          <p:cNvGrpSpPr/>
          <p:nvPr/>
        </p:nvGrpSpPr>
        <p:grpSpPr bwMode="auto">
          <a:xfrm>
            <a:off x="381000" y="4953000"/>
            <a:ext cx="5257800" cy="530225"/>
            <a:chOff x="1920" y="3362"/>
            <a:chExt cx="3312" cy="334"/>
          </a:xfrm>
        </p:grpSpPr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1920" y="3362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序列</a:t>
              </a:r>
              <a:r>
                <a:rPr lang="en-US" altLang="zh-CN" sz="240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1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3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4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2400">
                  <a:solidFill>
                    <a:srgbClr val="FF0000"/>
                  </a:solidFill>
                </a:rPr>
                <a:t>&gt;</a:t>
              </a:r>
              <a:r>
                <a:rPr lang="zh-CN" altLang="en-US" sz="2400">
                  <a:solidFill>
                    <a:srgbClr val="FF0000"/>
                  </a:solidFill>
                </a:rPr>
                <a:t>是安全的</a:t>
              </a:r>
            </a:p>
          </p:txBody>
        </p:sp>
        <p:pic>
          <p:nvPicPr>
            <p:cNvPr id="26636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2812" name="Group 12"/>
          <p:cNvGrpSpPr/>
          <p:nvPr/>
        </p:nvGrpSpPr>
        <p:grpSpPr bwMode="auto">
          <a:xfrm>
            <a:off x="381000" y="5565775"/>
            <a:ext cx="5257800" cy="530225"/>
            <a:chOff x="240" y="3506"/>
            <a:chExt cx="3312" cy="334"/>
          </a:xfrm>
        </p:grpSpPr>
        <p:sp>
          <p:nvSpPr>
            <p:cNvPr id="26633" name="Rectangle 13"/>
            <p:cNvSpPr>
              <a:spLocks noChangeArrowheads="1"/>
            </p:cNvSpPr>
            <p:nvPr/>
          </p:nvSpPr>
          <p:spPr bwMode="auto">
            <a:xfrm>
              <a:off x="240" y="3506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此次申请允许</a:t>
              </a:r>
            </a:p>
          </p:txBody>
        </p:sp>
        <p:pic>
          <p:nvPicPr>
            <p:cNvPr id="2663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6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8149079" y="331470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分配前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762000" y="1905000"/>
            <a:ext cx="5638800" cy="2781300"/>
            <a:chOff x="-762000" y="1905000"/>
            <a:chExt cx="5638800" cy="2781300"/>
          </a:xfrm>
        </p:grpSpPr>
        <p:grpSp>
          <p:nvGrpSpPr>
            <p:cNvPr id="332806" name="Group 6"/>
            <p:cNvGrpSpPr/>
            <p:nvPr/>
          </p:nvGrpSpPr>
          <p:grpSpPr bwMode="auto">
            <a:xfrm>
              <a:off x="-762000" y="1905000"/>
              <a:ext cx="5638800" cy="2781300"/>
              <a:chOff x="-480" y="1200"/>
              <a:chExt cx="3552" cy="1752"/>
            </a:xfrm>
          </p:grpSpPr>
          <p:sp>
            <p:nvSpPr>
              <p:cNvPr id="26637" name="Rectangle 7"/>
              <p:cNvSpPr>
                <a:spLocks noChangeArrowheads="1"/>
              </p:cNvSpPr>
              <p:nvPr/>
            </p:nvSpPr>
            <p:spPr bwMode="auto">
              <a:xfrm>
                <a:off x="-480" y="1200"/>
                <a:ext cx="3552" cy="1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993300"/>
                    </a:solidFill>
                  </a:rPr>
                  <a:t>	</a:t>
                </a:r>
                <a:r>
                  <a:rPr lang="en-US" altLang="zh-CN" sz="1800">
                    <a:solidFill>
                      <a:srgbClr val="993300"/>
                    </a:solidFill>
                  </a:rPr>
                  <a:t>       </a:t>
                </a:r>
                <a:r>
                  <a:rPr lang="en-US" altLang="zh-TW" sz="1800" u="sng">
                    <a:solidFill>
                      <a:srgbClr val="FF0000"/>
                    </a:solidFill>
                  </a:rPr>
                  <a:t>Allocation</a:t>
                </a:r>
                <a:r>
                  <a:rPr lang="en-US" altLang="zh-CN" sz="1800" u="sng">
                    <a:solidFill>
                      <a:srgbClr val="FF0000"/>
                    </a:solidFill>
                  </a:rPr>
                  <a:t>        Need         </a:t>
                </a:r>
                <a:r>
                  <a:rPr lang="en-US" altLang="zh-TW" sz="1800" u="sng">
                    <a:solidFill>
                      <a:srgbClr val="FF0000"/>
                    </a:solidFill>
                  </a:rPr>
                  <a:t>Available</a:t>
                </a:r>
                <a:endParaRPr lang="en-US" altLang="zh-TW" sz="180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>
                    <a:solidFill>
                      <a:srgbClr val="993300"/>
                    </a:solidFill>
                  </a:rPr>
                  <a:t>	</a:t>
                </a:r>
                <a:r>
                  <a:rPr lang="en-US" altLang="zh-TW" sz="1800"/>
                  <a:t>	</a:t>
                </a:r>
                <a:r>
                  <a:rPr lang="en-US" altLang="zh-TW" sz="1800" i="1"/>
                  <a:t>A B C 	</a:t>
                </a:r>
                <a:r>
                  <a:rPr lang="en-US" altLang="zh-CN" sz="1800" i="1"/>
                  <a:t>  </a:t>
                </a:r>
                <a:r>
                  <a:rPr lang="en-US" altLang="zh-TW" sz="1800" i="1"/>
                  <a:t>A </a:t>
                </a:r>
                <a:r>
                  <a:rPr lang="en-US" altLang="zh-CN" sz="1800" i="1"/>
                  <a:t> </a:t>
                </a:r>
                <a:r>
                  <a:rPr lang="en-US" altLang="zh-TW" sz="1800" i="1"/>
                  <a:t>B C</a:t>
                </a:r>
                <a:r>
                  <a:rPr lang="en-US" altLang="zh-CN" sz="1800" i="1"/>
                  <a:t>       </a:t>
                </a:r>
                <a:r>
                  <a:rPr lang="en-US" altLang="zh-TW" sz="1800" i="1"/>
                  <a:t> </a:t>
                </a:r>
                <a:r>
                  <a:rPr lang="en-US" altLang="zh-CN" sz="1800" i="1"/>
                  <a:t> </a:t>
                </a:r>
                <a:r>
                  <a:rPr lang="en-US" altLang="zh-TW" sz="1800" i="1"/>
                  <a:t>A </a:t>
                </a:r>
                <a:r>
                  <a:rPr lang="en-US" altLang="zh-CN" sz="1800" i="1"/>
                  <a:t> </a:t>
                </a:r>
                <a:r>
                  <a:rPr lang="en-US" altLang="zh-TW" sz="1800" i="1"/>
                  <a:t>B C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/>
                  <a:t>	</a:t>
                </a:r>
                <a:r>
                  <a:rPr lang="en-US" altLang="zh-CN" sz="1800"/>
                  <a:t> </a:t>
                </a:r>
                <a:r>
                  <a:rPr lang="en-US" altLang="zh-TW" sz="1800" i="1"/>
                  <a:t>P</a:t>
                </a:r>
                <a:r>
                  <a:rPr lang="en-US" altLang="zh-TW" sz="1800"/>
                  <a:t>0	</a:t>
                </a:r>
                <a:r>
                  <a:rPr lang="en-US" altLang="zh-CN" sz="1800"/>
                  <a:t>0 </a:t>
                </a:r>
                <a:r>
                  <a:rPr lang="en-US" altLang="zh-TW" sz="1800"/>
                  <a:t> 1 </a:t>
                </a:r>
                <a:r>
                  <a:rPr lang="en-US" altLang="zh-CN" sz="1800"/>
                  <a:t> 0</a:t>
                </a:r>
                <a:r>
                  <a:rPr lang="en-US" altLang="zh-TW" sz="1800"/>
                  <a:t>	</a:t>
                </a:r>
                <a:r>
                  <a:rPr lang="en-US" altLang="zh-CN" sz="1800"/>
                  <a:t>  </a:t>
                </a:r>
                <a:r>
                  <a:rPr lang="en-US" altLang="zh-TW" sz="1800"/>
                  <a:t>7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 </a:t>
                </a:r>
                <a:r>
                  <a:rPr lang="en-US" altLang="zh-CN" sz="1800"/>
                  <a:t>4</a:t>
                </a:r>
                <a:r>
                  <a:rPr lang="en-US" altLang="zh-TW" sz="1800"/>
                  <a:t> 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3 	</a:t>
                </a:r>
                <a:r>
                  <a:rPr lang="en-US" altLang="zh-CN" sz="1800"/>
                  <a:t>       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2</a:t>
                </a:r>
                <a:r>
                  <a:rPr lang="en-US" altLang="zh-TW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>
                    <a:solidFill>
                      <a:srgbClr val="FF0000"/>
                    </a:solidFill>
                  </a:rPr>
                  <a:t>3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0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/>
                  <a:t>	</a:t>
                </a:r>
                <a:r>
                  <a:rPr lang="en-US" altLang="zh-CN" sz="1800"/>
                  <a:t> </a:t>
                </a:r>
                <a:r>
                  <a:rPr lang="en-US" altLang="zh-TW" sz="1800" i="1"/>
                  <a:t>P</a:t>
                </a:r>
                <a:r>
                  <a:rPr lang="en-US" altLang="zh-TW" sz="1800"/>
                  <a:t>1	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3</a:t>
                </a:r>
                <a:r>
                  <a:rPr lang="en-US" altLang="zh-TW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 2</a:t>
                </a:r>
                <a:r>
                  <a:rPr lang="en-US" altLang="zh-TW" sz="1800"/>
                  <a:t> 	</a:t>
                </a:r>
                <a:r>
                  <a:rPr lang="en-US" altLang="zh-CN" sz="1800"/>
                  <a:t> 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0</a:t>
                </a:r>
                <a:r>
                  <a:rPr lang="en-US" altLang="zh-TW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1800">
                    <a:solidFill>
                      <a:srgbClr val="FF0000"/>
                    </a:solidFill>
                  </a:rPr>
                  <a:t> 0</a:t>
                </a:r>
                <a:r>
                  <a:rPr lang="en-US" altLang="zh-TW" sz="1800"/>
                  <a:t>  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/>
                  <a:t>	</a:t>
                </a:r>
                <a:r>
                  <a:rPr lang="en-US" altLang="zh-CN" sz="1800"/>
                  <a:t> </a:t>
                </a:r>
                <a:r>
                  <a:rPr lang="en-US" altLang="zh-TW" sz="1800" i="1"/>
                  <a:t>P</a:t>
                </a:r>
                <a:r>
                  <a:rPr lang="en-US" altLang="zh-TW" sz="1800"/>
                  <a:t>2	3 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0 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2</a:t>
                </a:r>
                <a:r>
                  <a:rPr lang="en-US" altLang="zh-CN" sz="1800"/>
                  <a:t>      6 </a:t>
                </a:r>
                <a:r>
                  <a:rPr lang="en-US" altLang="zh-TW" sz="1800"/>
                  <a:t> 0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 </a:t>
                </a:r>
                <a:r>
                  <a:rPr lang="en-US" altLang="zh-CN" sz="1800"/>
                  <a:t>0</a:t>
                </a:r>
                <a:endParaRPr lang="en-US" altLang="zh-TW" sz="1800"/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/>
                  <a:t>	 </a:t>
                </a:r>
                <a:r>
                  <a:rPr lang="en-US" altLang="zh-TW" sz="1800" i="1"/>
                  <a:t>P</a:t>
                </a:r>
                <a:r>
                  <a:rPr lang="en-US" altLang="zh-TW" sz="1800"/>
                  <a:t>3	2 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1 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1</a:t>
                </a:r>
                <a:r>
                  <a:rPr lang="en-US" altLang="zh-CN" sz="1800"/>
                  <a:t>      0</a:t>
                </a:r>
                <a:r>
                  <a:rPr lang="en-US" altLang="zh-TW" sz="1800"/>
                  <a:t> </a:t>
                </a:r>
                <a:r>
                  <a:rPr lang="en-US" altLang="zh-CN" sz="1800"/>
                  <a:t> 1</a:t>
                </a:r>
                <a:r>
                  <a:rPr lang="en-US" altLang="zh-TW" sz="1800"/>
                  <a:t> </a:t>
                </a:r>
                <a:r>
                  <a:rPr lang="en-US" altLang="zh-CN" sz="1800"/>
                  <a:t> 1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/>
                  <a:t>	 </a:t>
                </a:r>
                <a:r>
                  <a:rPr lang="en-US" altLang="zh-TW" sz="1800" i="1"/>
                  <a:t>P</a:t>
                </a:r>
                <a:r>
                  <a:rPr lang="en-US" altLang="zh-TW" sz="1800"/>
                  <a:t>4	0 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0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 2	</a:t>
                </a:r>
                <a:r>
                  <a:rPr lang="en-US" altLang="zh-CN" sz="1800"/>
                  <a:t>  </a:t>
                </a:r>
                <a:r>
                  <a:rPr lang="en-US" altLang="zh-TW" sz="1800"/>
                  <a:t>4</a:t>
                </a:r>
                <a:r>
                  <a:rPr lang="en-US" altLang="zh-CN" sz="1800"/>
                  <a:t> </a:t>
                </a:r>
                <a:r>
                  <a:rPr lang="en-US" altLang="zh-TW" sz="1800"/>
                  <a:t> 3 </a:t>
                </a:r>
                <a:r>
                  <a:rPr lang="en-US" altLang="zh-CN" sz="1800"/>
                  <a:t> 1</a:t>
                </a:r>
                <a:r>
                  <a:rPr lang="en-US" altLang="zh-TW" sz="1800" b="0"/>
                  <a:t> </a:t>
                </a:r>
                <a:endParaRPr lang="en-US" altLang="zh-CN" sz="1800" b="0"/>
              </a:p>
            </p:txBody>
          </p:sp>
          <p:sp>
            <p:nvSpPr>
              <p:cNvPr id="26638" name="Rectangle 8"/>
              <p:cNvSpPr>
                <a:spLocks noChangeArrowheads="1"/>
              </p:cNvSpPr>
              <p:nvPr/>
            </p:nvSpPr>
            <p:spPr bwMode="auto">
              <a:xfrm>
                <a:off x="96" y="1248"/>
                <a:ext cx="2736" cy="1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3510174" y="4161563"/>
              <a:ext cx="9589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分配后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死锁避免之资源请求实例</a:t>
            </a:r>
            <a:r>
              <a:rPr lang="en-US" altLang="zh-CN"/>
              <a:t>(2)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685800" y="1192213"/>
            <a:ext cx="35052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solidFill>
                  <a:srgbClr val="FF0000"/>
                </a:solidFill>
                <a:ea typeface="PMingLiU" pitchFamily="18" charset="-120"/>
              </a:rPr>
              <a:t>P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再申请</a:t>
            </a:r>
            <a:r>
              <a:rPr lang="en-US" altLang="zh-TW">
                <a:solidFill>
                  <a:srgbClr val="FF0000"/>
                </a:solidFill>
                <a:ea typeface="PMingLiU" pitchFamily="18" charset="-120"/>
                <a:sym typeface="Symbol" panose="05050102010706020507" pitchFamily="18" charset="2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rgbClr val="FF0000"/>
                </a:solidFill>
                <a:ea typeface="PMingLiU" pitchFamily="18" charset="-120"/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grpSp>
        <p:nvGrpSpPr>
          <p:cNvPr id="27652" name="Group 4"/>
          <p:cNvGrpSpPr/>
          <p:nvPr/>
        </p:nvGrpSpPr>
        <p:grpSpPr bwMode="auto">
          <a:xfrm>
            <a:off x="3810000" y="1028700"/>
            <a:ext cx="5638800" cy="2781300"/>
            <a:chOff x="-480" y="1200"/>
            <a:chExt cx="3552" cy="1752"/>
          </a:xfrm>
        </p:grpSpPr>
        <p:sp>
          <p:nvSpPr>
            <p:cNvPr id="27662" name="Rectangle 5"/>
            <p:cNvSpPr>
              <a:spLocks noChangeArrowheads="1"/>
            </p:cNvSpPr>
            <p:nvPr/>
          </p:nvSpPr>
          <p:spPr bwMode="auto">
            <a:xfrm>
              <a:off x="-480" y="1200"/>
              <a:ext cx="3552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CN" sz="1800">
                  <a:solidFill>
                    <a:srgbClr val="993300"/>
                  </a:solidFill>
                </a:rPr>
                <a:t>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Allocation</a:t>
              </a:r>
              <a:r>
                <a:rPr lang="en-US" altLang="zh-CN" sz="1800" u="sng">
                  <a:solidFill>
                    <a:srgbClr val="FF0000"/>
                  </a:solidFill>
                </a:rPr>
                <a:t>        Need         </a:t>
              </a:r>
              <a:r>
                <a:rPr lang="en-US" altLang="zh-TW" sz="1800" u="sng">
                  <a:solidFill>
                    <a:srgbClr val="FF0000"/>
                  </a:solidFill>
                </a:rPr>
                <a:t>Available</a:t>
              </a:r>
              <a:endParaRPr lang="en-US" altLang="zh-TW" sz="1800">
                <a:solidFill>
                  <a:srgbClr val="FF0000"/>
                </a:solidFill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solidFill>
                    <a:srgbClr val="993300"/>
                  </a:solidFill>
                </a:rPr>
                <a:t>	</a:t>
              </a:r>
              <a:r>
                <a:rPr lang="en-US" altLang="zh-TW" sz="1800"/>
                <a:t>	</a:t>
              </a:r>
              <a:r>
                <a:rPr lang="en-US" altLang="zh-TW" sz="1800" i="1"/>
                <a:t>A B C 	</a:t>
              </a:r>
              <a:r>
                <a:rPr lang="en-US" altLang="zh-CN" sz="1800" i="1"/>
                <a:t>  </a:t>
              </a:r>
              <a:r>
                <a:rPr lang="en-US" altLang="zh-TW" sz="1800" i="1"/>
                <a:t>A B C</a:t>
              </a:r>
              <a:r>
                <a:rPr lang="en-US" altLang="zh-CN" sz="1800" i="1"/>
                <a:t>        </a:t>
              </a:r>
              <a:r>
                <a:rPr lang="en-US" altLang="zh-TW" sz="1800" i="1"/>
                <a:t> </a:t>
              </a:r>
              <a:r>
                <a:rPr lang="en-US" altLang="zh-CN" sz="1800" i="1"/>
                <a:t> </a:t>
              </a:r>
              <a:r>
                <a:rPr lang="en-US" altLang="zh-TW" sz="1800" i="1"/>
                <a:t>A</a:t>
              </a:r>
              <a:r>
                <a:rPr lang="en-US" altLang="zh-CN" sz="1800" i="1"/>
                <a:t> </a:t>
              </a:r>
              <a:r>
                <a:rPr lang="en-US" altLang="zh-TW" sz="1800" i="1"/>
                <a:t> B C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0	</a:t>
              </a:r>
              <a:r>
                <a:rPr lang="en-US" altLang="zh-CN" sz="1800"/>
                <a:t>0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0</a:t>
              </a:r>
              <a:r>
                <a:rPr lang="en-US" altLang="zh-TW" sz="1800"/>
                <a:t>	</a:t>
              </a:r>
              <a:r>
                <a:rPr lang="en-US" altLang="zh-CN" sz="1800"/>
                <a:t>  </a:t>
              </a:r>
              <a:r>
                <a:rPr lang="en-US" altLang="zh-TW" sz="1800"/>
                <a:t>7 </a:t>
              </a:r>
              <a:r>
                <a:rPr lang="en-US" altLang="zh-CN" sz="1800"/>
                <a:t> 4 </a:t>
              </a:r>
              <a:r>
                <a:rPr lang="en-US" altLang="zh-TW" sz="1800"/>
                <a:t> 3 	</a:t>
              </a:r>
              <a:r>
                <a:rPr lang="en-US" altLang="zh-CN" sz="1800"/>
                <a:t>        </a:t>
              </a:r>
              <a:r>
                <a:rPr lang="en-US" altLang="zh-CN" sz="1800">
                  <a:solidFill>
                    <a:srgbClr val="FF0000"/>
                  </a:solidFill>
                </a:rPr>
                <a:t>2 </a:t>
              </a:r>
              <a:r>
                <a:rPr lang="en-US" altLang="zh-TW" sz="1800">
                  <a:solidFill>
                    <a:srgbClr val="FF0000"/>
                  </a:solidFill>
                </a:rPr>
                <a:t> 3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1	</a:t>
              </a:r>
              <a:r>
                <a:rPr lang="en-US" altLang="zh-CN" sz="1800">
                  <a:solidFill>
                    <a:srgbClr val="FF0000"/>
                  </a:solidFill>
                </a:rPr>
                <a:t>3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0 </a:t>
              </a:r>
              <a:r>
                <a:rPr lang="en-US" altLang="zh-CN" sz="1800">
                  <a:solidFill>
                    <a:srgbClr val="FF0000"/>
                  </a:solidFill>
                </a:rPr>
                <a:t> 2</a:t>
              </a:r>
              <a:r>
                <a:rPr lang="en-US" altLang="zh-TW" sz="1800"/>
                <a:t> 	</a:t>
              </a:r>
              <a:r>
                <a:rPr lang="en-US" altLang="zh-CN" sz="1800"/>
                <a:t>  </a:t>
              </a:r>
              <a:r>
                <a:rPr lang="en-US" altLang="zh-CN" sz="1800">
                  <a:solidFill>
                    <a:srgbClr val="FF0000"/>
                  </a:solidFill>
                </a:rPr>
                <a:t>0</a:t>
              </a:r>
              <a:r>
                <a:rPr lang="en-US" altLang="zh-TW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TW" sz="1800">
                  <a:solidFill>
                    <a:srgbClr val="FF0000"/>
                  </a:solidFill>
                </a:rPr>
                <a:t>2 </a:t>
              </a:r>
              <a:r>
                <a:rPr lang="en-US" altLang="zh-CN" sz="1800">
                  <a:solidFill>
                    <a:srgbClr val="FF0000"/>
                  </a:solidFill>
                </a:rPr>
                <a:t> 0</a:t>
              </a:r>
              <a:r>
                <a:rPr lang="en-US" altLang="zh-TW" sz="1800"/>
                <a:t>  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</a:t>
              </a:r>
              <a:r>
                <a:rPr lang="en-US" altLang="zh-CN" sz="1800"/>
                <a:t> </a:t>
              </a:r>
              <a:r>
                <a:rPr lang="en-US" altLang="zh-TW" sz="1800" i="1"/>
                <a:t>P</a:t>
              </a:r>
              <a:r>
                <a:rPr lang="en-US" altLang="zh-TW" sz="1800"/>
                <a:t>2	3 </a:t>
              </a:r>
              <a:r>
                <a:rPr lang="en-US" altLang="zh-CN" sz="1800"/>
                <a:t> </a:t>
              </a:r>
              <a:r>
                <a:rPr lang="en-US" altLang="zh-TW" sz="1800"/>
                <a:t>0 </a:t>
              </a:r>
              <a:r>
                <a:rPr lang="en-US" altLang="zh-CN" sz="1800"/>
                <a:t> </a:t>
              </a:r>
              <a:r>
                <a:rPr lang="en-US" altLang="zh-TW" sz="1800"/>
                <a:t>2 </a:t>
              </a:r>
              <a:r>
                <a:rPr lang="en-US" altLang="zh-CN" sz="1800"/>
                <a:t>     6</a:t>
              </a:r>
              <a:r>
                <a:rPr lang="en-US" altLang="zh-TW" sz="1800"/>
                <a:t>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</a:t>
              </a:r>
              <a:r>
                <a:rPr lang="en-US" altLang="zh-CN" sz="1800"/>
                <a:t>0</a:t>
              </a:r>
              <a:endParaRPr lang="en-US" altLang="zh-TW" sz="1800"/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3	2 </a:t>
              </a:r>
              <a:r>
                <a:rPr lang="en-US" altLang="zh-CN" sz="1800"/>
                <a:t> </a:t>
              </a:r>
              <a:r>
                <a:rPr lang="en-US" altLang="zh-TW" sz="1800"/>
                <a:t>1 </a:t>
              </a:r>
              <a:r>
                <a:rPr lang="en-US" altLang="zh-CN" sz="1800"/>
                <a:t> </a:t>
              </a:r>
              <a:r>
                <a:rPr lang="en-US" altLang="zh-TW" sz="1800"/>
                <a:t>1 	</a:t>
              </a:r>
              <a:r>
                <a:rPr lang="en-US" altLang="zh-CN" sz="1800"/>
                <a:t>  0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  <a:r>
                <a:rPr lang="en-US" altLang="zh-TW" sz="1800"/>
                <a:t> </a:t>
              </a:r>
              <a:r>
                <a:rPr lang="en-US" altLang="zh-CN" sz="1800"/>
                <a:t> 1</a:t>
              </a: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	 </a:t>
              </a:r>
              <a:r>
                <a:rPr lang="en-US" altLang="zh-TW" sz="1800" i="1"/>
                <a:t>P</a:t>
              </a:r>
              <a:r>
                <a:rPr lang="en-US" altLang="zh-TW" sz="1800"/>
                <a:t>4	0 </a:t>
              </a:r>
              <a:r>
                <a:rPr lang="en-US" altLang="zh-CN" sz="1800"/>
                <a:t> </a:t>
              </a:r>
              <a:r>
                <a:rPr lang="en-US" altLang="zh-TW" sz="1800"/>
                <a:t>0</a:t>
              </a:r>
              <a:r>
                <a:rPr lang="en-US" altLang="zh-CN" sz="1800"/>
                <a:t> </a:t>
              </a:r>
              <a:r>
                <a:rPr lang="en-US" altLang="zh-TW" sz="1800"/>
                <a:t> 2	</a:t>
              </a:r>
              <a:r>
                <a:rPr lang="en-US" altLang="zh-CN" sz="1800"/>
                <a:t>  </a:t>
              </a:r>
              <a:r>
                <a:rPr lang="en-US" altLang="zh-TW" sz="1800"/>
                <a:t>4</a:t>
              </a:r>
              <a:r>
                <a:rPr lang="en-US" altLang="zh-CN" sz="1800"/>
                <a:t> </a:t>
              </a:r>
              <a:r>
                <a:rPr lang="en-US" altLang="zh-TW" sz="1800"/>
                <a:t> 3 </a:t>
              </a:r>
              <a:r>
                <a:rPr lang="en-US" altLang="zh-CN" sz="1800"/>
                <a:t> 1</a:t>
              </a:r>
              <a:r>
                <a:rPr lang="en-US" altLang="zh-TW" sz="1800" b="0"/>
                <a:t> </a:t>
              </a:r>
              <a:endParaRPr lang="en-US" altLang="zh-CN" sz="1800" b="0"/>
            </a:p>
          </p:txBody>
        </p:sp>
        <p:sp>
          <p:nvSpPr>
            <p:cNvPr id="27663" name="Rectangle 6"/>
            <p:cNvSpPr>
              <a:spLocks noChangeArrowheads="1"/>
            </p:cNvSpPr>
            <p:nvPr/>
          </p:nvSpPr>
          <p:spPr bwMode="auto">
            <a:xfrm>
              <a:off x="96" y="1248"/>
              <a:ext cx="2736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33831" name="Group 7"/>
          <p:cNvGrpSpPr/>
          <p:nvPr/>
        </p:nvGrpSpPr>
        <p:grpSpPr bwMode="auto">
          <a:xfrm>
            <a:off x="381000" y="4953000"/>
            <a:ext cx="8305800" cy="530225"/>
            <a:chOff x="240" y="3120"/>
            <a:chExt cx="5232" cy="334"/>
          </a:xfrm>
        </p:grpSpPr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240" y="3120"/>
              <a:ext cx="52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进程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0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3</a:t>
              </a:r>
              <a:r>
                <a:rPr lang="en-US" altLang="zh-CN" sz="2400" dirty="0">
                  <a:solidFill>
                    <a:srgbClr val="FF0000"/>
                  </a:solidFill>
                </a:rPr>
                <a:t>,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4</a:t>
              </a:r>
              <a:r>
                <a:rPr lang="zh-CN" altLang="en-US" sz="2400" dirty="0">
                  <a:solidFill>
                    <a:srgbClr val="FF0000"/>
                  </a:solidFill>
                </a:rPr>
                <a:t>一个也没法执行，死锁进程组</a:t>
              </a:r>
            </a:p>
          </p:txBody>
        </p:sp>
        <p:pic>
          <p:nvPicPr>
            <p:cNvPr id="27661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3834" name="Group 10"/>
          <p:cNvGrpSpPr/>
          <p:nvPr/>
        </p:nvGrpSpPr>
        <p:grpSpPr bwMode="auto">
          <a:xfrm>
            <a:off x="381000" y="5565775"/>
            <a:ext cx="5257800" cy="530225"/>
            <a:chOff x="240" y="3506"/>
            <a:chExt cx="3312" cy="334"/>
          </a:xfrm>
        </p:grpSpPr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40" y="3506"/>
              <a:ext cx="33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此次申请被拒绝</a:t>
              </a:r>
            </a:p>
          </p:txBody>
        </p:sp>
        <p:pic>
          <p:nvPicPr>
            <p:cNvPr id="27659" name="Picture 1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63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8149079" y="331470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分配前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685800" y="1905000"/>
            <a:ext cx="5638800" cy="2781300"/>
            <a:chOff x="-685800" y="1905000"/>
            <a:chExt cx="5638800" cy="2781300"/>
          </a:xfrm>
        </p:grpSpPr>
        <p:grpSp>
          <p:nvGrpSpPr>
            <p:cNvPr id="333837" name="Group 13"/>
            <p:cNvGrpSpPr/>
            <p:nvPr/>
          </p:nvGrpSpPr>
          <p:grpSpPr bwMode="auto">
            <a:xfrm>
              <a:off x="-685800" y="1905000"/>
              <a:ext cx="5638800" cy="2781300"/>
              <a:chOff x="-480" y="1200"/>
              <a:chExt cx="3552" cy="1752"/>
            </a:xfrm>
          </p:grpSpPr>
          <p:sp>
            <p:nvSpPr>
              <p:cNvPr id="27656" name="Rectangle 14"/>
              <p:cNvSpPr>
                <a:spLocks noChangeArrowheads="1"/>
              </p:cNvSpPr>
              <p:nvPr/>
            </p:nvSpPr>
            <p:spPr bwMode="auto">
              <a:xfrm>
                <a:off x="-480" y="1200"/>
                <a:ext cx="3552" cy="17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>
                    <a:solidFill>
                      <a:srgbClr val="993300"/>
                    </a:solidFill>
                  </a:rPr>
                  <a:t>	</a:t>
                </a:r>
                <a:r>
                  <a:rPr lang="en-US" altLang="zh-CN" sz="1800" dirty="0">
                    <a:solidFill>
                      <a:srgbClr val="993300"/>
                    </a:solidFill>
                  </a:rPr>
                  <a:t>       </a:t>
                </a:r>
                <a:r>
                  <a:rPr lang="en-US" altLang="zh-TW" sz="1800" u="sng" dirty="0">
                    <a:solidFill>
                      <a:srgbClr val="FF0000"/>
                    </a:solidFill>
                  </a:rPr>
                  <a:t>Allocation</a:t>
                </a:r>
                <a:r>
                  <a:rPr lang="en-US" altLang="zh-CN" sz="1800" u="sng" dirty="0">
                    <a:solidFill>
                      <a:srgbClr val="FF0000"/>
                    </a:solidFill>
                  </a:rPr>
                  <a:t>        Need         </a:t>
                </a:r>
                <a:r>
                  <a:rPr lang="en-US" altLang="zh-TW" sz="1800" u="sng" dirty="0">
                    <a:solidFill>
                      <a:srgbClr val="FF0000"/>
                    </a:solidFill>
                  </a:rPr>
                  <a:t>Available</a:t>
                </a:r>
                <a:endParaRPr lang="en-US" altLang="zh-TW" sz="1800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>
                    <a:solidFill>
                      <a:srgbClr val="993300"/>
                    </a:solidFill>
                  </a:rPr>
                  <a:t>	</a:t>
                </a:r>
                <a:r>
                  <a:rPr lang="en-US" altLang="zh-TW" sz="1800" dirty="0"/>
                  <a:t>	</a:t>
                </a:r>
                <a:r>
                  <a:rPr lang="en-US" altLang="zh-TW" sz="1800" i="1" dirty="0"/>
                  <a:t>A B C 	</a:t>
                </a:r>
                <a:r>
                  <a:rPr lang="en-US" altLang="zh-CN" sz="1800" i="1" dirty="0"/>
                  <a:t>  </a:t>
                </a:r>
                <a:r>
                  <a:rPr lang="en-US" altLang="zh-TW" sz="1800" i="1" dirty="0"/>
                  <a:t>A B C</a:t>
                </a:r>
                <a:r>
                  <a:rPr lang="en-US" altLang="zh-CN" sz="1800" i="1" dirty="0"/>
                  <a:t>        </a:t>
                </a:r>
                <a:r>
                  <a:rPr lang="en-US" altLang="zh-TW" sz="1800" i="1" dirty="0"/>
                  <a:t> </a:t>
                </a:r>
                <a:r>
                  <a:rPr lang="en-US" altLang="zh-CN" sz="1800" i="1" dirty="0"/>
                  <a:t> </a:t>
                </a:r>
                <a:r>
                  <a:rPr lang="en-US" altLang="zh-TW" sz="1800" i="1" dirty="0"/>
                  <a:t>A</a:t>
                </a:r>
                <a:r>
                  <a:rPr lang="en-US" altLang="zh-CN" sz="1800" i="1" dirty="0"/>
                  <a:t> </a:t>
                </a:r>
                <a:r>
                  <a:rPr lang="en-US" altLang="zh-TW" sz="1800" i="1" dirty="0"/>
                  <a:t> B </a:t>
                </a:r>
                <a:r>
                  <a:rPr lang="en-US" altLang="zh-CN" sz="1800" i="1" dirty="0"/>
                  <a:t> </a:t>
                </a:r>
                <a:r>
                  <a:rPr lang="en-US" altLang="zh-TW" sz="1800" i="1" dirty="0"/>
                  <a:t>C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/>
                  <a:t>	</a:t>
                </a:r>
                <a:r>
                  <a:rPr lang="en-US" altLang="zh-CN" sz="1800" dirty="0"/>
                  <a:t> </a:t>
                </a:r>
                <a:r>
                  <a:rPr lang="en-US" altLang="zh-TW" sz="1800" i="1" dirty="0"/>
                  <a:t>P</a:t>
                </a:r>
                <a:r>
                  <a:rPr lang="en-US" altLang="zh-TW" sz="1800" dirty="0"/>
                  <a:t>0	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3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0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	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7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sz="1800" dirty="0"/>
                  <a:t> 	</a:t>
                </a:r>
                <a:r>
                  <a:rPr lang="en-US" altLang="zh-CN" sz="1800" dirty="0"/>
                  <a:t>       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1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0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/>
                  <a:t>	</a:t>
                </a:r>
                <a:r>
                  <a:rPr lang="en-US" altLang="zh-CN" sz="1800" dirty="0"/>
                  <a:t> </a:t>
                </a:r>
                <a:r>
                  <a:rPr lang="en-US" altLang="zh-TW" sz="1800" i="1" dirty="0"/>
                  <a:t>P</a:t>
                </a:r>
                <a:r>
                  <a:rPr lang="en-US" altLang="zh-TW" sz="1800" dirty="0"/>
                  <a:t>1	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0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2</a:t>
                </a:r>
                <a:r>
                  <a:rPr lang="en-US" altLang="zh-TW" sz="1800" dirty="0"/>
                  <a:t> 	</a:t>
                </a:r>
                <a:r>
                  <a:rPr lang="en-US" altLang="zh-CN" sz="1800" dirty="0"/>
                  <a:t> 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2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0</a:t>
                </a:r>
                <a:r>
                  <a:rPr lang="en-US" altLang="zh-TW" sz="1800" dirty="0"/>
                  <a:t>  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/>
                  <a:t>	</a:t>
                </a:r>
                <a:r>
                  <a:rPr lang="en-US" altLang="zh-CN" sz="1800" dirty="0"/>
                  <a:t> </a:t>
                </a:r>
                <a:r>
                  <a:rPr lang="en-US" altLang="zh-TW" sz="1800" i="1" dirty="0"/>
                  <a:t>P</a:t>
                </a:r>
                <a:r>
                  <a:rPr lang="en-US" altLang="zh-TW" sz="1800" dirty="0"/>
                  <a:t>2	3 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0 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2 </a:t>
                </a:r>
                <a:r>
                  <a:rPr lang="en-US" altLang="zh-CN" sz="1800" dirty="0"/>
                  <a:t>     6</a:t>
                </a:r>
                <a:r>
                  <a:rPr lang="en-US" altLang="zh-TW" sz="1800" dirty="0"/>
                  <a:t> 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0 </a:t>
                </a:r>
                <a:r>
                  <a:rPr lang="en-US" altLang="zh-CN" sz="1800" dirty="0"/>
                  <a:t> 0</a:t>
                </a:r>
                <a:endParaRPr lang="en-US" altLang="zh-TW" sz="1800" dirty="0"/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/>
                  <a:t>	 </a:t>
                </a:r>
                <a:r>
                  <a:rPr lang="en-US" altLang="zh-TW" sz="1800" i="1" dirty="0"/>
                  <a:t>P</a:t>
                </a:r>
                <a:r>
                  <a:rPr lang="en-US" altLang="zh-TW" sz="1800" dirty="0"/>
                  <a:t>3	2 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1 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1 	</a:t>
                </a:r>
                <a:r>
                  <a:rPr lang="en-US" altLang="zh-CN" sz="1800" dirty="0"/>
                  <a:t>  0</a:t>
                </a:r>
                <a:r>
                  <a:rPr lang="en-US" altLang="zh-TW" sz="1800" dirty="0"/>
                  <a:t> </a:t>
                </a:r>
                <a:r>
                  <a:rPr lang="en-US" altLang="zh-CN" sz="1800" dirty="0"/>
                  <a:t> 1</a:t>
                </a:r>
                <a:r>
                  <a:rPr lang="en-US" altLang="zh-TW" sz="1800" dirty="0"/>
                  <a:t> </a:t>
                </a:r>
                <a:r>
                  <a:rPr lang="en-US" altLang="zh-CN" sz="1800" dirty="0"/>
                  <a:t> 1</a:t>
                </a:r>
              </a:p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800" dirty="0"/>
                  <a:t>	 </a:t>
                </a:r>
                <a:r>
                  <a:rPr lang="en-US" altLang="zh-TW" sz="1800" i="1" dirty="0"/>
                  <a:t>P</a:t>
                </a:r>
                <a:r>
                  <a:rPr lang="en-US" altLang="zh-TW" sz="1800" dirty="0"/>
                  <a:t>4	0 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0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 2	</a:t>
                </a:r>
                <a:r>
                  <a:rPr lang="en-US" altLang="zh-CN" sz="1800" dirty="0"/>
                  <a:t>  </a:t>
                </a:r>
                <a:r>
                  <a:rPr lang="en-US" altLang="zh-TW" sz="1800" dirty="0"/>
                  <a:t>4 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3</a:t>
                </a:r>
                <a:r>
                  <a:rPr lang="en-US" altLang="zh-CN" sz="1800" dirty="0"/>
                  <a:t> </a:t>
                </a:r>
                <a:r>
                  <a:rPr lang="en-US" altLang="zh-TW" sz="1800" dirty="0"/>
                  <a:t> </a:t>
                </a:r>
                <a:r>
                  <a:rPr lang="en-US" altLang="zh-CN" sz="1800" dirty="0"/>
                  <a:t>1</a:t>
                </a:r>
                <a:r>
                  <a:rPr lang="en-US" altLang="zh-TW" sz="1800" b="0" dirty="0"/>
                  <a:t> </a:t>
                </a:r>
                <a:endParaRPr lang="en-US" altLang="zh-CN" sz="1800" b="0" dirty="0"/>
              </a:p>
            </p:txBody>
          </p:sp>
          <p:sp>
            <p:nvSpPr>
              <p:cNvPr id="27657" name="Rectangle 15"/>
              <p:cNvSpPr>
                <a:spLocks noChangeArrowheads="1"/>
              </p:cNvSpPr>
              <p:nvPr/>
            </p:nvSpPr>
            <p:spPr bwMode="auto">
              <a:xfrm>
                <a:off x="96" y="1248"/>
                <a:ext cx="2736" cy="16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600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3510174" y="4161563"/>
              <a:ext cx="9589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分配后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银行家算法讨论：</a:t>
            </a:r>
          </a:p>
        </p:txBody>
      </p:sp>
      <p:grpSp>
        <p:nvGrpSpPr>
          <p:cNvPr id="339975" name="Group 7"/>
          <p:cNvGrpSpPr/>
          <p:nvPr/>
        </p:nvGrpSpPr>
        <p:grpSpPr bwMode="auto">
          <a:xfrm>
            <a:off x="533400" y="1371600"/>
            <a:ext cx="8305800" cy="968375"/>
            <a:chOff x="240" y="3120"/>
            <a:chExt cx="5232" cy="610"/>
          </a:xfrm>
        </p:grpSpPr>
        <p:sp>
          <p:nvSpPr>
            <p:cNvPr id="28685" name="Rectangle 8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每个进程进入系统时必须告知所需资源的最大数量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CC0000"/>
                  </a:solidFill>
                </a:rPr>
                <a:t>对应用程序员要求高</a:t>
              </a:r>
            </a:p>
          </p:txBody>
        </p:sp>
        <p:pic>
          <p:nvPicPr>
            <p:cNvPr id="28686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84" name="Group 16"/>
          <p:cNvGrpSpPr/>
          <p:nvPr/>
        </p:nvGrpSpPr>
        <p:grpSpPr bwMode="auto">
          <a:xfrm>
            <a:off x="533400" y="2457450"/>
            <a:ext cx="8305800" cy="968375"/>
            <a:chOff x="240" y="3120"/>
            <a:chExt cx="5232" cy="610"/>
          </a:xfrm>
        </p:grpSpPr>
        <p:sp>
          <p:nvSpPr>
            <p:cNvPr id="28683" name="Rectangle 17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安全序列寻找算法（安全状态判定算法）计算</a:t>
              </a:r>
              <a:r>
                <a:rPr lang="zh-CN" altLang="en-US" sz="2400">
                  <a:solidFill>
                    <a:srgbClr val="CC0000"/>
                  </a:solidFill>
                </a:rPr>
                <a:t>时间</a:t>
              </a:r>
              <a:br>
                <a:rPr lang="zh-CN" altLang="en-US" sz="2400">
                  <a:solidFill>
                    <a:srgbClr val="CC0000"/>
                  </a:solidFill>
                </a:rPr>
              </a:br>
              <a:r>
                <a:rPr lang="zh-CN" altLang="en-US" sz="2400">
                  <a:solidFill>
                    <a:srgbClr val="CC0000"/>
                  </a:solidFill>
                </a:rPr>
                <a:t>复杂度为</a:t>
              </a:r>
              <a:r>
                <a:rPr lang="en-US" altLang="zh-CN" sz="2400">
                  <a:solidFill>
                    <a:srgbClr val="CC0000"/>
                  </a:solidFill>
                </a:rPr>
                <a:t>O(mn</a:t>
              </a:r>
              <a:r>
                <a:rPr lang="en-US" altLang="zh-CN" sz="2400" baseline="30000">
                  <a:solidFill>
                    <a:srgbClr val="CC0000"/>
                  </a:solidFill>
                </a:rPr>
                <a:t>2</a:t>
              </a:r>
              <a:r>
                <a:rPr lang="en-US" altLang="zh-CN" sz="2400">
                  <a:solidFill>
                    <a:srgbClr val="CC0000"/>
                  </a:solidFill>
                </a:rPr>
                <a:t>)</a:t>
              </a:r>
              <a:r>
                <a:rPr lang="zh-CN" altLang="en-US" sz="2400">
                  <a:solidFill>
                    <a:srgbClr val="CC0000"/>
                  </a:solidFill>
                </a:rPr>
                <a:t>，过于复杂</a:t>
              </a:r>
            </a:p>
          </p:txBody>
        </p:sp>
        <p:pic>
          <p:nvPicPr>
            <p:cNvPr id="28684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87" name="Group 19"/>
          <p:cNvGrpSpPr/>
          <p:nvPr/>
        </p:nvGrpSpPr>
        <p:grpSpPr bwMode="auto">
          <a:xfrm>
            <a:off x="533400" y="3505200"/>
            <a:ext cx="8305800" cy="968375"/>
            <a:chOff x="240" y="3120"/>
            <a:chExt cx="5232" cy="610"/>
          </a:xfrm>
        </p:grpSpPr>
        <p:sp>
          <p:nvSpPr>
            <p:cNvPr id="28681" name="Rectangle 20"/>
            <p:cNvSpPr>
              <a:spLocks noChangeArrowheads="1"/>
            </p:cNvSpPr>
            <p:nvPr/>
          </p:nvSpPr>
          <p:spPr bwMode="auto">
            <a:xfrm>
              <a:off x="240" y="3120"/>
              <a:ext cx="523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若每次资源请求都要调用银行家算法，耗时过大，</a:t>
              </a:r>
            </a:p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</a:rPr>
                <a:t>系统效率降低</a:t>
              </a:r>
            </a:p>
          </p:txBody>
        </p:sp>
        <p:pic>
          <p:nvPicPr>
            <p:cNvPr id="28682" name="Picture 2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9990" name="Group 22"/>
          <p:cNvGrpSpPr/>
          <p:nvPr/>
        </p:nvGrpSpPr>
        <p:grpSpPr bwMode="auto">
          <a:xfrm>
            <a:off x="533400" y="4533900"/>
            <a:ext cx="8305800" cy="1406525"/>
            <a:chOff x="240" y="3120"/>
            <a:chExt cx="5232" cy="886"/>
          </a:xfrm>
        </p:grpSpPr>
        <p:sp>
          <p:nvSpPr>
            <p:cNvPr id="28679" name="Rectangle 23"/>
            <p:cNvSpPr>
              <a:spLocks noChangeArrowheads="1"/>
            </p:cNvSpPr>
            <p:nvPr/>
          </p:nvSpPr>
          <p:spPr bwMode="auto">
            <a:xfrm>
              <a:off x="240" y="3120"/>
              <a:ext cx="5232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采用此算法，存在情况：当前有资源可用，尽管可</a:t>
              </a:r>
              <a:br>
                <a:rPr lang="zh-CN" altLang="en-US" sz="2400"/>
              </a:br>
              <a:r>
                <a:rPr lang="zh-CN" altLang="en-US" sz="2400"/>
                <a:t>能很快就会释放，由于会使整体进程处于不安全状</a:t>
              </a:r>
              <a:br>
                <a:rPr lang="zh-CN" altLang="en-US" sz="2400"/>
              </a:br>
              <a:r>
                <a:rPr lang="zh-CN" altLang="en-US" sz="2400"/>
                <a:t>态，而不被分配，致使</a:t>
              </a:r>
              <a:r>
                <a:rPr lang="zh-CN" altLang="en-US" sz="2400">
                  <a:solidFill>
                    <a:srgbClr val="CC0000"/>
                  </a:solidFill>
                </a:rPr>
                <a:t>资源利用率大大降低</a:t>
              </a:r>
            </a:p>
          </p:txBody>
        </p:sp>
        <p:pic>
          <p:nvPicPr>
            <p:cNvPr id="28680" name="Picture 2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324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生产者 </a:t>
            </a:r>
            <a:r>
              <a:rPr lang="zh-CN" altLang="en-US">
                <a:sym typeface="Symbol" panose="05050102010706020507" pitchFamily="18" charset="2"/>
              </a:rPr>
              <a:t> 消费者的信号量解法</a:t>
            </a:r>
          </a:p>
        </p:txBody>
      </p:sp>
      <p:graphicFrame>
        <p:nvGraphicFramePr>
          <p:cNvPr id="61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988300" y="0"/>
          <a:ext cx="1155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2166620" imgH="2287270" progId="MS_ClipArt_Gallery.2">
                  <p:embed/>
                </p:oleObj>
              </mc:Choice>
              <mc:Fallback>
                <p:oleObj name="剪辑" r:id="rId2" imgW="2166620" imgH="228727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0"/>
                        <a:ext cx="1155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不合理的信号量使用会导致</a:t>
            </a:r>
            <a:r>
              <a:rPr lang="en-US" altLang="zh-CN">
                <a:solidFill>
                  <a:srgbClr val="FF0000"/>
                </a:solidFill>
              </a:rPr>
              <a:t>…</a:t>
            </a:r>
          </a:p>
        </p:txBody>
      </p:sp>
      <p:grpSp>
        <p:nvGrpSpPr>
          <p:cNvPr id="313349" name="Group 5"/>
          <p:cNvGrpSpPr/>
          <p:nvPr/>
        </p:nvGrpSpPr>
        <p:grpSpPr bwMode="auto">
          <a:xfrm>
            <a:off x="533400" y="2057400"/>
            <a:ext cx="8610600" cy="3048000"/>
            <a:chOff x="336" y="1776"/>
            <a:chExt cx="5424" cy="1920"/>
          </a:xfrm>
        </p:grpSpPr>
        <p:sp>
          <p:nvSpPr>
            <p:cNvPr id="6153" name="Rectangle 6"/>
            <p:cNvSpPr>
              <a:spLocks noChangeArrowheads="1"/>
            </p:cNvSpPr>
            <p:nvPr/>
          </p:nvSpPr>
          <p:spPr bwMode="auto">
            <a:xfrm>
              <a:off x="2880" y="1776"/>
              <a:ext cx="288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2860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543050" indent="-17145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00250" indent="-17145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574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146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718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290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</a:rPr>
                <a:t>	Consumer() {</a:t>
              </a:r>
              <a:br>
                <a:rPr lang="en-US" altLang="zh-CN" sz="2400" dirty="0"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mutex.P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fullBuffers.P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();</a:t>
              </a:r>
              <a:r>
                <a:rPr lang="en-US" altLang="zh-CN" sz="2400" dirty="0">
                  <a:latin typeface="Courier New" panose="02070309020205020404" pitchFamily="49" charset="0"/>
                </a:rPr>
                <a:t> </a:t>
              </a:r>
              <a:br>
                <a:rPr lang="en-US" altLang="zh-CN" sz="2400" dirty="0"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item = 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Dequeue</a:t>
              </a:r>
              <a:r>
                <a:rPr lang="en-US" altLang="zh-CN" sz="2400" dirty="0">
                  <a:latin typeface="Courier New" panose="02070309020205020404" pitchFamily="49" charset="0"/>
                </a:rPr>
                <a:t>();</a:t>
              </a:r>
              <a:br>
                <a:rPr lang="en-US" altLang="zh-CN" sz="2400" dirty="0"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r>
                <a:rPr lang="en-US" altLang="zh-CN" sz="2400" dirty="0" err="1">
                  <a:solidFill>
                    <a:srgbClr val="0070C0"/>
                  </a:solidFill>
                  <a:latin typeface="Courier New" panose="02070309020205020404" pitchFamily="49" charset="0"/>
                </a:rPr>
                <a:t>mutex.V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();</a:t>
              </a:r>
              <a:b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emptyBuffers.V</a:t>
              </a:r>
              <a:r>
                <a:rPr lang="en-US" altLang="zh-CN" sz="2400" dirty="0">
                  <a:latin typeface="Courier New" panose="02070309020205020404" pitchFamily="49" charset="0"/>
                </a:rPr>
                <a:t>();	</a:t>
              </a:r>
              <a:br>
                <a:rPr lang="en-US" altLang="zh-CN" sz="2400" dirty="0"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6154" name="Rectangle 7"/>
            <p:cNvSpPr>
              <a:spLocks noChangeArrowheads="1"/>
            </p:cNvSpPr>
            <p:nvPr/>
          </p:nvSpPr>
          <p:spPr bwMode="auto">
            <a:xfrm>
              <a:off x="336" y="1776"/>
              <a:ext cx="3024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 marL="285750" indent="-28575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85800" indent="-22860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543050" indent="-17145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00250" indent="-17145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4574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146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3718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29050" indent="-1714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tabLst>
                  <a:tab pos="801370" algn="l"/>
                  <a:tab pos="1139825" algn="l"/>
                  <a:tab pos="1541145" algn="l"/>
                  <a:tab pos="428434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</a:rPr>
                <a:t>	Producer(item) {</a:t>
              </a:r>
              <a:br>
                <a:rPr lang="en-US" altLang="zh-CN" sz="2400" dirty="0"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mutex.P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(); 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emptyBuffers.P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();</a:t>
              </a: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br>
                <a:rPr lang="en-US" altLang="zh-CN" sz="2400" dirty="0"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Enqueue</a:t>
              </a:r>
              <a:r>
                <a:rPr lang="en-US" altLang="zh-CN" sz="2400" dirty="0">
                  <a:latin typeface="Courier New" panose="02070309020205020404" pitchFamily="49" charset="0"/>
                </a:rPr>
                <a:t>(item);</a:t>
              </a:r>
              <a:b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r>
                <a:rPr lang="en-US" altLang="zh-CN" sz="2400" dirty="0" err="1">
                  <a:solidFill>
                    <a:srgbClr val="0070C0"/>
                  </a:solidFill>
                  <a:latin typeface="Courier New" panose="02070309020205020404" pitchFamily="49" charset="0"/>
                </a:rPr>
                <a:t>mutex.V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();</a:t>
              </a:r>
              <a:b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</a:rPr>
              </a:br>
              <a:r>
                <a:rPr lang="en-US" altLang="zh-CN" sz="2400" dirty="0">
                  <a:latin typeface="Courier New" panose="02070309020205020404" pitchFamily="49" charset="0"/>
                </a:rPr>
                <a:t>	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fullBuffers.V</a:t>
              </a:r>
              <a:r>
                <a:rPr lang="en-US" altLang="zh-CN" sz="2400" dirty="0"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</a:rPr>
                <a:t> }</a:t>
              </a:r>
            </a:p>
          </p:txBody>
        </p:sp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480" y="1776"/>
              <a:ext cx="2448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6156" name="Rectangle 9"/>
            <p:cNvSpPr>
              <a:spLocks noChangeArrowheads="1"/>
            </p:cNvSpPr>
            <p:nvPr/>
          </p:nvSpPr>
          <p:spPr bwMode="auto">
            <a:xfrm>
              <a:off x="3024" y="1776"/>
              <a:ext cx="2496" cy="16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</p:grpSp>
      <p:grpSp>
        <p:nvGrpSpPr>
          <p:cNvPr id="313354" name="Group 10"/>
          <p:cNvGrpSpPr/>
          <p:nvPr/>
        </p:nvGrpSpPr>
        <p:grpSpPr bwMode="auto">
          <a:xfrm>
            <a:off x="914400" y="4800600"/>
            <a:ext cx="7924800" cy="1406525"/>
            <a:chOff x="624" y="2544"/>
            <a:chExt cx="4992" cy="886"/>
          </a:xfrm>
        </p:grpSpPr>
        <p:sp>
          <p:nvSpPr>
            <p:cNvPr id="6151" name="Rectangle 11"/>
            <p:cNvSpPr>
              <a:spLocks noChangeArrowheads="1"/>
            </p:cNvSpPr>
            <p:nvPr/>
          </p:nvSpPr>
          <p:spPr bwMode="auto">
            <a:xfrm>
              <a:off x="624" y="2544"/>
              <a:ext cx="4992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生产者占有</a:t>
              </a:r>
              <a:r>
                <a:rPr lang="en-US" altLang="zh-CN" sz="2400"/>
                <a:t>mutex</a:t>
              </a:r>
              <a:r>
                <a:rPr lang="zh-CN" altLang="en-US" sz="2400"/>
                <a:t>信号量后又阻塞在</a:t>
              </a:r>
              <a:r>
                <a:rPr lang="en-US" altLang="zh-CN" sz="2400"/>
                <a:t>emptyBuffers</a:t>
              </a:r>
              <a:r>
                <a:rPr lang="zh-CN" altLang="en-US" sz="2400"/>
                <a:t>信号量上。而消费者阻塞在</a:t>
              </a:r>
              <a:r>
                <a:rPr lang="en-US" altLang="zh-CN" sz="2400"/>
                <a:t>mutex</a:t>
              </a:r>
              <a:r>
                <a:rPr lang="zh-CN" altLang="en-US" sz="2400"/>
                <a:t>上，不能唤醒生产者</a:t>
              </a:r>
              <a:r>
                <a:rPr lang="en-US" altLang="zh-CN" sz="2400"/>
                <a:t>……</a:t>
              </a:r>
              <a:r>
                <a:rPr lang="zh-CN" altLang="en-US" sz="2400"/>
                <a:t>最后谁也没法执行</a:t>
              </a:r>
              <a:r>
                <a:rPr lang="en-US" altLang="zh-CN" sz="2400"/>
                <a:t>……</a:t>
              </a:r>
            </a:p>
          </p:txBody>
        </p:sp>
        <p:pic>
          <p:nvPicPr>
            <p:cNvPr id="6152" name="Picture 12" descr="j01158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67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死锁检测</a:t>
            </a:r>
            <a:r>
              <a:rPr lang="en-US" altLang="zh-CN"/>
              <a:t>+</a:t>
            </a:r>
            <a:r>
              <a:rPr lang="zh-CN" altLang="en-US"/>
              <a:t>恢复</a:t>
            </a:r>
            <a:r>
              <a:rPr lang="en-US" altLang="zh-CN"/>
              <a:t>: </a:t>
            </a:r>
            <a:r>
              <a:rPr lang="zh-CN" altLang="en-US"/>
              <a:t>死锁检测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685800" y="1219200"/>
            <a:ext cx="7772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/>
              <a:t>基本原因：每次申请都执行</a:t>
            </a:r>
            <a:r>
              <a:rPr lang="en-US" altLang="zh-CN"/>
              <a:t>O(mn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，效率低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对策：只要可用资源足够，则分配，</a:t>
            </a:r>
            <a:r>
              <a:rPr lang="zh-CN" altLang="en-US">
                <a:solidFill>
                  <a:srgbClr val="FF0000"/>
                </a:solidFill>
              </a:rPr>
              <a:t>发现问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           题再处理</a:t>
            </a:r>
          </a:p>
        </p:txBody>
      </p:sp>
      <p:grpSp>
        <p:nvGrpSpPr>
          <p:cNvPr id="334852" name="Group 4"/>
          <p:cNvGrpSpPr/>
          <p:nvPr/>
        </p:nvGrpSpPr>
        <p:grpSpPr bwMode="auto">
          <a:xfrm>
            <a:off x="762000" y="2593975"/>
            <a:ext cx="7620000" cy="530225"/>
            <a:chOff x="624" y="1586"/>
            <a:chExt cx="4800" cy="334"/>
          </a:xfrm>
        </p:grpSpPr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定时检测或者当发现资源利用率低时检测</a:t>
              </a:r>
            </a:p>
          </p:txBody>
        </p:sp>
        <p:pic>
          <p:nvPicPr>
            <p:cNvPr id="29706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4855" name="Group 7"/>
          <p:cNvGrpSpPr/>
          <p:nvPr/>
        </p:nvGrpSpPr>
        <p:grpSpPr bwMode="auto">
          <a:xfrm>
            <a:off x="533400" y="3276600"/>
            <a:ext cx="8229600" cy="2590800"/>
            <a:chOff x="336" y="2064"/>
            <a:chExt cx="5184" cy="1728"/>
          </a:xfrm>
        </p:grpSpPr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768" y="2064"/>
              <a:ext cx="4656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29704" name="Rectangle 9"/>
            <p:cNvSpPr>
              <a:spLocks noChangeArrowheads="1"/>
            </p:cNvSpPr>
            <p:nvPr/>
          </p:nvSpPr>
          <p:spPr bwMode="auto">
            <a:xfrm>
              <a:off x="336" y="2069"/>
              <a:ext cx="5184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</a:rPr>
                <a:t>  Finish[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1..n</a:t>
              </a:r>
              <a:r>
                <a:rPr lang="en-US" altLang="zh-CN" sz="2400" dirty="0">
                  <a:latin typeface="Courier New" panose="02070309020205020404" pitchFamily="49" charset="0"/>
                </a:rPr>
                <a:t>] = false;</a:t>
              </a:r>
            </a:p>
            <a:p>
              <a:pPr lvl="1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Courier New" panose="02070309020205020404" pitchFamily="49" charset="0"/>
                </a:rPr>
                <a:t>  i</a:t>
              </a:r>
              <a:r>
                <a:rPr lang="en-US" altLang="zh-TW" sz="2400" dirty="0">
                  <a:latin typeface="Courier New" panose="02070309020205020404" pitchFamily="49" charset="0"/>
                </a:rPr>
                <a:t>f</a:t>
              </a:r>
              <a:r>
                <a:rPr lang="en-US" altLang="zh-CN" sz="2400" dirty="0">
                  <a:latin typeface="Courier New" panose="02070309020205020404" pitchFamily="49" charset="0"/>
                </a:rPr>
                <a:t>(</a:t>
              </a:r>
              <a:r>
                <a:rPr lang="en-US" altLang="zh-TW" sz="2400" dirty="0">
                  <a:latin typeface="Courier New" panose="02070309020205020404" pitchFamily="49" charset="0"/>
                </a:rPr>
                <a:t>Allocation</a:t>
              </a:r>
              <a:r>
                <a:rPr lang="en-US" altLang="zh-CN" sz="2400" dirty="0">
                  <a:latin typeface="Courier New" panose="02070309020205020404" pitchFamily="49" charset="0"/>
                </a:rPr>
                <a:t>[</a:t>
              </a:r>
              <a:r>
                <a:rPr lang="en-US" altLang="zh-TW" sz="2400" dirty="0" err="1">
                  <a:latin typeface="Courier New" panose="02070309020205020404" pitchFamily="49" charset="0"/>
                </a:rPr>
                <a:t>i</a:t>
              </a:r>
              <a:r>
                <a:rPr lang="en-US" altLang="zh-CN" sz="2400" dirty="0">
                  <a:latin typeface="Courier New" panose="02070309020205020404" pitchFamily="49" charset="0"/>
                </a:rPr>
                <a:t>]</a:t>
              </a:r>
              <a:r>
                <a:rPr lang="en-US" altLang="zh-TW" sz="2400" dirty="0">
                  <a:latin typeface="Courier New" panose="02070309020205020404" pitchFamily="49" charset="0"/>
                </a:rPr>
                <a:t> </a:t>
              </a:r>
              <a:r>
                <a:rPr lang="en-US" altLang="zh-CN" sz="2400" dirty="0">
                  <a:latin typeface="Courier New" panose="02070309020205020404" pitchFamily="49" charset="0"/>
                </a:rPr>
                <a:t>==</a:t>
              </a:r>
              <a:r>
                <a:rPr lang="en-US" altLang="zh-TW" sz="2400" dirty="0">
                  <a:latin typeface="Courier New" panose="02070309020205020404" pitchFamily="49" charset="0"/>
                  <a:sym typeface="Symbol" panose="05050102010706020507" pitchFamily="18" charset="2"/>
                </a:rPr>
                <a:t> 0</a:t>
              </a:r>
              <a:r>
                <a:rPr lang="en-US" altLang="zh-CN" sz="2400" dirty="0">
                  <a:latin typeface="Courier New" panose="02070309020205020404" pitchFamily="49" charset="0"/>
                  <a:sym typeface="Symbol" panose="05050102010706020507" pitchFamily="18" charset="2"/>
                </a:rPr>
                <a:t>)</a:t>
              </a:r>
              <a:r>
                <a:rPr lang="en-US" altLang="zh-TW" sz="2400" dirty="0">
                  <a:latin typeface="Courier New" panose="02070309020205020404" pitchFamily="49" charset="0"/>
                  <a:sym typeface="Symbol" panose="05050102010706020507" pitchFamily="18" charset="2"/>
                </a:rPr>
                <a:t> Finish[</a:t>
              </a:r>
              <a:r>
                <a:rPr lang="en-US" altLang="zh-TW" sz="2400" dirty="0" err="1">
                  <a:latin typeface="Courier New" panose="02070309020205020404" pitchFamily="49" charset="0"/>
                  <a:sym typeface="Symbol" panose="05050102010706020507" pitchFamily="18" charset="2"/>
                </a:rPr>
                <a:t>i</a:t>
              </a:r>
              <a:r>
                <a:rPr lang="en-US" altLang="zh-TW" sz="2400" dirty="0">
                  <a:latin typeface="Courier New" panose="02070309020205020404" pitchFamily="49" charset="0"/>
                  <a:sym typeface="Symbol" panose="05050102010706020507" pitchFamily="18" charset="2"/>
                </a:rPr>
                <a:t>]=true</a:t>
              </a:r>
              <a:r>
                <a:rPr lang="en-US" altLang="zh-CN" sz="2400" dirty="0">
                  <a:latin typeface="Courier New" panose="02070309020205020404" pitchFamily="49" charset="0"/>
                  <a:sym typeface="Symbol" panose="05050102010706020507" pitchFamily="18" charset="2"/>
                </a:rPr>
                <a:t>;</a:t>
              </a:r>
              <a:endParaRPr lang="en-US" altLang="zh-CN" sz="2400" dirty="0">
                <a:latin typeface="Courier New" panose="02070309020205020404" pitchFamily="49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Courier New" panose="02070309020205020404" pitchFamily="49" charset="0"/>
                </a:rPr>
                <a:t>  if(available&lt;x)...//</a:t>
              </a:r>
              <a:r>
                <a:rPr lang="zh-CN" altLang="en-US" sz="2400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执行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Banker</a:t>
              </a:r>
              <a:r>
                <a:rPr lang="zh-CN" altLang="en-US" sz="2400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算法</a:t>
              </a: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Courier New" panose="02070309020205020404" pitchFamily="49" charset="0"/>
                </a:rPr>
                <a:t>  </a:t>
              </a:r>
              <a:r>
                <a:rPr lang="en-US" altLang="zh-CN" sz="2400" dirty="0">
                  <a:latin typeface="Courier New" panose="02070309020205020404" pitchFamily="49" charset="0"/>
                </a:rPr>
                <a:t>for(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i</a:t>
              </a:r>
              <a:r>
                <a:rPr lang="en-US" altLang="zh-CN" sz="2400" dirty="0">
                  <a:latin typeface="Courier New" panose="02070309020205020404" pitchFamily="49" charset="0"/>
                </a:rPr>
                <a:t>=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1;i</a:t>
              </a:r>
              <a:r>
                <a:rPr lang="en-US" altLang="zh-CN" sz="2400" dirty="0">
                  <a:latin typeface="Courier New" panose="02070309020205020404" pitchFamily="49" charset="0"/>
                </a:rPr>
                <a:t>&lt;=</a:t>
              </a:r>
              <a:r>
                <a:rPr lang="en-US" altLang="zh-CN" sz="2400" dirty="0" err="1">
                  <a:latin typeface="Courier New" panose="02070309020205020404" pitchFamily="49" charset="0"/>
                </a:rPr>
                <a:t>n;i</a:t>
              </a:r>
              <a:r>
                <a:rPr lang="en-US" altLang="zh-CN" sz="2400" dirty="0">
                  <a:latin typeface="Courier New" panose="02070309020205020404" pitchFamily="49" charset="0"/>
                </a:rPr>
                <a:t>++)</a:t>
              </a:r>
              <a:r>
                <a:rPr lang="en-US" altLang="zh-TW" sz="2400" dirty="0">
                  <a:latin typeface="Courier New" panose="02070309020205020404" pitchFamily="49" charset="0"/>
                  <a:sym typeface="Symbol" panose="05050102010706020507" pitchFamily="18" charset="2"/>
                </a:rPr>
                <a:t> </a:t>
              </a:r>
              <a:endParaRPr lang="en-US" altLang="zh-CN" sz="2400" dirty="0">
                <a:latin typeface="Courier New" panose="02070309020205020404" pitchFamily="49" charset="0"/>
                <a:sym typeface="Symbol" panose="05050102010706020507" pitchFamily="18" charset="2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Courier New" panose="02070309020205020404" pitchFamily="49" charset="0"/>
                  <a:sym typeface="Symbol" panose="05050102010706020507" pitchFamily="18" charset="2"/>
                </a:rPr>
                <a:t>    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if(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Finish[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anose="02070309020205020404" pitchFamily="49" charset="0"/>
                </a:rPr>
                <a:t>i</a:t>
              </a:r>
              <a:r>
                <a:rPr lang="en-US" altLang="zh-TW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]==false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)</a:t>
              </a: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      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deadlock = deadlock + {</a:t>
              </a:r>
              <a:r>
                <a:rPr lang="en-US" altLang="zh-CN" sz="2400" dirty="0" err="1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sym typeface="Symbol" panose="05050102010706020507" pitchFamily="18" charset="2"/>
                </a:rPr>
                <a:t>};</a:t>
              </a:r>
            </a:p>
          </p:txBody>
        </p:sp>
      </p:grpSp>
      <p:sp>
        <p:nvSpPr>
          <p:cNvPr id="334858" name="AutoShape 10"/>
          <p:cNvSpPr>
            <a:spLocks noChangeArrowheads="1"/>
          </p:cNvSpPr>
          <p:nvPr/>
        </p:nvSpPr>
        <p:spPr bwMode="auto">
          <a:xfrm>
            <a:off x="381000" y="5791200"/>
            <a:ext cx="8001000" cy="838200"/>
          </a:xfrm>
          <a:prstGeom prst="wedgeRectCallout">
            <a:avLst>
              <a:gd name="adj1" fmla="val -1190"/>
              <a:gd name="adj2" fmla="val -246023"/>
            </a:avLst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对于无分配资源的进程，不论其是否获得请求资源，则认为其是完成的，之后调用一次</a:t>
            </a:r>
            <a:r>
              <a:rPr lang="en-US" altLang="zh-CN" sz="2000"/>
              <a:t>Banker</a:t>
            </a:r>
            <a:r>
              <a:rPr lang="zh-CN" altLang="en-US" sz="2000"/>
              <a:t>算法，就能找出所有死锁进程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/>
      <p:bldP spid="3348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死锁检测</a:t>
            </a:r>
            <a:r>
              <a:rPr lang="en-US" altLang="zh-CN"/>
              <a:t>+</a:t>
            </a:r>
            <a:r>
              <a:rPr lang="zh-CN" altLang="en-US"/>
              <a:t>恢复</a:t>
            </a:r>
            <a:r>
              <a:rPr lang="en-US" altLang="zh-CN"/>
              <a:t>: </a:t>
            </a:r>
            <a:r>
              <a:rPr lang="zh-CN" altLang="en-US"/>
              <a:t>死锁恢复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终止进程    选谁终止</a:t>
            </a:r>
            <a:r>
              <a:rPr lang="en-US" altLang="zh-CN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335876" name="Group 4"/>
          <p:cNvGrpSpPr/>
          <p:nvPr/>
        </p:nvGrpSpPr>
        <p:grpSpPr bwMode="auto">
          <a:xfrm>
            <a:off x="990600" y="1984375"/>
            <a:ext cx="7620000" cy="530225"/>
            <a:chOff x="624" y="1586"/>
            <a:chExt cx="4800" cy="334"/>
          </a:xfrm>
        </p:grpSpPr>
        <p:sp>
          <p:nvSpPr>
            <p:cNvPr id="30729" name="Rectangle 5"/>
            <p:cNvSpPr>
              <a:spLocks noChangeArrowheads="1"/>
            </p:cNvSpPr>
            <p:nvPr/>
          </p:nvSpPr>
          <p:spPr bwMode="auto">
            <a:xfrm>
              <a:off x="624" y="1586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优先级</a:t>
              </a:r>
              <a:r>
                <a:rPr lang="en-US" altLang="zh-CN" sz="2400"/>
                <a:t>? </a:t>
              </a:r>
              <a:r>
                <a:rPr lang="zh-CN" altLang="en-US" sz="2400"/>
                <a:t>占用资源多的</a:t>
              </a:r>
              <a:r>
                <a:rPr lang="en-US" altLang="zh-CN" sz="2400"/>
                <a:t>? …</a:t>
              </a:r>
            </a:p>
          </p:txBody>
        </p:sp>
        <p:pic>
          <p:nvPicPr>
            <p:cNvPr id="30730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685800" y="27432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剥夺资源     进程需要回滚 </a:t>
            </a:r>
            <a:r>
              <a:rPr lang="en-US" altLang="zh-CN">
                <a:solidFill>
                  <a:srgbClr val="FF0000"/>
                </a:solidFill>
              </a:rPr>
              <a:t>(rollback)</a:t>
            </a:r>
          </a:p>
        </p:txBody>
      </p:sp>
      <p:grpSp>
        <p:nvGrpSpPr>
          <p:cNvPr id="335880" name="Group 8"/>
          <p:cNvGrpSpPr/>
          <p:nvPr/>
        </p:nvGrpSpPr>
        <p:grpSpPr bwMode="auto">
          <a:xfrm>
            <a:off x="990600" y="3432177"/>
            <a:ext cx="7620000" cy="534988"/>
            <a:chOff x="624" y="1586"/>
            <a:chExt cx="4800" cy="337"/>
          </a:xfrm>
        </p:grpSpPr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624" y="1586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回滚点的选取</a:t>
              </a:r>
              <a:r>
                <a:rPr lang="en-US" altLang="zh-CN" sz="2400"/>
                <a:t>? </a:t>
              </a:r>
              <a:r>
                <a:rPr lang="zh-CN" altLang="en-US" sz="2400"/>
                <a:t>如何回滚</a:t>
              </a:r>
              <a:r>
                <a:rPr lang="en-US" altLang="zh-CN" sz="2400"/>
                <a:t>? …</a:t>
              </a:r>
            </a:p>
          </p:txBody>
        </p:sp>
        <p:pic>
          <p:nvPicPr>
            <p:cNvPr id="30728" name="Picture 1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/>
      <p:bldP spid="3358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死锁忽略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685800" y="10668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死锁预防</a:t>
            </a:r>
            <a:r>
              <a:rPr lang="en-US" altLang="zh-CN"/>
              <a:t>?</a:t>
            </a:r>
          </a:p>
        </p:txBody>
      </p:sp>
      <p:grpSp>
        <p:nvGrpSpPr>
          <p:cNvPr id="336900" name="Group 4"/>
          <p:cNvGrpSpPr/>
          <p:nvPr/>
        </p:nvGrpSpPr>
        <p:grpSpPr bwMode="auto">
          <a:xfrm>
            <a:off x="990600" y="1600200"/>
            <a:ext cx="7620000" cy="530225"/>
            <a:chOff x="624" y="1008"/>
            <a:chExt cx="4800" cy="334"/>
          </a:xfrm>
        </p:grpSpPr>
        <p:sp>
          <p:nvSpPr>
            <p:cNvPr id="31767" name="Rectangle 5"/>
            <p:cNvSpPr>
              <a:spLocks noChangeArrowheads="1"/>
            </p:cNvSpPr>
            <p:nvPr/>
          </p:nvSpPr>
          <p:spPr bwMode="auto">
            <a:xfrm>
              <a:off x="624" y="1008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引入太多不合理因素</a:t>
              </a:r>
              <a:r>
                <a:rPr lang="en-US" altLang="zh-CN" sz="2400"/>
                <a:t>…</a:t>
              </a:r>
            </a:p>
          </p:txBody>
        </p:sp>
        <p:pic>
          <p:nvPicPr>
            <p:cNvPr id="31768" name="Picture 6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12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685800" y="21336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死锁避免</a:t>
            </a:r>
            <a:r>
              <a:rPr lang="en-US" altLang="zh-CN"/>
              <a:t>?</a:t>
            </a:r>
          </a:p>
        </p:txBody>
      </p:sp>
      <p:grpSp>
        <p:nvGrpSpPr>
          <p:cNvPr id="336904" name="Group 8"/>
          <p:cNvGrpSpPr/>
          <p:nvPr/>
        </p:nvGrpSpPr>
        <p:grpSpPr bwMode="auto">
          <a:xfrm>
            <a:off x="990600" y="2667000"/>
            <a:ext cx="7620000" cy="530225"/>
            <a:chOff x="624" y="1680"/>
            <a:chExt cx="4800" cy="334"/>
          </a:xfrm>
        </p:grpSpPr>
        <p:sp>
          <p:nvSpPr>
            <p:cNvPr id="31765" name="Rectangle 9"/>
            <p:cNvSpPr>
              <a:spLocks noChangeArrowheads="1"/>
            </p:cNvSpPr>
            <p:nvPr/>
          </p:nvSpPr>
          <p:spPr bwMode="auto">
            <a:xfrm>
              <a:off x="624" y="168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每次申请都执行银行家算法</a:t>
              </a:r>
              <a:r>
                <a:rPr lang="en-US" altLang="zh-CN" sz="2400"/>
                <a:t>O(mn</a:t>
              </a:r>
              <a:r>
                <a:rPr lang="en-US" altLang="zh-CN" sz="2400" baseline="30000"/>
                <a:t>2</a:t>
              </a:r>
              <a:r>
                <a:rPr lang="en-US" altLang="zh-CN" sz="2400"/>
                <a:t>)</a:t>
              </a:r>
              <a:r>
                <a:rPr lang="zh-CN" altLang="en-US" sz="2400"/>
                <a:t>，效率太低</a:t>
              </a:r>
            </a:p>
          </p:txBody>
        </p:sp>
        <p:pic>
          <p:nvPicPr>
            <p:cNvPr id="31766" name="Picture 10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79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07" name="Rectangle 11"/>
          <p:cNvSpPr>
            <a:spLocks noChangeArrowheads="1"/>
          </p:cNvSpPr>
          <p:nvPr/>
        </p:nvSpPr>
        <p:spPr bwMode="auto">
          <a:xfrm>
            <a:off x="685800" y="31242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死锁检测</a:t>
            </a:r>
            <a:r>
              <a:rPr lang="en-US" altLang="zh-CN"/>
              <a:t>+</a:t>
            </a:r>
            <a:r>
              <a:rPr lang="zh-CN" altLang="en-US"/>
              <a:t>恢复</a:t>
            </a:r>
            <a:r>
              <a:rPr lang="en-US" altLang="zh-CN"/>
              <a:t>?</a:t>
            </a:r>
          </a:p>
        </p:txBody>
      </p:sp>
      <p:grpSp>
        <p:nvGrpSpPr>
          <p:cNvPr id="336908" name="Group 12"/>
          <p:cNvGrpSpPr/>
          <p:nvPr/>
        </p:nvGrpSpPr>
        <p:grpSpPr bwMode="auto">
          <a:xfrm>
            <a:off x="990600" y="3733804"/>
            <a:ext cx="7620000" cy="534988"/>
            <a:chOff x="624" y="2402"/>
            <a:chExt cx="4800" cy="337"/>
          </a:xfrm>
        </p:grpSpPr>
        <p:sp>
          <p:nvSpPr>
            <p:cNvPr id="31763" name="Rectangle 13"/>
            <p:cNvSpPr>
              <a:spLocks noChangeArrowheads="1"/>
            </p:cNvSpPr>
            <p:nvPr/>
          </p:nvSpPr>
          <p:spPr bwMode="auto">
            <a:xfrm>
              <a:off x="624" y="2402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观测进程状态，定期检测，恢复较为复杂</a:t>
              </a:r>
            </a:p>
          </p:txBody>
        </p:sp>
        <p:pic>
          <p:nvPicPr>
            <p:cNvPr id="31764" name="Picture 14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52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6911" name="Rectangle 15"/>
          <p:cNvSpPr>
            <a:spLocks noChangeArrowheads="1"/>
          </p:cNvSpPr>
          <p:nvPr/>
        </p:nvSpPr>
        <p:spPr bwMode="auto">
          <a:xfrm>
            <a:off x="762000" y="4191000"/>
            <a:ext cx="7772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死锁忽略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对死锁不在意，重启</a:t>
            </a:r>
            <a:r>
              <a:rPr lang="en-US" altLang="zh-CN" dirty="0">
                <a:solidFill>
                  <a:srgbClr val="FF0000"/>
                </a:solidFill>
              </a:rPr>
              <a:t>OS</a:t>
            </a:r>
          </a:p>
        </p:txBody>
      </p:sp>
      <p:grpSp>
        <p:nvGrpSpPr>
          <p:cNvPr id="336912" name="Group 16"/>
          <p:cNvGrpSpPr/>
          <p:nvPr/>
        </p:nvGrpSpPr>
        <p:grpSpPr bwMode="auto">
          <a:xfrm>
            <a:off x="990600" y="4803775"/>
            <a:ext cx="7620000" cy="492125"/>
            <a:chOff x="624" y="3170"/>
            <a:chExt cx="4800" cy="310"/>
          </a:xfrm>
        </p:grpSpPr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624" y="3170"/>
              <a:ext cx="48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大多数操作系统都用它，如</a:t>
              </a:r>
              <a:r>
                <a:rPr lang="en-US" altLang="zh-CN" sz="2400" dirty="0"/>
                <a:t>windows\</a:t>
              </a:r>
              <a:r>
                <a:rPr lang="en-US" altLang="zh-CN" sz="2400" dirty="0" err="1"/>
                <a:t>linux</a:t>
              </a:r>
              <a:r>
                <a:rPr lang="en-US" altLang="zh-CN" sz="2400" dirty="0"/>
                <a:t>\UNIX</a:t>
              </a:r>
            </a:p>
          </p:txBody>
        </p:sp>
        <p:pic>
          <p:nvPicPr>
            <p:cNvPr id="31762" name="Picture 18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29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6915" name="Group 19"/>
          <p:cNvGrpSpPr/>
          <p:nvPr/>
        </p:nvGrpSpPr>
        <p:grpSpPr bwMode="auto">
          <a:xfrm>
            <a:off x="990600" y="5257805"/>
            <a:ext cx="7620000" cy="534988"/>
            <a:chOff x="624" y="3456"/>
            <a:chExt cx="4800" cy="337"/>
          </a:xfrm>
        </p:grpSpPr>
        <p:sp>
          <p:nvSpPr>
            <p:cNvPr id="31759" name="Rectangle 20"/>
            <p:cNvSpPr>
              <a:spLocks noChangeArrowheads="1"/>
            </p:cNvSpPr>
            <p:nvPr/>
          </p:nvSpPr>
          <p:spPr bwMode="auto">
            <a:xfrm>
              <a:off x="624" y="3456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死锁出现不是确定的，可以用重启动来处理死锁</a:t>
              </a:r>
            </a:p>
          </p:txBody>
        </p:sp>
        <p:pic>
          <p:nvPicPr>
            <p:cNvPr id="31760" name="Picture 21" descr="j01158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586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833486" y="5855517"/>
            <a:ext cx="7477028" cy="923330"/>
          </a:xfrm>
          <a:prstGeom prst="rect">
            <a:avLst/>
          </a:prstGeom>
          <a:solidFill>
            <a:srgbClr val="EAEAEA"/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鸵鸟策略：出现死锁的概率很小，并且出现之后处理死锁会花费很大的代价，还不如不做处理，</a:t>
            </a:r>
            <a:r>
              <a:rPr lang="en-US" altLang="zh-CN" sz="1800" dirty="0">
                <a:solidFill>
                  <a:srgbClr val="136EC2"/>
                </a:solidFill>
                <a:latin typeface="Helvetica Neue"/>
                <a:hlinkClick r:id="rId4"/>
              </a:rPr>
              <a:t>OS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中这种置之不理的策略称之为鸵鸟策略，是平衡性能和复杂性而选择的一种方法。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/>
      <p:bldP spid="336903" grpId="0"/>
      <p:bldP spid="336907" grpId="0"/>
      <p:bldP spid="336911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死锁总结</a:t>
            </a:r>
          </a:p>
        </p:txBody>
      </p:sp>
      <p:pic>
        <p:nvPicPr>
          <p:cNvPr id="32771" name="Picture 3" descr="j02977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0"/>
            <a:ext cx="11144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07975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/>
              <a:t>进程竞争资源 </a:t>
            </a:r>
            <a:r>
              <a:rPr lang="zh-CN" altLang="en-US" sz="2400">
                <a:sym typeface="Symbol" panose="05050102010706020507" pitchFamily="18" charset="2"/>
              </a:rPr>
              <a:t> 有可能形成循环竞争  死锁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304800" y="18780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anose="05050102010706020507" pitchFamily="18" charset="2"/>
              </a:rPr>
              <a:t>死锁需要处理</a:t>
            </a:r>
            <a:r>
              <a:rPr lang="zh-CN" altLang="en-US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ym typeface="Symbol" panose="05050102010706020507" pitchFamily="18" charset="2"/>
              </a:rPr>
              <a:t> 死锁分析  死锁的必要条件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04800" y="2536825"/>
            <a:ext cx="8610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anose="05050102010706020507" pitchFamily="18" charset="2"/>
              </a:rPr>
              <a:t>死锁处理   预防、避免、检测</a:t>
            </a:r>
            <a:r>
              <a:rPr lang="en-US" altLang="zh-CN" sz="2400">
                <a:sym typeface="Symbol" panose="05050102010706020507" pitchFamily="18" charset="2"/>
              </a:rPr>
              <a:t>+</a:t>
            </a:r>
            <a:r>
              <a:rPr lang="zh-CN" altLang="en-US" sz="2400">
                <a:sym typeface="Symbol" panose="05050102010706020507" pitchFamily="18" charset="2"/>
              </a:rPr>
              <a:t>恢复、忽略</a:t>
            </a:r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304800" y="3195638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anose="05050102010706020507" pitchFamily="18" charset="2"/>
              </a:rPr>
              <a:t>死锁预防</a:t>
            </a:r>
            <a:r>
              <a:rPr lang="en-US" altLang="zh-CN" sz="2400">
                <a:sym typeface="Symbol" panose="05050102010706020507" pitchFamily="18" charset="2"/>
              </a:rPr>
              <a:t>: </a:t>
            </a:r>
            <a:r>
              <a:rPr lang="zh-CN" altLang="en-US" sz="2400">
                <a:sym typeface="Symbol" panose="05050102010706020507" pitchFamily="18" charset="2"/>
              </a:rPr>
              <a:t>破除必要条件  引入了不合理因素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304800" y="3832225"/>
            <a:ext cx="86106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anose="05050102010706020507" pitchFamily="18" charset="2"/>
              </a:rPr>
              <a:t>死锁避免</a:t>
            </a:r>
            <a:r>
              <a:rPr lang="en-US" altLang="zh-CN" sz="2400">
                <a:sym typeface="Symbol" panose="05050102010706020507" pitchFamily="18" charset="2"/>
              </a:rPr>
              <a:t>: </a:t>
            </a:r>
            <a:r>
              <a:rPr lang="zh-CN" altLang="en-US" sz="2400">
                <a:sym typeface="Symbol" panose="05050102010706020507" pitchFamily="18" charset="2"/>
              </a:rPr>
              <a:t>用银行家算法找安全序列  效率太低 </a:t>
            </a: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304800" y="44688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anose="05050102010706020507" pitchFamily="18" charset="2"/>
              </a:rPr>
              <a:t>死锁检测恢复</a:t>
            </a:r>
            <a:r>
              <a:rPr lang="en-US" altLang="zh-CN" sz="2400">
                <a:sym typeface="Symbol" panose="05050102010706020507" pitchFamily="18" charset="2"/>
              </a:rPr>
              <a:t>: </a:t>
            </a:r>
            <a:r>
              <a:rPr lang="zh-CN" altLang="en-US" sz="2400">
                <a:sym typeface="Symbol" panose="05050102010706020507" pitchFamily="18" charset="2"/>
              </a:rPr>
              <a:t>银行家算法找死锁进程组并恢复  实现较难 </a:t>
            </a:r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304800" y="5154613"/>
            <a:ext cx="86106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ym typeface="Symbol" panose="05050102010706020507" pitchFamily="18" charset="2"/>
              </a:rPr>
              <a:t>死锁忽略</a:t>
            </a:r>
            <a:r>
              <a:rPr lang="en-US" altLang="zh-CN" sz="2400">
                <a:sym typeface="Symbol" panose="05050102010706020507" pitchFamily="18" charset="2"/>
              </a:rPr>
              <a:t>: </a:t>
            </a:r>
            <a:r>
              <a:rPr lang="zh-CN" altLang="en-US" sz="2400">
                <a:sym typeface="Symbol" panose="05050102010706020507" pitchFamily="18" charset="2"/>
              </a:rPr>
              <a:t>就好像没有死锁  现在用的最多 </a:t>
            </a:r>
          </a:p>
        </p:txBody>
      </p:sp>
      <p:grpSp>
        <p:nvGrpSpPr>
          <p:cNvPr id="337931" name="Group 11"/>
          <p:cNvGrpSpPr/>
          <p:nvPr/>
        </p:nvGrpSpPr>
        <p:grpSpPr bwMode="auto">
          <a:xfrm>
            <a:off x="914400" y="5197475"/>
            <a:ext cx="7543800" cy="1355725"/>
            <a:chOff x="576" y="3226"/>
            <a:chExt cx="4752" cy="854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576" y="3562"/>
              <a:ext cx="4416" cy="518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</a:rPr>
                <a:t>任何思想、</a:t>
              </a:r>
              <a:r>
                <a:rPr lang="zh-CN" altLang="en-US" sz="2400">
                  <a:solidFill>
                    <a:srgbClr val="000099"/>
                  </a:solidFill>
                  <a:sym typeface="Symbol" panose="05050102010706020507" pitchFamily="18" charset="2"/>
                </a:rPr>
                <a:t>概念、技术的主流都会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sym typeface="Symbol" panose="05050102010706020507" pitchFamily="18" charset="2"/>
                </a:rPr>
                <a:t>随着时间而改变，操作系统尤为明显</a:t>
              </a:r>
              <a:r>
                <a:rPr lang="en-US" altLang="zh-CN" sz="2400">
                  <a:solidFill>
                    <a:srgbClr val="000099"/>
                  </a:solidFill>
                  <a:sym typeface="Symbol" panose="05050102010706020507" pitchFamily="18" charset="2"/>
                </a:rPr>
                <a:t>! </a:t>
              </a:r>
            </a:p>
          </p:txBody>
        </p:sp>
        <p:pic>
          <p:nvPicPr>
            <p:cNvPr id="32781" name="Picture 13" descr="j03012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3226"/>
              <a:ext cx="912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/>
      <p:bldP spid="337925" grpId="0"/>
      <p:bldP spid="337926" grpId="0"/>
      <p:bldP spid="337927" grpId="0"/>
      <p:bldP spid="337928" grpId="0"/>
      <p:bldP spid="337929" grpId="0"/>
      <p:bldP spid="3379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死锁避免之银行家算法实例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2133600" y="1206500"/>
            <a:ext cx="678180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CN" sz="2400">
                <a:solidFill>
                  <a:srgbClr val="993300"/>
                </a:solidFill>
              </a:rPr>
              <a:t>       </a:t>
            </a:r>
            <a:r>
              <a:rPr lang="en-US" altLang="zh-TW" sz="2400" u="sng">
                <a:solidFill>
                  <a:srgbClr val="FF0000"/>
                </a:solidFill>
              </a:rPr>
              <a:t>Allocation</a:t>
            </a:r>
            <a:r>
              <a:rPr lang="en-US" altLang="zh-CN" sz="2400" u="sng">
                <a:solidFill>
                  <a:srgbClr val="FF0000"/>
                </a:solidFill>
              </a:rPr>
              <a:t>        Need         </a:t>
            </a:r>
            <a:r>
              <a:rPr lang="en-US" altLang="zh-TW" sz="2400" u="sng">
                <a:solidFill>
                  <a:srgbClr val="FF0000"/>
                </a:solidFill>
              </a:rPr>
              <a:t>Available</a:t>
            </a:r>
            <a:endParaRPr lang="en-US" altLang="zh-TW" sz="240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993300"/>
                </a:solidFill>
              </a:rPr>
              <a:t>	</a:t>
            </a:r>
            <a:r>
              <a:rPr lang="en-US" altLang="zh-TW" sz="2400"/>
              <a:t>	</a:t>
            </a:r>
            <a:r>
              <a:rPr lang="en-US" altLang="zh-TW" sz="2400" i="1"/>
              <a:t>A B C   	A B C</a:t>
            </a:r>
            <a:r>
              <a:rPr lang="en-US" altLang="zh-CN" sz="2400" i="1"/>
              <a:t>         </a:t>
            </a:r>
            <a:r>
              <a:rPr lang="en-US" altLang="zh-TW" sz="2400" i="1"/>
              <a:t> </a:t>
            </a:r>
            <a:r>
              <a:rPr lang="en-US" altLang="zh-CN" sz="2400" i="1"/>
              <a:t> </a:t>
            </a:r>
            <a:r>
              <a:rPr lang="en-US" altLang="zh-TW" sz="2400" i="1"/>
              <a:t>A B C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0	0</a:t>
            </a:r>
            <a:r>
              <a:rPr lang="en-US" altLang="zh-CN" sz="2400"/>
              <a:t> </a:t>
            </a:r>
            <a:r>
              <a:rPr lang="en-US" altLang="zh-TW" sz="2400"/>
              <a:t> 1 </a:t>
            </a:r>
            <a:r>
              <a:rPr lang="en-US" altLang="zh-CN" sz="2400"/>
              <a:t> </a:t>
            </a:r>
            <a:r>
              <a:rPr lang="en-US" altLang="zh-TW" sz="2400"/>
              <a:t>0	</a:t>
            </a:r>
            <a:r>
              <a:rPr lang="en-US" altLang="zh-CN" sz="2400"/>
              <a:t>           </a:t>
            </a:r>
            <a:r>
              <a:rPr lang="en-US" altLang="zh-TW" sz="2400"/>
              <a:t>7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4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          </a:t>
            </a:r>
            <a:r>
              <a:rPr lang="en-US" altLang="zh-TW" sz="2400"/>
              <a:t>3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2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1	2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          1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</a:t>
            </a:r>
            <a:r>
              <a:rPr lang="en-US" altLang="zh-TW" sz="2400"/>
              <a:t>2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</a:t>
            </a:r>
            <a:r>
              <a:rPr lang="en-US" altLang="zh-CN" sz="2400"/>
              <a:t> </a:t>
            </a:r>
            <a:r>
              <a:rPr lang="en-US" altLang="zh-TW" sz="2400" i="1"/>
              <a:t>P</a:t>
            </a:r>
            <a:r>
              <a:rPr lang="en-US" altLang="zh-TW" sz="2400"/>
              <a:t>2	3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</a:t>
            </a:r>
            <a:r>
              <a:rPr lang="en-US" altLang="zh-TW" sz="2400"/>
              <a:t>2 </a:t>
            </a:r>
            <a:r>
              <a:rPr lang="en-US" altLang="zh-CN" sz="2400"/>
              <a:t>         </a:t>
            </a:r>
            <a:r>
              <a:rPr lang="en-US" altLang="zh-TW" sz="2400"/>
              <a:t>	</a:t>
            </a:r>
            <a:r>
              <a:rPr lang="en-US" altLang="zh-CN" sz="2400"/>
              <a:t>6</a:t>
            </a:r>
            <a:r>
              <a:rPr lang="en-US" altLang="zh-TW" sz="2400"/>
              <a:t> </a:t>
            </a:r>
            <a:r>
              <a:rPr lang="en-US" altLang="zh-CN" sz="2400"/>
              <a:t> </a:t>
            </a:r>
            <a:r>
              <a:rPr lang="en-US" altLang="zh-TW" sz="2400"/>
              <a:t>0 </a:t>
            </a:r>
            <a:r>
              <a:rPr lang="en-US" altLang="zh-CN" sz="2400"/>
              <a:t> 0</a:t>
            </a:r>
            <a:endParaRPr lang="en-US" altLang="zh-TW" sz="240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3	2 </a:t>
            </a:r>
            <a:r>
              <a:rPr lang="en-US" altLang="zh-CN" sz="2400"/>
              <a:t> </a:t>
            </a:r>
            <a:r>
              <a:rPr lang="en-US" altLang="zh-TW" sz="2400"/>
              <a:t>1 </a:t>
            </a:r>
            <a:r>
              <a:rPr lang="en-US" altLang="zh-CN" sz="2400"/>
              <a:t> </a:t>
            </a:r>
            <a:r>
              <a:rPr lang="en-US" altLang="zh-TW" sz="2400"/>
              <a:t>1</a:t>
            </a:r>
            <a:r>
              <a:rPr lang="en-US" altLang="zh-CN" sz="2400"/>
              <a:t>            0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2400"/>
              <a:t> </a:t>
            </a:r>
            <a:r>
              <a:rPr lang="en-US" altLang="zh-CN" sz="2400"/>
              <a:t> 1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	 </a:t>
            </a:r>
            <a:r>
              <a:rPr lang="en-US" altLang="zh-TW" sz="2400" i="1"/>
              <a:t>P</a:t>
            </a:r>
            <a:r>
              <a:rPr lang="en-US" altLang="zh-TW" sz="2400"/>
              <a:t>4	0 </a:t>
            </a:r>
            <a:r>
              <a:rPr lang="en-US" altLang="zh-CN" sz="2400"/>
              <a:t> </a:t>
            </a:r>
            <a:r>
              <a:rPr lang="en-US" altLang="zh-TW" sz="2400"/>
              <a:t>0</a:t>
            </a:r>
            <a:r>
              <a:rPr lang="en-US" altLang="zh-CN" sz="2400"/>
              <a:t> </a:t>
            </a:r>
            <a:r>
              <a:rPr lang="en-US" altLang="zh-TW" sz="2400"/>
              <a:t> 2	</a:t>
            </a:r>
            <a:r>
              <a:rPr lang="en-US" altLang="zh-CN" sz="2400"/>
              <a:t>           </a:t>
            </a:r>
            <a:r>
              <a:rPr lang="en-US" altLang="zh-TW" sz="2400"/>
              <a:t>4 </a:t>
            </a:r>
            <a:r>
              <a:rPr lang="en-US" altLang="zh-CN" sz="2400"/>
              <a:t> </a:t>
            </a:r>
            <a:r>
              <a:rPr lang="en-US" altLang="zh-TW" sz="2400"/>
              <a:t>3</a:t>
            </a:r>
            <a:r>
              <a:rPr lang="en-US" altLang="zh-CN" sz="2400"/>
              <a:t> </a:t>
            </a:r>
            <a:r>
              <a:rPr lang="en-US" altLang="zh-TW" sz="2400"/>
              <a:t> </a:t>
            </a:r>
            <a:r>
              <a:rPr lang="en-US" altLang="zh-CN" sz="2400"/>
              <a:t>1</a:t>
            </a:r>
            <a:r>
              <a:rPr lang="en-US" altLang="zh-TW" sz="1800" b="0"/>
              <a:t> </a:t>
            </a:r>
            <a:endParaRPr lang="en-US" altLang="zh-CN" sz="1800" b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1430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当前状态</a:t>
            </a:r>
            <a:r>
              <a:rPr lang="en-US" altLang="zh-CN"/>
              <a:t>: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239000" y="1905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0"/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22860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Work=[3  3  2]</a:t>
            </a:r>
          </a:p>
        </p:txBody>
      </p:sp>
      <p:grpSp>
        <p:nvGrpSpPr>
          <p:cNvPr id="330759" name="Group 7"/>
          <p:cNvGrpSpPr/>
          <p:nvPr/>
        </p:nvGrpSpPr>
        <p:grpSpPr bwMode="auto">
          <a:xfrm>
            <a:off x="3048000" y="5334005"/>
            <a:ext cx="5257800" cy="534988"/>
            <a:chOff x="1920" y="3362"/>
            <a:chExt cx="3312" cy="337"/>
          </a:xfrm>
        </p:grpSpPr>
        <p:sp>
          <p:nvSpPr>
            <p:cNvPr id="24607" name="Rectangle 8"/>
            <p:cNvSpPr>
              <a:spLocks noChangeArrowheads="1"/>
            </p:cNvSpPr>
            <p:nvPr/>
          </p:nvSpPr>
          <p:spPr bwMode="auto">
            <a:xfrm>
              <a:off x="1920" y="3362"/>
              <a:ext cx="331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安全序列是</a:t>
              </a:r>
              <a:r>
                <a:rPr lang="en-US" altLang="zh-CN" sz="2400">
                  <a:solidFill>
                    <a:srgbClr val="FF0000"/>
                  </a:solidFill>
                </a:rPr>
                <a:t>&lt;</a:t>
              </a: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x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y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z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m</a:t>
              </a:r>
              <a:r>
                <a:rPr lang="en-US" altLang="zh-CN" sz="2400">
                  <a:solidFill>
                    <a:srgbClr val="FF0000"/>
                  </a:solidFill>
                </a:rPr>
                <a:t>, </a:t>
              </a: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n</a:t>
              </a:r>
              <a:r>
                <a:rPr lang="en-US" altLang="zh-CN" sz="2400">
                  <a:solidFill>
                    <a:srgbClr val="FF0000"/>
                  </a:solidFill>
                </a:rPr>
                <a:t>&gt;</a:t>
              </a:r>
            </a:p>
          </p:txBody>
        </p:sp>
        <p:pic>
          <p:nvPicPr>
            <p:cNvPr id="24608" name="Picture 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0762" name="Group 10"/>
          <p:cNvGrpSpPr/>
          <p:nvPr/>
        </p:nvGrpSpPr>
        <p:grpSpPr bwMode="auto">
          <a:xfrm>
            <a:off x="152400" y="2657475"/>
            <a:ext cx="2819400" cy="466725"/>
            <a:chOff x="96" y="1914"/>
            <a:chExt cx="1776" cy="294"/>
          </a:xfrm>
        </p:grpSpPr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 ]</a:t>
              </a:r>
            </a:p>
          </p:txBody>
        </p:sp>
        <p:sp>
          <p:nvSpPr>
            <p:cNvPr id="24606" name="Text Box 12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x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65" name="Group 13"/>
          <p:cNvGrpSpPr/>
          <p:nvPr/>
        </p:nvGrpSpPr>
        <p:grpSpPr bwMode="auto">
          <a:xfrm>
            <a:off x="152400" y="3352800"/>
            <a:ext cx="2819400" cy="466725"/>
            <a:chOff x="96" y="1914"/>
            <a:chExt cx="1776" cy="294"/>
          </a:xfrm>
        </p:grpSpPr>
        <p:sp>
          <p:nvSpPr>
            <p:cNvPr id="24603" name="Text Box 14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 ]</a:t>
              </a:r>
            </a:p>
          </p:txBody>
        </p:sp>
        <p:sp>
          <p:nvSpPr>
            <p:cNvPr id="24604" name="Text Box 15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y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68" name="Group 16"/>
          <p:cNvGrpSpPr/>
          <p:nvPr/>
        </p:nvGrpSpPr>
        <p:grpSpPr bwMode="auto">
          <a:xfrm>
            <a:off x="152400" y="4038600"/>
            <a:ext cx="2819400" cy="466725"/>
            <a:chOff x="96" y="1914"/>
            <a:chExt cx="1776" cy="294"/>
          </a:xfrm>
        </p:grpSpPr>
        <p:sp>
          <p:nvSpPr>
            <p:cNvPr id="24601" name="Text Box 17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 ]</a:t>
              </a:r>
            </a:p>
          </p:txBody>
        </p:sp>
        <p:sp>
          <p:nvSpPr>
            <p:cNvPr id="24602" name="Text Box 18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z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71" name="Group 19"/>
          <p:cNvGrpSpPr/>
          <p:nvPr/>
        </p:nvGrpSpPr>
        <p:grpSpPr bwMode="auto">
          <a:xfrm>
            <a:off x="152400" y="4714875"/>
            <a:ext cx="2819400" cy="466725"/>
            <a:chOff x="96" y="1914"/>
            <a:chExt cx="1776" cy="294"/>
          </a:xfrm>
        </p:grpSpPr>
        <p:sp>
          <p:nvSpPr>
            <p:cNvPr id="24599" name="Text Box 20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 ]</a:t>
              </a:r>
            </a:p>
          </p:txBody>
        </p:sp>
        <p:sp>
          <p:nvSpPr>
            <p:cNvPr id="24600" name="Text Box 21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>
                  <a:solidFill>
                    <a:srgbClr val="FF0000"/>
                  </a:solidFill>
                </a:rPr>
                <a:t>m</a:t>
              </a:r>
            </a:p>
          </p:txBody>
        </p:sp>
      </p:grpSp>
      <p:grpSp>
        <p:nvGrpSpPr>
          <p:cNvPr id="330774" name="Group 22"/>
          <p:cNvGrpSpPr/>
          <p:nvPr/>
        </p:nvGrpSpPr>
        <p:grpSpPr bwMode="auto">
          <a:xfrm>
            <a:off x="152400" y="5410200"/>
            <a:ext cx="2819400" cy="466725"/>
            <a:chOff x="96" y="1914"/>
            <a:chExt cx="1776" cy="294"/>
          </a:xfrm>
        </p:grpSpPr>
        <p:sp>
          <p:nvSpPr>
            <p:cNvPr id="24597" name="Text Box 23"/>
            <p:cNvSpPr txBox="1">
              <a:spLocks noChangeArrowheads="1"/>
            </p:cNvSpPr>
            <p:nvPr/>
          </p:nvSpPr>
          <p:spPr bwMode="auto">
            <a:xfrm>
              <a:off x="432" y="1914"/>
              <a:ext cx="1440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Work=[ ]</a:t>
              </a:r>
            </a:p>
          </p:txBody>
        </p:sp>
        <p:sp>
          <p:nvSpPr>
            <p:cNvPr id="24598" name="Text Box 24"/>
            <p:cNvSpPr txBox="1">
              <a:spLocks noChangeArrowheads="1"/>
            </p:cNvSpPr>
            <p:nvPr/>
          </p:nvSpPr>
          <p:spPr bwMode="auto">
            <a:xfrm>
              <a:off x="96" y="19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err="1">
                  <a:solidFill>
                    <a:srgbClr val="FF0000"/>
                  </a:solidFill>
                </a:rPr>
                <a:t>P</a:t>
              </a:r>
              <a:r>
                <a:rPr lang="en-US" altLang="zh-CN" sz="2400" baseline="-25000" err="1">
                  <a:solidFill>
                    <a:srgbClr val="FF0000"/>
                  </a:solidFill>
                </a:rPr>
                <a:t>n</a:t>
              </a:r>
              <a:endParaRPr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0777" name="Group 25"/>
          <p:cNvGrpSpPr/>
          <p:nvPr/>
        </p:nvGrpSpPr>
        <p:grpSpPr bwMode="auto">
          <a:xfrm>
            <a:off x="3048000" y="5870571"/>
            <a:ext cx="5257800" cy="558800"/>
            <a:chOff x="1920" y="3362"/>
            <a:chExt cx="3312" cy="352"/>
          </a:xfrm>
        </p:grpSpPr>
        <p:sp>
          <p:nvSpPr>
            <p:cNvPr id="24595" name="Rectangle 26"/>
            <p:cNvSpPr>
              <a:spLocks noChangeArrowheads="1"/>
            </p:cNvSpPr>
            <p:nvPr/>
          </p:nvSpPr>
          <p:spPr bwMode="auto">
            <a:xfrm>
              <a:off x="1920" y="3362"/>
              <a:ext cx="331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</a:rPr>
                <a:t>这样的序列不唯一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pic>
          <p:nvPicPr>
            <p:cNvPr id="24596" name="Picture 2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" y="348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/>
      <p:bldP spid="3307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505" name="Group 137"/>
          <p:cNvGrpSpPr/>
          <p:nvPr/>
        </p:nvGrpSpPr>
        <p:grpSpPr bwMode="auto">
          <a:xfrm>
            <a:off x="4572000" y="381000"/>
            <a:ext cx="4038600" cy="3886200"/>
            <a:chOff x="2880" y="240"/>
            <a:chExt cx="2544" cy="2448"/>
          </a:xfrm>
        </p:grpSpPr>
        <p:sp>
          <p:nvSpPr>
            <p:cNvPr id="7302" name="Line 4"/>
            <p:cNvSpPr>
              <a:spLocks noChangeShapeType="1"/>
            </p:cNvSpPr>
            <p:nvPr/>
          </p:nvSpPr>
          <p:spPr bwMode="auto">
            <a:xfrm>
              <a:off x="4615" y="240"/>
              <a:ext cx="0" cy="2159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3" name="Line 5"/>
            <p:cNvSpPr>
              <a:spLocks noChangeShapeType="1"/>
            </p:cNvSpPr>
            <p:nvPr/>
          </p:nvSpPr>
          <p:spPr bwMode="auto">
            <a:xfrm>
              <a:off x="3670" y="528"/>
              <a:ext cx="0" cy="2160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4" name="Line 7"/>
            <p:cNvSpPr>
              <a:spLocks noChangeShapeType="1"/>
            </p:cNvSpPr>
            <p:nvPr/>
          </p:nvSpPr>
          <p:spPr bwMode="auto">
            <a:xfrm rot="-5400000">
              <a:off x="3960" y="-72"/>
              <a:ext cx="0" cy="2159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5" name="Line 8"/>
            <p:cNvSpPr>
              <a:spLocks noChangeShapeType="1"/>
            </p:cNvSpPr>
            <p:nvPr/>
          </p:nvSpPr>
          <p:spPr bwMode="auto">
            <a:xfrm rot="-5400000">
              <a:off x="4344" y="873"/>
              <a:ext cx="0" cy="2160"/>
            </a:xfrm>
            <a:prstGeom prst="line">
              <a:avLst/>
            </a:prstGeom>
            <a:noFill/>
            <a:ln w="38100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7171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76275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死锁现象</a:t>
            </a:r>
          </a:p>
        </p:txBody>
      </p:sp>
      <p:sp>
        <p:nvSpPr>
          <p:cNvPr id="314466" name="Rectangle 98"/>
          <p:cNvSpPr>
            <a:spLocks noChangeArrowheads="1"/>
          </p:cNvSpPr>
          <p:nvPr/>
        </p:nvSpPr>
        <p:spPr bwMode="auto">
          <a:xfrm>
            <a:off x="685800" y="1268413"/>
            <a:ext cx="34290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看一个实际的例子</a:t>
            </a:r>
          </a:p>
        </p:txBody>
      </p:sp>
      <p:sp>
        <p:nvSpPr>
          <p:cNvPr id="314467" name="Rectangle 99"/>
          <p:cNvSpPr>
            <a:spLocks noChangeArrowheads="1"/>
          </p:cNvSpPr>
          <p:nvPr/>
        </p:nvSpPr>
        <p:spPr bwMode="auto">
          <a:xfrm>
            <a:off x="685800" y="2792413"/>
            <a:ext cx="41148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现在分析这个例子</a:t>
            </a:r>
          </a:p>
        </p:txBody>
      </p:sp>
      <p:grpSp>
        <p:nvGrpSpPr>
          <p:cNvPr id="314468" name="Group 100"/>
          <p:cNvGrpSpPr/>
          <p:nvPr/>
        </p:nvGrpSpPr>
        <p:grpSpPr bwMode="auto">
          <a:xfrm>
            <a:off x="990600" y="3508375"/>
            <a:ext cx="4876800" cy="530225"/>
            <a:chOff x="624" y="2210"/>
            <a:chExt cx="3072" cy="334"/>
          </a:xfrm>
        </p:grpSpPr>
        <p:sp>
          <p:nvSpPr>
            <p:cNvPr id="7300" name="Rectangle 101"/>
            <p:cNvSpPr>
              <a:spLocks noChangeArrowheads="1"/>
            </p:cNvSpPr>
            <p:nvPr/>
          </p:nvSpPr>
          <p:spPr bwMode="auto">
            <a:xfrm>
              <a:off x="624" y="2210"/>
              <a:ext cx="307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竞争使用资源</a:t>
              </a:r>
              <a:r>
                <a:rPr lang="en-US" altLang="zh-CN" sz="2400"/>
                <a:t>: </a:t>
              </a:r>
              <a:r>
                <a:rPr lang="zh-CN" altLang="en-US" sz="2400">
                  <a:solidFill>
                    <a:srgbClr val="FF0000"/>
                  </a:solidFill>
                </a:rPr>
                <a:t>道路</a:t>
              </a:r>
              <a:endParaRPr lang="zh-CN" altLang="en-US" sz="2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pic>
          <p:nvPicPr>
            <p:cNvPr id="7301" name="Picture 10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31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4471" name="Group 103"/>
          <p:cNvGrpSpPr/>
          <p:nvPr/>
        </p:nvGrpSpPr>
        <p:grpSpPr bwMode="auto">
          <a:xfrm>
            <a:off x="990600" y="4041775"/>
            <a:ext cx="4038600" cy="968375"/>
            <a:chOff x="624" y="2546"/>
            <a:chExt cx="2544" cy="610"/>
          </a:xfrm>
        </p:grpSpPr>
        <p:sp>
          <p:nvSpPr>
            <p:cNvPr id="7298" name="Rectangle 104"/>
            <p:cNvSpPr>
              <a:spLocks noChangeArrowheads="1"/>
            </p:cNvSpPr>
            <p:nvPr/>
          </p:nvSpPr>
          <p:spPr bwMode="auto">
            <a:xfrm>
              <a:off x="624" y="2546"/>
              <a:ext cx="254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  <a:r>
                <a:rPr lang="zh-CN" altLang="en-US" sz="2400"/>
                <a:t>占有道路</a:t>
              </a:r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  <a:r>
                <a:rPr lang="zh-CN" altLang="en-US" sz="2400"/>
                <a:t>，又要请求道路</a:t>
              </a:r>
              <a:r>
                <a:rPr lang="en-US" altLang="zh-CN" sz="2400">
                  <a:solidFill>
                    <a:schemeClr val="accent2"/>
                  </a:solidFill>
                </a:rPr>
                <a:t>2</a:t>
              </a:r>
              <a:r>
                <a:rPr lang="zh-CN" altLang="en-US" sz="2400"/>
                <a:t>，</a:t>
              </a: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  <a:r>
                <a:rPr lang="zh-CN" altLang="en-US" sz="2400"/>
                <a:t>占有</a:t>
              </a:r>
              <a:r>
                <a:rPr lang="en-US" altLang="zh-CN" sz="2400"/>
                <a:t>…</a:t>
              </a:r>
              <a:endParaRPr lang="en-US" altLang="zh-CN" sz="2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pic>
          <p:nvPicPr>
            <p:cNvPr id="7299" name="Picture 105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66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4511" name="Group 143"/>
          <p:cNvGrpSpPr/>
          <p:nvPr/>
        </p:nvGrpSpPr>
        <p:grpSpPr bwMode="auto">
          <a:xfrm>
            <a:off x="4876800" y="1358900"/>
            <a:ext cx="2209800" cy="457200"/>
            <a:chOff x="3072" y="856"/>
            <a:chExt cx="1392" cy="288"/>
          </a:xfrm>
        </p:grpSpPr>
        <p:grpSp>
          <p:nvGrpSpPr>
            <p:cNvPr id="7275" name="Group 54"/>
            <p:cNvGrpSpPr/>
            <p:nvPr/>
          </p:nvGrpSpPr>
          <p:grpSpPr bwMode="auto">
            <a:xfrm>
              <a:off x="3072" y="892"/>
              <a:ext cx="1384" cy="212"/>
              <a:chOff x="624" y="960"/>
              <a:chExt cx="3325" cy="531"/>
            </a:xfrm>
          </p:grpSpPr>
          <p:grpSp>
            <p:nvGrpSpPr>
              <p:cNvPr id="7277" name="Group 55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91" name="Freeform 56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" name="Freeform 57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3" name="Freeform 58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" name="Freeform 59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5" name="Freeform 60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6" name="Freeform 61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7" name="Freeform 62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8" name="Group 63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87" name="Freeform 64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8" name="Freeform 65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9" name="Freeform 66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0" name="Freeform 67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79" name="Group 68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80" name="Freeform 69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1" name="Freeform 70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" name="Freeform 71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" name="Freeform 72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4" name="Freeform 73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5" name="Freeform 74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6" name="Freeform 75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76" name="Text Box 107"/>
            <p:cNvSpPr txBox="1">
              <a:spLocks noChangeArrowheads="1"/>
            </p:cNvSpPr>
            <p:nvPr/>
          </p:nvSpPr>
          <p:spPr bwMode="auto">
            <a:xfrm>
              <a:off x="4128" y="8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314506" name="Group 138"/>
          <p:cNvGrpSpPr/>
          <p:nvPr/>
        </p:nvGrpSpPr>
        <p:grpSpPr bwMode="auto">
          <a:xfrm>
            <a:off x="7150100" y="762000"/>
            <a:ext cx="533400" cy="2103438"/>
            <a:chOff x="4504" y="480"/>
            <a:chExt cx="336" cy="1325"/>
          </a:xfrm>
        </p:grpSpPr>
        <p:grpSp>
          <p:nvGrpSpPr>
            <p:cNvPr id="7252" name="Group 32"/>
            <p:cNvGrpSpPr/>
            <p:nvPr/>
          </p:nvGrpSpPr>
          <p:grpSpPr bwMode="auto">
            <a:xfrm rot="5400000">
              <a:off x="3960" y="1032"/>
              <a:ext cx="1325" cy="221"/>
              <a:chOff x="624" y="960"/>
              <a:chExt cx="3325" cy="531"/>
            </a:xfrm>
          </p:grpSpPr>
          <p:grpSp>
            <p:nvGrpSpPr>
              <p:cNvPr id="7254" name="Group 33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68" name="Freeform 34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9" name="Freeform 35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0" name="Freeform 36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1" name="Freeform 37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" name="Freeform 38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" name="Freeform 39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" name="Freeform 40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55" name="Group 41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64" name="Freeform 42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5" name="Freeform 43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6" name="Freeform 44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7" name="Freeform 45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56" name="Group 46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57" name="Freeform 47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8" name="Freeform 48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9" name="Freeform 49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0" name="Freeform 50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1" name="Freeform 51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2" name="Freeform 52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3" name="Freeform 53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53" name="Text Box 108"/>
            <p:cNvSpPr txBox="1">
              <a:spLocks noChangeArrowheads="1"/>
            </p:cNvSpPr>
            <p:nvPr/>
          </p:nvSpPr>
          <p:spPr bwMode="auto">
            <a:xfrm>
              <a:off x="4504" y="14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314509" name="Group 141"/>
          <p:cNvGrpSpPr/>
          <p:nvPr/>
        </p:nvGrpSpPr>
        <p:grpSpPr bwMode="auto">
          <a:xfrm>
            <a:off x="6107113" y="2857500"/>
            <a:ext cx="2198687" cy="457200"/>
            <a:chOff x="3847" y="1800"/>
            <a:chExt cx="1385" cy="288"/>
          </a:xfrm>
        </p:grpSpPr>
        <p:grpSp>
          <p:nvGrpSpPr>
            <p:cNvPr id="7229" name="Group 76"/>
            <p:cNvGrpSpPr/>
            <p:nvPr/>
          </p:nvGrpSpPr>
          <p:grpSpPr bwMode="auto">
            <a:xfrm flipH="1" flipV="1">
              <a:off x="3847" y="1856"/>
              <a:ext cx="1385" cy="213"/>
              <a:chOff x="624" y="960"/>
              <a:chExt cx="3325" cy="531"/>
            </a:xfrm>
          </p:grpSpPr>
          <p:grpSp>
            <p:nvGrpSpPr>
              <p:cNvPr id="7231" name="Group 77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45" name="Freeform 78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6" name="Freeform 79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7" name="Freeform 80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8" name="Freeform 81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9" name="Freeform 82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0" name="Freeform 83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1" name="Freeform 84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2" name="Group 85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41" name="Freeform 86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2" name="Freeform 87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3" name="Freeform 88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4" name="Freeform 89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33" name="Group 90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34" name="Freeform 91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5" name="Freeform 92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6" name="Freeform 93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7" name="Freeform 94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8" name="Freeform 95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9" name="Freeform 96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0" name="Freeform 97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30" name="Text Box 109"/>
            <p:cNvSpPr txBox="1">
              <a:spLocks noChangeArrowheads="1"/>
            </p:cNvSpPr>
            <p:nvPr/>
          </p:nvSpPr>
          <p:spPr bwMode="auto">
            <a:xfrm>
              <a:off x="3864" y="18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314510" name="Group 142"/>
          <p:cNvGrpSpPr/>
          <p:nvPr/>
        </p:nvGrpSpPr>
        <p:grpSpPr bwMode="auto">
          <a:xfrm>
            <a:off x="5651500" y="1828800"/>
            <a:ext cx="533400" cy="2103438"/>
            <a:chOff x="3560" y="1152"/>
            <a:chExt cx="336" cy="1325"/>
          </a:xfrm>
        </p:grpSpPr>
        <p:grpSp>
          <p:nvGrpSpPr>
            <p:cNvPr id="7206" name="Group 10"/>
            <p:cNvGrpSpPr/>
            <p:nvPr/>
          </p:nvGrpSpPr>
          <p:grpSpPr bwMode="auto">
            <a:xfrm rot="-5400000">
              <a:off x="3019" y="1704"/>
              <a:ext cx="1325" cy="221"/>
              <a:chOff x="624" y="960"/>
              <a:chExt cx="3325" cy="531"/>
            </a:xfrm>
          </p:grpSpPr>
          <p:grpSp>
            <p:nvGrpSpPr>
              <p:cNvPr id="7208" name="Group 11"/>
              <p:cNvGrpSpPr/>
              <p:nvPr/>
            </p:nvGrpSpPr>
            <p:grpSpPr bwMode="auto">
              <a:xfrm>
                <a:off x="624" y="1008"/>
                <a:ext cx="1073" cy="483"/>
                <a:chOff x="2375" y="2170"/>
                <a:chExt cx="1073" cy="483"/>
              </a:xfrm>
            </p:grpSpPr>
            <p:sp>
              <p:nvSpPr>
                <p:cNvPr id="7222" name="Freeform 12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3" name="Freeform 13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4" name="Freeform 14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5" name="Freeform 15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6" name="Freeform 16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7" name="Freeform 17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8" name="Freeform 18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09" name="Group 19"/>
              <p:cNvGrpSpPr/>
              <p:nvPr/>
            </p:nvGrpSpPr>
            <p:grpSpPr bwMode="auto">
              <a:xfrm>
                <a:off x="2832" y="960"/>
                <a:ext cx="1117" cy="518"/>
                <a:chOff x="3847" y="1511"/>
                <a:chExt cx="1117" cy="518"/>
              </a:xfrm>
            </p:grpSpPr>
            <p:sp>
              <p:nvSpPr>
                <p:cNvPr id="7218" name="Freeform 20"/>
                <p:cNvSpPr/>
                <p:nvPr/>
              </p:nvSpPr>
              <p:spPr bwMode="auto">
                <a:xfrm>
                  <a:off x="3847" y="1511"/>
                  <a:ext cx="1117" cy="518"/>
                </a:xfrm>
                <a:custGeom>
                  <a:avLst/>
                  <a:gdLst>
                    <a:gd name="T0" fmla="*/ 1117 w 1117"/>
                    <a:gd name="T1" fmla="*/ 161 h 518"/>
                    <a:gd name="T2" fmla="*/ 1114 w 1117"/>
                    <a:gd name="T3" fmla="*/ 145 h 518"/>
                    <a:gd name="T4" fmla="*/ 1105 w 1117"/>
                    <a:gd name="T5" fmla="*/ 132 h 518"/>
                    <a:gd name="T6" fmla="*/ 1092 w 1117"/>
                    <a:gd name="T7" fmla="*/ 123 h 518"/>
                    <a:gd name="T8" fmla="*/ 1078 w 1117"/>
                    <a:gd name="T9" fmla="*/ 121 h 518"/>
                    <a:gd name="T10" fmla="*/ 974 w 1117"/>
                    <a:gd name="T11" fmla="*/ 71 h 518"/>
                    <a:gd name="T12" fmla="*/ 970 w 1117"/>
                    <a:gd name="T13" fmla="*/ 57 h 518"/>
                    <a:gd name="T14" fmla="*/ 962 w 1117"/>
                    <a:gd name="T15" fmla="*/ 46 h 518"/>
                    <a:gd name="T16" fmla="*/ 950 w 1117"/>
                    <a:gd name="T17" fmla="*/ 39 h 518"/>
                    <a:gd name="T18" fmla="*/ 936 w 1117"/>
                    <a:gd name="T19" fmla="*/ 35 h 518"/>
                    <a:gd name="T20" fmla="*/ 760 w 1117"/>
                    <a:gd name="T21" fmla="*/ 0 h 518"/>
                    <a:gd name="T22" fmla="*/ 588 w 1117"/>
                    <a:gd name="T23" fmla="*/ 35 h 518"/>
                    <a:gd name="T24" fmla="*/ 0 w 1117"/>
                    <a:gd name="T25" fmla="*/ 344 h 518"/>
                    <a:gd name="T26" fmla="*/ 171 w 1117"/>
                    <a:gd name="T27" fmla="*/ 465 h 518"/>
                    <a:gd name="T28" fmla="*/ 176 w 1117"/>
                    <a:gd name="T29" fmla="*/ 485 h 518"/>
                    <a:gd name="T30" fmla="*/ 188 w 1117"/>
                    <a:gd name="T31" fmla="*/ 503 h 518"/>
                    <a:gd name="T32" fmla="*/ 204 w 1117"/>
                    <a:gd name="T33" fmla="*/ 514 h 518"/>
                    <a:gd name="T34" fmla="*/ 223 w 1117"/>
                    <a:gd name="T35" fmla="*/ 518 h 518"/>
                    <a:gd name="T36" fmla="*/ 239 w 1117"/>
                    <a:gd name="T37" fmla="*/ 516 h 518"/>
                    <a:gd name="T38" fmla="*/ 253 w 1117"/>
                    <a:gd name="T39" fmla="*/ 508 h 518"/>
                    <a:gd name="T40" fmla="*/ 264 w 1117"/>
                    <a:gd name="T41" fmla="*/ 497 h 518"/>
                    <a:gd name="T42" fmla="*/ 271 w 1117"/>
                    <a:gd name="T43" fmla="*/ 482 h 518"/>
                    <a:gd name="T44" fmla="*/ 280 w 1117"/>
                    <a:gd name="T45" fmla="*/ 497 h 518"/>
                    <a:gd name="T46" fmla="*/ 291 w 1117"/>
                    <a:gd name="T47" fmla="*/ 508 h 518"/>
                    <a:gd name="T48" fmla="*/ 305 w 1117"/>
                    <a:gd name="T49" fmla="*/ 516 h 518"/>
                    <a:gd name="T50" fmla="*/ 320 w 1117"/>
                    <a:gd name="T51" fmla="*/ 518 h 518"/>
                    <a:gd name="T52" fmla="*/ 339 w 1117"/>
                    <a:gd name="T53" fmla="*/ 514 h 518"/>
                    <a:gd name="T54" fmla="*/ 356 w 1117"/>
                    <a:gd name="T55" fmla="*/ 503 h 518"/>
                    <a:gd name="T56" fmla="*/ 368 w 1117"/>
                    <a:gd name="T57" fmla="*/ 485 h 518"/>
                    <a:gd name="T58" fmla="*/ 372 w 1117"/>
                    <a:gd name="T59" fmla="*/ 465 h 518"/>
                    <a:gd name="T60" fmla="*/ 718 w 1117"/>
                    <a:gd name="T61" fmla="*/ 476 h 518"/>
                    <a:gd name="T62" fmla="*/ 727 w 1117"/>
                    <a:gd name="T63" fmla="*/ 494 h 518"/>
                    <a:gd name="T64" fmla="*/ 741 w 1117"/>
                    <a:gd name="T65" fmla="*/ 509 h 518"/>
                    <a:gd name="T66" fmla="*/ 759 w 1117"/>
                    <a:gd name="T67" fmla="*/ 517 h 518"/>
                    <a:gd name="T68" fmla="*/ 776 w 1117"/>
                    <a:gd name="T69" fmla="*/ 517 h 518"/>
                    <a:gd name="T70" fmla="*/ 792 w 1117"/>
                    <a:gd name="T71" fmla="*/ 512 h 518"/>
                    <a:gd name="T72" fmla="*/ 805 w 1117"/>
                    <a:gd name="T73" fmla="*/ 503 h 518"/>
                    <a:gd name="T74" fmla="*/ 814 w 1117"/>
                    <a:gd name="T75" fmla="*/ 490 h 518"/>
                    <a:gd name="T76" fmla="*/ 821 w 1117"/>
                    <a:gd name="T77" fmla="*/ 490 h 518"/>
                    <a:gd name="T78" fmla="*/ 831 w 1117"/>
                    <a:gd name="T79" fmla="*/ 503 h 518"/>
                    <a:gd name="T80" fmla="*/ 843 w 1117"/>
                    <a:gd name="T81" fmla="*/ 512 h 518"/>
                    <a:gd name="T82" fmla="*/ 858 w 1117"/>
                    <a:gd name="T83" fmla="*/ 517 h 518"/>
                    <a:gd name="T84" fmla="*/ 875 w 1117"/>
                    <a:gd name="T85" fmla="*/ 517 h 518"/>
                    <a:gd name="T86" fmla="*/ 894 w 1117"/>
                    <a:gd name="T87" fmla="*/ 509 h 518"/>
                    <a:gd name="T88" fmla="*/ 908 w 1117"/>
                    <a:gd name="T89" fmla="*/ 494 h 518"/>
                    <a:gd name="T90" fmla="*/ 916 w 1117"/>
                    <a:gd name="T91" fmla="*/ 476 h 518"/>
                    <a:gd name="T92" fmla="*/ 1112 w 1117"/>
                    <a:gd name="T93" fmla="*/ 465 h 518"/>
                    <a:gd name="T94" fmla="*/ 1112 w 1117"/>
                    <a:gd name="T95" fmla="*/ 351 h 51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117" h="518">
                      <a:moveTo>
                        <a:pt x="1112" y="351"/>
                      </a:moveTo>
                      <a:lnTo>
                        <a:pt x="1117" y="161"/>
                      </a:lnTo>
                      <a:lnTo>
                        <a:pt x="1116" y="152"/>
                      </a:lnTo>
                      <a:lnTo>
                        <a:pt x="1114" y="145"/>
                      </a:lnTo>
                      <a:lnTo>
                        <a:pt x="1110" y="138"/>
                      </a:lnTo>
                      <a:lnTo>
                        <a:pt x="1105" y="132"/>
                      </a:lnTo>
                      <a:lnTo>
                        <a:pt x="1099" y="126"/>
                      </a:lnTo>
                      <a:lnTo>
                        <a:pt x="1092" y="123"/>
                      </a:lnTo>
                      <a:lnTo>
                        <a:pt x="1086" y="122"/>
                      </a:lnTo>
                      <a:lnTo>
                        <a:pt x="1078" y="121"/>
                      </a:lnTo>
                      <a:lnTo>
                        <a:pt x="990" y="121"/>
                      </a:lnTo>
                      <a:lnTo>
                        <a:pt x="974" y="71"/>
                      </a:lnTo>
                      <a:lnTo>
                        <a:pt x="973" y="64"/>
                      </a:lnTo>
                      <a:lnTo>
                        <a:pt x="970" y="57"/>
                      </a:lnTo>
                      <a:lnTo>
                        <a:pt x="966" y="52"/>
                      </a:lnTo>
                      <a:lnTo>
                        <a:pt x="962" y="46"/>
                      </a:lnTo>
                      <a:lnTo>
                        <a:pt x="956" y="42"/>
                      </a:lnTo>
                      <a:lnTo>
                        <a:pt x="950" y="39"/>
                      </a:lnTo>
                      <a:lnTo>
                        <a:pt x="943" y="36"/>
                      </a:lnTo>
                      <a:lnTo>
                        <a:pt x="936" y="35"/>
                      </a:lnTo>
                      <a:lnTo>
                        <a:pt x="792" y="35"/>
                      </a:lnTo>
                      <a:lnTo>
                        <a:pt x="760" y="0"/>
                      </a:lnTo>
                      <a:lnTo>
                        <a:pt x="618" y="0"/>
                      </a:lnTo>
                      <a:lnTo>
                        <a:pt x="588" y="35"/>
                      </a:lnTo>
                      <a:lnTo>
                        <a:pt x="44" y="35"/>
                      </a:lnTo>
                      <a:lnTo>
                        <a:pt x="0" y="344"/>
                      </a:lnTo>
                      <a:lnTo>
                        <a:pt x="73" y="465"/>
                      </a:lnTo>
                      <a:lnTo>
                        <a:pt x="171" y="465"/>
                      </a:lnTo>
                      <a:lnTo>
                        <a:pt x="172" y="476"/>
                      </a:lnTo>
                      <a:lnTo>
                        <a:pt x="176" y="485"/>
                      </a:lnTo>
                      <a:lnTo>
                        <a:pt x="181" y="494"/>
                      </a:lnTo>
                      <a:lnTo>
                        <a:pt x="188" y="503"/>
                      </a:lnTo>
                      <a:lnTo>
                        <a:pt x="195" y="509"/>
                      </a:lnTo>
                      <a:lnTo>
                        <a:pt x="204" y="514"/>
                      </a:lnTo>
                      <a:lnTo>
                        <a:pt x="214" y="517"/>
                      </a:lnTo>
                      <a:lnTo>
                        <a:pt x="223" y="518"/>
                      </a:lnTo>
                      <a:lnTo>
                        <a:pt x="231" y="517"/>
                      </a:lnTo>
                      <a:lnTo>
                        <a:pt x="239" y="516"/>
                      </a:lnTo>
                      <a:lnTo>
                        <a:pt x="246" y="512"/>
                      </a:lnTo>
                      <a:lnTo>
                        <a:pt x="253" y="508"/>
                      </a:lnTo>
                      <a:lnTo>
                        <a:pt x="258" y="503"/>
                      </a:lnTo>
                      <a:lnTo>
                        <a:pt x="264" y="497"/>
                      </a:lnTo>
                      <a:lnTo>
                        <a:pt x="268" y="490"/>
                      </a:lnTo>
                      <a:lnTo>
                        <a:pt x="271" y="482"/>
                      </a:lnTo>
                      <a:lnTo>
                        <a:pt x="274" y="490"/>
                      </a:lnTo>
                      <a:lnTo>
                        <a:pt x="280" y="497"/>
                      </a:lnTo>
                      <a:lnTo>
                        <a:pt x="284" y="503"/>
                      </a:lnTo>
                      <a:lnTo>
                        <a:pt x="291" y="508"/>
                      </a:lnTo>
                      <a:lnTo>
                        <a:pt x="297" y="512"/>
                      </a:lnTo>
                      <a:lnTo>
                        <a:pt x="305" y="516"/>
                      </a:lnTo>
                      <a:lnTo>
                        <a:pt x="312" y="517"/>
                      </a:lnTo>
                      <a:lnTo>
                        <a:pt x="320" y="518"/>
                      </a:lnTo>
                      <a:lnTo>
                        <a:pt x="330" y="517"/>
                      </a:lnTo>
                      <a:lnTo>
                        <a:pt x="339" y="514"/>
                      </a:lnTo>
                      <a:lnTo>
                        <a:pt x="348" y="509"/>
                      </a:lnTo>
                      <a:lnTo>
                        <a:pt x="356" y="503"/>
                      </a:lnTo>
                      <a:lnTo>
                        <a:pt x="362" y="494"/>
                      </a:lnTo>
                      <a:lnTo>
                        <a:pt x="368" y="485"/>
                      </a:lnTo>
                      <a:lnTo>
                        <a:pt x="371" y="476"/>
                      </a:lnTo>
                      <a:lnTo>
                        <a:pt x="372" y="465"/>
                      </a:lnTo>
                      <a:lnTo>
                        <a:pt x="717" y="465"/>
                      </a:lnTo>
                      <a:lnTo>
                        <a:pt x="718" y="476"/>
                      </a:lnTo>
                      <a:lnTo>
                        <a:pt x="721" y="485"/>
                      </a:lnTo>
                      <a:lnTo>
                        <a:pt x="727" y="494"/>
                      </a:lnTo>
                      <a:lnTo>
                        <a:pt x="733" y="503"/>
                      </a:lnTo>
                      <a:lnTo>
                        <a:pt x="741" y="509"/>
                      </a:lnTo>
                      <a:lnTo>
                        <a:pt x="749" y="514"/>
                      </a:lnTo>
                      <a:lnTo>
                        <a:pt x="759" y="517"/>
                      </a:lnTo>
                      <a:lnTo>
                        <a:pt x="769" y="518"/>
                      </a:lnTo>
                      <a:lnTo>
                        <a:pt x="776" y="517"/>
                      </a:lnTo>
                      <a:lnTo>
                        <a:pt x="784" y="516"/>
                      </a:lnTo>
                      <a:lnTo>
                        <a:pt x="792" y="512"/>
                      </a:lnTo>
                      <a:lnTo>
                        <a:pt x="798" y="508"/>
                      </a:lnTo>
                      <a:lnTo>
                        <a:pt x="805" y="503"/>
                      </a:lnTo>
                      <a:lnTo>
                        <a:pt x="810" y="497"/>
                      </a:lnTo>
                      <a:lnTo>
                        <a:pt x="814" y="490"/>
                      </a:lnTo>
                      <a:lnTo>
                        <a:pt x="818" y="482"/>
                      </a:lnTo>
                      <a:lnTo>
                        <a:pt x="821" y="490"/>
                      </a:lnTo>
                      <a:lnTo>
                        <a:pt x="825" y="497"/>
                      </a:lnTo>
                      <a:lnTo>
                        <a:pt x="831" y="503"/>
                      </a:lnTo>
                      <a:lnTo>
                        <a:pt x="836" y="508"/>
                      </a:lnTo>
                      <a:lnTo>
                        <a:pt x="843" y="512"/>
                      </a:lnTo>
                      <a:lnTo>
                        <a:pt x="850" y="516"/>
                      </a:lnTo>
                      <a:lnTo>
                        <a:pt x="858" y="517"/>
                      </a:lnTo>
                      <a:lnTo>
                        <a:pt x="865" y="518"/>
                      </a:lnTo>
                      <a:lnTo>
                        <a:pt x="875" y="517"/>
                      </a:lnTo>
                      <a:lnTo>
                        <a:pt x="885" y="514"/>
                      </a:lnTo>
                      <a:lnTo>
                        <a:pt x="894" y="509"/>
                      </a:lnTo>
                      <a:lnTo>
                        <a:pt x="901" y="503"/>
                      </a:lnTo>
                      <a:lnTo>
                        <a:pt x="908" y="494"/>
                      </a:lnTo>
                      <a:lnTo>
                        <a:pt x="913" y="485"/>
                      </a:lnTo>
                      <a:lnTo>
                        <a:pt x="916" y="476"/>
                      </a:lnTo>
                      <a:lnTo>
                        <a:pt x="917" y="465"/>
                      </a:lnTo>
                      <a:lnTo>
                        <a:pt x="1112" y="465"/>
                      </a:lnTo>
                      <a:lnTo>
                        <a:pt x="1066" y="401"/>
                      </a:lnTo>
                      <a:lnTo>
                        <a:pt x="1112" y="3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9" name="Freeform 21"/>
                <p:cNvSpPr/>
                <p:nvPr/>
              </p:nvSpPr>
              <p:spPr bwMode="auto">
                <a:xfrm>
                  <a:off x="3888" y="1584"/>
                  <a:ext cx="1038" cy="354"/>
                </a:xfrm>
                <a:custGeom>
                  <a:avLst/>
                  <a:gdLst>
                    <a:gd name="T0" fmla="*/ 1033 w 1038"/>
                    <a:gd name="T1" fmla="*/ 263 h 354"/>
                    <a:gd name="T2" fmla="*/ 976 w 1038"/>
                    <a:gd name="T3" fmla="*/ 325 h 354"/>
                    <a:gd name="T4" fmla="*/ 997 w 1038"/>
                    <a:gd name="T5" fmla="*/ 354 h 354"/>
                    <a:gd name="T6" fmla="*/ 53 w 1038"/>
                    <a:gd name="T7" fmla="*/ 354 h 354"/>
                    <a:gd name="T8" fmla="*/ 12 w 1038"/>
                    <a:gd name="T9" fmla="*/ 287 h 354"/>
                    <a:gd name="T10" fmla="*/ 869 w 1038"/>
                    <a:gd name="T11" fmla="*/ 287 h 354"/>
                    <a:gd name="T12" fmla="*/ 842 w 1038"/>
                    <a:gd name="T13" fmla="*/ 249 h 354"/>
                    <a:gd name="T14" fmla="*/ 0 w 1038"/>
                    <a:gd name="T15" fmla="*/ 249 h 354"/>
                    <a:gd name="T16" fmla="*/ 36 w 1038"/>
                    <a:gd name="T17" fmla="*/ 0 h 354"/>
                    <a:gd name="T18" fmla="*/ 895 w 1038"/>
                    <a:gd name="T19" fmla="*/ 0 h 354"/>
                    <a:gd name="T20" fmla="*/ 895 w 1038"/>
                    <a:gd name="T21" fmla="*/ 0 h 354"/>
                    <a:gd name="T22" fmla="*/ 895 w 1038"/>
                    <a:gd name="T23" fmla="*/ 1 h 354"/>
                    <a:gd name="T24" fmla="*/ 895 w 1038"/>
                    <a:gd name="T25" fmla="*/ 1 h 354"/>
                    <a:gd name="T26" fmla="*/ 895 w 1038"/>
                    <a:gd name="T27" fmla="*/ 2 h 354"/>
                    <a:gd name="T28" fmla="*/ 895 w 1038"/>
                    <a:gd name="T29" fmla="*/ 5 h 354"/>
                    <a:gd name="T30" fmla="*/ 904 w 1038"/>
                    <a:gd name="T31" fmla="*/ 26 h 354"/>
                    <a:gd name="T32" fmla="*/ 788 w 1038"/>
                    <a:gd name="T33" fmla="*/ 26 h 354"/>
                    <a:gd name="T34" fmla="*/ 816 w 1038"/>
                    <a:gd name="T35" fmla="*/ 83 h 354"/>
                    <a:gd name="T36" fmla="*/ 1037 w 1038"/>
                    <a:gd name="T37" fmla="*/ 85 h 354"/>
                    <a:gd name="T38" fmla="*/ 1037 w 1038"/>
                    <a:gd name="T39" fmla="*/ 85 h 354"/>
                    <a:gd name="T40" fmla="*/ 1038 w 1038"/>
                    <a:gd name="T41" fmla="*/ 86 h 354"/>
                    <a:gd name="T42" fmla="*/ 1038 w 1038"/>
                    <a:gd name="T43" fmla="*/ 86 h 354"/>
                    <a:gd name="T44" fmla="*/ 1038 w 1038"/>
                    <a:gd name="T45" fmla="*/ 87 h 354"/>
                    <a:gd name="T46" fmla="*/ 1033 w 1038"/>
                    <a:gd name="T47" fmla="*/ 263 h 354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038" h="354">
                      <a:moveTo>
                        <a:pt x="1033" y="263"/>
                      </a:moveTo>
                      <a:lnTo>
                        <a:pt x="976" y="325"/>
                      </a:lnTo>
                      <a:lnTo>
                        <a:pt x="997" y="354"/>
                      </a:lnTo>
                      <a:lnTo>
                        <a:pt x="53" y="354"/>
                      </a:lnTo>
                      <a:lnTo>
                        <a:pt x="12" y="287"/>
                      </a:lnTo>
                      <a:lnTo>
                        <a:pt x="869" y="287"/>
                      </a:lnTo>
                      <a:lnTo>
                        <a:pt x="842" y="249"/>
                      </a:lnTo>
                      <a:lnTo>
                        <a:pt x="0" y="249"/>
                      </a:lnTo>
                      <a:lnTo>
                        <a:pt x="36" y="0"/>
                      </a:lnTo>
                      <a:lnTo>
                        <a:pt x="895" y="0"/>
                      </a:lnTo>
                      <a:lnTo>
                        <a:pt x="895" y="1"/>
                      </a:lnTo>
                      <a:lnTo>
                        <a:pt x="895" y="2"/>
                      </a:lnTo>
                      <a:lnTo>
                        <a:pt x="895" y="5"/>
                      </a:lnTo>
                      <a:lnTo>
                        <a:pt x="904" y="26"/>
                      </a:lnTo>
                      <a:lnTo>
                        <a:pt x="788" y="26"/>
                      </a:lnTo>
                      <a:lnTo>
                        <a:pt x="816" y="83"/>
                      </a:lnTo>
                      <a:lnTo>
                        <a:pt x="1037" y="85"/>
                      </a:lnTo>
                      <a:lnTo>
                        <a:pt x="1038" y="86"/>
                      </a:lnTo>
                      <a:lnTo>
                        <a:pt x="1038" y="87"/>
                      </a:lnTo>
                      <a:lnTo>
                        <a:pt x="1033" y="263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0" name="Freeform 22"/>
                <p:cNvSpPr/>
                <p:nvPr/>
              </p:nvSpPr>
              <p:spPr bwMode="auto">
                <a:xfrm>
                  <a:off x="4873" y="1694"/>
                  <a:ext cx="35" cy="75"/>
                </a:xfrm>
                <a:custGeom>
                  <a:avLst/>
                  <a:gdLst>
                    <a:gd name="T0" fmla="*/ 17 w 35"/>
                    <a:gd name="T1" fmla="*/ 0 h 75"/>
                    <a:gd name="T2" fmla="*/ 11 w 35"/>
                    <a:gd name="T3" fmla="*/ 3 h 75"/>
                    <a:gd name="T4" fmla="*/ 5 w 35"/>
                    <a:gd name="T5" fmla="*/ 11 h 75"/>
                    <a:gd name="T6" fmla="*/ 1 w 35"/>
                    <a:gd name="T7" fmla="*/ 24 h 75"/>
                    <a:gd name="T8" fmla="*/ 0 w 35"/>
                    <a:gd name="T9" fmla="*/ 38 h 75"/>
                    <a:gd name="T10" fmla="*/ 1 w 35"/>
                    <a:gd name="T11" fmla="*/ 53 h 75"/>
                    <a:gd name="T12" fmla="*/ 5 w 35"/>
                    <a:gd name="T13" fmla="*/ 64 h 75"/>
                    <a:gd name="T14" fmla="*/ 11 w 35"/>
                    <a:gd name="T15" fmla="*/ 71 h 75"/>
                    <a:gd name="T16" fmla="*/ 17 w 35"/>
                    <a:gd name="T17" fmla="*/ 75 h 75"/>
                    <a:gd name="T18" fmla="*/ 24 w 35"/>
                    <a:gd name="T19" fmla="*/ 71 h 75"/>
                    <a:gd name="T20" fmla="*/ 29 w 35"/>
                    <a:gd name="T21" fmla="*/ 64 h 75"/>
                    <a:gd name="T22" fmla="*/ 34 w 35"/>
                    <a:gd name="T23" fmla="*/ 53 h 75"/>
                    <a:gd name="T24" fmla="*/ 35 w 35"/>
                    <a:gd name="T25" fmla="*/ 38 h 75"/>
                    <a:gd name="T26" fmla="*/ 34 w 35"/>
                    <a:gd name="T27" fmla="*/ 24 h 75"/>
                    <a:gd name="T28" fmla="*/ 29 w 35"/>
                    <a:gd name="T29" fmla="*/ 11 h 75"/>
                    <a:gd name="T30" fmla="*/ 24 w 35"/>
                    <a:gd name="T31" fmla="*/ 3 h 75"/>
                    <a:gd name="T32" fmla="*/ 17 w 35"/>
                    <a:gd name="T33" fmla="*/ 0 h 7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5" h="75">
                      <a:moveTo>
                        <a:pt x="17" y="0"/>
                      </a:moveTo>
                      <a:lnTo>
                        <a:pt x="11" y="3"/>
                      </a:lnTo>
                      <a:lnTo>
                        <a:pt x="5" y="11"/>
                      </a:lnTo>
                      <a:lnTo>
                        <a:pt x="1" y="24"/>
                      </a:lnTo>
                      <a:lnTo>
                        <a:pt x="0" y="38"/>
                      </a:lnTo>
                      <a:lnTo>
                        <a:pt x="1" y="53"/>
                      </a:lnTo>
                      <a:lnTo>
                        <a:pt x="5" y="64"/>
                      </a:lnTo>
                      <a:lnTo>
                        <a:pt x="11" y="71"/>
                      </a:lnTo>
                      <a:lnTo>
                        <a:pt x="17" y="75"/>
                      </a:lnTo>
                      <a:lnTo>
                        <a:pt x="24" y="71"/>
                      </a:lnTo>
                      <a:lnTo>
                        <a:pt x="29" y="64"/>
                      </a:lnTo>
                      <a:lnTo>
                        <a:pt x="34" y="53"/>
                      </a:lnTo>
                      <a:lnTo>
                        <a:pt x="35" y="38"/>
                      </a:lnTo>
                      <a:lnTo>
                        <a:pt x="34" y="24"/>
                      </a:lnTo>
                      <a:lnTo>
                        <a:pt x="29" y="11"/>
                      </a:lnTo>
                      <a:lnTo>
                        <a:pt x="24" y="3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1" name="Freeform 23"/>
                <p:cNvSpPr/>
                <p:nvPr/>
              </p:nvSpPr>
              <p:spPr bwMode="auto">
                <a:xfrm>
                  <a:off x="4481" y="1614"/>
                  <a:ext cx="189" cy="49"/>
                </a:xfrm>
                <a:custGeom>
                  <a:avLst/>
                  <a:gdLst>
                    <a:gd name="T0" fmla="*/ 23 w 189"/>
                    <a:gd name="T1" fmla="*/ 49 h 49"/>
                    <a:gd name="T2" fmla="*/ 0 w 189"/>
                    <a:gd name="T3" fmla="*/ 0 h 49"/>
                    <a:gd name="T4" fmla="*/ 162 w 189"/>
                    <a:gd name="T5" fmla="*/ 0 h 49"/>
                    <a:gd name="T6" fmla="*/ 189 w 189"/>
                    <a:gd name="T7" fmla="*/ 49 h 49"/>
                    <a:gd name="T8" fmla="*/ 23 w 189"/>
                    <a:gd name="T9" fmla="*/ 49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9" h="49">
                      <a:moveTo>
                        <a:pt x="23" y="49"/>
                      </a:moveTo>
                      <a:lnTo>
                        <a:pt x="0" y="0"/>
                      </a:lnTo>
                      <a:lnTo>
                        <a:pt x="162" y="0"/>
                      </a:lnTo>
                      <a:lnTo>
                        <a:pt x="189" y="49"/>
                      </a:lnTo>
                      <a:lnTo>
                        <a:pt x="23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10" name="Group 24"/>
              <p:cNvGrpSpPr/>
              <p:nvPr/>
            </p:nvGrpSpPr>
            <p:grpSpPr bwMode="auto">
              <a:xfrm>
                <a:off x="1728" y="1008"/>
                <a:ext cx="1073" cy="483"/>
                <a:chOff x="2375" y="2170"/>
                <a:chExt cx="1073" cy="483"/>
              </a:xfrm>
            </p:grpSpPr>
            <p:sp>
              <p:nvSpPr>
                <p:cNvPr id="7211" name="Freeform 25"/>
                <p:cNvSpPr/>
                <p:nvPr/>
              </p:nvSpPr>
              <p:spPr bwMode="auto">
                <a:xfrm>
                  <a:off x="2375" y="2170"/>
                  <a:ext cx="1073" cy="483"/>
                </a:xfrm>
                <a:custGeom>
                  <a:avLst/>
                  <a:gdLst>
                    <a:gd name="T0" fmla="*/ 245 w 1073"/>
                    <a:gd name="T1" fmla="*/ 482 h 483"/>
                    <a:gd name="T2" fmla="*/ 260 w 1073"/>
                    <a:gd name="T3" fmla="*/ 477 h 483"/>
                    <a:gd name="T4" fmla="*/ 272 w 1073"/>
                    <a:gd name="T5" fmla="*/ 468 h 483"/>
                    <a:gd name="T6" fmla="*/ 282 w 1073"/>
                    <a:gd name="T7" fmla="*/ 455 h 483"/>
                    <a:gd name="T8" fmla="*/ 288 w 1073"/>
                    <a:gd name="T9" fmla="*/ 455 h 483"/>
                    <a:gd name="T10" fmla="*/ 298 w 1073"/>
                    <a:gd name="T11" fmla="*/ 468 h 483"/>
                    <a:gd name="T12" fmla="*/ 311 w 1073"/>
                    <a:gd name="T13" fmla="*/ 477 h 483"/>
                    <a:gd name="T14" fmla="*/ 326 w 1073"/>
                    <a:gd name="T15" fmla="*/ 482 h 483"/>
                    <a:gd name="T16" fmla="*/ 344 w 1073"/>
                    <a:gd name="T17" fmla="*/ 482 h 483"/>
                    <a:gd name="T18" fmla="*/ 362 w 1073"/>
                    <a:gd name="T19" fmla="*/ 474 h 483"/>
                    <a:gd name="T20" fmla="*/ 376 w 1073"/>
                    <a:gd name="T21" fmla="*/ 459 h 483"/>
                    <a:gd name="T22" fmla="*/ 385 w 1073"/>
                    <a:gd name="T23" fmla="*/ 441 h 483"/>
                    <a:gd name="T24" fmla="*/ 734 w 1073"/>
                    <a:gd name="T25" fmla="*/ 430 h 483"/>
                    <a:gd name="T26" fmla="*/ 739 w 1073"/>
                    <a:gd name="T27" fmla="*/ 450 h 483"/>
                    <a:gd name="T28" fmla="*/ 750 w 1073"/>
                    <a:gd name="T29" fmla="*/ 468 h 483"/>
                    <a:gd name="T30" fmla="*/ 767 w 1073"/>
                    <a:gd name="T31" fmla="*/ 479 h 483"/>
                    <a:gd name="T32" fmla="*/ 786 w 1073"/>
                    <a:gd name="T33" fmla="*/ 483 h 483"/>
                    <a:gd name="T34" fmla="*/ 801 w 1073"/>
                    <a:gd name="T35" fmla="*/ 481 h 483"/>
                    <a:gd name="T36" fmla="*/ 816 w 1073"/>
                    <a:gd name="T37" fmla="*/ 473 h 483"/>
                    <a:gd name="T38" fmla="*/ 827 w 1073"/>
                    <a:gd name="T39" fmla="*/ 462 h 483"/>
                    <a:gd name="T40" fmla="*/ 835 w 1073"/>
                    <a:gd name="T41" fmla="*/ 447 h 483"/>
                    <a:gd name="T42" fmla="*/ 843 w 1073"/>
                    <a:gd name="T43" fmla="*/ 462 h 483"/>
                    <a:gd name="T44" fmla="*/ 853 w 1073"/>
                    <a:gd name="T45" fmla="*/ 473 h 483"/>
                    <a:gd name="T46" fmla="*/ 868 w 1073"/>
                    <a:gd name="T47" fmla="*/ 481 h 483"/>
                    <a:gd name="T48" fmla="*/ 883 w 1073"/>
                    <a:gd name="T49" fmla="*/ 483 h 483"/>
                    <a:gd name="T50" fmla="*/ 902 w 1073"/>
                    <a:gd name="T51" fmla="*/ 479 h 483"/>
                    <a:gd name="T52" fmla="*/ 919 w 1073"/>
                    <a:gd name="T53" fmla="*/ 468 h 483"/>
                    <a:gd name="T54" fmla="*/ 930 w 1073"/>
                    <a:gd name="T55" fmla="*/ 450 h 483"/>
                    <a:gd name="T56" fmla="*/ 935 w 1073"/>
                    <a:gd name="T57" fmla="*/ 430 h 483"/>
                    <a:gd name="T58" fmla="*/ 994 w 1073"/>
                    <a:gd name="T59" fmla="*/ 302 h 483"/>
                    <a:gd name="T60" fmla="*/ 59 w 1073"/>
                    <a:gd name="T61" fmla="*/ 0 h 483"/>
                    <a:gd name="T62" fmla="*/ 74 w 1073"/>
                    <a:gd name="T63" fmla="*/ 430 h 483"/>
                    <a:gd name="T64" fmla="*/ 187 w 1073"/>
                    <a:gd name="T65" fmla="*/ 441 h 483"/>
                    <a:gd name="T66" fmla="*/ 195 w 1073"/>
                    <a:gd name="T67" fmla="*/ 459 h 483"/>
                    <a:gd name="T68" fmla="*/ 209 w 1073"/>
                    <a:gd name="T69" fmla="*/ 474 h 483"/>
                    <a:gd name="T70" fmla="*/ 228 w 1073"/>
                    <a:gd name="T71" fmla="*/ 482 h 48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073" h="483">
                      <a:moveTo>
                        <a:pt x="237" y="483"/>
                      </a:moveTo>
                      <a:lnTo>
                        <a:pt x="245" y="482"/>
                      </a:lnTo>
                      <a:lnTo>
                        <a:pt x="253" y="481"/>
                      </a:lnTo>
                      <a:lnTo>
                        <a:pt x="260" y="477"/>
                      </a:lnTo>
                      <a:lnTo>
                        <a:pt x="267" y="473"/>
                      </a:lnTo>
                      <a:lnTo>
                        <a:pt x="272" y="468"/>
                      </a:lnTo>
                      <a:lnTo>
                        <a:pt x="278" y="462"/>
                      </a:lnTo>
                      <a:lnTo>
                        <a:pt x="282" y="455"/>
                      </a:lnTo>
                      <a:lnTo>
                        <a:pt x="285" y="447"/>
                      </a:lnTo>
                      <a:lnTo>
                        <a:pt x="288" y="455"/>
                      </a:lnTo>
                      <a:lnTo>
                        <a:pt x="294" y="462"/>
                      </a:lnTo>
                      <a:lnTo>
                        <a:pt x="298" y="468"/>
                      </a:lnTo>
                      <a:lnTo>
                        <a:pt x="305" y="473"/>
                      </a:lnTo>
                      <a:lnTo>
                        <a:pt x="311" y="477"/>
                      </a:lnTo>
                      <a:lnTo>
                        <a:pt x="319" y="481"/>
                      </a:lnTo>
                      <a:lnTo>
                        <a:pt x="326" y="482"/>
                      </a:lnTo>
                      <a:lnTo>
                        <a:pt x="334" y="483"/>
                      </a:lnTo>
                      <a:lnTo>
                        <a:pt x="344" y="482"/>
                      </a:lnTo>
                      <a:lnTo>
                        <a:pt x="354" y="479"/>
                      </a:lnTo>
                      <a:lnTo>
                        <a:pt x="362" y="474"/>
                      </a:lnTo>
                      <a:lnTo>
                        <a:pt x="370" y="468"/>
                      </a:lnTo>
                      <a:lnTo>
                        <a:pt x="376" y="459"/>
                      </a:lnTo>
                      <a:lnTo>
                        <a:pt x="382" y="450"/>
                      </a:lnTo>
                      <a:lnTo>
                        <a:pt x="385" y="441"/>
                      </a:lnTo>
                      <a:lnTo>
                        <a:pt x="386" y="430"/>
                      </a:lnTo>
                      <a:lnTo>
                        <a:pt x="734" y="430"/>
                      </a:lnTo>
                      <a:lnTo>
                        <a:pt x="735" y="441"/>
                      </a:lnTo>
                      <a:lnTo>
                        <a:pt x="739" y="450"/>
                      </a:lnTo>
                      <a:lnTo>
                        <a:pt x="744" y="459"/>
                      </a:lnTo>
                      <a:lnTo>
                        <a:pt x="750" y="468"/>
                      </a:lnTo>
                      <a:lnTo>
                        <a:pt x="758" y="474"/>
                      </a:lnTo>
                      <a:lnTo>
                        <a:pt x="767" y="479"/>
                      </a:lnTo>
                      <a:lnTo>
                        <a:pt x="776" y="482"/>
                      </a:lnTo>
                      <a:lnTo>
                        <a:pt x="786" y="483"/>
                      </a:lnTo>
                      <a:lnTo>
                        <a:pt x="794" y="482"/>
                      </a:lnTo>
                      <a:lnTo>
                        <a:pt x="801" y="481"/>
                      </a:lnTo>
                      <a:lnTo>
                        <a:pt x="809" y="477"/>
                      </a:lnTo>
                      <a:lnTo>
                        <a:pt x="816" y="473"/>
                      </a:lnTo>
                      <a:lnTo>
                        <a:pt x="822" y="468"/>
                      </a:lnTo>
                      <a:lnTo>
                        <a:pt x="827" y="462"/>
                      </a:lnTo>
                      <a:lnTo>
                        <a:pt x="832" y="455"/>
                      </a:lnTo>
                      <a:lnTo>
                        <a:pt x="835" y="447"/>
                      </a:lnTo>
                      <a:lnTo>
                        <a:pt x="838" y="455"/>
                      </a:lnTo>
                      <a:lnTo>
                        <a:pt x="843" y="462"/>
                      </a:lnTo>
                      <a:lnTo>
                        <a:pt x="848" y="468"/>
                      </a:lnTo>
                      <a:lnTo>
                        <a:pt x="853" y="473"/>
                      </a:lnTo>
                      <a:lnTo>
                        <a:pt x="860" y="477"/>
                      </a:lnTo>
                      <a:lnTo>
                        <a:pt x="868" y="481"/>
                      </a:lnTo>
                      <a:lnTo>
                        <a:pt x="875" y="482"/>
                      </a:lnTo>
                      <a:lnTo>
                        <a:pt x="883" y="483"/>
                      </a:lnTo>
                      <a:lnTo>
                        <a:pt x="893" y="482"/>
                      </a:lnTo>
                      <a:lnTo>
                        <a:pt x="902" y="479"/>
                      </a:lnTo>
                      <a:lnTo>
                        <a:pt x="911" y="474"/>
                      </a:lnTo>
                      <a:lnTo>
                        <a:pt x="919" y="468"/>
                      </a:lnTo>
                      <a:lnTo>
                        <a:pt x="925" y="459"/>
                      </a:lnTo>
                      <a:lnTo>
                        <a:pt x="930" y="450"/>
                      </a:lnTo>
                      <a:lnTo>
                        <a:pt x="934" y="441"/>
                      </a:lnTo>
                      <a:lnTo>
                        <a:pt x="935" y="430"/>
                      </a:lnTo>
                      <a:lnTo>
                        <a:pt x="1073" y="430"/>
                      </a:lnTo>
                      <a:lnTo>
                        <a:pt x="994" y="302"/>
                      </a:lnTo>
                      <a:lnTo>
                        <a:pt x="1038" y="0"/>
                      </a:lnTo>
                      <a:lnTo>
                        <a:pt x="59" y="0"/>
                      </a:lnTo>
                      <a:lnTo>
                        <a:pt x="0" y="309"/>
                      </a:lnTo>
                      <a:lnTo>
                        <a:pt x="74" y="430"/>
                      </a:lnTo>
                      <a:lnTo>
                        <a:pt x="185" y="430"/>
                      </a:lnTo>
                      <a:lnTo>
                        <a:pt x="187" y="441"/>
                      </a:lnTo>
                      <a:lnTo>
                        <a:pt x="190" y="450"/>
                      </a:lnTo>
                      <a:lnTo>
                        <a:pt x="195" y="459"/>
                      </a:lnTo>
                      <a:lnTo>
                        <a:pt x="202" y="468"/>
                      </a:lnTo>
                      <a:lnTo>
                        <a:pt x="209" y="474"/>
                      </a:lnTo>
                      <a:lnTo>
                        <a:pt x="218" y="479"/>
                      </a:lnTo>
                      <a:lnTo>
                        <a:pt x="228" y="482"/>
                      </a:lnTo>
                      <a:lnTo>
                        <a:pt x="237" y="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2" name="Freeform 26"/>
                <p:cNvSpPr/>
                <p:nvPr/>
              </p:nvSpPr>
              <p:spPr bwMode="auto">
                <a:xfrm>
                  <a:off x="2415" y="2208"/>
                  <a:ext cx="965" cy="354"/>
                </a:xfrm>
                <a:custGeom>
                  <a:avLst/>
                  <a:gdLst>
                    <a:gd name="T0" fmla="*/ 0 w 965"/>
                    <a:gd name="T1" fmla="*/ 264 h 354"/>
                    <a:gd name="T2" fmla="*/ 50 w 965"/>
                    <a:gd name="T3" fmla="*/ 0 h 354"/>
                    <a:gd name="T4" fmla="*/ 954 w 965"/>
                    <a:gd name="T5" fmla="*/ 0 h 354"/>
                    <a:gd name="T6" fmla="*/ 918 w 965"/>
                    <a:gd name="T7" fmla="*/ 249 h 354"/>
                    <a:gd name="T8" fmla="*/ 131 w 965"/>
                    <a:gd name="T9" fmla="*/ 249 h 354"/>
                    <a:gd name="T10" fmla="*/ 161 w 965"/>
                    <a:gd name="T11" fmla="*/ 287 h 354"/>
                    <a:gd name="T12" fmla="*/ 924 w 965"/>
                    <a:gd name="T13" fmla="*/ 287 h 354"/>
                    <a:gd name="T14" fmla="*/ 965 w 965"/>
                    <a:gd name="T15" fmla="*/ 354 h 354"/>
                    <a:gd name="T16" fmla="*/ 55 w 965"/>
                    <a:gd name="T17" fmla="*/ 354 h 354"/>
                    <a:gd name="T18" fmla="*/ 0 w 965"/>
                    <a:gd name="T19" fmla="*/ 264 h 35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65" h="354">
                      <a:moveTo>
                        <a:pt x="0" y="264"/>
                      </a:moveTo>
                      <a:lnTo>
                        <a:pt x="50" y="0"/>
                      </a:lnTo>
                      <a:lnTo>
                        <a:pt x="954" y="0"/>
                      </a:lnTo>
                      <a:lnTo>
                        <a:pt x="918" y="249"/>
                      </a:lnTo>
                      <a:lnTo>
                        <a:pt x="131" y="249"/>
                      </a:lnTo>
                      <a:lnTo>
                        <a:pt x="161" y="287"/>
                      </a:lnTo>
                      <a:lnTo>
                        <a:pt x="924" y="287"/>
                      </a:lnTo>
                      <a:lnTo>
                        <a:pt x="965" y="354"/>
                      </a:lnTo>
                      <a:lnTo>
                        <a:pt x="55" y="354"/>
                      </a:lnTo>
                      <a:lnTo>
                        <a:pt x="0" y="264"/>
                      </a:lnTo>
                      <a:close/>
                    </a:path>
                  </a:pathLst>
                </a:custGeom>
                <a:solidFill>
                  <a:srgbClr val="3FB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3" name="Freeform 27"/>
                <p:cNvSpPr/>
                <p:nvPr/>
              </p:nvSpPr>
              <p:spPr bwMode="auto">
                <a:xfrm>
                  <a:off x="2650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2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Freeform 28"/>
                <p:cNvSpPr/>
                <p:nvPr/>
              </p:nvSpPr>
              <p:spPr bwMode="auto">
                <a:xfrm>
                  <a:off x="2481" y="2262"/>
                  <a:ext cx="138" cy="110"/>
                </a:xfrm>
                <a:custGeom>
                  <a:avLst/>
                  <a:gdLst>
                    <a:gd name="T0" fmla="*/ 122 w 138"/>
                    <a:gd name="T1" fmla="*/ 110 h 110"/>
                    <a:gd name="T2" fmla="*/ 138 w 138"/>
                    <a:gd name="T3" fmla="*/ 0 h 110"/>
                    <a:gd name="T4" fmla="*/ 15 w 138"/>
                    <a:gd name="T5" fmla="*/ 0 h 110"/>
                    <a:gd name="T6" fmla="*/ 0 w 138"/>
                    <a:gd name="T7" fmla="*/ 110 h 110"/>
                    <a:gd name="T8" fmla="*/ 122 w 138"/>
                    <a:gd name="T9" fmla="*/ 11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22" y="110"/>
                      </a:moveTo>
                      <a:lnTo>
                        <a:pt x="138" y="0"/>
                      </a:lnTo>
                      <a:lnTo>
                        <a:pt x="15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5" name="Freeform 29"/>
                <p:cNvSpPr/>
                <p:nvPr/>
              </p:nvSpPr>
              <p:spPr bwMode="auto">
                <a:xfrm>
                  <a:off x="2820" y="2262"/>
                  <a:ext cx="137" cy="110"/>
                </a:xfrm>
                <a:custGeom>
                  <a:avLst/>
                  <a:gdLst>
                    <a:gd name="T0" fmla="*/ 137 w 137"/>
                    <a:gd name="T1" fmla="*/ 0 h 110"/>
                    <a:gd name="T2" fmla="*/ 16 w 137"/>
                    <a:gd name="T3" fmla="*/ 0 h 110"/>
                    <a:gd name="T4" fmla="*/ 0 w 137"/>
                    <a:gd name="T5" fmla="*/ 110 h 110"/>
                    <a:gd name="T6" fmla="*/ 122 w 137"/>
                    <a:gd name="T7" fmla="*/ 110 h 110"/>
                    <a:gd name="T8" fmla="*/ 137 w 137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7" h="110">
                      <a:moveTo>
                        <a:pt x="137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2" y="110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6" name="Freeform 30"/>
                <p:cNvSpPr/>
                <p:nvPr/>
              </p:nvSpPr>
              <p:spPr bwMode="auto">
                <a:xfrm>
                  <a:off x="2989" y="2262"/>
                  <a:ext cx="136" cy="110"/>
                </a:xfrm>
                <a:custGeom>
                  <a:avLst/>
                  <a:gdLst>
                    <a:gd name="T0" fmla="*/ 136 w 136"/>
                    <a:gd name="T1" fmla="*/ 0 h 110"/>
                    <a:gd name="T2" fmla="*/ 16 w 136"/>
                    <a:gd name="T3" fmla="*/ 0 h 110"/>
                    <a:gd name="T4" fmla="*/ 0 w 136"/>
                    <a:gd name="T5" fmla="*/ 110 h 110"/>
                    <a:gd name="T6" fmla="*/ 121 w 136"/>
                    <a:gd name="T7" fmla="*/ 110 h 110"/>
                    <a:gd name="T8" fmla="*/ 136 w 136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" h="110">
                      <a:moveTo>
                        <a:pt x="136" y="0"/>
                      </a:moveTo>
                      <a:lnTo>
                        <a:pt x="16" y="0"/>
                      </a:lnTo>
                      <a:lnTo>
                        <a:pt x="0" y="110"/>
                      </a:lnTo>
                      <a:lnTo>
                        <a:pt x="121" y="110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7" name="Freeform 31"/>
                <p:cNvSpPr/>
                <p:nvPr/>
              </p:nvSpPr>
              <p:spPr bwMode="auto">
                <a:xfrm>
                  <a:off x="3162" y="2262"/>
                  <a:ext cx="138" cy="110"/>
                </a:xfrm>
                <a:custGeom>
                  <a:avLst/>
                  <a:gdLst>
                    <a:gd name="T0" fmla="*/ 138 w 138"/>
                    <a:gd name="T1" fmla="*/ 0 h 110"/>
                    <a:gd name="T2" fmla="*/ 17 w 138"/>
                    <a:gd name="T3" fmla="*/ 0 h 110"/>
                    <a:gd name="T4" fmla="*/ 0 w 138"/>
                    <a:gd name="T5" fmla="*/ 110 h 110"/>
                    <a:gd name="T6" fmla="*/ 123 w 138"/>
                    <a:gd name="T7" fmla="*/ 110 h 110"/>
                    <a:gd name="T8" fmla="*/ 138 w 13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8" h="110">
                      <a:moveTo>
                        <a:pt x="138" y="0"/>
                      </a:moveTo>
                      <a:lnTo>
                        <a:pt x="17" y="0"/>
                      </a:lnTo>
                      <a:lnTo>
                        <a:pt x="0" y="110"/>
                      </a:lnTo>
                      <a:lnTo>
                        <a:pt x="123" y="110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07" name="Text Box 110"/>
            <p:cNvSpPr txBox="1">
              <a:spLocks noChangeArrowheads="1"/>
            </p:cNvSpPr>
            <p:nvPr/>
          </p:nvSpPr>
          <p:spPr bwMode="auto">
            <a:xfrm>
              <a:off x="3560" y="12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314479" name="Text Box 111"/>
          <p:cNvSpPr txBox="1">
            <a:spLocks noChangeArrowheads="1"/>
          </p:cNvSpPr>
          <p:nvPr/>
        </p:nvSpPr>
        <p:spPr bwMode="auto">
          <a:xfrm>
            <a:off x="7162800" y="33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480" name="Text Box 112"/>
          <p:cNvSpPr txBox="1">
            <a:spLocks noChangeArrowheads="1"/>
          </p:cNvSpPr>
          <p:nvPr/>
        </p:nvSpPr>
        <p:spPr bwMode="auto">
          <a:xfrm>
            <a:off x="8280400" y="2870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481" name="Text Box 113"/>
          <p:cNvSpPr txBox="1">
            <a:spLocks noChangeArrowheads="1"/>
          </p:cNvSpPr>
          <p:nvPr/>
        </p:nvSpPr>
        <p:spPr bwMode="auto">
          <a:xfrm>
            <a:off x="5638800" y="3886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4482" name="Text Box 114"/>
          <p:cNvSpPr txBox="1">
            <a:spLocks noChangeArrowheads="1"/>
          </p:cNvSpPr>
          <p:nvPr/>
        </p:nvSpPr>
        <p:spPr bwMode="auto">
          <a:xfrm>
            <a:off x="45720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14483" name="Group 115"/>
          <p:cNvGrpSpPr/>
          <p:nvPr/>
        </p:nvGrpSpPr>
        <p:grpSpPr bwMode="auto">
          <a:xfrm>
            <a:off x="4352925" y="4495800"/>
            <a:ext cx="4486275" cy="1993900"/>
            <a:chOff x="2502" y="2880"/>
            <a:chExt cx="2730" cy="1256"/>
          </a:xfrm>
        </p:grpSpPr>
        <p:sp>
          <p:nvSpPr>
            <p:cNvPr id="7188" name="Rectangle 116"/>
            <p:cNvSpPr>
              <a:spLocks noChangeArrowheads="1"/>
            </p:cNvSpPr>
            <p:nvPr/>
          </p:nvSpPr>
          <p:spPr bwMode="auto">
            <a:xfrm>
              <a:off x="2736" y="3360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7189" name="Oval 117"/>
            <p:cNvSpPr>
              <a:spLocks noChangeArrowheads="1"/>
            </p:cNvSpPr>
            <p:nvPr/>
          </p:nvSpPr>
          <p:spPr bwMode="auto">
            <a:xfrm>
              <a:off x="3120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7190" name="AutoShape 118"/>
            <p:cNvSpPr>
              <a:spLocks noChangeArrowheads="1"/>
            </p:cNvSpPr>
            <p:nvPr/>
          </p:nvSpPr>
          <p:spPr bwMode="auto">
            <a:xfrm>
              <a:off x="2832" y="3072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1" name="Text Box 119"/>
            <p:cNvSpPr txBox="1">
              <a:spLocks noChangeArrowheads="1"/>
            </p:cNvSpPr>
            <p:nvPr/>
          </p:nvSpPr>
          <p:spPr bwMode="auto">
            <a:xfrm>
              <a:off x="2502" y="2976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anose="02070309020205020404" pitchFamily="49" charset="0"/>
                </a:rPr>
                <a:t>占有</a:t>
              </a:r>
            </a:p>
          </p:txBody>
        </p:sp>
        <p:sp>
          <p:nvSpPr>
            <p:cNvPr id="7192" name="Rectangle 120"/>
            <p:cNvSpPr>
              <a:spLocks noChangeArrowheads="1"/>
            </p:cNvSpPr>
            <p:nvPr/>
          </p:nvSpPr>
          <p:spPr bwMode="auto">
            <a:xfrm>
              <a:off x="3840" y="3024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7193" name="Oval 121"/>
            <p:cNvSpPr>
              <a:spLocks noChangeArrowheads="1"/>
            </p:cNvSpPr>
            <p:nvPr/>
          </p:nvSpPr>
          <p:spPr bwMode="auto">
            <a:xfrm>
              <a:off x="4456" y="2976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194" name="AutoShape 122"/>
            <p:cNvSpPr>
              <a:spLocks noChangeArrowheads="1"/>
            </p:cNvSpPr>
            <p:nvPr/>
          </p:nvSpPr>
          <p:spPr bwMode="auto">
            <a:xfrm rot="5400000">
              <a:off x="4866" y="3135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195" name="Text Box 123"/>
            <p:cNvSpPr txBox="1">
              <a:spLocks noChangeArrowheads="1"/>
            </p:cNvSpPr>
            <p:nvPr/>
          </p:nvSpPr>
          <p:spPr bwMode="auto">
            <a:xfrm>
              <a:off x="3462" y="2880"/>
              <a:ext cx="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Courier New" panose="02070309020205020404" pitchFamily="49" charset="0"/>
                </a:rPr>
                <a:t>等待</a:t>
              </a:r>
            </a:p>
          </p:txBody>
        </p:sp>
        <p:sp>
          <p:nvSpPr>
            <p:cNvPr id="7196" name="AutoShape 124"/>
            <p:cNvSpPr>
              <a:spLocks noChangeArrowheads="1"/>
            </p:cNvSpPr>
            <p:nvPr/>
          </p:nvSpPr>
          <p:spPr bwMode="auto">
            <a:xfrm>
              <a:off x="3552" y="309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197" name="AutoShape 125"/>
            <p:cNvSpPr>
              <a:spLocks noChangeArrowheads="1"/>
            </p:cNvSpPr>
            <p:nvPr/>
          </p:nvSpPr>
          <p:spPr bwMode="auto">
            <a:xfrm>
              <a:off x="4167" y="3081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198" name="Rectangle 126"/>
            <p:cNvSpPr>
              <a:spLocks noChangeArrowheads="1"/>
            </p:cNvSpPr>
            <p:nvPr/>
          </p:nvSpPr>
          <p:spPr bwMode="auto">
            <a:xfrm>
              <a:off x="4944" y="3408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7199" name="Oval 127"/>
            <p:cNvSpPr>
              <a:spLocks noChangeArrowheads="1"/>
            </p:cNvSpPr>
            <p:nvPr/>
          </p:nvSpPr>
          <p:spPr bwMode="auto">
            <a:xfrm>
              <a:off x="3120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7200" name="Rectangle 128"/>
            <p:cNvSpPr>
              <a:spLocks noChangeArrowheads="1"/>
            </p:cNvSpPr>
            <p:nvPr/>
          </p:nvSpPr>
          <p:spPr bwMode="auto">
            <a:xfrm>
              <a:off x="3840" y="3792"/>
              <a:ext cx="288" cy="28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7201" name="Oval 129"/>
            <p:cNvSpPr>
              <a:spLocks noChangeArrowheads="1"/>
            </p:cNvSpPr>
            <p:nvPr/>
          </p:nvSpPr>
          <p:spPr bwMode="auto">
            <a:xfrm>
              <a:off x="4456" y="3744"/>
              <a:ext cx="392" cy="392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202" name="AutoShape 130"/>
            <p:cNvSpPr>
              <a:spLocks noChangeArrowheads="1"/>
            </p:cNvSpPr>
            <p:nvPr/>
          </p:nvSpPr>
          <p:spPr bwMode="auto">
            <a:xfrm rot="10800000">
              <a:off x="3552" y="385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203" name="AutoShape 131"/>
            <p:cNvSpPr>
              <a:spLocks noChangeArrowheads="1"/>
            </p:cNvSpPr>
            <p:nvPr/>
          </p:nvSpPr>
          <p:spPr bwMode="auto">
            <a:xfrm rot="10800000">
              <a:off x="4167" y="3849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66FF33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204" name="AutoShape 132"/>
            <p:cNvSpPr>
              <a:spLocks noChangeArrowheads="1"/>
            </p:cNvSpPr>
            <p:nvPr/>
          </p:nvSpPr>
          <p:spPr bwMode="auto">
            <a:xfrm rot="-5400000">
              <a:off x="2802" y="3711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05" name="AutoShape 133"/>
            <p:cNvSpPr>
              <a:spLocks noChangeArrowheads="1"/>
            </p:cNvSpPr>
            <p:nvPr/>
          </p:nvSpPr>
          <p:spPr bwMode="auto">
            <a:xfrm rot="10800000">
              <a:off x="4848" y="3744"/>
              <a:ext cx="286" cy="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62 w 21600"/>
                <a:gd name="T13" fmla="*/ 2880 h 21600"/>
                <a:gd name="T14" fmla="*/ 18201 w 21600"/>
                <a:gd name="T15" fmla="*/ 92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314502" name="Group 134"/>
          <p:cNvGrpSpPr/>
          <p:nvPr/>
        </p:nvGrpSpPr>
        <p:grpSpPr bwMode="auto">
          <a:xfrm>
            <a:off x="990600" y="5127625"/>
            <a:ext cx="4038600" cy="530225"/>
            <a:chOff x="624" y="3230"/>
            <a:chExt cx="2544" cy="334"/>
          </a:xfrm>
        </p:grpSpPr>
        <p:sp>
          <p:nvSpPr>
            <p:cNvPr id="7186" name="Rectangle 135"/>
            <p:cNvSpPr>
              <a:spLocks noChangeArrowheads="1"/>
            </p:cNvSpPr>
            <p:nvPr/>
          </p:nvSpPr>
          <p:spPr bwMode="auto">
            <a:xfrm>
              <a:off x="624" y="3230"/>
              <a:ext cx="25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形成了无限等待</a:t>
              </a:r>
              <a:endParaRPr lang="zh-CN" altLang="en-US" sz="2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pic>
          <p:nvPicPr>
            <p:cNvPr id="7187" name="Picture 13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6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66" grpId="0"/>
      <p:bldP spid="314467" grpId="0"/>
      <p:bldP spid="314479" grpId="0"/>
      <p:bldP spid="314480" grpId="0"/>
      <p:bldP spid="314481" grpId="0"/>
      <p:bldP spid="3144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死锁概念</a:t>
            </a:r>
            <a:r>
              <a:rPr lang="en-US" altLang="zh-CN"/>
              <a:t>(Deadlock)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/>
              <a:t>死锁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多个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进程</a:t>
            </a:r>
            <a:r>
              <a:rPr lang="zh-CN" altLang="en-US" dirty="0">
                <a:solidFill>
                  <a:srgbClr val="FF0000"/>
                </a:solidFill>
              </a:rPr>
              <a:t>因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循环等待资源</a:t>
            </a:r>
            <a:r>
              <a:rPr lang="zh-CN" altLang="en-US" dirty="0">
                <a:solidFill>
                  <a:srgbClr val="FF0000"/>
                </a:solidFill>
              </a:rPr>
              <a:t>而造成无法执行的现象。</a:t>
            </a:r>
          </a:p>
        </p:txBody>
      </p:sp>
      <p:grpSp>
        <p:nvGrpSpPr>
          <p:cNvPr id="315396" name="Group 4"/>
          <p:cNvGrpSpPr/>
          <p:nvPr/>
        </p:nvGrpSpPr>
        <p:grpSpPr bwMode="auto">
          <a:xfrm>
            <a:off x="2971800" y="1981200"/>
            <a:ext cx="4202113" cy="3200400"/>
            <a:chOff x="1584" y="1440"/>
            <a:chExt cx="2647" cy="2016"/>
          </a:xfrm>
        </p:grpSpPr>
        <p:sp>
          <p:nvSpPr>
            <p:cNvPr id="8203" name="Rectangle 5"/>
            <p:cNvSpPr>
              <a:spLocks noChangeArrowheads="1"/>
            </p:cNvSpPr>
            <p:nvPr/>
          </p:nvSpPr>
          <p:spPr bwMode="auto">
            <a:xfrm>
              <a:off x="3397" y="2237"/>
              <a:ext cx="616" cy="479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资源</a:t>
              </a:r>
              <a:r>
                <a:rPr lang="en-US" altLang="zh-CN" sz="2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04" name="Rectangle 6"/>
            <p:cNvSpPr>
              <a:spLocks noChangeArrowheads="1"/>
            </p:cNvSpPr>
            <p:nvPr/>
          </p:nvSpPr>
          <p:spPr bwMode="auto">
            <a:xfrm>
              <a:off x="1799" y="2255"/>
              <a:ext cx="614" cy="47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资源</a:t>
              </a:r>
              <a:r>
                <a:rPr lang="en-US" altLang="zh-CN" sz="2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2542" y="2775"/>
              <a:ext cx="718" cy="68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进程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8206" name="Oval 8"/>
            <p:cNvSpPr>
              <a:spLocks noChangeArrowheads="1"/>
            </p:cNvSpPr>
            <p:nvPr/>
          </p:nvSpPr>
          <p:spPr bwMode="auto">
            <a:xfrm>
              <a:off x="2542" y="1440"/>
              <a:ext cx="718" cy="68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进程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</a:t>
              </a:r>
            </a:p>
          </p:txBody>
        </p:sp>
        <p:sp>
          <p:nvSpPr>
            <p:cNvPr id="8207" name="AutoShape 9"/>
            <p:cNvSpPr>
              <a:spLocks noChangeArrowheads="1"/>
            </p:cNvSpPr>
            <p:nvPr/>
          </p:nvSpPr>
          <p:spPr bwMode="auto">
            <a:xfrm>
              <a:off x="1968" y="1680"/>
              <a:ext cx="528" cy="5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6 w 21600"/>
                <a:gd name="T13" fmla="*/ 2914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08" name="AutoShape 10"/>
            <p:cNvSpPr>
              <a:spLocks noChangeArrowheads="1"/>
            </p:cNvSpPr>
            <p:nvPr/>
          </p:nvSpPr>
          <p:spPr bwMode="auto">
            <a:xfrm rot="5400000">
              <a:off x="3367" y="1721"/>
              <a:ext cx="466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2 w 21600"/>
                <a:gd name="T13" fmla="*/ 2925 h 21600"/>
                <a:gd name="T14" fmla="*/ 18216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09" name="AutoShape 11"/>
            <p:cNvSpPr>
              <a:spLocks noChangeArrowheads="1"/>
            </p:cNvSpPr>
            <p:nvPr/>
          </p:nvSpPr>
          <p:spPr bwMode="auto">
            <a:xfrm rot="10800000">
              <a:off x="3312" y="2784"/>
              <a:ext cx="48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25 h 21600"/>
                <a:gd name="T14" fmla="*/ 18225 w 21600"/>
                <a:gd name="T15" fmla="*/ 92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10" name="AutoShape 12"/>
            <p:cNvSpPr>
              <a:spLocks noChangeArrowheads="1"/>
            </p:cNvSpPr>
            <p:nvPr/>
          </p:nvSpPr>
          <p:spPr bwMode="auto">
            <a:xfrm rot="-5400000">
              <a:off x="1958" y="2698"/>
              <a:ext cx="457" cy="5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1 w 21600"/>
                <a:gd name="T13" fmla="*/ 2912 h 21600"/>
                <a:gd name="T14" fmla="*/ 18244 w 21600"/>
                <a:gd name="T15" fmla="*/ 926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211" name="Text Box 13"/>
            <p:cNvSpPr txBox="1">
              <a:spLocks noChangeArrowheads="1"/>
            </p:cNvSpPr>
            <p:nvPr/>
          </p:nvSpPr>
          <p:spPr bwMode="auto">
            <a:xfrm>
              <a:off x="3696" y="1597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等待</a:t>
              </a:r>
            </a:p>
          </p:txBody>
        </p:sp>
        <p:sp>
          <p:nvSpPr>
            <p:cNvPr id="8212" name="Text Box 14"/>
            <p:cNvSpPr txBox="1">
              <a:spLocks noChangeArrowheads="1"/>
            </p:cNvSpPr>
            <p:nvPr/>
          </p:nvSpPr>
          <p:spPr bwMode="auto">
            <a:xfrm>
              <a:off x="1632" y="302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等待</a:t>
              </a:r>
            </a:p>
          </p:txBody>
        </p:sp>
        <p:sp>
          <p:nvSpPr>
            <p:cNvPr id="8213" name="Text Box 15"/>
            <p:cNvSpPr txBox="1">
              <a:spLocks noChangeArrowheads="1"/>
            </p:cNvSpPr>
            <p:nvPr/>
          </p:nvSpPr>
          <p:spPr bwMode="auto">
            <a:xfrm>
              <a:off x="3792" y="2917"/>
              <a:ext cx="43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占有</a:t>
              </a:r>
            </a:p>
          </p:txBody>
        </p:sp>
        <p:sp>
          <p:nvSpPr>
            <p:cNvPr id="8214" name="Text Box 16"/>
            <p:cNvSpPr txBox="1">
              <a:spLocks noChangeArrowheads="1"/>
            </p:cNvSpPr>
            <p:nvPr/>
          </p:nvSpPr>
          <p:spPr bwMode="auto">
            <a:xfrm>
              <a:off x="1584" y="1680"/>
              <a:ext cx="43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/>
                <a:t>占有</a:t>
              </a:r>
            </a:p>
          </p:txBody>
        </p:sp>
      </p:grpSp>
      <p:grpSp>
        <p:nvGrpSpPr>
          <p:cNvPr id="315409" name="Group 17"/>
          <p:cNvGrpSpPr/>
          <p:nvPr/>
        </p:nvGrpSpPr>
        <p:grpSpPr bwMode="auto">
          <a:xfrm>
            <a:off x="990600" y="5127625"/>
            <a:ext cx="7620000" cy="530225"/>
            <a:chOff x="624" y="3230"/>
            <a:chExt cx="4800" cy="334"/>
          </a:xfrm>
        </p:grpSpPr>
        <p:sp>
          <p:nvSpPr>
            <p:cNvPr id="8201" name="Rectangle 18"/>
            <p:cNvSpPr>
              <a:spLocks noChangeArrowheads="1"/>
            </p:cNvSpPr>
            <p:nvPr/>
          </p:nvSpPr>
          <p:spPr bwMode="auto">
            <a:xfrm>
              <a:off x="624" y="323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死锁会造成进程无法执行</a:t>
              </a:r>
              <a:endParaRPr lang="zh-CN" altLang="en-US" sz="2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pic>
          <p:nvPicPr>
            <p:cNvPr id="8202" name="Picture 1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36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5412" name="Group 20"/>
          <p:cNvGrpSpPr/>
          <p:nvPr/>
        </p:nvGrpSpPr>
        <p:grpSpPr bwMode="auto">
          <a:xfrm>
            <a:off x="990600" y="5715003"/>
            <a:ext cx="7620000" cy="935038"/>
            <a:chOff x="624" y="3600"/>
            <a:chExt cx="4800" cy="589"/>
          </a:xfrm>
        </p:grpSpPr>
        <p:sp>
          <p:nvSpPr>
            <p:cNvPr id="8199" name="Rectangle 21"/>
            <p:cNvSpPr>
              <a:spLocks noChangeArrowheads="1"/>
            </p:cNvSpPr>
            <p:nvPr/>
          </p:nvSpPr>
          <p:spPr bwMode="auto">
            <a:xfrm>
              <a:off x="624" y="3600"/>
              <a:ext cx="4800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死锁会造成</a:t>
              </a:r>
              <a:r>
                <a:rPr lang="zh-CN" altLang="en-US" sz="24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系统资源的极大浪费</a:t>
              </a:r>
              <a:r>
                <a:rPr lang="en-US" altLang="zh-CN" sz="2400" dirty="0">
                  <a:solidFill>
                    <a:srgbClr val="FF0000"/>
                  </a:solidFill>
                </a:rPr>
                <a:t>(</a:t>
              </a:r>
              <a:r>
                <a:rPr lang="zh-CN" altLang="en-US" sz="2400" dirty="0">
                  <a:solidFill>
                    <a:srgbClr val="FF0000"/>
                  </a:solidFill>
                </a:rPr>
                <a:t>资源无法释放、资源无法有效利用</a:t>
              </a:r>
              <a:r>
                <a:rPr lang="en-US" altLang="zh-CN" sz="2400" dirty="0">
                  <a:solidFill>
                    <a:srgbClr val="FF0000"/>
                  </a:solidFill>
                </a:rPr>
                <a:t>)</a:t>
              </a:r>
              <a:endParaRPr lang="en-US" altLang="zh-CN" sz="2400" dirty="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pic>
          <p:nvPicPr>
            <p:cNvPr id="8200" name="Picture 2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708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死锁概念</a:t>
            </a:r>
            <a:r>
              <a:rPr lang="en-US" altLang="zh-CN"/>
              <a:t>(Deadlock)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228600" y="981075"/>
            <a:ext cx="86868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死锁</a:t>
            </a:r>
            <a:r>
              <a:rPr lang="en-US" altLang="zh-CN" sz="2400" dirty="0"/>
              <a:t>: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多个进程因循环等待资源而造成无法执行的现象。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81" y="1413668"/>
            <a:ext cx="3357719" cy="2001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82" y="1506609"/>
            <a:ext cx="4121318" cy="51596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001" y="3474059"/>
            <a:ext cx="3451599" cy="328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死锁概念</a:t>
            </a:r>
            <a:r>
              <a:rPr lang="en-US" altLang="zh-CN"/>
              <a:t>(Deadlock)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228600" y="981075"/>
            <a:ext cx="86868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死锁</a:t>
            </a:r>
            <a:r>
              <a:rPr lang="en-US" altLang="zh-CN" sz="2400" dirty="0"/>
              <a:t>: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多个进程因循环等待资源而造成无法执行的现象。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4191000"/>
            <a:ext cx="3962400" cy="236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38600"/>
            <a:ext cx="3357719" cy="2707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77713"/>
            <a:ext cx="79819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j02919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0"/>
            <a:ext cx="11509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28600" y="2438400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为什么会产生 死锁 问题？</a:t>
            </a:r>
            <a:br>
              <a:rPr lang="zh-CN" altLang="en-US" sz="48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</a:br>
            <a:r>
              <a:rPr lang="zh-CN" altLang="en-US" sz="48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我们来分析一下</a:t>
            </a:r>
            <a:r>
              <a:rPr lang="en-US" altLang="zh-CN" sz="4800" dirty="0">
                <a:solidFill>
                  <a:srgbClr val="FF0000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资源的分析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685800" y="12684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多个进程因等待</a:t>
            </a:r>
            <a:r>
              <a:rPr lang="zh-CN" altLang="en-US">
                <a:solidFill>
                  <a:srgbClr val="FF0000"/>
                </a:solidFill>
              </a:rPr>
              <a:t>资源</a:t>
            </a:r>
            <a:r>
              <a:rPr lang="zh-CN" altLang="en-US"/>
              <a:t>才造成死锁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20574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资源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zh-CN" altLang="en-US">
                <a:solidFill>
                  <a:srgbClr val="FF0000"/>
                </a:solidFill>
              </a:rPr>
              <a:t>进程在完成其任务过程所需要的所有对象</a:t>
            </a:r>
            <a:endParaRPr lang="zh-CN" altLang="en-US"/>
          </a:p>
        </p:txBody>
      </p:sp>
      <p:grpSp>
        <p:nvGrpSpPr>
          <p:cNvPr id="317445" name="Group 5"/>
          <p:cNvGrpSpPr/>
          <p:nvPr/>
        </p:nvGrpSpPr>
        <p:grpSpPr bwMode="auto">
          <a:xfrm>
            <a:off x="990600" y="2773363"/>
            <a:ext cx="7620000" cy="534987"/>
            <a:chOff x="624" y="1778"/>
            <a:chExt cx="4800" cy="337"/>
          </a:xfrm>
        </p:grpSpPr>
        <p:sp>
          <p:nvSpPr>
            <p:cNvPr id="10257" name="Rectangle 6"/>
            <p:cNvSpPr>
              <a:spLocks noChangeArrowheads="1"/>
            </p:cNvSpPr>
            <p:nvPr/>
          </p:nvSpPr>
          <p:spPr bwMode="auto">
            <a:xfrm>
              <a:off x="624" y="1778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CPU</a:t>
              </a:r>
              <a:r>
                <a:rPr lang="zh-CN" altLang="en-US" sz="2400" dirty="0"/>
                <a:t>、内存、磁盘块、外设、文件、信号量 </a:t>
              </a:r>
              <a:r>
                <a:rPr lang="en-US" altLang="zh-CN" sz="2400" dirty="0"/>
                <a:t>…</a:t>
              </a:r>
            </a:p>
          </p:txBody>
        </p:sp>
        <p:pic>
          <p:nvPicPr>
            <p:cNvPr id="10258" name="Picture 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189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685800" y="3402013"/>
            <a:ext cx="79216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显然有些资源不会造成死锁，而有些会</a:t>
            </a:r>
          </a:p>
        </p:txBody>
      </p:sp>
      <p:grpSp>
        <p:nvGrpSpPr>
          <p:cNvPr id="317449" name="Group 9"/>
          <p:cNvGrpSpPr/>
          <p:nvPr/>
        </p:nvGrpSpPr>
        <p:grpSpPr bwMode="auto">
          <a:xfrm>
            <a:off x="990600" y="4117975"/>
            <a:ext cx="7620000" cy="530225"/>
            <a:chOff x="624" y="2690"/>
            <a:chExt cx="4800" cy="334"/>
          </a:xfrm>
        </p:grpSpPr>
        <p:sp>
          <p:nvSpPr>
            <p:cNvPr id="10255" name="Rectangle 10"/>
            <p:cNvSpPr>
              <a:spLocks noChangeArrowheads="1"/>
            </p:cNvSpPr>
            <p:nvPr/>
          </p:nvSpPr>
          <p:spPr bwMode="auto">
            <a:xfrm>
              <a:off x="624" y="2690"/>
              <a:ext cx="480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只读文件是不会造成进程等待的，也就不会死锁</a:t>
              </a:r>
            </a:p>
          </p:txBody>
        </p:sp>
        <p:pic>
          <p:nvPicPr>
            <p:cNvPr id="10256" name="Picture 11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2825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452" name="Group 12"/>
          <p:cNvGrpSpPr/>
          <p:nvPr/>
        </p:nvGrpSpPr>
        <p:grpSpPr bwMode="auto">
          <a:xfrm>
            <a:off x="990600" y="4651379"/>
            <a:ext cx="7620000" cy="534988"/>
            <a:chOff x="624" y="3026"/>
            <a:chExt cx="4800" cy="337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624" y="3026"/>
              <a:ext cx="480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打印机一次只能让一个进程使用，就会造成死锁</a:t>
              </a:r>
            </a:p>
          </p:txBody>
        </p:sp>
        <p:pic>
          <p:nvPicPr>
            <p:cNvPr id="10254" name="Picture 1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16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55" name="AutoShape 15"/>
          <p:cNvSpPr>
            <a:spLocks noChangeArrowheads="1"/>
          </p:cNvSpPr>
          <p:nvPr/>
        </p:nvSpPr>
        <p:spPr bwMode="auto">
          <a:xfrm rot="10800000">
            <a:off x="1524000" y="5334000"/>
            <a:ext cx="2895600" cy="533400"/>
          </a:xfrm>
          <a:prstGeom prst="wedgeRoundRectCallout">
            <a:avLst>
              <a:gd name="adj1" fmla="val -46111"/>
              <a:gd name="adj2" fmla="val 10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称为互斥访问资源</a:t>
            </a:r>
          </a:p>
        </p:txBody>
      </p:sp>
      <p:grpSp>
        <p:nvGrpSpPr>
          <p:cNvPr id="317456" name="Group 16"/>
          <p:cNvGrpSpPr/>
          <p:nvPr/>
        </p:nvGrpSpPr>
        <p:grpSpPr bwMode="auto">
          <a:xfrm>
            <a:off x="990600" y="5946775"/>
            <a:ext cx="7620000" cy="492125"/>
            <a:chOff x="624" y="3026"/>
            <a:chExt cx="4800" cy="310"/>
          </a:xfrm>
        </p:grpSpPr>
        <p:sp>
          <p:nvSpPr>
            <p:cNvPr id="10251" name="Rectangle 17"/>
            <p:cNvSpPr>
              <a:spLocks noChangeArrowheads="1"/>
            </p:cNvSpPr>
            <p:nvPr/>
          </p:nvSpPr>
          <p:spPr bwMode="auto">
            <a:xfrm>
              <a:off x="624" y="3026"/>
              <a:ext cx="48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</a:rPr>
                <a:t>显然，</a:t>
              </a:r>
              <a:r>
                <a:rPr lang="zh-CN" altLang="en-US" sz="24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资源互斥访问是死锁的</a:t>
              </a:r>
              <a:r>
                <a:rPr lang="zh-CN" altLang="en-US" sz="2400" u="sng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必要条件</a:t>
              </a:r>
            </a:p>
          </p:txBody>
        </p:sp>
        <p:pic>
          <p:nvPicPr>
            <p:cNvPr id="10252" name="Picture 1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" y="316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  <p:bldP spid="317444" grpId="0"/>
      <p:bldP spid="317448" grpId="0"/>
      <p:bldP spid="3174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8cb51d8-2ebe-425c-8043-bbc9a1cc44d1"/>
  <p:tag name="COMMONDATA" val="eyJoZGlkIjoiMWRlYThkMGE4ZDk1OTBjYTZlZWYxNWI1NTc4NTNmODkifQ=="/>
</p:tagLst>
</file>

<file path=ppt/theme/theme1.xml><?xml version="1.0" encoding="utf-8"?>
<a:theme xmlns:a="http://schemas.openxmlformats.org/drawingml/2006/main" name="1_OS-Lizhijun">
  <a:themeElements>
    <a:clrScheme name="1_OS-Lizhiju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OS-Lizhiju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S-Lizhiju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Lizhiju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Lizhiju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OS-Lizhijun</Template>
  <TotalTime>595</TotalTime>
  <Words>3557</Words>
  <Application>Microsoft Office PowerPoint</Application>
  <PresentationFormat>全屏显示(4:3)</PresentationFormat>
  <Paragraphs>436</Paragraphs>
  <Slides>34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Helvetica Neue</vt:lpstr>
      <vt:lpstr>黑体</vt:lpstr>
      <vt:lpstr>楷体_GB2312</vt:lpstr>
      <vt:lpstr>宋体</vt:lpstr>
      <vt:lpstr>Arial</vt:lpstr>
      <vt:lpstr>Arial Black</vt:lpstr>
      <vt:lpstr>Courier New</vt:lpstr>
      <vt:lpstr>Helvetica</vt:lpstr>
      <vt:lpstr>Times New Roman</vt:lpstr>
      <vt:lpstr>Webdings</vt:lpstr>
      <vt:lpstr>Wingdings</vt:lpstr>
      <vt:lpstr>1_OS-Lizhijun</vt:lpstr>
      <vt:lpstr>剪辑</vt:lpstr>
      <vt:lpstr>PowerPoint 演示文稿</vt:lpstr>
      <vt:lpstr>PowerPoint 演示文稿</vt:lpstr>
      <vt:lpstr>生产者  消费者的信号量解法</vt:lpstr>
      <vt:lpstr>死锁现象</vt:lpstr>
      <vt:lpstr>死锁概念(Deadlock)</vt:lpstr>
      <vt:lpstr>死锁概念(Deadlock)</vt:lpstr>
      <vt:lpstr>死锁概念(Deadlock)</vt:lpstr>
      <vt:lpstr>PowerPoint 演示文稿</vt:lpstr>
      <vt:lpstr>资源的分析</vt:lpstr>
      <vt:lpstr>死锁并不总是发生</vt:lpstr>
      <vt:lpstr>死锁并不总是发生</vt:lpstr>
      <vt:lpstr>资源分配图</vt:lpstr>
      <vt:lpstr>资源分配图实例</vt:lpstr>
      <vt:lpstr>死锁的4个必要条件</vt:lpstr>
      <vt:lpstr>PowerPoint 演示文稿</vt:lpstr>
      <vt:lpstr>死锁处理方法概述</vt:lpstr>
      <vt:lpstr>死锁预防: 破除死锁的必要条件之(1)(2)</vt:lpstr>
      <vt:lpstr>死锁预防: 破除死锁的必要条件之(3)</vt:lpstr>
      <vt:lpstr>死锁预防: 破除死锁的必要条件之(4)</vt:lpstr>
      <vt:lpstr>死锁避免</vt:lpstr>
      <vt:lpstr>死锁避免之银行家算法</vt:lpstr>
      <vt:lpstr>死锁避免之银行家算法</vt:lpstr>
      <vt:lpstr>死锁避免之银行家算法</vt:lpstr>
      <vt:lpstr>死锁避免之银行家算法</vt:lpstr>
      <vt:lpstr>死锁避免之银行家算法实例</vt:lpstr>
      <vt:lpstr>死锁避免之资源请求算法</vt:lpstr>
      <vt:lpstr>死锁避免之资源请求实例(1)</vt:lpstr>
      <vt:lpstr>死锁避免之资源请求实例(2)</vt:lpstr>
      <vt:lpstr>银行家算法讨论：</vt:lpstr>
      <vt:lpstr>死锁检测+恢复: 死锁检测</vt:lpstr>
      <vt:lpstr>死锁检测+恢复: 死锁恢复</vt:lpstr>
      <vt:lpstr>死锁忽略</vt:lpstr>
      <vt:lpstr>死锁总结</vt:lpstr>
      <vt:lpstr>死锁避免之银行家算法实例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fgx</dc:creator>
  <cp:lastModifiedBy>峰 王</cp:lastModifiedBy>
  <cp:revision>1674</cp:revision>
  <cp:lastPrinted>2016-11-23T01:15:00Z</cp:lastPrinted>
  <dcterms:created xsi:type="dcterms:W3CDTF">2113-01-01T00:00:00Z</dcterms:created>
  <dcterms:modified xsi:type="dcterms:W3CDTF">2023-06-20T06:07:53Z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D4911730DE04499293AE4E929B96B0E4_12</vt:lpwstr>
  </property>
  <property fmtid="{D5CDD505-2E9C-101B-9397-08002B2CF9AE}" pid="4" name="KSOProductBuildVer">
    <vt:lpwstr>2052-11.1.0.14309</vt:lpwstr>
  </property>
</Properties>
</file>