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9" r:id="rId5"/>
    <p:sldId id="266" r:id="rId6"/>
    <p:sldId id="267" r:id="rId7"/>
    <p:sldId id="27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55D5D-D368-4177-BEE2-820CDD2EA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A13193-473A-408C-9C0E-A02A1228E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F5B30-8281-4C99-99BF-DD57B9B6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372672-18D8-4407-809C-C9D149D5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F40D4-7ECB-46A2-BA8F-ABD24DED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4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FB1F5-0E5F-4BF9-A5D3-563CD7F5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441A9B-55D9-4554-B07B-530C179EC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F2FE4-765F-4C49-B2A2-EB0CBD1B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D70C6-174F-4957-A14E-5C9F6243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B4AB8-DF44-4E63-9F7B-A85302E7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51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1B41ED-7438-46C0-92D6-9E67BAB96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CBC9ED-6EFA-4928-A30B-F956B5B35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D47CA-5E7A-4A4D-B3E6-5C603787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B53A8-5C88-4703-8695-7BBD419B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9E1884-84D5-4AA2-80C6-87BBA3C8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76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EA2DF-EE68-4108-9A91-0548B847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61EA8-886A-466B-815F-CA680901E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8AC2D-D051-49BD-8CE7-9F4133B7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419A06-BAC0-4379-998C-40FCA3A9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2CE46-7F44-4C7D-B9D0-3B7E85C2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77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F6628-0146-4AA3-B16A-9BF0425A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E5D0D9-10A3-4883-A985-C45A2F558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A3443-F5DD-48A1-8819-35F4B179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68602-BC62-4D17-BE2A-71811ECE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36361-5EBC-4691-ADA8-5D8247CA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01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C4FA3-7FB4-4804-AD55-F68C5053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D6C41-0B9D-425B-BB6D-44F993574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D7DBE4-F8AB-4B2D-88B8-081B3374F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6FA1FF-6B28-4741-A51D-497713CE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3EAE7-7093-4881-BCFA-BB5E0127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7A1660-1465-443B-AA74-4FC58614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47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41728-02FB-43D3-BE91-8E778829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88DBCB-81B7-4646-A5E8-45A59D5A2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C50BFC-CAA4-4098-B6F1-0DA39BBA4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DB727C-32B4-456B-880E-3354D41CB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0FF0E1-3D53-494B-8BC0-366148C57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65152C-60CD-43B9-B743-D23A79A4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344DB6-DABB-4F77-B75C-46EF844C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BE607B-D285-4C69-A9F3-C3C66C46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59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E8812-86DA-4F96-AEE4-38DCACF19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B3FFF9-4FB2-4B4E-9BDD-97823DD0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61CBB5-F4B0-40AD-BD90-B3C75BF2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876E25-21AF-483B-8FC5-8DC37F84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0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710458-CE8A-4EE4-9029-508D9B2C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D79AF0-BD52-45F1-B9AA-68C63938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72ECFB-AACD-4C6D-90C7-B7D556EE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2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7596D-15EC-45ED-8440-2DD07699F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C028E-1DC2-4900-970F-FDF0CC96D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FF4A97-B0CA-4FB9-9CD8-DFA06E56E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731347-1BBB-436D-A9B4-F59EC77A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6F2DC3-14DB-4486-87BC-12217E025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392B3-0607-48AD-9A24-74630D33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48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73D94-FFA1-4CF2-ACBB-893277A57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45AD0-AC32-4D06-8952-3E5B3CEB1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D32922-0B1B-4F08-9858-F1B4F8583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FA9DBE-5421-4C20-8573-5765D27C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E473EC-3E62-4F45-9F38-22893A56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9BFA82-6613-417B-BADB-ADB31B26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24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708AE0-3059-481E-869F-802CB275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5A6C4-EEC8-4922-9200-5F9B15BFF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53143D-DF42-40AB-BB89-DFB25867E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F2A5C-EAD8-48B9-B94D-8BC3874D127E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A0D97-5A42-4522-8888-52FEBD4C4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4A08D-95C4-4F44-97B9-7A3A64DEF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09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zlniu/NGS_pipeline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zlniu/NGS_pipeline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18BD6-804C-42DF-A2ED-B8765F00C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assembly+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6B8ED2-57DE-4140-8637-4A8531C55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Zelin</a:t>
            </a:r>
            <a:r>
              <a:rPr lang="en-US" altLang="zh-CN" dirty="0"/>
              <a:t> Li 2020/03/25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20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4F078-927A-484E-ACFF-F83E9C6A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assembly+</a:t>
            </a:r>
            <a:r>
              <a:rPr lang="zh-CN" altLang="en-US" dirty="0"/>
              <a:t>程序目的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FD8AB7-F5ED-4542-89FC-6D9DF1D78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注：目前流程针对微藻线粒体基因组，故</a:t>
            </a:r>
            <a:r>
              <a:rPr lang="en-US" altLang="zh-CN" dirty="0"/>
              <a:t>blast</a:t>
            </a:r>
            <a:r>
              <a:rPr lang="zh-CN" altLang="en-US" dirty="0"/>
              <a:t>参考序列请选择</a:t>
            </a:r>
            <a:r>
              <a:rPr lang="en-US" altLang="zh-CN" dirty="0" err="1"/>
              <a:t>mtDNA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通过三个软件（</a:t>
            </a:r>
            <a:r>
              <a:rPr lang="en-US" altLang="zh-CN" dirty="0" err="1"/>
              <a:t>Platanus</a:t>
            </a:r>
            <a:r>
              <a:rPr lang="zh-CN" altLang="en-US" dirty="0"/>
              <a:t>、</a:t>
            </a:r>
            <a:r>
              <a:rPr lang="en-US" altLang="zh-CN" dirty="0" err="1"/>
              <a:t>ABySS</a:t>
            </a:r>
            <a:r>
              <a:rPr lang="zh-CN" altLang="en-US" dirty="0"/>
              <a:t>、</a:t>
            </a:r>
            <a:r>
              <a:rPr lang="en-US" altLang="zh-CN" dirty="0" err="1"/>
              <a:t>SPAdes</a:t>
            </a:r>
            <a:r>
              <a:rPr lang="zh-CN" altLang="en-US" dirty="0"/>
              <a:t>）完成基因组组装，得到三份（或任一）全基因组组装</a:t>
            </a:r>
            <a:r>
              <a:rPr lang="en-US" altLang="zh-CN" dirty="0"/>
              <a:t>scaffolds</a:t>
            </a:r>
            <a:r>
              <a:rPr lang="zh-CN" altLang="en-US" dirty="0"/>
              <a:t>（</a:t>
            </a:r>
            <a:r>
              <a:rPr lang="en-US" altLang="zh-CN" dirty="0"/>
              <a:t>.fa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然后使用</a:t>
            </a:r>
            <a:r>
              <a:rPr lang="en-US" altLang="zh-CN" dirty="0"/>
              <a:t>blast</a:t>
            </a:r>
            <a:r>
              <a:rPr lang="zh-CN" altLang="en-US" dirty="0"/>
              <a:t>与特定参考序列（可多条）比对，得到初步比对结果（</a:t>
            </a:r>
            <a:r>
              <a:rPr lang="en-US" altLang="zh-CN" dirty="0"/>
              <a:t>blast.txt</a:t>
            </a:r>
            <a:r>
              <a:rPr lang="zh-CN" altLang="en-US" dirty="0"/>
              <a:t>），筛选初步比对结果获取参考序列中最近源的一条序列的比对结果（</a:t>
            </a:r>
            <a:r>
              <a:rPr lang="en-US" altLang="zh-CN" dirty="0"/>
              <a:t>spp.txt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筛选比对结果可视作线粒体基因组的</a:t>
            </a:r>
            <a:r>
              <a:rPr lang="en-US" altLang="zh-CN" dirty="0"/>
              <a:t>scaffolds</a:t>
            </a:r>
            <a:r>
              <a:rPr lang="zh-CN" altLang="en-US" dirty="0"/>
              <a:t>，并得到其序列（</a:t>
            </a:r>
            <a:r>
              <a:rPr lang="en-US" altLang="zh-CN" dirty="0" err="1"/>
              <a:t>mt.fa</a:t>
            </a:r>
            <a:r>
              <a:rPr lang="zh-CN" altLang="en-US" dirty="0"/>
              <a:t>）和比对结果（</a:t>
            </a:r>
            <a:r>
              <a:rPr lang="en-US" altLang="zh-CN" dirty="0"/>
              <a:t>spp_sel.txt</a:t>
            </a:r>
            <a:r>
              <a:rPr lang="zh-CN" altLang="en-US" dirty="0"/>
              <a:t>）；最后以这些</a:t>
            </a:r>
            <a:r>
              <a:rPr lang="en-US" altLang="zh-CN" dirty="0"/>
              <a:t>scaffolds</a:t>
            </a:r>
            <a:r>
              <a:rPr lang="zh-CN" altLang="en-US" dirty="0"/>
              <a:t>和参考序列的比对关系作</a:t>
            </a:r>
            <a:r>
              <a:rPr lang="en-US" altLang="zh-CN" dirty="0"/>
              <a:t>CIRCOS</a:t>
            </a:r>
            <a:r>
              <a:rPr lang="zh-CN" altLang="en-US" dirty="0"/>
              <a:t>图展示其位置情况（</a:t>
            </a:r>
            <a:r>
              <a:rPr lang="en-US" altLang="zh-CN" dirty="0"/>
              <a:t>.</a:t>
            </a:r>
            <a:r>
              <a:rPr lang="en-US" altLang="zh-CN" dirty="0" err="1"/>
              <a:t>png</a:t>
            </a:r>
            <a:r>
              <a:rPr lang="en-US" altLang="zh-CN" dirty="0"/>
              <a:t>, .</a:t>
            </a:r>
            <a:r>
              <a:rPr lang="en-US" altLang="zh-CN" dirty="0" err="1"/>
              <a:t>svg</a:t>
            </a:r>
            <a:r>
              <a:rPr lang="zh-CN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83956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D9756-2392-439E-BA4E-32572D20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assembly+</a:t>
            </a:r>
            <a:r>
              <a:rPr lang="zh-CN" altLang="en-US" dirty="0"/>
              <a:t>预装软件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FCBD3C-CCCD-489E-A7ED-68264852115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$ git clone </a:t>
            </a:r>
            <a:r>
              <a:rPr lang="en-US" altLang="zh-CN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https://github.com/lzlniu/NGS_pipeline.git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$ cd </a:t>
            </a:r>
            <a:r>
              <a:rPr lang="en-US" altLang="zh-CN" dirty="0" err="1">
                <a:solidFill>
                  <a:schemeClr val="bg1"/>
                </a:solidFill>
              </a:rPr>
              <a:t>NGS_pipeline</a:t>
            </a:r>
            <a:r>
              <a:rPr lang="en-US" altLang="zh-CN" dirty="0">
                <a:solidFill>
                  <a:schemeClr val="bg1"/>
                </a:solidFill>
              </a:rPr>
              <a:t>/IOCAS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$ bash  assembly+_prerequisites_install.sh USERNAME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注</a:t>
            </a:r>
            <a:r>
              <a:rPr lang="en-US" altLang="zh-CN" b="1" dirty="0">
                <a:solidFill>
                  <a:schemeClr val="bg1"/>
                </a:solidFill>
              </a:rPr>
              <a:t>1</a:t>
            </a:r>
            <a:r>
              <a:rPr lang="zh-CN" altLang="en-US" b="1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USERNAME</a:t>
            </a:r>
            <a:r>
              <a:rPr lang="zh-CN" altLang="en-US" dirty="0">
                <a:solidFill>
                  <a:schemeClr val="bg1"/>
                </a:solidFill>
              </a:rPr>
              <a:t>处填写你的超算账号名。执行完这个脚本后，即安装完成了</a:t>
            </a:r>
            <a:r>
              <a:rPr lang="en-US" altLang="zh-CN" dirty="0" err="1">
                <a:solidFill>
                  <a:schemeClr val="bg1"/>
                </a:solidFill>
              </a:rPr>
              <a:t>ABySS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Platanus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SPAdes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CIRCOS</a:t>
            </a:r>
            <a:r>
              <a:rPr lang="zh-CN" altLang="en-US" dirty="0">
                <a:solidFill>
                  <a:schemeClr val="bg1"/>
                </a:solidFill>
              </a:rPr>
              <a:t>及其环境变量（另含</a:t>
            </a:r>
            <a:r>
              <a:rPr lang="en-US" altLang="zh-CN" dirty="0">
                <a:solidFill>
                  <a:schemeClr val="bg1"/>
                </a:solidFill>
              </a:rPr>
              <a:t>blast</a:t>
            </a:r>
            <a:r>
              <a:rPr lang="zh-CN" altLang="en-US" dirty="0">
                <a:solidFill>
                  <a:schemeClr val="bg1"/>
                </a:solidFill>
              </a:rPr>
              <a:t>环境变量）配置。但是运行完该脚本后，还需要通过</a:t>
            </a:r>
            <a:r>
              <a:rPr lang="en-US" altLang="zh-CN" dirty="0" err="1">
                <a:solidFill>
                  <a:schemeClr val="bg1"/>
                </a:solidFill>
              </a:rPr>
              <a:t>cpan</a:t>
            </a:r>
            <a:r>
              <a:rPr lang="zh-CN" altLang="en-US" dirty="0">
                <a:solidFill>
                  <a:schemeClr val="bg1"/>
                </a:solidFill>
              </a:rPr>
              <a:t>安装</a:t>
            </a:r>
            <a:r>
              <a:rPr lang="en-US" altLang="zh-CN" dirty="0" err="1">
                <a:solidFill>
                  <a:schemeClr val="bg1"/>
                </a:solidFill>
              </a:rPr>
              <a:t>perl</a:t>
            </a:r>
            <a:r>
              <a:rPr lang="zh-CN" altLang="en-US" dirty="0">
                <a:solidFill>
                  <a:schemeClr val="bg1"/>
                </a:solidFill>
              </a:rPr>
              <a:t>模块以确保</a:t>
            </a:r>
            <a:r>
              <a:rPr lang="en-US" altLang="zh-CN" dirty="0">
                <a:solidFill>
                  <a:schemeClr val="bg1"/>
                </a:solidFill>
              </a:rPr>
              <a:t>CIRCOS</a:t>
            </a:r>
            <a:r>
              <a:rPr lang="zh-CN" altLang="en-US" dirty="0">
                <a:solidFill>
                  <a:schemeClr val="bg1"/>
                </a:solidFill>
              </a:rPr>
              <a:t>可以正常运行，这部分详见</a:t>
            </a:r>
            <a:r>
              <a:rPr lang="en-US" altLang="zh-CN" dirty="0">
                <a:solidFill>
                  <a:schemeClr val="bg1"/>
                </a:solidFill>
              </a:rPr>
              <a:t>assembly+_prerequisites_install.sh</a:t>
            </a:r>
            <a:r>
              <a:rPr lang="zh-CN" altLang="en-US" dirty="0">
                <a:solidFill>
                  <a:schemeClr val="bg1"/>
                </a:solidFill>
              </a:rPr>
              <a:t>脚本内带有的注释部分。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注</a:t>
            </a:r>
            <a:r>
              <a:rPr lang="en-US" altLang="zh-CN" b="1" dirty="0">
                <a:solidFill>
                  <a:schemeClr val="bg1"/>
                </a:solidFill>
              </a:rPr>
              <a:t>2</a:t>
            </a:r>
            <a:r>
              <a:rPr lang="zh-CN" altLang="en-US" b="1" dirty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你也可以不使用自动安装脚本，参考</a:t>
            </a:r>
            <a:r>
              <a:rPr lang="en-US" altLang="zh-CN" dirty="0" err="1">
                <a:solidFill>
                  <a:schemeClr val="bg1"/>
                </a:solidFill>
              </a:rPr>
              <a:t>NGS_pipeline</a:t>
            </a:r>
            <a:r>
              <a:rPr lang="en-US" altLang="zh-CN" dirty="0">
                <a:solidFill>
                  <a:schemeClr val="bg1"/>
                </a:solidFill>
              </a:rPr>
              <a:t>/IOCAS/</a:t>
            </a:r>
            <a:r>
              <a:rPr lang="en-US" altLang="zh-CN" dirty="0" err="1">
                <a:solidFill>
                  <a:schemeClr val="bg1"/>
                </a:solidFill>
              </a:rPr>
              <a:t>lzl</a:t>
            </a:r>
            <a:r>
              <a:rPr lang="en-US" altLang="zh-CN" dirty="0">
                <a:solidFill>
                  <a:schemeClr val="bg1"/>
                </a:solidFill>
              </a:rPr>
              <a:t>-assembly+</a:t>
            </a:r>
            <a:r>
              <a:rPr lang="zh-CN" altLang="en-US" dirty="0">
                <a:solidFill>
                  <a:schemeClr val="bg1"/>
                </a:solidFill>
              </a:rPr>
              <a:t>的使用之</a:t>
            </a:r>
            <a:r>
              <a:rPr lang="en-US" altLang="zh-CN" dirty="0">
                <a:solidFill>
                  <a:schemeClr val="bg1"/>
                </a:solidFill>
              </a:rPr>
              <a:t>IOCAS</a:t>
            </a:r>
            <a:r>
              <a:rPr lang="zh-CN" altLang="en-US" dirty="0">
                <a:solidFill>
                  <a:schemeClr val="bg1"/>
                </a:solidFill>
              </a:rPr>
              <a:t>曙光</a:t>
            </a:r>
            <a:r>
              <a:rPr lang="en-US" altLang="zh-CN" dirty="0">
                <a:solidFill>
                  <a:schemeClr val="bg1"/>
                </a:solidFill>
              </a:rPr>
              <a:t>HPC</a:t>
            </a:r>
            <a:r>
              <a:rPr lang="zh-CN" altLang="en-US" dirty="0">
                <a:solidFill>
                  <a:schemeClr val="bg1"/>
                </a:solidFill>
              </a:rPr>
              <a:t>专篇</a:t>
            </a:r>
            <a:r>
              <a:rPr lang="en-US" altLang="zh-CN" dirty="0">
                <a:solidFill>
                  <a:schemeClr val="bg1"/>
                </a:solidFill>
              </a:rPr>
              <a:t>20.03.25.txt</a:t>
            </a:r>
            <a:r>
              <a:rPr lang="zh-CN" altLang="en-US" dirty="0">
                <a:solidFill>
                  <a:schemeClr val="bg1"/>
                </a:solidFill>
              </a:rPr>
              <a:t>进行手动安装配置。</a:t>
            </a:r>
          </a:p>
        </p:txBody>
      </p:sp>
    </p:spTree>
    <p:extLst>
      <p:ext uri="{BB962C8B-B14F-4D97-AF65-F5344CB8AC3E}">
        <p14:creationId xmlns:p14="http://schemas.microsoft.com/office/powerpoint/2010/main" val="196003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D93D1-AF4C-4233-8107-92DDA246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assembly+</a:t>
            </a:r>
            <a:r>
              <a:rPr lang="zh-CN" altLang="en-US" dirty="0"/>
              <a:t>使用方法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18A509-2822-4E72-AD3E-ED057DD8C44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$ git clone </a:t>
            </a:r>
            <a:r>
              <a:rPr lang="en-US" altLang="zh-CN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https://github.com/lzlniu/NGS_pipeline.git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$ cd </a:t>
            </a:r>
            <a:r>
              <a:rPr lang="en-US" altLang="zh-CN" dirty="0" err="1">
                <a:solidFill>
                  <a:schemeClr val="bg1"/>
                </a:solidFill>
              </a:rPr>
              <a:t>NGS_pipeline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$ </a:t>
            </a:r>
            <a:r>
              <a:rPr lang="en-US" altLang="zh-CN" dirty="0" err="1">
                <a:solidFill>
                  <a:schemeClr val="bg1"/>
                </a:solidFill>
              </a:rPr>
              <a:t>chmod</a:t>
            </a:r>
            <a:r>
              <a:rPr lang="en-US" altLang="zh-CN" dirty="0">
                <a:solidFill>
                  <a:schemeClr val="bg1"/>
                </a:solidFill>
              </a:rPr>
              <a:t> 777 *.</a:t>
            </a:r>
            <a:r>
              <a:rPr lang="en-US" altLang="zh-CN" dirty="0" err="1">
                <a:solidFill>
                  <a:schemeClr val="bg1"/>
                </a:solidFill>
              </a:rPr>
              <a:t>sh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$ ./assembly+.sh /PATH/ /PATH/ /PATH/</a:t>
            </a:r>
            <a:r>
              <a:rPr lang="en-US" altLang="zh-CN" dirty="0" err="1">
                <a:solidFill>
                  <a:schemeClr val="bg1"/>
                </a:solidFill>
              </a:rPr>
              <a:t>mtDNA.fa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注</a:t>
            </a:r>
            <a:r>
              <a:rPr lang="en-US" altLang="zh-CN" b="1" dirty="0">
                <a:solidFill>
                  <a:schemeClr val="bg1"/>
                </a:solidFill>
              </a:rPr>
              <a:t>1</a:t>
            </a:r>
            <a:r>
              <a:rPr lang="zh-CN" altLang="en-US" b="1" dirty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第一个</a:t>
            </a:r>
            <a:r>
              <a:rPr lang="en-US" altLang="zh-CN" dirty="0">
                <a:solidFill>
                  <a:schemeClr val="bg1"/>
                </a:solidFill>
              </a:rPr>
              <a:t>/PATH/</a:t>
            </a:r>
            <a:r>
              <a:rPr lang="zh-CN" altLang="en-US" dirty="0">
                <a:solidFill>
                  <a:schemeClr val="bg1"/>
                </a:solidFill>
              </a:rPr>
              <a:t>写你想输出运行结果的路径。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第二个</a:t>
            </a:r>
            <a:r>
              <a:rPr lang="en-US" altLang="zh-CN" dirty="0">
                <a:solidFill>
                  <a:schemeClr val="bg1"/>
                </a:solidFill>
              </a:rPr>
              <a:t>/PATH/</a:t>
            </a:r>
            <a:r>
              <a:rPr lang="zh-CN" altLang="en-US" dirty="0">
                <a:solidFill>
                  <a:schemeClr val="bg1"/>
                </a:solidFill>
              </a:rPr>
              <a:t>写通往存放测序数据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reads.fq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的路径。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第三个写</a:t>
            </a:r>
            <a:r>
              <a:rPr lang="en-US" altLang="zh-CN" dirty="0">
                <a:solidFill>
                  <a:schemeClr val="bg1"/>
                </a:solidFill>
              </a:rPr>
              <a:t>blast</a:t>
            </a:r>
            <a:r>
              <a:rPr lang="zh-CN" altLang="en-US" dirty="0">
                <a:solidFill>
                  <a:schemeClr val="bg1"/>
                </a:solidFill>
              </a:rPr>
              <a:t>比对参考序列的路径及文件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如</a:t>
            </a:r>
            <a:r>
              <a:rPr lang="en-US" altLang="zh-CN" dirty="0" err="1">
                <a:solidFill>
                  <a:schemeClr val="bg1"/>
                </a:solidFill>
              </a:rPr>
              <a:t>mtDNA.fa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注</a:t>
            </a:r>
            <a:r>
              <a:rPr lang="en-US" altLang="zh-CN" b="1" dirty="0">
                <a:solidFill>
                  <a:schemeClr val="bg1"/>
                </a:solidFill>
              </a:rPr>
              <a:t>2</a:t>
            </a:r>
            <a:r>
              <a:rPr lang="zh-CN" altLang="en-US" b="1" dirty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前两个路径末尾必须有</a:t>
            </a:r>
            <a:r>
              <a:rPr lang="en-US" altLang="zh-CN" dirty="0">
                <a:solidFill>
                  <a:schemeClr val="bg1"/>
                </a:solidFill>
              </a:rPr>
              <a:t>”/”</a:t>
            </a:r>
            <a:r>
              <a:rPr lang="zh-CN" altLang="en-US" dirty="0">
                <a:solidFill>
                  <a:schemeClr val="bg1"/>
                </a:solidFill>
              </a:rPr>
              <a:t>，而第三个末尾到文件即截止。</a:t>
            </a:r>
          </a:p>
        </p:txBody>
      </p:sp>
    </p:spTree>
    <p:extLst>
      <p:ext uri="{BB962C8B-B14F-4D97-AF65-F5344CB8AC3E}">
        <p14:creationId xmlns:p14="http://schemas.microsoft.com/office/powerpoint/2010/main" val="30022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D7CAC-FA65-4A55-8770-3D686796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assembly+</a:t>
            </a:r>
            <a:r>
              <a:rPr lang="zh-CN" altLang="en-US" dirty="0"/>
              <a:t>数据</a:t>
            </a:r>
            <a:r>
              <a:rPr lang="en-US" altLang="zh-CN" dirty="0"/>
              <a:t>(</a:t>
            </a:r>
            <a:r>
              <a:rPr lang="zh-CN" altLang="en-US" dirty="0"/>
              <a:t>蓝</a:t>
            </a:r>
            <a:r>
              <a:rPr lang="en-US" altLang="zh-CN" dirty="0"/>
              <a:t>)/</a:t>
            </a:r>
            <a:r>
              <a:rPr lang="zh-CN" altLang="en-US" dirty="0"/>
              <a:t>信息</a:t>
            </a:r>
            <a:r>
              <a:rPr lang="en-US" altLang="zh-CN" dirty="0"/>
              <a:t>(</a:t>
            </a:r>
            <a:r>
              <a:rPr lang="zh-CN" altLang="en-US" dirty="0"/>
              <a:t>黄</a:t>
            </a:r>
            <a:r>
              <a:rPr lang="en-US" altLang="zh-CN" dirty="0"/>
              <a:t>)</a:t>
            </a:r>
            <a:r>
              <a:rPr lang="zh-CN" altLang="en-US" dirty="0"/>
              <a:t>流</a:t>
            </a:r>
          </a:p>
        </p:txBody>
      </p:sp>
      <p:sp>
        <p:nvSpPr>
          <p:cNvPr id="4" name="矩形: 剪去对角 3">
            <a:extLst>
              <a:ext uri="{FF2B5EF4-FFF2-40B4-BE49-F238E27FC236}">
                <a16:creationId xmlns:a16="http://schemas.microsoft.com/office/drawing/2014/main" id="{C7493B40-6686-48EE-A6BA-9B671F20873B}"/>
              </a:ext>
            </a:extLst>
          </p:cNvPr>
          <p:cNvSpPr/>
          <p:nvPr/>
        </p:nvSpPr>
        <p:spPr>
          <a:xfrm>
            <a:off x="462646" y="1825625"/>
            <a:ext cx="2253343" cy="120831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reads(1.fq, 2.fq)</a:t>
            </a:r>
            <a:endParaRPr lang="zh-CN" altLang="en-US" sz="2800" dirty="0"/>
          </a:p>
        </p:txBody>
      </p:sp>
      <p:sp>
        <p:nvSpPr>
          <p:cNvPr id="5" name="矩形: 剪去对角 4">
            <a:extLst>
              <a:ext uri="{FF2B5EF4-FFF2-40B4-BE49-F238E27FC236}">
                <a16:creationId xmlns:a16="http://schemas.microsoft.com/office/drawing/2014/main" id="{CB56D38E-22E6-47CF-B991-A3529BF74626}"/>
              </a:ext>
            </a:extLst>
          </p:cNvPr>
          <p:cNvSpPr/>
          <p:nvPr/>
        </p:nvSpPr>
        <p:spPr>
          <a:xfrm>
            <a:off x="3453478" y="1825625"/>
            <a:ext cx="2253343" cy="120831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scaffolds(.fa)</a:t>
            </a:r>
            <a:endParaRPr lang="zh-CN" altLang="en-US" sz="2800" dirty="0"/>
          </a:p>
        </p:txBody>
      </p:sp>
      <p:sp>
        <p:nvSpPr>
          <p:cNvPr id="6" name="矩形: 剪去对角 5">
            <a:extLst>
              <a:ext uri="{FF2B5EF4-FFF2-40B4-BE49-F238E27FC236}">
                <a16:creationId xmlns:a16="http://schemas.microsoft.com/office/drawing/2014/main" id="{28AD2767-671D-4B45-B82B-E0DA4B03D17E}"/>
              </a:ext>
            </a:extLst>
          </p:cNvPr>
          <p:cNvSpPr/>
          <p:nvPr/>
        </p:nvSpPr>
        <p:spPr>
          <a:xfrm>
            <a:off x="6444310" y="1825625"/>
            <a:ext cx="2253343" cy="120831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blast(.txt)</a:t>
            </a:r>
            <a:endParaRPr lang="zh-CN" altLang="en-US" sz="2800" dirty="0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801ACA0A-5A53-4F16-B3FA-298C9AD2CBF8}"/>
              </a:ext>
            </a:extLst>
          </p:cNvPr>
          <p:cNvSpPr/>
          <p:nvPr/>
        </p:nvSpPr>
        <p:spPr>
          <a:xfrm>
            <a:off x="9435142" y="1825625"/>
            <a:ext cx="2253343" cy="120831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spp</a:t>
            </a:r>
            <a:r>
              <a:rPr lang="en-US" altLang="zh-CN" sz="2800" dirty="0"/>
              <a:t>(.txt)</a:t>
            </a:r>
            <a:endParaRPr lang="zh-CN" altLang="en-US" sz="2800" dirty="0"/>
          </a:p>
        </p:txBody>
      </p:sp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18594B19-24AE-4A1D-8D96-BC5EEB46D59B}"/>
              </a:ext>
            </a:extLst>
          </p:cNvPr>
          <p:cNvSpPr/>
          <p:nvPr/>
        </p:nvSpPr>
        <p:spPr>
          <a:xfrm>
            <a:off x="9435141" y="3824062"/>
            <a:ext cx="2253343" cy="120831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spp_sel</a:t>
            </a:r>
            <a:r>
              <a:rPr lang="en-US" altLang="zh-CN" sz="2800" dirty="0"/>
              <a:t>(.txt)</a:t>
            </a:r>
            <a:endParaRPr lang="zh-CN" altLang="en-US" sz="2800" dirty="0"/>
          </a:p>
        </p:txBody>
      </p:sp>
      <p:sp>
        <p:nvSpPr>
          <p:cNvPr id="9" name="矩形: 剪去对角 8">
            <a:extLst>
              <a:ext uri="{FF2B5EF4-FFF2-40B4-BE49-F238E27FC236}">
                <a16:creationId xmlns:a16="http://schemas.microsoft.com/office/drawing/2014/main" id="{A842E21E-6EBA-4353-946A-B18BC3059BAB}"/>
              </a:ext>
            </a:extLst>
          </p:cNvPr>
          <p:cNvSpPr/>
          <p:nvPr/>
        </p:nvSpPr>
        <p:spPr>
          <a:xfrm>
            <a:off x="6444309" y="3247047"/>
            <a:ext cx="2253343" cy="1208314"/>
          </a:xfrm>
          <a:prstGeom prst="snip2Diag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circos(.</a:t>
            </a:r>
            <a:r>
              <a:rPr lang="en-US" altLang="zh-CN" sz="2800" dirty="0" err="1">
                <a:solidFill>
                  <a:schemeClr val="tx1"/>
                </a:solidFill>
              </a:rPr>
              <a:t>png</a:t>
            </a:r>
            <a:r>
              <a:rPr lang="en-US" altLang="zh-CN" sz="2800" dirty="0">
                <a:solidFill>
                  <a:schemeClr val="tx1"/>
                </a:solidFill>
              </a:rPr>
              <a:t>,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.</a:t>
            </a:r>
            <a:r>
              <a:rPr lang="en-US" altLang="zh-CN" sz="2800" dirty="0" err="1">
                <a:solidFill>
                  <a:schemeClr val="tx1"/>
                </a:solidFill>
              </a:rPr>
              <a:t>svg</a:t>
            </a:r>
            <a:r>
              <a:rPr lang="en-US" altLang="zh-CN" sz="2800" dirty="0">
                <a:solidFill>
                  <a:schemeClr val="tx1"/>
                </a:solidFill>
              </a:rPr>
              <a:t>)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C1F235F3-F14B-4C1B-870C-CD7992BD4141}"/>
              </a:ext>
            </a:extLst>
          </p:cNvPr>
          <p:cNvSpPr/>
          <p:nvPr/>
        </p:nvSpPr>
        <p:spPr>
          <a:xfrm>
            <a:off x="2803065" y="2273073"/>
            <a:ext cx="563337" cy="31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148E1FB8-0C80-4F1B-9B58-CE28EE9EAC39}"/>
              </a:ext>
            </a:extLst>
          </p:cNvPr>
          <p:cNvSpPr/>
          <p:nvPr/>
        </p:nvSpPr>
        <p:spPr>
          <a:xfrm>
            <a:off x="5793897" y="2273073"/>
            <a:ext cx="563337" cy="31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3BE89984-46BA-4E49-8472-BD6B77A55F21}"/>
              </a:ext>
            </a:extLst>
          </p:cNvPr>
          <p:cNvSpPr/>
          <p:nvPr/>
        </p:nvSpPr>
        <p:spPr>
          <a:xfrm>
            <a:off x="8784729" y="2273073"/>
            <a:ext cx="563337" cy="31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E81BFACC-DDBC-4052-856F-37F62751785A}"/>
              </a:ext>
            </a:extLst>
          </p:cNvPr>
          <p:cNvSpPr/>
          <p:nvPr/>
        </p:nvSpPr>
        <p:spPr>
          <a:xfrm rot="5400000">
            <a:off x="10280143" y="3272291"/>
            <a:ext cx="563337" cy="31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EE6DA3A4-BA9B-4389-88FD-8E7294A8C673}"/>
              </a:ext>
            </a:extLst>
          </p:cNvPr>
          <p:cNvSpPr/>
          <p:nvPr/>
        </p:nvSpPr>
        <p:spPr>
          <a:xfrm rot="7594959">
            <a:off x="2791992" y="3327994"/>
            <a:ext cx="973391" cy="29190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剪去对角 16">
            <a:extLst>
              <a:ext uri="{FF2B5EF4-FFF2-40B4-BE49-F238E27FC236}">
                <a16:creationId xmlns:a16="http://schemas.microsoft.com/office/drawing/2014/main" id="{0D310B47-E199-457F-9318-2B1494C19B91}"/>
              </a:ext>
            </a:extLst>
          </p:cNvPr>
          <p:cNvSpPr/>
          <p:nvPr/>
        </p:nvSpPr>
        <p:spPr>
          <a:xfrm>
            <a:off x="759964" y="3824062"/>
            <a:ext cx="2253343" cy="1208314"/>
          </a:xfrm>
          <a:prstGeom prst="snip2Diag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stats(.txt)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A76141F2-1BD1-4E66-B180-EF74E2412C2E}"/>
              </a:ext>
            </a:extLst>
          </p:cNvPr>
          <p:cNvSpPr/>
          <p:nvPr/>
        </p:nvSpPr>
        <p:spPr>
          <a:xfrm rot="11462935">
            <a:off x="8784728" y="3993110"/>
            <a:ext cx="563337" cy="31341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6B113A5-F124-429D-8CCB-700E15A267FB}"/>
              </a:ext>
            </a:extLst>
          </p:cNvPr>
          <p:cNvSpPr/>
          <p:nvPr/>
        </p:nvSpPr>
        <p:spPr>
          <a:xfrm rot="5400000">
            <a:off x="3872121" y="3694495"/>
            <a:ext cx="1416054" cy="313419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剪去对角 19">
            <a:extLst>
              <a:ext uri="{FF2B5EF4-FFF2-40B4-BE49-F238E27FC236}">
                <a16:creationId xmlns:a16="http://schemas.microsoft.com/office/drawing/2014/main" id="{3230E97C-AA08-4D4B-A2F9-6069C1962138}"/>
              </a:ext>
            </a:extLst>
          </p:cNvPr>
          <p:cNvSpPr/>
          <p:nvPr/>
        </p:nvSpPr>
        <p:spPr>
          <a:xfrm>
            <a:off x="3491541" y="4668469"/>
            <a:ext cx="2253343" cy="1208314"/>
          </a:xfrm>
          <a:prstGeom prst="snip2Diag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spp_sel_scaffolds</a:t>
            </a:r>
            <a:r>
              <a:rPr lang="en-US" altLang="zh-CN" sz="2800" dirty="0"/>
              <a:t>(.fa)</a:t>
            </a:r>
            <a:endParaRPr lang="zh-CN" altLang="en-US" sz="2800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D7778CB7-525B-4713-8F77-F262FA069BC0}"/>
              </a:ext>
            </a:extLst>
          </p:cNvPr>
          <p:cNvSpPr/>
          <p:nvPr/>
        </p:nvSpPr>
        <p:spPr>
          <a:xfrm rot="10319779">
            <a:off x="5815443" y="4852712"/>
            <a:ext cx="3513434" cy="36494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48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箭头: 右 29">
            <a:extLst>
              <a:ext uri="{FF2B5EF4-FFF2-40B4-BE49-F238E27FC236}">
                <a16:creationId xmlns:a16="http://schemas.microsoft.com/office/drawing/2014/main" id="{52EDF6BF-6680-4D49-862E-C2B2953C6FFB}"/>
              </a:ext>
            </a:extLst>
          </p:cNvPr>
          <p:cNvSpPr/>
          <p:nvPr/>
        </p:nvSpPr>
        <p:spPr>
          <a:xfrm rot="2465082">
            <a:off x="5353542" y="3743389"/>
            <a:ext cx="2709497" cy="31341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507C67A7-FF57-4F63-A5CE-95CE182CDDC3}"/>
              </a:ext>
            </a:extLst>
          </p:cNvPr>
          <p:cNvSpPr/>
          <p:nvPr/>
        </p:nvSpPr>
        <p:spPr>
          <a:xfrm rot="1708584">
            <a:off x="5725403" y="4437889"/>
            <a:ext cx="2061317" cy="31341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88D7CAC-FA65-4A55-8770-3D686796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assembly+</a:t>
            </a:r>
            <a:r>
              <a:rPr lang="zh-CN" altLang="en-US" dirty="0"/>
              <a:t>脚本执行流</a:t>
            </a:r>
          </a:p>
        </p:txBody>
      </p:sp>
      <p:sp>
        <p:nvSpPr>
          <p:cNvPr id="4" name="矩形: 剪去对角 3">
            <a:extLst>
              <a:ext uri="{FF2B5EF4-FFF2-40B4-BE49-F238E27FC236}">
                <a16:creationId xmlns:a16="http://schemas.microsoft.com/office/drawing/2014/main" id="{C7493B40-6686-48EE-A6BA-9B671F20873B}"/>
              </a:ext>
            </a:extLst>
          </p:cNvPr>
          <p:cNvSpPr/>
          <p:nvPr/>
        </p:nvSpPr>
        <p:spPr>
          <a:xfrm>
            <a:off x="502793" y="3172088"/>
            <a:ext cx="2253343" cy="120831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a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ssembly+.sh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: 剪去对角 4">
            <a:extLst>
              <a:ext uri="{FF2B5EF4-FFF2-40B4-BE49-F238E27FC236}">
                <a16:creationId xmlns:a16="http://schemas.microsoft.com/office/drawing/2014/main" id="{CB56D38E-22E6-47CF-B991-A3529BF74626}"/>
              </a:ext>
            </a:extLst>
          </p:cNvPr>
          <p:cNvSpPr/>
          <p:nvPr/>
        </p:nvSpPr>
        <p:spPr>
          <a:xfrm>
            <a:off x="3477766" y="1690688"/>
            <a:ext cx="2253343" cy="120831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CN" sz="2800" dirty="0">
                <a:solidFill>
                  <a:prstClr val="white"/>
                </a:solidFill>
              </a:rPr>
              <a:t>assembly_a.sh</a:t>
            </a: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9" name="矩形: 剪去对角 8">
            <a:extLst>
              <a:ext uri="{FF2B5EF4-FFF2-40B4-BE49-F238E27FC236}">
                <a16:creationId xmlns:a16="http://schemas.microsoft.com/office/drawing/2014/main" id="{A842E21E-6EBA-4353-946A-B18BC3059BAB}"/>
              </a:ext>
            </a:extLst>
          </p:cNvPr>
          <p:cNvSpPr/>
          <p:nvPr/>
        </p:nvSpPr>
        <p:spPr>
          <a:xfrm>
            <a:off x="7780244" y="4666702"/>
            <a:ext cx="2253343" cy="1208314"/>
          </a:xfrm>
          <a:prstGeom prst="snip2Diag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chemeClr val="tx1"/>
                </a:solidFill>
                <a:latin typeface="等线" panose="020F0502020204030204"/>
                <a:ea typeface="等线" panose="02010600030101010101" pitchFamily="2" charset="-122"/>
              </a:rPr>
              <a:t>${</a:t>
            </a:r>
            <a:r>
              <a:rPr lang="en-US" altLang="zh-CN" sz="2800" dirty="0" err="1">
                <a:solidFill>
                  <a:schemeClr val="tx1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等线" panose="020F0502020204030204"/>
                <a:ea typeface="等线" panose="02010600030101010101" pitchFamily="2" charset="-122"/>
              </a:rPr>
              <a:t>}(</a:t>
            </a:r>
            <a:r>
              <a:rPr lang="zh-CN" altLang="en-US" sz="2800" dirty="0">
                <a:solidFill>
                  <a:schemeClr val="tx1"/>
                </a:solidFill>
                <a:latin typeface="等线" panose="020F0502020204030204"/>
                <a:ea typeface="等线" panose="02010600030101010101" pitchFamily="2" charset="-122"/>
              </a:rPr>
              <a:t>结果文件夹</a:t>
            </a:r>
            <a:r>
              <a:rPr lang="en-US" altLang="zh-CN" sz="2800" dirty="0">
                <a:solidFill>
                  <a:schemeClr val="tx1"/>
                </a:solidFill>
                <a:latin typeface="等线" panose="020F0502020204030204"/>
                <a:ea typeface="等线" panose="02010600030101010101" pitchFamily="2" charset="-122"/>
              </a:rPr>
              <a:t>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C1F235F3-F14B-4C1B-870C-CD7992BD4141}"/>
              </a:ext>
            </a:extLst>
          </p:cNvPr>
          <p:cNvSpPr/>
          <p:nvPr/>
        </p:nvSpPr>
        <p:spPr>
          <a:xfrm>
            <a:off x="2882622" y="3625799"/>
            <a:ext cx="543517" cy="31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148E1FB8-0C80-4F1B-9B58-CE28EE9EAC39}"/>
              </a:ext>
            </a:extLst>
          </p:cNvPr>
          <p:cNvSpPr/>
          <p:nvPr/>
        </p:nvSpPr>
        <p:spPr>
          <a:xfrm rot="2051384">
            <a:off x="2794761" y="4436672"/>
            <a:ext cx="660259" cy="31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3BE89984-46BA-4E49-8472-BD6B77A55F21}"/>
              </a:ext>
            </a:extLst>
          </p:cNvPr>
          <p:cNvSpPr/>
          <p:nvPr/>
        </p:nvSpPr>
        <p:spPr>
          <a:xfrm rot="19527124">
            <a:off x="2741435" y="2829937"/>
            <a:ext cx="758650" cy="31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矩形: 剪去对角 20">
            <a:extLst>
              <a:ext uri="{FF2B5EF4-FFF2-40B4-BE49-F238E27FC236}">
                <a16:creationId xmlns:a16="http://schemas.microsoft.com/office/drawing/2014/main" id="{3CB5CB4F-9943-41FA-B079-9E7539AD3F4B}"/>
              </a:ext>
            </a:extLst>
          </p:cNvPr>
          <p:cNvSpPr/>
          <p:nvPr/>
        </p:nvSpPr>
        <p:spPr>
          <a:xfrm>
            <a:off x="3485385" y="3178695"/>
            <a:ext cx="2253343" cy="120831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CN" sz="2800" dirty="0">
                <a:solidFill>
                  <a:prstClr val="white"/>
                </a:solidFill>
              </a:rPr>
              <a:t>assembly_p.sh</a:t>
            </a: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23" name="矩形: 剪去对角 22">
            <a:extLst>
              <a:ext uri="{FF2B5EF4-FFF2-40B4-BE49-F238E27FC236}">
                <a16:creationId xmlns:a16="http://schemas.microsoft.com/office/drawing/2014/main" id="{3E2590AF-8745-4AB2-9446-2580D7131680}"/>
              </a:ext>
            </a:extLst>
          </p:cNvPr>
          <p:cNvSpPr/>
          <p:nvPr/>
        </p:nvSpPr>
        <p:spPr>
          <a:xfrm>
            <a:off x="3500003" y="4666702"/>
            <a:ext cx="2253343" cy="120831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CN" sz="2800" dirty="0">
                <a:solidFill>
                  <a:prstClr val="white"/>
                </a:solidFill>
              </a:rPr>
              <a:t>assembly_s.sh</a:t>
            </a: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24" name="矩形: 剪去对角 23">
            <a:extLst>
              <a:ext uri="{FF2B5EF4-FFF2-40B4-BE49-F238E27FC236}">
                <a16:creationId xmlns:a16="http://schemas.microsoft.com/office/drawing/2014/main" id="{10543E7D-9636-442D-ACFC-25EA70566460}"/>
              </a:ext>
            </a:extLst>
          </p:cNvPr>
          <p:cNvSpPr/>
          <p:nvPr/>
        </p:nvSpPr>
        <p:spPr>
          <a:xfrm>
            <a:off x="6601806" y="2253743"/>
            <a:ext cx="4610217" cy="120831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n50.sh</a:t>
            </a:r>
            <a:r>
              <a:rPr lang="zh-CN" altLang="en-US" sz="28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-US" altLang="zh-CN" sz="2800" dirty="0" err="1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blast_and_circos</a:t>
            </a:r>
            <a:r>
              <a:rPr lang="en-US" altLang="zh-CN" sz="28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.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sh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56B83FE2-74BA-43A8-9218-DE26EE58BA82}"/>
              </a:ext>
            </a:extLst>
          </p:cNvPr>
          <p:cNvSpPr/>
          <p:nvPr/>
        </p:nvSpPr>
        <p:spPr>
          <a:xfrm rot="19440049">
            <a:off x="5812519" y="3087664"/>
            <a:ext cx="740548" cy="31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C5525543-661C-4A98-A614-CBDAB2AF5939}"/>
              </a:ext>
            </a:extLst>
          </p:cNvPr>
          <p:cNvSpPr/>
          <p:nvPr/>
        </p:nvSpPr>
        <p:spPr>
          <a:xfrm rot="1523475">
            <a:off x="5807371" y="2296877"/>
            <a:ext cx="728933" cy="31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136AC7CC-6B5B-49B0-BAEE-13C91886A0C4}"/>
              </a:ext>
            </a:extLst>
          </p:cNvPr>
          <p:cNvSpPr/>
          <p:nvPr/>
        </p:nvSpPr>
        <p:spPr>
          <a:xfrm rot="18449231">
            <a:off x="5475796" y="3947242"/>
            <a:ext cx="1525536" cy="31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3431C41E-2B95-4950-8DD5-D239BDED718C}"/>
              </a:ext>
            </a:extLst>
          </p:cNvPr>
          <p:cNvSpPr/>
          <p:nvPr/>
        </p:nvSpPr>
        <p:spPr>
          <a:xfrm>
            <a:off x="5893141" y="5198206"/>
            <a:ext cx="1742570" cy="31341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0B2730D4-ACE3-4FF4-A752-A6B80B57CA10}"/>
              </a:ext>
            </a:extLst>
          </p:cNvPr>
          <p:cNvSpPr/>
          <p:nvPr/>
        </p:nvSpPr>
        <p:spPr>
          <a:xfrm rot="5400000">
            <a:off x="8381477" y="3908708"/>
            <a:ext cx="1050873" cy="31341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856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92EA8202-E90D-44F0-9DDE-E62CB8EB0CBE}"/>
              </a:ext>
            </a:extLst>
          </p:cNvPr>
          <p:cNvGrpSpPr/>
          <p:nvPr/>
        </p:nvGrpSpPr>
        <p:grpSpPr>
          <a:xfrm>
            <a:off x="506327" y="0"/>
            <a:ext cx="8720610" cy="6858842"/>
            <a:chOff x="506327" y="0"/>
            <a:chExt cx="8720610" cy="685884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7504E66-DF1C-4B93-94A3-5ECFB59EF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6328" y="0"/>
              <a:ext cx="8720609" cy="3175002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4EC0996-FB95-4934-B9B6-FB757B40B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327" y="3429000"/>
              <a:ext cx="8720609" cy="34298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174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541</Words>
  <Application>Microsoft Office PowerPoint</Application>
  <PresentationFormat>宽屏</PresentationFormat>
  <Paragraphs>38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assembly+</vt:lpstr>
      <vt:lpstr>assembly+程序目的</vt:lpstr>
      <vt:lpstr>assembly+预装软件</vt:lpstr>
      <vt:lpstr>assembly+使用方法</vt:lpstr>
      <vt:lpstr>assembly+数据(蓝)/信息(黄)流</vt:lpstr>
      <vt:lpstr>assembly+脚本执行流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assembly+.sh</dc:title>
  <dc:creator>李 泽林</dc:creator>
  <cp:lastModifiedBy>李 泽林</cp:lastModifiedBy>
  <cp:revision>52</cp:revision>
  <dcterms:created xsi:type="dcterms:W3CDTF">2020-02-29T16:22:08Z</dcterms:created>
  <dcterms:modified xsi:type="dcterms:W3CDTF">2020-05-18T16:22:40Z</dcterms:modified>
</cp:coreProperties>
</file>