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9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5D5D-D368-4177-BEE2-820CDD2E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13193-473A-408C-9C0E-A02A1228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F5B30-8281-4C99-99BF-DD57B9B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72672-18D8-4407-809C-C9D149D5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40D4-7ECB-46A2-BA8F-ABD24DED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FB1F5-0E5F-4BF9-A5D3-563CD7F5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41A9B-55D9-4554-B07B-530C179E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F2FE4-765F-4C49-B2A2-EB0CBD1B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0C6-174F-4957-A14E-5C9F6243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B4AB8-DF44-4E63-9F7B-A85302E7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B41ED-7438-46C0-92D6-9E67BAB96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BC9ED-6EFA-4928-A30B-F956B5B35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D47CA-5E7A-4A4D-B3E6-5C603787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B53A8-5C88-4703-8695-7BBD419B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E1884-84D5-4AA2-80C6-87BBA3C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A2DF-EE68-4108-9A91-0548B847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61EA8-886A-466B-815F-CA680901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AC2D-D051-49BD-8CE7-9F4133B7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19A06-BAC0-4379-998C-40FCA3A9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2CE46-7F44-4C7D-B9D0-3B7E85C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6628-0146-4AA3-B16A-9BF0425A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5D0D9-10A3-4883-A985-C45A2F55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A3443-F5DD-48A1-8819-35F4B179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68602-BC62-4D17-BE2A-71811ECE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36361-5EBC-4691-ADA8-5D8247C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4FA3-7FB4-4804-AD55-F68C5053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D6C41-0B9D-425B-BB6D-44F993574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7DBE4-F8AB-4B2D-88B8-081B3374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FA1FF-6B28-4741-A51D-497713CE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3EAE7-7093-4881-BCFA-BB5E012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A1660-1465-443B-AA74-4FC58614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41728-02FB-43D3-BE91-8E778829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8DBCB-81B7-4646-A5E8-45A59D5A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50BFC-CAA4-4098-B6F1-0DA39BBA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B727C-32B4-456B-880E-3354D41C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FF0E1-3D53-494B-8BC0-366148C5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5152C-60CD-43B9-B743-D23A79A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44DB6-DABB-4F77-B75C-46EF844C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BE607B-D285-4C69-A9F3-C3C66C4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E8812-86DA-4F96-AEE4-38DCACF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3FFF9-4FB2-4B4E-9BDD-97823DD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1CBB5-F4B0-40AD-BD90-B3C75BF2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76E25-21AF-483B-8FC5-8DC37F8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10458-CE8A-4EE4-9029-508D9B2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D79AF0-BD52-45F1-B9AA-68C63938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2ECFB-AACD-4C6D-90C7-B7D556E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596D-15EC-45ED-8440-2DD0769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C028E-1DC2-4900-970F-FDF0CC96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F4A97-B0CA-4FB9-9CD8-DFA06E56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31347-1BBB-436D-A9B4-F59EC77A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F2DC3-14DB-4486-87BC-12217E02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92B3-0607-48AD-9A24-74630D33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3D94-FFA1-4CF2-ACBB-893277A5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45AD0-AC32-4D06-8952-3E5B3CEB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32922-0B1B-4F08-9858-F1B4F858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9DBE-5421-4C20-8573-5765D27C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473EC-3E62-4F45-9F38-22893A56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BFA82-6613-417B-BADB-ADB31B2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4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08AE0-3059-481E-869F-802CB275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5A6C4-EEC8-4922-9200-5F9B15BF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143D-DF42-40AB-BB89-DFB25867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2A5C-EAD8-48B9-B94D-8BC3874D127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A0D97-5A42-4522-8888-52FEBD4C4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4A08D-95C4-4F44-97B9-7A3A64DE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zlniu/NGS_pipelin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zlniu/NGS_pipelin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18BD6-804C-42DF-A2ED-B8765F00C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B8ED2-57DE-4140-8637-4A8531C5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Zelin</a:t>
            </a:r>
            <a:r>
              <a:rPr lang="en-US" altLang="zh-CN" dirty="0"/>
              <a:t> Li 2020/03/25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F078-927A-484E-ACFF-F83E9C6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程序目的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D8AB7-F5ED-4542-89FC-6D9DF1D7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注：目前流程针对微藻线粒体基因组，故</a:t>
            </a:r>
            <a:r>
              <a:rPr lang="en-US" altLang="zh-CN" dirty="0"/>
              <a:t>blast</a:t>
            </a:r>
            <a:r>
              <a:rPr lang="zh-CN" altLang="en-US" dirty="0"/>
              <a:t>参考序列请选择</a:t>
            </a:r>
            <a:r>
              <a:rPr lang="en-US" altLang="zh-CN" dirty="0" err="1"/>
              <a:t>mtDNA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通过三个软件（</a:t>
            </a:r>
            <a:r>
              <a:rPr lang="en-US" altLang="zh-CN" dirty="0" err="1"/>
              <a:t>Platanus</a:t>
            </a:r>
            <a:r>
              <a:rPr lang="zh-CN" altLang="en-US" dirty="0"/>
              <a:t>、</a:t>
            </a:r>
            <a:r>
              <a:rPr lang="en-US" altLang="zh-CN" dirty="0" err="1"/>
              <a:t>ABySS</a:t>
            </a:r>
            <a:r>
              <a:rPr lang="zh-CN" altLang="en-US" dirty="0"/>
              <a:t>、</a:t>
            </a:r>
            <a:r>
              <a:rPr lang="en-US" altLang="zh-CN" dirty="0" err="1"/>
              <a:t>SPAdes</a:t>
            </a:r>
            <a:r>
              <a:rPr lang="zh-CN" altLang="en-US" dirty="0"/>
              <a:t>）完成基因组组装，得到三份（或任一）全基因组组装</a:t>
            </a:r>
            <a:r>
              <a:rPr lang="en-US" altLang="zh-CN" dirty="0"/>
              <a:t>scaffolds</a:t>
            </a:r>
            <a:r>
              <a:rPr lang="zh-CN" altLang="en-US" dirty="0"/>
              <a:t>（</a:t>
            </a:r>
            <a:r>
              <a:rPr lang="en-US" altLang="zh-CN" dirty="0"/>
              <a:t>.fa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blast</a:t>
            </a:r>
            <a:r>
              <a:rPr lang="zh-CN" altLang="en-US" dirty="0"/>
              <a:t>与特定参考序列（可多条）比对，得到初步比对结果（</a:t>
            </a:r>
            <a:r>
              <a:rPr lang="en-US" altLang="zh-CN" dirty="0"/>
              <a:t>blast.txt</a:t>
            </a:r>
            <a:r>
              <a:rPr lang="zh-CN" altLang="en-US" dirty="0"/>
              <a:t>），筛选初步比对结果获取参考序列中最近源的一条序列的比对结果（</a:t>
            </a:r>
            <a:r>
              <a:rPr lang="en-US" altLang="zh-CN" dirty="0"/>
              <a:t>spp.txt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筛选比对结果可视作线粒体基因组的</a:t>
            </a:r>
            <a:r>
              <a:rPr lang="en-US" altLang="zh-CN" dirty="0"/>
              <a:t>scaffolds</a:t>
            </a:r>
            <a:r>
              <a:rPr lang="zh-CN" altLang="en-US" dirty="0"/>
              <a:t>，并得到其序列（</a:t>
            </a:r>
            <a:r>
              <a:rPr lang="en-US" altLang="zh-CN" dirty="0" err="1"/>
              <a:t>mt.fa</a:t>
            </a:r>
            <a:r>
              <a:rPr lang="zh-CN" altLang="en-US" dirty="0"/>
              <a:t>）和比对结果（</a:t>
            </a:r>
            <a:r>
              <a:rPr lang="en-US" altLang="zh-CN" dirty="0"/>
              <a:t>spp_sel.txt</a:t>
            </a:r>
            <a:r>
              <a:rPr lang="zh-CN" altLang="en-US" dirty="0"/>
              <a:t>）；最后以这些</a:t>
            </a:r>
            <a:r>
              <a:rPr lang="en-US" altLang="zh-CN" dirty="0"/>
              <a:t>scaffolds</a:t>
            </a:r>
            <a:r>
              <a:rPr lang="zh-CN" altLang="en-US" dirty="0"/>
              <a:t>和参考序列的比对关系作</a:t>
            </a:r>
            <a:r>
              <a:rPr lang="en-US" altLang="zh-CN" dirty="0"/>
              <a:t>CIRCOS</a:t>
            </a:r>
            <a:r>
              <a:rPr lang="zh-CN" altLang="en-US" dirty="0"/>
              <a:t>图展示其位置情况（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en-US" altLang="zh-CN" dirty="0"/>
              <a:t>, .</a:t>
            </a:r>
            <a:r>
              <a:rPr lang="en-US" altLang="zh-CN" dirty="0" err="1"/>
              <a:t>svg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8395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D9756-2392-439E-BA4E-32572D20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预装软件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CBD3C-CCCD-489E-A7ED-68264852115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git clone </a:t>
            </a:r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https://github.com/lzlniu/NGS_pipeline.git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cd </a:t>
            </a:r>
            <a:r>
              <a:rPr lang="en-US" altLang="zh-CN" dirty="0" err="1">
                <a:solidFill>
                  <a:schemeClr val="bg1"/>
                </a:solidFill>
              </a:rPr>
              <a:t>NGS_pipeline</a:t>
            </a:r>
            <a:r>
              <a:rPr lang="en-US" altLang="zh-CN" dirty="0">
                <a:solidFill>
                  <a:schemeClr val="bg1"/>
                </a:solidFill>
              </a:rPr>
              <a:t>/IOCAS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bash  assembly+_prerequisites_install.sh USERNAME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USERNAME</a:t>
            </a:r>
            <a:r>
              <a:rPr lang="zh-CN" altLang="en-US" dirty="0">
                <a:solidFill>
                  <a:schemeClr val="bg1"/>
                </a:solidFill>
              </a:rPr>
              <a:t>处填写你的超算账号名。执行完这个脚本后，即安装完成了</a:t>
            </a:r>
            <a:r>
              <a:rPr lang="en-US" altLang="zh-CN" dirty="0" err="1">
                <a:solidFill>
                  <a:schemeClr val="bg1"/>
                </a:solidFill>
              </a:rPr>
              <a:t>ABySS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Platanus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SPAdes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CIRCOS</a:t>
            </a:r>
            <a:r>
              <a:rPr lang="zh-CN" altLang="en-US" dirty="0">
                <a:solidFill>
                  <a:schemeClr val="bg1"/>
                </a:solidFill>
              </a:rPr>
              <a:t>及其环境变量（另含</a:t>
            </a:r>
            <a:r>
              <a:rPr lang="en-US" altLang="zh-CN" dirty="0">
                <a:solidFill>
                  <a:schemeClr val="bg1"/>
                </a:solidFill>
              </a:rPr>
              <a:t>blast</a:t>
            </a:r>
            <a:r>
              <a:rPr lang="zh-CN" altLang="en-US" dirty="0">
                <a:solidFill>
                  <a:schemeClr val="bg1"/>
                </a:solidFill>
              </a:rPr>
              <a:t>环境变量）配置。但是运行完该脚本后，还需要通过</a:t>
            </a:r>
            <a:r>
              <a:rPr lang="en-US" altLang="zh-CN" dirty="0" err="1">
                <a:solidFill>
                  <a:schemeClr val="bg1"/>
                </a:solidFill>
              </a:rPr>
              <a:t>cpan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 err="1">
                <a:solidFill>
                  <a:schemeClr val="bg1"/>
                </a:solidFill>
              </a:rPr>
              <a:t>perl</a:t>
            </a:r>
            <a:r>
              <a:rPr lang="zh-CN" altLang="en-US" dirty="0">
                <a:solidFill>
                  <a:schemeClr val="bg1"/>
                </a:solidFill>
              </a:rPr>
              <a:t>模块以确保</a:t>
            </a:r>
            <a:r>
              <a:rPr lang="en-US" altLang="zh-CN" dirty="0">
                <a:solidFill>
                  <a:schemeClr val="bg1"/>
                </a:solidFill>
              </a:rPr>
              <a:t>CIRCOS</a:t>
            </a:r>
            <a:r>
              <a:rPr lang="zh-CN" altLang="en-US" dirty="0">
                <a:solidFill>
                  <a:schemeClr val="bg1"/>
                </a:solidFill>
              </a:rPr>
              <a:t>可以正常运行，这部分详见</a:t>
            </a:r>
            <a:r>
              <a:rPr lang="en-US" altLang="zh-CN" dirty="0">
                <a:solidFill>
                  <a:schemeClr val="bg1"/>
                </a:solidFill>
              </a:rPr>
              <a:t>assembly+_prerequisites_install.sh</a:t>
            </a:r>
            <a:r>
              <a:rPr lang="zh-CN" altLang="en-US" dirty="0">
                <a:solidFill>
                  <a:schemeClr val="bg1"/>
                </a:solidFill>
              </a:rPr>
              <a:t>脚本内带有的注释部分。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你也可以不使用自动安装脚本，参考</a:t>
            </a:r>
            <a:r>
              <a:rPr lang="en-US" altLang="zh-CN" dirty="0" err="1">
                <a:solidFill>
                  <a:schemeClr val="bg1"/>
                </a:solidFill>
              </a:rPr>
              <a:t>NGS_pipeline</a:t>
            </a:r>
            <a:r>
              <a:rPr lang="en-US" altLang="zh-CN" dirty="0">
                <a:solidFill>
                  <a:schemeClr val="bg1"/>
                </a:solidFill>
              </a:rPr>
              <a:t>/IOCAS/</a:t>
            </a:r>
            <a:r>
              <a:rPr lang="en-US" altLang="zh-CN" dirty="0" err="1">
                <a:solidFill>
                  <a:schemeClr val="bg1"/>
                </a:solidFill>
              </a:rPr>
              <a:t>lzl</a:t>
            </a:r>
            <a:r>
              <a:rPr lang="en-US" altLang="zh-CN" dirty="0">
                <a:solidFill>
                  <a:schemeClr val="bg1"/>
                </a:solidFill>
              </a:rPr>
              <a:t>-assembly+</a:t>
            </a:r>
            <a:r>
              <a:rPr lang="zh-CN" altLang="en-US" dirty="0">
                <a:solidFill>
                  <a:schemeClr val="bg1"/>
                </a:solidFill>
              </a:rPr>
              <a:t>的使用之</a:t>
            </a:r>
            <a:r>
              <a:rPr lang="en-US" altLang="zh-CN" dirty="0">
                <a:solidFill>
                  <a:schemeClr val="bg1"/>
                </a:solidFill>
              </a:rPr>
              <a:t>IOCAS</a:t>
            </a:r>
            <a:r>
              <a:rPr lang="zh-CN" altLang="en-US" dirty="0">
                <a:solidFill>
                  <a:schemeClr val="bg1"/>
                </a:solidFill>
              </a:rPr>
              <a:t>曙光</a:t>
            </a:r>
            <a:r>
              <a:rPr lang="en-US" altLang="zh-CN" dirty="0">
                <a:solidFill>
                  <a:schemeClr val="bg1"/>
                </a:solidFill>
              </a:rPr>
              <a:t>HPC</a:t>
            </a:r>
            <a:r>
              <a:rPr lang="zh-CN" altLang="en-US" dirty="0">
                <a:solidFill>
                  <a:schemeClr val="bg1"/>
                </a:solidFill>
              </a:rPr>
              <a:t>专篇</a:t>
            </a:r>
            <a:r>
              <a:rPr lang="en-US" altLang="zh-CN" dirty="0">
                <a:solidFill>
                  <a:schemeClr val="bg1"/>
                </a:solidFill>
              </a:rPr>
              <a:t>20.03.25.txt</a:t>
            </a:r>
            <a:r>
              <a:rPr lang="zh-CN" altLang="en-US" dirty="0">
                <a:solidFill>
                  <a:schemeClr val="bg1"/>
                </a:solidFill>
              </a:rPr>
              <a:t>进行手动安装配置。</a:t>
            </a:r>
          </a:p>
        </p:txBody>
      </p:sp>
    </p:spTree>
    <p:extLst>
      <p:ext uri="{BB962C8B-B14F-4D97-AF65-F5344CB8AC3E}">
        <p14:creationId xmlns:p14="http://schemas.microsoft.com/office/powerpoint/2010/main" val="196003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93D1-AF4C-4233-8107-92DDA246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8A509-2822-4E72-AD3E-ED057DD8C44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git clone </a:t>
            </a:r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https://github.com/lzlniu/NGS_pipeline.git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cd </a:t>
            </a:r>
            <a:r>
              <a:rPr lang="en-US" altLang="zh-CN" dirty="0" err="1">
                <a:solidFill>
                  <a:schemeClr val="bg1"/>
                </a:solidFill>
              </a:rPr>
              <a:t>NGS_pipeline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chmod</a:t>
            </a:r>
            <a:r>
              <a:rPr lang="en-US" altLang="zh-CN" dirty="0">
                <a:solidFill>
                  <a:schemeClr val="bg1"/>
                </a:solidFill>
              </a:rPr>
              <a:t> 777 *.</a:t>
            </a:r>
            <a:r>
              <a:rPr lang="en-US" altLang="zh-CN" dirty="0" err="1">
                <a:solidFill>
                  <a:schemeClr val="bg1"/>
                </a:solidFill>
              </a:rPr>
              <a:t>sh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./assembly+.sh /PATH/ /PATH/ /PATH/</a:t>
            </a:r>
            <a:r>
              <a:rPr lang="en-US" altLang="zh-CN" dirty="0" err="1">
                <a:solidFill>
                  <a:schemeClr val="bg1"/>
                </a:solidFill>
              </a:rPr>
              <a:t>mtDNA.fa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/PATH/</a:t>
            </a:r>
            <a:r>
              <a:rPr lang="zh-CN" altLang="en-US" dirty="0">
                <a:solidFill>
                  <a:schemeClr val="bg1"/>
                </a:solidFill>
              </a:rPr>
              <a:t>写你想输出运行结果的路径。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第二个</a:t>
            </a:r>
            <a:r>
              <a:rPr lang="en-US" altLang="zh-CN" dirty="0">
                <a:solidFill>
                  <a:schemeClr val="bg1"/>
                </a:solidFill>
              </a:rPr>
              <a:t>/PATH/</a:t>
            </a:r>
            <a:r>
              <a:rPr lang="zh-CN" altLang="en-US" dirty="0">
                <a:solidFill>
                  <a:schemeClr val="bg1"/>
                </a:solidFill>
              </a:rPr>
              <a:t>写通往存放测序数据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reads.fq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的路径。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第三个写</a:t>
            </a:r>
            <a:r>
              <a:rPr lang="en-US" altLang="zh-CN" dirty="0">
                <a:solidFill>
                  <a:schemeClr val="bg1"/>
                </a:solidFill>
              </a:rPr>
              <a:t>blast</a:t>
            </a:r>
            <a:r>
              <a:rPr lang="zh-CN" altLang="en-US" dirty="0">
                <a:solidFill>
                  <a:schemeClr val="bg1"/>
                </a:solidFill>
              </a:rPr>
              <a:t>比对参考序列的路径及文件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如</a:t>
            </a:r>
            <a:r>
              <a:rPr lang="en-US" altLang="zh-CN" dirty="0" err="1">
                <a:solidFill>
                  <a:schemeClr val="bg1"/>
                </a:solidFill>
              </a:rPr>
              <a:t>mtDNA.fa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前两个路径末尾必须有</a:t>
            </a:r>
            <a:r>
              <a:rPr lang="en-US" altLang="zh-CN" dirty="0">
                <a:solidFill>
                  <a:schemeClr val="bg1"/>
                </a:solidFill>
              </a:rPr>
              <a:t>”/”</a:t>
            </a:r>
            <a:r>
              <a:rPr lang="zh-CN" altLang="en-US" dirty="0">
                <a:solidFill>
                  <a:schemeClr val="bg1"/>
                </a:solidFill>
              </a:rPr>
              <a:t>，而第三个末尾到文件即截止。</a:t>
            </a:r>
          </a:p>
        </p:txBody>
      </p:sp>
    </p:spTree>
    <p:extLst>
      <p:ext uri="{BB962C8B-B14F-4D97-AF65-F5344CB8AC3E}">
        <p14:creationId xmlns:p14="http://schemas.microsoft.com/office/powerpoint/2010/main" val="30022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7CAC-FA65-4A55-8770-3D68679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数据</a:t>
            </a:r>
            <a:r>
              <a:rPr lang="en-US" altLang="zh-CN" dirty="0"/>
              <a:t>(</a:t>
            </a:r>
            <a:r>
              <a:rPr lang="zh-CN" altLang="en-US" dirty="0"/>
              <a:t>蓝</a:t>
            </a:r>
            <a:r>
              <a:rPr lang="en-US" altLang="zh-CN" dirty="0"/>
              <a:t>)/</a:t>
            </a:r>
            <a:r>
              <a:rPr lang="zh-CN" altLang="en-US" dirty="0"/>
              <a:t>信息</a:t>
            </a:r>
            <a:r>
              <a:rPr lang="en-US" altLang="zh-CN" dirty="0"/>
              <a:t>(</a:t>
            </a:r>
            <a:r>
              <a:rPr lang="zh-CN" altLang="en-US" dirty="0"/>
              <a:t>黄</a:t>
            </a:r>
            <a:r>
              <a:rPr lang="en-US" altLang="zh-CN" dirty="0"/>
              <a:t>)</a:t>
            </a:r>
            <a:r>
              <a:rPr lang="zh-CN" altLang="en-US" dirty="0"/>
              <a:t>流</a:t>
            </a:r>
          </a:p>
        </p:txBody>
      </p:sp>
      <p:sp>
        <p:nvSpPr>
          <p:cNvPr id="4" name="矩形: 剪去对角 3">
            <a:extLst>
              <a:ext uri="{FF2B5EF4-FFF2-40B4-BE49-F238E27FC236}">
                <a16:creationId xmlns:a16="http://schemas.microsoft.com/office/drawing/2014/main" id="{C7493B40-6686-48EE-A6BA-9B671F20873B}"/>
              </a:ext>
            </a:extLst>
          </p:cNvPr>
          <p:cNvSpPr/>
          <p:nvPr/>
        </p:nvSpPr>
        <p:spPr>
          <a:xfrm>
            <a:off x="462646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reads(1.fq, 2.fq)</a:t>
            </a:r>
            <a:endParaRPr lang="zh-CN" altLang="en-US" sz="2800" dirty="0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CB56D38E-22E6-47CF-B991-A3529BF74626}"/>
              </a:ext>
            </a:extLst>
          </p:cNvPr>
          <p:cNvSpPr/>
          <p:nvPr/>
        </p:nvSpPr>
        <p:spPr>
          <a:xfrm>
            <a:off x="3453478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scaffolds(.fa)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28AD2767-671D-4B45-B82B-E0DA4B03D17E}"/>
              </a:ext>
            </a:extLst>
          </p:cNvPr>
          <p:cNvSpPr/>
          <p:nvPr/>
        </p:nvSpPr>
        <p:spPr>
          <a:xfrm>
            <a:off x="6444310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blast(.txt)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801ACA0A-5A53-4F16-B3FA-298C9AD2CBF8}"/>
              </a:ext>
            </a:extLst>
          </p:cNvPr>
          <p:cNvSpPr/>
          <p:nvPr/>
        </p:nvSpPr>
        <p:spPr>
          <a:xfrm>
            <a:off x="9435142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spp</a:t>
            </a:r>
            <a:r>
              <a:rPr lang="en-US" altLang="zh-CN" sz="2800" dirty="0"/>
              <a:t>(.txt)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18594B19-24AE-4A1D-8D96-BC5EEB46D59B}"/>
              </a:ext>
            </a:extLst>
          </p:cNvPr>
          <p:cNvSpPr/>
          <p:nvPr/>
        </p:nvSpPr>
        <p:spPr>
          <a:xfrm>
            <a:off x="9435141" y="3824062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spp_sel</a:t>
            </a:r>
            <a:r>
              <a:rPr lang="en-US" altLang="zh-CN" sz="2800" dirty="0"/>
              <a:t>(.txt)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A842E21E-6EBA-4353-946A-B18BC3059BAB}"/>
              </a:ext>
            </a:extLst>
          </p:cNvPr>
          <p:cNvSpPr/>
          <p:nvPr/>
        </p:nvSpPr>
        <p:spPr>
          <a:xfrm>
            <a:off x="6444309" y="3247047"/>
            <a:ext cx="2253343" cy="1208314"/>
          </a:xfrm>
          <a:prstGeom prst="snip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circos(.</a:t>
            </a:r>
            <a:r>
              <a:rPr lang="en-US" altLang="zh-CN" sz="2800" dirty="0" err="1">
                <a:solidFill>
                  <a:schemeClr val="tx1"/>
                </a:solidFill>
              </a:rPr>
              <a:t>png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  <a:r>
              <a:rPr lang="en-US" altLang="zh-CN" sz="2800" dirty="0" err="1">
                <a:solidFill>
                  <a:schemeClr val="tx1"/>
                </a:solidFill>
              </a:rPr>
              <a:t>svg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1F235F3-F14B-4C1B-870C-CD7992BD4141}"/>
              </a:ext>
            </a:extLst>
          </p:cNvPr>
          <p:cNvSpPr/>
          <p:nvPr/>
        </p:nvSpPr>
        <p:spPr>
          <a:xfrm>
            <a:off x="2803065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8E1FB8-0C80-4F1B-9B58-CE28EE9EAC39}"/>
              </a:ext>
            </a:extLst>
          </p:cNvPr>
          <p:cNvSpPr/>
          <p:nvPr/>
        </p:nvSpPr>
        <p:spPr>
          <a:xfrm>
            <a:off x="5793897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BE89984-46BA-4E49-8472-BD6B77A55F21}"/>
              </a:ext>
            </a:extLst>
          </p:cNvPr>
          <p:cNvSpPr/>
          <p:nvPr/>
        </p:nvSpPr>
        <p:spPr>
          <a:xfrm>
            <a:off x="8784729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81BFACC-DDBC-4052-856F-37F62751785A}"/>
              </a:ext>
            </a:extLst>
          </p:cNvPr>
          <p:cNvSpPr/>
          <p:nvPr/>
        </p:nvSpPr>
        <p:spPr>
          <a:xfrm rot="5400000">
            <a:off x="10280143" y="3272291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E6DA3A4-BA9B-4389-88FD-8E7294A8C673}"/>
              </a:ext>
            </a:extLst>
          </p:cNvPr>
          <p:cNvSpPr/>
          <p:nvPr/>
        </p:nvSpPr>
        <p:spPr>
          <a:xfrm rot="7594959">
            <a:off x="2791992" y="3327994"/>
            <a:ext cx="973391" cy="2919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0D310B47-E199-457F-9318-2B1494C19B91}"/>
              </a:ext>
            </a:extLst>
          </p:cNvPr>
          <p:cNvSpPr/>
          <p:nvPr/>
        </p:nvSpPr>
        <p:spPr>
          <a:xfrm>
            <a:off x="759964" y="3824062"/>
            <a:ext cx="2253343" cy="1208314"/>
          </a:xfrm>
          <a:prstGeom prst="snip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stats(.txt)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76141F2-1BD1-4E66-B180-EF74E2412C2E}"/>
              </a:ext>
            </a:extLst>
          </p:cNvPr>
          <p:cNvSpPr/>
          <p:nvPr/>
        </p:nvSpPr>
        <p:spPr>
          <a:xfrm rot="11462935">
            <a:off x="8784728" y="3993110"/>
            <a:ext cx="563337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B113A5-F124-429D-8CCB-700E15A267FB}"/>
              </a:ext>
            </a:extLst>
          </p:cNvPr>
          <p:cNvSpPr/>
          <p:nvPr/>
        </p:nvSpPr>
        <p:spPr>
          <a:xfrm rot="5400000">
            <a:off x="3872121" y="3694495"/>
            <a:ext cx="1416054" cy="313419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3230E97C-AA08-4D4B-A2F9-6069C1962138}"/>
              </a:ext>
            </a:extLst>
          </p:cNvPr>
          <p:cNvSpPr/>
          <p:nvPr/>
        </p:nvSpPr>
        <p:spPr>
          <a:xfrm>
            <a:off x="3491541" y="4668469"/>
            <a:ext cx="2253343" cy="1208314"/>
          </a:xfrm>
          <a:prstGeom prst="snip2Diag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spp_sel_scaffolds</a:t>
            </a:r>
            <a:r>
              <a:rPr lang="en-US" altLang="zh-CN" sz="2800" dirty="0"/>
              <a:t>(.fa)</a:t>
            </a:r>
            <a:endParaRPr lang="zh-CN" altLang="en-US" sz="2800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7778CB7-525B-4713-8F77-F262FA069BC0}"/>
              </a:ext>
            </a:extLst>
          </p:cNvPr>
          <p:cNvSpPr/>
          <p:nvPr/>
        </p:nvSpPr>
        <p:spPr>
          <a:xfrm rot="10319779">
            <a:off x="5815443" y="4852712"/>
            <a:ext cx="3513434" cy="3649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箭头: 右 29">
            <a:extLst>
              <a:ext uri="{FF2B5EF4-FFF2-40B4-BE49-F238E27FC236}">
                <a16:creationId xmlns:a16="http://schemas.microsoft.com/office/drawing/2014/main" id="{52EDF6BF-6680-4D49-862E-C2B2953C6FFB}"/>
              </a:ext>
            </a:extLst>
          </p:cNvPr>
          <p:cNvSpPr/>
          <p:nvPr/>
        </p:nvSpPr>
        <p:spPr>
          <a:xfrm rot="2465082">
            <a:off x="5353542" y="3743389"/>
            <a:ext cx="2709497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507C67A7-FF57-4F63-A5CE-95CE182CDDC3}"/>
              </a:ext>
            </a:extLst>
          </p:cNvPr>
          <p:cNvSpPr/>
          <p:nvPr/>
        </p:nvSpPr>
        <p:spPr>
          <a:xfrm rot="1708584">
            <a:off x="5725403" y="4437889"/>
            <a:ext cx="2061317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8D7CAC-FA65-4A55-8770-3D68679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脚本执行流</a:t>
            </a:r>
          </a:p>
        </p:txBody>
      </p:sp>
      <p:sp>
        <p:nvSpPr>
          <p:cNvPr id="4" name="矩形: 剪去对角 3">
            <a:extLst>
              <a:ext uri="{FF2B5EF4-FFF2-40B4-BE49-F238E27FC236}">
                <a16:creationId xmlns:a16="http://schemas.microsoft.com/office/drawing/2014/main" id="{C7493B40-6686-48EE-A6BA-9B671F20873B}"/>
              </a:ext>
            </a:extLst>
          </p:cNvPr>
          <p:cNvSpPr/>
          <p:nvPr/>
        </p:nvSpPr>
        <p:spPr>
          <a:xfrm>
            <a:off x="502793" y="3172088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ssembly+.sh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CB56D38E-22E6-47CF-B991-A3529BF74626}"/>
              </a:ext>
            </a:extLst>
          </p:cNvPr>
          <p:cNvSpPr/>
          <p:nvPr/>
        </p:nvSpPr>
        <p:spPr>
          <a:xfrm>
            <a:off x="3477766" y="1690688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assembly_a.sh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A842E21E-6EBA-4353-946A-B18BC3059BAB}"/>
              </a:ext>
            </a:extLst>
          </p:cNvPr>
          <p:cNvSpPr/>
          <p:nvPr/>
        </p:nvSpPr>
        <p:spPr>
          <a:xfrm>
            <a:off x="7780244" y="4666702"/>
            <a:ext cx="2253343" cy="1208314"/>
          </a:xfrm>
          <a:prstGeom prst="snip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${</a:t>
            </a:r>
            <a:r>
              <a:rPr lang="en-US" altLang="zh-CN" sz="2800" dirty="0" err="1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}(</a:t>
            </a:r>
            <a:r>
              <a:rPr lang="zh-CN" altLang="en-US" sz="2800" dirty="0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结果文件夹</a:t>
            </a:r>
            <a:r>
              <a:rPr lang="en-US" altLang="zh-CN" sz="2800" dirty="0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1F235F3-F14B-4C1B-870C-CD7992BD4141}"/>
              </a:ext>
            </a:extLst>
          </p:cNvPr>
          <p:cNvSpPr/>
          <p:nvPr/>
        </p:nvSpPr>
        <p:spPr>
          <a:xfrm>
            <a:off x="2882622" y="3625799"/>
            <a:ext cx="54351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8E1FB8-0C80-4F1B-9B58-CE28EE9EAC39}"/>
              </a:ext>
            </a:extLst>
          </p:cNvPr>
          <p:cNvSpPr/>
          <p:nvPr/>
        </p:nvSpPr>
        <p:spPr>
          <a:xfrm rot="2051384">
            <a:off x="2794761" y="4436672"/>
            <a:ext cx="660259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BE89984-46BA-4E49-8472-BD6B77A55F21}"/>
              </a:ext>
            </a:extLst>
          </p:cNvPr>
          <p:cNvSpPr/>
          <p:nvPr/>
        </p:nvSpPr>
        <p:spPr>
          <a:xfrm rot="19527124">
            <a:off x="2741435" y="2829937"/>
            <a:ext cx="758650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3CB5CB4F-9943-41FA-B079-9E7539AD3F4B}"/>
              </a:ext>
            </a:extLst>
          </p:cNvPr>
          <p:cNvSpPr/>
          <p:nvPr/>
        </p:nvSpPr>
        <p:spPr>
          <a:xfrm>
            <a:off x="3485385" y="317869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assembly_p.sh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3E2590AF-8745-4AB2-9446-2580D7131680}"/>
              </a:ext>
            </a:extLst>
          </p:cNvPr>
          <p:cNvSpPr/>
          <p:nvPr/>
        </p:nvSpPr>
        <p:spPr>
          <a:xfrm>
            <a:off x="3500003" y="4666702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assembly_s.sh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4" name="矩形: 剪去对角 23">
            <a:extLst>
              <a:ext uri="{FF2B5EF4-FFF2-40B4-BE49-F238E27FC236}">
                <a16:creationId xmlns:a16="http://schemas.microsoft.com/office/drawing/2014/main" id="{10543E7D-9636-442D-ACFC-25EA70566460}"/>
              </a:ext>
            </a:extLst>
          </p:cNvPr>
          <p:cNvSpPr/>
          <p:nvPr/>
        </p:nvSpPr>
        <p:spPr>
          <a:xfrm>
            <a:off x="6601806" y="2253743"/>
            <a:ext cx="4610217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n50.sh</a:t>
            </a:r>
            <a:r>
              <a:rPr lang="zh-CN" altLang="en-US" sz="28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800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blast_and_circos</a:t>
            </a:r>
            <a:r>
              <a:rPr lang="en-US" altLang="zh-CN" sz="28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6B83FE2-74BA-43A8-9218-DE26EE58BA82}"/>
              </a:ext>
            </a:extLst>
          </p:cNvPr>
          <p:cNvSpPr/>
          <p:nvPr/>
        </p:nvSpPr>
        <p:spPr>
          <a:xfrm rot="19440049">
            <a:off x="5812519" y="3087664"/>
            <a:ext cx="740548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5525543-661C-4A98-A614-CBDAB2AF5939}"/>
              </a:ext>
            </a:extLst>
          </p:cNvPr>
          <p:cNvSpPr/>
          <p:nvPr/>
        </p:nvSpPr>
        <p:spPr>
          <a:xfrm rot="1523475">
            <a:off x="5807371" y="2296877"/>
            <a:ext cx="728933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36AC7CC-6B5B-49B0-BAEE-13C91886A0C4}"/>
              </a:ext>
            </a:extLst>
          </p:cNvPr>
          <p:cNvSpPr/>
          <p:nvPr/>
        </p:nvSpPr>
        <p:spPr>
          <a:xfrm rot="18449231">
            <a:off x="5475796" y="3947242"/>
            <a:ext cx="1525536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431C41E-2B95-4950-8DD5-D239BDED718C}"/>
              </a:ext>
            </a:extLst>
          </p:cNvPr>
          <p:cNvSpPr/>
          <p:nvPr/>
        </p:nvSpPr>
        <p:spPr>
          <a:xfrm>
            <a:off x="5893141" y="5198206"/>
            <a:ext cx="1742570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0B2730D4-ACE3-4FF4-A752-A6B80B57CA10}"/>
              </a:ext>
            </a:extLst>
          </p:cNvPr>
          <p:cNvSpPr/>
          <p:nvPr/>
        </p:nvSpPr>
        <p:spPr>
          <a:xfrm rot="5400000">
            <a:off x="8381477" y="3908708"/>
            <a:ext cx="1050873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5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541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assembly+</vt:lpstr>
      <vt:lpstr>assembly+程序目的</vt:lpstr>
      <vt:lpstr>assembly+预装软件</vt:lpstr>
      <vt:lpstr>assembly+使用方法</vt:lpstr>
      <vt:lpstr>assembly+数据(蓝)/信息(黄)流</vt:lpstr>
      <vt:lpstr>assembly+脚本执行流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assembly+.sh</dc:title>
  <dc:creator>李 泽林</dc:creator>
  <cp:lastModifiedBy>李 泽林</cp:lastModifiedBy>
  <cp:revision>50</cp:revision>
  <dcterms:created xsi:type="dcterms:W3CDTF">2020-02-29T16:22:08Z</dcterms:created>
  <dcterms:modified xsi:type="dcterms:W3CDTF">2020-03-25T14:05:18Z</dcterms:modified>
</cp:coreProperties>
</file>