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1" r:id="rId2"/>
    <p:sldId id="323" r:id="rId3"/>
    <p:sldId id="324" r:id="rId4"/>
    <p:sldId id="326" r:id="rId5"/>
    <p:sldId id="327" r:id="rId6"/>
    <p:sldId id="329" r:id="rId7"/>
    <p:sldId id="330" r:id="rId8"/>
    <p:sldId id="332" r:id="rId9"/>
    <p:sldId id="333" r:id="rId10"/>
    <p:sldId id="320" r:id="rId11"/>
  </p:sldIdLst>
  <p:sldSz cx="122047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DEEB7"/>
    <a:srgbClr val="FF3399"/>
    <a:srgbClr val="FBA3BE"/>
    <a:srgbClr val="9EB4FA"/>
    <a:srgbClr val="FED6F3"/>
    <a:srgbClr val="F92BCD"/>
    <a:srgbClr val="C41AC4"/>
    <a:srgbClr val="C98D15"/>
    <a:srgbClr val="D848DB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9" autoAdjust="0"/>
    <p:restoredTop sz="86471" autoAdjust="0"/>
  </p:normalViewPr>
  <p:slideViewPr>
    <p:cSldViewPr>
      <p:cViewPr varScale="1">
        <p:scale>
          <a:sx n="60" d="100"/>
          <a:sy n="60" d="100"/>
        </p:scale>
        <p:origin x="-1152" y="-96"/>
      </p:cViewPr>
      <p:guideLst>
        <p:guide orient="horz" pos="2614"/>
        <p:guide orient="horz" pos="391"/>
        <p:guide orient="horz" pos="3961"/>
        <p:guide orient="horz" pos="210"/>
        <p:guide pos="7294"/>
        <p:guide pos="3844"/>
        <p:guide pos="3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78" y="-7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756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0"/>
            <a:ext cx="3077137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3350" y="765175"/>
            <a:ext cx="6832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378"/>
            <a:ext cx="5680104" cy="46067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5480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0756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i="0"/>
            </a:lvl1pPr>
          </a:lstStyle>
          <a:p>
            <a:pPr>
              <a:defRPr/>
            </a:pPr>
            <a:fld id="{78583CAB-7437-410A-B049-1333472AF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CD78FC7-F3C4-469F-9710-4B2CFC63A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8BF1263-6FE3-4EDA-B682-302EF398A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052" y="315914"/>
            <a:ext cx="2737582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068" y="315914"/>
            <a:ext cx="8013572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98FEB20-B5C7-4B14-B6B2-06C8E214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5F234A0-AF63-4672-B084-6FEC1ECAE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717" y="1709738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717" y="4589464"/>
            <a:ext cx="10526554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3EBE772F-A33F-4437-9103-0358AA1F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069" y="1125538"/>
            <a:ext cx="5375576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4056" y="1125538"/>
            <a:ext cx="5375578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835FCF8-C720-4928-AFF4-6152B58EC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365126"/>
            <a:ext cx="1052655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93" y="1681163"/>
            <a:ext cx="51636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93" y="2505075"/>
            <a:ext cx="516368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9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9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EECC5-D78A-4F0B-A280-CEF64140D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385E7-14AA-4F4A-9DA4-B1B5AD3DA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9C2DA7F-A554-4110-8ECC-D555F162B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063537C-21B6-42E8-A054-89E3AF11E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C129AF8-524F-4510-95EA-4B62819EF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1225343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625068" y="6288088"/>
            <a:ext cx="185401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de-DE" altLang="en-US" sz="1400" b="1" i="0" smtClean="0"/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068" y="1125538"/>
            <a:ext cx="10954566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7817" y="6453188"/>
            <a:ext cx="192181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000" b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45CBA2C-C06E-4872-8123-7C3C5E6AF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25068" y="315913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dg.cnsoc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-48247" y="-26987"/>
            <a:ext cx="12397689" cy="6858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1" y="188913"/>
            <a:ext cx="552616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-48247" y="1700214"/>
            <a:ext cx="12397689" cy="4846637"/>
            <a:chOff x="-36512" y="1700610"/>
            <a:chExt cx="9289032" cy="4845462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89299"/>
              <a:chOff x="-36512" y="1700610"/>
              <a:chExt cx="9289032" cy="3889299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-36512" y="1700610"/>
                <a:ext cx="9289032" cy="1444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-36512" y="5446202"/>
                <a:ext cx="9289032" cy="1444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pic>
          <p:nvPicPr>
            <p:cNvPr id="23561" name="图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57" name="文本框 5"/>
          <p:cNvSpPr txBox="1">
            <a:spLocks noChangeArrowheads="1"/>
          </p:cNvSpPr>
          <p:nvPr/>
        </p:nvSpPr>
        <p:spPr bwMode="auto">
          <a:xfrm>
            <a:off x="1091130" y="2357438"/>
            <a:ext cx="1036388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800" b="1" i="0">
                <a:latin typeface="隶书" pitchFamily="49" charset="-122"/>
                <a:ea typeface="隶书" pitchFamily="49" charset="-122"/>
              </a:rPr>
              <a:t>《</a:t>
            </a:r>
            <a:r>
              <a:rPr lang="zh-CN" altLang="en-US" sz="4800" b="1" i="0">
                <a:latin typeface="隶书" pitchFamily="49" charset="-122"/>
                <a:ea typeface="隶书" pitchFamily="49" charset="-122"/>
              </a:rPr>
              <a:t>中国居民膳食指南（</a:t>
            </a:r>
            <a:r>
              <a:rPr lang="en-US" altLang="zh-CN" sz="4800" b="1" i="0">
                <a:latin typeface="隶书" pitchFamily="49" charset="-122"/>
                <a:ea typeface="隶书" pitchFamily="49" charset="-122"/>
              </a:rPr>
              <a:t>2016</a:t>
            </a:r>
            <a:r>
              <a:rPr lang="zh-CN" altLang="en-US" sz="4800" b="1" i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4800" b="1" i="0">
                <a:latin typeface="隶书" pitchFamily="49" charset="-122"/>
                <a:ea typeface="隶书" pitchFamily="49" charset="-122"/>
              </a:rPr>
              <a:t>》</a:t>
            </a:r>
          </a:p>
        </p:txBody>
      </p:sp>
      <p:sp>
        <p:nvSpPr>
          <p:cNvPr id="23558" name="文本框 11"/>
          <p:cNvSpPr txBox="1">
            <a:spLocks noChangeArrowheads="1"/>
          </p:cNvSpPr>
          <p:nvPr/>
        </p:nvSpPr>
        <p:spPr bwMode="auto">
          <a:xfrm>
            <a:off x="2173260" y="3429000"/>
            <a:ext cx="82370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i="0" dirty="0">
                <a:latin typeface="微软雅黑" pitchFamily="34" charset="-122"/>
                <a:ea typeface="微软雅黑" pitchFamily="34" charset="-122"/>
              </a:rPr>
              <a:t>核心推荐六 ：</a:t>
            </a:r>
            <a:r>
              <a:rPr lang="zh-CN" altLang="zh-CN" sz="4000" b="1" i="0" dirty="0">
                <a:latin typeface="微软雅黑" pitchFamily="34" charset="-122"/>
                <a:ea typeface="微软雅黑" pitchFamily="34" charset="-122"/>
              </a:rPr>
              <a:t>杜绝浪费，兴新食尚</a:t>
            </a:r>
            <a:endParaRPr lang="zh-CN" altLang="en-US" sz="40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0" y="5857892"/>
            <a:ext cx="8316928" cy="8117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特别提示： 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这并非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完整课件，仅为本节的部分关键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数据表，                方便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教育者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>
            <a:spLocks noChangeArrowheads="1"/>
          </p:cNvSpPr>
          <p:nvPr/>
        </p:nvSpPr>
        <p:spPr bwMode="auto">
          <a:xfrm>
            <a:off x="2928238" y="4643439"/>
            <a:ext cx="6968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 i="0" dirty="0" smtClean="0"/>
              <a:t>CNS</a:t>
            </a:r>
            <a:r>
              <a:rPr lang="zh-CN" altLang="en-US" sz="2400" b="1" i="0" dirty="0" smtClean="0"/>
              <a:t>秘书处提供</a:t>
            </a:r>
            <a:endParaRPr lang="en-US" altLang="zh-CN" sz="2400" b="1" i="0" dirty="0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7031044" y="500042"/>
            <a:ext cx="51736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主要信息和图片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032536" y="3644901"/>
            <a:ext cx="387541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单击添加您的公司信息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（联系方式及落款）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7418170" y="2420939"/>
            <a:ext cx="3290607" cy="1044575"/>
            <a:chOff x="0" y="0"/>
            <a:chExt cx="1293" cy="548"/>
          </a:xfrm>
        </p:grpSpPr>
        <p:sp>
          <p:nvSpPr>
            <p:cNvPr id="13326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293" cy="3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谢谢</a:t>
              </a:r>
            </a:p>
          </p:txBody>
        </p:sp>
        <p:sp>
          <p:nvSpPr>
            <p:cNvPr id="13327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32"/>
              <a:ext cx="1293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alpha val="18039"/>
                    </a:schemeClr>
                  </a:solidFill>
                  <a:latin typeface="黑体"/>
                  <a:ea typeface="黑体"/>
                </a:rPr>
                <a:t>谢谢观赏</a:t>
              </a:r>
            </a:p>
          </p:txBody>
        </p:sp>
      </p:grpSp>
      <p:grpSp>
        <p:nvGrpSpPr>
          <p:cNvPr id="13316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13319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90019"/>
              <a:chOff x="-36512" y="1700610"/>
              <a:chExt cx="9289032" cy="3890019"/>
            </a:xfrm>
          </p:grpSpPr>
          <p:sp>
            <p:nvSpPr>
              <p:cNvPr id="11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3320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8" name="图片 2"/>
          <p:cNvPicPr>
            <a:picLocks noChangeAspect="1"/>
          </p:cNvPicPr>
          <p:nvPr/>
        </p:nvPicPr>
        <p:blipFill>
          <a:blip r:embed="rId3" cstate="print"/>
          <a:srcRect t="18550" b="25803"/>
          <a:stretch>
            <a:fillRect/>
          </a:stretch>
        </p:blipFill>
        <p:spPr bwMode="auto">
          <a:xfrm>
            <a:off x="1" y="214313"/>
            <a:ext cx="2316135" cy="102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42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89820"/>
              <a:chOff x="-36512" y="1700610"/>
              <a:chExt cx="9289032" cy="3889820"/>
            </a:xfrm>
          </p:grpSpPr>
          <p:sp>
            <p:nvSpPr>
              <p:cNvPr id="44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3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" name="组合 47"/>
          <p:cNvGrpSpPr/>
          <p:nvPr/>
        </p:nvGrpSpPr>
        <p:grpSpPr>
          <a:xfrm>
            <a:off x="887376" y="2571744"/>
            <a:ext cx="10149716" cy="3785652"/>
            <a:chOff x="291272" y="2357430"/>
            <a:chExt cx="10149716" cy="3785652"/>
          </a:xfrm>
        </p:grpSpPr>
        <p:sp>
          <p:nvSpPr>
            <p:cNvPr id="49" name="TextBox 48"/>
            <p:cNvSpPr txBox="1"/>
            <p:nvPr/>
          </p:nvSpPr>
          <p:spPr>
            <a:xfrm>
              <a:off x="291272" y="2357430"/>
              <a:ext cx="1014971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 smtClean="0"/>
                <a:t>更多信息请关注：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1</a:t>
              </a:r>
              <a:r>
                <a:rPr lang="zh-CN" altLang="en-US" sz="2400" b="1" i="0" dirty="0" smtClean="0"/>
                <a:t>、</a:t>
              </a:r>
              <a:r>
                <a:rPr lang="en-US" altLang="zh-CN" sz="2400" b="1" i="0" dirty="0" smtClean="0"/>
                <a:t>《</a:t>
              </a:r>
              <a:r>
                <a:rPr lang="zh-CN" altLang="en-US" sz="2400" b="1" i="0" dirty="0" smtClean="0"/>
                <a:t>中国居民膳食指南</a:t>
              </a:r>
              <a:r>
                <a:rPr lang="en-US" altLang="zh-CN" sz="2400" b="1" i="0" dirty="0" smtClean="0"/>
                <a:t>》</a:t>
              </a:r>
              <a:r>
                <a:rPr lang="zh-CN" altLang="en-US" sz="2400" b="1" i="0" dirty="0" smtClean="0"/>
                <a:t>网站</a:t>
              </a:r>
              <a:r>
                <a:rPr lang="en-US" altLang="zh-CN" sz="2400" b="1" i="0" dirty="0" smtClean="0"/>
                <a:t>--- </a:t>
              </a:r>
              <a:r>
                <a:rPr lang="en-US" altLang="zh-CN" sz="2400" b="1" i="0" dirty="0" smtClean="0">
                  <a:hlinkClick r:id="rId4"/>
                </a:rPr>
                <a:t>http://dg.cnsoc.org/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2</a:t>
              </a:r>
              <a:r>
                <a:rPr lang="zh-CN" altLang="en-US" sz="2400" b="1" i="0" dirty="0" smtClean="0"/>
                <a:t>、微信公众平台：</a:t>
              </a:r>
              <a:r>
                <a:rPr lang="zh-CN" altLang="en-US" sz="2400" b="1" i="0" dirty="0" smtClean="0">
                  <a:solidFill>
                    <a:srgbClr val="FF0000"/>
                  </a:solidFill>
                </a:rPr>
                <a:t>中国营养界                     中国好营养</a:t>
              </a:r>
              <a:endParaRPr lang="en-US" altLang="zh-CN" sz="2400" b="1" i="0" dirty="0" smtClean="0">
                <a:solidFill>
                  <a:srgbClr val="FF0000"/>
                </a:solidFill>
              </a:endParaRP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</p:txBody>
        </p:sp>
        <p:pic>
          <p:nvPicPr>
            <p:cNvPr id="50" name="Picture 2" descr="E:\1602\中国营养界微信\存档文件\二维码\中国好营养二维码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78014" y="3929066"/>
              <a:ext cx="1285884" cy="1285884"/>
            </a:xfrm>
            <a:prstGeom prst="rect">
              <a:avLst/>
            </a:prstGeom>
            <a:noFill/>
          </p:spPr>
        </p:pic>
        <p:pic>
          <p:nvPicPr>
            <p:cNvPr id="51" name="Picture 3" descr="E:\1602\中国营养界微信\存档文件\二维码\中国营养界二维码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20428" y="3929066"/>
              <a:ext cx="1285884" cy="1285884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22023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0" dirty="0" smtClean="0"/>
                <a:t>（科学）</a:t>
              </a:r>
              <a:endParaRPr lang="zh-CN" altLang="en-US" i="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3494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0" dirty="0" smtClean="0"/>
                <a:t>（科普）</a:t>
              </a:r>
              <a:endParaRPr lang="zh-CN" altLang="en-US" i="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3744896" y="285728"/>
            <a:ext cx="81138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特别提示： 这里并非完整课件，仅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为本节的部分</a:t>
            </a: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关键数据表方便教育者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拷贝请标明出处</a:t>
            </a:r>
            <a:r>
              <a:rPr lang="en-US" altLang="zh-CN" sz="2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b="1" i="0" dirty="0">
                <a:solidFill>
                  <a:srgbClr val="FF0000"/>
                </a:solidFill>
              </a:rPr>
              <a:t>《</a:t>
            </a:r>
            <a:r>
              <a:rPr lang="zh-CN" altLang="en-US" sz="2400" b="1" i="0" dirty="0">
                <a:solidFill>
                  <a:srgbClr val="FF0000"/>
                </a:solidFill>
              </a:rPr>
              <a:t>中国居民膳食指南</a:t>
            </a:r>
            <a:r>
              <a:rPr lang="en-US" altLang="zh-CN" sz="2400" i="0" dirty="0"/>
              <a:t>》</a:t>
            </a:r>
            <a:endParaRPr lang="zh-CN" altLang="en-US" sz="2400" i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关键推荐</a:t>
            </a:r>
            <a:endParaRPr lang="en-US" altLang="zh-CN" sz="3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584737" y="1268413"/>
            <a:ext cx="833193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800" i="0">
                <a:latin typeface="微软雅黑" pitchFamily="34" charset="-122"/>
                <a:ea typeface="微软雅黑" pitchFamily="34" charset="-122"/>
              </a:rPr>
              <a:t>珍惜食物，适量备餐，提倡分餐不浪费</a:t>
            </a:r>
            <a:endParaRPr lang="zh-CN" altLang="zh-CN" sz="2800" b="1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84737" y="1557339"/>
            <a:ext cx="74337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zh-C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1679376" y="2133601"/>
            <a:ext cx="823729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800" i="0">
                <a:latin typeface="微软雅黑" pitchFamily="34" charset="-122"/>
                <a:ea typeface="微软雅黑" pitchFamily="34" charset="-122"/>
              </a:rPr>
              <a:t>选择新鲜卫生的食物和适宜的烹调方式</a:t>
            </a:r>
            <a:endParaRPr lang="en-US" altLang="zh-CN" sz="2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90099" y="2492376"/>
            <a:ext cx="7463479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744632" y="2857496"/>
            <a:ext cx="8072494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800" i="0">
                <a:latin typeface="微软雅黑" pitchFamily="34" charset="-122"/>
                <a:ea typeface="微软雅黑" pitchFamily="34" charset="-122"/>
              </a:rPr>
              <a:t>食物制备生熟分开、熟食二次加热要热透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53191" y="3741738"/>
            <a:ext cx="7465334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1679377" y="4581525"/>
            <a:ext cx="7788219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i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zh-CN" sz="2800" i="0">
                <a:latin typeface="微软雅黑" pitchFamily="34" charset="-122"/>
                <a:ea typeface="微软雅黑" pitchFamily="34" charset="-122"/>
              </a:rPr>
              <a:t>回家吃饭，享受食物和亲情</a:t>
            </a:r>
            <a:endParaRPr lang="zh-CN" altLang="en-US" sz="2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872365" y="4365626"/>
            <a:ext cx="714616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369246" y="1125538"/>
            <a:ext cx="1345356" cy="863600"/>
            <a:chOff x="0" y="0"/>
            <a:chExt cx="384" cy="375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0" y="0"/>
              <a:ext cx="384" cy="375"/>
              <a:chOff x="0" y="0"/>
              <a:chExt cx="1042" cy="1019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25654" name="Picture 14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55" name="Oval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</p:grpSp>
          <p:pic>
            <p:nvPicPr>
              <p:cNvPr id="25653" name="Picture 16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51" name="WordArt 17"/>
            <p:cNvSpPr>
              <a:spLocks noChangeArrowheads="1" noChangeShapeType="1"/>
            </p:cNvSpPr>
            <p:nvPr/>
          </p:nvSpPr>
          <p:spPr bwMode="auto">
            <a:xfrm>
              <a:off x="131" y="101"/>
              <a:ext cx="87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1</a:t>
              </a:r>
              <a:endPara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578935" y="1992313"/>
            <a:ext cx="1234017" cy="715962"/>
            <a:chOff x="0" y="0"/>
            <a:chExt cx="520" cy="506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25648" name="Picture 21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49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 sz="2400"/>
                </a:p>
              </p:txBody>
            </p:sp>
          </p:grpSp>
          <p:pic>
            <p:nvPicPr>
              <p:cNvPr id="25647" name="Picture 23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45" name="WordArt 24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2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2</a:t>
              </a:r>
              <a:endParaRPr lang="zh-CN" altLang="en-US" sz="32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9849863" y="2708276"/>
            <a:ext cx="1250717" cy="809625"/>
            <a:chOff x="0" y="0"/>
            <a:chExt cx="520" cy="506"/>
          </a:xfrm>
        </p:grpSpPr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25642" name="Picture 28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43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</p:grpSp>
          <p:pic>
            <p:nvPicPr>
              <p:cNvPr id="25641" name="Picture 30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39" name="WordArt 31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3</a:t>
              </a:r>
              <a:endPara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9755225" y="4365625"/>
            <a:ext cx="1248861" cy="935038"/>
            <a:chOff x="0" y="0"/>
            <a:chExt cx="520" cy="506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25636" name="Picture 35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37" name="Oval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</p:grpSp>
          <p:pic>
            <p:nvPicPr>
              <p:cNvPr id="25635" name="Picture 37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33" name="WordArt 38"/>
            <p:cNvSpPr>
              <a:spLocks noChangeArrowheads="1" noChangeShapeType="1"/>
            </p:cNvSpPr>
            <p:nvPr/>
          </p:nvSpPr>
          <p:spPr bwMode="auto">
            <a:xfrm>
              <a:off x="170" y="136"/>
              <a:ext cx="168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5</a:t>
              </a:r>
              <a:endPara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pic>
        <p:nvPicPr>
          <p:cNvPr id="25615" name="图片 39"/>
          <p:cNvPicPr>
            <a:picLocks noChangeAspect="1"/>
          </p:cNvPicPr>
          <p:nvPr/>
        </p:nvPicPr>
        <p:blipFill>
          <a:blip r:embed="rId4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6" name="AutoShape 9"/>
          <p:cNvSpPr>
            <a:spLocks noChangeArrowheads="1"/>
          </p:cNvSpPr>
          <p:nvPr/>
        </p:nvSpPr>
        <p:spPr bwMode="auto">
          <a:xfrm>
            <a:off x="1679376" y="5445125"/>
            <a:ext cx="7496881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zh-CN" sz="2800" i="0">
                <a:latin typeface="微软雅黑" pitchFamily="34" charset="-122"/>
                <a:ea typeface="微软雅黑" pitchFamily="34" charset="-122"/>
              </a:rPr>
              <a:t>传承优良文化，兴新食尚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9176257" y="5300664"/>
            <a:ext cx="1349067" cy="865187"/>
            <a:chOff x="0" y="0"/>
            <a:chExt cx="520" cy="506"/>
          </a:xfrm>
        </p:grpSpPr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25630" name="Picture 35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31" name="Oval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 sz="2400"/>
                </a:p>
              </p:txBody>
            </p:sp>
          </p:grpSp>
          <p:pic>
            <p:nvPicPr>
              <p:cNvPr id="25629" name="Picture 37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27" name="WordArt 38"/>
            <p:cNvSpPr>
              <a:spLocks noChangeArrowheads="1" noChangeShapeType="1"/>
            </p:cNvSpPr>
            <p:nvPr/>
          </p:nvSpPr>
          <p:spPr bwMode="auto">
            <a:xfrm>
              <a:off x="170" y="136"/>
              <a:ext cx="168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2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6</a:t>
              </a:r>
              <a:endParaRPr lang="zh-CN" altLang="en-US" sz="32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25618" name="AutoShape 9"/>
          <p:cNvSpPr>
            <a:spLocks noChangeArrowheads="1"/>
          </p:cNvSpPr>
          <p:nvPr/>
        </p:nvSpPr>
        <p:spPr bwMode="auto">
          <a:xfrm>
            <a:off x="1777726" y="3716339"/>
            <a:ext cx="8110838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zh-CN" sz="2800" i="0">
                <a:latin typeface="微软雅黑" pitchFamily="34" charset="-122"/>
                <a:ea typeface="微软雅黑" pitchFamily="34" charset="-122"/>
              </a:rPr>
              <a:t>学会阅读食品标签，合理选择食品</a:t>
            </a:r>
            <a:endParaRPr lang="zh-CN" altLang="en-US" sz="2800" i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9946357" y="3500438"/>
            <a:ext cx="1259996" cy="792162"/>
            <a:chOff x="0" y="0"/>
            <a:chExt cx="520" cy="506"/>
          </a:xfrm>
        </p:grpSpPr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25624" name="Picture 35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25" name="Oval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</p:grpSp>
          <p:pic>
            <p:nvPicPr>
              <p:cNvPr id="25623" name="Picture 37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21" name="WordArt 38"/>
            <p:cNvSpPr>
              <a:spLocks noChangeArrowheads="1" noChangeShapeType="1"/>
            </p:cNvSpPr>
            <p:nvPr/>
          </p:nvSpPr>
          <p:spPr bwMode="auto">
            <a:xfrm>
              <a:off x="170" y="136"/>
              <a:ext cx="168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4</a:t>
              </a:r>
              <a:endPara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95051" y="260350"/>
            <a:ext cx="10953982" cy="59213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关键推荐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：</a:t>
            </a:r>
            <a:r>
              <a:rPr lang="zh-CN" altLang="zh-CN" sz="3200" b="1" dirty="0" smtClean="0">
                <a:solidFill>
                  <a:schemeClr val="tx1"/>
                </a:solidFill>
              </a:rPr>
              <a:t>珍惜食物，适量备餐，提倡分餐不浪费</a:t>
            </a:r>
            <a:endParaRPr lang="zh-CN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27008" y="1484313"/>
            <a:ext cx="9647308" cy="4803775"/>
          </a:xfrm>
        </p:spPr>
        <p:txBody>
          <a:bodyPr/>
          <a:lstStyle/>
          <a:p>
            <a:r>
              <a:rPr lang="zh-CN" altLang="zh-CN" sz="2800" dirty="0" smtClean="0"/>
              <a:t>杜绝浪费、尊重劳动、珍惜食物</a:t>
            </a:r>
            <a:r>
              <a:rPr lang="zh-CN" altLang="en-US" sz="2800" dirty="0" smtClean="0"/>
              <a:t>是中华民族的传统美德和</a:t>
            </a:r>
            <a:r>
              <a:rPr lang="zh-CN" altLang="zh-CN" sz="2800" dirty="0" smtClean="0"/>
              <a:t>每个人必须遵守的原则</a:t>
            </a:r>
            <a:endParaRPr lang="en-US" altLang="zh-CN" sz="2800" dirty="0" smtClean="0"/>
          </a:p>
          <a:p>
            <a:r>
              <a:rPr lang="zh-CN" altLang="zh-CN" sz="2800" dirty="0" smtClean="0"/>
              <a:t>我国人多地少，人均食物资源并不丰富。而且粮食供需总量长期保持紧平衡</a:t>
            </a:r>
            <a:endParaRPr lang="en-US" altLang="zh-CN" sz="2800" dirty="0" smtClean="0"/>
          </a:p>
          <a:p>
            <a:r>
              <a:rPr lang="zh-CN" altLang="zh-CN" sz="2800" dirty="0" smtClean="0"/>
              <a:t>我国每年浪费的食物高达</a:t>
            </a:r>
            <a:r>
              <a:rPr lang="en-US" altLang="zh-CN" sz="2800" dirty="0" smtClean="0"/>
              <a:t>1.2</a:t>
            </a:r>
            <a:r>
              <a:rPr lang="zh-CN" altLang="zh-CN" sz="2800" dirty="0" smtClean="0"/>
              <a:t>亿吨，相当于</a:t>
            </a:r>
            <a:r>
              <a:rPr lang="en-US" altLang="zh-CN" sz="2800" dirty="0" smtClean="0"/>
              <a:t>2.76</a:t>
            </a:r>
            <a:r>
              <a:rPr lang="zh-CN" altLang="zh-CN" sz="2800" dirty="0" smtClean="0"/>
              <a:t>亿亩农田种出的食物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占全国农作物播种面积的</a:t>
            </a:r>
            <a:r>
              <a:rPr lang="en-US" altLang="zh-CN" sz="2800" dirty="0" smtClean="0"/>
              <a:t>11.6%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  <p:pic>
        <p:nvPicPr>
          <p:cNvPr id="26629" name="图片 39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8748" y="285728"/>
            <a:ext cx="10953983" cy="59213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分餐制的优点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625359" y="1412875"/>
            <a:ext cx="11146971" cy="3887788"/>
          </a:xfrm>
        </p:spPr>
        <p:txBody>
          <a:bodyPr/>
          <a:lstStyle/>
          <a:p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预防经口传播疾病：避免共同用餐时个人使用的筷子、勺子接触公众食物，传播一些传染性疾病。</a:t>
            </a:r>
          </a:p>
          <a:p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定量取餐、按需进食，保证营养平衡：特别是对于儿童，学习认识食物、熟悉量化食物，也有助于良好饮食习惯的养成。</a:t>
            </a:r>
          </a:p>
          <a:p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节约粮食，减少浪费：聚餐场合或在外就餐时（家宴、宴请、会餐等等）往往会过量购买和过量备餐，如分餐便可以按量取舍，剩余饭菜还可以打包带走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6" name="图片 125962" descr="7df40954-d9bb-4f54-aefc-1a8c76cca4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8629" y="5229226"/>
            <a:ext cx="2115456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图片 39"/>
          <p:cNvPicPr>
            <a:picLocks noChangeAspect="1"/>
          </p:cNvPicPr>
          <p:nvPr/>
        </p:nvPicPr>
        <p:blipFill>
          <a:blip r:embed="rId3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不浪费的社会效益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19998" y="1628776"/>
            <a:ext cx="10957694" cy="4392613"/>
          </a:xfrm>
        </p:spPr>
        <p:txBody>
          <a:bodyPr/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良好饮食行为，有助于合理膳食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降低食品价格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如果谷物、水果蔬菜、肉类和水产品的消费环节减少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1%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的浪费，这四类农产品的国内价格将会分别下降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2.5%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5.2%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2.1%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4.6%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养活贫困人口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养活我国所有贫困人口</a:t>
            </a: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改善生态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一年可以省下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459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万吨化肥和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316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亿吨农业用水</a:t>
            </a: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减少雾霾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 浪费产生大量垃圾，处理垃圾所需要的能源和人力消耗增加。</a:t>
            </a:r>
          </a:p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促进</a:t>
            </a:r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可持续发展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勤俭节约美德使民族和家庭更和谐，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促进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社会的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良性循环可持续发展</a:t>
            </a:r>
            <a:endParaRPr lang="zh-CN" altLang="zh-CN" sz="240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smtClean="0"/>
          </a:p>
        </p:txBody>
      </p:sp>
      <p:pic>
        <p:nvPicPr>
          <p:cNvPr id="29700" name="图片 39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39381" y="315913"/>
            <a:ext cx="11532949" cy="592137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关键推荐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食物制备生熟分开、熟食二次加热要热透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25360" y="1412875"/>
            <a:ext cx="10187593" cy="2376488"/>
          </a:xfrm>
        </p:spPr>
        <p:txBody>
          <a:bodyPr/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食物生熟要分开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在食物清洗、切配、储藏的整个过程中，生熟都应分开。</a:t>
            </a: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食物要完全煮熟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适当温度的烹调可以杀死几乎所有的致病性微生物，彻底煮熟食物是保证饮食安全的一个有效手段，尤其对于畜、禽、蛋和水产品等微生物污染风险较高的食品。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熟食或者隔顿、隔夜的剩饭在食用前须彻底再加热，以杀灭储存时增殖的微生物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食物储存得当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食物合理储存的目的是保持新鲜，避免污染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。应根据食物属性选择储存方式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/>
          </a:p>
        </p:txBody>
      </p:sp>
      <p:pic>
        <p:nvPicPr>
          <p:cNvPr id="31748" name="图片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648" y="4554535"/>
            <a:ext cx="3789265" cy="23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4593">
            <a:off x="8943244" y="3614386"/>
            <a:ext cx="3143355" cy="305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图片 39"/>
          <p:cNvPicPr>
            <a:picLocks noChangeAspect="1"/>
          </p:cNvPicPr>
          <p:nvPr/>
        </p:nvPicPr>
        <p:blipFill>
          <a:blip r:embed="rId4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10174316" y="5286388"/>
            <a:ext cx="1000132" cy="428628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100ºC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78556" y="260350"/>
            <a:ext cx="10953983" cy="59213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关键推荐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注意食品标签，合理选择包装食品</a:t>
            </a:r>
            <a:endParaRPr lang="zh-CN" altLang="en-US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625359" y="1125538"/>
            <a:ext cx="10953982" cy="423228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食品标签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食物新鲜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、产品特点、营养信息等。以下信息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特别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日期信息：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包括生产日期和保质期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配料表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：配料表是了解食品主要原料、鉴别食品属性的重要途径。应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特别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关注添加剂种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 营养标签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：标签上的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营养成分表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，显示该食物所含的能量、蛋白质、脂肪、碳水化合物、钠等食物营养基本信息，有助于了解食品的营养组分和特征。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注意过敏食物及食物中的过敏原信息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常见的容易引起过敏的食品有：奶（牛奶、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山羊奶等）、坚果类（杏仁、胡桃、花生、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榛子和腰果等）、豆类（大豆、豌豆、蚕豆等）、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蛋类、海产品（虾、贝壳类）等。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zh-CN" dirty="0" smtClean="0"/>
          </a:p>
          <a:p>
            <a:endParaRPr lang="zh-CN" altLang="en-US" dirty="0" smtClean="0"/>
          </a:p>
        </p:txBody>
      </p:sp>
      <p:pic>
        <p:nvPicPr>
          <p:cNvPr id="32772" name="图片 3"/>
          <p:cNvPicPr>
            <a:picLocks noChangeAspect="1" noChangeArrowheads="1"/>
          </p:cNvPicPr>
          <p:nvPr/>
        </p:nvPicPr>
        <p:blipFill>
          <a:blip r:embed="rId2"/>
          <a:srcRect l="25769" t="33086" r="22951" b="9442"/>
          <a:stretch>
            <a:fillRect/>
          </a:stretch>
        </p:blipFill>
        <p:spPr bwMode="auto">
          <a:xfrm>
            <a:off x="7110903" y="3644900"/>
            <a:ext cx="4759778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图片 39"/>
          <p:cNvPicPr>
            <a:picLocks noChangeAspect="1"/>
          </p:cNvPicPr>
          <p:nvPr/>
        </p:nvPicPr>
        <p:blipFill>
          <a:blip r:embed="rId3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56082" y="142875"/>
            <a:ext cx="10953983" cy="592138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回家吃饭的益处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27009" y="1428737"/>
            <a:ext cx="10933191" cy="4859352"/>
          </a:xfrm>
        </p:spPr>
        <p:txBody>
          <a:bodyPr/>
          <a:lstStyle/>
          <a:p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饮食健康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在家烹调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不仅可以增加生活乐趣，还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有助于实践少盐少油的清淡口味饮食。同时还能有效控制饭菜的食用量，合理搭配各类食物。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情感沟通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经常在家吃饭的孩子不容易心情低落或饮食紊乱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，有利于家长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更早发现问题、改善不良情绪。</a:t>
            </a:r>
          </a:p>
          <a:p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尊老爱幼 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陪伴儿童进餐：家长可以了解孩子对食物、味道的喜恶，进而调整烹饪方法或及时纠正和引导儿童健康的饮食习惯。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 陪伴老年人进餐：了解老人胃口好坏，是了解老人健康情况的重要指标。照顾年长老人、陪伴老人进餐，是晚辈的责任和义务。</a:t>
            </a: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饮食文化传承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食物不仅承载了营养，也反应了人们的文化传承、饮食习惯、生活状态，特别是文明程度。 </a:t>
            </a:r>
          </a:p>
        </p:txBody>
      </p:sp>
      <p:pic>
        <p:nvPicPr>
          <p:cNvPr id="34820" name="图片 39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关键推荐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传承优良文化，兴新食尚</a:t>
            </a:r>
            <a:endParaRPr lang="zh-CN" altLang="en-US" sz="3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78555" y="1268414"/>
            <a:ext cx="11490269" cy="5589587"/>
          </a:xfrm>
          <a:solidFill>
            <a:schemeClr val="bg1"/>
          </a:solidFill>
        </p:spPr>
        <p:txBody>
          <a:bodyPr/>
          <a:lstStyle/>
          <a:p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饮食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文化和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反映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整个民族的健康和社会的文明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倡导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膳食营养平衡、饮食卫生、不浪费食物、文明餐饮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既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优良饮食文化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传承和发扬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也是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新的饮食时尚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份餐或分餐是养成良好的饮食习惯的开始。无论是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社会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还是家庭，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均应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按科学的饮食搭配原则进行合理分餐。</a:t>
            </a:r>
          </a:p>
          <a:p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在外就餐时提倡分餐、简餐、份饭， 倡导节约、卫生、合理的饮食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新食尚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公共餐饮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是新食尚的推行者和实践者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提供标准化菜品，菜单上应准确标注菜量，按食物多样、营养均衡的要求配置。发展可选择份餐、提供半份菜，方便消费者自主调节食物量。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做减盐减油的践行者和引导者，不断创造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营养健康的</a:t>
            </a:r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新菜品。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推行分餐制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200" smtClean="0">
                <a:latin typeface="微软雅黑" pitchFamily="34" charset="-122"/>
                <a:ea typeface="微软雅黑" pitchFamily="34" charset="-122"/>
              </a:rPr>
              <a:t>单位食堂应推行份餐或套餐</a:t>
            </a:r>
          </a:p>
          <a:p>
            <a:endParaRPr lang="zh-CN" altLang="en-US" sz="2200" smtClean="0"/>
          </a:p>
        </p:txBody>
      </p:sp>
      <p:pic>
        <p:nvPicPr>
          <p:cNvPr id="35844" name="图片 39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9012959" y="6108700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xyy">
  <a:themeElements>
    <a:clrScheme name="gxyy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gxyy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gxy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Pages>0</Pages>
  <Words>1164</Words>
  <Characters>0</Characters>
  <Application>Microsoft Office PowerPoint</Application>
  <DocSecurity>0</DocSecurity>
  <PresentationFormat>自定义</PresentationFormat>
  <Lines>0</Lines>
  <Paragraphs>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gxyy</vt:lpstr>
      <vt:lpstr>幻灯片 1</vt:lpstr>
      <vt:lpstr>关键推荐</vt:lpstr>
      <vt:lpstr>关键推荐1：珍惜食物，适量备餐，提倡分餐不浪费</vt:lpstr>
      <vt:lpstr>分餐制的优点</vt:lpstr>
      <vt:lpstr>不浪费的社会效益</vt:lpstr>
      <vt:lpstr>关键推荐3：食物制备生熟分开、熟食二次加热要热透</vt:lpstr>
      <vt:lpstr>关键推荐4：注意食品标签，合理选择包装食品</vt:lpstr>
      <vt:lpstr>回家吃饭的益处</vt:lpstr>
      <vt:lpstr>关键推荐6：传承优良文化，兴新食尚</vt:lpstr>
      <vt:lpstr>幻灯片 10</vt:lpstr>
    </vt:vector>
  </TitlesOfParts>
  <Company>MC SYSTEM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中国营养学会</dc:creator>
  <cp:lastModifiedBy>nutrition</cp:lastModifiedBy>
  <cp:revision>115</cp:revision>
  <dcterms:created xsi:type="dcterms:W3CDTF">2009-07-21T03:05:13Z</dcterms:created>
  <dcterms:modified xsi:type="dcterms:W3CDTF">2016-07-05T09:22:54Z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