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1" r:id="rId2"/>
    <p:sldId id="338" r:id="rId3"/>
    <p:sldId id="358" r:id="rId4"/>
    <p:sldId id="339" r:id="rId5"/>
    <p:sldId id="341" r:id="rId6"/>
    <p:sldId id="342" r:id="rId7"/>
    <p:sldId id="344" r:id="rId8"/>
    <p:sldId id="345" r:id="rId9"/>
    <p:sldId id="347" r:id="rId10"/>
    <p:sldId id="348" r:id="rId11"/>
    <p:sldId id="352" r:id="rId12"/>
    <p:sldId id="355" r:id="rId13"/>
    <p:sldId id="357" r:id="rId14"/>
    <p:sldId id="320" r:id="rId15"/>
  </p:sldIdLst>
  <p:sldSz cx="122047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DEEB7"/>
    <a:srgbClr val="FF3399"/>
    <a:srgbClr val="FBA3BE"/>
    <a:srgbClr val="9EB4FA"/>
    <a:srgbClr val="FED6F3"/>
    <a:srgbClr val="F92BCD"/>
    <a:srgbClr val="C41AC4"/>
    <a:srgbClr val="C98D15"/>
    <a:srgbClr val="D848DB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9" autoAdjust="0"/>
    <p:restoredTop sz="88971" autoAdjust="0"/>
  </p:normalViewPr>
  <p:slideViewPr>
    <p:cSldViewPr>
      <p:cViewPr varScale="1">
        <p:scale>
          <a:sx n="62" d="100"/>
          <a:sy n="62" d="100"/>
        </p:scale>
        <p:origin x="-1074" y="-96"/>
      </p:cViewPr>
      <p:guideLst>
        <p:guide orient="horz" pos="2614"/>
        <p:guide orient="horz" pos="391"/>
        <p:guide orient="horz" pos="3961"/>
        <p:guide orient="horz" pos="210"/>
        <p:guide pos="7294"/>
        <p:guide pos="3844"/>
        <p:guide pos="3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78" y="-78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222"/>
          </a:xfrm>
          <a:prstGeom prst="rect">
            <a:avLst/>
          </a:prstGeom>
        </p:spPr>
        <p:txBody>
          <a:bodyPr vert="horz" lIns="94750" tIns="47376" rIns="94750" bIns="4737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756"/>
            <a:ext cx="3077137" cy="512222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480" cy="51058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50" tIns="47376" rIns="94750" bIns="47376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5" y="0"/>
            <a:ext cx="3077137" cy="51058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50" tIns="47376" rIns="94750" bIns="47376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3350" y="765175"/>
            <a:ext cx="68326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0378"/>
            <a:ext cx="5680104" cy="460672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50" tIns="47376" rIns="94750" bIns="473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</a:t>
            </a:r>
          </a:p>
          <a:p>
            <a:pPr lvl="1"/>
            <a:r>
              <a:rPr lang="zh-CN" altLang="zh-CN" noProof="0" smtClean="0"/>
              <a:t>第二级</a:t>
            </a:r>
          </a:p>
          <a:p>
            <a:pPr lvl="2"/>
            <a:r>
              <a:rPr lang="zh-CN" altLang="zh-CN" noProof="0" smtClean="0"/>
              <a:t>第三级</a:t>
            </a:r>
          </a:p>
          <a:p>
            <a:pPr lvl="3"/>
            <a:r>
              <a:rPr lang="zh-CN" altLang="zh-CN" noProof="0" smtClean="0"/>
              <a:t>第四级</a:t>
            </a:r>
          </a:p>
          <a:p>
            <a:pPr lvl="4"/>
            <a:r>
              <a:rPr lang="zh-CN" altLang="zh-CN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56"/>
            <a:ext cx="3075480" cy="51222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50" tIns="47376" rIns="94750" bIns="47376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5" y="9720756"/>
            <a:ext cx="3077137" cy="51222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50" tIns="47376" rIns="94750" bIns="47376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 i="0"/>
            </a:lvl1pPr>
          </a:lstStyle>
          <a:p>
            <a:pPr>
              <a:defRPr/>
            </a:pPr>
            <a:fld id="{78583CAB-7437-410A-B049-1333472AF1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583CAB-7437-410A-B049-1333472AF11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7FB071-69BE-4665-A635-C4EBE936B819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" y="765175"/>
            <a:ext cx="6832600" cy="3838575"/>
          </a:xfrm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015"/>
            <a:ext cx="5205932" cy="4605085"/>
          </a:xfrm>
          <a:noFill/>
        </p:spPr>
        <p:txBody>
          <a:bodyPr/>
          <a:lstStyle/>
          <a:p>
            <a:pPr eaLnBrk="1" hangingPunct="1"/>
            <a:endParaRPr lang="zh-CN" altLang="zh-CN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535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535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4CD78FC7-F3C4-469F-9710-4B2CFC63A4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D8BF1263-6FE3-4EDA-B682-302EF398AC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052" y="315914"/>
            <a:ext cx="2737582" cy="59721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068" y="315914"/>
            <a:ext cx="8013572" cy="59721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198FEB20-B5C7-4B14-B6B2-06C8E214CD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F5F234A0-AF63-4672-B084-6FEC1ECAE4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717" y="1709738"/>
            <a:ext cx="1052655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717" y="4589464"/>
            <a:ext cx="10526554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3EBE772F-A33F-4437-9103-0358AA1FBC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069" y="1125538"/>
            <a:ext cx="5375576" cy="516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4056" y="1125538"/>
            <a:ext cx="5375578" cy="516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A835FCF8-C720-4928-AFF4-6152B58ECD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193" y="365126"/>
            <a:ext cx="10526554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193" y="1681163"/>
            <a:ext cx="51636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193" y="2505075"/>
            <a:ext cx="5163689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8629" y="1681163"/>
            <a:ext cx="51891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8629" y="2505075"/>
            <a:ext cx="51891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F4FEECC5-D78A-4F0B-A280-CEF64140DE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F4F385E7-14AA-4F4A-9DA4-B1B5AD3DA9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09C2DA7F-A554-4110-8ECC-D555F162B3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193" y="457200"/>
            <a:ext cx="39368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9117" y="987426"/>
            <a:ext cx="617862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193" y="2057400"/>
            <a:ext cx="39368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0063537C-21B6-42E8-A054-89E3AF11E1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193" y="457200"/>
            <a:ext cx="39368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9117" y="987426"/>
            <a:ext cx="617862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193" y="2057400"/>
            <a:ext cx="39368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5C129AF8-524F-4510-95EA-4B62819EF8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g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" y="0"/>
            <a:ext cx="12253435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625068" y="6288088"/>
            <a:ext cx="1854012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 cmpd="sng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de-DE" altLang="en-US" sz="1400" b="1" i="0" smtClean="0"/>
              <a:t>LOGO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068" y="1125538"/>
            <a:ext cx="10954566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7817" y="6453188"/>
            <a:ext cx="1921817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000" b="1"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A45CBA2C-C06E-4872-8123-7C3C5E6AF0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625068" y="315913"/>
            <a:ext cx="10954566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hyperlink" Target="http://dg.cnsoc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/>
          <p:cNvSpPr>
            <a:spLocks noChangeArrowheads="1"/>
          </p:cNvSpPr>
          <p:nvPr/>
        </p:nvSpPr>
        <p:spPr bwMode="auto">
          <a:xfrm>
            <a:off x="-48247" y="-26987"/>
            <a:ext cx="12397689" cy="685800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pic>
        <p:nvPicPr>
          <p:cNvPr id="23555" name="图片 2"/>
          <p:cNvPicPr>
            <a:picLocks noChangeAspect="1"/>
          </p:cNvPicPr>
          <p:nvPr/>
        </p:nvPicPr>
        <p:blipFill>
          <a:blip r:embed="rId2"/>
          <a:srcRect t="18550" b="25803"/>
          <a:stretch>
            <a:fillRect/>
          </a:stretch>
        </p:blipFill>
        <p:spPr bwMode="auto">
          <a:xfrm>
            <a:off x="1" y="188913"/>
            <a:ext cx="488790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-48247" y="1700214"/>
            <a:ext cx="12397689" cy="4846637"/>
            <a:chOff x="-36512" y="1700610"/>
            <a:chExt cx="9289032" cy="4845462"/>
          </a:xfrm>
        </p:grpSpPr>
        <p:grpSp>
          <p:nvGrpSpPr>
            <p:cNvPr id="5" name="组合 4"/>
            <p:cNvGrpSpPr>
              <a:grpSpLocks/>
            </p:cNvGrpSpPr>
            <p:nvPr/>
          </p:nvGrpSpPr>
          <p:grpSpPr bwMode="auto">
            <a:xfrm>
              <a:off x="-36512" y="1700610"/>
              <a:ext cx="9289032" cy="3889299"/>
              <a:chOff x="-36512" y="1700610"/>
              <a:chExt cx="9289032" cy="3889299"/>
            </a:xfrm>
          </p:grpSpPr>
          <p:sp>
            <p:nvSpPr>
              <p:cNvPr id="3" name="矩形 2"/>
              <p:cNvSpPr/>
              <p:nvPr/>
            </p:nvSpPr>
            <p:spPr bwMode="auto">
              <a:xfrm>
                <a:off x="-36512" y="1844824"/>
                <a:ext cx="9289032" cy="3600871"/>
              </a:xfrm>
              <a:prstGeom prst="rect">
                <a:avLst/>
              </a:prstGeom>
              <a:gradFill flip="none" rotWithShape="1">
                <a:gsLst>
                  <a:gs pos="100000">
                    <a:srgbClr val="92D050"/>
                  </a:gs>
                  <a:gs pos="0">
                    <a:srgbClr val="AEDF41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 bwMode="auto">
              <a:xfrm>
                <a:off x="-36512" y="1700610"/>
                <a:ext cx="9289032" cy="14442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-36512" y="5446202"/>
                <a:ext cx="9289032" cy="14442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pic>
          <p:nvPicPr>
            <p:cNvPr id="23561" name="图片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08304" y="4830903"/>
              <a:ext cx="1571742" cy="1715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557" name="文本框 5"/>
          <p:cNvSpPr txBox="1">
            <a:spLocks noChangeArrowheads="1"/>
          </p:cNvSpPr>
          <p:nvPr/>
        </p:nvSpPr>
        <p:spPr bwMode="auto">
          <a:xfrm>
            <a:off x="1091130" y="2357438"/>
            <a:ext cx="1036388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4800" b="1" i="0" dirty="0">
                <a:latin typeface="隶书" pitchFamily="49" charset="-122"/>
                <a:ea typeface="隶书" pitchFamily="49" charset="-122"/>
              </a:rPr>
              <a:t>《</a:t>
            </a:r>
            <a:r>
              <a:rPr lang="zh-CN" altLang="en-US" sz="4800" b="1" i="0" dirty="0">
                <a:latin typeface="隶书" pitchFamily="49" charset="-122"/>
                <a:ea typeface="隶书" pitchFamily="49" charset="-122"/>
              </a:rPr>
              <a:t>中国居民膳食指南（</a:t>
            </a:r>
            <a:r>
              <a:rPr lang="en-US" altLang="zh-CN" sz="4800" b="1" i="0" dirty="0">
                <a:latin typeface="隶书" pitchFamily="49" charset="-122"/>
                <a:ea typeface="隶书" pitchFamily="49" charset="-122"/>
              </a:rPr>
              <a:t>2016</a:t>
            </a:r>
            <a:r>
              <a:rPr lang="zh-CN" altLang="en-US" sz="4800" b="1" i="0" dirty="0">
                <a:latin typeface="隶书" pitchFamily="49" charset="-122"/>
                <a:ea typeface="隶书" pitchFamily="49" charset="-122"/>
              </a:rPr>
              <a:t>）</a:t>
            </a:r>
            <a:r>
              <a:rPr lang="en-US" altLang="zh-CN" sz="4800" b="1" i="0" dirty="0">
                <a:latin typeface="隶书" pitchFamily="49" charset="-122"/>
                <a:ea typeface="隶书" pitchFamily="49" charset="-122"/>
              </a:rPr>
              <a:t>》</a:t>
            </a:r>
          </a:p>
        </p:txBody>
      </p:sp>
      <p:sp>
        <p:nvSpPr>
          <p:cNvPr id="23558" name="文本框 11"/>
          <p:cNvSpPr txBox="1">
            <a:spLocks noChangeArrowheads="1"/>
          </p:cNvSpPr>
          <p:nvPr/>
        </p:nvSpPr>
        <p:spPr bwMode="auto">
          <a:xfrm>
            <a:off x="2101822" y="3286124"/>
            <a:ext cx="823703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i="0" dirty="0">
                <a:latin typeface="微软雅黑" pitchFamily="34" charset="-122"/>
                <a:ea typeface="微软雅黑" pitchFamily="34" charset="-122"/>
              </a:rPr>
              <a:t>核心</a:t>
            </a:r>
            <a:r>
              <a:rPr lang="zh-CN" altLang="en-US" sz="4000" b="1" i="0" dirty="0" smtClean="0">
                <a:latin typeface="微软雅黑" pitchFamily="34" charset="-122"/>
                <a:ea typeface="微软雅黑" pitchFamily="34" charset="-122"/>
              </a:rPr>
              <a:t>推荐五 ：少盐少油，控糖限酒</a:t>
            </a:r>
            <a:endParaRPr lang="zh-CN" altLang="en-US" sz="40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 bwMode="auto">
          <a:xfrm>
            <a:off x="6816730" y="285728"/>
            <a:ext cx="4602152" cy="914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0"/>
              </a:spcAft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charset="0"/>
                <a:ea typeface="隶书" charset="0"/>
                <a:cs typeface="+mj-cs"/>
              </a:rPr>
              <a:t>主要信息和图片</a:t>
            </a:r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0" y="5857892"/>
            <a:ext cx="8316928" cy="81177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40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特别提示： </a:t>
            </a:r>
            <a:r>
              <a:rPr lang="zh-CN" altLang="en-US" sz="2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这并非</a:t>
            </a:r>
            <a:r>
              <a:rPr lang="zh-CN" altLang="en-US" sz="240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完整课件，仅为本节的部分关键</a:t>
            </a:r>
            <a:r>
              <a:rPr lang="zh-CN" altLang="en-US" sz="2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数据表，                方便</a:t>
            </a:r>
            <a:r>
              <a:rPr lang="zh-CN" altLang="en-US" sz="240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教育者</a:t>
            </a:r>
            <a:r>
              <a:rPr lang="zh-CN" altLang="en-US" sz="2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工作中使用</a:t>
            </a:r>
            <a:endParaRPr lang="en-US" altLang="zh-CN" sz="240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1"/>
          <p:cNvSpPr txBox="1">
            <a:spLocks noChangeArrowheads="1"/>
          </p:cNvSpPr>
          <p:nvPr/>
        </p:nvSpPr>
        <p:spPr bwMode="auto">
          <a:xfrm>
            <a:off x="2928238" y="4643439"/>
            <a:ext cx="69680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400" b="1" i="0" dirty="0" smtClean="0"/>
              <a:t>CNS</a:t>
            </a:r>
            <a:r>
              <a:rPr lang="zh-CN" altLang="en-US" sz="2400" b="1" i="0" dirty="0" smtClean="0"/>
              <a:t>秘书处提供</a:t>
            </a:r>
            <a:endParaRPr lang="en-US" altLang="zh-CN" sz="2400" b="1"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1"/>
          <p:cNvSpPr>
            <a:spLocks noChangeArrowheads="1"/>
          </p:cNvSpPr>
          <p:nvPr/>
        </p:nvSpPr>
        <p:spPr bwMode="auto">
          <a:xfrm>
            <a:off x="381397" y="142876"/>
            <a:ext cx="6163798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12800" indent="-812800">
              <a:lnSpc>
                <a:spcPct val="140000"/>
              </a:lnSpc>
            </a:pPr>
            <a:r>
              <a:rPr lang="zh-CN" altLang="en-US" sz="3600" i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酒</a:t>
            </a:r>
            <a:r>
              <a:rPr lang="zh-CN" altLang="en-US" sz="3600" i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的营养特点</a:t>
            </a:r>
            <a:endParaRPr lang="en-US" altLang="zh-CN" sz="3600" i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5" name="矩形 1"/>
          <p:cNvSpPr>
            <a:spLocks noChangeArrowheads="1"/>
          </p:cNvSpPr>
          <p:nvPr/>
        </p:nvSpPr>
        <p:spPr bwMode="auto">
          <a:xfrm>
            <a:off x="1144191" y="2071688"/>
            <a:ext cx="1048841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i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◆</a:t>
            </a:r>
            <a:r>
              <a:rPr lang="zh-CN" altLang="zh-CN" sz="2800" i="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大量饮酒使碳水化合物、蛋白质及脂肪的摄入量减少，维生素和矿物质的摄入量也不能满足机体需要；</a:t>
            </a:r>
            <a:endParaRPr lang="en-US" altLang="zh-CN" sz="2800" i="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i="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◆</a:t>
            </a:r>
            <a:r>
              <a:rPr lang="zh-CN" altLang="zh-CN" sz="2800" i="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另一方面大量饮酒可造成上消化道损伤及肝脏功能损害，影响营养物质的消化、吸收和转运；</a:t>
            </a:r>
            <a:endParaRPr lang="en-US" altLang="zh-CN" sz="2800" i="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i="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◆酒精</a:t>
            </a:r>
            <a:r>
              <a:rPr lang="zh-CN" altLang="zh-CN" sz="2800" i="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干扰脂类、糖类和蛋白质等营养物质的正常代谢</a:t>
            </a:r>
            <a:r>
              <a:rPr lang="zh-CN" altLang="en-US" sz="2800" i="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i="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i="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i="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2800" i="0" dirty="0">
                <a:latin typeface="微软雅黑" pitchFamily="34" charset="-122"/>
                <a:ea typeface="微软雅黑" pitchFamily="34" charset="-122"/>
              </a:rPr>
              <a:t>严重时可导致酒精性营养不良</a:t>
            </a:r>
            <a:endParaRPr lang="zh-CN" altLang="en-US" sz="2800" i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16"/>
          <p:cNvPicPr>
            <a:picLocks noChangeAspect="1"/>
          </p:cNvPicPr>
          <p:nvPr/>
        </p:nvPicPr>
        <p:blipFill>
          <a:blip r:embed="rId2" cstate="print"/>
          <a:srcRect l="8002" t="18550" r="11795" b="25803"/>
          <a:stretch>
            <a:fillRect/>
          </a:stretch>
        </p:blipFill>
        <p:spPr bwMode="auto">
          <a:xfrm>
            <a:off x="0" y="5910039"/>
            <a:ext cx="2501950" cy="94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b="1" smtClean="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实践应用要点</a:t>
            </a:r>
            <a:r>
              <a:rPr lang="en-US" altLang="zh-CN" sz="3600" b="1" smtClean="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3600" b="1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少盐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2222697" y="1214422"/>
            <a:ext cx="8094495" cy="4786346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zh-CN" sz="2800" b="1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培养</a:t>
            </a:r>
            <a:r>
              <a:rPr lang="zh-CN" altLang="zh-CN" sz="28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清淡口味，逐渐做到</a:t>
            </a:r>
            <a:r>
              <a:rPr lang="zh-CN" altLang="zh-CN" sz="2800" b="1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量化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zh-CN" sz="280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尤其</a:t>
            </a:r>
            <a:r>
              <a:rPr lang="zh-CN" altLang="zh-CN" sz="2800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要重点培养儿童的清淡</a:t>
            </a:r>
            <a:r>
              <a:rPr lang="zh-CN" altLang="zh-CN" sz="280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饮食</a:t>
            </a:r>
            <a:r>
              <a:rPr lang="zh-CN" altLang="en-US" sz="2800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习惯</a:t>
            </a:r>
            <a:endParaRPr lang="en-US" altLang="zh-CN" sz="2800" dirty="0" smtClean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zh-CN" sz="2800" b="1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zh-CN" sz="28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做到食盐减量</a:t>
            </a:r>
            <a:endParaRPr lang="zh-CN" altLang="zh-CN" sz="280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选用新鲜食材，巧用替代方法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合理运用烹调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做好总量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控制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注意隐性钠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少吃高盐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纳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食品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要选用碘盐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16"/>
          <p:cNvPicPr>
            <a:picLocks noChangeAspect="1"/>
          </p:cNvPicPr>
          <p:nvPr/>
        </p:nvPicPr>
        <p:blipFill>
          <a:blip r:embed="rId2" cstate="print"/>
          <a:srcRect l="8002" t="18550" r="11795" b="25803"/>
          <a:stretch>
            <a:fillRect/>
          </a:stretch>
        </p:blipFill>
        <p:spPr bwMode="auto">
          <a:xfrm>
            <a:off x="0" y="5910039"/>
            <a:ext cx="2501950" cy="94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    实践应用要点</a:t>
            </a:r>
            <a:r>
              <a:rPr lang="en-US" altLang="zh-CN" sz="3600" b="1" smtClean="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3600" b="1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限酒</a:t>
            </a:r>
            <a:endParaRPr lang="zh-CN" altLang="en-US" sz="3600" smtClean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3251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121635" y="3500438"/>
            <a:ext cx="3220685" cy="2444750"/>
          </a:xfrm>
        </p:spPr>
      </p:pic>
      <p:sp>
        <p:nvSpPr>
          <p:cNvPr id="53252" name="矩形 4"/>
          <p:cNvSpPr>
            <a:spLocks noChangeArrowheads="1"/>
          </p:cNvSpPr>
          <p:nvPr/>
        </p:nvSpPr>
        <p:spPr bwMode="auto">
          <a:xfrm>
            <a:off x="1030252" y="1214422"/>
            <a:ext cx="10202366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sz="2800" i="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哪些人不宜饮酒：</a:t>
            </a:r>
            <a:endParaRPr lang="en-US" altLang="zh-CN" sz="2800" i="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i="0" dirty="0"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zh-CN" sz="2800" i="0" dirty="0">
                <a:latin typeface="微软雅黑" pitchFamily="34" charset="-122"/>
                <a:ea typeface="微软雅黑" pitchFamily="34" charset="-122"/>
              </a:rPr>
              <a:t>孕妇、乳母</a:t>
            </a:r>
            <a:r>
              <a:rPr lang="en-US" altLang="zh-CN" sz="2800" i="0" dirty="0">
                <a:latin typeface="微软雅黑" pitchFamily="34" charset="-122"/>
                <a:ea typeface="微软雅黑" pitchFamily="34" charset="-122"/>
              </a:rPr>
              <a:t>②</a:t>
            </a:r>
            <a:r>
              <a:rPr lang="zh-CN" altLang="zh-CN" sz="2800" i="0" dirty="0">
                <a:latin typeface="微软雅黑" pitchFamily="34" charset="-122"/>
                <a:ea typeface="微软雅黑" pitchFamily="34" charset="-122"/>
              </a:rPr>
              <a:t>儿童少年</a:t>
            </a:r>
            <a:r>
              <a:rPr lang="en-US" altLang="zh-CN" sz="2800" i="0" dirty="0">
                <a:latin typeface="微软雅黑" pitchFamily="34" charset="-122"/>
                <a:ea typeface="微软雅黑" pitchFamily="34" charset="-122"/>
              </a:rPr>
              <a:t>③</a:t>
            </a:r>
            <a:r>
              <a:rPr lang="zh-CN" altLang="zh-CN" sz="2800" i="0" dirty="0">
                <a:latin typeface="微软雅黑" pitchFamily="34" charset="-122"/>
                <a:ea typeface="微软雅黑" pitchFamily="34" charset="-122"/>
              </a:rPr>
              <a:t>特定职业或特殊状况人群</a:t>
            </a:r>
            <a:r>
              <a:rPr lang="zh-CN" altLang="en-US" sz="2800" i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2800" i="0" dirty="0">
                <a:latin typeface="微软雅黑" pitchFamily="34" charset="-122"/>
                <a:ea typeface="微软雅黑" pitchFamily="34" charset="-122"/>
              </a:rPr>
              <a:t>驾车、操纵机器</a:t>
            </a:r>
            <a:r>
              <a:rPr lang="zh-CN" altLang="en-US" sz="2800" i="0" dirty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800" i="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800" i="0" dirty="0">
                <a:latin typeface="微软雅黑" pitchFamily="34" charset="-122"/>
                <a:ea typeface="微软雅黑" pitchFamily="34" charset="-122"/>
              </a:rPr>
              <a:t>对酒精过敏，血尿酸过高</a:t>
            </a:r>
            <a:r>
              <a:rPr lang="zh-CN" altLang="en-US" sz="2800" i="0" dirty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800" i="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800" i="0" dirty="0">
                <a:latin typeface="微软雅黑" pitchFamily="34" charset="-122"/>
                <a:ea typeface="微软雅黑" pitchFamily="34" charset="-122"/>
              </a:rPr>
              <a:t>患有某些疾病（如高甘油三酯血症、</a:t>
            </a:r>
            <a:endParaRPr lang="en-US" altLang="zh-CN" sz="2800" i="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800" i="0" dirty="0">
                <a:latin typeface="微软雅黑" pitchFamily="34" charset="-122"/>
                <a:ea typeface="微软雅黑" pitchFamily="34" charset="-122"/>
              </a:rPr>
              <a:t>胰腺炎、肝脏疾病等）的人</a:t>
            </a:r>
            <a:r>
              <a:rPr lang="zh-CN" altLang="en-US" sz="2800" i="0" dirty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800" i="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800" i="0" dirty="0">
                <a:latin typeface="微软雅黑" pitchFamily="34" charset="-122"/>
                <a:ea typeface="微软雅黑" pitchFamily="34" charset="-122"/>
              </a:rPr>
              <a:t>正在服用可能会与酒精产生</a:t>
            </a:r>
            <a:endParaRPr lang="en-US" altLang="zh-CN" sz="2800" i="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800" i="0" dirty="0">
                <a:latin typeface="微软雅黑" pitchFamily="34" charset="-122"/>
                <a:ea typeface="微软雅黑" pitchFamily="34" charset="-122"/>
              </a:rPr>
              <a:t>作用的药物的人，</a:t>
            </a:r>
            <a:endParaRPr lang="en-US" altLang="zh-CN" sz="2800" i="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i="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i="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zh-CN" sz="2800" i="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提倡文明餐饮：不酗酒</a:t>
            </a:r>
            <a:endParaRPr lang="en-US" altLang="zh-CN" sz="2800" i="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i="0" dirty="0">
                <a:latin typeface="微软雅黑" pitchFamily="34" charset="-122"/>
                <a:ea typeface="微软雅黑" pitchFamily="34" charset="-122"/>
              </a:rPr>
              <a:t>    量力而行，</a:t>
            </a:r>
            <a:r>
              <a:rPr lang="zh-CN" altLang="zh-CN" sz="2800" i="0" dirty="0">
                <a:latin typeface="微软雅黑" pitchFamily="34" charset="-122"/>
                <a:ea typeface="微软雅黑" pitchFamily="34" charset="-122"/>
              </a:rPr>
              <a:t>适量而止</a:t>
            </a:r>
            <a:endParaRPr lang="zh-CN" altLang="en-US" sz="2800" i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16"/>
          <p:cNvPicPr>
            <a:picLocks noChangeAspect="1"/>
          </p:cNvPicPr>
          <p:nvPr/>
        </p:nvPicPr>
        <p:blipFill>
          <a:blip r:embed="rId3" cstate="print"/>
          <a:srcRect l="8002" t="18550" r="11795" b="25803"/>
          <a:stretch>
            <a:fillRect/>
          </a:stretch>
        </p:blipFill>
        <p:spPr bwMode="auto">
          <a:xfrm>
            <a:off x="0" y="5910039"/>
            <a:ext cx="2501950" cy="94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3600" b="1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看营养标签，</a:t>
            </a:r>
            <a:r>
              <a:rPr lang="zh-CN" altLang="en-US" sz="3600" b="1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明智</a:t>
            </a:r>
            <a:r>
              <a:rPr lang="zh-CN" altLang="zh-CN" sz="3600" b="1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选择食品</a:t>
            </a:r>
            <a:endParaRPr lang="zh-CN" altLang="en-US" sz="3600" smtClean="0">
              <a:solidFill>
                <a:srgbClr val="3333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5299" name="内容占位符 3"/>
          <p:cNvPicPr>
            <a:picLocks noGrp="1"/>
          </p:cNvPicPr>
          <p:nvPr>
            <p:ph idx="1"/>
          </p:nvPr>
        </p:nvPicPr>
        <p:blipFill>
          <a:blip r:embed="rId2"/>
          <a:srcRect l="42619" t="31844" r="29930" b="30280"/>
          <a:stretch>
            <a:fillRect/>
          </a:stretch>
        </p:blipFill>
        <p:spPr>
          <a:xfrm>
            <a:off x="1530318" y="1285860"/>
            <a:ext cx="9539589" cy="5013325"/>
          </a:xfrm>
        </p:spPr>
      </p:pic>
      <p:pic>
        <p:nvPicPr>
          <p:cNvPr id="4" name="图片 16"/>
          <p:cNvPicPr>
            <a:picLocks noChangeAspect="1"/>
          </p:cNvPicPr>
          <p:nvPr/>
        </p:nvPicPr>
        <p:blipFill>
          <a:blip r:embed="rId3" cstate="print"/>
          <a:srcRect l="8002" t="18550" r="11795" b="25803"/>
          <a:stretch>
            <a:fillRect/>
          </a:stretch>
        </p:blipFill>
        <p:spPr bwMode="auto">
          <a:xfrm>
            <a:off x="0" y="5910039"/>
            <a:ext cx="2501950" cy="94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7032536" y="3644901"/>
            <a:ext cx="3875415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zh-CN" sz="1600">
                <a:solidFill>
                  <a:schemeClr val="bg1"/>
                </a:solidFill>
              </a:rPr>
              <a:t>单击添加您的公司信息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zh-CN" sz="1600">
                <a:solidFill>
                  <a:schemeClr val="bg1"/>
                </a:solidFill>
              </a:rPr>
              <a:t>（联系方式及落款）</a:t>
            </a:r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7418170" y="2420939"/>
            <a:ext cx="3290607" cy="1044575"/>
            <a:chOff x="0" y="0"/>
            <a:chExt cx="1293" cy="548"/>
          </a:xfrm>
        </p:grpSpPr>
        <p:sp>
          <p:nvSpPr>
            <p:cNvPr id="13326" name="WordArt 5"/>
            <p:cNvSpPr>
              <a:spLocks noChangeArrowheads="1" noChangeShapeType="1"/>
            </p:cNvSpPr>
            <p:nvPr/>
          </p:nvSpPr>
          <p:spPr bwMode="auto">
            <a:xfrm>
              <a:off x="0" y="0"/>
              <a:ext cx="1293" cy="3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b="1" kern="1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latin typeface="黑体"/>
                  <a:ea typeface="黑体"/>
                </a:rPr>
                <a:t>谢谢</a:t>
              </a:r>
            </a:p>
          </p:txBody>
        </p:sp>
        <p:sp>
          <p:nvSpPr>
            <p:cNvPr id="13327" name="WordArt 6"/>
            <p:cNvSpPr>
              <a:spLocks noChangeArrowheads="1" noChangeShapeType="1"/>
            </p:cNvSpPr>
            <p:nvPr/>
          </p:nvSpPr>
          <p:spPr bwMode="auto">
            <a:xfrm flipV="1">
              <a:off x="0" y="332"/>
              <a:ext cx="1293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b="1" kern="10">
                  <a:ln w="9525">
                    <a:noFill/>
                    <a:round/>
                    <a:headEnd/>
                    <a:tailEnd/>
                  </a:ln>
                  <a:solidFill>
                    <a:schemeClr val="bg1">
                      <a:alpha val="18039"/>
                    </a:schemeClr>
                  </a:solidFill>
                  <a:latin typeface="黑体"/>
                  <a:ea typeface="黑体"/>
                </a:rPr>
                <a:t>谢谢观赏</a:t>
              </a:r>
            </a:p>
          </p:txBody>
        </p:sp>
      </p:grpSp>
      <p:grpSp>
        <p:nvGrpSpPr>
          <p:cNvPr id="13316" name="组合 8"/>
          <p:cNvGrpSpPr>
            <a:grpSpLocks/>
          </p:cNvGrpSpPr>
          <p:nvPr/>
        </p:nvGrpSpPr>
        <p:grpSpPr bwMode="auto">
          <a:xfrm>
            <a:off x="0" y="1785938"/>
            <a:ext cx="12204700" cy="4918075"/>
            <a:chOff x="-36512" y="1700610"/>
            <a:chExt cx="9289032" cy="4845462"/>
          </a:xfrm>
        </p:grpSpPr>
        <p:grpSp>
          <p:nvGrpSpPr>
            <p:cNvPr id="13319" name="组合 4"/>
            <p:cNvGrpSpPr>
              <a:grpSpLocks/>
            </p:cNvGrpSpPr>
            <p:nvPr/>
          </p:nvGrpSpPr>
          <p:grpSpPr bwMode="auto">
            <a:xfrm>
              <a:off x="-36512" y="1700610"/>
              <a:ext cx="9289032" cy="3890019"/>
              <a:chOff x="-36512" y="1700610"/>
              <a:chExt cx="9289032" cy="3890019"/>
            </a:xfrm>
          </p:grpSpPr>
          <p:sp>
            <p:nvSpPr>
              <p:cNvPr id="11" name="矩形 2"/>
              <p:cNvSpPr/>
              <p:nvPr/>
            </p:nvSpPr>
            <p:spPr bwMode="auto">
              <a:xfrm>
                <a:off x="-36512" y="1844824"/>
                <a:ext cx="9289032" cy="3600871"/>
              </a:xfrm>
              <a:prstGeom prst="rect">
                <a:avLst/>
              </a:prstGeom>
              <a:gradFill flip="none" rotWithShape="1">
                <a:gsLst>
                  <a:gs pos="100000">
                    <a:srgbClr val="92D050"/>
                  </a:gs>
                  <a:gs pos="0">
                    <a:srgbClr val="AEDF41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-36512" y="1700610"/>
                <a:ext cx="9289032" cy="1438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-36512" y="5446536"/>
                <a:ext cx="9289032" cy="1438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13320" name="图片 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08304" y="4830903"/>
              <a:ext cx="1571742" cy="1715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318" name="图片 2"/>
          <p:cNvPicPr>
            <a:picLocks noChangeAspect="1"/>
          </p:cNvPicPr>
          <p:nvPr/>
        </p:nvPicPr>
        <p:blipFill>
          <a:blip r:embed="rId3" cstate="print"/>
          <a:srcRect t="18550" b="25803"/>
          <a:stretch>
            <a:fillRect/>
          </a:stretch>
        </p:blipFill>
        <p:spPr bwMode="auto">
          <a:xfrm>
            <a:off x="0" y="214290"/>
            <a:ext cx="3387706" cy="92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" name="组合 8"/>
          <p:cNvGrpSpPr>
            <a:grpSpLocks/>
          </p:cNvGrpSpPr>
          <p:nvPr/>
        </p:nvGrpSpPr>
        <p:grpSpPr bwMode="auto">
          <a:xfrm>
            <a:off x="0" y="1785938"/>
            <a:ext cx="12204700" cy="4918075"/>
            <a:chOff x="-36512" y="1700610"/>
            <a:chExt cx="9289032" cy="4845462"/>
          </a:xfrm>
        </p:grpSpPr>
        <p:grpSp>
          <p:nvGrpSpPr>
            <p:cNvPr id="42" name="组合 4"/>
            <p:cNvGrpSpPr>
              <a:grpSpLocks/>
            </p:cNvGrpSpPr>
            <p:nvPr/>
          </p:nvGrpSpPr>
          <p:grpSpPr bwMode="auto">
            <a:xfrm>
              <a:off x="-36512" y="1700610"/>
              <a:ext cx="9289032" cy="3889820"/>
              <a:chOff x="-36512" y="1700610"/>
              <a:chExt cx="9289032" cy="3889820"/>
            </a:xfrm>
          </p:grpSpPr>
          <p:sp>
            <p:nvSpPr>
              <p:cNvPr id="44" name="矩形 2"/>
              <p:cNvSpPr/>
              <p:nvPr/>
            </p:nvSpPr>
            <p:spPr bwMode="auto">
              <a:xfrm>
                <a:off x="-36512" y="1844824"/>
                <a:ext cx="9289032" cy="3600871"/>
              </a:xfrm>
              <a:prstGeom prst="rect">
                <a:avLst/>
              </a:prstGeom>
              <a:gradFill flip="none" rotWithShape="1">
                <a:gsLst>
                  <a:gs pos="100000">
                    <a:srgbClr val="92D050"/>
                  </a:gs>
                  <a:gs pos="0">
                    <a:srgbClr val="AEDF41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 bwMode="auto">
              <a:xfrm>
                <a:off x="-36512" y="1700610"/>
                <a:ext cx="9289032" cy="1438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 bwMode="auto">
              <a:xfrm>
                <a:off x="-36512" y="5446536"/>
                <a:ext cx="9289032" cy="1438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43" name="图片 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08304" y="4830903"/>
              <a:ext cx="1571742" cy="1715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8" name="组合 47"/>
          <p:cNvGrpSpPr/>
          <p:nvPr/>
        </p:nvGrpSpPr>
        <p:grpSpPr>
          <a:xfrm>
            <a:off x="887376" y="2571744"/>
            <a:ext cx="10149716" cy="3785652"/>
            <a:chOff x="291272" y="2357430"/>
            <a:chExt cx="10149716" cy="3785652"/>
          </a:xfrm>
        </p:grpSpPr>
        <p:sp>
          <p:nvSpPr>
            <p:cNvPr id="49" name="TextBox 48"/>
            <p:cNvSpPr txBox="1"/>
            <p:nvPr/>
          </p:nvSpPr>
          <p:spPr>
            <a:xfrm>
              <a:off x="291272" y="2357430"/>
              <a:ext cx="10149716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i="0" dirty="0" smtClean="0"/>
                <a:t>更多信息请关注：</a:t>
              </a:r>
              <a:endParaRPr lang="en-US" altLang="zh-CN" sz="2400" b="1" i="0" dirty="0" smtClean="0"/>
            </a:p>
            <a:p>
              <a:endParaRPr lang="en-US" altLang="zh-CN" sz="2400" b="1" i="0" dirty="0" smtClean="0"/>
            </a:p>
            <a:p>
              <a:r>
                <a:rPr lang="en-US" altLang="zh-CN" sz="2400" b="1" i="0" dirty="0" smtClean="0"/>
                <a:t>1</a:t>
              </a:r>
              <a:r>
                <a:rPr lang="zh-CN" altLang="en-US" sz="2400" b="1" i="0" dirty="0" smtClean="0"/>
                <a:t>、</a:t>
              </a:r>
              <a:r>
                <a:rPr lang="en-US" altLang="zh-CN" sz="2400" b="1" i="0" dirty="0" smtClean="0"/>
                <a:t>《</a:t>
              </a:r>
              <a:r>
                <a:rPr lang="zh-CN" altLang="en-US" sz="2400" b="1" i="0" dirty="0" smtClean="0"/>
                <a:t>中国居民膳食指南</a:t>
              </a:r>
              <a:r>
                <a:rPr lang="en-US" altLang="zh-CN" sz="2400" b="1" i="0" dirty="0" smtClean="0"/>
                <a:t>》</a:t>
              </a:r>
              <a:r>
                <a:rPr lang="zh-CN" altLang="en-US" sz="2400" b="1" i="0" dirty="0" smtClean="0"/>
                <a:t>网站</a:t>
              </a:r>
              <a:r>
                <a:rPr lang="en-US" altLang="zh-CN" sz="2400" b="1" i="0" dirty="0" smtClean="0"/>
                <a:t>--- </a:t>
              </a:r>
              <a:r>
                <a:rPr lang="en-US" altLang="zh-CN" sz="2400" b="1" i="0" dirty="0" smtClean="0">
                  <a:hlinkClick r:id="rId4"/>
                </a:rPr>
                <a:t>http://dg.cnsoc.org/</a:t>
              </a:r>
              <a:endParaRPr lang="en-US" altLang="zh-CN" sz="2400" b="1" i="0" dirty="0" smtClean="0"/>
            </a:p>
            <a:p>
              <a:endParaRPr lang="en-US" altLang="zh-CN" sz="2400" b="1" i="0" dirty="0" smtClean="0"/>
            </a:p>
            <a:p>
              <a:endParaRPr lang="en-US" altLang="zh-CN" sz="2400" b="1" i="0" dirty="0" smtClean="0"/>
            </a:p>
            <a:p>
              <a:r>
                <a:rPr lang="en-US" altLang="zh-CN" sz="2400" b="1" i="0" dirty="0" smtClean="0"/>
                <a:t>2</a:t>
              </a:r>
              <a:r>
                <a:rPr lang="zh-CN" altLang="en-US" sz="2400" b="1" i="0" dirty="0" smtClean="0"/>
                <a:t>、微信公众平台：</a:t>
              </a:r>
              <a:r>
                <a:rPr lang="zh-CN" altLang="en-US" sz="2400" b="1" i="0" dirty="0" smtClean="0">
                  <a:solidFill>
                    <a:srgbClr val="FF0000"/>
                  </a:solidFill>
                </a:rPr>
                <a:t>中国营养界                     中国好营养</a:t>
              </a:r>
              <a:endParaRPr lang="en-US" altLang="zh-CN" sz="2400" b="1" i="0" dirty="0" smtClean="0">
                <a:solidFill>
                  <a:srgbClr val="FF0000"/>
                </a:solidFill>
              </a:endParaRPr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</p:txBody>
        </p:sp>
        <p:pic>
          <p:nvPicPr>
            <p:cNvPr id="50" name="Picture 2" descr="E:\1602\中国营养界微信\存档文件\二维码\中国好营养二维码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35138" y="3857628"/>
              <a:ext cx="1214446" cy="1214446"/>
            </a:xfrm>
            <a:prstGeom prst="rect">
              <a:avLst/>
            </a:prstGeom>
            <a:noFill/>
          </p:spPr>
        </p:pic>
        <p:pic>
          <p:nvPicPr>
            <p:cNvPr id="51" name="Picture 3" descr="E:\1602\中国营养界微信\存档文件\二维码\中国营养界二维码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48990" y="3857628"/>
              <a:ext cx="1214446" cy="1214446"/>
            </a:xfrm>
            <a:prstGeom prst="rect">
              <a:avLst/>
            </a:prstGeom>
            <a:noFill/>
          </p:spPr>
        </p:pic>
        <p:sp>
          <p:nvSpPr>
            <p:cNvPr id="52" name="TextBox 51"/>
            <p:cNvSpPr txBox="1"/>
            <p:nvPr/>
          </p:nvSpPr>
          <p:spPr>
            <a:xfrm>
              <a:off x="3220230" y="45720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i="0" smtClean="0"/>
                <a:t>（科学）</a:t>
              </a:r>
              <a:endParaRPr lang="zh-CN" altLang="en-US" i="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34940" y="45720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i="0" dirty="0" smtClean="0"/>
                <a:t>（科普）</a:t>
              </a:r>
              <a:endParaRPr lang="zh-CN" altLang="en-US" i="0" dirty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3459144" y="0"/>
            <a:ext cx="8286808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i="0" dirty="0">
                <a:latin typeface="微软雅黑" pitchFamily="34" charset="-122"/>
                <a:ea typeface="微软雅黑" pitchFamily="34" charset="-122"/>
              </a:rPr>
              <a:t>特别提示： 这里并非完整课件，仅</a:t>
            </a:r>
            <a:r>
              <a:rPr lang="zh-CN" altLang="en-US" sz="2400" i="0" dirty="0" smtClean="0">
                <a:latin typeface="微软雅黑" pitchFamily="34" charset="-122"/>
                <a:ea typeface="微软雅黑" pitchFamily="34" charset="-122"/>
              </a:rPr>
              <a:t>为本节的部分</a:t>
            </a:r>
            <a:r>
              <a:rPr lang="zh-CN" altLang="en-US" sz="2400" i="0" dirty="0">
                <a:latin typeface="微软雅黑" pitchFamily="34" charset="-122"/>
                <a:ea typeface="微软雅黑" pitchFamily="34" charset="-122"/>
              </a:rPr>
              <a:t>关键数据表方便教育者</a:t>
            </a:r>
            <a:r>
              <a:rPr lang="zh-CN" altLang="en-US" sz="2400" i="0" dirty="0" smtClean="0">
                <a:latin typeface="微软雅黑" pitchFamily="34" charset="-122"/>
                <a:ea typeface="微软雅黑" pitchFamily="34" charset="-122"/>
              </a:rPr>
              <a:t>工作中使用</a:t>
            </a:r>
            <a:endParaRPr lang="en-US" altLang="zh-CN" sz="2400" i="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40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拷贝请标明出处</a:t>
            </a:r>
            <a:r>
              <a:rPr lang="en-US" altLang="zh-CN" sz="240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z="2400" i="0" dirty="0">
                <a:solidFill>
                  <a:srgbClr val="FF0000"/>
                </a:solidFill>
              </a:rPr>
              <a:t>《</a:t>
            </a:r>
            <a:r>
              <a:rPr lang="zh-CN" altLang="en-US" sz="2400" i="0" dirty="0">
                <a:solidFill>
                  <a:srgbClr val="FF0000"/>
                </a:solidFill>
              </a:rPr>
              <a:t>中国居民膳食指南</a:t>
            </a:r>
            <a:r>
              <a:rPr lang="en-US" altLang="zh-CN" sz="2400" i="0" dirty="0">
                <a:solidFill>
                  <a:srgbClr val="FF0000"/>
                </a:solidFill>
              </a:rPr>
              <a:t>》</a:t>
            </a:r>
            <a:endParaRPr lang="zh-CN" altLang="en-US" sz="240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190698" y="0"/>
            <a:ext cx="10401541" cy="1011238"/>
          </a:xfrm>
        </p:spPr>
        <p:txBody>
          <a:bodyPr/>
          <a:lstStyle/>
          <a:p>
            <a:r>
              <a:rPr lang="zh-CN" altLang="en-US" sz="3600" b="1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            关键推荐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673062" y="1285860"/>
            <a:ext cx="10954566" cy="4714908"/>
          </a:xfrm>
          <a:ln>
            <a:solidFill>
              <a:srgbClr val="FFC000"/>
            </a:solidFill>
          </a:ln>
        </p:spPr>
        <p:txBody>
          <a:bodyPr/>
          <a:lstStyle/>
          <a:p>
            <a:pPr>
              <a:defRPr/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培养清淡饮食习惯，少吃高盐和油炸食品。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成人每天食盐不超过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6g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，每天烹调油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30g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defRPr/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控制添加糖的摄入量，每天摄入不超过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50g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最好控制在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25g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以下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每天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反式脂肪酸摄入量不超过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2g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足量饮水，成年人每天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杯（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1500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1700ml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），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提倡饮用白开水和茶水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；不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喝或少喝含糖饮料。</a:t>
            </a:r>
          </a:p>
          <a:p>
            <a:pPr>
              <a:defRPr/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儿童少年、孕妇、乳母不应饮酒。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成人如饮酒，男性酒精量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≤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25g/d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，女性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≤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15g/d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defRPr/>
            </a:pP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16"/>
          <p:cNvPicPr>
            <a:picLocks noChangeAspect="1"/>
          </p:cNvPicPr>
          <p:nvPr/>
        </p:nvPicPr>
        <p:blipFill>
          <a:blip r:embed="rId3" cstate="print"/>
          <a:srcRect l="8002" t="18550" r="11795" b="25803"/>
          <a:stretch>
            <a:fillRect/>
          </a:stretch>
        </p:blipFill>
        <p:spPr bwMode="auto">
          <a:xfrm>
            <a:off x="0" y="5910039"/>
            <a:ext cx="2501950" cy="94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【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关键事实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】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endParaRPr lang="zh-CN" altLang="en-US" dirty="0"/>
          </a:p>
        </p:txBody>
      </p:sp>
      <p:sp>
        <p:nvSpPr>
          <p:cNvPr id="1026" name="Text Box 8"/>
          <p:cNvSpPr>
            <a:spLocks noChangeArrowheads="1"/>
          </p:cNvSpPr>
          <p:nvPr/>
        </p:nvSpPr>
        <p:spPr bwMode="auto">
          <a:xfrm>
            <a:off x="1244566" y="1071546"/>
            <a:ext cx="9858444" cy="5572140"/>
          </a:xfrm>
          <a:prstGeom prst="rect">
            <a:avLst/>
          </a:prstGeom>
          <a:solidFill>
            <a:srgbClr val="FFFFFF"/>
          </a:solidFill>
          <a:ln w="9525">
            <a:solidFill>
              <a:srgbClr val="FFC000"/>
            </a:solidFill>
            <a:miter lim="2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68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p"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我国居民油盐摄入量居高不下，儿童青少年糖的摄入量持续升高，成为我国肥胖和慢性病发生发展的关键影响因素。</a:t>
            </a:r>
          </a:p>
          <a:p>
            <a:pPr marL="0" marR="0" lvl="0" indent="0" algn="just" defTabSz="914400" rtl="0" eaLnBrk="1" fontAlgn="base" latinLnBrk="0" hangingPunct="1">
              <a:lnSpc>
                <a:spcPct val="168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p"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高盐（钠）</a:t>
            </a: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摄入可增加高血压、脑卒中和胃癌的发生风险。</a:t>
            </a:r>
          </a:p>
          <a:p>
            <a:pPr marL="0" marR="0" lvl="0" indent="0" algn="just" defTabSz="914400" rtl="0" eaLnBrk="1" fontAlgn="base" latinLnBrk="0" hangingPunct="1">
              <a:lnSpc>
                <a:spcPct val="168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p"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油脂摄入量过多可增加肥胖的发生风险；摄入过多反式脂肪酸会增加冠心病的发生风险。</a:t>
            </a:r>
          </a:p>
          <a:p>
            <a:pPr marL="0" marR="0" lvl="0" indent="0" algn="just" defTabSz="914400" rtl="0" eaLnBrk="1" fontAlgn="base" latinLnBrk="0" hangingPunct="1">
              <a:lnSpc>
                <a:spcPct val="168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p"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当糖摄入量</a:t>
            </a: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＜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10%</a:t>
            </a: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能量（约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50g</a:t>
            </a: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）时，龋齿的发生率下降；当添加糖摄入量</a:t>
            </a: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＜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5%</a:t>
            </a: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能量（约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25g</a:t>
            </a: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）时，龋齿发病率显著下降。过多摄入含糖饮料可增加龋齿和肥胖</a:t>
            </a: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的发病风险。</a:t>
            </a: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68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p"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过量饮酒可增加肝损伤、直肠癌、乳腺癌、心血管疾病及胎儿酒精综合征等的</a:t>
            </a: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发生</a:t>
            </a: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风险。</a:t>
            </a: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2"/>
          <p:cNvSpPr>
            <a:spLocks noChangeArrowheads="1"/>
          </p:cNvSpPr>
          <p:nvPr/>
        </p:nvSpPr>
        <p:spPr bwMode="auto">
          <a:xfrm>
            <a:off x="381397" y="1"/>
            <a:ext cx="7401219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12800" indent="-8128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3600" i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盐</a:t>
            </a:r>
            <a:r>
              <a:rPr lang="zh-CN" altLang="en-US" sz="3600" i="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600" i="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营养特点</a:t>
            </a:r>
            <a:endParaRPr lang="en-US" altLang="zh-CN" sz="3600" i="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矩形 3"/>
          <p:cNvSpPr>
            <a:spLocks noChangeArrowheads="1"/>
          </p:cNvSpPr>
          <p:nvPr/>
        </p:nvSpPr>
        <p:spPr bwMode="auto">
          <a:xfrm>
            <a:off x="858144" y="1714501"/>
            <a:ext cx="1062190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eaLnBrk="0" hangingPunct="0">
              <a:defRPr kumimoji="1" sz="2400" b="1" u="sng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 u="sng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 u="sng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 u="sng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 u="sng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800" i="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食盐是人体所需要的钠</a:t>
            </a:r>
            <a:r>
              <a:rPr lang="en-US" altLang="zh-CN" sz="2800" i="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i="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zh-CN" sz="2800" i="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碘</a:t>
            </a:r>
            <a:r>
              <a:rPr lang="zh-CN" altLang="en-US" sz="2800" i="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2800" i="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的主要来源</a:t>
            </a:r>
            <a:r>
              <a:rPr lang="en-US" altLang="zh-CN" sz="2800" i="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1" hangingPunct="1">
              <a:defRPr/>
            </a:pPr>
            <a:endParaRPr lang="en-US" altLang="zh-CN" sz="2800" i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800" i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zh-CN" sz="2800" i="0" dirty="0" smtClean="0">
                <a:latin typeface="微软雅黑" pitchFamily="34" charset="-122"/>
                <a:ea typeface="微软雅黑" pitchFamily="34" charset="-122"/>
              </a:rPr>
              <a:t>根据《</a:t>
            </a:r>
            <a:r>
              <a:rPr lang="zh-CN" altLang="zh-CN" sz="2800" i="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食用盐碘含量</a:t>
            </a:r>
            <a:r>
              <a:rPr lang="zh-CN" altLang="zh-CN" sz="2800" i="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</a:rPr>
              <a:t>GB26878—2011</a:t>
            </a:r>
            <a:r>
              <a:rPr lang="zh-CN" altLang="zh-CN" sz="2800" i="0" dirty="0" smtClean="0">
                <a:latin typeface="微软雅黑" pitchFamily="34" charset="-122"/>
                <a:ea typeface="微软雅黑" pitchFamily="34" charset="-122"/>
              </a:rPr>
              <a:t>》的规定，在食用盐中加入碘强化剂后，平均碘含量为</a:t>
            </a: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zh-CN" sz="2800" i="0" dirty="0" smtClean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</a:rPr>
              <a:t>30/kg</a:t>
            </a:r>
            <a:r>
              <a:rPr lang="zh-CN" altLang="zh-CN" sz="2800" i="0" dirty="0" smtClean="0">
                <a:latin typeface="微软雅黑" pitchFamily="34" charset="-122"/>
                <a:ea typeface="微软雅黑" pitchFamily="34" charset="-122"/>
              </a:rPr>
              <a:t>，因此</a:t>
            </a: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zh-CN" sz="2800" i="0" dirty="0" smtClean="0">
                <a:latin typeface="微软雅黑" pitchFamily="34" charset="-122"/>
                <a:ea typeface="微软雅黑" pitchFamily="34" charset="-122"/>
              </a:rPr>
              <a:t>碘盐可提供碘约</a:t>
            </a: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zh-CN" sz="2800" i="0" dirty="0" smtClean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</a:rPr>
              <a:t>150</a:t>
            </a: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</a:t>
            </a: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zh-CN" sz="2800" i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i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pic>
        <p:nvPicPr>
          <p:cNvPr id="4" name="图片 16"/>
          <p:cNvPicPr>
            <a:picLocks noChangeAspect="1"/>
          </p:cNvPicPr>
          <p:nvPr/>
        </p:nvPicPr>
        <p:blipFill>
          <a:blip r:embed="rId3" cstate="print"/>
          <a:srcRect l="8002" t="18550" r="11795" b="25803"/>
          <a:stretch>
            <a:fillRect/>
          </a:stretch>
        </p:blipFill>
        <p:spPr bwMode="auto">
          <a:xfrm>
            <a:off x="0" y="5910039"/>
            <a:ext cx="2501950" cy="94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中国居民食盐摄入量及其来源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3083" y="2017713"/>
            <a:ext cx="6727418" cy="4114800"/>
          </a:xfrm>
        </p:spPr>
        <p:txBody>
          <a:bodyPr/>
          <a:lstStyle/>
          <a:p>
            <a:pPr marL="812800" indent="-812800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endParaRPr lang="en-US" altLang="zh-CN" dirty="0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36868" name="图表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6136" y="1428736"/>
            <a:ext cx="8482494" cy="478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16"/>
          <p:cNvPicPr>
            <a:picLocks noChangeAspect="1"/>
          </p:cNvPicPr>
          <p:nvPr/>
        </p:nvPicPr>
        <p:blipFill>
          <a:blip r:embed="rId3" cstate="print"/>
          <a:srcRect l="8002" t="18550" r="11795" b="25803"/>
          <a:stretch>
            <a:fillRect/>
          </a:stretch>
        </p:blipFill>
        <p:spPr bwMode="auto">
          <a:xfrm>
            <a:off x="0" y="5910039"/>
            <a:ext cx="2501950" cy="94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1"/>
          <p:cNvSpPr>
            <a:spLocks noChangeArrowheads="1"/>
          </p:cNvSpPr>
          <p:nvPr/>
        </p:nvSpPr>
        <p:spPr bwMode="auto">
          <a:xfrm>
            <a:off x="286048" y="1"/>
            <a:ext cx="7221114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12800" indent="-812800">
              <a:lnSpc>
                <a:spcPct val="140000"/>
              </a:lnSpc>
            </a:pPr>
            <a:r>
              <a:rPr lang="zh-CN" altLang="en-US" sz="36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3600" i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食用油</a:t>
            </a:r>
            <a:r>
              <a:rPr lang="zh-CN" altLang="en-US" sz="3600" i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的营养特点</a:t>
            </a:r>
            <a:endParaRPr lang="en-US" altLang="zh-CN" sz="3600" i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3" name="矩形 2"/>
          <p:cNvSpPr>
            <a:spLocks noChangeArrowheads="1"/>
          </p:cNvSpPr>
          <p:nvPr/>
        </p:nvSpPr>
        <p:spPr bwMode="auto">
          <a:xfrm>
            <a:off x="858107" y="1643051"/>
            <a:ext cx="10047689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i="0" kern="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▲</a:t>
            </a:r>
            <a:r>
              <a:rPr lang="zh-CN" altLang="en-US" sz="2800" i="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食用油</a:t>
            </a:r>
            <a:r>
              <a:rPr lang="zh-CN" altLang="zh-CN" sz="28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包括植物油和动物油</a:t>
            </a:r>
            <a:r>
              <a:rPr lang="zh-CN" altLang="en-US" sz="28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i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i="0" kern="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▲</a:t>
            </a:r>
            <a:r>
              <a:rPr lang="zh-CN" altLang="zh-CN" sz="28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人体</a:t>
            </a:r>
            <a:r>
              <a:rPr lang="zh-CN" altLang="zh-CN" sz="2800" i="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必需脂肪酸和维生素</a:t>
            </a:r>
            <a:r>
              <a:rPr lang="en-US" altLang="zh-CN" sz="2800" i="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zh-CN" sz="28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的重要来源，</a:t>
            </a:r>
            <a:r>
              <a:rPr lang="zh-CN" altLang="en-US" sz="2800" i="0" kern="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▲</a:t>
            </a:r>
            <a:r>
              <a:rPr lang="zh-CN" altLang="zh-CN" sz="28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有助于食物中</a:t>
            </a:r>
            <a:r>
              <a:rPr lang="zh-CN" altLang="zh-CN" sz="2800" i="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脂溶性维生素</a:t>
            </a:r>
            <a:r>
              <a:rPr lang="zh-CN" altLang="zh-CN" sz="28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的吸收利用。</a:t>
            </a:r>
            <a:endParaRPr lang="en-US" altLang="zh-CN" sz="2800" i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i="0" kern="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▲</a:t>
            </a:r>
            <a:r>
              <a:rPr lang="zh-CN" altLang="zh-CN" sz="2800" i="0" dirty="0" smtClean="0">
                <a:latin typeface="微软雅黑" pitchFamily="34" charset="-122"/>
                <a:ea typeface="微软雅黑" pitchFamily="34" charset="-122"/>
              </a:rPr>
              <a:t>烹调油提供</a:t>
            </a:r>
            <a:r>
              <a:rPr lang="zh-CN" altLang="en-US" sz="2800" i="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人体</a:t>
            </a:r>
            <a:r>
              <a:rPr lang="zh-CN" altLang="zh-CN" sz="2800" i="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所需脂肪</a:t>
            </a:r>
            <a:r>
              <a:rPr lang="zh-CN" altLang="zh-CN" sz="2800" i="0" dirty="0" smtClean="0">
                <a:latin typeface="微软雅黑" pitchFamily="34" charset="-122"/>
                <a:ea typeface="微软雅黑" pitchFamily="34" charset="-122"/>
              </a:rPr>
              <a:t>，约占总脂肪的</a:t>
            </a: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</a:rPr>
              <a:t>53%</a:t>
            </a:r>
            <a:r>
              <a:rPr lang="zh-CN" altLang="zh-CN" sz="2800" i="0" dirty="0" smtClean="0">
                <a:latin typeface="微软雅黑" pitchFamily="34" charset="-122"/>
                <a:ea typeface="微软雅黑" pitchFamily="34" charset="-122"/>
              </a:rPr>
              <a:t>左右。</a:t>
            </a:r>
            <a:endParaRPr lang="en-US" altLang="zh-CN" sz="2800" i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i="0" kern="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▲</a:t>
            </a:r>
            <a:r>
              <a:rPr lang="zh-CN" altLang="zh-CN" sz="2800" i="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不同植物油</a:t>
            </a:r>
            <a:r>
              <a:rPr lang="zh-CN" altLang="en-US" sz="2800" i="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2800" i="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脂肪酸构成不同</a:t>
            </a:r>
            <a:r>
              <a:rPr lang="zh-CN" altLang="zh-CN" sz="2800" i="0" dirty="0" smtClean="0">
                <a:latin typeface="微软雅黑" pitchFamily="34" charset="-122"/>
                <a:ea typeface="微软雅黑" pitchFamily="34" charset="-122"/>
              </a:rPr>
              <a:t>。如橄榄油、茶油、菜籽油的单不饱和脂肪酸含量较高，玉米油、葵花籽油则富含亚油酸，胡麻油（亚麻籽油）中富含</a:t>
            </a: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lang="en-US" altLang="zh-CN" sz="2800" i="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2800" i="0" dirty="0" smtClean="0">
                <a:latin typeface="微软雅黑" pitchFamily="34" charset="-122"/>
                <a:ea typeface="微软雅黑" pitchFamily="34" charset="-122"/>
              </a:rPr>
              <a:t>亚麻酸。</a:t>
            </a:r>
            <a:endParaRPr lang="en-US" altLang="zh-CN" sz="2800" i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16"/>
          <p:cNvPicPr>
            <a:picLocks noChangeAspect="1"/>
          </p:cNvPicPr>
          <p:nvPr/>
        </p:nvPicPr>
        <p:blipFill>
          <a:blip r:embed="rId2" cstate="print"/>
          <a:srcRect l="8002" t="18550" r="11795" b="25803"/>
          <a:stretch>
            <a:fillRect/>
          </a:stretch>
        </p:blipFill>
        <p:spPr bwMode="auto">
          <a:xfrm>
            <a:off x="0" y="5910039"/>
            <a:ext cx="2501950" cy="94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中国居民食用油摄入量</a:t>
            </a:r>
            <a:endParaRPr lang="zh-CN" altLang="en-US" b="1" smtClean="0"/>
          </a:p>
        </p:txBody>
      </p:sp>
      <p:pic>
        <p:nvPicPr>
          <p:cNvPr id="4" name="图表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11636" y="1571626"/>
            <a:ext cx="8628045" cy="4321175"/>
          </a:xfr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5" name="图片 16"/>
          <p:cNvPicPr>
            <a:picLocks noChangeAspect="1"/>
          </p:cNvPicPr>
          <p:nvPr/>
        </p:nvPicPr>
        <p:blipFill>
          <a:blip r:embed="rId3" cstate="print"/>
          <a:srcRect l="8002" t="18550" r="11795" b="25803"/>
          <a:stretch>
            <a:fillRect/>
          </a:stretch>
        </p:blipFill>
        <p:spPr bwMode="auto">
          <a:xfrm>
            <a:off x="0" y="5910039"/>
            <a:ext cx="2501950" cy="94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"/>
          <p:cNvSpPr>
            <a:spLocks noChangeArrowheads="1"/>
          </p:cNvSpPr>
          <p:nvPr/>
        </p:nvSpPr>
        <p:spPr bwMode="auto">
          <a:xfrm>
            <a:off x="381398" y="142876"/>
            <a:ext cx="731858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12800" indent="-812800">
              <a:lnSpc>
                <a:spcPct val="140000"/>
              </a:lnSpc>
            </a:pPr>
            <a:r>
              <a:rPr lang="zh-CN" altLang="en-US" sz="3600" i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糖</a:t>
            </a:r>
            <a:r>
              <a:rPr lang="zh-CN" altLang="en-US" sz="3600" i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的营养特点</a:t>
            </a:r>
            <a:endParaRPr lang="en-US" altLang="zh-CN" sz="3600" i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5" name="矩形 2"/>
          <p:cNvSpPr>
            <a:spLocks noChangeArrowheads="1"/>
          </p:cNvSpPr>
          <p:nvPr/>
        </p:nvSpPr>
        <p:spPr bwMode="auto">
          <a:xfrm>
            <a:off x="1716286" y="1857375"/>
            <a:ext cx="928277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i="0" kern="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▲</a:t>
            </a:r>
            <a:r>
              <a:rPr lang="zh-CN" altLang="zh-CN" sz="2800" i="0" dirty="0" smtClean="0">
                <a:latin typeface="微软雅黑" pitchFamily="34" charset="-122"/>
                <a:ea typeface="微软雅黑" pitchFamily="34" charset="-122"/>
              </a:rPr>
              <a:t>单糖、双糖和糖醇的统称。</a:t>
            </a:r>
            <a:endParaRPr lang="en-US" altLang="zh-CN" sz="2800" i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i="0" kern="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▲</a:t>
            </a:r>
            <a:r>
              <a:rPr lang="zh-CN" altLang="zh-CN" sz="2800" i="0" dirty="0" smtClean="0">
                <a:latin typeface="微软雅黑" pitchFamily="34" charset="-122"/>
                <a:ea typeface="微软雅黑" pitchFamily="34" charset="-122"/>
              </a:rPr>
              <a:t>在食品生产和制备过程中被添加到食品中的糖及糖浆被称为添加糖，主要</a:t>
            </a:r>
            <a:r>
              <a:rPr lang="zh-CN" altLang="en-US" sz="2800" i="0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zh-CN" sz="2800" i="0" dirty="0" smtClean="0">
                <a:latin typeface="微软雅黑" pitchFamily="34" charset="-122"/>
                <a:ea typeface="微软雅黑" pitchFamily="34" charset="-122"/>
              </a:rPr>
              <a:t>蔗糖、葡萄糖和果糖。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i="0" kern="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▲</a:t>
            </a:r>
            <a:r>
              <a:rPr lang="zh-CN" altLang="zh-CN" sz="28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添加糖是纯能量食物，不含其他营养成分</a:t>
            </a:r>
            <a:r>
              <a:rPr lang="zh-CN" altLang="en-US" sz="28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i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i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i="0" kern="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▲</a:t>
            </a:r>
            <a:r>
              <a:rPr lang="zh-CN" altLang="en-US" sz="2800" i="0" dirty="0" smtClean="0">
                <a:latin typeface="微软雅黑" pitchFamily="34" charset="-122"/>
                <a:ea typeface="微软雅黑" pitchFamily="34" charset="-122"/>
              </a:rPr>
              <a:t>糖</a:t>
            </a:r>
            <a:r>
              <a:rPr lang="zh-CN" altLang="zh-CN" sz="2800" i="0" dirty="0" smtClean="0">
                <a:latin typeface="微软雅黑" pitchFamily="34" charset="-122"/>
                <a:ea typeface="微软雅黑" pitchFamily="34" charset="-122"/>
              </a:rPr>
              <a:t>容易</a:t>
            </a:r>
            <a:r>
              <a:rPr lang="zh-CN" altLang="en-US" sz="2800" i="0" dirty="0" smtClean="0">
                <a:latin typeface="微软雅黑" pitchFamily="34" charset="-122"/>
                <a:ea typeface="微软雅黑" pitchFamily="34" charset="-122"/>
              </a:rPr>
              <a:t>被人体</a:t>
            </a:r>
            <a:r>
              <a:rPr lang="zh-CN" altLang="zh-CN" sz="2800" i="0" dirty="0" smtClean="0">
                <a:latin typeface="微软雅黑" pitchFamily="34" charset="-122"/>
                <a:ea typeface="微软雅黑" pitchFamily="34" charset="-122"/>
              </a:rPr>
              <a:t>消化吸收</a:t>
            </a:r>
            <a:r>
              <a:rPr lang="zh-CN" altLang="en-US" sz="2800" i="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2800" i="0" dirty="0" smtClean="0">
                <a:latin typeface="微软雅黑" pitchFamily="34" charset="-122"/>
                <a:ea typeface="微软雅黑" pitchFamily="34" charset="-122"/>
              </a:rPr>
              <a:t>除果糖外，都具有较高的血糖生成指数。果糖也是目前已知天然糖中最甜的糖。</a:t>
            </a:r>
            <a:endParaRPr lang="en-US" altLang="zh-CN" sz="2800" i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400" dirty="0" smtClean="0">
              <a:solidFill>
                <a:srgbClr val="000000"/>
              </a:solidFill>
            </a:endParaRPr>
          </a:p>
        </p:txBody>
      </p:sp>
      <p:pic>
        <p:nvPicPr>
          <p:cNvPr id="4" name="图片 16"/>
          <p:cNvPicPr>
            <a:picLocks noChangeAspect="1"/>
          </p:cNvPicPr>
          <p:nvPr/>
        </p:nvPicPr>
        <p:blipFill>
          <a:blip r:embed="rId2" cstate="print"/>
          <a:srcRect l="8002" t="18550" r="11795" b="25803"/>
          <a:stretch>
            <a:fillRect/>
          </a:stretch>
        </p:blipFill>
        <p:spPr bwMode="auto">
          <a:xfrm>
            <a:off x="0" y="5910039"/>
            <a:ext cx="2501950" cy="94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600" b="1" smtClean="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中国居民糖的摄入量</a:t>
            </a:r>
            <a:endParaRPr lang="zh-CN" altLang="en-US" sz="3600" smtClean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1578560" y="2017713"/>
            <a:ext cx="9577299" cy="2054229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由于饮食</a:t>
            </a:r>
            <a:r>
              <a:rPr lang="zh-CN" altLang="zh-CN" sz="28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文化习惯不同，我国用于茶、咖啡、烹饪的</a:t>
            </a:r>
            <a:r>
              <a:rPr lang="en-US" altLang="zh-CN" sz="28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28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添加糖</a:t>
            </a:r>
            <a:r>
              <a:rPr lang="en-US" altLang="zh-CN" sz="28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28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总量并非过高</a:t>
            </a:r>
            <a:r>
              <a:rPr lang="zh-CN" altLang="en-US" sz="28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800" dirty="0" smtClean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8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但是隐性</a:t>
            </a:r>
            <a:r>
              <a:rPr lang="en-US" altLang="zh-CN" sz="28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28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添加糖</a:t>
            </a:r>
            <a:r>
              <a:rPr lang="en-US" altLang="zh-CN" sz="28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8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8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如各种甜味饮料</a:t>
            </a:r>
            <a:r>
              <a:rPr lang="zh-CN" altLang="en-US" sz="28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、点心等</a:t>
            </a:r>
            <a:r>
              <a:rPr lang="zh-CN" altLang="zh-CN" sz="28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使其摄入增多，导致产生的能量比例增大，应引起重视并改善。</a:t>
            </a:r>
            <a:endParaRPr lang="zh-CN" altLang="en-US" sz="2800" dirty="0" smtClean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16"/>
          <p:cNvPicPr>
            <a:picLocks noChangeAspect="1"/>
          </p:cNvPicPr>
          <p:nvPr/>
        </p:nvPicPr>
        <p:blipFill>
          <a:blip r:embed="rId2" cstate="print"/>
          <a:srcRect l="8002" t="18550" r="11795" b="25803"/>
          <a:stretch>
            <a:fillRect/>
          </a:stretch>
        </p:blipFill>
        <p:spPr bwMode="auto">
          <a:xfrm>
            <a:off x="0" y="5910039"/>
            <a:ext cx="2501950" cy="94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xyy">
  <a:themeElements>
    <a:clrScheme name="gxyy 8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6FC01E"/>
      </a:accent1>
      <a:accent2>
        <a:srgbClr val="4F7913"/>
      </a:accent2>
      <a:accent3>
        <a:srgbClr val="FFFFFF"/>
      </a:accent3>
      <a:accent4>
        <a:srgbClr val="000000"/>
      </a:accent4>
      <a:accent5>
        <a:srgbClr val="BBDCAB"/>
      </a:accent5>
      <a:accent6>
        <a:srgbClr val="476D10"/>
      </a:accent6>
      <a:hlink>
        <a:srgbClr val="26420A"/>
      </a:hlink>
      <a:folHlink>
        <a:srgbClr val="7BD520"/>
      </a:folHlink>
    </a:clrScheme>
    <a:fontScheme name="gxyy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gxy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Pages>0</Pages>
  <Words>967</Words>
  <Characters>0</Characters>
  <Application>Microsoft Office PowerPoint</Application>
  <DocSecurity>0</DocSecurity>
  <PresentationFormat>自定义</PresentationFormat>
  <Lines>0</Lines>
  <Paragraphs>88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gxyy</vt:lpstr>
      <vt:lpstr>幻灯片 1</vt:lpstr>
      <vt:lpstr>            关键推荐</vt:lpstr>
      <vt:lpstr>【关键事实】 </vt:lpstr>
      <vt:lpstr>幻灯片 4</vt:lpstr>
      <vt:lpstr>中国居民食盐摄入量及其来源</vt:lpstr>
      <vt:lpstr>幻灯片 6</vt:lpstr>
      <vt:lpstr>中国居民食用油摄入量</vt:lpstr>
      <vt:lpstr>幻灯片 8</vt:lpstr>
      <vt:lpstr>  中国居民糖的摄入量</vt:lpstr>
      <vt:lpstr>幻灯片 10</vt:lpstr>
      <vt:lpstr> 实践应用要点-少盐</vt:lpstr>
      <vt:lpstr>      实践应用要点-限酒</vt:lpstr>
      <vt:lpstr>   看营养标签，明智选择食品</vt:lpstr>
      <vt:lpstr>幻灯片 14</vt:lpstr>
    </vt:vector>
  </TitlesOfParts>
  <Company>MC SYSTEM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单击此处添加标题文字</dc:title>
  <dc:creator>中国营养学会</dc:creator>
  <cp:lastModifiedBy>nutrition</cp:lastModifiedBy>
  <cp:revision>123</cp:revision>
  <dcterms:created xsi:type="dcterms:W3CDTF">2009-07-21T03:05:13Z</dcterms:created>
  <dcterms:modified xsi:type="dcterms:W3CDTF">2016-07-05T09:33:48Z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2052-9.1.0.4715</vt:lpwstr>
  </property>
</Properties>
</file>