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9" r:id="rId2"/>
    <p:sldId id="354" r:id="rId3"/>
    <p:sldId id="379" r:id="rId4"/>
    <p:sldId id="357" r:id="rId5"/>
    <p:sldId id="378" r:id="rId6"/>
    <p:sldId id="351" r:id="rId7"/>
    <p:sldId id="352" r:id="rId8"/>
    <p:sldId id="373" r:id="rId9"/>
    <p:sldId id="380" r:id="rId10"/>
    <p:sldId id="320" r:id="rId11"/>
  </p:sldIdLst>
  <p:sldSz cx="122047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EB4FA"/>
    <a:srgbClr val="FDEEB7"/>
    <a:srgbClr val="FF3399"/>
    <a:srgbClr val="FBA3BE"/>
    <a:srgbClr val="FED6F3"/>
    <a:srgbClr val="F92BCD"/>
    <a:srgbClr val="C41AC4"/>
    <a:srgbClr val="C98D15"/>
    <a:srgbClr val="D848DB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9" autoAdjust="0"/>
    <p:restoredTop sz="90353" autoAdjust="0"/>
  </p:normalViewPr>
  <p:slideViewPr>
    <p:cSldViewPr>
      <p:cViewPr varScale="1">
        <p:scale>
          <a:sx n="63" d="100"/>
          <a:sy n="63" d="100"/>
        </p:scale>
        <p:origin x="-1074" y="-108"/>
      </p:cViewPr>
      <p:guideLst>
        <p:guide orient="horz" pos="2614"/>
        <p:guide orient="horz" pos="391"/>
        <p:guide orient="horz" pos="3961"/>
        <p:guide orient="horz" pos="210"/>
        <p:guide pos="7294"/>
        <p:guide pos="3844"/>
        <p:guide pos="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78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6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0"/>
            <a:ext cx="3077137" cy="5105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3350" y="765175"/>
            <a:ext cx="683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378"/>
            <a:ext cx="5680104" cy="46067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5480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0756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i="0"/>
            </a:lvl1pPr>
          </a:lstStyle>
          <a:p>
            <a:pPr>
              <a:defRPr/>
            </a:pPr>
            <a:fld id="{78583CAB-7437-410A-B049-1333472AF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583CAB-7437-410A-B049-1333472AF11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830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0BC6763A-0389-42C2-8A3C-28BD611299FA}" type="slidenum">
              <a:rPr lang="en-US" altLang="en-US"/>
              <a:pPr>
                <a:buFontTx/>
                <a:buNone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09515B15-5E88-4419-9E1C-EB6110C45B9E}" type="slidenum">
              <a:rPr lang="en-US" altLang="en-US"/>
              <a:pPr>
                <a:buFontTx/>
                <a:buNone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D78FC7-F3C4-469F-9710-4B2CFC63A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8BF1263-6FE3-4EDA-B682-302EF398A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052" y="315914"/>
            <a:ext cx="2737582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068" y="315914"/>
            <a:ext cx="8013572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98FEB20-B5C7-4B14-B6B2-06C8E214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5F234A0-AF63-4672-B084-6FEC1ECAE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717" y="1709738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717" y="4589464"/>
            <a:ext cx="10526554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3EBE772F-A33F-4437-9103-0358AA1F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069" y="1125538"/>
            <a:ext cx="5375576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056" y="1125538"/>
            <a:ext cx="537557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835FCF8-C720-4928-AFF4-6152B58EC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365126"/>
            <a:ext cx="1052655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93" y="1681163"/>
            <a:ext cx="51636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93" y="2505075"/>
            <a:ext cx="516368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9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9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EECC5-D78A-4F0B-A280-CEF64140D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385E7-14AA-4F4A-9DA4-B1B5AD3DA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9C2DA7F-A554-4110-8ECC-D555F162B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063537C-21B6-42E8-A054-89E3AF11E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C129AF8-524F-4510-95EA-4B62819E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225343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625068" y="6288088"/>
            <a:ext cx="185401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de-DE" altLang="en-US" sz="1400" b="1" i="0" smtClean="0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8" y="1125538"/>
            <a:ext cx="1095456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45CBA2C-C06E-4872-8123-7C3C5E6AF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5068" y="315913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hyperlink" Target="http://dg.cnsoc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/>
        </p:nvSpPr>
        <p:spPr bwMode="auto">
          <a:xfrm>
            <a:off x="0" y="0"/>
            <a:ext cx="12397518" cy="6858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051" name="图片 2"/>
          <p:cNvPicPr>
            <a:picLocks noChangeAspect="1"/>
          </p:cNvPicPr>
          <p:nvPr/>
        </p:nvPicPr>
        <p:blipFill>
          <a:blip r:embed="rId3" cstate="print"/>
          <a:srcRect l="9013" t="18550" r="15687" b="25803"/>
          <a:stretch>
            <a:fillRect/>
          </a:stretch>
        </p:blipFill>
        <p:spPr bwMode="auto">
          <a:xfrm>
            <a:off x="0" y="0"/>
            <a:ext cx="358207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5" name="组合 4"/>
          <p:cNvGrpSpPr>
            <a:grpSpLocks/>
          </p:cNvGrpSpPr>
          <p:nvPr/>
        </p:nvGrpSpPr>
        <p:grpSpPr bwMode="auto">
          <a:xfrm>
            <a:off x="0" y="1340769"/>
            <a:ext cx="12397518" cy="4517124"/>
            <a:chOff x="-36512" y="1700610"/>
            <a:chExt cx="9289032" cy="3890019"/>
          </a:xfrm>
        </p:grpSpPr>
        <p:sp>
          <p:nvSpPr>
            <p:cNvPr id="3" name="矩形 2"/>
            <p:cNvSpPr/>
            <p:nvPr/>
          </p:nvSpPr>
          <p:spPr bwMode="auto">
            <a:xfrm>
              <a:off x="-36512" y="1844824"/>
              <a:ext cx="9289032" cy="3600871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rgbClr val="AEDF4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-36512" y="1700610"/>
              <a:ext cx="9289032" cy="1444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-36512" y="5446202"/>
              <a:ext cx="9289032" cy="1444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2056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38854" y="5336512"/>
            <a:ext cx="1565846" cy="152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413718" y="1700808"/>
            <a:ext cx="11256580" cy="1592316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6000" b="1" i="0" dirty="0" smtClean="0">
                <a:latin typeface="隶书" charset="0"/>
                <a:ea typeface="隶书" charset="0"/>
              </a:rPr>
              <a:t>《</a:t>
            </a:r>
            <a:r>
              <a:rPr lang="zh-CN" altLang="en-US" sz="6000" b="1" i="0" dirty="0" smtClean="0">
                <a:latin typeface="隶书" charset="0"/>
                <a:ea typeface="隶书" charset="0"/>
              </a:rPr>
              <a:t>中国居民膳食指南</a:t>
            </a:r>
            <a:r>
              <a:rPr lang="zh-CN" altLang="en-US" sz="4800" b="1" i="0" dirty="0" smtClean="0">
                <a:latin typeface="隶书" charset="0"/>
                <a:ea typeface="隶书" charset="0"/>
              </a:rPr>
              <a:t>（</a:t>
            </a:r>
            <a:r>
              <a:rPr lang="en-US" altLang="zh-CN" sz="4800" b="1" i="0" dirty="0" smtClean="0">
                <a:latin typeface="隶书" charset="0"/>
                <a:ea typeface="隶书" charset="0"/>
              </a:rPr>
              <a:t>2016</a:t>
            </a:r>
            <a:r>
              <a:rPr lang="zh-CN" altLang="en-US" sz="4800" b="1" i="0" dirty="0" smtClean="0">
                <a:latin typeface="隶书" charset="0"/>
                <a:ea typeface="隶书" charset="0"/>
              </a:rPr>
              <a:t>）</a:t>
            </a:r>
            <a:r>
              <a:rPr lang="en-US" altLang="zh-CN" sz="6000" b="1" i="0" dirty="0" smtClean="0">
                <a:latin typeface="隶书" charset="0"/>
                <a:ea typeface="隶书" charset="0"/>
              </a:rPr>
              <a:t>》</a:t>
            </a:r>
          </a:p>
        </p:txBody>
      </p:sp>
      <p:sp>
        <p:nvSpPr>
          <p:cNvPr id="15" name="矩形 14"/>
          <p:cNvSpPr/>
          <p:nvPr/>
        </p:nvSpPr>
        <p:spPr>
          <a:xfrm>
            <a:off x="1887508" y="3286124"/>
            <a:ext cx="8675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Aft>
                <a:spcPts val="0"/>
              </a:spcAft>
              <a:defRPr/>
            </a:pPr>
            <a:r>
              <a:rPr lang="zh-CN" altLang="en-US" sz="4000" b="1" i="0" dirty="0" smtClean="0">
                <a:latin typeface="微软雅黑" pitchFamily="34" charset="-122"/>
                <a:ea typeface="微软雅黑" pitchFamily="34" charset="-122"/>
              </a:rPr>
              <a:t>核心推荐三 ：</a:t>
            </a:r>
            <a:r>
              <a:rPr lang="zh-CN" altLang="zh-CN" sz="4000" b="1" i="0" dirty="0" smtClean="0">
                <a:latin typeface="微软雅黑" pitchFamily="34" charset="-122"/>
                <a:ea typeface="微软雅黑" pitchFamily="34" charset="-122"/>
              </a:rPr>
              <a:t>多吃蔬果、奶类、大豆</a:t>
            </a:r>
            <a:endParaRPr lang="zh-CN" altLang="en-US" sz="4000" b="1" i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6816730" y="285728"/>
            <a:ext cx="4602152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主要信息和图片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0" y="5857892"/>
            <a:ext cx="8316928" cy="8117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特别提示： 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这并非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完整课件，仅为本节的部分关键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数据表，                方便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教育者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1"/>
          <p:cNvSpPr txBox="1">
            <a:spLocks noChangeArrowheads="1"/>
          </p:cNvSpPr>
          <p:nvPr/>
        </p:nvSpPr>
        <p:spPr bwMode="auto">
          <a:xfrm>
            <a:off x="2928238" y="4643439"/>
            <a:ext cx="696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i="0" dirty="0" smtClean="0"/>
              <a:t>CNS</a:t>
            </a:r>
            <a:r>
              <a:rPr lang="zh-CN" altLang="en-US" sz="2400" b="1" i="0" dirty="0" smtClean="0"/>
              <a:t>秘书处提供</a:t>
            </a:r>
            <a:endParaRPr lang="en-US" altLang="zh-CN" sz="24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032536" y="3644901"/>
            <a:ext cx="387541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单击添加您的公司信息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（联系方式及落款）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7418170" y="2420939"/>
            <a:ext cx="3290607" cy="1044575"/>
            <a:chOff x="0" y="0"/>
            <a:chExt cx="1293" cy="548"/>
          </a:xfrm>
        </p:grpSpPr>
        <p:sp>
          <p:nvSpPr>
            <p:cNvPr id="13326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</a:t>
              </a:r>
            </a:p>
          </p:txBody>
        </p:sp>
        <p:sp>
          <p:nvSpPr>
            <p:cNvPr id="13327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alpha val="18039"/>
                    </a:schemeClr>
                  </a:solidFill>
                  <a:latin typeface="黑体"/>
                  <a:ea typeface="黑体"/>
                </a:rPr>
                <a:t>谢谢观赏</a:t>
              </a:r>
            </a:p>
          </p:txBody>
        </p:sp>
      </p:grpSp>
      <p:grpSp>
        <p:nvGrpSpPr>
          <p:cNvPr id="13316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13319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90019"/>
              <a:chOff x="-36512" y="1700610"/>
              <a:chExt cx="9289032" cy="3890019"/>
            </a:xfrm>
          </p:grpSpPr>
          <p:sp>
            <p:nvSpPr>
              <p:cNvPr id="11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320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8" name="图片 2"/>
          <p:cNvPicPr>
            <a:picLocks noChangeAspect="1"/>
          </p:cNvPicPr>
          <p:nvPr/>
        </p:nvPicPr>
        <p:blipFill>
          <a:blip r:embed="rId3" cstate="print"/>
          <a:srcRect t="18550" b="25803"/>
          <a:stretch>
            <a:fillRect/>
          </a:stretch>
        </p:blipFill>
        <p:spPr bwMode="auto">
          <a:xfrm>
            <a:off x="0" y="0"/>
            <a:ext cx="2744764" cy="78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887376" y="2571744"/>
            <a:ext cx="10149716" cy="3785652"/>
            <a:chOff x="291272" y="2357430"/>
            <a:chExt cx="10149716" cy="3785652"/>
          </a:xfrm>
        </p:grpSpPr>
        <p:sp>
          <p:nvSpPr>
            <p:cNvPr id="17" name="TextBox 16"/>
            <p:cNvSpPr txBox="1"/>
            <p:nvPr/>
          </p:nvSpPr>
          <p:spPr>
            <a:xfrm>
              <a:off x="291272" y="2357430"/>
              <a:ext cx="101497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/>
                <a:t>更多信息请关注：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1</a:t>
              </a:r>
              <a:r>
                <a:rPr lang="zh-CN" altLang="en-US" sz="2400" b="1" i="0" dirty="0" smtClean="0"/>
                <a:t>、</a:t>
              </a:r>
              <a:r>
                <a:rPr lang="en-US" altLang="zh-CN" sz="2400" b="1" i="0" dirty="0" smtClean="0"/>
                <a:t>《</a:t>
              </a:r>
              <a:r>
                <a:rPr lang="zh-CN" altLang="en-US" sz="2400" b="1" i="0" dirty="0" smtClean="0"/>
                <a:t>中国居民膳食指南</a:t>
              </a:r>
              <a:r>
                <a:rPr lang="en-US" altLang="zh-CN" sz="2400" b="1" i="0" dirty="0" smtClean="0"/>
                <a:t>》</a:t>
              </a:r>
              <a:r>
                <a:rPr lang="zh-CN" altLang="en-US" sz="2400" b="1" i="0" dirty="0" smtClean="0"/>
                <a:t>网站</a:t>
              </a:r>
              <a:r>
                <a:rPr lang="en-US" altLang="zh-CN" sz="2400" b="1" i="0" dirty="0" smtClean="0"/>
                <a:t>--- </a:t>
              </a:r>
              <a:r>
                <a:rPr lang="en-US" altLang="zh-CN" sz="2400" b="1" i="0" dirty="0" smtClean="0">
                  <a:hlinkClick r:id="rId4"/>
                </a:rPr>
                <a:t>http://dg.cnsoc.org/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2</a:t>
              </a:r>
              <a:r>
                <a:rPr lang="zh-CN" altLang="en-US" sz="2400" b="1" i="0" dirty="0" smtClean="0"/>
                <a:t>、微信公众平台：</a:t>
              </a:r>
              <a:r>
                <a:rPr lang="zh-CN" altLang="en-US" sz="2400" b="1" i="0" dirty="0" smtClean="0">
                  <a:solidFill>
                    <a:srgbClr val="FF0000"/>
                  </a:solidFill>
                </a:rPr>
                <a:t>中国营养界                     中国好营养</a:t>
              </a:r>
              <a:endParaRPr lang="en-US" altLang="zh-CN" sz="2400" b="1" i="0" dirty="0" smtClean="0">
                <a:solidFill>
                  <a:srgbClr val="FF0000"/>
                </a:solidFill>
              </a:endParaRP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</p:txBody>
        </p:sp>
        <p:pic>
          <p:nvPicPr>
            <p:cNvPr id="18" name="Picture 2" descr="E:\1602\中国营养界微信\存档文件\二维码\中国好营养二维码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06576" y="3857628"/>
              <a:ext cx="1285884" cy="1285884"/>
            </a:xfrm>
            <a:prstGeom prst="rect">
              <a:avLst/>
            </a:prstGeom>
            <a:noFill/>
          </p:spPr>
        </p:pic>
        <p:pic>
          <p:nvPicPr>
            <p:cNvPr id="19" name="Picture 3" descr="E:\1602\中国营养界微信\存档文件\二维码\中国营养界二维码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8990" y="3857628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22023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（科学）</a:t>
              </a:r>
              <a:endParaRPr lang="zh-CN" altLang="en-US" b="1" i="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3494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（科普）</a:t>
              </a:r>
              <a:endParaRPr lang="zh-CN" altLang="en-US" b="1" i="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2417694" y="214290"/>
            <a:ext cx="978700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特别提示： 这里并非完整课件，仅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为本节的部分</a:t>
            </a: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关键数据表方便教育者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拷贝请标明出处</a:t>
            </a:r>
            <a:r>
              <a:rPr lang="en-US" altLang="zh-CN" sz="2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b="1" i="0" dirty="0">
                <a:solidFill>
                  <a:srgbClr val="FF0000"/>
                </a:solidFill>
              </a:rPr>
              <a:t>《</a:t>
            </a:r>
            <a:r>
              <a:rPr lang="zh-CN" altLang="en-US" sz="2400" b="1" i="0" dirty="0">
                <a:solidFill>
                  <a:srgbClr val="FF0000"/>
                </a:solidFill>
              </a:rPr>
              <a:t>中国居民膳食指南</a:t>
            </a:r>
            <a:r>
              <a:rPr lang="en-US" altLang="zh-CN" sz="2400" b="1" i="0" dirty="0">
                <a:solidFill>
                  <a:srgbClr val="FF0000"/>
                </a:solidFill>
              </a:rPr>
              <a:t>》</a:t>
            </a:r>
            <a:endParaRPr lang="zh-CN" altLang="en-US" sz="2400" b="1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内容占位符 2"/>
          <p:cNvSpPr>
            <a:spLocks noGrp="1"/>
          </p:cNvSpPr>
          <p:nvPr>
            <p:ph idx="1"/>
          </p:nvPr>
        </p:nvSpPr>
        <p:spPr>
          <a:xfrm>
            <a:off x="239381" y="836613"/>
            <a:ext cx="11629443" cy="3168650"/>
          </a:xfrm>
        </p:spPr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endParaRPr lang="zh-CN" alt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172996" y="1285860"/>
            <a:ext cx="10441160" cy="5304082"/>
          </a:xfrm>
          <a:prstGeom prst="roundRect">
            <a:avLst>
              <a:gd name="adj" fmla="val 47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zh-CN" sz="36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【关键推荐】</a:t>
            </a:r>
            <a:endParaRPr lang="en-US" altLang="zh-CN" sz="3600" b="1" i="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444500" indent="-444500" eaLnBrk="0" fontAlgn="auto" hangingPunct="0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蔬菜水果是平衡膳食的主要组成部分，奶类富含</a:t>
            </a:r>
            <a:r>
              <a:rPr lang="zh-CN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钙，</a:t>
            </a: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大豆富含优质蛋白质。</a:t>
            </a:r>
          </a:p>
          <a:p>
            <a:pPr marL="444500" indent="-444500" eaLnBrk="0" fontAlgn="auto" hangingPunct="0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餐餐有蔬菜，每天至少</a:t>
            </a:r>
            <a:r>
              <a:rPr lang="en-US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300-500g</a:t>
            </a:r>
            <a:r>
              <a:rPr lang="zh-CN" altLang="en-US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蔬菜，深色蔬菜应占</a:t>
            </a:r>
            <a:r>
              <a:rPr lang="en-US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1/2</a:t>
            </a:r>
            <a:r>
              <a:rPr lang="zh-CN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zh-CN" altLang="zh-CN" sz="3200" b="1" i="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444500" indent="-444500" eaLnBrk="0" fontAlgn="auto" hangingPunct="0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天天吃水果，保证每天摄入</a:t>
            </a:r>
            <a:r>
              <a:rPr lang="en-US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200g-350g</a:t>
            </a:r>
            <a:r>
              <a:rPr lang="zh-CN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新鲜</a:t>
            </a: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水果，果汁不能代替鲜果。</a:t>
            </a:r>
          </a:p>
          <a:p>
            <a:pPr marL="444500" indent="-444500" eaLnBrk="0" fontAlgn="auto" hangingPunct="0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每天吃奶制品，</a:t>
            </a:r>
            <a:r>
              <a:rPr lang="zh-CN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相当于</a:t>
            </a:r>
            <a:r>
              <a:rPr lang="zh-CN" altLang="en-US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液态奶</a:t>
            </a:r>
            <a:r>
              <a:rPr lang="en-US" altLang="zh-CN" sz="3200" b="1" i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300</a:t>
            </a: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克。</a:t>
            </a:r>
          </a:p>
          <a:p>
            <a:pPr marL="444500" indent="-444500" eaLnBrk="0" fontAlgn="auto" hangingPunct="0"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zh-CN" sz="3200" b="1" i="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经常吃豆制品，适量吃坚果。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i="0" dirty="0">
              <a:solidFill>
                <a:prstClr val="black"/>
              </a:solidFill>
            </a:endParaRPr>
          </a:p>
        </p:txBody>
      </p:sp>
      <p:pic>
        <p:nvPicPr>
          <p:cNvPr id="5" name="图片 16"/>
          <p:cNvPicPr>
            <a:picLocks noChangeAspect="1"/>
          </p:cNvPicPr>
          <p:nvPr/>
        </p:nvPicPr>
        <p:blipFill>
          <a:blip r:embed="rId3" cstate="print"/>
          <a:srcRect l="8002" t="18550" r="11795" b="25803"/>
          <a:stretch>
            <a:fillRect/>
          </a:stretch>
        </p:blipFill>
        <p:spPr bwMode="auto">
          <a:xfrm>
            <a:off x="10388630" y="6157896"/>
            <a:ext cx="1816070" cy="70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9742" y="1196752"/>
            <a:ext cx="10873208" cy="494689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  <a:prstDash val="solid"/>
            <a:miter lim="800000"/>
          </a:ln>
        </p:spPr>
        <p:txBody>
          <a:bodyPr/>
          <a:lstStyle/>
          <a:p>
            <a:pPr lvl="1" algn="just">
              <a:lnSpc>
                <a:spcPct val="150000"/>
              </a:lnSpc>
              <a:defRPr/>
            </a:pPr>
            <a:r>
              <a:rPr lang="en-US" altLang="zh-CN" sz="2600" b="1" i="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【</a:t>
            </a:r>
            <a:r>
              <a:rPr lang="zh-CN" altLang="en-US" sz="2600" b="1" i="0" dirty="0">
                <a:latin typeface="Calibri" pitchFamily="34" charset="0"/>
                <a:cs typeface="宋体" pitchFamily="2" charset="-122"/>
              </a:rPr>
              <a:t>关键事实</a:t>
            </a:r>
            <a:r>
              <a:rPr lang="en-US" altLang="zh-CN" sz="2600" b="1" i="0" dirty="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】</a:t>
            </a:r>
          </a:p>
          <a:p>
            <a:pPr marL="365125" indent="-3651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i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2600" i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蔬菜水果提供丰富的微量营养素、膳食纤维和</a:t>
            </a:r>
            <a:r>
              <a:rPr lang="zh-CN" altLang="zh-CN" sz="2600" i="0" dirty="0" smtClean="0">
                <a:latin typeface="微软雅黑" pitchFamily="34" charset="-122"/>
                <a:ea typeface="微软雅黑" pitchFamily="34" charset="-122"/>
              </a:rPr>
              <a:t>植物化</a:t>
            </a:r>
            <a:r>
              <a:rPr lang="zh-CN" altLang="en-US" sz="2600" i="0" dirty="0" smtClean="0"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zh-CN" sz="2600" i="0" dirty="0" smtClean="0"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65125" indent="-2730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zh-CN" altLang="en-US" sz="2600" i="0" dirty="0" smtClean="0">
                <a:latin typeface="微软雅黑" pitchFamily="34" charset="-122"/>
                <a:ea typeface="微软雅黑" pitchFamily="34" charset="-122"/>
              </a:rPr>
              <a:t>增加摄入</a:t>
            </a:r>
            <a:r>
              <a:rPr lang="zh-CN" altLang="zh-CN" sz="2600" i="0" dirty="0" smtClean="0">
                <a:latin typeface="微软雅黑" pitchFamily="34" charset="-122"/>
                <a:ea typeface="微软雅黑" pitchFamily="34" charset="-122"/>
              </a:rPr>
              <a:t>蔬菜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水果摄入可降低中风和冠心病的发病风险，以及心血管疾病</a:t>
            </a: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i="0" dirty="0" smtClean="0">
                <a:latin typeface="微软雅黑" pitchFamily="34" charset="-122"/>
                <a:ea typeface="微软雅黑" pitchFamily="34" charset="-122"/>
              </a:rPr>
              <a:t>(CVDs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）的死亡风险。</a:t>
            </a:r>
          </a:p>
          <a:p>
            <a:pPr marL="441325" indent="-4413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i="0" dirty="0" smtClean="0">
                <a:latin typeface="微软雅黑" pitchFamily="34" charset="-122"/>
                <a:ea typeface="微软雅黑" pitchFamily="34" charset="-122"/>
              </a:rPr>
              <a:t>#   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蔬菜摄入降低食管癌和结肠癌发病风险，十字花科蔬菜可降低胃癌和结肠癌发病风险。</a:t>
            </a:r>
          </a:p>
          <a:p>
            <a:pPr marL="365125" indent="-36512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 #   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牛奶富含钙质，多摄入增加骨密度，酸奶可以缓解便秘。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微软雅黑" pitchFamily="34" charset="-122"/>
                <a:ea typeface="微软雅黑" pitchFamily="34" charset="-122"/>
              </a:rPr>
              <a:t> #   </a:t>
            </a:r>
            <a:r>
              <a:rPr lang="zh-CN" altLang="zh-CN" sz="2600" i="0" dirty="0">
                <a:latin typeface="微软雅黑" pitchFamily="34" charset="-122"/>
                <a:ea typeface="微软雅黑" pitchFamily="34" charset="-122"/>
              </a:rPr>
              <a:t>大豆及其制品可降低乳腺癌，骨质疏松，胃癌，高血压的发生风险</a:t>
            </a:r>
            <a:r>
              <a:rPr lang="zh-CN" altLang="zh-CN" sz="26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600" i="0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600" i="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i="0" dirty="0">
                <a:latin typeface="+mn-lt"/>
                <a:ea typeface="+mn-ea"/>
              </a:rPr>
              <a:t> </a:t>
            </a:r>
            <a:endParaRPr lang="zh-CN" altLang="zh-CN" sz="2600" i="0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zh-CN" sz="2600" i="0" dirty="0">
              <a:cs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15872" y="142852"/>
            <a:ext cx="836364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000" b="0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推荐</a:t>
            </a:r>
            <a:r>
              <a:rPr kumimoji="0" lang="zh-CN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三</a:t>
            </a:r>
            <a:r>
              <a:rPr kumimoji="0" lang="en-US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多吃蔬果</a:t>
            </a:r>
            <a:r>
              <a:rPr kumimoji="0" lang="zh-CN" altLang="en-US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、</a:t>
            </a:r>
            <a:r>
              <a:rPr kumimoji="0" lang="zh-CN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奶</a:t>
            </a:r>
            <a:r>
              <a:rPr kumimoji="0" lang="zh-CN" altLang="en-US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类、</a:t>
            </a:r>
            <a:r>
              <a:rPr kumimoji="0" lang="zh-CN" altLang="zh-CN" sz="4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大豆 </a:t>
            </a:r>
            <a:r>
              <a:rPr kumimoji="0" lang="zh-CN" altLang="zh-CN" sz="4000" b="0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000" b="0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zh-CN" sz="4000" b="0" i="0" u="none" strike="noStrike" kern="1200" cap="none" spc="0" normalizeH="0" baseline="0" noProof="1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244434" y="6215082"/>
            <a:ext cx="2286016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48" y="1928802"/>
            <a:ext cx="552628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表 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044" y="1928802"/>
            <a:ext cx="590465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6"/>
          <p:cNvPicPr>
            <a:picLocks noChangeAspect="1"/>
          </p:cNvPicPr>
          <p:nvPr/>
        </p:nvPicPr>
        <p:blipFill>
          <a:blip r:embed="rId5" cstate="print"/>
          <a:srcRect l="8002" t="18550" r="11795" b="25803"/>
          <a:stretch>
            <a:fillRect/>
          </a:stretch>
        </p:blipFill>
        <p:spPr bwMode="auto">
          <a:xfrm>
            <a:off x="10674382" y="6268055"/>
            <a:ext cx="1530318" cy="58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 noChangeArrowheads="1"/>
          </p:cNvSpPr>
          <p:nvPr/>
        </p:nvSpPr>
        <p:spPr>
          <a:xfrm>
            <a:off x="315872" y="285728"/>
            <a:ext cx="10144196" cy="53181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1982-2012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年我国蔬、果、奶、大豆、坚果的摄入量变化趋势</a:t>
            </a:r>
            <a:r>
              <a:rPr kumimoji="0" lang="zh-CN" altLang="zh-CN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269702" y="188640"/>
            <a:ext cx="9396413" cy="53181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我国蔬果奶豆摄入量现状和目标量对比</a:t>
            </a:r>
            <a:endParaRPr kumimoji="0" lang="zh-CN" altLang="zh-CN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250" name="图片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9078" y="1285860"/>
            <a:ext cx="7500990" cy="441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6"/>
          <p:cNvPicPr>
            <a:picLocks noChangeAspect="1"/>
          </p:cNvPicPr>
          <p:nvPr/>
        </p:nvPicPr>
        <p:blipFill>
          <a:blip r:embed="rId4" cstate="print"/>
          <a:srcRect l="8002" t="18550" r="11795" b="25803"/>
          <a:stretch>
            <a:fillRect/>
          </a:stretch>
        </p:blipFill>
        <p:spPr bwMode="auto">
          <a:xfrm>
            <a:off x="172996" y="5910039"/>
            <a:ext cx="2459012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8745556" y="3143248"/>
            <a:ext cx="1643074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2016DG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rPr>
              <a:t>目标量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41710" y="0"/>
            <a:ext cx="8424936" cy="882352"/>
          </a:xfrm>
        </p:spPr>
        <p:txBody>
          <a:bodyPr lIns="0" rIns="0" bIns="0"/>
          <a:lstStyle/>
          <a:p>
            <a:pPr eaLnBrk="1" hangingPunct="1"/>
            <a:r>
              <a:rPr lang="en-US" altLang="zh-CN" sz="4000" b="1" dirty="0" smtClean="0">
                <a:latin typeface="隶书" pitchFamily="49" charset="-122"/>
                <a:cs typeface="Times New Roman" pitchFamily="18" charset="0"/>
              </a:rPr>
              <a:t>  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蔬果</a:t>
            </a:r>
            <a:r>
              <a:rPr lang="zh-CN" altLang="en-US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营养特点</a:t>
            </a:r>
            <a:endParaRPr lang="zh-CN" altLang="en-US" sz="5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4358" y="1628800"/>
            <a:ext cx="603034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 descr="蔬菜维生素A含量（每1份蔬菜中）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96752"/>
            <a:ext cx="6822430" cy="43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5500702"/>
            <a:ext cx="624636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400" i="0" dirty="0" smtClean="0"/>
              <a:t> 每份（</a:t>
            </a:r>
            <a:r>
              <a:rPr lang="en-US" altLang="zh-CN" sz="2400" i="0" dirty="0" smtClean="0"/>
              <a:t>100g</a:t>
            </a:r>
            <a:r>
              <a:rPr lang="zh-CN" altLang="zh-CN" sz="2400" i="0" dirty="0" smtClean="0"/>
              <a:t>）蔬菜中维生素</a:t>
            </a:r>
            <a:r>
              <a:rPr lang="en-US" altLang="zh-CN" sz="2400" i="0" dirty="0" smtClean="0"/>
              <a:t>A</a:t>
            </a:r>
            <a:r>
              <a:rPr lang="zh-CN" altLang="en-US" sz="2400" i="0" dirty="0" smtClean="0"/>
              <a:t>活性当量</a:t>
            </a:r>
            <a:r>
              <a:rPr lang="zh-CN" altLang="zh-CN" sz="2400" i="0" dirty="0" smtClean="0"/>
              <a:t>比较</a:t>
            </a:r>
            <a:endParaRPr lang="zh-CN" altLang="en-US" sz="2400" i="0" dirty="0"/>
          </a:p>
        </p:txBody>
      </p:sp>
      <p:sp>
        <p:nvSpPr>
          <p:cNvPr id="11" name="矩形 10"/>
          <p:cNvSpPr/>
          <p:nvPr/>
        </p:nvSpPr>
        <p:spPr>
          <a:xfrm>
            <a:off x="7173920" y="5500702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i="0" dirty="0" smtClean="0"/>
              <a:t>每份水果中的维生素</a:t>
            </a:r>
            <a:r>
              <a:rPr lang="en-US" altLang="zh-CN" sz="2400" i="0" dirty="0" smtClean="0"/>
              <a:t>C</a:t>
            </a:r>
            <a:r>
              <a:rPr lang="zh-CN" altLang="zh-CN" sz="2400" i="0" dirty="0" smtClean="0"/>
              <a:t>含量比较</a:t>
            </a:r>
            <a:endParaRPr lang="zh-CN" altLang="en-US" sz="2400" i="0" dirty="0"/>
          </a:p>
        </p:txBody>
      </p:sp>
      <p:pic>
        <p:nvPicPr>
          <p:cNvPr id="12" name="图片 11" descr="images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8814" y="0"/>
            <a:ext cx="1925886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6"/>
          <p:cNvPicPr>
            <a:picLocks noChangeAspect="1"/>
          </p:cNvPicPr>
          <p:nvPr/>
        </p:nvPicPr>
        <p:blipFill>
          <a:blip r:embed="rId6" cstate="print"/>
          <a:srcRect l="8002" t="18550" r="11795" b="25803"/>
          <a:stretch>
            <a:fillRect/>
          </a:stretch>
        </p:blipFill>
        <p:spPr bwMode="auto">
          <a:xfrm>
            <a:off x="0" y="6072206"/>
            <a:ext cx="253045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69702" y="1620633"/>
            <a:ext cx="3888432" cy="5183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i="0" dirty="0" smtClean="0">
                <a:latin typeface="微软雅黑" pitchFamily="34" charset="-122"/>
                <a:ea typeface="微软雅黑" pitchFamily="34" charset="-122"/>
              </a:rPr>
              <a:t>奶类</a:t>
            </a:r>
            <a:r>
              <a:rPr lang="en-US" altLang="zh-CN" sz="2800" b="1" i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市场上常见的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奶制品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主要有液态奶、酸奶、奶酪、奶粉等。奶类提供优质蛋白质、维生素</a:t>
            </a:r>
            <a:r>
              <a:rPr lang="en-US" altLang="zh-CN" sz="2400" i="0" dirty="0" smtClean="0">
                <a:latin typeface="微软雅黑" pitchFamily="34" charset="-122"/>
                <a:ea typeface="微软雅黑" pitchFamily="34" charset="-122"/>
              </a:rPr>
              <a:t>B2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和钙。牛奶中蛋白质含量平均为</a:t>
            </a:r>
            <a:r>
              <a:rPr lang="en-US" altLang="zh-CN" sz="2400" i="0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，其必需氨基酸比例符合人体需要，属于优质蛋白质。脂肪含量约为</a:t>
            </a:r>
            <a:r>
              <a:rPr lang="en-US" altLang="zh-CN" sz="2400" i="0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i="0" dirty="0" smtClean="0"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zh-CN" sz="24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800" i="0" dirty="0"/>
          </a:p>
        </p:txBody>
      </p:sp>
      <p:pic>
        <p:nvPicPr>
          <p:cNvPr id="6" name="图片 5" descr="201551111171393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2830" y="0"/>
            <a:ext cx="178187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341710" y="0"/>
            <a:ext cx="8424936" cy="88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itchFamily="49" charset="-122"/>
                <a:ea typeface="+mj-ea"/>
                <a:cs typeface="Times New Roman" pitchFamily="18" charset="0"/>
              </a:rPr>
              <a:t>奶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隶书" pitchFamily="49" charset="-122"/>
                <a:ea typeface="+mj-ea"/>
                <a:cs typeface="Times New Roman" pitchFamily="18" charset="0"/>
              </a:rPr>
              <a:t>的营养特点</a:t>
            </a:r>
            <a:endParaRPr kumimoji="0" lang="zh-CN" altLang="en-US" sz="5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02151" y="1857364"/>
          <a:ext cx="7902549" cy="3656080"/>
        </p:xfrm>
        <a:graphic>
          <a:graphicData uri="http://schemas.openxmlformats.org/drawingml/2006/table">
            <a:tbl>
              <a:tblPr/>
              <a:tblGrid>
                <a:gridCol w="2157389"/>
                <a:gridCol w="1500198"/>
                <a:gridCol w="1173946"/>
                <a:gridCol w="1498418"/>
                <a:gridCol w="1572598"/>
              </a:tblGrid>
              <a:tr h="3559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营养素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每100ml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300ml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%RNI 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28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成年女性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成年男性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702881">
                <a:tc>
                  <a:txBody>
                    <a:bodyPr/>
                    <a:lstStyle/>
                    <a:p>
                      <a:pPr algn="l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蛋白质（g）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1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维生素B2（mg)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0.14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35%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55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Ca（mg)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104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39%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Mg（mg)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355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Zn（mg)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0.42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1.26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17%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Se（mg)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1.94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5.82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/>
          <a:srcRect l="8002" t="18550" r="11795" b="25803"/>
          <a:stretch>
            <a:fillRect/>
          </a:stretch>
        </p:blipFill>
        <p:spPr bwMode="auto">
          <a:xfrm>
            <a:off x="9745688" y="5910039"/>
            <a:ext cx="2459012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30450" y="1000108"/>
            <a:ext cx="5786478" cy="836712"/>
          </a:xfrm>
        </p:spPr>
        <p:txBody>
          <a:bodyPr/>
          <a:lstStyle/>
          <a:p>
            <a:r>
              <a:rPr lang="zh-CN" altLang="zh-CN" sz="3200" b="1" dirty="0" smtClean="0">
                <a:solidFill>
                  <a:srgbClr val="7030A0"/>
                </a:solidFill>
              </a:rPr>
              <a:t>各国成人乳制品的建议摄入量</a:t>
            </a:r>
            <a:endParaRPr lang="zh-CN" altLang="zh-CN" sz="3200" b="1" dirty="0">
              <a:solidFill>
                <a:srgbClr val="7030A0"/>
              </a:solidFill>
            </a:endParaRPr>
          </a:p>
        </p:txBody>
      </p:sp>
      <p:sp>
        <p:nvSpPr>
          <p:cNvPr id="9220" name="WordArt 7"/>
          <p:cNvSpPr>
            <a:spLocks noChangeArrowheads="1" noChangeShapeType="1"/>
          </p:cNvSpPr>
          <p:nvPr/>
        </p:nvSpPr>
        <p:spPr bwMode="auto">
          <a:xfrm>
            <a:off x="5144620" y="3425826"/>
            <a:ext cx="1923935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2" cstate="print"/>
          <a:srcRect l="8002" t="18550" r="11795" b="25803"/>
          <a:stretch>
            <a:fillRect/>
          </a:stretch>
        </p:blipFill>
        <p:spPr bwMode="auto">
          <a:xfrm>
            <a:off x="0" y="5910039"/>
            <a:ext cx="2717974" cy="94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69702" y="260648"/>
            <a:ext cx="986509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How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多吃蔬果、奶类、大豆：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天天喝奶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01690" y="1714488"/>
          <a:ext cx="9865097" cy="4214842"/>
        </p:xfrm>
        <a:graphic>
          <a:graphicData uri="http://schemas.openxmlformats.org/drawingml/2006/table">
            <a:tbl>
              <a:tblPr/>
              <a:tblGrid>
                <a:gridCol w="1368042"/>
                <a:gridCol w="3856950"/>
                <a:gridCol w="1108532"/>
                <a:gridCol w="3531573"/>
              </a:tblGrid>
              <a:tr h="6051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国家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每日建议量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国家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每日建议量</a:t>
                      </a:r>
                      <a:endParaRPr lang="zh-CN" sz="2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澳大利亚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750ml(3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芬兰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500ml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，优选低脂奶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美国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720ml(3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法国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450ml(3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加拿大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500-750 ml(2-3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印度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300ml(3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土耳其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600ml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（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3 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份）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中国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300g(1.5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瑞士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600ml(3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南非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250ml(1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杯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智利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600ml(3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杯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日本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200-300ml(2-3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2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英国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每天要吃乳制品（无定量推荐）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韩国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200g(1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份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宋体"/>
                        </a:rPr>
                        <a:t>)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3"/>
          <p:cNvSpPr txBox="1">
            <a:spLocks noGrp="1" noChangeArrowheads="1"/>
          </p:cNvSpPr>
          <p:nvPr/>
        </p:nvSpPr>
        <p:spPr bwMode="auto">
          <a:xfrm>
            <a:off x="9658350" y="6453188"/>
            <a:ext cx="19208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12CD1A37-C0AF-4BBF-8013-85C694923ABD}" type="slidenum">
              <a:rPr lang="zh-CN" altLang="en-US" sz="1000" b="1"/>
              <a:pPr algn="r"/>
              <a:t>9</a:t>
            </a:fld>
            <a:endParaRPr lang="en-US" altLang="zh-CN" sz="1000" b="1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260350"/>
            <a:ext cx="8861425" cy="592138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如何 多吃蔬果、奶类、大豆</a:t>
            </a:r>
            <a:r>
              <a:rPr lang="en-US" altLang="zh-CN" sz="4000" b="1" smtClean="0"/>
              <a:t>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97975" y="1628775"/>
            <a:ext cx="2176463" cy="865188"/>
            <a:chOff x="0" y="0"/>
            <a:chExt cx="1452" cy="590"/>
          </a:xfrm>
        </p:grpSpPr>
        <p:sp>
          <p:nvSpPr>
            <p:cNvPr id="96260" name="AutoShape 10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51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4600">
                <a:solidFill>
                  <a:schemeClr val="bg1"/>
                </a:solidFill>
              </a:endParaRPr>
            </a:p>
          </p:txBody>
        </p:sp>
        <p:sp>
          <p:nvSpPr>
            <p:cNvPr id="96261" name="AutoShape 11"/>
            <p:cNvSpPr>
              <a:spLocks noChangeArrowheads="1"/>
            </p:cNvSpPr>
            <p:nvPr/>
          </p:nvSpPr>
          <p:spPr bwMode="auto">
            <a:xfrm rot="10800000">
              <a:off x="0" y="0"/>
              <a:ext cx="1448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1" y="21600"/>
                </a:cxn>
                <a:cxn ang="0">
                  <a:pos x="20879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01675" y="2492375"/>
            <a:ext cx="2663825" cy="3168650"/>
            <a:chOff x="0" y="0"/>
            <a:chExt cx="1452" cy="1814"/>
          </a:xfrm>
        </p:grpSpPr>
        <p:sp>
          <p:nvSpPr>
            <p:cNvPr id="96263" name="Rectangle 1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AutoShape 1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2" y="21600"/>
                </a:cxn>
                <a:cxn ang="0">
                  <a:pos x="20528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5" name="Rectangle 16"/>
          <p:cNvSpPr>
            <a:spLocks noChangeArrowheads="1"/>
          </p:cNvSpPr>
          <p:nvPr/>
        </p:nvSpPr>
        <p:spPr bwMode="auto">
          <a:xfrm>
            <a:off x="701675" y="3068638"/>
            <a:ext cx="2808288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28600" indent="-2286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400" i="0" dirty="0">
                <a:solidFill>
                  <a:srgbClr val="333333"/>
                </a:solidFill>
              </a:rPr>
              <a:t>餐餐有蔬菜 深色占一半</a:t>
            </a:r>
            <a:endParaRPr lang="en-US" altLang="zh-CN" sz="2400" i="0" dirty="0">
              <a:solidFill>
                <a:srgbClr val="333333"/>
              </a:solidFill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400" i="0" dirty="0">
                <a:solidFill>
                  <a:srgbClr val="333333"/>
                </a:solidFill>
              </a:rPr>
              <a:t>天天吃水果</a:t>
            </a:r>
            <a:endParaRPr lang="en-US" altLang="zh-CN" sz="2400" i="0" dirty="0">
              <a:solidFill>
                <a:srgbClr val="333333"/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zh-CN" sz="2400" i="0" dirty="0">
                <a:solidFill>
                  <a:srgbClr val="333333"/>
                </a:solidFill>
              </a:rPr>
              <a:t>3. </a:t>
            </a:r>
            <a:r>
              <a:rPr lang="zh-CN" altLang="en-US" sz="2400" i="0" dirty="0">
                <a:solidFill>
                  <a:srgbClr val="333333"/>
                </a:solidFill>
              </a:rPr>
              <a:t>蔬果巧搭配</a:t>
            </a:r>
            <a:endParaRPr lang="en-US" altLang="zh-CN" sz="2400" i="0" dirty="0">
              <a:solidFill>
                <a:srgbClr val="333333"/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zh-CN" sz="2400" i="0" dirty="0">
                <a:solidFill>
                  <a:srgbClr val="333333"/>
                </a:solidFill>
              </a:rPr>
              <a:t>4. </a:t>
            </a:r>
            <a:r>
              <a:rPr lang="zh-CN" altLang="en-US" sz="2400" i="0" dirty="0">
                <a:solidFill>
                  <a:srgbClr val="333333"/>
                </a:solidFill>
              </a:rPr>
              <a:t>五颜六色会挑选</a:t>
            </a:r>
            <a:endParaRPr lang="en-US" altLang="zh-CN" sz="2400" i="0" dirty="0">
              <a:solidFill>
                <a:srgbClr val="333333"/>
              </a:solidFill>
            </a:endParaRPr>
          </a:p>
          <a:p>
            <a:pPr marL="228600" indent="-228600">
              <a:lnSpc>
                <a:spcPct val="150000"/>
              </a:lnSpc>
            </a:pPr>
            <a:r>
              <a:rPr lang="zh-CN" altLang="en-US" sz="2400" i="0" dirty="0">
                <a:solidFill>
                  <a:srgbClr val="333333"/>
                </a:solidFill>
              </a:rPr>
              <a:t> </a:t>
            </a:r>
            <a:r>
              <a:rPr lang="en-US" altLang="zh-CN" sz="2400" i="0" dirty="0">
                <a:solidFill>
                  <a:srgbClr val="333333"/>
                </a:solidFill>
              </a:rPr>
              <a:t>5. </a:t>
            </a:r>
            <a:r>
              <a:rPr lang="zh-CN" altLang="en-US" sz="2400" i="0" dirty="0">
                <a:solidFill>
                  <a:srgbClr val="333333"/>
                </a:solidFill>
              </a:rPr>
              <a:t>巧烹饪保营养</a:t>
            </a:r>
            <a:endParaRPr lang="en-US" altLang="zh-CN" sz="2400" i="0" dirty="0">
              <a:solidFill>
                <a:srgbClr val="333333"/>
              </a:solidFill>
            </a:endParaRPr>
          </a:p>
          <a:p>
            <a:pPr marL="228600" indent="-228600">
              <a:lnSpc>
                <a:spcPct val="150000"/>
              </a:lnSpc>
            </a:pPr>
            <a:endParaRPr lang="zh-CN" altLang="zh-CN" sz="2400" i="0" dirty="0">
              <a:solidFill>
                <a:srgbClr val="333333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654425" y="2492375"/>
            <a:ext cx="2592388" cy="3240088"/>
            <a:chOff x="0" y="0"/>
            <a:chExt cx="1452" cy="1814"/>
          </a:xfrm>
        </p:grpSpPr>
        <p:sp>
          <p:nvSpPr>
            <p:cNvPr id="96267" name="Rectangle 18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AutoShape 19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2" y="21600"/>
                </a:cxn>
                <a:cxn ang="0">
                  <a:pos x="20528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9" name="WordArt 20"/>
          <p:cNvSpPr>
            <a:spLocks noChangeArrowheads="1" noChangeShapeType="1" noTextEdit="1"/>
          </p:cNvSpPr>
          <p:nvPr/>
        </p:nvSpPr>
        <p:spPr bwMode="auto">
          <a:xfrm>
            <a:off x="4791075" y="1924050"/>
            <a:ext cx="2593975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0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谷类为主</a:t>
            </a:r>
          </a:p>
        </p:txBody>
      </p:sp>
      <p:sp>
        <p:nvSpPr>
          <p:cNvPr id="96270" name="Rectangle 21"/>
          <p:cNvSpPr>
            <a:spLocks noChangeArrowheads="1"/>
          </p:cNvSpPr>
          <p:nvPr/>
        </p:nvSpPr>
        <p:spPr bwMode="auto">
          <a:xfrm>
            <a:off x="3654425" y="2924175"/>
            <a:ext cx="273526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000" i="0">
                <a:solidFill>
                  <a:srgbClr val="333333"/>
                </a:solidFill>
                <a:latin typeface="华文细黑" pitchFamily="2" charset="-122"/>
              </a:rPr>
              <a:t>1</a:t>
            </a:r>
            <a:r>
              <a:rPr lang="en-US" altLang="zh-CN" sz="2400" i="0">
                <a:solidFill>
                  <a:srgbClr val="333333"/>
                </a:solidFill>
                <a:latin typeface="华文细黑" pitchFamily="2" charset="-122"/>
              </a:rPr>
              <a:t>. </a:t>
            </a:r>
            <a:r>
              <a:rPr lang="zh-CN" altLang="en-US" sz="2400" i="0">
                <a:solidFill>
                  <a:srgbClr val="333333"/>
                </a:solidFill>
                <a:latin typeface="华文细黑" pitchFamily="2" charset="-122"/>
              </a:rPr>
              <a:t>选择多种奶制品</a:t>
            </a:r>
            <a:endParaRPr lang="en-US" altLang="zh-CN" sz="2400" i="0">
              <a:solidFill>
                <a:srgbClr val="333333"/>
              </a:solidFill>
              <a:latin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i="0">
                <a:solidFill>
                  <a:srgbClr val="333333"/>
                </a:solidFill>
                <a:latin typeface="华文细黑" pitchFamily="2" charset="-122"/>
              </a:rPr>
              <a:t>2. </a:t>
            </a:r>
            <a:r>
              <a:rPr lang="zh-CN" altLang="en-US" sz="2400" i="0">
                <a:solidFill>
                  <a:srgbClr val="333333"/>
                </a:solidFill>
                <a:latin typeface="华文细黑" pitchFamily="2" charset="-122"/>
              </a:rPr>
              <a:t>膳食必需品</a:t>
            </a:r>
            <a:endParaRPr lang="en-US" altLang="zh-CN" sz="2400" i="0">
              <a:solidFill>
                <a:srgbClr val="333333"/>
              </a:solidFill>
              <a:latin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i="0">
                <a:solidFill>
                  <a:srgbClr val="333333"/>
                </a:solidFill>
                <a:latin typeface="华文细黑" pitchFamily="2" charset="-122"/>
              </a:rPr>
              <a:t>3. </a:t>
            </a:r>
            <a:r>
              <a:rPr lang="zh-CN" altLang="en-US" sz="2400" i="0">
                <a:solidFill>
                  <a:srgbClr val="333333"/>
                </a:solidFill>
                <a:latin typeface="华文细黑" pitchFamily="2" charset="-122"/>
              </a:rPr>
              <a:t>酸奶等制品适合乳糖不耐人群</a:t>
            </a:r>
            <a:endParaRPr lang="zh-CN" altLang="zh-CN" sz="2400" i="0">
              <a:solidFill>
                <a:srgbClr val="333333"/>
              </a:solidFill>
              <a:latin typeface="华文细黑" pitchFamily="2" charset="-122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126538" y="2422525"/>
            <a:ext cx="2305050" cy="3309938"/>
            <a:chOff x="0" y="0"/>
            <a:chExt cx="1452" cy="1814"/>
          </a:xfrm>
        </p:grpSpPr>
        <p:sp>
          <p:nvSpPr>
            <p:cNvPr id="96272" name="Rectangle 2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AutoShape 2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2" y="21600"/>
                </a:cxn>
                <a:cxn ang="0">
                  <a:pos x="20528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6274" name="图片 27"/>
          <p:cNvPicPr>
            <a:picLocks noChangeAspect="1" noChangeArrowheads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0" y="6108700"/>
            <a:ext cx="3192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622675" y="1628775"/>
            <a:ext cx="2663825" cy="936625"/>
            <a:chOff x="0" y="0"/>
            <a:chExt cx="1452" cy="590"/>
          </a:xfrm>
        </p:grpSpPr>
        <p:sp>
          <p:nvSpPr>
            <p:cNvPr id="96276" name="AutoShape 4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23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3200" b="1" i="0">
                  <a:solidFill>
                    <a:schemeClr val="bg1"/>
                  </a:solidFill>
                </a:rPr>
                <a:t>奶类</a:t>
              </a:r>
            </a:p>
          </p:txBody>
        </p:sp>
        <p:sp>
          <p:nvSpPr>
            <p:cNvPr id="96277" name="AutoShape 5"/>
            <p:cNvSpPr>
              <a:spLocks noChangeArrowheads="1"/>
            </p:cNvSpPr>
            <p:nvPr/>
          </p:nvSpPr>
          <p:spPr bwMode="auto">
            <a:xfrm rot="10800000">
              <a:off x="4" y="0"/>
              <a:ext cx="1448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1" y="21600"/>
                </a:cxn>
                <a:cxn ang="0">
                  <a:pos x="20879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32"/>
          <p:cNvGrpSpPr>
            <a:grpSpLocks/>
          </p:cNvGrpSpPr>
          <p:nvPr/>
        </p:nvGrpSpPr>
        <p:grpSpPr bwMode="auto">
          <a:xfrm>
            <a:off x="620713" y="1627188"/>
            <a:ext cx="2711450" cy="938212"/>
            <a:chOff x="1133798" y="1555751"/>
            <a:chExt cx="2418408" cy="937146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33798" y="1555751"/>
              <a:ext cx="2418408" cy="936625"/>
              <a:chOff x="0" y="0"/>
              <a:chExt cx="1452" cy="590"/>
            </a:xfrm>
          </p:grpSpPr>
          <p:sp>
            <p:nvSpPr>
              <p:cNvPr id="96280" name="AutoShape 4"/>
              <p:cNvSpPr>
                <a:spLocks noChangeArrowheads="1"/>
              </p:cNvSpPr>
              <p:nvPr/>
            </p:nvSpPr>
            <p:spPr bwMode="auto">
              <a:xfrm>
                <a:off x="0" y="91"/>
                <a:ext cx="1452" cy="499"/>
              </a:xfrm>
              <a:prstGeom prst="downArrowCallout">
                <a:avLst>
                  <a:gd name="adj1" fmla="val 72692"/>
                  <a:gd name="adj2" fmla="val 36346"/>
                  <a:gd name="adj3" fmla="val 14023"/>
                  <a:gd name="adj4" fmla="val 8594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4600">
                  <a:solidFill>
                    <a:schemeClr val="bg1"/>
                  </a:solidFill>
                </a:endParaRPr>
              </a:p>
            </p:txBody>
          </p:sp>
          <p:sp>
            <p:nvSpPr>
              <p:cNvPr id="96281" name="AutoShape 5"/>
              <p:cNvSpPr>
                <a:spLocks noChangeArrowheads="1"/>
              </p:cNvSpPr>
              <p:nvPr/>
            </p:nvSpPr>
            <p:spPr bwMode="auto">
              <a:xfrm rot="10800000">
                <a:off x="4" y="0"/>
                <a:ext cx="1448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1" y="21600"/>
                  </a:cxn>
                  <a:cxn ang="0">
                    <a:pos x="20879" y="21600"/>
                  </a:cxn>
                  <a:cxn ang="0">
                    <a:pos x="21600" y="0"/>
                  </a:cxn>
                  <a:cxn ang="0">
                    <a:pos x="0" y="0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721" y="21600"/>
                    </a:lnTo>
                    <a:lnTo>
                      <a:pt x="2087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282" name="AutoShape 4"/>
            <p:cNvSpPr>
              <a:spLocks noChangeArrowheads="1"/>
            </p:cNvSpPr>
            <p:nvPr/>
          </p:nvSpPr>
          <p:spPr bwMode="auto">
            <a:xfrm>
              <a:off x="1205806" y="1772817"/>
              <a:ext cx="2160240" cy="720080"/>
            </a:xfrm>
            <a:prstGeom prst="downArrowCallout">
              <a:avLst>
                <a:gd name="adj1" fmla="val 72694"/>
                <a:gd name="adj2" fmla="val 36347"/>
                <a:gd name="adj3" fmla="val 14023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3200" b="1" i="0">
                  <a:solidFill>
                    <a:schemeClr val="bg1"/>
                  </a:solidFill>
                </a:rPr>
                <a:t>蔬果</a:t>
              </a:r>
            </a:p>
          </p:txBody>
        </p:sp>
      </p:grpSp>
      <p:sp>
        <p:nvSpPr>
          <p:cNvPr id="96283" name="AutoShape 4"/>
          <p:cNvSpPr>
            <a:spLocks noChangeArrowheads="1"/>
          </p:cNvSpPr>
          <p:nvPr/>
        </p:nvSpPr>
        <p:spPr bwMode="auto">
          <a:xfrm>
            <a:off x="9264650" y="1762125"/>
            <a:ext cx="1878013" cy="730250"/>
          </a:xfrm>
          <a:prstGeom prst="downArrowCallout">
            <a:avLst>
              <a:gd name="adj1" fmla="val 72771"/>
              <a:gd name="adj2" fmla="val 36385"/>
              <a:gd name="adj3" fmla="val 14023"/>
              <a:gd name="adj4" fmla="val 8594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000" b="1" i="0">
                <a:solidFill>
                  <a:schemeClr val="bg1"/>
                </a:solidFill>
              </a:rPr>
              <a:t>坚果</a:t>
            </a:r>
          </a:p>
        </p:txBody>
      </p:sp>
      <p:sp>
        <p:nvSpPr>
          <p:cNvPr id="96284" name="Rectangle 21"/>
          <p:cNvSpPr>
            <a:spLocks noChangeArrowheads="1"/>
          </p:cNvSpPr>
          <p:nvPr/>
        </p:nvSpPr>
        <p:spPr bwMode="auto">
          <a:xfrm>
            <a:off x="9342438" y="3500438"/>
            <a:ext cx="18240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zh-CN" altLang="en-US" sz="3200" i="0">
                <a:solidFill>
                  <a:srgbClr val="333333"/>
                </a:solidFill>
                <a:latin typeface="华文细黑" pitchFamily="2" charset="-122"/>
              </a:rPr>
              <a:t>适量有益</a:t>
            </a:r>
            <a:endParaRPr lang="en-US" altLang="zh-CN" sz="3200" i="0">
              <a:solidFill>
                <a:srgbClr val="333333"/>
              </a:solidFill>
              <a:latin typeface="华文细黑" pitchFamily="2" charset="-122"/>
            </a:endParaRPr>
          </a:p>
          <a:p>
            <a:pPr marL="457200" indent="-457200"/>
            <a:r>
              <a:rPr lang="zh-CN" altLang="en-US" sz="3200" i="0">
                <a:solidFill>
                  <a:srgbClr val="333333"/>
                </a:solidFill>
                <a:latin typeface="华文细黑" pitchFamily="2" charset="-122"/>
              </a:rPr>
              <a:t>不宜过量</a:t>
            </a:r>
            <a:endParaRPr lang="en-US" altLang="zh-CN" sz="3200" i="0">
              <a:solidFill>
                <a:srgbClr val="333333"/>
              </a:solidFill>
              <a:latin typeface="华文细黑" pitchFamily="2" charset="-122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zh-CN" altLang="zh-CN" sz="3200" i="0">
              <a:solidFill>
                <a:srgbClr val="333333"/>
              </a:solidFill>
              <a:latin typeface="华文细黑" pitchFamily="2" charset="-122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534150" y="1628775"/>
            <a:ext cx="2232025" cy="865188"/>
            <a:chOff x="0" y="0"/>
            <a:chExt cx="1452" cy="590"/>
          </a:xfrm>
        </p:grpSpPr>
        <p:sp>
          <p:nvSpPr>
            <p:cNvPr id="96286" name="AutoShape 10"/>
            <p:cNvSpPr>
              <a:spLocks noChangeArrowheads="1"/>
            </p:cNvSpPr>
            <p:nvPr/>
          </p:nvSpPr>
          <p:spPr bwMode="auto">
            <a:xfrm>
              <a:off x="0" y="91"/>
              <a:ext cx="1452" cy="499"/>
            </a:xfrm>
            <a:prstGeom prst="downArrowCallout">
              <a:avLst>
                <a:gd name="adj1" fmla="val 72692"/>
                <a:gd name="adj2" fmla="val 36346"/>
                <a:gd name="adj3" fmla="val 14051"/>
                <a:gd name="adj4" fmla="val 8594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4600">
                <a:solidFill>
                  <a:schemeClr val="bg1"/>
                </a:solidFill>
              </a:endParaRPr>
            </a:p>
          </p:txBody>
        </p:sp>
        <p:sp>
          <p:nvSpPr>
            <p:cNvPr id="96287" name="AutoShape 11"/>
            <p:cNvSpPr>
              <a:spLocks noChangeArrowheads="1"/>
            </p:cNvSpPr>
            <p:nvPr/>
          </p:nvSpPr>
          <p:spPr bwMode="auto">
            <a:xfrm rot="10800000">
              <a:off x="0" y="0"/>
              <a:ext cx="1448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1" y="21600"/>
                </a:cxn>
                <a:cxn ang="0">
                  <a:pos x="20879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21" y="21600"/>
                  </a:lnTo>
                  <a:lnTo>
                    <a:pt x="2087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389688" y="2449513"/>
            <a:ext cx="2305050" cy="3311525"/>
            <a:chOff x="0" y="0"/>
            <a:chExt cx="1452" cy="1814"/>
          </a:xfrm>
        </p:grpSpPr>
        <p:sp>
          <p:nvSpPr>
            <p:cNvPr id="96289" name="Rectangle 23"/>
            <p:cNvSpPr>
              <a:spLocks noChangeArrowheads="1"/>
            </p:cNvSpPr>
            <p:nvPr/>
          </p:nvSpPr>
          <p:spPr bwMode="auto">
            <a:xfrm rot="10800000">
              <a:off x="0" y="181"/>
              <a:ext cx="1452" cy="163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0" name="AutoShape 24"/>
            <p:cNvSpPr>
              <a:spLocks noChangeArrowheads="1"/>
            </p:cNvSpPr>
            <p:nvPr/>
          </p:nvSpPr>
          <p:spPr bwMode="auto">
            <a:xfrm rot="10800000">
              <a:off x="0" y="0"/>
              <a:ext cx="1452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2" y="21600"/>
                </a:cxn>
                <a:cxn ang="0">
                  <a:pos x="20528" y="21600"/>
                </a:cxn>
                <a:cxn ang="0">
                  <a:pos x="2160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91" name="AutoShape 4"/>
          <p:cNvSpPr>
            <a:spLocks noChangeArrowheads="1"/>
          </p:cNvSpPr>
          <p:nvPr/>
        </p:nvSpPr>
        <p:spPr bwMode="auto">
          <a:xfrm>
            <a:off x="6577013" y="1762125"/>
            <a:ext cx="1963737" cy="730250"/>
          </a:xfrm>
          <a:prstGeom prst="downArrowCallout">
            <a:avLst>
              <a:gd name="adj1" fmla="val 72806"/>
              <a:gd name="adj2" fmla="val 36403"/>
              <a:gd name="adj3" fmla="val 14023"/>
              <a:gd name="adj4" fmla="val 8594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000" b="1" i="0">
                <a:solidFill>
                  <a:schemeClr val="bg1"/>
                </a:solidFill>
                <a:latin typeface="华文细黑" pitchFamily="2" charset="-122"/>
              </a:rPr>
              <a:t>大豆及制品</a:t>
            </a:r>
            <a:endParaRPr lang="zh-CN" altLang="en-US" sz="3000" b="1" i="0">
              <a:solidFill>
                <a:schemeClr val="bg1"/>
              </a:solidFill>
            </a:endParaRPr>
          </a:p>
        </p:txBody>
      </p:sp>
      <p:sp>
        <p:nvSpPr>
          <p:cNvPr id="96292" name="Rectangle 21"/>
          <p:cNvSpPr>
            <a:spLocks noChangeArrowheads="1"/>
          </p:cNvSpPr>
          <p:nvPr/>
        </p:nvSpPr>
        <p:spPr bwMode="auto">
          <a:xfrm>
            <a:off x="7038975" y="3357563"/>
            <a:ext cx="11509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/>
            <a:r>
              <a:rPr lang="zh-CN" altLang="en-US" sz="3200" i="0">
                <a:solidFill>
                  <a:srgbClr val="333333"/>
                </a:solidFill>
                <a:latin typeface="华文细黑" pitchFamily="2" charset="-122"/>
              </a:rPr>
              <a:t>常吃</a:t>
            </a:r>
          </a:p>
          <a:p>
            <a:pPr marL="457200" indent="-457200"/>
            <a:endParaRPr lang="zh-CN" altLang="zh-CN" sz="3200" i="0">
              <a:solidFill>
                <a:srgbClr val="333333"/>
              </a:solidFill>
              <a:latin typeface="华文细黑" pitchFamily="2" charset="-122"/>
            </a:endParaRPr>
          </a:p>
          <a:p>
            <a:pPr marL="457200" indent="-457200"/>
            <a:r>
              <a:rPr lang="en-US" altLang="zh-CN" sz="3200" i="0">
                <a:solidFill>
                  <a:srgbClr val="333333"/>
                </a:solidFill>
                <a:latin typeface="华文细黑" pitchFamily="2" charset="-122"/>
              </a:rPr>
              <a:t>25g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xyy">
  <a:themeElements>
    <a:clrScheme name="gxyy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gxyy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gxy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Pages>0</Pages>
  <Words>666</Words>
  <Characters>0</Characters>
  <Application>Microsoft Office PowerPoint</Application>
  <DocSecurity>0</DocSecurity>
  <PresentationFormat>自定义</PresentationFormat>
  <Lines>0</Lines>
  <Paragraphs>140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gxyy</vt:lpstr>
      <vt:lpstr>幻灯片 1</vt:lpstr>
      <vt:lpstr>幻灯片 2</vt:lpstr>
      <vt:lpstr>幻灯片 3</vt:lpstr>
      <vt:lpstr>幻灯片 4</vt:lpstr>
      <vt:lpstr>幻灯片 5</vt:lpstr>
      <vt:lpstr>  蔬果营养特点</vt:lpstr>
      <vt:lpstr>幻灯片 7</vt:lpstr>
      <vt:lpstr>各国成人乳制品的建议摄入量</vt:lpstr>
      <vt:lpstr>如何 多吃蔬果、奶类、大豆?</vt:lpstr>
      <vt:lpstr>幻灯片 10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中国营养学会</dc:creator>
  <cp:lastModifiedBy>nutrition</cp:lastModifiedBy>
  <cp:revision>165</cp:revision>
  <dcterms:created xsi:type="dcterms:W3CDTF">2009-07-21T03:05:13Z</dcterms:created>
  <dcterms:modified xsi:type="dcterms:W3CDTF">2016-07-05T09:21:49Z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