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379" r:id="rId3"/>
    <p:sldId id="397" r:id="rId4"/>
    <p:sldId id="381" r:id="rId5"/>
    <p:sldId id="382" r:id="rId6"/>
    <p:sldId id="385" r:id="rId7"/>
    <p:sldId id="388" r:id="rId8"/>
    <p:sldId id="389" r:id="rId9"/>
    <p:sldId id="394" r:id="rId10"/>
    <p:sldId id="395" r:id="rId11"/>
    <p:sldId id="398" r:id="rId12"/>
    <p:sldId id="396" r:id="rId13"/>
    <p:sldId id="320" r:id="rId14"/>
  </p:sldIdLst>
  <p:sldSz cx="122047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EEB7"/>
    <a:srgbClr val="FF3399"/>
    <a:srgbClr val="FBA3BE"/>
    <a:srgbClr val="9EB4FA"/>
    <a:srgbClr val="FED6F3"/>
    <a:srgbClr val="F92BCD"/>
    <a:srgbClr val="C41AC4"/>
    <a:srgbClr val="C98D15"/>
    <a:srgbClr val="D848DB"/>
    <a:srgbClr val="1C1C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9" autoAdjust="0"/>
    <p:restoredTop sz="92353" autoAdjust="0"/>
  </p:normalViewPr>
  <p:slideViewPr>
    <p:cSldViewPr>
      <p:cViewPr varScale="1">
        <p:scale>
          <a:sx n="65" d="100"/>
          <a:sy n="65" d="100"/>
        </p:scale>
        <p:origin x="-990" y="-102"/>
      </p:cViewPr>
      <p:guideLst>
        <p:guide orient="horz" pos="2614"/>
        <p:guide orient="horz" pos="391"/>
        <p:guide orient="horz" pos="3961"/>
        <p:guide orient="horz" pos="210"/>
        <p:guide pos="7294"/>
        <p:guide pos="3844"/>
        <p:guide pos="3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78" y="-78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756"/>
            <a:ext cx="3077137" cy="51222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560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80" cy="51058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5" y="0"/>
            <a:ext cx="3077137" cy="51058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3350" y="765175"/>
            <a:ext cx="6832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378"/>
            <a:ext cx="5680104" cy="460672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0" tIns="47376" rIns="94750" bIns="473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6"/>
            <a:ext cx="3075480" cy="51222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5" y="9720756"/>
            <a:ext cx="3077137" cy="51222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4750" tIns="47376" rIns="94750" bIns="473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i="0"/>
            </a:lvl1pPr>
          </a:lstStyle>
          <a:p>
            <a:pPr>
              <a:defRPr/>
            </a:pPr>
            <a:fld id="{78583CAB-7437-410A-B049-1333472AF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6158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53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535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CD78FC7-F3C4-469F-9710-4B2CFC63A4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D8BF1263-6FE3-4EDA-B682-302EF398AC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052" y="315914"/>
            <a:ext cx="2737582" cy="5972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068" y="315914"/>
            <a:ext cx="8013572" cy="5972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198FEB20-B5C7-4B14-B6B2-06C8E214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5F234A0-AF63-4672-B084-6FEC1ECAE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717" y="1709738"/>
            <a:ext cx="105265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717" y="4589464"/>
            <a:ext cx="10526554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3EBE772F-A33F-4437-9103-0358AA1FB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069" y="1125538"/>
            <a:ext cx="5375576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4056" y="1125538"/>
            <a:ext cx="5375578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835FCF8-C720-4928-AFF4-6152B58ECD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365126"/>
            <a:ext cx="1052655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193" y="1681163"/>
            <a:ext cx="51636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193" y="2505075"/>
            <a:ext cx="516368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8629" y="1681163"/>
            <a:ext cx="51891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8629" y="2505075"/>
            <a:ext cx="51891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EECC5-D78A-4F0B-A280-CEF64140D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4F385E7-14AA-4F4A-9DA4-B1B5AD3DA9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9C2DA7F-A554-4110-8ECC-D555F162B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063537C-21B6-42E8-A054-89E3AF11E1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193" y="457200"/>
            <a:ext cx="39368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9117" y="987426"/>
            <a:ext cx="617862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1193" y="2057400"/>
            <a:ext cx="39368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C129AF8-524F-4510-95EA-4B62819EF8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12253435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625068" y="6288088"/>
            <a:ext cx="185401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de-DE" altLang="en-US" sz="1400" b="1" i="0" smtClean="0"/>
              <a:t>LOGO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068" y="1125538"/>
            <a:ext cx="10954566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7817" y="6453188"/>
            <a:ext cx="1921817" cy="1968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000" b="1"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45CBA2C-C06E-4872-8123-7C3C5E6AF0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625068" y="315913"/>
            <a:ext cx="10954566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hyperlink" Target="http://dg.cnsoc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baike.baidu.com/subview/644590/10414856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1"/>
          <p:cNvSpPr>
            <a:spLocks noChangeArrowheads="1"/>
          </p:cNvSpPr>
          <p:nvPr/>
        </p:nvSpPr>
        <p:spPr bwMode="auto">
          <a:xfrm>
            <a:off x="0" y="5857892"/>
            <a:ext cx="8316928" cy="8117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特别提示： 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这并非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完整课件，仅为本节的部分关键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数据表，                方便</a:t>
            </a: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教育者</a:t>
            </a:r>
            <a:r>
              <a:rPr lang="zh-CN" altLang="en-US" sz="2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图片 2"/>
          <p:cNvPicPr>
            <a:picLocks noChangeAspect="1"/>
          </p:cNvPicPr>
          <p:nvPr/>
        </p:nvPicPr>
        <p:blipFill>
          <a:blip r:embed="rId2" cstate="print"/>
          <a:srcRect t="18550" b="25803"/>
          <a:stretch>
            <a:fillRect/>
          </a:stretch>
        </p:blipFill>
        <p:spPr bwMode="auto">
          <a:xfrm>
            <a:off x="0" y="0"/>
            <a:ext cx="3170670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-48247" y="1700214"/>
            <a:ext cx="11911237" cy="4897138"/>
            <a:chOff x="-36512" y="1700610"/>
            <a:chExt cx="9289032" cy="4845462"/>
          </a:xfrm>
        </p:grpSpPr>
        <p:grpSp>
          <p:nvGrpSpPr>
            <p:cNvPr id="5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89299"/>
              <a:chOff x="-36512" y="1700610"/>
              <a:chExt cx="9289032" cy="3889299"/>
            </a:xfrm>
          </p:grpSpPr>
          <p:sp>
            <p:nvSpPr>
              <p:cNvPr id="3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 bwMode="auto">
              <a:xfrm>
                <a:off x="-36512" y="1700610"/>
                <a:ext cx="9289032" cy="14442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-36512" y="5446202"/>
                <a:ext cx="9289032" cy="14442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pic>
          <p:nvPicPr>
            <p:cNvPr id="2056" name="图片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3" name="文本框 5"/>
          <p:cNvSpPr txBox="1">
            <a:spLocks noChangeArrowheads="1"/>
          </p:cNvSpPr>
          <p:nvPr/>
        </p:nvSpPr>
        <p:spPr bwMode="auto">
          <a:xfrm>
            <a:off x="1426046" y="2285993"/>
            <a:ext cx="97069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eaLnBrk="1" hangingPunct="1">
              <a:spcAft>
                <a:spcPts val="0"/>
              </a:spcAft>
              <a:defRPr/>
            </a:pPr>
            <a:r>
              <a:rPr lang="en-US" altLang="zh-CN" sz="4800" b="1" i="0" dirty="0">
                <a:latin typeface="隶书" charset="0"/>
                <a:ea typeface="隶书" charset="0"/>
              </a:rPr>
              <a:t>《</a:t>
            </a:r>
            <a:r>
              <a:rPr lang="zh-CN" altLang="en-US" sz="4800" b="1" i="0" dirty="0">
                <a:latin typeface="隶书" charset="0"/>
                <a:ea typeface="隶书" charset="0"/>
              </a:rPr>
              <a:t>中国居民膳食指南（</a:t>
            </a:r>
            <a:r>
              <a:rPr lang="en-US" altLang="zh-CN" sz="4800" b="1" i="0" dirty="0">
                <a:latin typeface="隶书" charset="0"/>
                <a:ea typeface="隶书" charset="0"/>
              </a:rPr>
              <a:t>2016</a:t>
            </a:r>
            <a:r>
              <a:rPr lang="zh-CN" altLang="en-US" sz="4800" b="1" i="0" dirty="0">
                <a:latin typeface="隶书" charset="0"/>
                <a:ea typeface="隶书" charset="0"/>
              </a:rPr>
              <a:t>）</a:t>
            </a:r>
            <a:r>
              <a:rPr lang="en-US" altLang="zh-CN" sz="4800" b="1" i="0" dirty="0">
                <a:latin typeface="隶书" charset="0"/>
                <a:ea typeface="隶书" charset="0"/>
              </a:rPr>
              <a:t>》</a:t>
            </a:r>
          </a:p>
        </p:txBody>
      </p:sp>
      <p:sp>
        <p:nvSpPr>
          <p:cNvPr id="2054" name="文本框 11"/>
          <p:cNvSpPr txBox="1">
            <a:spLocks noChangeArrowheads="1"/>
          </p:cNvSpPr>
          <p:nvPr/>
        </p:nvSpPr>
        <p:spPr bwMode="auto">
          <a:xfrm>
            <a:off x="2928238" y="4643439"/>
            <a:ext cx="6968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algn="ctr" eaLnBrk="1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b="1" i="0" dirty="0" smtClean="0"/>
              <a:t>CNS</a:t>
            </a:r>
            <a:r>
              <a:rPr lang="zh-CN" altLang="en-US" sz="2400" b="1" i="0" dirty="0" smtClean="0"/>
              <a:t>秘书处提供</a:t>
            </a:r>
            <a:endParaRPr lang="en-US" altLang="zh-CN" sz="2400" b="1" i="0" dirty="0"/>
          </a:p>
        </p:txBody>
      </p:sp>
      <p:sp>
        <p:nvSpPr>
          <p:cNvPr id="12" name="矩形 11"/>
          <p:cNvSpPr/>
          <p:nvPr/>
        </p:nvSpPr>
        <p:spPr>
          <a:xfrm>
            <a:off x="2316136" y="3357562"/>
            <a:ext cx="81612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i="0" dirty="0" smtClean="0">
                <a:latin typeface="微软雅黑" pitchFamily="34" charset="-122"/>
                <a:ea typeface="微软雅黑" pitchFamily="34" charset="-122"/>
              </a:rPr>
              <a:t>核心推荐二 ：</a:t>
            </a:r>
            <a:r>
              <a:rPr lang="zh-CN" altLang="zh-CN" sz="4000" b="1" i="0" dirty="0">
                <a:latin typeface="微软雅黑" pitchFamily="34" charset="-122"/>
                <a:ea typeface="微软雅黑" pitchFamily="34" charset="-122"/>
              </a:rPr>
              <a:t>吃动平衡，健康体重</a:t>
            </a:r>
            <a:endParaRPr lang="zh-CN" altLang="en-US" sz="40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 bwMode="auto">
          <a:xfrm>
            <a:off x="6816730" y="0"/>
            <a:ext cx="4602152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隶书" charset="0"/>
                <a:ea typeface="隶书" charset="0"/>
                <a:cs typeface="+mj-cs"/>
              </a:rPr>
              <a:t>主要信息和图片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95051" y="333375"/>
            <a:ext cx="10953982" cy="592138"/>
          </a:xfrm>
        </p:spPr>
        <p:txBody>
          <a:bodyPr/>
          <a:lstStyle/>
          <a:p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运动对健康的益处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增进心肺功能。</a:t>
            </a:r>
          </a:p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降低血脂、血压和血糖水平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提高代谢率，增加胰岛素的敏感性，改善内分泌系统的调节。</a:t>
            </a:r>
          </a:p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提高骨密度、预防骨质疏松症。</a:t>
            </a:r>
          </a:p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保持或增加瘦体重，减少体内脂肪蓄积，控制体重。</a:t>
            </a:r>
          </a:p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调节心理平衡，减轻压力，缓解焦虑、改善睡眠。</a:t>
            </a:r>
          </a:p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改善脑功能，延缓老年认知功能下降也有帮助。</a:t>
            </a:r>
          </a:p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肌肉力量的训练则对骨骼、关节和肌肉的强壮作用更大，有助于延缓身体运动功能的衰退。</a:t>
            </a:r>
          </a:p>
          <a:p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降低肥胖、心血管疾病、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型糖尿病等慢性病的风险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图片 16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0" y="6092825"/>
            <a:ext cx="321772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78556" y="188913"/>
            <a:ext cx="8712341" cy="592137"/>
          </a:xfrm>
        </p:spPr>
        <p:txBody>
          <a:bodyPr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如何做到食不过量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定时定量进餐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避免过度饥饿而引起的饱食中枢反应迟钝，进食过量。避免进食过快，无意中过量进食。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分餐</a:t>
            </a:r>
            <a:r>
              <a:rPr lang="zh-CN" altLang="en-US" sz="2400" b="1" smtClean="0">
                <a:latin typeface="微软雅黑" pitchFamily="34" charset="-122"/>
                <a:ea typeface="微软雅黑" pitchFamily="34" charset="-122"/>
              </a:rPr>
              <a:t>制 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提倡分餐制，根据个人的生理条件和身体活动量，进行标准化配餐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记录自己的食物份和量。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每顿少吃一两口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如果能坚持每顿少吃一两口，对预防能量摄入过多进而引起的超重和肥胖有重要作用。对于容易发胖的人，强调适当限制进食量，最好在感觉还欠几口的时候就放下筷子。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减少高能量食品的摄入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学会看食品标签上的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营养成分表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，了解食品的能量值，少选择高脂肪、高糖含量的高能量食品。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400" b="1" smtClean="0">
                <a:latin typeface="微软雅黑" pitchFamily="34" charset="-122"/>
                <a:ea typeface="微软雅黑" pitchFamily="34" charset="-122"/>
              </a:rPr>
              <a:t>减少在外就餐</a:t>
            </a: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400" smtClean="0">
                <a:latin typeface="微软雅黑" pitchFamily="34" charset="-122"/>
                <a:ea typeface="微软雅黑" pitchFamily="34" charset="-122"/>
              </a:rPr>
              <a:t>在外就餐或聚餐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40" name="图片 16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0" y="6197600"/>
            <a:ext cx="321772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让身体活动成为一种习惯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020" y="1412876"/>
            <a:ext cx="11245321" cy="4875213"/>
          </a:xfrm>
        </p:spPr>
        <p:txBody>
          <a:bodyPr/>
          <a:lstStyle/>
          <a:p>
            <a:pPr marL="342900" lvl="1" indent="-342900">
              <a:defRPr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任何使身体动起来，令呼吸变快、心跳加速的活动都属于身体活动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defRPr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设立目标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培养兴趣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持之以恒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寻找任何可能的机会：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 利用上下班时间，增加走路、骑自行车、登楼梯的机会。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户外活动，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生活、娱乐、工作与运动锻炼相结合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充分利用休闲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多进行散步、遛狗、逛街、打球、踢毽等活动。</a:t>
            </a:r>
          </a:p>
          <a:p>
            <a:pPr lvl="1">
              <a:defRPr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集体活动增加兴趣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不放弃单位和朋友组织的游玩和劳动类活动</a:t>
            </a:r>
          </a:p>
          <a:p>
            <a:pPr marL="342900" lvl="1" indent="-342900">
              <a:defRPr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2" name="图片 16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0" y="6092825"/>
            <a:ext cx="321772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7032536" y="3644901"/>
            <a:ext cx="3875415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单击添加您的公司信息</a:t>
            </a:r>
          </a:p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zh-CN" sz="1600">
                <a:solidFill>
                  <a:schemeClr val="bg1"/>
                </a:solidFill>
              </a:rPr>
              <a:t>（联系方式及落款）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7418170" y="2420939"/>
            <a:ext cx="3290607" cy="1044575"/>
            <a:chOff x="0" y="0"/>
            <a:chExt cx="1293" cy="548"/>
          </a:xfrm>
        </p:grpSpPr>
        <p:sp>
          <p:nvSpPr>
            <p:cNvPr id="13326" name="WordArt 5"/>
            <p:cNvSpPr>
              <a:spLocks noChangeArrowheads="1" noChangeShapeType="1"/>
            </p:cNvSpPr>
            <p:nvPr/>
          </p:nvSpPr>
          <p:spPr bwMode="auto">
            <a:xfrm>
              <a:off x="0" y="0"/>
              <a:ext cx="1293" cy="3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谢谢</a:t>
              </a:r>
            </a:p>
          </p:txBody>
        </p:sp>
        <p:sp>
          <p:nvSpPr>
            <p:cNvPr id="13327" name="WordArt 6"/>
            <p:cNvSpPr>
              <a:spLocks noChangeArrowheads="1" noChangeShapeType="1"/>
            </p:cNvSpPr>
            <p:nvPr/>
          </p:nvSpPr>
          <p:spPr bwMode="auto">
            <a:xfrm flipV="1">
              <a:off x="0" y="332"/>
              <a:ext cx="1293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kern="10">
                  <a:ln w="9525">
                    <a:noFill/>
                    <a:round/>
                    <a:headEnd/>
                    <a:tailEnd/>
                  </a:ln>
                  <a:solidFill>
                    <a:schemeClr val="bg1">
                      <a:alpha val="18039"/>
                    </a:schemeClr>
                  </a:solidFill>
                  <a:latin typeface="黑体"/>
                  <a:ea typeface="黑体"/>
                </a:rPr>
                <a:t>谢谢观赏</a:t>
              </a:r>
            </a:p>
          </p:txBody>
        </p:sp>
      </p:grpSp>
      <p:grpSp>
        <p:nvGrpSpPr>
          <p:cNvPr id="13316" name="组合 8"/>
          <p:cNvGrpSpPr>
            <a:grpSpLocks/>
          </p:cNvGrpSpPr>
          <p:nvPr/>
        </p:nvGrpSpPr>
        <p:grpSpPr bwMode="auto">
          <a:xfrm>
            <a:off x="0" y="1785938"/>
            <a:ext cx="12204700" cy="4918075"/>
            <a:chOff x="-36512" y="1700610"/>
            <a:chExt cx="9289032" cy="4845462"/>
          </a:xfrm>
        </p:grpSpPr>
        <p:grpSp>
          <p:nvGrpSpPr>
            <p:cNvPr id="13319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90019"/>
              <a:chOff x="-36512" y="1700610"/>
              <a:chExt cx="9289032" cy="3890019"/>
            </a:xfrm>
          </p:grpSpPr>
          <p:sp>
            <p:nvSpPr>
              <p:cNvPr id="11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-36512" y="1700610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-36512" y="5446536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13320" name="图片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8" name="图片 2"/>
          <p:cNvPicPr>
            <a:picLocks noChangeAspect="1"/>
          </p:cNvPicPr>
          <p:nvPr/>
        </p:nvPicPr>
        <p:blipFill>
          <a:blip r:embed="rId3" cstate="print"/>
          <a:srcRect t="18550" b="25803"/>
          <a:stretch>
            <a:fillRect/>
          </a:stretch>
        </p:blipFill>
        <p:spPr bwMode="auto">
          <a:xfrm>
            <a:off x="1" y="214313"/>
            <a:ext cx="2742614" cy="6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" name="组合 8"/>
          <p:cNvGrpSpPr>
            <a:grpSpLocks/>
          </p:cNvGrpSpPr>
          <p:nvPr/>
        </p:nvGrpSpPr>
        <p:grpSpPr bwMode="auto">
          <a:xfrm>
            <a:off x="0" y="2000240"/>
            <a:ext cx="12204700" cy="4703773"/>
            <a:chOff x="-36512" y="1700610"/>
            <a:chExt cx="9289032" cy="4845462"/>
          </a:xfrm>
        </p:grpSpPr>
        <p:grpSp>
          <p:nvGrpSpPr>
            <p:cNvPr id="42" name="组合 4"/>
            <p:cNvGrpSpPr>
              <a:grpSpLocks/>
            </p:cNvGrpSpPr>
            <p:nvPr/>
          </p:nvGrpSpPr>
          <p:grpSpPr bwMode="auto">
            <a:xfrm>
              <a:off x="-36512" y="1700610"/>
              <a:ext cx="9289032" cy="3889820"/>
              <a:chOff x="-36512" y="1700610"/>
              <a:chExt cx="9289032" cy="3889820"/>
            </a:xfrm>
          </p:grpSpPr>
          <p:sp>
            <p:nvSpPr>
              <p:cNvPr id="44" name="矩形 2"/>
              <p:cNvSpPr/>
              <p:nvPr/>
            </p:nvSpPr>
            <p:spPr bwMode="auto">
              <a:xfrm>
                <a:off x="-36512" y="1844824"/>
                <a:ext cx="9289032" cy="3600871"/>
              </a:xfrm>
              <a:prstGeom prst="rect">
                <a:avLst/>
              </a:prstGeom>
              <a:gradFill flip="none" rotWithShape="1">
                <a:gsLst>
                  <a:gs pos="100000">
                    <a:srgbClr val="92D050"/>
                  </a:gs>
                  <a:gs pos="0">
                    <a:srgbClr val="AEDF41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-36512" y="1700610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-36512" y="5446536"/>
                <a:ext cx="9289032" cy="1438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43" name="图片 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08304" y="4830903"/>
              <a:ext cx="1571742" cy="1715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8" name="组合 47"/>
          <p:cNvGrpSpPr/>
          <p:nvPr/>
        </p:nvGrpSpPr>
        <p:grpSpPr>
          <a:xfrm>
            <a:off x="887376" y="2571744"/>
            <a:ext cx="10149716" cy="3785652"/>
            <a:chOff x="291272" y="2357430"/>
            <a:chExt cx="10149716" cy="3785652"/>
          </a:xfrm>
        </p:grpSpPr>
        <p:sp>
          <p:nvSpPr>
            <p:cNvPr id="49" name="TextBox 48"/>
            <p:cNvSpPr txBox="1"/>
            <p:nvPr/>
          </p:nvSpPr>
          <p:spPr>
            <a:xfrm>
              <a:off x="291272" y="2357430"/>
              <a:ext cx="1014971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i="0" dirty="0" smtClean="0"/>
                <a:t>更多信息请关注：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1</a:t>
              </a:r>
              <a:r>
                <a:rPr lang="zh-CN" altLang="en-US" sz="2400" b="1" i="0" dirty="0" smtClean="0"/>
                <a:t>、</a:t>
              </a:r>
              <a:r>
                <a:rPr lang="en-US" altLang="zh-CN" sz="2400" b="1" i="0" dirty="0" smtClean="0"/>
                <a:t>《</a:t>
              </a:r>
              <a:r>
                <a:rPr lang="zh-CN" altLang="en-US" sz="2400" b="1" i="0" dirty="0" smtClean="0"/>
                <a:t>中国居民膳食指南</a:t>
              </a:r>
              <a:r>
                <a:rPr lang="en-US" altLang="zh-CN" sz="2400" b="1" i="0" dirty="0" smtClean="0"/>
                <a:t>》</a:t>
              </a:r>
              <a:r>
                <a:rPr lang="zh-CN" altLang="en-US" sz="2400" b="1" i="0" dirty="0" smtClean="0"/>
                <a:t>网站</a:t>
              </a:r>
              <a:r>
                <a:rPr lang="en-US" altLang="zh-CN" sz="2400" b="1" i="0" dirty="0" smtClean="0"/>
                <a:t>--- </a:t>
              </a:r>
              <a:r>
                <a:rPr lang="en-US" altLang="zh-CN" sz="2400" b="1" i="0" dirty="0" smtClean="0">
                  <a:hlinkClick r:id="rId4"/>
                </a:rPr>
                <a:t>http://dg.cnsoc.org/</a:t>
              </a:r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endParaRPr lang="en-US" altLang="zh-CN" sz="2400" b="1" i="0" dirty="0" smtClean="0"/>
            </a:p>
            <a:p>
              <a:r>
                <a:rPr lang="en-US" altLang="zh-CN" sz="2400" b="1" i="0" dirty="0" smtClean="0"/>
                <a:t>2</a:t>
              </a:r>
              <a:r>
                <a:rPr lang="zh-CN" altLang="en-US" sz="2400" b="1" i="0" dirty="0" smtClean="0"/>
                <a:t>、微信公众平台：</a:t>
              </a:r>
              <a:r>
                <a:rPr lang="zh-CN" altLang="en-US" sz="2400" b="1" i="0" dirty="0" smtClean="0">
                  <a:solidFill>
                    <a:srgbClr val="FF0000"/>
                  </a:solidFill>
                </a:rPr>
                <a:t>中国营养界                     中国好营养</a:t>
              </a:r>
              <a:endParaRPr lang="en-US" altLang="zh-CN" sz="2400" b="1" i="0" dirty="0" smtClean="0">
                <a:solidFill>
                  <a:srgbClr val="FF0000"/>
                </a:solidFill>
              </a:endParaRPr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  <a:p>
              <a:endParaRPr lang="en-US" altLang="zh-CN" sz="2400" b="1" dirty="0" smtClean="0"/>
            </a:p>
          </p:txBody>
        </p:sp>
        <p:pic>
          <p:nvPicPr>
            <p:cNvPr id="50" name="Picture 2" descr="E:\1602\中国营养界微信\存档文件\二维码\中国好营养二维码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35138" y="3857628"/>
              <a:ext cx="1285884" cy="1285884"/>
            </a:xfrm>
            <a:prstGeom prst="rect">
              <a:avLst/>
            </a:prstGeom>
            <a:noFill/>
          </p:spPr>
        </p:pic>
        <p:pic>
          <p:nvPicPr>
            <p:cNvPr id="51" name="Picture 3" descr="E:\1602\中国营养界微信\存档文件\二维码\中国营养界二维码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48990" y="3857628"/>
              <a:ext cx="1285884" cy="1285884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322023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0" dirty="0" smtClean="0"/>
                <a:t>（科学）</a:t>
              </a:r>
              <a:endParaRPr lang="zh-CN" altLang="en-US" b="1" i="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34940" y="45720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0" dirty="0" smtClean="0"/>
                <a:t>（科普）</a:t>
              </a:r>
              <a:endParaRPr lang="zh-CN" altLang="en-US" b="1" i="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2816202" y="214290"/>
            <a:ext cx="892975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特别提示： 这里并非完整课件，仅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为本节的部分</a:t>
            </a: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关键数据表方便教育者</a:t>
            </a:r>
            <a:r>
              <a:rPr lang="zh-CN" altLang="en-US" sz="2400" i="0" dirty="0" smtClean="0">
                <a:latin typeface="微软雅黑" pitchFamily="34" charset="-122"/>
                <a:ea typeface="微软雅黑" pitchFamily="34" charset="-122"/>
              </a:rPr>
              <a:t>工作中使用</a:t>
            </a:r>
            <a:endParaRPr lang="en-US" altLang="zh-CN" sz="2400" i="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拷贝请标明出处</a:t>
            </a:r>
            <a:r>
              <a:rPr lang="en-US" altLang="zh-CN" sz="240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en-US" altLang="zh-CN" sz="2400" i="0" dirty="0">
                <a:solidFill>
                  <a:srgbClr val="FF0000"/>
                </a:solidFill>
              </a:rPr>
              <a:t>《</a:t>
            </a:r>
            <a:r>
              <a:rPr lang="zh-CN" altLang="en-US" sz="2400" i="0" dirty="0">
                <a:solidFill>
                  <a:srgbClr val="FF0000"/>
                </a:solidFill>
              </a:rPr>
              <a:t>中国居民膳食指南</a:t>
            </a:r>
            <a:r>
              <a:rPr lang="en-US" altLang="zh-CN" sz="2400" i="0" dirty="0">
                <a:solidFill>
                  <a:srgbClr val="FF0000"/>
                </a:solidFill>
              </a:rPr>
              <a:t>》</a:t>
            </a:r>
            <a:endParaRPr lang="zh-CN" altLang="en-US" sz="24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7008" y="260350"/>
            <a:ext cx="10955838" cy="59213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关键推荐</a:t>
            </a:r>
            <a:endParaRPr lang="en-US" altLang="zh-CN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AutoShape 3"/>
          <p:cNvSpPr>
            <a:spLocks noChangeArrowheads="1"/>
          </p:cNvSpPr>
          <p:nvPr/>
        </p:nvSpPr>
        <p:spPr bwMode="auto">
          <a:xfrm>
            <a:off x="335876" y="1441450"/>
            <a:ext cx="9610481" cy="666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zh-CN" sz="2800" b="1" i="0" dirty="0">
                <a:latin typeface="微软雅黑" pitchFamily="34" charset="-122"/>
                <a:ea typeface="微软雅黑" pitchFamily="34" charset="-122"/>
              </a:rPr>
              <a:t>各年龄段人群都应天天运动、保持健康体重。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912987" y="1484313"/>
            <a:ext cx="7463479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zh-CN" sz="2000"/>
          </a:p>
        </p:txBody>
      </p:sp>
      <p:sp>
        <p:nvSpPr>
          <p:cNvPr id="6150" name="AutoShape 5"/>
          <p:cNvSpPr>
            <a:spLocks noChangeArrowheads="1"/>
          </p:cNvSpPr>
          <p:nvPr/>
        </p:nvSpPr>
        <p:spPr bwMode="auto">
          <a:xfrm>
            <a:off x="432370" y="2349500"/>
            <a:ext cx="9610481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zh-CN" sz="2800" b="1" i="0">
                <a:latin typeface="微软雅黑" pitchFamily="34" charset="-122"/>
                <a:ea typeface="微软雅黑" pitchFamily="34" charset="-122"/>
              </a:rPr>
              <a:t>食不过量，控制总能量摄入，保持能量平衡</a:t>
            </a:r>
            <a:r>
              <a:rPr lang="zh-CN" altLang="en-US" sz="2800" b="1" i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i="0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432370" y="2443163"/>
            <a:ext cx="7881003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2000"/>
          </a:p>
        </p:txBody>
      </p:sp>
      <p:sp>
        <p:nvSpPr>
          <p:cNvPr id="6152" name="AutoShape 7"/>
          <p:cNvSpPr>
            <a:spLocks noChangeArrowheads="1"/>
          </p:cNvSpPr>
          <p:nvPr/>
        </p:nvSpPr>
        <p:spPr bwMode="auto">
          <a:xfrm>
            <a:off x="530186" y="3308350"/>
            <a:ext cx="9696377" cy="1200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800" b="1" i="0" dirty="0" smtClean="0">
                <a:latin typeface="微软雅黑" pitchFamily="34" charset="-122"/>
                <a:ea typeface="微软雅黑" pitchFamily="34" charset="-122"/>
              </a:rPr>
              <a:t>坚持日常身体活动</a:t>
            </a:r>
            <a:r>
              <a:rPr lang="en-US" altLang="zh-CN" sz="2800" b="1" i="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i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800" b="1" i="0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zh-CN" sz="2800" b="1" i="0" dirty="0">
                <a:latin typeface="微软雅黑" pitchFamily="34" charset="-122"/>
                <a:ea typeface="微软雅黑" pitchFamily="34" charset="-122"/>
              </a:rPr>
              <a:t>周至少进行</a:t>
            </a:r>
            <a:r>
              <a:rPr lang="en-US" altLang="zh-CN" sz="2800" b="1" i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zh-CN" sz="2800" b="1" i="0" dirty="0">
                <a:latin typeface="微软雅黑" pitchFamily="34" charset="-122"/>
                <a:ea typeface="微软雅黑" pitchFamily="34" charset="-122"/>
              </a:rPr>
              <a:t>天中等强度身体活动，</a:t>
            </a:r>
            <a:endParaRPr lang="en-US" altLang="zh-CN" sz="2800" b="1" i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b="1" i="0" dirty="0">
                <a:latin typeface="微软雅黑" pitchFamily="34" charset="-122"/>
                <a:ea typeface="微软雅黑" pitchFamily="34" charset="-122"/>
              </a:rPr>
              <a:t>累计</a:t>
            </a:r>
            <a:r>
              <a:rPr lang="en-US" altLang="zh-CN" sz="2800" b="1" i="0" dirty="0">
                <a:latin typeface="微软雅黑" pitchFamily="34" charset="-122"/>
                <a:ea typeface="微软雅黑" pitchFamily="34" charset="-122"/>
              </a:rPr>
              <a:t>150</a:t>
            </a:r>
            <a:r>
              <a:rPr lang="zh-CN" altLang="zh-CN" sz="2800" b="1" i="0" dirty="0">
                <a:latin typeface="微软雅黑" pitchFamily="34" charset="-122"/>
                <a:ea typeface="微软雅黑" pitchFamily="34" charset="-122"/>
              </a:rPr>
              <a:t>分钟以上</a:t>
            </a:r>
            <a:r>
              <a:rPr lang="en-US" altLang="zh-CN" sz="2800" b="1" i="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800" b="1" i="0" dirty="0">
                <a:latin typeface="微软雅黑" pitchFamily="34" charset="-122"/>
                <a:ea typeface="微软雅黑" pitchFamily="34" charset="-122"/>
              </a:rPr>
              <a:t>主动身体活动最好每天</a:t>
            </a:r>
            <a:r>
              <a:rPr lang="en-US" altLang="zh-CN" sz="2800" b="1" i="0" dirty="0">
                <a:latin typeface="微软雅黑" pitchFamily="34" charset="-122"/>
                <a:ea typeface="微软雅黑" pitchFamily="34" charset="-122"/>
              </a:rPr>
              <a:t>6000</a:t>
            </a:r>
            <a:r>
              <a:rPr lang="zh-CN" altLang="en-US" sz="2800" b="1" i="0" dirty="0">
                <a:latin typeface="微软雅黑" pitchFamily="34" charset="-122"/>
                <a:ea typeface="微软雅黑" pitchFamily="34" charset="-122"/>
              </a:rPr>
              <a:t>步。</a:t>
            </a:r>
            <a:endParaRPr lang="en-US" altLang="zh-CN" sz="2800" i="0" dirty="0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912987" y="3692526"/>
            <a:ext cx="7463479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2000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232161" y="4316413"/>
            <a:ext cx="7144305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00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465741" y="1125539"/>
            <a:ext cx="1154223" cy="1019175"/>
            <a:chOff x="0" y="0"/>
            <a:chExt cx="384" cy="375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0" y="0"/>
              <a:ext cx="384" cy="375"/>
              <a:chOff x="0" y="0"/>
              <a:chExt cx="1042" cy="1019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6183" name="Picture 14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84" name="Oval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 sz="2800"/>
                </a:p>
              </p:txBody>
            </p:sp>
          </p:grpSp>
          <p:pic>
            <p:nvPicPr>
              <p:cNvPr id="6182" name="Picture 16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80" name="WordArt 17"/>
            <p:cNvSpPr>
              <a:spLocks noChangeArrowheads="1" noChangeShapeType="1"/>
            </p:cNvSpPr>
            <p:nvPr/>
          </p:nvSpPr>
          <p:spPr bwMode="auto">
            <a:xfrm>
              <a:off x="131" y="101"/>
              <a:ext cx="87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1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946357" y="2060575"/>
            <a:ext cx="1634840" cy="1092200"/>
            <a:chOff x="0" y="0"/>
            <a:chExt cx="520" cy="506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6177" name="Picture 21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78" name="Oval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 sz="2800"/>
                </a:p>
              </p:txBody>
            </p:sp>
          </p:grpSp>
          <p:pic>
            <p:nvPicPr>
              <p:cNvPr id="6176" name="Picture 23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74" name="WordArt 24"/>
            <p:cNvSpPr>
              <a:spLocks noChangeArrowheads="1" noChangeShapeType="1"/>
            </p:cNvSpPr>
            <p:nvPr/>
          </p:nvSpPr>
          <p:spPr bwMode="auto">
            <a:xfrm>
              <a:off x="194" y="136"/>
              <a:ext cx="144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2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0057697" y="3357563"/>
            <a:ext cx="1490098" cy="1295400"/>
            <a:chOff x="0" y="0"/>
            <a:chExt cx="520" cy="506"/>
          </a:xfrm>
        </p:grpSpPr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6171" name="Picture 28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72" name="Oval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 sz="2800"/>
                </a:p>
              </p:txBody>
            </p:sp>
          </p:grpSp>
          <p:pic>
            <p:nvPicPr>
              <p:cNvPr id="6170" name="Picture 30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68" name="WordArt 31"/>
            <p:cNvSpPr>
              <a:spLocks noChangeArrowheads="1" noChangeShapeType="1"/>
            </p:cNvSpPr>
            <p:nvPr/>
          </p:nvSpPr>
          <p:spPr bwMode="auto">
            <a:xfrm>
              <a:off x="194" y="136"/>
              <a:ext cx="144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3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  <p:pic>
        <p:nvPicPr>
          <p:cNvPr id="6158" name="图片 39"/>
          <p:cNvPicPr>
            <a:picLocks noChangeAspect="1"/>
          </p:cNvPicPr>
          <p:nvPr/>
        </p:nvPicPr>
        <p:blipFill>
          <a:blip r:embed="rId4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9" name="AutoShape 9"/>
          <p:cNvSpPr>
            <a:spLocks noChangeArrowheads="1"/>
          </p:cNvSpPr>
          <p:nvPr/>
        </p:nvSpPr>
        <p:spPr bwMode="auto">
          <a:xfrm>
            <a:off x="623503" y="4797426"/>
            <a:ext cx="8651104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zh-CN" sz="2800" b="1" i="0">
                <a:latin typeface="微软雅黑" pitchFamily="34" charset="-122"/>
                <a:ea typeface="微软雅黑" pitchFamily="34" charset="-122"/>
              </a:rPr>
              <a:t>减少久坐时间，每小时起来动一动</a:t>
            </a:r>
            <a:endParaRPr lang="zh-CN" altLang="en-US" sz="2800" i="0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9081618" y="4652963"/>
            <a:ext cx="1482676" cy="1090612"/>
            <a:chOff x="0" y="0"/>
            <a:chExt cx="520" cy="506"/>
          </a:xfrm>
        </p:grpSpPr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0" y="0"/>
              <a:ext cx="520" cy="506"/>
              <a:chOff x="0" y="0"/>
              <a:chExt cx="1042" cy="1019"/>
            </a:xfrm>
          </p:grpSpPr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6165" name="Picture 35" descr="circuler_1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66" name="Oval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itchFamily="34" charset="0"/>
                    <a:buNone/>
                  </a:pPr>
                  <a:endParaRPr lang="zh-CN" altLang="en-US" sz="2800"/>
                </a:p>
              </p:txBody>
            </p:sp>
          </p:grpSp>
          <p:pic>
            <p:nvPicPr>
              <p:cNvPr id="6164" name="Picture 37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62" name="WordArt 38"/>
            <p:cNvSpPr>
              <a:spLocks noChangeArrowheads="1" noChangeShapeType="1"/>
            </p:cNvSpPr>
            <p:nvPr/>
          </p:nvSpPr>
          <p:spPr bwMode="auto">
            <a:xfrm>
              <a:off x="170" y="136"/>
              <a:ext cx="168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4</a:t>
              </a:r>
              <a:endPara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58814" y="1285860"/>
          <a:ext cx="9572692" cy="4286280"/>
        </p:xfrm>
        <a:graphic>
          <a:graphicData uri="http://schemas.openxmlformats.org/drawingml/2006/table">
            <a:tbl>
              <a:tblPr/>
              <a:tblGrid>
                <a:gridCol w="9572692"/>
              </a:tblGrid>
              <a:tr h="4286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latin typeface="Times New Roman"/>
                          <a:ea typeface="宋体"/>
                        </a:rPr>
                        <a:t>关键事实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3366"/>
                        </a:buClr>
                        <a:buFont typeface="Wingdings" pitchFamily="2" charset="2"/>
                        <a:buChar char="u"/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宋体"/>
                          <a:ea typeface="宋体"/>
                          <a:cs typeface="Times New Roman"/>
                        </a:rPr>
                        <a:t>运动有利于全身健康，维持健康体重取决于机体的能量平衡。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3366"/>
                        </a:buClr>
                        <a:buFont typeface="Wingdings" pitchFamily="2" charset="2"/>
                        <a:buChar char="u"/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宋体"/>
                          <a:ea typeface="宋体"/>
                          <a:cs typeface="Times New Roman"/>
                        </a:rPr>
                        <a:t>体重是客观评价人体营养和健康状况指标</a:t>
                      </a:r>
                      <a:r>
                        <a:rPr lang="zh-CN" sz="2400" kern="100" dirty="0" smtClean="0">
                          <a:latin typeface="宋体"/>
                          <a:ea typeface="宋体"/>
                          <a:cs typeface="Times New Roman"/>
                        </a:rPr>
                        <a:t>之一</a:t>
                      </a:r>
                      <a:r>
                        <a:rPr lang="en-US" altLang="zh-CN" sz="2400" kern="100" dirty="0" smtClean="0">
                          <a:latin typeface="宋体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zh-CN" altLang="en-US" sz="2400" kern="100" baseline="0" dirty="0" smtClean="0"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2400" kern="100" dirty="0" smtClean="0">
                          <a:latin typeface="宋体"/>
                          <a:ea typeface="宋体"/>
                          <a:cs typeface="Times New Roman"/>
                        </a:rPr>
                        <a:t>体重</a:t>
                      </a:r>
                      <a:r>
                        <a:rPr lang="zh-CN" sz="2400" kern="100" dirty="0">
                          <a:latin typeface="宋体"/>
                          <a:ea typeface="宋体"/>
                          <a:cs typeface="Times New Roman"/>
                        </a:rPr>
                        <a:t>过低和过高都可能导致疾病发生风险增加，缩短寿命。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3366"/>
                        </a:buClr>
                        <a:buFont typeface="Wingdings" pitchFamily="2" charset="2"/>
                        <a:buChar char="u"/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宋体"/>
                          <a:ea typeface="宋体"/>
                          <a:cs typeface="Times New Roman"/>
                        </a:rPr>
                        <a:t>超重肥胖是慢性病的独立危险因素。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3366"/>
                        </a:buClr>
                        <a:buFont typeface="Wingdings" pitchFamily="2" charset="2"/>
                        <a:buChar char="u"/>
                        <a:tabLst>
                          <a:tab pos="228600" algn="l"/>
                        </a:tabLst>
                      </a:pP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增加</a:t>
                      </a:r>
                      <a:r>
                        <a:rPr lang="zh-CN" altLang="en-US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有规律的</a:t>
                      </a: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身体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活动可以降低全因死亡</a:t>
                      </a: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风险；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久坐不动会增加全因死亡率风险，是独立危险因素。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3366"/>
                        </a:buClr>
                        <a:buFont typeface="Wingdings" pitchFamily="2" charset="2"/>
                        <a:buChar char="u"/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增加身体活动可以</a:t>
                      </a:r>
                      <a:r>
                        <a:rPr lang="zh-CN" sz="2400" kern="100" dirty="0">
                          <a:latin typeface="宋体"/>
                          <a:ea typeface="宋体"/>
                          <a:cs typeface="Times New Roman"/>
                        </a:rPr>
                        <a:t>降低</a:t>
                      </a:r>
                      <a:r>
                        <a:rPr lang="zh-CN" sz="2400" kern="100" dirty="0" smtClean="0">
                          <a:latin typeface="宋体"/>
                          <a:ea typeface="宋体"/>
                          <a:cs typeface="Times New Roman"/>
                        </a:rPr>
                        <a:t>心血管疾病</a:t>
                      </a:r>
                      <a:r>
                        <a:rPr lang="zh-CN" altLang="en-US" sz="2400" kern="100" dirty="0" smtClean="0">
                          <a:latin typeface="宋体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2400" kern="100" dirty="0" smtClean="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糖尿病</a:t>
                      </a:r>
                      <a:r>
                        <a:rPr lang="zh-CN" altLang="en-US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结肠癌</a:t>
                      </a:r>
                      <a:r>
                        <a:rPr lang="zh-CN" altLang="en-US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的发病</a:t>
                      </a: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风险。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003366"/>
                        </a:buClr>
                        <a:buFont typeface="Wingdings" pitchFamily="2" charset="2"/>
                        <a:buChar char="u"/>
                        <a:tabLst>
                          <a:tab pos="228600" algn="l"/>
                        </a:tabLst>
                      </a:pPr>
                      <a:r>
                        <a:rPr lang="zh-CN" sz="2400" kern="0" dirty="0" smtClean="0">
                          <a:latin typeface="Times New Roman"/>
                          <a:ea typeface="宋体"/>
                          <a:cs typeface="Times New Roman"/>
                        </a:rPr>
                        <a:t>低</a:t>
                      </a:r>
                      <a:r>
                        <a:rPr lang="zh-CN" sz="2400" kern="0" dirty="0">
                          <a:latin typeface="Times New Roman"/>
                          <a:ea typeface="宋体"/>
                          <a:cs typeface="Times New Roman"/>
                        </a:rPr>
                        <a:t>体重和肥胖增加老年死亡危险。</a:t>
                      </a:r>
                      <a:endParaRPr lang="zh-CN" sz="18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如何判断体重</a:t>
            </a:r>
            <a:endParaRPr lang="zh-CN" altLang="zh-CN" sz="3200" smtClean="0"/>
          </a:p>
        </p:txBody>
      </p:sp>
      <p:sp>
        <p:nvSpPr>
          <p:cNvPr id="8196" name="WordArt 7"/>
          <p:cNvSpPr>
            <a:spLocks noChangeArrowheads="1" noChangeShapeType="1"/>
          </p:cNvSpPr>
          <p:nvPr/>
        </p:nvSpPr>
        <p:spPr bwMode="auto">
          <a:xfrm>
            <a:off x="5143899" y="3425826"/>
            <a:ext cx="1924324" cy="227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双击添加标题文字</a:t>
            </a:r>
          </a:p>
        </p:txBody>
      </p:sp>
      <p:pic>
        <p:nvPicPr>
          <p:cNvPr id="8197" name="图片 16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0" y="6108700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文本框 227"/>
          <p:cNvSpPr txBox="1">
            <a:spLocks noChangeArrowheads="1"/>
          </p:cNvSpPr>
          <p:nvPr/>
        </p:nvSpPr>
        <p:spPr bwMode="auto">
          <a:xfrm>
            <a:off x="228247" y="1628775"/>
            <a:ext cx="6294411" cy="3455988"/>
          </a:xfrm>
          <a:prstGeom prst="rect">
            <a:avLst/>
          </a:prstGeom>
          <a:solidFill>
            <a:srgbClr val="FFFFFF"/>
          </a:solidFill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400" i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成人体重判定</a:t>
            </a:r>
            <a:endParaRPr lang="zh-CN" altLang="en-US" sz="2400" i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>
                <a:latin typeface="微软雅黑" pitchFamily="34" charset="-122"/>
                <a:ea typeface="微软雅黑" pitchFamily="34" charset="-122"/>
              </a:rPr>
              <a:t>分      类</a:t>
            </a:r>
            <a:r>
              <a:rPr lang="zh-CN" altLang="en-US" sz="2400" i="0"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en-US" altLang="zh-CN" sz="2400" b="1" i="0">
                <a:latin typeface="微软雅黑" pitchFamily="34" charset="-122"/>
                <a:ea typeface="微软雅黑" pitchFamily="34" charset="-122"/>
              </a:rPr>
              <a:t>BMI(kg/m</a:t>
            </a:r>
            <a:r>
              <a:rPr lang="en-US" altLang="zh-CN" sz="2400" b="1" i="0" baseline="30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i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400" i="0">
                <a:latin typeface="微软雅黑" pitchFamily="34" charset="-122"/>
                <a:ea typeface="微软雅黑" pitchFamily="34" charset="-122"/>
              </a:rPr>
              <a:t>肥      胖	 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BMI≥28.0	</a:t>
            </a:r>
          </a:p>
          <a:p>
            <a:pPr>
              <a:lnSpc>
                <a:spcPct val="150000"/>
              </a:lnSpc>
            </a:pPr>
            <a:r>
              <a:rPr lang="zh-CN" altLang="en-US" sz="2400" i="0">
                <a:latin typeface="微软雅黑" pitchFamily="34" charset="-122"/>
                <a:ea typeface="微软雅黑" pitchFamily="34" charset="-122"/>
              </a:rPr>
              <a:t>超      重	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24.0≤BMI&lt;28.0</a:t>
            </a:r>
          </a:p>
          <a:p>
            <a:pPr>
              <a:lnSpc>
                <a:spcPct val="150000"/>
              </a:lnSpc>
            </a:pPr>
            <a:r>
              <a:rPr lang="zh-CN" altLang="en-US" sz="2400" i="0">
                <a:latin typeface="微软雅黑" pitchFamily="34" charset="-122"/>
                <a:ea typeface="微软雅黑" pitchFamily="34" charset="-122"/>
              </a:rPr>
              <a:t>体重正常	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18.5≤BMI&lt;24.0</a:t>
            </a:r>
          </a:p>
          <a:p>
            <a:pPr>
              <a:lnSpc>
                <a:spcPct val="150000"/>
              </a:lnSpc>
            </a:pPr>
            <a:r>
              <a:rPr lang="zh-CN" altLang="en-US" sz="2400" i="0">
                <a:latin typeface="微软雅黑" pitchFamily="34" charset="-122"/>
                <a:ea typeface="微软雅黑" pitchFamily="34" charset="-122"/>
              </a:rPr>
              <a:t>体重过低	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BMI&lt;18.5	</a:t>
            </a:r>
          </a:p>
          <a:p>
            <a:pPr>
              <a:lnSpc>
                <a:spcPct val="150000"/>
              </a:lnSpc>
            </a:pPr>
            <a:r>
              <a:rPr lang="en-US" altLang="zh-CN" sz="2000" i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zh-CN" sz="4800" i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9" name="图片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3895" y="1989139"/>
            <a:ext cx="5392558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矩形 7"/>
          <p:cNvSpPr>
            <a:spLocks noChangeArrowheads="1"/>
          </p:cNvSpPr>
          <p:nvPr/>
        </p:nvSpPr>
        <p:spPr bwMode="auto">
          <a:xfrm>
            <a:off x="841508" y="5214951"/>
            <a:ext cx="51327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i="0" dirty="0">
                <a:latin typeface="宋体" pitchFamily="2" charset="-122"/>
              </a:rPr>
              <a:t>来源：</a:t>
            </a:r>
            <a:r>
              <a:rPr lang="en-US" altLang="zh-CN" i="0" dirty="0">
                <a:latin typeface="宋体" pitchFamily="2" charset="-122"/>
              </a:rPr>
              <a:t>WS/T 428-2013 </a:t>
            </a:r>
            <a:r>
              <a:rPr lang="zh-CN" altLang="en-US" i="0" dirty="0">
                <a:latin typeface="宋体" pitchFamily="2" charset="-122"/>
              </a:rPr>
              <a:t>成人体重判定</a:t>
            </a:r>
            <a:endParaRPr lang="zh-CN" altLang="zh-CN" sz="44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146801" y="260350"/>
            <a:ext cx="11057900" cy="576263"/>
          </a:xfrm>
        </p:spPr>
        <p:txBody>
          <a:bodyPr/>
          <a:lstStyle/>
          <a:p>
            <a:r>
              <a:rPr lang="zh-CN" altLang="zh-CN" sz="3200" b="1" smtClean="0">
                <a:latin typeface="微软雅黑" pitchFamily="34" charset="-122"/>
                <a:ea typeface="微软雅黑" pitchFamily="34" charset="-122"/>
              </a:rPr>
              <a:t>中国居民超重和肥胖变化趋势（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2002-2012</a:t>
            </a:r>
            <a:r>
              <a:rPr lang="zh-CN" altLang="zh-CN" sz="3200" b="1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sz="3200" b="1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9" name="图表 222"/>
          <p:cNvPicPr>
            <a:picLocks noGrp="1" noChangeArrowheads="1"/>
          </p:cNvPicPr>
          <p:nvPr>
            <p:ph idx="1"/>
          </p:nvPr>
        </p:nvPicPr>
        <p:blipFill>
          <a:blip r:embed="rId2"/>
          <a:srcRect b="-31"/>
          <a:stretch>
            <a:fillRect/>
          </a:stretch>
        </p:blipFill>
        <p:spPr>
          <a:xfrm>
            <a:off x="1297110" y="1268414"/>
            <a:ext cx="8255847" cy="4105275"/>
          </a:xfrm>
          <a:noFill/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387442" y="5715016"/>
            <a:ext cx="7539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资料来源：</a:t>
            </a:r>
            <a:r>
              <a:rPr lang="en-US" altLang="zh-CN" dirty="0"/>
              <a:t>2002</a:t>
            </a:r>
            <a:r>
              <a:rPr lang="zh-CN" altLang="en-US" dirty="0"/>
              <a:t>、</a:t>
            </a:r>
            <a:r>
              <a:rPr lang="en-US" altLang="zh-CN" dirty="0"/>
              <a:t>2012</a:t>
            </a:r>
            <a:r>
              <a:rPr lang="zh-CN" altLang="en-US" dirty="0"/>
              <a:t>中国居民营养与健康状况调查</a:t>
            </a:r>
          </a:p>
        </p:txBody>
      </p:sp>
      <p:pic>
        <p:nvPicPr>
          <p:cNvPr id="9221" name="图片 16"/>
          <p:cNvPicPr>
            <a:picLocks noChangeAspect="1"/>
          </p:cNvPicPr>
          <p:nvPr/>
        </p:nvPicPr>
        <p:blipFill>
          <a:blip r:embed="rId3"/>
          <a:srcRect t="18550" b="25803"/>
          <a:stretch>
            <a:fillRect/>
          </a:stretch>
        </p:blipFill>
        <p:spPr bwMode="auto">
          <a:xfrm>
            <a:off x="432371" y="6099175"/>
            <a:ext cx="27853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1135666" y="1196976"/>
            <a:ext cx="8426569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400" i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中国居民不同体力活动能量需要量（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2400" i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岁以上人群）</a:t>
            </a:r>
            <a:endParaRPr lang="zh-CN" altLang="en-US" sz="2400" i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316" name="矩形 10"/>
          <p:cNvSpPr>
            <a:spLocks noChangeArrowheads="1"/>
          </p:cNvSpPr>
          <p:nvPr/>
        </p:nvSpPr>
        <p:spPr bwMode="auto">
          <a:xfrm rot="10800000" flipV="1">
            <a:off x="3430176" y="6246624"/>
            <a:ext cx="6763941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1600" i="0" dirty="0"/>
              <a:t>数据来源：中国居民膳食营养素参考摄入量（</a:t>
            </a:r>
            <a:r>
              <a:rPr lang="en-US" altLang="zh-CN" sz="1600" i="0" dirty="0"/>
              <a:t>DRIs</a:t>
            </a:r>
            <a:r>
              <a:rPr lang="zh-CN" altLang="zh-CN" sz="1600" i="0" dirty="0"/>
              <a:t>）</a:t>
            </a:r>
            <a:r>
              <a:rPr lang="en-US" altLang="zh-CN" sz="1600" i="0" dirty="0"/>
              <a:t>2013</a:t>
            </a:r>
            <a:r>
              <a:rPr lang="zh-CN" altLang="zh-CN" sz="1600" i="0" dirty="0"/>
              <a:t>版）</a:t>
            </a:r>
          </a:p>
        </p:txBody>
      </p:sp>
      <p:pic>
        <p:nvPicPr>
          <p:cNvPr id="13317" name="图表 2"/>
          <p:cNvPicPr>
            <a:picLocks noChangeArrowheads="1"/>
          </p:cNvPicPr>
          <p:nvPr/>
        </p:nvPicPr>
        <p:blipFill>
          <a:blip r:embed="rId2"/>
          <a:srcRect l="-2271" t="-5978" r="-3214" b="-6575"/>
          <a:stretch>
            <a:fillRect/>
          </a:stretch>
        </p:blipFill>
        <p:spPr bwMode="auto">
          <a:xfrm>
            <a:off x="209691" y="1916113"/>
            <a:ext cx="580822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图表 1"/>
          <p:cNvPicPr>
            <a:picLocks noChangeArrowheads="1"/>
          </p:cNvPicPr>
          <p:nvPr/>
        </p:nvPicPr>
        <p:blipFill>
          <a:blip r:embed="rId3"/>
          <a:srcRect l="-3989" t="-6638" r="-3949" b="-5025"/>
          <a:stretch>
            <a:fillRect/>
          </a:stretch>
        </p:blipFill>
        <p:spPr bwMode="auto">
          <a:xfrm>
            <a:off x="6103278" y="1989139"/>
            <a:ext cx="572286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矩形 9"/>
          <p:cNvSpPr>
            <a:spLocks noChangeArrowheads="1"/>
          </p:cNvSpPr>
          <p:nvPr/>
        </p:nvSpPr>
        <p:spPr bwMode="auto">
          <a:xfrm>
            <a:off x="1221027" y="5516563"/>
            <a:ext cx="27494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 i="0"/>
              <a:t>中国女性能量需要量</a:t>
            </a:r>
            <a:r>
              <a:rPr lang="zh-CN" altLang="en-US" sz="2000" i="0"/>
              <a:t>图</a:t>
            </a:r>
          </a:p>
        </p:txBody>
      </p:sp>
      <p:sp>
        <p:nvSpPr>
          <p:cNvPr id="13320" name="矩形 10"/>
          <p:cNvSpPr>
            <a:spLocks noChangeArrowheads="1"/>
          </p:cNvSpPr>
          <p:nvPr/>
        </p:nvSpPr>
        <p:spPr bwMode="auto">
          <a:xfrm>
            <a:off x="7112759" y="5661025"/>
            <a:ext cx="27494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000" i="0"/>
              <a:t>中国</a:t>
            </a:r>
            <a:r>
              <a:rPr lang="zh-CN" altLang="en-US" sz="2000" i="0"/>
              <a:t>男</a:t>
            </a:r>
            <a:r>
              <a:rPr lang="zh-CN" altLang="zh-CN" sz="2000" i="0"/>
              <a:t>性能量需要量</a:t>
            </a:r>
            <a:r>
              <a:rPr lang="zh-CN" altLang="en-US" sz="2000" i="0"/>
              <a:t>图</a:t>
            </a:r>
          </a:p>
        </p:txBody>
      </p:sp>
      <p:pic>
        <p:nvPicPr>
          <p:cNvPr id="9" name="图片 16"/>
          <p:cNvPicPr>
            <a:picLocks noChangeAspect="1"/>
          </p:cNvPicPr>
          <p:nvPr/>
        </p:nvPicPr>
        <p:blipFill>
          <a:blip r:embed="rId4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7009" y="476250"/>
            <a:ext cx="11052332" cy="431800"/>
          </a:xfrm>
        </p:spPr>
        <p:txBody>
          <a:bodyPr/>
          <a:lstStyle/>
          <a:p>
            <a:pPr eaLnBrk="1" hangingPunct="1"/>
            <a:r>
              <a:rPr lang="zh-CN" altLang="zh-CN" sz="3600" b="1" smtClean="0">
                <a:latin typeface="微软雅黑" pitchFamily="34" charset="-122"/>
                <a:ea typeface="微软雅黑" pitchFamily="34" charset="-122"/>
              </a:rPr>
              <a:t>运动强度的判断</a:t>
            </a:r>
            <a:br>
              <a:rPr lang="zh-CN" altLang="zh-CN" sz="3600" b="1" smtClean="0">
                <a:latin typeface="微软雅黑" pitchFamily="34" charset="-122"/>
                <a:ea typeface="微软雅黑" pitchFamily="34" charset="-122"/>
              </a:rPr>
            </a:br>
            <a:endParaRPr lang="zh-CN" altLang="zh-CN" sz="3600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WordArt 7"/>
          <p:cNvSpPr>
            <a:spLocks noChangeArrowheads="1" noChangeShapeType="1"/>
          </p:cNvSpPr>
          <p:nvPr/>
        </p:nvSpPr>
        <p:spPr bwMode="auto">
          <a:xfrm>
            <a:off x="5143899" y="3425826"/>
            <a:ext cx="1924324" cy="227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双击添加标题文字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95051" y="2492376"/>
          <a:ext cx="11447357" cy="3168871"/>
        </p:xfrm>
        <a:graphic>
          <a:graphicData uri="http://schemas.openxmlformats.org/drawingml/2006/table">
            <a:tbl>
              <a:tblPr/>
              <a:tblGrid>
                <a:gridCol w="2088024"/>
                <a:gridCol w="2625594"/>
                <a:gridCol w="2352565"/>
                <a:gridCol w="1792363"/>
                <a:gridCol w="2588811"/>
              </a:tblGrid>
              <a:tr h="864616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运动强度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相当于最大心率百分数（</a:t>
                      </a: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%</a:t>
                      </a: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自觉疲劳程度（</a:t>
                      </a: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RPE</a:t>
                      </a: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代谢当量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MET</a:t>
                      </a: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相当于最大吸氧量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（</a:t>
                      </a: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vo</a:t>
                      </a:r>
                      <a:r>
                        <a:rPr lang="en-US" sz="2000" b="1" kern="100" baseline="-250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max,%</a:t>
                      </a: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）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低强度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</a:t>
                      </a: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60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较轻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＜</a:t>
                      </a: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  <a:sym typeface="Symbol"/>
                        </a:rPr>
                        <a:t></a:t>
                      </a: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中强度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60</a:t>
                      </a: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70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稍累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40</a:t>
                      </a: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60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高强度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71</a:t>
                      </a: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85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累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</a:t>
                      </a: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9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60</a:t>
                      </a: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75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0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极高强度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  <a:sym typeface="Symbol"/>
                        </a:rPr>
                        <a:t></a:t>
                      </a: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85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很累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10</a:t>
                      </a:r>
                      <a:r>
                        <a:rPr lang="zh-CN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～</a:t>
                      </a:r>
                      <a:r>
                        <a:rPr lang="en-US" sz="2000" b="1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11</a:t>
                      </a:r>
                      <a:endParaRPr lang="zh-CN" sz="2800" b="1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＞</a:t>
                      </a:r>
                      <a:r>
                        <a:rPr lang="en-US" sz="2000" b="1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75</a:t>
                      </a:r>
                      <a:endParaRPr lang="zh-CN" sz="2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91535" marR="915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24" name="Rectangle 1"/>
          <p:cNvSpPr>
            <a:spLocks noChangeArrowheads="1"/>
          </p:cNvSpPr>
          <p:nvPr/>
        </p:nvSpPr>
        <p:spPr bwMode="auto">
          <a:xfrm>
            <a:off x="0" y="112714"/>
            <a:ext cx="2423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zh-CN" sz="900">
                <a:latin typeface="宋体" pitchFamily="2" charset="-122"/>
                <a:cs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16425" name="矩形 8"/>
          <p:cNvSpPr>
            <a:spLocks noChangeArrowheads="1"/>
          </p:cNvSpPr>
          <p:nvPr/>
        </p:nvSpPr>
        <p:spPr bwMode="auto">
          <a:xfrm>
            <a:off x="0" y="5811838"/>
            <a:ext cx="11447589" cy="1046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i="0">
                <a:latin typeface="宋体" pitchFamily="2" charset="-122"/>
                <a:cs typeface="Times New Roman" pitchFamily="18" charset="0"/>
              </a:rPr>
              <a:t>注：最大心率</a:t>
            </a:r>
            <a:r>
              <a:rPr lang="en-US" altLang="zh-CN" i="0">
                <a:latin typeface="宋体" pitchFamily="2" charset="-122"/>
                <a:cs typeface="Times New Roman" pitchFamily="18" charset="0"/>
              </a:rPr>
              <a:t>=220-</a:t>
            </a:r>
            <a:r>
              <a:rPr lang="zh-CN" altLang="en-US" i="0">
                <a:latin typeface="宋体" pitchFamily="2" charset="-122"/>
                <a:cs typeface="Times New Roman" pitchFamily="18" charset="0"/>
              </a:rPr>
              <a:t>年龄。</a:t>
            </a:r>
            <a:r>
              <a:rPr lang="en-US" altLang="zh-CN" i="0">
                <a:latin typeface="宋体" pitchFamily="2" charset="-122"/>
                <a:cs typeface="Times New Roman" pitchFamily="18" charset="0"/>
              </a:rPr>
              <a:t>MET</a:t>
            </a:r>
            <a:r>
              <a:rPr lang="zh-CN" altLang="en-US" i="0">
                <a:latin typeface="宋体" pitchFamily="2" charset="-122"/>
                <a:cs typeface="Times New Roman" pitchFamily="18" charset="0"/>
              </a:rPr>
              <a:t>：代谢当量</a:t>
            </a:r>
            <a:r>
              <a:rPr lang="en-US" altLang="zh-CN" i="0">
                <a:latin typeface="宋体" pitchFamily="2" charset="-122"/>
                <a:cs typeface="Times New Roman" pitchFamily="18" charset="0"/>
              </a:rPr>
              <a:t>1</a:t>
            </a:r>
            <a:r>
              <a:rPr lang="nl-NL" altLang="zh-CN" i="0">
                <a:latin typeface="宋体" pitchFamily="2" charset="-122"/>
                <a:cs typeface="Times New Roman" pitchFamily="18" charset="0"/>
              </a:rPr>
              <a:t>MET=3.5mlO</a:t>
            </a:r>
            <a:r>
              <a:rPr lang="nl-NL" altLang="zh-CN" i="0" baseline="-30000">
                <a:latin typeface="宋体" pitchFamily="2" charset="-122"/>
                <a:cs typeface="Times New Roman" pitchFamily="18" charset="0"/>
              </a:rPr>
              <a:t>2</a:t>
            </a:r>
            <a:r>
              <a:rPr lang="nl-NL" altLang="zh-CN" i="0">
                <a:latin typeface="宋体" pitchFamily="2" charset="-122"/>
                <a:cs typeface="Times New Roman" pitchFamily="18" charset="0"/>
              </a:rPr>
              <a:t>/kg.bw/min=1kcal/kg.bw/min.</a:t>
            </a:r>
          </a:p>
          <a:p>
            <a:r>
              <a:rPr lang="en-US" altLang="zh-CN" i="0">
                <a:latin typeface="宋体" pitchFamily="2" charset="-122"/>
                <a:cs typeface="Times New Roman" pitchFamily="18" charset="0"/>
              </a:rPr>
              <a:t>*</a:t>
            </a:r>
            <a:r>
              <a:rPr lang="zh-CN" altLang="en-US" i="0">
                <a:latin typeface="宋体" pitchFamily="2" charset="-122"/>
                <a:cs typeface="Times New Roman" pitchFamily="18" charset="0"/>
              </a:rPr>
              <a:t>引自</a:t>
            </a:r>
            <a:r>
              <a:rPr lang="en-US" altLang="zh-CN" i="0">
                <a:latin typeface="宋体" pitchFamily="2" charset="-122"/>
                <a:cs typeface="Times New Roman" pitchFamily="18" charset="0"/>
              </a:rPr>
              <a:t>《</a:t>
            </a:r>
            <a:r>
              <a:rPr lang="zh-CN" altLang="en-US" i="0">
                <a:latin typeface="宋体" pitchFamily="2" charset="-122"/>
                <a:cs typeface="Times New Roman" pitchFamily="18" charset="0"/>
              </a:rPr>
              <a:t>运动营养学</a:t>
            </a:r>
            <a:r>
              <a:rPr lang="en-US" altLang="zh-CN" i="0">
                <a:latin typeface="宋体" pitchFamily="2" charset="-122"/>
                <a:cs typeface="Times New Roman" pitchFamily="18" charset="0"/>
              </a:rPr>
              <a:t>》</a:t>
            </a:r>
            <a:endParaRPr lang="en-US" altLang="zh-CN" sz="4400" i="0"/>
          </a:p>
        </p:txBody>
      </p:sp>
      <p:sp>
        <p:nvSpPr>
          <p:cNvPr id="16426" name="矩形 9"/>
          <p:cNvSpPr>
            <a:spLocks noChangeArrowheads="1"/>
          </p:cNvSpPr>
          <p:nvPr/>
        </p:nvSpPr>
        <p:spPr bwMode="auto">
          <a:xfrm>
            <a:off x="378555" y="1196975"/>
            <a:ext cx="11195219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i="0"/>
              <a:t>运动强度指运动对人体生理刺激的</a:t>
            </a:r>
            <a:r>
              <a:rPr lang="en-US" altLang="zh-CN" sz="2000" i="0">
                <a:hlinkClick r:id="rId2"/>
              </a:rPr>
              <a:t>程度</a:t>
            </a:r>
            <a:r>
              <a:rPr lang="zh-CN" altLang="en-US" sz="2000" i="0"/>
              <a:t>，</a:t>
            </a:r>
            <a:r>
              <a:rPr lang="zh-CN" altLang="zh-CN" sz="2000" i="0"/>
              <a:t>可以用最大吸氧量</a:t>
            </a:r>
            <a:r>
              <a:rPr lang="en-US" altLang="zh-CN" sz="2000" i="0"/>
              <a:t>VO</a:t>
            </a:r>
            <a:r>
              <a:rPr lang="en-US" altLang="zh-CN" sz="2000" i="0" baseline="-25000"/>
              <a:t>2</a:t>
            </a:r>
            <a:r>
              <a:rPr lang="en-US" altLang="zh-CN" sz="2000" i="0"/>
              <a:t>max</a:t>
            </a:r>
            <a:r>
              <a:rPr lang="zh-CN" altLang="zh-CN" sz="2000" i="0"/>
              <a:t>、代谢当量（</a:t>
            </a:r>
            <a:r>
              <a:rPr lang="en-US" altLang="zh-CN" sz="2000" i="0"/>
              <a:t>MET</a:t>
            </a:r>
            <a:r>
              <a:rPr lang="zh-CN" altLang="zh-CN" sz="2000" i="0"/>
              <a:t>）、心率和自觉疲劳</a:t>
            </a:r>
            <a:r>
              <a:rPr lang="en-US" altLang="zh-CN" sz="2000" i="0"/>
              <a:t>/</a:t>
            </a:r>
            <a:r>
              <a:rPr lang="zh-CN" altLang="zh-CN" sz="2000" i="0"/>
              <a:t>用力程度（</a:t>
            </a:r>
            <a:r>
              <a:rPr lang="en-US" altLang="zh-CN" sz="2000" i="0"/>
              <a:t>RPE</a:t>
            </a:r>
            <a:r>
              <a:rPr lang="zh-CN" altLang="zh-CN" sz="2000" i="0"/>
              <a:t>）表示。通常情况下使用最大心率的百分数和自觉疲劳</a:t>
            </a:r>
            <a:r>
              <a:rPr lang="en-US" altLang="zh-CN" sz="2000" i="0"/>
              <a:t>/</a:t>
            </a:r>
            <a:r>
              <a:rPr lang="zh-CN" altLang="zh-CN" sz="2000" i="0"/>
              <a:t>用力程度来表示。</a:t>
            </a:r>
            <a:endParaRPr lang="zh-CN" altLang="en-US" sz="2000" i="0"/>
          </a:p>
          <a:p>
            <a:endParaRPr lang="zh-CN" altLang="en-US" sz="2400"/>
          </a:p>
        </p:txBody>
      </p:sp>
      <p:sp>
        <p:nvSpPr>
          <p:cNvPr id="16427" name="矩形 10"/>
          <p:cNvSpPr>
            <a:spLocks noChangeArrowheads="1"/>
          </p:cNvSpPr>
          <p:nvPr/>
        </p:nvSpPr>
        <p:spPr bwMode="auto">
          <a:xfrm>
            <a:off x="719998" y="1125538"/>
            <a:ext cx="1105233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10" name="图片 16"/>
          <p:cNvPicPr>
            <a:picLocks noChangeAspect="1"/>
          </p:cNvPicPr>
          <p:nvPr/>
        </p:nvPicPr>
        <p:blipFill>
          <a:blip r:embed="rId3"/>
          <a:srcRect t="18550" b="25803"/>
          <a:stretch>
            <a:fillRect/>
          </a:stretch>
        </p:blipFill>
        <p:spPr bwMode="auto">
          <a:xfrm>
            <a:off x="8986980" y="6197600"/>
            <a:ext cx="321772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0926" y="188913"/>
            <a:ext cx="10953983" cy="59213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主动</a:t>
            </a:r>
            <a:r>
              <a:rPr lang="zh-CN" altLang="zh-CN" sz="3200" b="1" dirty="0" smtClean="0">
                <a:latin typeface="微软雅黑" pitchFamily="34" charset="-122"/>
                <a:ea typeface="微软雅黑" pitchFamily="34" charset="-122"/>
              </a:rPr>
              <a:t>身体活动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最好</a:t>
            </a:r>
            <a:r>
              <a:rPr lang="zh-CN" altLang="zh-CN" sz="3200" b="1" dirty="0" smtClean="0">
                <a:latin typeface="微软雅黑" pitchFamily="34" charset="-122"/>
                <a:ea typeface="微软雅黑" pitchFamily="34" charset="-122"/>
              </a:rPr>
              <a:t>每天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6000</a:t>
            </a:r>
            <a:r>
              <a:rPr lang="zh-CN" altLang="zh-CN" sz="3200" b="1" dirty="0" smtClean="0">
                <a:latin typeface="微软雅黑" pitchFamily="34" charset="-122"/>
                <a:ea typeface="微软雅黑" pitchFamily="34" charset="-122"/>
              </a:rPr>
              <a:t>步</a:t>
            </a:r>
          </a:p>
        </p:txBody>
      </p:sp>
      <p:sp>
        <p:nvSpPr>
          <p:cNvPr id="17412" name="WordArt 7"/>
          <p:cNvSpPr>
            <a:spLocks noChangeArrowheads="1" noChangeShapeType="1"/>
          </p:cNvSpPr>
          <p:nvPr/>
        </p:nvSpPr>
        <p:spPr bwMode="auto">
          <a:xfrm>
            <a:off x="5143899" y="3425826"/>
            <a:ext cx="1924324" cy="227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黑体"/>
                <a:ea typeface="黑体"/>
              </a:rPr>
              <a:t>双击添加标题文字</a:t>
            </a:r>
          </a:p>
        </p:txBody>
      </p:sp>
      <p:pic>
        <p:nvPicPr>
          <p:cNvPr id="17413" name="图片 16"/>
          <p:cNvPicPr>
            <a:picLocks noChangeAspect="1"/>
          </p:cNvPicPr>
          <p:nvPr/>
        </p:nvPicPr>
        <p:blipFill>
          <a:blip r:embed="rId2"/>
          <a:srcRect t="18550" b="25803"/>
          <a:stretch>
            <a:fillRect/>
          </a:stretch>
        </p:blipFill>
        <p:spPr bwMode="auto">
          <a:xfrm>
            <a:off x="25979" y="6003925"/>
            <a:ext cx="319174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527009" y="1557338"/>
            <a:ext cx="110523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zh-CN" sz="2400" i="0">
                <a:latin typeface="微软雅黑" pitchFamily="34" charset="-122"/>
                <a:ea typeface="微软雅黑" pitchFamily="34" charset="-122"/>
              </a:rPr>
              <a:t>中等强度的下限为中速（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4 km/h</a:t>
            </a:r>
            <a:r>
              <a:rPr lang="zh-CN" altLang="zh-CN" sz="2400" i="0">
                <a:latin typeface="微软雅黑" pitchFamily="34" charset="-122"/>
                <a:ea typeface="微软雅黑" pitchFamily="34" charset="-122"/>
              </a:rPr>
              <a:t>）步行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, 6000</a:t>
            </a:r>
            <a:r>
              <a:rPr lang="zh-CN" altLang="zh-CN" sz="2400" i="0">
                <a:latin typeface="微软雅黑" pitchFamily="34" charset="-122"/>
                <a:ea typeface="微软雅黑" pitchFamily="34" charset="-122"/>
              </a:rPr>
              <a:t>步约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zh-CN" sz="2400" i="0"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-60</a:t>
            </a:r>
            <a:r>
              <a:rPr lang="zh-CN" altLang="zh-CN" sz="2400" i="0">
                <a:latin typeface="微软雅黑" pitchFamily="34" charset="-122"/>
                <a:ea typeface="微软雅黑" pitchFamily="34" charset="-122"/>
              </a:rPr>
              <a:t>分钟。</a:t>
            </a:r>
            <a:endParaRPr lang="zh-CN" altLang="en-US" sz="2400" i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i="0">
                <a:latin typeface="微软雅黑" pitchFamily="34" charset="-122"/>
                <a:ea typeface="微软雅黑" pitchFamily="34" charset="-122"/>
              </a:rPr>
              <a:t>以下活动相当于</a:t>
            </a:r>
            <a:r>
              <a:rPr lang="en-US" altLang="zh-CN" sz="2400" i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400" i="0">
                <a:latin typeface="微软雅黑" pitchFamily="34" charset="-122"/>
                <a:ea typeface="微软雅黑" pitchFamily="34" charset="-122"/>
              </a:rPr>
              <a:t>步</a:t>
            </a:r>
          </a:p>
        </p:txBody>
      </p:sp>
      <p:pic>
        <p:nvPicPr>
          <p:cNvPr id="1741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121" y="2924176"/>
            <a:ext cx="10573571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我国成人体育锻炼情况</a:t>
            </a:r>
          </a:p>
        </p:txBody>
      </p:sp>
      <p:pic>
        <p:nvPicPr>
          <p:cNvPr id="2355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9998" y="1125538"/>
            <a:ext cx="5184724" cy="5162550"/>
          </a:xfrm>
        </p:spPr>
      </p:pic>
      <p:pic>
        <p:nvPicPr>
          <p:cNvPr id="23556" name="图片 10"/>
          <p:cNvPicPr>
            <a:picLocks noChangeAspect="1" noChangeArrowheads="1"/>
          </p:cNvPicPr>
          <p:nvPr/>
        </p:nvPicPr>
        <p:blipFill>
          <a:blip r:embed="rId3"/>
          <a:srcRect l="14046" r="14372" b="7108"/>
          <a:stretch>
            <a:fillRect/>
          </a:stretch>
        </p:blipFill>
        <p:spPr bwMode="auto">
          <a:xfrm>
            <a:off x="6583895" y="1484313"/>
            <a:ext cx="4420191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 bwMode="auto">
          <a:xfrm>
            <a:off x="719998" y="1268414"/>
            <a:ext cx="5093797" cy="25923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1259034" y="1714489"/>
            <a:ext cx="436177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i="0">
                <a:latin typeface="微软雅黑" pitchFamily="34" charset="-122"/>
                <a:ea typeface="微软雅黑" pitchFamily="34" charset="-122"/>
              </a:rPr>
              <a:t>影响身体活动的因素</a:t>
            </a:r>
            <a:endParaRPr lang="en-US" altLang="zh-CN" b="1" i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i="0">
                <a:latin typeface="微软雅黑" pitchFamily="34" charset="-122"/>
                <a:ea typeface="微软雅黑" pitchFamily="34" charset="-122"/>
              </a:rPr>
              <a:t>久坐不动</a:t>
            </a:r>
            <a:endParaRPr lang="en-US" altLang="zh-CN" i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i="0">
                <a:latin typeface="微软雅黑" pitchFamily="34" charset="-122"/>
                <a:ea typeface="微软雅黑" pitchFamily="34" charset="-122"/>
              </a:rPr>
              <a:t>出行方式</a:t>
            </a:r>
            <a:endParaRPr lang="en-US" altLang="zh-CN" i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i="0">
                <a:latin typeface="微软雅黑" pitchFamily="34" charset="-122"/>
                <a:ea typeface="微软雅黑" pitchFamily="34" charset="-122"/>
              </a:rPr>
              <a:t>外部因素：</a:t>
            </a:r>
            <a:endParaRPr lang="en-US" altLang="zh-CN" i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i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i="0">
                <a:latin typeface="微软雅黑" pitchFamily="34" charset="-122"/>
                <a:ea typeface="微软雅黑" pitchFamily="34" charset="-122"/>
              </a:rPr>
              <a:t>交通密集</a:t>
            </a:r>
            <a:endParaRPr lang="en-US" altLang="zh-CN" i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i="0">
                <a:latin typeface="微软雅黑" pitchFamily="34" charset="-122"/>
                <a:ea typeface="微软雅黑" pitchFamily="34" charset="-122"/>
              </a:rPr>
              <a:t>   空气污染</a:t>
            </a:r>
            <a:endParaRPr lang="en-US" altLang="zh-CN" i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i="0">
                <a:latin typeface="微软雅黑" pitchFamily="34" charset="-122"/>
                <a:ea typeface="微软雅黑" pitchFamily="34" charset="-122"/>
              </a:rPr>
              <a:t>   城市规划</a:t>
            </a: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6294411" y="4868863"/>
            <a:ext cx="55229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左下图：</a:t>
            </a:r>
            <a:endParaRPr lang="en-US" altLang="zh-CN" i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中国居民营养与健康状况调查</a:t>
            </a:r>
            <a:endParaRPr lang="en-US" altLang="zh-CN" i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右上图：</a:t>
            </a:r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国家体育总局</a:t>
            </a:r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省（市、区调查）</a:t>
            </a:r>
          </a:p>
        </p:txBody>
      </p:sp>
      <p:pic>
        <p:nvPicPr>
          <p:cNvPr id="23560" name="图片 16"/>
          <p:cNvPicPr>
            <a:picLocks noChangeAspect="1"/>
          </p:cNvPicPr>
          <p:nvPr/>
        </p:nvPicPr>
        <p:blipFill>
          <a:blip r:embed="rId4"/>
          <a:srcRect t="18550" b="25803"/>
          <a:stretch>
            <a:fillRect/>
          </a:stretch>
        </p:blipFill>
        <p:spPr bwMode="auto">
          <a:xfrm>
            <a:off x="0" y="6197600"/>
            <a:ext cx="3217721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xyy">
  <a:themeElements>
    <a:clrScheme name="gxyy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gxyy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gxy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yy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Pages>0</Pages>
  <Words>1004</Words>
  <Characters>0</Characters>
  <Application>Microsoft Office PowerPoint</Application>
  <DocSecurity>0</DocSecurity>
  <PresentationFormat>自定义</PresentationFormat>
  <Lines>0</Lines>
  <Paragraphs>125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gxyy</vt:lpstr>
      <vt:lpstr>幻灯片 1</vt:lpstr>
      <vt:lpstr>关键推荐</vt:lpstr>
      <vt:lpstr>幻灯片 3</vt:lpstr>
      <vt:lpstr>如何判断体重</vt:lpstr>
      <vt:lpstr>中国居民超重和肥胖变化趋势（2002-2012）</vt:lpstr>
      <vt:lpstr>幻灯片 6</vt:lpstr>
      <vt:lpstr>运动强度的判断 </vt:lpstr>
      <vt:lpstr>主动身体活动最好每天6000步</vt:lpstr>
      <vt:lpstr>我国成人体育锻炼情况</vt:lpstr>
      <vt:lpstr>运动对健康的益处</vt:lpstr>
      <vt:lpstr>如何做到食不过量</vt:lpstr>
      <vt:lpstr>让身体活动成为一种习惯</vt:lpstr>
      <vt:lpstr>幻灯片 13</vt:lpstr>
    </vt:vector>
  </TitlesOfParts>
  <Company>MC SYSTEM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单击此处添加标题文字</dc:title>
  <dc:creator>中国营养学会</dc:creator>
  <cp:lastModifiedBy>nutrition</cp:lastModifiedBy>
  <cp:revision>119</cp:revision>
  <dcterms:created xsi:type="dcterms:W3CDTF">2009-07-21T03:05:13Z</dcterms:created>
  <dcterms:modified xsi:type="dcterms:W3CDTF">2016-07-05T09:13:14Z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