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9" r:id="rId2"/>
    <p:sldId id="353" r:id="rId3"/>
    <p:sldId id="377" r:id="rId4"/>
    <p:sldId id="374" r:id="rId5"/>
    <p:sldId id="376" r:id="rId6"/>
    <p:sldId id="361" r:id="rId7"/>
    <p:sldId id="369" r:id="rId8"/>
    <p:sldId id="357" r:id="rId9"/>
    <p:sldId id="367" r:id="rId10"/>
    <p:sldId id="352" r:id="rId11"/>
    <p:sldId id="378" r:id="rId12"/>
    <p:sldId id="320" r:id="rId13"/>
  </p:sldIdLst>
  <p:sldSz cx="122047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DEEB7"/>
    <a:srgbClr val="FF3399"/>
    <a:srgbClr val="FBA3BE"/>
    <a:srgbClr val="9EB4FA"/>
    <a:srgbClr val="FED6F3"/>
    <a:srgbClr val="F92BCD"/>
    <a:srgbClr val="C41AC4"/>
    <a:srgbClr val="C98D15"/>
    <a:srgbClr val="D848DB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9" autoAdjust="0"/>
    <p:restoredTop sz="93088" autoAdjust="0"/>
  </p:normalViewPr>
  <p:slideViewPr>
    <p:cSldViewPr>
      <p:cViewPr>
        <p:scale>
          <a:sx n="66" d="100"/>
          <a:sy n="66" d="100"/>
        </p:scale>
        <p:origin x="-954" y="-90"/>
      </p:cViewPr>
      <p:guideLst>
        <p:guide orient="horz" pos="2614"/>
        <p:guide orient="horz" pos="391"/>
        <p:guide orient="horz" pos="3961"/>
        <p:guide orient="horz" pos="210"/>
        <p:guide pos="7294"/>
        <p:guide pos="3844"/>
        <p:guide pos="3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78" y="-78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nk\Desktop\&#22791;&#29992;&#22270;&#24418;\&#22478;&#20065;&#33021;&#37327;%2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6"/>
  <c:chart>
    <c:plotArea>
      <c:layout>
        <c:manualLayout>
          <c:layoutTarget val="inner"/>
          <c:xMode val="edge"/>
          <c:yMode val="edge"/>
          <c:x val="8.8212829293477554E-2"/>
          <c:y val="0.19633564106912127"/>
          <c:w val="0.66461580671351439"/>
          <c:h val="0.60613367520567885"/>
        </c:manualLayout>
      </c:layout>
      <c:barChart>
        <c:barDir val="col"/>
        <c:grouping val="stacked"/>
        <c:ser>
          <c:idx val="0"/>
          <c:order val="0"/>
          <c:tx>
            <c:strRef>
              <c:f>Sheet2!$B$5</c:f>
              <c:strCache>
                <c:ptCount val="1"/>
                <c:pt idx="0">
                  <c:v>谷类食物%E</c:v>
                </c:pt>
              </c:strCache>
            </c:strRef>
          </c:tx>
          <c:spPr>
            <a:ln w="25400">
              <a:solidFill>
                <a:schemeClr val="accent2">
                  <a:lumMod val="60000"/>
                  <a:lumOff val="40000"/>
                </a:schemeClr>
              </a:solidFill>
            </a:ln>
          </c:spPr>
          <c:cat>
            <c:multiLvlStrRef>
              <c:f>Sheet2!$C$3:$M$4</c:f>
              <c:multiLvlStrCache>
                <c:ptCount val="11"/>
                <c:lvl>
                  <c:pt idx="0">
                    <c:v>1992</c:v>
                  </c:pt>
                  <c:pt idx="1">
                    <c:v>2002</c:v>
                  </c:pt>
                  <c:pt idx="2">
                    <c:v>2012</c:v>
                  </c:pt>
                  <c:pt idx="4">
                    <c:v>1992</c:v>
                  </c:pt>
                  <c:pt idx="5">
                    <c:v>2002</c:v>
                  </c:pt>
                  <c:pt idx="6">
                    <c:v>2012</c:v>
                  </c:pt>
                  <c:pt idx="8">
                    <c:v>1992</c:v>
                  </c:pt>
                  <c:pt idx="9">
                    <c:v>2002</c:v>
                  </c:pt>
                  <c:pt idx="10">
                    <c:v>2012</c:v>
                  </c:pt>
                </c:lvl>
                <c:lvl>
                  <c:pt idx="0">
                    <c:v>合计</c:v>
                  </c:pt>
                  <c:pt idx="4">
                    <c:v>城市</c:v>
                  </c:pt>
                  <c:pt idx="8">
                    <c:v>农村</c:v>
                  </c:pt>
                </c:lvl>
              </c:multiLvlStrCache>
            </c:multiLvlStrRef>
          </c:cat>
          <c:val>
            <c:numRef>
              <c:f>Sheet2!$C$5:$M$5</c:f>
              <c:numCache>
                <c:formatCode>0.00%</c:formatCode>
                <c:ptCount val="11"/>
                <c:pt idx="0">
                  <c:v>0.66800000000000348</c:v>
                </c:pt>
                <c:pt idx="1">
                  <c:v>0.57900000000000063</c:v>
                </c:pt>
                <c:pt idx="2">
                  <c:v>0.54200000000000004</c:v>
                </c:pt>
                <c:pt idx="4">
                  <c:v>0.57399999999999995</c:v>
                </c:pt>
                <c:pt idx="5">
                  <c:v>0.48500000000000032</c:v>
                </c:pt>
                <c:pt idx="6">
                  <c:v>0.47600000000000031</c:v>
                </c:pt>
                <c:pt idx="8">
                  <c:v>0.71700000000000064</c:v>
                </c:pt>
                <c:pt idx="9">
                  <c:v>0.61500000000000266</c:v>
                </c:pt>
                <c:pt idx="10">
                  <c:v>0.60500000000000065</c:v>
                </c:pt>
              </c:numCache>
            </c:numRef>
          </c:val>
        </c:ser>
        <c:ser>
          <c:idx val="1"/>
          <c:order val="1"/>
          <c:tx>
            <c:strRef>
              <c:f>Sheet2!$B$6</c:f>
              <c:strCache>
                <c:ptCount val="1"/>
                <c:pt idx="0">
                  <c:v>动物性食物%E</c:v>
                </c:pt>
              </c:strCache>
            </c:strRef>
          </c:tx>
          <c:spPr>
            <a:solidFill>
              <a:srgbClr val="9EB4FA"/>
            </a:solidFill>
            <a:ln>
              <a:solidFill>
                <a:srgbClr val="00B0F0"/>
              </a:solidFill>
            </a:ln>
          </c:spPr>
          <c:cat>
            <c:multiLvlStrRef>
              <c:f>Sheet2!$C$3:$M$4</c:f>
              <c:multiLvlStrCache>
                <c:ptCount val="11"/>
                <c:lvl>
                  <c:pt idx="0">
                    <c:v>1992</c:v>
                  </c:pt>
                  <c:pt idx="1">
                    <c:v>2002</c:v>
                  </c:pt>
                  <c:pt idx="2">
                    <c:v>2012</c:v>
                  </c:pt>
                  <c:pt idx="4">
                    <c:v>1992</c:v>
                  </c:pt>
                  <c:pt idx="5">
                    <c:v>2002</c:v>
                  </c:pt>
                  <c:pt idx="6">
                    <c:v>2012</c:v>
                  </c:pt>
                  <c:pt idx="8">
                    <c:v>1992</c:v>
                  </c:pt>
                  <c:pt idx="9">
                    <c:v>2002</c:v>
                  </c:pt>
                  <c:pt idx="10">
                    <c:v>2012</c:v>
                  </c:pt>
                </c:lvl>
                <c:lvl>
                  <c:pt idx="0">
                    <c:v>合计</c:v>
                  </c:pt>
                  <c:pt idx="4">
                    <c:v>城市</c:v>
                  </c:pt>
                  <c:pt idx="8">
                    <c:v>农村</c:v>
                  </c:pt>
                </c:lvl>
              </c:multiLvlStrCache>
            </c:multiLvlStrRef>
          </c:cat>
          <c:val>
            <c:numRef>
              <c:f>Sheet2!$C$6:$M$6</c:f>
              <c:numCache>
                <c:formatCode>0.00%</c:formatCode>
                <c:ptCount val="11"/>
                <c:pt idx="0">
                  <c:v>9.3000000000000291E-2</c:v>
                </c:pt>
                <c:pt idx="1">
                  <c:v>0.126</c:v>
                </c:pt>
                <c:pt idx="2">
                  <c:v>0.15300000000000041</c:v>
                </c:pt>
                <c:pt idx="4">
                  <c:v>0.15200000000000041</c:v>
                </c:pt>
                <c:pt idx="5">
                  <c:v>0.17600000000000021</c:v>
                </c:pt>
                <c:pt idx="6">
                  <c:v>0.17800000000000021</c:v>
                </c:pt>
                <c:pt idx="8">
                  <c:v>6.2000000000000118E-2</c:v>
                </c:pt>
                <c:pt idx="9">
                  <c:v>0.10700000000000012</c:v>
                </c:pt>
                <c:pt idx="10">
                  <c:v>0.129</c:v>
                </c:pt>
              </c:numCache>
            </c:numRef>
          </c:val>
        </c:ser>
        <c:ser>
          <c:idx val="2"/>
          <c:order val="2"/>
          <c:tx>
            <c:strRef>
              <c:f>Sheet2!$B$7</c:f>
              <c:strCache>
                <c:ptCount val="1"/>
                <c:pt idx="0">
                  <c:v>脂肪%E</c:v>
                </c:pt>
              </c:strCache>
            </c:strRef>
          </c:tx>
          <c:spPr>
            <a:solidFill>
              <a:srgbClr val="FBA3BE"/>
            </a:solidFill>
            <a:ln>
              <a:solidFill>
                <a:srgbClr val="FF3399"/>
              </a:solidFill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22.0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29.6</a:t>
                    </a:r>
                    <a:endParaRPr lang="en-US" altLang="en-US"/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32.9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28.4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35.0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36.1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18.6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27.5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29.7</a:t>
                    </a:r>
                    <a:endParaRPr lang="en-US" altLang="en-US" dirty="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1600"/>
                </a:pPr>
                <a:endParaRPr lang="zh-CN"/>
              </a:p>
            </c:txPr>
            <c:showVal val="1"/>
          </c:dLbls>
          <c:cat>
            <c:multiLvlStrRef>
              <c:f>Sheet2!$C$3:$M$4</c:f>
              <c:multiLvlStrCache>
                <c:ptCount val="11"/>
                <c:lvl>
                  <c:pt idx="0">
                    <c:v>1992</c:v>
                  </c:pt>
                  <c:pt idx="1">
                    <c:v>2002</c:v>
                  </c:pt>
                  <c:pt idx="2">
                    <c:v>2012</c:v>
                  </c:pt>
                  <c:pt idx="4">
                    <c:v>1992</c:v>
                  </c:pt>
                  <c:pt idx="5">
                    <c:v>2002</c:v>
                  </c:pt>
                  <c:pt idx="6">
                    <c:v>2012</c:v>
                  </c:pt>
                  <c:pt idx="8">
                    <c:v>1992</c:v>
                  </c:pt>
                  <c:pt idx="9">
                    <c:v>2002</c:v>
                  </c:pt>
                  <c:pt idx="10">
                    <c:v>2012</c:v>
                  </c:pt>
                </c:lvl>
                <c:lvl>
                  <c:pt idx="0">
                    <c:v>合计</c:v>
                  </c:pt>
                  <c:pt idx="4">
                    <c:v>城市</c:v>
                  </c:pt>
                  <c:pt idx="8">
                    <c:v>农村</c:v>
                  </c:pt>
                </c:lvl>
              </c:multiLvlStrCache>
            </c:multiLvlStrRef>
          </c:cat>
          <c:val>
            <c:numRef>
              <c:f>Sheet2!$C$7:$M$7</c:f>
              <c:numCache>
                <c:formatCode>0.00%</c:formatCode>
                <c:ptCount val="11"/>
                <c:pt idx="0" formatCode="0%">
                  <c:v>0.22000000000000011</c:v>
                </c:pt>
                <c:pt idx="1">
                  <c:v>0.29600000000000032</c:v>
                </c:pt>
                <c:pt idx="2">
                  <c:v>0.31500000000000133</c:v>
                </c:pt>
                <c:pt idx="4">
                  <c:v>0.28400000000000031</c:v>
                </c:pt>
                <c:pt idx="5" formatCode="0%">
                  <c:v>0.35000000000000031</c:v>
                </c:pt>
                <c:pt idx="6">
                  <c:v>0.35500000000000032</c:v>
                </c:pt>
                <c:pt idx="8">
                  <c:v>0.18600000000000044</c:v>
                </c:pt>
                <c:pt idx="9">
                  <c:v>0.27500000000000002</c:v>
                </c:pt>
                <c:pt idx="10">
                  <c:v>0.27700000000000002</c:v>
                </c:pt>
              </c:numCache>
            </c:numRef>
          </c:val>
        </c:ser>
        <c:gapWidth val="48"/>
        <c:overlap val="100"/>
        <c:axId val="82991360"/>
        <c:axId val="83030016"/>
      </c:barChart>
      <c:catAx>
        <c:axId val="82991360"/>
        <c:scaling>
          <c:orientation val="minMax"/>
        </c:scaling>
        <c:axPos val="b"/>
        <c:tickLblPos val="nextTo"/>
        <c:crossAx val="83030016"/>
        <c:crosses val="autoZero"/>
        <c:auto val="1"/>
        <c:lblAlgn val="ctr"/>
        <c:lblOffset val="100"/>
      </c:catAx>
      <c:valAx>
        <c:axId val="83030016"/>
        <c:scaling>
          <c:orientation val="minMax"/>
          <c:max val="1"/>
          <c:min val="0"/>
        </c:scaling>
        <c:axPos val="l"/>
        <c:numFmt formatCode="0%" sourceLinked="0"/>
        <c:majorTickMark val="in"/>
        <c:tickLblPos val="nextTo"/>
        <c:crossAx val="82991360"/>
        <c:crosses val="autoZero"/>
        <c:crossBetween val="between"/>
        <c:majorUnit val="0.2"/>
        <c:minorUnit val="0.1"/>
      </c:valAx>
      <c:spPr>
        <a:ln w="22225"/>
      </c:spPr>
    </c:plotArea>
    <c:legend>
      <c:legendPos val="r"/>
      <c:legendEntry>
        <c:idx val="2"/>
        <c:txPr>
          <a:bodyPr/>
          <a:lstStyle/>
          <a:p>
            <a:pPr>
              <a:defRPr sz="1800" b="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sz="1800" b="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egendEntry>
        <c:idx val="0"/>
        <c:txPr>
          <a:bodyPr/>
          <a:lstStyle/>
          <a:p>
            <a:pPr>
              <a:defRPr sz="1800" b="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79027005235308989"/>
          <c:y val="0.18174958674625494"/>
          <c:w val="0.20794075981970386"/>
          <c:h val="0.49727113654038424"/>
        </c:manualLayout>
      </c:layout>
      <c:txPr>
        <a:bodyPr/>
        <a:lstStyle/>
        <a:p>
          <a:pPr>
            <a:defRPr sz="1800" b="0"/>
          </a:pPr>
          <a:endParaRPr lang="zh-CN"/>
        </a:p>
      </c:txPr>
    </c:legend>
    <c:plotVisOnly val="1"/>
  </c:chart>
  <c:spPr>
    <a:ln>
      <a:solidFill>
        <a:schemeClr val="accent1"/>
      </a:solidFill>
    </a:ln>
  </c:spPr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9"/>
  <c:chart>
    <c:autoTitleDeleted val="1"/>
    <c:plotArea>
      <c:layout/>
      <c:pieChart>
        <c:varyColors val="1"/>
        <c:ser>
          <c:idx val="0"/>
          <c:order val="0"/>
          <c:tx>
            <c:strRef>
              <c:f>Sheet1!$D$16</c:f>
              <c:strCache>
                <c:ptCount val="1"/>
                <c:pt idx="0">
                  <c:v>占能量的% </c:v>
                </c:pt>
              </c:strCache>
            </c:strRef>
          </c:tx>
          <c:cat>
            <c:strRef>
              <c:f>Sheet1!$C$17:$C$19</c:f>
              <c:strCache>
                <c:ptCount val="3"/>
                <c:pt idx="0">
                  <c:v>碳水化合物</c:v>
                </c:pt>
                <c:pt idx="1">
                  <c:v>脂肪</c:v>
                </c:pt>
                <c:pt idx="2">
                  <c:v>蛋白质</c:v>
                </c:pt>
              </c:strCache>
            </c:strRef>
          </c:cat>
          <c:val>
            <c:numRef>
              <c:f>Sheet1!$D$17:$D$19</c:f>
              <c:numCache>
                <c:formatCode>0%</c:formatCode>
                <c:ptCount val="3"/>
                <c:pt idx="0">
                  <c:v>0.60000000000000064</c:v>
                </c:pt>
                <c:pt idx="1">
                  <c:v>0.25</c:v>
                </c:pt>
                <c:pt idx="2">
                  <c:v>0.15000000000000024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1"/>
  <c:chart>
    <c:autoTitleDeleted val="1"/>
    <c:plotArea>
      <c:layout/>
      <c:pieChart>
        <c:varyColors val="1"/>
        <c:ser>
          <c:idx val="0"/>
          <c:order val="0"/>
          <c:tx>
            <c:strRef>
              <c:f>Sheet1!$D$16</c:f>
              <c:strCache>
                <c:ptCount val="1"/>
              </c:strCache>
            </c:strRef>
          </c:tx>
          <c:cat>
            <c:numRef>
              <c:f>Sheet1!$C$17:$C$19</c:f>
              <c:numCache>
                <c:formatCode>General</c:formatCode>
                <c:ptCount val="3"/>
              </c:numCache>
            </c:numRef>
          </c:cat>
          <c:val>
            <c:numRef>
              <c:f>Sheet1!$D$17:$D$19</c:f>
              <c:numCache>
                <c:formatCode>General</c:formatCode>
                <c:ptCount val="3"/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7.5889492210929499E-2"/>
          <c:y val="0.10017787878641519"/>
          <c:w val="0.745198034893928"/>
          <c:h val="0.82420069267665963"/>
        </c:manualLayout>
      </c:layout>
      <c:barChart>
        <c:barDir val="col"/>
        <c:grouping val="percentStacked"/>
        <c:ser>
          <c:idx val="0"/>
          <c:order val="0"/>
          <c:tx>
            <c:strRef>
              <c:f>Sheet1!$E$4</c:f>
              <c:strCache>
                <c:ptCount val="1"/>
                <c:pt idx="0">
                  <c:v>碳水化合物 </c:v>
                </c:pt>
              </c:strCache>
            </c:strRef>
          </c:tx>
          <c:spPr>
            <a:solidFill>
              <a:srgbClr val="92D050"/>
            </a:solidFill>
          </c:spPr>
          <c:dLbls>
            <c:txPr>
              <a:bodyPr/>
              <a:lstStyle/>
              <a:p>
                <a:pPr>
                  <a:defRPr sz="2000" b="1"/>
                </a:pPr>
                <a:endParaRPr lang="zh-CN"/>
              </a:p>
            </c:txPr>
            <c:showVal val="1"/>
          </c:dLbls>
          <c:cat>
            <c:strRef>
              <c:f>Sheet1!$D$5:$D$7</c:f>
              <c:strCache>
                <c:ptCount val="3"/>
                <c:pt idx="0">
                  <c:v>1992年</c:v>
                </c:pt>
                <c:pt idx="1">
                  <c:v>2002年</c:v>
                </c:pt>
                <c:pt idx="2">
                  <c:v>2012年</c:v>
                </c:pt>
              </c:strCache>
            </c:strRef>
          </c:cat>
          <c:val>
            <c:numRef>
              <c:f>Sheet1!$E$5:$E$7</c:f>
              <c:numCache>
                <c:formatCode>0.0%</c:formatCode>
                <c:ptCount val="3"/>
                <c:pt idx="0">
                  <c:v>0.66200000000000403</c:v>
                </c:pt>
                <c:pt idx="1">
                  <c:v>0.58599999999999997</c:v>
                </c:pt>
                <c:pt idx="2">
                  <c:v>0.55000000000000004</c:v>
                </c:pt>
              </c:numCache>
            </c:numRef>
          </c:val>
        </c:ser>
        <c:ser>
          <c:idx val="1"/>
          <c:order val="1"/>
          <c:tx>
            <c:strRef>
              <c:f>Sheet1!$F$4</c:f>
              <c:strCache>
                <c:ptCount val="1"/>
                <c:pt idx="0">
                  <c:v>脂肪 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</c:spPr>
          <c:dLbls>
            <c:txPr>
              <a:bodyPr/>
              <a:lstStyle/>
              <a:p>
                <a:pPr>
                  <a:defRPr sz="2000" b="1"/>
                </a:pPr>
                <a:endParaRPr lang="zh-CN"/>
              </a:p>
            </c:txPr>
            <c:showVal val="1"/>
          </c:dLbls>
          <c:cat>
            <c:strRef>
              <c:f>Sheet1!$D$5:$D$7</c:f>
              <c:strCache>
                <c:ptCount val="3"/>
                <c:pt idx="0">
                  <c:v>1992年</c:v>
                </c:pt>
                <c:pt idx="1">
                  <c:v>2002年</c:v>
                </c:pt>
                <c:pt idx="2">
                  <c:v>2012年</c:v>
                </c:pt>
              </c:strCache>
            </c:strRef>
          </c:cat>
          <c:val>
            <c:numRef>
              <c:f>Sheet1!$F$5:$F$7</c:f>
              <c:numCache>
                <c:formatCode>0.0%</c:formatCode>
                <c:ptCount val="3"/>
                <c:pt idx="0">
                  <c:v>0.22</c:v>
                </c:pt>
                <c:pt idx="1">
                  <c:v>0.29600000000000032</c:v>
                </c:pt>
                <c:pt idx="2">
                  <c:v>0.3290000000000019</c:v>
                </c:pt>
              </c:numCache>
            </c:numRef>
          </c:val>
        </c:ser>
        <c:ser>
          <c:idx val="2"/>
          <c:order val="2"/>
          <c:tx>
            <c:strRef>
              <c:f>Sheet1!$G$4</c:f>
              <c:strCache>
                <c:ptCount val="1"/>
                <c:pt idx="0">
                  <c:v>蛋白质 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dLbls>
            <c:txPr>
              <a:bodyPr/>
              <a:lstStyle/>
              <a:p>
                <a:pPr>
                  <a:defRPr sz="2000" b="1"/>
                </a:pPr>
                <a:endParaRPr lang="zh-CN"/>
              </a:p>
            </c:txPr>
            <c:showVal val="1"/>
          </c:dLbls>
          <c:cat>
            <c:strRef>
              <c:f>Sheet1!$D$5:$D$7</c:f>
              <c:strCache>
                <c:ptCount val="3"/>
                <c:pt idx="0">
                  <c:v>1992年</c:v>
                </c:pt>
                <c:pt idx="1">
                  <c:v>2002年</c:v>
                </c:pt>
                <c:pt idx="2">
                  <c:v>2012年</c:v>
                </c:pt>
              </c:strCache>
            </c:strRef>
          </c:cat>
          <c:val>
            <c:numRef>
              <c:f>Sheet1!$G$5:$G$7</c:f>
              <c:numCache>
                <c:formatCode>0.0%</c:formatCode>
                <c:ptCount val="3"/>
                <c:pt idx="0">
                  <c:v>0.11799999999999998</c:v>
                </c:pt>
                <c:pt idx="1">
                  <c:v>0.11799999999999998</c:v>
                </c:pt>
                <c:pt idx="2">
                  <c:v>0.12100000000000002</c:v>
                </c:pt>
              </c:numCache>
            </c:numRef>
          </c:val>
        </c:ser>
        <c:overlap val="100"/>
        <c:axId val="78950400"/>
        <c:axId val="78951936"/>
      </c:barChart>
      <c:catAx>
        <c:axId val="78950400"/>
        <c:scaling>
          <c:orientation val="minMax"/>
        </c:scaling>
        <c:axPos val="b"/>
        <c:tickLblPos val="nextTo"/>
        <c:txPr>
          <a:bodyPr/>
          <a:lstStyle/>
          <a:p>
            <a:pPr>
              <a:defRPr sz="2000" b="1"/>
            </a:pPr>
            <a:endParaRPr lang="zh-CN"/>
          </a:p>
        </c:txPr>
        <c:crossAx val="78951936"/>
        <c:crosses val="autoZero"/>
        <c:auto val="1"/>
        <c:lblAlgn val="ctr"/>
        <c:lblOffset val="100"/>
      </c:catAx>
      <c:valAx>
        <c:axId val="78951936"/>
        <c:scaling>
          <c:orientation val="minMax"/>
        </c:scaling>
        <c:axPos val="l"/>
        <c:numFmt formatCode="0%" sourceLinked="1"/>
        <c:tickLblPos val="nextTo"/>
        <c:txPr>
          <a:bodyPr/>
          <a:lstStyle/>
          <a:p>
            <a:pPr>
              <a:defRPr sz="2000"/>
            </a:pPr>
            <a:endParaRPr lang="zh-CN"/>
          </a:p>
        </c:txPr>
        <c:crossAx val="789504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043067261500145"/>
          <c:y val="0.26083454495394232"/>
          <c:w val="0.17246373451618449"/>
          <c:h val="0.38541083406241222"/>
        </c:manualLayout>
      </c:layout>
      <c:txPr>
        <a:bodyPr/>
        <a:lstStyle/>
        <a:p>
          <a:pPr>
            <a:defRPr sz="1800" b="1"/>
          </a:pPr>
          <a:endParaRPr lang="zh-CN"/>
        </a:p>
      </c:txPr>
    </c:legend>
    <c:plotVisOnly val="1"/>
  </c:chart>
  <c:spPr>
    <a:ln>
      <a:solidFill>
        <a:srgbClr val="00B050"/>
      </a:solidFill>
    </a:ln>
  </c:spPr>
  <c:txPr>
    <a:bodyPr/>
    <a:lstStyle/>
    <a:p>
      <a:pPr>
        <a:defRPr sz="1200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hart>
    <c:autoTitleDeleted val="1"/>
    <c:plotArea>
      <c:layout>
        <c:manualLayout>
          <c:layoutTarget val="inner"/>
          <c:xMode val="edge"/>
          <c:yMode val="edge"/>
          <c:x val="0.1251197094512119"/>
          <c:y val="0.10128746101420581"/>
          <c:w val="0.74081537781121176"/>
          <c:h val="0.61955002497619693"/>
        </c:manualLayout>
      </c:layout>
      <c:barChart>
        <c:barDir val="col"/>
        <c:grouping val="stacked"/>
        <c:ser>
          <c:idx val="0"/>
          <c:order val="0"/>
          <c:tx>
            <c:strRef>
              <c:f>Sheet1!$T$14</c:f>
              <c:strCache>
                <c:ptCount val="1"/>
                <c:pt idx="0">
                  <c:v>谷类</c:v>
                </c:pt>
              </c:strCache>
            </c:strRef>
          </c:tx>
          <c:dLbls>
            <c:delete val="1"/>
          </c:dLbls>
          <c:cat>
            <c:multiLvlStrRef>
              <c:f>Sheet1!$U$12:$AC$13</c:f>
              <c:multiLvlStrCache>
                <c:ptCount val="9"/>
                <c:lvl>
                  <c:pt idx="0">
                    <c:v>全国</c:v>
                  </c:pt>
                  <c:pt idx="1">
                    <c:v>城市</c:v>
                  </c:pt>
                  <c:pt idx="2">
                    <c:v>农村</c:v>
                  </c:pt>
                  <c:pt idx="3">
                    <c:v>全国</c:v>
                  </c:pt>
                  <c:pt idx="4">
                    <c:v>城市</c:v>
                  </c:pt>
                  <c:pt idx="5">
                    <c:v>农村</c:v>
                  </c:pt>
                  <c:pt idx="6">
                    <c:v>全国</c:v>
                  </c:pt>
                  <c:pt idx="7">
                    <c:v>城市</c:v>
                  </c:pt>
                  <c:pt idx="8">
                    <c:v>农村</c:v>
                  </c:pt>
                </c:lvl>
                <c:lvl>
                  <c:pt idx="0">
                    <c:v>18-</c:v>
                  </c:pt>
                  <c:pt idx="3">
                    <c:v>45-</c:v>
                  </c:pt>
                  <c:pt idx="6">
                    <c:v>60-</c:v>
                  </c:pt>
                </c:lvl>
              </c:multiLvlStrCache>
            </c:multiLvlStrRef>
          </c:cat>
          <c:val>
            <c:numRef>
              <c:f>Sheet1!$U$14:$AC$14</c:f>
              <c:numCache>
                <c:formatCode>General</c:formatCode>
                <c:ptCount val="9"/>
                <c:pt idx="0">
                  <c:v>357.59999999999923</c:v>
                </c:pt>
                <c:pt idx="1">
                  <c:v>283.79999999999899</c:v>
                </c:pt>
                <c:pt idx="2">
                  <c:v>425</c:v>
                </c:pt>
                <c:pt idx="3">
                  <c:v>333.7</c:v>
                </c:pt>
                <c:pt idx="4">
                  <c:v>274</c:v>
                </c:pt>
                <c:pt idx="5">
                  <c:v>405.2</c:v>
                </c:pt>
                <c:pt idx="6">
                  <c:v>292.8</c:v>
                </c:pt>
                <c:pt idx="7">
                  <c:v>241.9</c:v>
                </c:pt>
                <c:pt idx="8">
                  <c:v>346.3</c:v>
                </c:pt>
              </c:numCache>
            </c:numRef>
          </c:val>
        </c:ser>
        <c:ser>
          <c:idx val="1"/>
          <c:order val="1"/>
          <c:tx>
            <c:strRef>
              <c:f>Sheet1!$T$15</c:f>
              <c:strCache>
                <c:ptCount val="1"/>
                <c:pt idx="0">
                  <c:v>粗杂粮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-2.0887728459530252E-2"/>
                </c:manualLayout>
              </c:layout>
              <c:spPr/>
              <c:txPr>
                <a:bodyPr/>
                <a:lstStyle/>
                <a:p>
                  <a:pPr>
                    <a:defRPr sz="2000"/>
                  </a:pPr>
                  <a:endParaRPr lang="zh-CN"/>
                </a:p>
              </c:txPr>
              <c:dLblPos val="ctr"/>
              <c:showVal val="1"/>
            </c:dLbl>
            <c:dLbl>
              <c:idx val="1"/>
              <c:layout>
                <c:manualLayout>
                  <c:x val="0"/>
                  <c:y val="-2.4369016536118403E-2"/>
                </c:manualLayout>
              </c:layout>
              <c:spPr/>
              <c:txPr>
                <a:bodyPr/>
                <a:lstStyle/>
                <a:p>
                  <a:pPr>
                    <a:defRPr sz="2000"/>
                  </a:pPr>
                  <a:endParaRPr lang="zh-CN"/>
                </a:p>
              </c:txPr>
              <c:dLblPos val="ctr"/>
              <c:showVal val="1"/>
            </c:dLbl>
            <c:dLbl>
              <c:idx val="2"/>
              <c:layout>
                <c:manualLayout>
                  <c:x val="0"/>
                  <c:y val="-2.0887728459530252E-2"/>
                </c:manualLayout>
              </c:layout>
              <c:spPr/>
              <c:txPr>
                <a:bodyPr/>
                <a:lstStyle/>
                <a:p>
                  <a:pPr>
                    <a:defRPr sz="2000"/>
                  </a:pPr>
                  <a:endParaRPr lang="zh-CN"/>
                </a:p>
              </c:txPr>
              <c:dLblPos val="ctr"/>
              <c:showVal val="1"/>
            </c:dLbl>
            <c:dLbl>
              <c:idx val="3"/>
              <c:layout>
                <c:manualLayout>
                  <c:x val="-9.0701900049722534E-17"/>
                  <c:y val="-2.0887728459530252E-2"/>
                </c:manualLayout>
              </c:layout>
              <c:spPr/>
              <c:txPr>
                <a:bodyPr/>
                <a:lstStyle/>
                <a:p>
                  <a:pPr>
                    <a:defRPr sz="2000"/>
                  </a:pPr>
                  <a:endParaRPr lang="zh-CN"/>
                </a:p>
              </c:txPr>
              <c:dLblPos val="ctr"/>
              <c:showVal val="1"/>
            </c:dLbl>
            <c:dLbl>
              <c:idx val="4"/>
              <c:layout>
                <c:manualLayout>
                  <c:x val="2.4737167594311095E-3"/>
                  <c:y val="-2.0887728459530252E-2"/>
                </c:manualLayout>
              </c:layout>
              <c:spPr/>
              <c:txPr>
                <a:bodyPr/>
                <a:lstStyle/>
                <a:p>
                  <a:pPr>
                    <a:defRPr sz="2000"/>
                  </a:pPr>
                  <a:endParaRPr lang="zh-CN"/>
                </a:p>
              </c:txPr>
              <c:dLblPos val="ctr"/>
              <c:showVal val="1"/>
            </c:dLbl>
            <c:dLbl>
              <c:idx val="5"/>
              <c:layout>
                <c:manualLayout>
                  <c:x val="0"/>
                  <c:y val="-2.0887728459530252E-2"/>
                </c:manualLayout>
              </c:layout>
              <c:spPr/>
              <c:txPr>
                <a:bodyPr/>
                <a:lstStyle/>
                <a:p>
                  <a:pPr>
                    <a:defRPr sz="2000"/>
                  </a:pPr>
                  <a:endParaRPr lang="zh-CN"/>
                </a:p>
              </c:txPr>
              <c:dLblPos val="ctr"/>
              <c:showVal val="1"/>
            </c:dLbl>
            <c:dLbl>
              <c:idx val="6"/>
              <c:layout>
                <c:manualLayout>
                  <c:x val="0"/>
                  <c:y val="-2.4369016536118403E-2"/>
                </c:manualLayout>
              </c:layout>
              <c:spPr/>
              <c:txPr>
                <a:bodyPr/>
                <a:lstStyle/>
                <a:p>
                  <a:pPr>
                    <a:defRPr sz="2000"/>
                  </a:pPr>
                  <a:endParaRPr lang="zh-CN"/>
                </a:p>
              </c:txPr>
              <c:dLblPos val="ctr"/>
              <c:showVal val="1"/>
            </c:dLbl>
            <c:dLbl>
              <c:idx val="7"/>
              <c:layout>
                <c:manualLayout>
                  <c:x val="-9.0701900049722534E-17"/>
                  <c:y val="-2.7850304612707197E-2"/>
                </c:manualLayout>
              </c:layout>
              <c:spPr/>
              <c:txPr>
                <a:bodyPr/>
                <a:lstStyle/>
                <a:p>
                  <a:pPr>
                    <a:defRPr sz="2000"/>
                  </a:pPr>
                  <a:endParaRPr lang="zh-CN"/>
                </a:p>
              </c:txPr>
              <c:dLblPos val="ctr"/>
              <c:showVal val="1"/>
            </c:dLbl>
            <c:dLbl>
              <c:idx val="8"/>
              <c:layout>
                <c:manualLayout>
                  <c:x val="-9.0701900049722534E-17"/>
                  <c:y val="-2.4369016536118403E-2"/>
                </c:manualLayout>
              </c:layout>
              <c:spPr/>
              <c:txPr>
                <a:bodyPr/>
                <a:lstStyle/>
                <a:p>
                  <a:pPr>
                    <a:defRPr sz="2000"/>
                  </a:pPr>
                  <a:endParaRPr lang="zh-CN"/>
                </a:p>
              </c:txPr>
              <c:dLblPos val="ctr"/>
              <c:showVal val="1"/>
            </c:dLbl>
            <c:txPr>
              <a:bodyPr rot="0" vert="horz"/>
              <a:lstStyle/>
              <a:p>
                <a:pPr>
                  <a:defRPr sz="2000"/>
                </a:pPr>
                <a:endParaRPr lang="zh-CN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Sheet1!$U$12:$AC$13</c:f>
              <c:multiLvlStrCache>
                <c:ptCount val="9"/>
                <c:lvl>
                  <c:pt idx="0">
                    <c:v>全国</c:v>
                  </c:pt>
                  <c:pt idx="1">
                    <c:v>城市</c:v>
                  </c:pt>
                  <c:pt idx="2">
                    <c:v>农村</c:v>
                  </c:pt>
                  <c:pt idx="3">
                    <c:v>全国</c:v>
                  </c:pt>
                  <c:pt idx="4">
                    <c:v>城市</c:v>
                  </c:pt>
                  <c:pt idx="5">
                    <c:v>农村</c:v>
                  </c:pt>
                  <c:pt idx="6">
                    <c:v>全国</c:v>
                  </c:pt>
                  <c:pt idx="7">
                    <c:v>城市</c:v>
                  </c:pt>
                  <c:pt idx="8">
                    <c:v>农村</c:v>
                  </c:pt>
                </c:lvl>
                <c:lvl>
                  <c:pt idx="0">
                    <c:v>18-</c:v>
                  </c:pt>
                  <c:pt idx="3">
                    <c:v>45-</c:v>
                  </c:pt>
                  <c:pt idx="6">
                    <c:v>60-</c:v>
                  </c:pt>
                </c:lvl>
              </c:multiLvlStrCache>
            </c:multiLvlStrRef>
          </c:cat>
          <c:val>
            <c:numRef>
              <c:f>Sheet1!$U$15:$AC$15</c:f>
              <c:numCache>
                <c:formatCode>General</c:formatCode>
                <c:ptCount val="9"/>
                <c:pt idx="0">
                  <c:v>12.3</c:v>
                </c:pt>
                <c:pt idx="1">
                  <c:v>11.1</c:v>
                </c:pt>
                <c:pt idx="2">
                  <c:v>13.3</c:v>
                </c:pt>
                <c:pt idx="3">
                  <c:v>15.3</c:v>
                </c:pt>
                <c:pt idx="4">
                  <c:v>13.4</c:v>
                </c:pt>
                <c:pt idx="5">
                  <c:v>17.5</c:v>
                </c:pt>
                <c:pt idx="6">
                  <c:v>17.399999999999999</c:v>
                </c:pt>
                <c:pt idx="7">
                  <c:v>16.399999999999999</c:v>
                </c:pt>
                <c:pt idx="8">
                  <c:v>18.399999999999999</c:v>
                </c:pt>
              </c:numCache>
            </c:numRef>
          </c:val>
        </c:ser>
        <c:dLbls>
          <c:showVal val="1"/>
        </c:dLbls>
        <c:gapWidth val="100"/>
        <c:overlap val="100"/>
        <c:axId val="125328384"/>
        <c:axId val="125334272"/>
      </c:barChart>
      <c:catAx>
        <c:axId val="12532838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 sz="2000"/>
            </a:pPr>
            <a:endParaRPr lang="zh-CN"/>
          </a:p>
        </c:txPr>
        <c:crossAx val="125334272"/>
        <c:crosses val="autoZero"/>
        <c:auto val="1"/>
        <c:lblAlgn val="ctr"/>
        <c:lblOffset val="100"/>
        <c:tickMarkSkip val="1"/>
      </c:catAx>
      <c:valAx>
        <c:axId val="12533427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g/d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7.6763957443882255E-3"/>
              <c:y val="0.11489423380965727"/>
            </c:manualLayout>
          </c:layout>
        </c:title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 sz="1800"/>
            </a:pPr>
            <a:endParaRPr lang="zh-CN"/>
          </a:p>
        </c:txPr>
        <c:crossAx val="12532838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4245641543300764"/>
          <c:y val="0.40867619627907115"/>
          <c:w val="0.15376662332792904"/>
          <c:h val="0.22676247494605092"/>
        </c:manualLayout>
      </c:layout>
      <c:txPr>
        <a:bodyPr rot="0" vert="horz"/>
        <a:lstStyle/>
        <a:p>
          <a:pPr>
            <a:defRPr b="1"/>
          </a:pPr>
          <a:endParaRPr lang="zh-CN"/>
        </a:p>
      </c:txPr>
    </c:legend>
    <c:plotVisOnly val="1"/>
    <c:dispBlanksAs val="gap"/>
  </c:chart>
  <c:spPr>
    <a:ln w="19050">
      <a:solidFill>
        <a:srgbClr val="002060"/>
      </a:solidFill>
    </a:ln>
  </c:spPr>
  <c:txPr>
    <a:bodyPr/>
    <a:lstStyle/>
    <a:p>
      <a:pPr>
        <a:defRPr sz="1800"/>
      </a:pPr>
      <a:endParaRPr lang="zh-CN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756"/>
            <a:ext cx="3077137" cy="51222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480" cy="51058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5" y="0"/>
            <a:ext cx="3077137" cy="51058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3350" y="765175"/>
            <a:ext cx="68326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0378"/>
            <a:ext cx="5680104" cy="46067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56"/>
            <a:ext cx="3075480" cy="5122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5" y="9720756"/>
            <a:ext cx="3077137" cy="5122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 i="0"/>
            </a:lvl1pPr>
          </a:lstStyle>
          <a:p>
            <a:pPr>
              <a:defRPr/>
            </a:pPr>
            <a:fld id="{78583CAB-7437-410A-B049-1333472AF1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583CAB-7437-410A-B049-1333472AF11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16BCF-2829-495C-9B55-D4C7DD1A63F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</a:ln>
        </p:spPr>
      </p:sp>
      <p:sp>
        <p:nvSpPr>
          <p:cNvPr id="993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933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09515B15-5E88-4419-9E1C-EB6110C45B9E}" type="slidenum">
              <a:rPr lang="en-US" altLang="en-US"/>
              <a:pPr>
                <a:buFontTx/>
                <a:buNone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583CAB-7437-410A-B049-1333472AF11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</a:ln>
        </p:spPr>
      </p:sp>
      <p:sp>
        <p:nvSpPr>
          <p:cNvPr id="993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933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09515B15-5E88-4419-9E1C-EB6110C45B9E}" type="slidenum">
              <a:rPr lang="en-US" altLang="en-US"/>
              <a:pPr>
                <a:buFontTx/>
                <a:buNone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</a:ln>
        </p:spPr>
      </p:sp>
      <p:sp>
        <p:nvSpPr>
          <p:cNvPr id="993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933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09515B15-5E88-4419-9E1C-EB6110C45B9E}" type="slidenum">
              <a:rPr lang="en-US" altLang="en-US"/>
              <a:pPr>
                <a:buFontTx/>
                <a:buNone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583CAB-7437-410A-B049-1333472AF11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583CAB-7437-410A-B049-1333472AF11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535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535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4CD78FC7-F3C4-469F-9710-4B2CFC63A4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D8BF1263-6FE3-4EDA-B682-302EF398AC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052" y="315914"/>
            <a:ext cx="2737582" cy="59721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068" y="315914"/>
            <a:ext cx="8013572" cy="59721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198FEB20-B5C7-4B14-B6B2-06C8E214C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5F234A0-AF63-4672-B084-6FEC1ECAE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717" y="1709738"/>
            <a:ext cx="1052655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717" y="4589464"/>
            <a:ext cx="10526554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3EBE772F-A33F-4437-9103-0358AA1FB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069" y="1125538"/>
            <a:ext cx="5375576" cy="516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4056" y="1125538"/>
            <a:ext cx="5375578" cy="516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A835FCF8-C720-4928-AFF4-6152B58ECD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365126"/>
            <a:ext cx="10526554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193" y="1681163"/>
            <a:ext cx="51636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193" y="2505075"/>
            <a:ext cx="5163689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8629" y="1681163"/>
            <a:ext cx="51891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8629" y="2505075"/>
            <a:ext cx="51891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4FEECC5-D78A-4F0B-A280-CEF64140DE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4F385E7-14AA-4F4A-9DA4-B1B5AD3DA9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09C2DA7F-A554-4110-8ECC-D555F162B3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457200"/>
            <a:ext cx="39368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9117" y="987426"/>
            <a:ext cx="617862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193" y="2057400"/>
            <a:ext cx="39368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0063537C-21B6-42E8-A054-89E3AF11E1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457200"/>
            <a:ext cx="39368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9117" y="987426"/>
            <a:ext cx="617862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193" y="2057400"/>
            <a:ext cx="39368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5C129AF8-524F-4510-95EA-4B62819EF8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g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0"/>
            <a:ext cx="12253435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625068" y="6288088"/>
            <a:ext cx="185401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 cmpd="sng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de-DE" altLang="en-US" sz="1400" b="1" i="0" smtClean="0"/>
              <a:t>LOGO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068" y="1125538"/>
            <a:ext cx="10954566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7817" y="6453188"/>
            <a:ext cx="192181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000" b="1"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A45CBA2C-C06E-4872-8123-7C3C5E6AF0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625068" y="315913"/>
            <a:ext cx="10954566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hyperlink" Target="http://dg.cnsoc.org/" TargetMode="Externa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1"/>
          <p:cNvSpPr>
            <a:spLocks noChangeArrowheads="1"/>
          </p:cNvSpPr>
          <p:nvPr/>
        </p:nvSpPr>
        <p:spPr bwMode="auto">
          <a:xfrm>
            <a:off x="0" y="-1"/>
            <a:ext cx="12397518" cy="685800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2051" name="图片 2"/>
          <p:cNvPicPr>
            <a:picLocks noChangeAspect="1"/>
          </p:cNvPicPr>
          <p:nvPr/>
        </p:nvPicPr>
        <p:blipFill>
          <a:blip r:embed="rId4" cstate="print"/>
          <a:srcRect l="9013" t="18550" r="15687" b="25803"/>
          <a:stretch>
            <a:fillRect/>
          </a:stretch>
        </p:blipFill>
        <p:spPr bwMode="auto">
          <a:xfrm>
            <a:off x="0" y="0"/>
            <a:ext cx="3173392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5" name="组合 4"/>
          <p:cNvGrpSpPr>
            <a:grpSpLocks/>
          </p:cNvGrpSpPr>
          <p:nvPr/>
        </p:nvGrpSpPr>
        <p:grpSpPr bwMode="auto">
          <a:xfrm>
            <a:off x="0" y="1500174"/>
            <a:ext cx="12397518" cy="4214842"/>
            <a:chOff x="-36512" y="1700610"/>
            <a:chExt cx="9289032" cy="3890019"/>
          </a:xfrm>
        </p:grpSpPr>
        <p:sp>
          <p:nvSpPr>
            <p:cNvPr id="3" name="矩形 2"/>
            <p:cNvSpPr/>
            <p:nvPr/>
          </p:nvSpPr>
          <p:spPr bwMode="auto">
            <a:xfrm>
              <a:off x="-36512" y="1844824"/>
              <a:ext cx="9289032" cy="3600871"/>
            </a:xfrm>
            <a:prstGeom prst="rect">
              <a:avLst/>
            </a:prstGeom>
            <a:gradFill flip="none" rotWithShape="1">
              <a:gsLst>
                <a:gs pos="100000">
                  <a:srgbClr val="92D050"/>
                </a:gs>
                <a:gs pos="0">
                  <a:srgbClr val="AEDF4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-36512" y="1700610"/>
              <a:ext cx="9289032" cy="1444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-36512" y="5446202"/>
              <a:ext cx="9289032" cy="1444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pic>
        <p:nvPicPr>
          <p:cNvPr id="2056" name="图片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38854" y="5336512"/>
            <a:ext cx="1565846" cy="152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413718" y="1700808"/>
            <a:ext cx="11256580" cy="1592316"/>
          </a:xfrm>
          <a:prstGeom prst="rect">
            <a:avLst/>
          </a:prstGeom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隶书" charset="0"/>
                <a:ea typeface="隶书" charset="0"/>
                <a:cs typeface="+mj-cs"/>
              </a:rPr>
              <a:t>《</a:t>
            </a: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隶书" charset="0"/>
                <a:ea typeface="隶书" charset="0"/>
                <a:cs typeface="+mj-cs"/>
              </a:rPr>
              <a:t>中国居民膳食指南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隶书" charset="0"/>
                <a:ea typeface="隶书" charset="0"/>
                <a:cs typeface="+mj-cs"/>
              </a:rPr>
              <a:t>（</a:t>
            </a: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隶书" charset="0"/>
                <a:ea typeface="隶书" charset="0"/>
                <a:cs typeface="+mj-cs"/>
              </a:rPr>
              <a:t>2016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隶书" charset="0"/>
                <a:ea typeface="隶书" charset="0"/>
                <a:cs typeface="+mj-cs"/>
              </a:rPr>
              <a:t>）</a:t>
            </a: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隶书" charset="0"/>
                <a:ea typeface="隶书" charset="0"/>
                <a:cs typeface="+mj-cs"/>
              </a:rPr>
              <a:t>》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7031044" y="500042"/>
            <a:ext cx="517365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charset="0"/>
                <a:ea typeface="隶书" charset="0"/>
                <a:cs typeface="+mj-cs"/>
              </a:rPr>
              <a:t>主要信息和图片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01822" y="3429000"/>
            <a:ext cx="83582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000" b="1" i="0" dirty="0" smtClean="0">
                <a:latin typeface="微软雅黑" pitchFamily="34" charset="-122"/>
                <a:ea typeface="微软雅黑" pitchFamily="34" charset="-122"/>
              </a:rPr>
              <a:t>核心推荐一 ：食物多样，谷类为主</a:t>
            </a:r>
            <a:r>
              <a:rPr lang="zh-CN" altLang="en-US" sz="4000" b="1" i="0" dirty="0" smtClean="0">
                <a:solidFill>
                  <a:srgbClr val="7030A0"/>
                </a:solidFill>
                <a:latin typeface="隶书" charset="0"/>
                <a:ea typeface="隶书" charset="0"/>
              </a:rPr>
              <a:t/>
            </a:r>
            <a:br>
              <a:rPr lang="zh-CN" altLang="en-US" sz="4000" b="1" i="0" dirty="0" smtClean="0">
                <a:solidFill>
                  <a:srgbClr val="7030A0"/>
                </a:solidFill>
                <a:latin typeface="隶书" charset="0"/>
                <a:ea typeface="隶书" charset="0"/>
              </a:rPr>
            </a:br>
            <a:endParaRPr lang="zh-CN" altLang="en-US" sz="4000" b="1" i="0" dirty="0" smtClean="0">
              <a:solidFill>
                <a:srgbClr val="7030A0"/>
              </a:solidFill>
              <a:latin typeface="隶书" charset="0"/>
              <a:ea typeface="隶书" charset="0"/>
            </a:endParaRPr>
          </a:p>
          <a:p>
            <a:endParaRPr lang="zh-CN" altLang="en-US" dirty="0"/>
          </a:p>
        </p:txBody>
      </p:sp>
      <p:sp>
        <p:nvSpPr>
          <p:cNvPr id="16" name="文本框 11"/>
          <p:cNvSpPr txBox="1">
            <a:spLocks noChangeArrowheads="1"/>
          </p:cNvSpPr>
          <p:nvPr/>
        </p:nvSpPr>
        <p:spPr bwMode="auto">
          <a:xfrm>
            <a:off x="2928238" y="4643439"/>
            <a:ext cx="6968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b="1" i="0" dirty="0" smtClean="0"/>
              <a:t>CNS</a:t>
            </a:r>
            <a:r>
              <a:rPr lang="zh-CN" altLang="en-US" sz="2400" b="1" i="0" dirty="0" smtClean="0"/>
              <a:t>秘书处提供</a:t>
            </a:r>
            <a:endParaRPr lang="en-US" altLang="zh-CN" sz="2400" b="1" i="0" dirty="0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0" y="5857892"/>
            <a:ext cx="8316928" cy="81177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特别提示： 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这并非</a:t>
            </a: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完整课件，仅为本节的部分关键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数据表，                方便</a:t>
            </a: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教育者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工作中使用</a:t>
            </a:r>
            <a:endParaRPr lang="en-US" altLang="zh-CN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744632" y="1071546"/>
          <a:ext cx="935837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413718" y="188640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i="0" dirty="0" smtClean="0"/>
              <a:t>中国不同地区成年人谷类摄入中粗杂粮</a:t>
            </a:r>
            <a:endParaRPr lang="zh-CN" altLang="en-US" sz="3200" b="1" i="0" dirty="0"/>
          </a:p>
        </p:txBody>
      </p:sp>
      <p:sp>
        <p:nvSpPr>
          <p:cNvPr id="7" name="矩形 6"/>
          <p:cNvSpPr/>
          <p:nvPr/>
        </p:nvSpPr>
        <p:spPr>
          <a:xfrm>
            <a:off x="3316268" y="6000768"/>
            <a:ext cx="640871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粗杂粮是指除稻米、小麦以外的其他粮食，包括玉米、荞麦、燕麦、小米、高粱、薯类等。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39"/>
          <p:cNvPicPr>
            <a:picLocks noChangeAspect="1"/>
          </p:cNvPicPr>
          <p:nvPr/>
        </p:nvPicPr>
        <p:blipFill>
          <a:blip r:embed="rId4" cstate="print"/>
          <a:srcRect t="18550" r="10272" b="25803"/>
          <a:stretch>
            <a:fillRect/>
          </a:stretch>
        </p:blipFill>
        <p:spPr bwMode="auto">
          <a:xfrm>
            <a:off x="0" y="6108700"/>
            <a:ext cx="257395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26" y="260648"/>
            <a:ext cx="8861658" cy="592137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chemeClr val="tx1"/>
                </a:solidFill>
              </a:rPr>
              <a:t>实践应用要点</a:t>
            </a:r>
            <a:endParaRPr lang="en-US" altLang="zh-CN" sz="4000" b="1" dirty="0" smtClean="0">
              <a:solidFill>
                <a:schemeClr val="tx1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054678" y="1628800"/>
            <a:ext cx="2664296" cy="864617"/>
            <a:chOff x="0" y="0"/>
            <a:chExt cx="1452" cy="590"/>
          </a:xfrm>
        </p:grpSpPr>
        <p:sp>
          <p:nvSpPr>
            <p:cNvPr id="5143" name="AutoShape 10"/>
            <p:cNvSpPr>
              <a:spLocks noChangeArrowheads="1"/>
            </p:cNvSpPr>
            <p:nvPr/>
          </p:nvSpPr>
          <p:spPr bwMode="auto">
            <a:xfrm>
              <a:off x="0" y="91"/>
              <a:ext cx="1452" cy="499"/>
            </a:xfrm>
            <a:prstGeom prst="downArrowCallout">
              <a:avLst>
                <a:gd name="adj1" fmla="val 72692"/>
                <a:gd name="adj2" fmla="val 36346"/>
                <a:gd name="adj3" fmla="val 14060"/>
                <a:gd name="adj4" fmla="val 8594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 sz="4600">
                <a:solidFill>
                  <a:schemeClr val="bg1"/>
                </a:solidFill>
              </a:endParaRPr>
            </a:p>
          </p:txBody>
        </p:sp>
        <p:sp>
          <p:nvSpPr>
            <p:cNvPr id="5144" name="AutoShape 11"/>
            <p:cNvSpPr>
              <a:spLocks noChangeArrowheads="1"/>
            </p:cNvSpPr>
            <p:nvPr/>
          </p:nvSpPr>
          <p:spPr bwMode="auto">
            <a:xfrm rot="10800000">
              <a:off x="0" y="0"/>
              <a:ext cx="1448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63 w 21600"/>
                <a:gd name="T13" fmla="*/ 2136 h 21600"/>
                <a:gd name="T14" fmla="*/ 19437 w 21600"/>
                <a:gd name="T15" fmla="*/ 194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21" y="21600"/>
                  </a:lnTo>
                  <a:lnTo>
                    <a:pt x="2087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8748" y="2357430"/>
            <a:ext cx="2828831" cy="3293557"/>
            <a:chOff x="0" y="0"/>
            <a:chExt cx="1452" cy="1814"/>
          </a:xfrm>
        </p:grpSpPr>
        <p:sp>
          <p:nvSpPr>
            <p:cNvPr id="5141" name="Rectangle 13"/>
            <p:cNvSpPr>
              <a:spLocks noChangeArrowheads="1"/>
            </p:cNvSpPr>
            <p:nvPr/>
          </p:nvSpPr>
          <p:spPr bwMode="auto">
            <a:xfrm rot="10800000">
              <a:off x="0" y="181"/>
              <a:ext cx="1452" cy="163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5142" name="AutoShape 14"/>
            <p:cNvSpPr>
              <a:spLocks noChangeArrowheads="1"/>
            </p:cNvSpPr>
            <p:nvPr/>
          </p:nvSpPr>
          <p:spPr bwMode="auto">
            <a:xfrm rot="10800000">
              <a:off x="0" y="0"/>
              <a:ext cx="1452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6 w 21600"/>
                <a:gd name="T13" fmla="*/ 2387 h 21600"/>
                <a:gd name="T14" fmla="*/ 19264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9" name="Rectangle 16"/>
          <p:cNvSpPr>
            <a:spLocks noChangeArrowheads="1"/>
          </p:cNvSpPr>
          <p:nvPr/>
        </p:nvSpPr>
        <p:spPr bwMode="auto">
          <a:xfrm>
            <a:off x="530186" y="2928934"/>
            <a:ext cx="28628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28600" indent="-228600" eaLnBrk="1" hangingPunct="1">
              <a:buFont typeface="Arial" charset="0"/>
              <a:buAutoNum type="arabicPeriod"/>
            </a:pPr>
            <a:r>
              <a:rPr lang="zh-CN" altLang="en-US" sz="2800" i="0" dirty="0" smtClean="0">
                <a:solidFill>
                  <a:srgbClr val="333333"/>
                </a:solidFill>
              </a:rPr>
              <a:t>小份量选择</a:t>
            </a:r>
            <a:endParaRPr lang="en-US" altLang="zh-CN" sz="2800" i="0" dirty="0" smtClean="0">
              <a:solidFill>
                <a:srgbClr val="333333"/>
              </a:solidFill>
            </a:endParaRPr>
          </a:p>
          <a:p>
            <a:pPr marL="228600" indent="-228600" eaLnBrk="1" hangingPunct="1">
              <a:buFont typeface="Arial" charset="0"/>
              <a:buAutoNum type="arabicPeriod"/>
            </a:pPr>
            <a:r>
              <a:rPr lang="zh-CN" altLang="en-US" sz="2800" i="0" dirty="0" smtClean="0">
                <a:solidFill>
                  <a:srgbClr val="333333"/>
                </a:solidFill>
              </a:rPr>
              <a:t>同类食物互换</a:t>
            </a:r>
            <a:endParaRPr lang="en-US" altLang="zh-CN" sz="2800" i="0" dirty="0" smtClean="0">
              <a:solidFill>
                <a:srgbClr val="333333"/>
              </a:solidFill>
            </a:endParaRPr>
          </a:p>
          <a:p>
            <a:pPr marL="228600" indent="-228600" eaLnBrk="1" hangingPunct="1">
              <a:buFont typeface="Arial" charset="0"/>
              <a:buAutoNum type="arabicPeriod"/>
            </a:pPr>
            <a:r>
              <a:rPr lang="zh-CN" altLang="en-US" sz="2800" i="0" dirty="0" smtClean="0">
                <a:solidFill>
                  <a:srgbClr val="333333"/>
                </a:solidFill>
              </a:rPr>
              <a:t>巧搭配营养好</a:t>
            </a:r>
            <a:endParaRPr lang="en-US" altLang="zh-CN" sz="2800" i="0" dirty="0" smtClean="0">
              <a:solidFill>
                <a:srgbClr val="333333"/>
              </a:solidFill>
            </a:endParaRPr>
          </a:p>
          <a:p>
            <a:pPr marL="228600" indent="-228600" eaLnBrk="1" hangingPunct="1"/>
            <a:r>
              <a:rPr lang="en-US" altLang="zh-CN" sz="2800" i="0" dirty="0" smtClean="0">
                <a:solidFill>
                  <a:srgbClr val="333333"/>
                </a:solidFill>
              </a:rPr>
              <a:t>    </a:t>
            </a:r>
            <a:r>
              <a:rPr lang="zh-CN" altLang="en-US" sz="2800" i="0" dirty="0" smtClean="0">
                <a:solidFill>
                  <a:srgbClr val="333333"/>
                </a:solidFill>
              </a:rPr>
              <a:t>粗细搭配</a:t>
            </a:r>
            <a:endParaRPr lang="en-US" altLang="zh-CN" sz="2800" i="0" dirty="0" smtClean="0">
              <a:solidFill>
                <a:srgbClr val="333333"/>
              </a:solidFill>
            </a:endParaRPr>
          </a:p>
          <a:p>
            <a:pPr marL="228600" indent="-228600" eaLnBrk="1" hangingPunct="1"/>
            <a:r>
              <a:rPr lang="en-US" altLang="zh-CN" sz="2800" i="0" dirty="0" smtClean="0">
                <a:solidFill>
                  <a:srgbClr val="333333"/>
                </a:solidFill>
              </a:rPr>
              <a:t>    </a:t>
            </a:r>
            <a:r>
              <a:rPr lang="zh-CN" altLang="en-US" sz="2800" i="0" dirty="0" smtClean="0">
                <a:solidFill>
                  <a:srgbClr val="333333"/>
                </a:solidFill>
              </a:rPr>
              <a:t>荤素搭配</a:t>
            </a:r>
            <a:endParaRPr lang="en-US" altLang="zh-CN" sz="2800" i="0" dirty="0" smtClean="0">
              <a:solidFill>
                <a:srgbClr val="333333"/>
              </a:solidFill>
            </a:endParaRPr>
          </a:p>
          <a:p>
            <a:pPr marL="228600" indent="-228600" eaLnBrk="1" hangingPunct="1"/>
            <a:r>
              <a:rPr lang="zh-CN" altLang="en-US" sz="2800" i="0" dirty="0" smtClean="0">
                <a:solidFill>
                  <a:srgbClr val="333333"/>
                </a:solidFill>
              </a:rPr>
              <a:t>    色彩搭配           </a:t>
            </a:r>
            <a:endParaRPr lang="en-US" altLang="zh-CN" sz="2800" i="0" dirty="0" smtClean="0">
              <a:solidFill>
                <a:srgbClr val="333333"/>
              </a:solidFill>
            </a:endParaRPr>
          </a:p>
          <a:p>
            <a:pPr marL="228600" indent="-228600" eaLnBrk="1" hangingPunct="1"/>
            <a:endParaRPr lang="zh-CN" altLang="zh-CN" sz="2000" i="0" dirty="0">
              <a:solidFill>
                <a:srgbClr val="333333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459144" y="2357430"/>
            <a:ext cx="2449412" cy="3286148"/>
            <a:chOff x="0" y="0"/>
            <a:chExt cx="1452" cy="1814"/>
          </a:xfrm>
        </p:grpSpPr>
        <p:sp>
          <p:nvSpPr>
            <p:cNvPr id="5139" name="Rectangle 18"/>
            <p:cNvSpPr>
              <a:spLocks noChangeArrowheads="1"/>
            </p:cNvSpPr>
            <p:nvPr/>
          </p:nvSpPr>
          <p:spPr bwMode="auto">
            <a:xfrm rot="10800000">
              <a:off x="0" y="181"/>
              <a:ext cx="1452" cy="163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5140" name="AutoShape 19"/>
            <p:cNvSpPr>
              <a:spLocks noChangeArrowheads="1"/>
            </p:cNvSpPr>
            <p:nvPr/>
          </p:nvSpPr>
          <p:spPr bwMode="auto">
            <a:xfrm rot="10800000">
              <a:off x="0" y="0"/>
              <a:ext cx="1452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6 w 21600"/>
                <a:gd name="T13" fmla="*/ 2387 h 21600"/>
                <a:gd name="T14" fmla="*/ 19264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1" name="WordArt 20"/>
          <p:cNvSpPr>
            <a:spLocks noChangeArrowheads="1" noChangeShapeType="1"/>
          </p:cNvSpPr>
          <p:nvPr/>
        </p:nvSpPr>
        <p:spPr bwMode="auto">
          <a:xfrm>
            <a:off x="4790769" y="1924051"/>
            <a:ext cx="2593499" cy="238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000" i="0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谷类</a:t>
            </a:r>
            <a:r>
              <a:rPr lang="zh-CN" altLang="en-US" sz="2400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为主</a:t>
            </a:r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32" name="Rectangle 21"/>
          <p:cNvSpPr>
            <a:spLocks noChangeArrowheads="1"/>
          </p:cNvSpPr>
          <p:nvPr/>
        </p:nvSpPr>
        <p:spPr bwMode="auto">
          <a:xfrm>
            <a:off x="3459144" y="2852936"/>
            <a:ext cx="2357454" cy="20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 typeface="Arial" charset="0"/>
              <a:buNone/>
            </a:pPr>
            <a:r>
              <a:rPr lang="en-US" altLang="zh-CN" sz="2800" i="0" dirty="0" smtClean="0">
                <a:solidFill>
                  <a:srgbClr val="333333"/>
                </a:solidFill>
                <a:latin typeface="+mj-ea"/>
                <a:ea typeface="+mj-ea"/>
              </a:rPr>
              <a:t>1. </a:t>
            </a:r>
            <a:r>
              <a:rPr lang="zh-CN" altLang="en-US" sz="2800" i="0" dirty="0" smtClean="0">
                <a:solidFill>
                  <a:srgbClr val="333333"/>
                </a:solidFill>
                <a:latin typeface="+mj-ea"/>
                <a:ea typeface="+mj-ea"/>
              </a:rPr>
              <a:t>餐餐有谷类</a:t>
            </a:r>
            <a:endParaRPr lang="en-US" altLang="zh-CN" sz="2800" i="0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800" i="0" dirty="0" smtClean="0">
                <a:solidFill>
                  <a:srgbClr val="333333"/>
                </a:solidFill>
                <a:latin typeface="+mj-ea"/>
                <a:ea typeface="+mj-ea"/>
              </a:rPr>
              <a:t>2. </a:t>
            </a:r>
            <a:r>
              <a:rPr lang="zh-CN" altLang="en-US" sz="2800" i="0" dirty="0" smtClean="0">
                <a:solidFill>
                  <a:srgbClr val="333333"/>
                </a:solidFill>
                <a:latin typeface="+mj-ea"/>
                <a:ea typeface="+mj-ea"/>
              </a:rPr>
              <a:t>在外就餐，</a:t>
            </a:r>
            <a:endParaRPr lang="en-US" altLang="zh-CN" sz="2800" i="0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800" i="0" dirty="0" smtClean="0">
                <a:solidFill>
                  <a:srgbClr val="333333"/>
                </a:solidFill>
                <a:latin typeface="+mj-ea"/>
                <a:ea typeface="+mj-ea"/>
              </a:rPr>
              <a:t>    勿忘主食</a:t>
            </a:r>
            <a:endParaRPr lang="zh-CN" altLang="zh-CN" sz="2800" i="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9126686" y="2421981"/>
            <a:ext cx="2592288" cy="3221597"/>
            <a:chOff x="0" y="0"/>
            <a:chExt cx="1452" cy="1814"/>
          </a:xfrm>
        </p:grpSpPr>
        <p:sp>
          <p:nvSpPr>
            <p:cNvPr id="5137" name="Rectangle 23"/>
            <p:cNvSpPr>
              <a:spLocks noChangeArrowheads="1"/>
            </p:cNvSpPr>
            <p:nvPr/>
          </p:nvSpPr>
          <p:spPr bwMode="auto">
            <a:xfrm rot="10800000">
              <a:off x="0" y="181"/>
              <a:ext cx="1452" cy="163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5138" name="AutoShape 24"/>
            <p:cNvSpPr>
              <a:spLocks noChangeArrowheads="1"/>
            </p:cNvSpPr>
            <p:nvPr/>
          </p:nvSpPr>
          <p:spPr bwMode="auto">
            <a:xfrm rot="10800000">
              <a:off x="0" y="0"/>
              <a:ext cx="1452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6 w 21600"/>
                <a:gd name="T13" fmla="*/ 2387 h 21600"/>
                <a:gd name="T14" fmla="*/ 19264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136" name="图片 27"/>
          <p:cNvPicPr>
            <a:picLocks noChangeAspect="1"/>
          </p:cNvPicPr>
          <p:nvPr/>
        </p:nvPicPr>
        <p:blipFill>
          <a:blip r:embed="rId3" cstate="print"/>
          <a:srcRect t="18550" b="25803"/>
          <a:stretch>
            <a:fillRect/>
          </a:stretch>
        </p:blipFill>
        <p:spPr bwMode="auto">
          <a:xfrm>
            <a:off x="25427" y="6003925"/>
            <a:ext cx="319314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474053" y="1628749"/>
            <a:ext cx="2294389" cy="936625"/>
            <a:chOff x="0" y="0"/>
            <a:chExt cx="1452" cy="590"/>
          </a:xfrm>
        </p:grpSpPr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0" y="91"/>
              <a:ext cx="1452" cy="499"/>
            </a:xfrm>
            <a:prstGeom prst="downArrowCallout">
              <a:avLst>
                <a:gd name="adj1" fmla="val 72692"/>
                <a:gd name="adj2" fmla="val 36346"/>
                <a:gd name="adj3" fmla="val 14028"/>
                <a:gd name="adj4" fmla="val 8594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 sz="3200" b="1" i="0" dirty="0" smtClean="0">
                  <a:solidFill>
                    <a:schemeClr val="bg1"/>
                  </a:solidFill>
                  <a:latin typeface="+mj-ea"/>
                  <a:ea typeface="+mj-ea"/>
                </a:rPr>
                <a:t>谷类</a:t>
              </a:r>
              <a:r>
                <a:rPr lang="zh-CN" altLang="en-US" sz="3200" b="1" i="0" dirty="0" smtClean="0">
                  <a:solidFill>
                    <a:schemeClr val="bg1"/>
                  </a:solidFill>
                </a:rPr>
                <a:t>为主</a:t>
              </a:r>
              <a:endParaRPr lang="zh-CN" altLang="en-US" sz="3200" b="1" i="0" dirty="0">
                <a:solidFill>
                  <a:schemeClr val="bg1"/>
                </a:solidFill>
              </a:endParaRPr>
            </a:p>
          </p:txBody>
        </p:sp>
        <p:sp>
          <p:nvSpPr>
            <p:cNvPr id="31" name="AutoShape 5"/>
            <p:cNvSpPr>
              <a:spLocks noChangeArrowheads="1"/>
            </p:cNvSpPr>
            <p:nvPr/>
          </p:nvSpPr>
          <p:spPr bwMode="auto">
            <a:xfrm rot="10800000">
              <a:off x="4" y="0"/>
              <a:ext cx="1448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63 w 21600"/>
                <a:gd name="T13" fmla="*/ 2136 h 21600"/>
                <a:gd name="T14" fmla="*/ 19437 w 21600"/>
                <a:gd name="T15" fmla="*/ 194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21" y="21600"/>
                  </a:lnTo>
                  <a:lnTo>
                    <a:pt x="2087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32"/>
          <p:cNvGrpSpPr/>
          <p:nvPr/>
        </p:nvGrpSpPr>
        <p:grpSpPr>
          <a:xfrm>
            <a:off x="629742" y="1628800"/>
            <a:ext cx="2418408" cy="937146"/>
            <a:chOff x="1133798" y="1555751"/>
            <a:chExt cx="2418408" cy="937146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133798" y="1555751"/>
              <a:ext cx="2418408" cy="936625"/>
              <a:chOff x="0" y="0"/>
              <a:chExt cx="1452" cy="590"/>
            </a:xfrm>
          </p:grpSpPr>
          <p:sp>
            <p:nvSpPr>
              <p:cNvPr id="5147" name="AutoShape 4"/>
              <p:cNvSpPr>
                <a:spLocks noChangeArrowheads="1"/>
              </p:cNvSpPr>
              <p:nvPr/>
            </p:nvSpPr>
            <p:spPr bwMode="auto">
              <a:xfrm>
                <a:off x="0" y="91"/>
                <a:ext cx="1452" cy="499"/>
              </a:xfrm>
              <a:prstGeom prst="downArrowCallout">
                <a:avLst>
                  <a:gd name="adj1" fmla="val 72692"/>
                  <a:gd name="adj2" fmla="val 36346"/>
                  <a:gd name="adj3" fmla="val 14028"/>
                  <a:gd name="adj4" fmla="val 8594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4600">
                  <a:solidFill>
                    <a:schemeClr val="bg1"/>
                  </a:solidFill>
                </a:endParaRPr>
              </a:p>
            </p:txBody>
          </p:sp>
          <p:sp>
            <p:nvSpPr>
              <p:cNvPr id="5148" name="AutoShape 5"/>
              <p:cNvSpPr>
                <a:spLocks noChangeArrowheads="1"/>
              </p:cNvSpPr>
              <p:nvPr/>
            </p:nvSpPr>
            <p:spPr bwMode="auto">
              <a:xfrm rot="10800000">
                <a:off x="4" y="0"/>
                <a:ext cx="144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163 w 21600"/>
                  <a:gd name="T13" fmla="*/ 2136 h 21600"/>
                  <a:gd name="T14" fmla="*/ 19437 w 21600"/>
                  <a:gd name="T15" fmla="*/ 1946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721" y="21600"/>
                    </a:lnTo>
                    <a:lnTo>
                      <a:pt x="20879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" name="AutoShape 4"/>
            <p:cNvSpPr>
              <a:spLocks noChangeArrowheads="1"/>
            </p:cNvSpPr>
            <p:nvPr/>
          </p:nvSpPr>
          <p:spPr bwMode="auto">
            <a:xfrm>
              <a:off x="1205806" y="1772817"/>
              <a:ext cx="2160240" cy="720080"/>
            </a:xfrm>
            <a:prstGeom prst="downArrowCallout">
              <a:avLst>
                <a:gd name="adj1" fmla="val 72692"/>
                <a:gd name="adj2" fmla="val 36346"/>
                <a:gd name="adj3" fmla="val 14028"/>
                <a:gd name="adj4" fmla="val 8594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charset="0"/>
                <a:buNone/>
              </a:pPr>
              <a:r>
                <a:rPr lang="zh-CN" altLang="en-US" sz="3200" b="1" i="0" dirty="0" smtClean="0">
                  <a:solidFill>
                    <a:schemeClr val="bg1"/>
                  </a:solidFill>
                </a:rPr>
                <a:t>食物多样</a:t>
              </a:r>
              <a:endParaRPr lang="zh-CN" altLang="en-US" sz="3200" b="1" i="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9136684" y="1761710"/>
            <a:ext cx="2356400" cy="731261"/>
          </a:xfrm>
          <a:prstGeom prst="downArrowCallout">
            <a:avLst>
              <a:gd name="adj1" fmla="val 72692"/>
              <a:gd name="adj2" fmla="val 36346"/>
              <a:gd name="adj3" fmla="val 14028"/>
              <a:gd name="adj4" fmla="val 8594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3000" b="1" i="0" dirty="0" smtClean="0">
                <a:solidFill>
                  <a:schemeClr val="bg1"/>
                </a:solidFill>
                <a:latin typeface="+mj-ea"/>
                <a:ea typeface="+mj-ea"/>
              </a:rPr>
              <a:t>增加薯类摄入</a:t>
            </a:r>
            <a:endParaRPr lang="zh-CN" altLang="en-US" sz="3000" b="1" i="0" dirty="0">
              <a:solidFill>
                <a:schemeClr val="bg1"/>
              </a:solidFill>
            </a:endParaRP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9102746" y="3143248"/>
            <a:ext cx="2500330" cy="150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eaLnBrk="1" hangingPunct="1">
              <a:buFont typeface="Arial" charset="0"/>
              <a:buAutoNum type="arabicPeriod"/>
            </a:pPr>
            <a:r>
              <a:rPr lang="zh-CN" altLang="en-US" sz="2800" i="0" dirty="0" smtClean="0">
                <a:solidFill>
                  <a:srgbClr val="333333"/>
                </a:solidFill>
                <a:latin typeface="+mj-ea"/>
                <a:ea typeface="+mj-ea"/>
              </a:rPr>
              <a:t>薯类主食化</a:t>
            </a:r>
            <a:endParaRPr lang="en-US" altLang="zh-CN" sz="2800" i="0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zh-CN" altLang="en-US" sz="2800" i="0" dirty="0" smtClean="0">
                <a:solidFill>
                  <a:srgbClr val="333333"/>
                </a:solidFill>
                <a:latin typeface="+mj-ea"/>
                <a:ea typeface="+mj-ea"/>
              </a:rPr>
              <a:t>薯类做菜肴</a:t>
            </a:r>
            <a:endParaRPr lang="en-US" altLang="zh-CN" sz="2800" i="0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zh-CN" altLang="en-US" sz="2800" i="0" dirty="0" smtClean="0">
                <a:solidFill>
                  <a:srgbClr val="333333"/>
                </a:solidFill>
                <a:latin typeface="+mj-ea"/>
                <a:ea typeface="+mj-ea"/>
              </a:rPr>
              <a:t>薯类作零食</a:t>
            </a:r>
            <a:endParaRPr lang="zh-CN" altLang="zh-CN" sz="2800" i="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6102350" y="1628800"/>
            <a:ext cx="2664296" cy="864617"/>
            <a:chOff x="0" y="0"/>
            <a:chExt cx="1452" cy="590"/>
          </a:xfrm>
        </p:grpSpPr>
        <p:sp>
          <p:nvSpPr>
            <p:cNvPr id="37" name="AutoShape 10"/>
            <p:cNvSpPr>
              <a:spLocks noChangeArrowheads="1"/>
            </p:cNvSpPr>
            <p:nvPr/>
          </p:nvSpPr>
          <p:spPr bwMode="auto">
            <a:xfrm>
              <a:off x="0" y="91"/>
              <a:ext cx="1452" cy="499"/>
            </a:xfrm>
            <a:prstGeom prst="downArrowCallout">
              <a:avLst>
                <a:gd name="adj1" fmla="val 72692"/>
                <a:gd name="adj2" fmla="val 36346"/>
                <a:gd name="adj3" fmla="val 14060"/>
                <a:gd name="adj4" fmla="val 8594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 sz="4600">
                <a:solidFill>
                  <a:schemeClr val="bg1"/>
                </a:solidFill>
              </a:endParaRPr>
            </a:p>
          </p:txBody>
        </p:sp>
        <p:sp>
          <p:nvSpPr>
            <p:cNvPr id="38" name="AutoShape 11"/>
            <p:cNvSpPr>
              <a:spLocks noChangeArrowheads="1"/>
            </p:cNvSpPr>
            <p:nvPr/>
          </p:nvSpPr>
          <p:spPr bwMode="auto">
            <a:xfrm rot="10800000">
              <a:off x="0" y="0"/>
              <a:ext cx="1448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63 w 21600"/>
                <a:gd name="T13" fmla="*/ 2136 h 21600"/>
                <a:gd name="T14" fmla="*/ 19437 w 21600"/>
                <a:gd name="T15" fmla="*/ 194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21" y="21600"/>
                  </a:lnTo>
                  <a:lnTo>
                    <a:pt x="2087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6174358" y="2421982"/>
            <a:ext cx="2592288" cy="3221596"/>
            <a:chOff x="0" y="0"/>
            <a:chExt cx="1452" cy="1814"/>
          </a:xfrm>
        </p:grpSpPr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 rot="10800000">
              <a:off x="0" y="181"/>
              <a:ext cx="1452" cy="163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 rot="10800000">
              <a:off x="0" y="0"/>
              <a:ext cx="1452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6 w 21600"/>
                <a:gd name="T13" fmla="*/ 2387 h 21600"/>
                <a:gd name="T14" fmla="*/ 19264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6184356" y="1761710"/>
            <a:ext cx="2356400" cy="731261"/>
          </a:xfrm>
          <a:prstGeom prst="downArrowCallout">
            <a:avLst>
              <a:gd name="adj1" fmla="val 72692"/>
              <a:gd name="adj2" fmla="val 36346"/>
              <a:gd name="adj3" fmla="val 14028"/>
              <a:gd name="adj4" fmla="val 8594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3000" b="1" i="0" dirty="0" smtClean="0">
                <a:solidFill>
                  <a:schemeClr val="bg1"/>
                </a:solidFill>
                <a:latin typeface="+mj-ea"/>
                <a:ea typeface="+mj-ea"/>
              </a:rPr>
              <a:t>全谷物和杂豆</a:t>
            </a:r>
            <a:endParaRPr lang="zh-CN" altLang="en-US" sz="3000" b="1" i="0" dirty="0">
              <a:solidFill>
                <a:schemeClr val="bg1"/>
              </a:solidFill>
            </a:endParaRPr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6173788" y="3000372"/>
            <a:ext cx="25717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eaLnBrk="1" hangingPunct="1">
              <a:buFont typeface="Arial" charset="0"/>
              <a:buAutoNum type="arabicPeriod"/>
            </a:pPr>
            <a:r>
              <a:rPr lang="zh-CN" altLang="en-US" sz="2800" i="0" dirty="0" smtClean="0">
                <a:solidFill>
                  <a:srgbClr val="333333"/>
                </a:solidFill>
                <a:latin typeface="+mj-ea"/>
                <a:ea typeface="+mj-ea"/>
              </a:rPr>
              <a:t>膳食好搭档</a:t>
            </a:r>
            <a:endParaRPr lang="en-US" altLang="zh-CN" sz="2800" i="0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zh-CN" altLang="en-US" sz="2800" i="0" dirty="0" smtClean="0">
                <a:solidFill>
                  <a:srgbClr val="333333"/>
                </a:solidFill>
                <a:latin typeface="+mj-ea"/>
                <a:ea typeface="+mj-ea"/>
              </a:rPr>
              <a:t>融入主食中</a:t>
            </a:r>
            <a:endParaRPr lang="en-US" altLang="zh-CN" sz="2800" i="0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zh-CN" altLang="en-US" sz="2800" i="0" dirty="0" smtClean="0">
                <a:solidFill>
                  <a:srgbClr val="333333"/>
                </a:solidFill>
                <a:latin typeface="+mj-ea"/>
                <a:ea typeface="+mj-ea"/>
              </a:rPr>
              <a:t>融入菜肴中</a:t>
            </a:r>
            <a:endParaRPr lang="en-US" altLang="zh-CN" sz="2800" i="0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zh-CN" altLang="en-US" sz="2800" i="0" dirty="0" smtClean="0">
                <a:solidFill>
                  <a:srgbClr val="333333"/>
                </a:solidFill>
                <a:latin typeface="+mj-ea"/>
                <a:ea typeface="+mj-ea"/>
              </a:rPr>
              <a:t>巧用现代餐具</a:t>
            </a:r>
            <a:endParaRPr lang="zh-CN" altLang="zh-CN" sz="2800" i="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7032536" y="3644901"/>
            <a:ext cx="3875415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zh-CN" sz="1600">
                <a:solidFill>
                  <a:schemeClr val="bg1"/>
                </a:solidFill>
              </a:rPr>
              <a:t>单击添加您的公司信息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zh-CN" sz="1600">
                <a:solidFill>
                  <a:schemeClr val="bg1"/>
                </a:solidFill>
              </a:rPr>
              <a:t>（联系方式及落款）</a:t>
            </a: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7418170" y="2420939"/>
            <a:ext cx="3290607" cy="1044575"/>
            <a:chOff x="0" y="0"/>
            <a:chExt cx="1293" cy="548"/>
          </a:xfrm>
        </p:grpSpPr>
        <p:sp>
          <p:nvSpPr>
            <p:cNvPr id="13326" name="WordArt 5"/>
            <p:cNvSpPr>
              <a:spLocks noChangeArrowheads="1" noChangeShapeType="1"/>
            </p:cNvSpPr>
            <p:nvPr/>
          </p:nvSpPr>
          <p:spPr bwMode="auto">
            <a:xfrm>
              <a:off x="0" y="0"/>
              <a:ext cx="1293" cy="3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 kern="1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谢谢</a:t>
              </a:r>
            </a:p>
          </p:txBody>
        </p:sp>
        <p:sp>
          <p:nvSpPr>
            <p:cNvPr id="13327" name="WordArt 6"/>
            <p:cNvSpPr>
              <a:spLocks noChangeArrowheads="1" noChangeShapeType="1"/>
            </p:cNvSpPr>
            <p:nvPr/>
          </p:nvSpPr>
          <p:spPr bwMode="auto">
            <a:xfrm flipV="1">
              <a:off x="0" y="332"/>
              <a:ext cx="1293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 kern="10">
                  <a:ln w="9525">
                    <a:noFill/>
                    <a:round/>
                    <a:headEnd/>
                    <a:tailEnd/>
                  </a:ln>
                  <a:solidFill>
                    <a:schemeClr val="bg1">
                      <a:alpha val="18039"/>
                    </a:schemeClr>
                  </a:solidFill>
                  <a:latin typeface="黑体"/>
                  <a:ea typeface="黑体"/>
                </a:rPr>
                <a:t>谢谢观赏</a:t>
              </a:r>
            </a:p>
          </p:txBody>
        </p:sp>
      </p:grpSp>
      <p:grpSp>
        <p:nvGrpSpPr>
          <p:cNvPr id="13316" name="组合 8"/>
          <p:cNvGrpSpPr>
            <a:grpSpLocks/>
          </p:cNvGrpSpPr>
          <p:nvPr/>
        </p:nvGrpSpPr>
        <p:grpSpPr bwMode="auto">
          <a:xfrm>
            <a:off x="0" y="1785938"/>
            <a:ext cx="12204700" cy="4918075"/>
            <a:chOff x="-36512" y="1700610"/>
            <a:chExt cx="9289032" cy="4845462"/>
          </a:xfrm>
        </p:grpSpPr>
        <p:grpSp>
          <p:nvGrpSpPr>
            <p:cNvPr id="13319" name="组合 4"/>
            <p:cNvGrpSpPr>
              <a:grpSpLocks/>
            </p:cNvGrpSpPr>
            <p:nvPr/>
          </p:nvGrpSpPr>
          <p:grpSpPr bwMode="auto">
            <a:xfrm>
              <a:off x="-36512" y="1700610"/>
              <a:ext cx="9289032" cy="3890019"/>
              <a:chOff x="-36512" y="1700610"/>
              <a:chExt cx="9289032" cy="3890019"/>
            </a:xfrm>
          </p:grpSpPr>
          <p:sp>
            <p:nvSpPr>
              <p:cNvPr id="11" name="矩形 2"/>
              <p:cNvSpPr/>
              <p:nvPr/>
            </p:nvSpPr>
            <p:spPr bwMode="auto">
              <a:xfrm>
                <a:off x="-36512" y="1844824"/>
                <a:ext cx="9289032" cy="3600871"/>
              </a:xfrm>
              <a:prstGeom prst="rect">
                <a:avLst/>
              </a:prstGeom>
              <a:gradFill flip="none" rotWithShape="1">
                <a:gsLst>
                  <a:gs pos="100000">
                    <a:srgbClr val="92D050"/>
                  </a:gs>
                  <a:gs pos="0">
                    <a:srgbClr val="AEDF4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-36512" y="1700610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-36512" y="5446536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13320" name="图片 7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08304" y="4830903"/>
              <a:ext cx="1571742" cy="1715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18" name="图片 2"/>
          <p:cNvPicPr>
            <a:picLocks noChangeAspect="1"/>
          </p:cNvPicPr>
          <p:nvPr/>
        </p:nvPicPr>
        <p:blipFill>
          <a:blip r:embed="rId4" cstate="print"/>
          <a:srcRect t="18550" b="25803"/>
          <a:stretch>
            <a:fillRect/>
          </a:stretch>
        </p:blipFill>
        <p:spPr bwMode="auto">
          <a:xfrm>
            <a:off x="1" y="214313"/>
            <a:ext cx="2387573" cy="67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组合 14"/>
          <p:cNvGrpSpPr/>
          <p:nvPr/>
        </p:nvGrpSpPr>
        <p:grpSpPr>
          <a:xfrm>
            <a:off x="887376" y="2571744"/>
            <a:ext cx="10149716" cy="3785652"/>
            <a:chOff x="291272" y="2357430"/>
            <a:chExt cx="10149716" cy="3785652"/>
          </a:xfrm>
        </p:grpSpPr>
        <p:sp>
          <p:nvSpPr>
            <p:cNvPr id="17" name="TextBox 16"/>
            <p:cNvSpPr txBox="1"/>
            <p:nvPr/>
          </p:nvSpPr>
          <p:spPr>
            <a:xfrm>
              <a:off x="291272" y="2357430"/>
              <a:ext cx="1014971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i="0" dirty="0" smtClean="0"/>
                <a:t>更多信息请关注：</a:t>
              </a:r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r>
                <a:rPr lang="en-US" altLang="zh-CN" sz="2400" b="1" i="0" dirty="0" smtClean="0"/>
                <a:t>1</a:t>
              </a:r>
              <a:r>
                <a:rPr lang="zh-CN" altLang="en-US" sz="2400" b="1" i="0" dirty="0" smtClean="0"/>
                <a:t>、</a:t>
              </a:r>
              <a:r>
                <a:rPr lang="en-US" altLang="zh-CN" sz="2400" b="1" i="0" dirty="0" smtClean="0"/>
                <a:t>《</a:t>
              </a:r>
              <a:r>
                <a:rPr lang="zh-CN" altLang="en-US" sz="2400" b="1" i="0" dirty="0" smtClean="0"/>
                <a:t>中国居民膳食指南</a:t>
              </a:r>
              <a:r>
                <a:rPr lang="en-US" altLang="zh-CN" sz="2400" b="1" i="0" dirty="0" smtClean="0"/>
                <a:t>》</a:t>
              </a:r>
              <a:r>
                <a:rPr lang="zh-CN" altLang="en-US" sz="2400" b="1" i="0" dirty="0" smtClean="0"/>
                <a:t>网站</a:t>
              </a:r>
              <a:r>
                <a:rPr lang="en-US" altLang="zh-CN" sz="2400" b="1" i="0" dirty="0" smtClean="0"/>
                <a:t>--- </a:t>
              </a:r>
              <a:r>
                <a:rPr lang="en-US" altLang="zh-CN" sz="2400" b="1" i="0" dirty="0" smtClean="0">
                  <a:hlinkClick r:id="rId5"/>
                </a:rPr>
                <a:t>http://dg.cnsoc.org/</a:t>
              </a:r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r>
                <a:rPr lang="en-US" altLang="zh-CN" sz="2400" b="1" i="0" dirty="0" smtClean="0"/>
                <a:t>2</a:t>
              </a:r>
              <a:r>
                <a:rPr lang="zh-CN" altLang="en-US" sz="2400" b="1" i="0" dirty="0" smtClean="0"/>
                <a:t>、微信公众平台：</a:t>
              </a:r>
              <a:r>
                <a:rPr lang="zh-CN" altLang="en-US" sz="2400" b="1" i="0" dirty="0" smtClean="0">
                  <a:solidFill>
                    <a:srgbClr val="FF0000"/>
                  </a:solidFill>
                </a:rPr>
                <a:t>中国营养界                     中国好营养</a:t>
              </a:r>
              <a:endParaRPr lang="en-US" altLang="zh-CN" sz="2400" b="1" i="0" dirty="0" smtClean="0">
                <a:solidFill>
                  <a:srgbClr val="FF0000"/>
                </a:solidFill>
              </a:endParaRPr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</p:txBody>
        </p:sp>
        <p:pic>
          <p:nvPicPr>
            <p:cNvPr id="18" name="Picture 2" descr="E:\1602\中国营养界微信\存档文件\二维码\中国好营养二维码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06576" y="3857628"/>
              <a:ext cx="1285884" cy="1285884"/>
            </a:xfrm>
            <a:prstGeom prst="rect">
              <a:avLst/>
            </a:prstGeom>
            <a:noFill/>
          </p:spPr>
        </p:pic>
        <p:pic>
          <p:nvPicPr>
            <p:cNvPr id="19" name="Picture 3" descr="E:\1602\中国营养界微信\存档文件\二维码\中国营养界二维码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48990" y="3857628"/>
              <a:ext cx="1285884" cy="1285884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3220230" y="45720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0" dirty="0" smtClean="0"/>
                <a:t>（科学）</a:t>
              </a:r>
              <a:endParaRPr lang="zh-CN" altLang="en-US" b="1" i="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34940" y="45720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0" dirty="0" smtClean="0"/>
                <a:t>（科普）</a:t>
              </a:r>
              <a:endParaRPr lang="zh-CN" altLang="en-US" b="1" i="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2417694" y="214290"/>
            <a:ext cx="9787006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特别提示： 这里并非完整课件，仅</a:t>
            </a:r>
            <a:r>
              <a:rPr lang="zh-CN" altLang="en-US" sz="2400" i="0" dirty="0" smtClean="0">
                <a:latin typeface="微软雅黑" pitchFamily="34" charset="-122"/>
                <a:ea typeface="微软雅黑" pitchFamily="34" charset="-122"/>
              </a:rPr>
              <a:t>为本节的部分</a:t>
            </a:r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关键数据表方便教育者</a:t>
            </a:r>
            <a:r>
              <a:rPr lang="zh-CN" altLang="en-US" sz="2400" i="0" dirty="0" smtClean="0">
                <a:latin typeface="微软雅黑" pitchFamily="34" charset="-122"/>
                <a:ea typeface="微软雅黑" pitchFamily="34" charset="-122"/>
              </a:rPr>
              <a:t>工作中使用</a:t>
            </a:r>
            <a:endParaRPr lang="en-US" altLang="zh-CN" sz="2400" i="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拷贝请标明出处</a:t>
            </a:r>
            <a:r>
              <a:rPr lang="en-US" altLang="zh-CN" sz="2400" i="0" dirty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2400" i="0" dirty="0"/>
              <a:t>《</a:t>
            </a:r>
            <a:r>
              <a:rPr lang="zh-CN" altLang="en-US" sz="2400" i="0" dirty="0"/>
              <a:t>中国居民膳食指南</a:t>
            </a:r>
            <a:r>
              <a:rPr lang="en-US" altLang="zh-CN" sz="2400" i="0" dirty="0"/>
              <a:t>》</a:t>
            </a:r>
            <a:endParaRPr lang="zh-CN" altLang="en-US" sz="2400" i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244698" y="1071546"/>
            <a:ext cx="8856984" cy="5301208"/>
          </a:xfrm>
          <a:prstGeom prst="roundRect">
            <a:avLst>
              <a:gd name="adj" fmla="val 119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3200" b="1" i="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marL="342900" indent="-342900" algn="ctr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zh-CN" sz="36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【关键推荐】</a:t>
            </a:r>
            <a:endParaRPr lang="en-US" altLang="zh-CN" sz="3600" b="1" i="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marL="444500" indent="-444500" eaLnBrk="0" hangingPunct="0">
              <a:lnSpc>
                <a:spcPct val="150000"/>
              </a:lnSpc>
              <a:buFontTx/>
              <a:buBlip>
                <a:blip r:embed="rId3"/>
              </a:buBlip>
              <a:defRPr/>
            </a:pPr>
            <a:r>
              <a:rPr lang="zh-CN" altLang="zh-CN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每天</a:t>
            </a:r>
            <a:r>
              <a:rPr lang="zh-CN" altLang="zh-CN" sz="28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的膳食应包括谷薯类、蔬菜水果类</a:t>
            </a:r>
            <a:r>
              <a:rPr lang="zh-CN" altLang="zh-CN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、畜禽</a:t>
            </a:r>
            <a:r>
              <a:rPr lang="zh-CN" altLang="zh-CN" sz="28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肉蛋奶类、大豆坚果类等食物。</a:t>
            </a:r>
          </a:p>
          <a:p>
            <a:pPr marL="444500" indent="-444500" eaLnBrk="0" hangingPunct="0">
              <a:lnSpc>
                <a:spcPct val="150000"/>
              </a:lnSpc>
              <a:buFontTx/>
              <a:buBlip>
                <a:blip r:embed="rId3"/>
              </a:buBlip>
              <a:defRPr/>
            </a:pPr>
            <a:r>
              <a:rPr lang="zh-CN" altLang="zh-CN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每天摄取</a:t>
            </a:r>
            <a:r>
              <a:rPr lang="en-US" altLang="zh-CN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12</a:t>
            </a:r>
            <a:r>
              <a:rPr lang="zh-CN" altLang="zh-CN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种</a:t>
            </a:r>
            <a:r>
              <a:rPr lang="zh-CN" altLang="en-US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以上</a:t>
            </a:r>
            <a:r>
              <a:rPr lang="zh-CN" altLang="zh-CN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食物</a:t>
            </a:r>
            <a:r>
              <a:rPr lang="zh-CN" altLang="zh-CN" sz="28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，每</a:t>
            </a:r>
            <a:r>
              <a:rPr lang="zh-CN" altLang="zh-CN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周</a:t>
            </a:r>
            <a:r>
              <a:rPr lang="en-US" altLang="zh-CN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25</a:t>
            </a:r>
            <a:r>
              <a:rPr lang="zh-CN" altLang="zh-CN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种</a:t>
            </a:r>
            <a:r>
              <a:rPr lang="zh-CN" altLang="en-US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以上</a:t>
            </a:r>
            <a:r>
              <a:rPr lang="zh-CN" altLang="zh-CN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。</a:t>
            </a:r>
            <a:endParaRPr lang="zh-CN" altLang="zh-CN" sz="2800" b="1" i="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marL="444500" indent="-444500" eaLnBrk="0" hangingPunct="0">
              <a:lnSpc>
                <a:spcPct val="150000"/>
              </a:lnSpc>
              <a:buFontTx/>
              <a:buBlip>
                <a:blip r:embed="rId3"/>
              </a:buBlip>
              <a:defRPr/>
            </a:pPr>
            <a:r>
              <a:rPr lang="zh-CN" altLang="zh-CN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每天</a:t>
            </a:r>
            <a:r>
              <a:rPr lang="zh-CN" altLang="zh-CN" sz="28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摄入谷薯类食物</a:t>
            </a:r>
            <a:r>
              <a:rPr lang="en-US" altLang="zh-CN" sz="28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250g</a:t>
            </a:r>
            <a:r>
              <a:rPr lang="zh-CN" altLang="zh-CN" sz="28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～</a:t>
            </a:r>
            <a:r>
              <a:rPr lang="en-US" altLang="zh-CN" sz="28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400g</a:t>
            </a:r>
            <a:r>
              <a:rPr lang="zh-CN" altLang="zh-CN" sz="28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，其中全谷物和杂豆类</a:t>
            </a:r>
            <a:r>
              <a:rPr lang="en-US" altLang="zh-CN" sz="28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50g-150g</a:t>
            </a:r>
            <a:r>
              <a:rPr lang="zh-CN" altLang="zh-CN" sz="28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，薯类</a:t>
            </a:r>
            <a:r>
              <a:rPr lang="en-US" altLang="zh-CN" sz="28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50g-100g</a:t>
            </a:r>
            <a:r>
              <a:rPr lang="zh-CN" altLang="zh-CN" sz="28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。</a:t>
            </a:r>
          </a:p>
          <a:p>
            <a:pPr marL="444500" indent="-444500" eaLnBrk="0" hangingPunct="0">
              <a:lnSpc>
                <a:spcPct val="150000"/>
              </a:lnSpc>
              <a:buFontTx/>
              <a:buBlip>
                <a:blip r:embed="rId3"/>
              </a:buBlip>
              <a:defRPr/>
            </a:pPr>
            <a:r>
              <a:rPr lang="zh-CN" altLang="en-US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食物多样、</a:t>
            </a:r>
            <a:r>
              <a:rPr lang="zh-CN" altLang="zh-CN" sz="28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谷类</a:t>
            </a:r>
            <a:r>
              <a:rPr lang="zh-CN" altLang="zh-CN" sz="28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为主是理想膳食模式的重要特征</a:t>
            </a:r>
            <a:r>
              <a:rPr lang="zh-CN" altLang="zh-CN" sz="2800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。</a:t>
            </a:r>
            <a:endParaRPr lang="en-US" altLang="zh-CN" sz="2800" i="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eaLnBrk="0" hangingPunct="0">
              <a:lnSpc>
                <a:spcPct val="200000"/>
              </a:lnSpc>
              <a:buFontTx/>
              <a:buBlip>
                <a:blip r:embed="rId3"/>
              </a:buBlip>
              <a:defRPr/>
            </a:pPr>
            <a:endParaRPr lang="zh-CN" altLang="zh-CN" sz="2400" b="1" i="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5" name="图片 16"/>
          <p:cNvPicPr>
            <a:picLocks noChangeAspect="1"/>
          </p:cNvPicPr>
          <p:nvPr/>
        </p:nvPicPr>
        <p:blipFill>
          <a:blip r:embed="rId4" cstate="print"/>
          <a:srcRect l="8002" t="18550" r="11795" b="25803"/>
          <a:stretch>
            <a:fillRect/>
          </a:stretch>
        </p:blipFill>
        <p:spPr bwMode="auto">
          <a:xfrm>
            <a:off x="0" y="5910039"/>
            <a:ext cx="2530450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413718" y="1124744"/>
            <a:ext cx="10297144" cy="5544616"/>
          </a:xfrm>
          <a:prstGeom prst="rect">
            <a:avLst/>
          </a:prstGeom>
          <a:solidFill>
            <a:schemeClr val="bg1"/>
          </a:solidFill>
          <a:ln w="9525">
            <a:solidFill>
              <a:srgbClr val="F92BCD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altLang="zh-CN" sz="2800" b="1" i="0" dirty="0">
                <a:solidFill>
                  <a:srgbClr val="000000"/>
                </a:solidFill>
                <a:latin typeface="宋体" pitchFamily="2" charset="-122"/>
              </a:rPr>
              <a:t>【</a:t>
            </a:r>
            <a:r>
              <a:rPr lang="zh-CN" altLang="en-US" sz="2800" b="1" i="0" dirty="0">
                <a:latin typeface="Calibri" pitchFamily="34" charset="0"/>
              </a:rPr>
              <a:t>关键事实</a:t>
            </a:r>
            <a:r>
              <a:rPr lang="en-US" altLang="zh-CN" sz="2800" b="1" i="0" dirty="0">
                <a:solidFill>
                  <a:srgbClr val="000000"/>
                </a:solidFill>
                <a:latin typeface="宋体" pitchFamily="2" charset="-122"/>
              </a:rPr>
              <a:t>】</a:t>
            </a:r>
          </a:p>
          <a:p>
            <a:pPr marL="625475" indent="-625475" eaLnBrk="0" hangingPunct="0">
              <a:lnSpc>
                <a:spcPct val="150000"/>
              </a:lnSpc>
            </a:pPr>
            <a:r>
              <a:rPr lang="en-US" altLang="zh-CN" sz="2600" b="1" i="0" dirty="0" smtClean="0">
                <a:solidFill>
                  <a:srgbClr val="000000"/>
                </a:solidFill>
                <a:latin typeface="宋体" pitchFamily="2" charset="-122"/>
              </a:rPr>
              <a:t>  ◆ </a:t>
            </a:r>
            <a:r>
              <a:rPr lang="zh-CN" altLang="zh-CN" sz="2600" i="0" dirty="0" smtClean="0"/>
              <a:t>食物</a:t>
            </a:r>
            <a:r>
              <a:rPr lang="zh-CN" altLang="zh-CN" sz="2600" i="0" dirty="0"/>
              <a:t>多样是实践平衡膳食的关键，多种多样的食物才能满足人体的营养需要。</a:t>
            </a:r>
          </a:p>
          <a:p>
            <a:pPr marL="625475" indent="-625475" eaLnBrk="0" hangingPunct="0">
              <a:lnSpc>
                <a:spcPct val="150000"/>
              </a:lnSpc>
            </a:pPr>
            <a:r>
              <a:rPr lang="en-US" altLang="zh-CN" sz="2600" i="0" dirty="0" smtClean="0"/>
              <a:t>   </a:t>
            </a:r>
            <a:r>
              <a:rPr lang="zh-CN" altLang="zh-CN" sz="2600" i="0" dirty="0" smtClean="0"/>
              <a:t>◆ </a:t>
            </a:r>
            <a:r>
              <a:rPr lang="en-US" altLang="zh-CN" sz="2600" i="0" dirty="0" smtClean="0"/>
              <a:t> </a:t>
            </a:r>
            <a:r>
              <a:rPr lang="zh-CN" altLang="zh-CN" sz="2600" i="0" dirty="0"/>
              <a:t>合理膳食模式可降低心血管疾病、高血压、</a:t>
            </a:r>
            <a:r>
              <a:rPr lang="en-US" altLang="zh-CN" sz="2600" i="0" dirty="0"/>
              <a:t>2</a:t>
            </a:r>
            <a:r>
              <a:rPr lang="zh-CN" altLang="zh-CN" sz="2600" i="0" dirty="0"/>
              <a:t>型糖尿病、结直肠癌、乳腺癌的发病风险。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600" i="0" dirty="0" smtClean="0"/>
              <a:t>   </a:t>
            </a:r>
            <a:r>
              <a:rPr lang="zh-CN" altLang="zh-CN" sz="2600" i="0" dirty="0" smtClean="0"/>
              <a:t>◆ </a:t>
            </a:r>
            <a:r>
              <a:rPr lang="zh-CN" altLang="zh-CN" sz="2600" i="0" dirty="0"/>
              <a:t>谷类食物是人体最经济、最重要的能量来源。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600" i="0" dirty="0" smtClean="0"/>
              <a:t>   </a:t>
            </a:r>
            <a:r>
              <a:rPr lang="zh-CN" altLang="zh-CN" sz="2600" i="0" dirty="0" smtClean="0"/>
              <a:t>◆ </a:t>
            </a:r>
            <a:r>
              <a:rPr lang="zh-CN" altLang="zh-CN" sz="2600" i="0" dirty="0"/>
              <a:t>全谷物、薯类和杂豆的血糖生成指数远低于精制米面。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600" i="0" dirty="0" smtClean="0"/>
              <a:t>   </a:t>
            </a:r>
            <a:r>
              <a:rPr lang="zh-CN" altLang="zh-CN" sz="2600" i="0" dirty="0" smtClean="0"/>
              <a:t>◆ </a:t>
            </a:r>
            <a:r>
              <a:rPr lang="zh-CN" altLang="zh-CN" sz="2600" i="0" dirty="0"/>
              <a:t>全谷物可降低糖尿病、肥胖、心血管疾病和结肠癌的发生风险。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600" i="0" dirty="0" smtClean="0"/>
              <a:t>   </a:t>
            </a:r>
            <a:r>
              <a:rPr lang="zh-CN" altLang="zh-CN" sz="2600" i="0" dirty="0" smtClean="0"/>
              <a:t>◆ </a:t>
            </a:r>
            <a:r>
              <a:rPr lang="zh-CN" altLang="zh-CN" sz="2600" i="0" dirty="0"/>
              <a:t>增加薯类的摄入可改善便秘。</a:t>
            </a:r>
          </a:p>
          <a:p>
            <a:pPr>
              <a:lnSpc>
                <a:spcPct val="150000"/>
              </a:lnSpc>
            </a:pPr>
            <a:endParaRPr lang="en-US" altLang="zh-CN" sz="2600" i="0" dirty="0"/>
          </a:p>
        </p:txBody>
      </p:sp>
      <p:pic>
        <p:nvPicPr>
          <p:cNvPr id="4" name="图片 39"/>
          <p:cNvPicPr>
            <a:picLocks noChangeAspect="1"/>
          </p:cNvPicPr>
          <p:nvPr/>
        </p:nvPicPr>
        <p:blipFill>
          <a:blip r:embed="rId2" cstate="print"/>
          <a:srcRect t="18550" b="25803"/>
          <a:stretch>
            <a:fillRect/>
          </a:stretch>
        </p:blipFill>
        <p:spPr bwMode="auto">
          <a:xfrm>
            <a:off x="9011560" y="6108700"/>
            <a:ext cx="319314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97694" y="260648"/>
            <a:ext cx="10954566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i="0" dirty="0" smtClean="0">
                <a:latin typeface="+mj-lt"/>
                <a:ea typeface="+mj-ea"/>
                <a:cs typeface="+mj-cs"/>
              </a:rPr>
              <a:t>什么</a:t>
            </a:r>
            <a:r>
              <a:rPr lang="zh-CN" altLang="en-US" sz="3600" b="1" i="0" dirty="0" smtClean="0">
                <a:latin typeface="+mj-lt"/>
                <a:ea typeface="+mj-ea"/>
                <a:cs typeface="+mj-cs"/>
              </a:rPr>
              <a:t>是膳食模式、</a:t>
            </a:r>
            <a:r>
              <a:rPr lang="zh-CN" altLang="en-US" sz="3600" b="1" i="0" dirty="0" smtClean="0">
                <a:latin typeface="+mj-lt"/>
                <a:ea typeface="+mj-ea"/>
                <a:cs typeface="+mj-cs"/>
              </a:rPr>
              <a:t>平衡膳食模式？</a:t>
            </a:r>
            <a:endParaRPr kumimoji="0" lang="zh-CN" altLang="zh-CN" sz="3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2" name="Rectangle 34"/>
          <p:cNvSpPr>
            <a:spLocks noChangeArrowheads="1"/>
          </p:cNvSpPr>
          <p:nvPr/>
        </p:nvSpPr>
        <p:spPr bwMode="auto">
          <a:xfrm>
            <a:off x="557734" y="3284984"/>
            <a:ext cx="10902466" cy="3384376"/>
          </a:xfrm>
          <a:prstGeom prst="rect">
            <a:avLst/>
          </a:prstGeom>
          <a:solidFill>
            <a:srgbClr val="FFFFFF"/>
          </a:solidFill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rPr>
              <a:t>    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rPr>
              <a:t>    </a:t>
            </a:r>
            <a:r>
              <a:rPr lang="zh-CN" altLang="en-US" sz="2800" i="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平衡膳食模式是中国营养学会</a:t>
            </a: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DG</a:t>
            </a:r>
            <a:r>
              <a:rPr lang="zh-CN" altLang="en-US" sz="2800" i="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修订专家委员会根据中国居民膳食营养素参考摄入量、我国居民营养与健康状况、食物资源和饮食特点所设计的理想膳食模式。这个模式所推荐的食物种类和比例，能最大程度地满足不同年龄阶段、不同能量水平的健康人群的营养与健康需要。</a:t>
            </a:r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557734" y="1700808"/>
            <a:ext cx="10902466" cy="1085250"/>
          </a:xfrm>
          <a:prstGeom prst="rect">
            <a:avLst/>
          </a:prstGeom>
          <a:solidFill>
            <a:srgbClr val="FFFFFF"/>
          </a:solidFill>
          <a:ln w="28575">
            <a:solidFill>
              <a:srgbClr val="7030A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rPr>
              <a:t>  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膳食模式是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指膳食中各类食物品种、数量以及比例和消费的频率。</a:t>
            </a:r>
            <a:endParaRPr kumimoji="0" 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3"/>
          <p:cNvSpPr txBox="1">
            <a:spLocks noGrp="1" noChangeArrowheads="1"/>
          </p:cNvSpPr>
          <p:nvPr/>
        </p:nvSpPr>
        <p:spPr bwMode="auto">
          <a:xfrm>
            <a:off x="9658350" y="6453188"/>
            <a:ext cx="192087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de-DE" altLang="en-US" sz="1000" b="1"/>
              <a:t>Page </a:t>
            </a:r>
            <a:r>
              <a:rPr lang="de-DE" altLang="en-US" sz="1000" b="1">
                <a:sym typeface="MS UI Gothic" pitchFamily="34" charset="-128"/>
              </a:rPr>
              <a:t></a:t>
            </a:r>
            <a:r>
              <a:rPr lang="de-DE" altLang="en-US" sz="1000" b="1"/>
              <a:t> </a:t>
            </a:r>
            <a:fld id="{07F061DE-4831-4B06-BB76-3C5657A5B2A8}" type="slidenum">
              <a:rPr lang="zh-CN" altLang="en-US" sz="1000" b="1"/>
              <a:pPr algn="r" eaLnBrk="0" hangingPunct="0"/>
              <a:t>5</a:t>
            </a:fld>
            <a:endParaRPr lang="en-US" altLang="zh-CN" sz="1000" b="1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10955338" cy="592137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2010-2012</a:t>
            </a:r>
            <a:r>
              <a:rPr lang="zh-CN" altLang="en-US" sz="3200" smtClean="0"/>
              <a:t>年</a:t>
            </a:r>
            <a:r>
              <a:rPr lang="zh-CN" altLang="en-US" sz="3200" smtClean="0">
                <a:solidFill>
                  <a:srgbClr val="38600F"/>
                </a:solidFill>
              </a:rPr>
              <a:t>居民谷薯杂豆类食物对总膳食营养素的贡献率</a:t>
            </a:r>
          </a:p>
        </p:txBody>
      </p:sp>
      <p:sp>
        <p:nvSpPr>
          <p:cNvPr id="43011" name="WordArt 7"/>
          <p:cNvSpPr>
            <a:spLocks noChangeArrowheads="1" noChangeShapeType="1" noTextEdit="1"/>
          </p:cNvSpPr>
          <p:nvPr/>
        </p:nvSpPr>
        <p:spPr bwMode="auto">
          <a:xfrm>
            <a:off x="5145088" y="3425825"/>
            <a:ext cx="1924050" cy="227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双击添加标题文字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 t="9023"/>
          <a:stretch>
            <a:fillRect/>
          </a:stretch>
        </p:blipFill>
        <p:spPr bwMode="auto">
          <a:xfrm>
            <a:off x="2601888" y="1165925"/>
            <a:ext cx="7918452" cy="530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2030384" y="1285860"/>
          <a:ext cx="892975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4030648" y="1500174"/>
            <a:ext cx="54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i="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zh-CN" altLang="en-US" sz="2400" b="1" i="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城乡主要食物能量构成（</a:t>
            </a:r>
            <a:r>
              <a:rPr lang="en-US" altLang="zh-CN" sz="2400" b="1" i="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400" b="1" i="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i="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434" y="214290"/>
            <a:ext cx="7344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i="0" dirty="0" smtClean="0"/>
              <a:t>我国居民膳食模式（膳食结构）</a:t>
            </a:r>
            <a:endParaRPr lang="zh-CN" altLang="en-US" sz="40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 txBox="1">
            <a:spLocks noGrp="1" noChangeArrowheads="1"/>
          </p:cNvSpPr>
          <p:nvPr/>
        </p:nvSpPr>
        <p:spPr bwMode="auto">
          <a:xfrm>
            <a:off x="9657817" y="6453188"/>
            <a:ext cx="192181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Font typeface="Arial" charset="0"/>
              <a:buNone/>
            </a:pPr>
            <a:r>
              <a:rPr lang="de-DE" altLang="en-US" sz="1000" b="1" dirty="0"/>
              <a:t>Page </a:t>
            </a:r>
            <a:r>
              <a:rPr lang="de-DE" altLang="en-US" sz="1000" b="1" dirty="0">
                <a:sym typeface="MS UI Gothic" pitchFamily="34" charset="-128"/>
              </a:rPr>
              <a:t></a:t>
            </a:r>
            <a:r>
              <a:rPr lang="de-DE" altLang="en-US" sz="1000" b="1" dirty="0"/>
              <a:t> </a:t>
            </a:r>
            <a:fld id="{14E6F78F-32D6-43A6-A245-71E891F92A7D}" type="slidenum">
              <a:rPr lang="zh-CN" altLang="en-US" sz="1000" b="1"/>
              <a:pPr algn="r">
                <a:buFont typeface="Arial" charset="0"/>
                <a:buNone/>
              </a:pPr>
              <a:t>7</a:t>
            </a:fld>
            <a:endParaRPr lang="en-US" altLang="zh-CN" sz="1000" b="1" dirty="0"/>
          </a:p>
        </p:txBody>
      </p:sp>
      <p:pic>
        <p:nvPicPr>
          <p:cNvPr id="8" name="图片 16"/>
          <p:cNvPicPr>
            <a:picLocks noChangeAspect="1"/>
          </p:cNvPicPr>
          <p:nvPr/>
        </p:nvPicPr>
        <p:blipFill>
          <a:blip r:embed="rId2" cstate="print"/>
          <a:srcRect l="8002" t="18550" r="11795" b="25803"/>
          <a:stretch>
            <a:fillRect/>
          </a:stretch>
        </p:blipFill>
        <p:spPr bwMode="auto">
          <a:xfrm>
            <a:off x="0" y="5910039"/>
            <a:ext cx="2573958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8494532" y="4725144"/>
            <a:ext cx="3710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i="0" dirty="0" smtClean="0">
                <a:solidFill>
                  <a:srgbClr val="0070C0"/>
                </a:solidFill>
              </a:rPr>
              <a:t>中国居民膳食宏量营养素可接受范围（</a:t>
            </a:r>
            <a:r>
              <a:rPr lang="en-US" altLang="zh-CN" sz="2400" b="1" i="0" dirty="0" smtClean="0">
                <a:solidFill>
                  <a:srgbClr val="0070C0"/>
                </a:solidFill>
              </a:rPr>
              <a:t>AMDR</a:t>
            </a:r>
            <a:r>
              <a:rPr lang="zh-CN" altLang="zh-CN" sz="2400" b="1" i="0" dirty="0" smtClean="0">
                <a:solidFill>
                  <a:srgbClr val="0070C0"/>
                </a:solidFill>
              </a:rPr>
              <a:t>）</a:t>
            </a:r>
            <a:endParaRPr lang="zh-CN" altLang="en-US" sz="2400" b="1" i="0" dirty="0">
              <a:solidFill>
                <a:srgbClr val="0070C0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29742" y="1340768"/>
          <a:ext cx="7704856" cy="4231998"/>
        </p:xfrm>
        <a:graphic>
          <a:graphicData uri="http://schemas.openxmlformats.org/drawingml/2006/table">
            <a:tbl>
              <a:tblPr/>
              <a:tblGrid>
                <a:gridCol w="1264508"/>
                <a:gridCol w="1687820"/>
                <a:gridCol w="4752528"/>
              </a:tblGrid>
              <a:tr h="648073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sz="2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必需的营养素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宏量营养素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蛋白质、脂肪、碳水化合物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9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常量元素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钙、磷、钾、钠、镁、硫、氯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3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微量元素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铁、碘、锌、硒、铜、铬、锰、钼、钴等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维生素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2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Vit. A</a:t>
                      </a:r>
                      <a:r>
                        <a:rPr 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</a:t>
                      </a:r>
                      <a:r>
                        <a:rPr lang="zh-CN" sz="2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D,  E, K </a:t>
                      </a:r>
                      <a:r>
                        <a:rPr 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，</a:t>
                      </a:r>
                      <a:r>
                        <a:rPr lang="zh-CN" sz="2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B</a:t>
                      </a:r>
                      <a:r>
                        <a:rPr 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族维生素</a:t>
                      </a:r>
                      <a:r>
                        <a:rPr lang="zh-CN" sz="2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,  Vit. C</a:t>
                      </a:r>
                      <a:r>
                        <a:rPr 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、叶酸、生物素、泛酸、烟酸、胆碱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4111">
                <a:tc>
                  <a:txBody>
                    <a:bodyPr/>
                    <a:lstStyle/>
                    <a:p>
                      <a:pPr algn="l" fontAlgn="ctr"/>
                      <a:r>
                        <a:rPr lang="zh-CN" sz="2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其他膳食成分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膳食纤维、番茄红素、植物甾醇、原花青素、姜黄素、大豆异黄酮、叶黄素、花色苷、氨基葡萄糖等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右箭头 17"/>
          <p:cNvSpPr/>
          <p:nvPr/>
        </p:nvSpPr>
        <p:spPr bwMode="auto">
          <a:xfrm>
            <a:off x="8118574" y="1556792"/>
            <a:ext cx="864096" cy="36004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97694" y="260648"/>
            <a:ext cx="10954566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i="0" dirty="0" smtClean="0">
                <a:latin typeface="+mj-lt"/>
                <a:ea typeface="+mj-ea"/>
                <a:cs typeface="+mj-cs"/>
              </a:rPr>
              <a:t>人体必需的营养素及其他膳食成分</a:t>
            </a:r>
            <a:endParaRPr kumimoji="0" lang="zh-CN" altLang="zh-CN" sz="4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" name="图表 21"/>
          <p:cNvGraphicFramePr/>
          <p:nvPr/>
        </p:nvGraphicFramePr>
        <p:xfrm>
          <a:off x="7758534" y="1412776"/>
          <a:ext cx="5013614" cy="3099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8622630" y="980728"/>
            <a:ext cx="3960440" cy="4176465"/>
            <a:chOff x="3328596" y="1563477"/>
            <a:chExt cx="5363991" cy="5428295"/>
          </a:xfrm>
        </p:grpSpPr>
        <p:graphicFrame>
          <p:nvGraphicFramePr>
            <p:cNvPr id="24" name="图表 23"/>
            <p:cNvGraphicFramePr/>
            <p:nvPr/>
          </p:nvGraphicFramePr>
          <p:xfrm>
            <a:off x="3328596" y="1563477"/>
            <a:ext cx="5363991" cy="54282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5" name="矩形 24"/>
            <p:cNvSpPr/>
            <p:nvPr/>
          </p:nvSpPr>
          <p:spPr bwMode="auto">
            <a:xfrm>
              <a:off x="3950515" y="3903260"/>
              <a:ext cx="1656184" cy="7920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6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rPr>
                <a:t>脂肪：</a:t>
              </a:r>
              <a:endPara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6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rPr>
                <a:t>20-30%E</a:t>
              </a:r>
              <a:endPara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669248" y="3622486"/>
              <a:ext cx="2204602" cy="7920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6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rPr>
                <a:t>碳水化合物：</a:t>
              </a:r>
              <a:r>
                <a:rPr kumimoji="0" lang="en-US" altLang="zh-CN" sz="16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rPr>
                <a:t>50-65%E</a:t>
              </a:r>
              <a:endPara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4206340" y="2686572"/>
              <a:ext cx="1609931" cy="7920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600" b="1" i="1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rPr>
                <a:t>蛋白质：</a:t>
              </a:r>
              <a:endPara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600" b="1" i="1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rPr>
                <a:t>10-20%E</a:t>
              </a:r>
              <a:endPara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3"/>
          <p:cNvPicPr>
            <a:picLocks noChangeAspect="1" noChangeArrowheads="1"/>
          </p:cNvPicPr>
          <p:nvPr/>
        </p:nvPicPr>
        <p:blipFill>
          <a:blip r:embed="rId3" cstate="print"/>
          <a:srcRect r="13747"/>
          <a:stretch>
            <a:fillRect/>
          </a:stretch>
        </p:blipFill>
        <p:spPr bwMode="auto">
          <a:xfrm>
            <a:off x="0" y="2708920"/>
            <a:ext cx="5814318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图片 4"/>
          <p:cNvPicPr>
            <a:picLocks noChangeAspect="1" noChangeArrowheads="1"/>
          </p:cNvPicPr>
          <p:nvPr/>
        </p:nvPicPr>
        <p:blipFill>
          <a:blip r:embed="rId4" cstate="print"/>
          <a:srcRect r="13390"/>
          <a:stretch>
            <a:fillRect/>
          </a:stretch>
        </p:blipFill>
        <p:spPr bwMode="auto">
          <a:xfrm>
            <a:off x="6030912" y="3786190"/>
            <a:ext cx="5544616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标题 1"/>
          <p:cNvSpPr>
            <a:spLocks noGrp="1" noChangeArrowheads="1"/>
          </p:cNvSpPr>
          <p:nvPr>
            <p:ph type="title"/>
          </p:nvPr>
        </p:nvSpPr>
        <p:spPr>
          <a:xfrm>
            <a:off x="244434" y="214290"/>
            <a:ext cx="10225136" cy="706437"/>
          </a:xfrm>
          <a:ln w="19050"/>
        </p:spPr>
        <p:txBody>
          <a:bodyPr anchor="ctr"/>
          <a:lstStyle/>
          <a:p>
            <a:pPr eaLnBrk="1" hangingPunct="1"/>
            <a:r>
              <a:rPr lang="en-US" altLang="zh-CN" sz="3200" b="1" dirty="0" smtClean="0">
                <a:solidFill>
                  <a:schemeClr val="tx1"/>
                </a:solidFill>
              </a:rPr>
              <a:t>1982-2012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中国城乡谷薯类食物摄入量变化</a:t>
            </a:r>
            <a:endParaRPr lang="zh-CN" altLang="zh-CN" sz="3200" b="1" dirty="0" smtClean="0">
              <a:solidFill>
                <a:schemeClr val="tx1"/>
              </a:solidFill>
            </a:endParaRPr>
          </a:p>
        </p:txBody>
      </p:sp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3" cstate="print"/>
          <a:srcRect l="84341" t="34725" b="35435"/>
          <a:stretch>
            <a:fillRect/>
          </a:stretch>
        </p:blipFill>
        <p:spPr bwMode="auto">
          <a:xfrm>
            <a:off x="10724939" y="3717032"/>
            <a:ext cx="147976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 bwMode="auto">
          <a:xfrm>
            <a:off x="2673326" y="2857496"/>
            <a:ext cx="2232248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华文细黑" panose="02010600040101010101" pitchFamily="2" charset="-122"/>
              </a:rPr>
              <a:t>谷类摄入量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8245490" y="2786058"/>
            <a:ext cx="194421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000" b="1" i="0" dirty="0" smtClean="0">
                <a:latin typeface="Arial" panose="020B0604020202020204" pitchFamily="34" charset="0"/>
              </a:rPr>
              <a:t>薯类摄入量</a:t>
            </a:r>
          </a:p>
        </p:txBody>
      </p:sp>
      <p:pic>
        <p:nvPicPr>
          <p:cNvPr id="10" name="图片 39"/>
          <p:cNvPicPr>
            <a:picLocks noChangeAspect="1"/>
          </p:cNvPicPr>
          <p:nvPr/>
        </p:nvPicPr>
        <p:blipFill>
          <a:blip r:embed="rId5" cstate="print"/>
          <a:srcRect t="18550" b="25803"/>
          <a:stretch>
            <a:fillRect/>
          </a:stretch>
        </p:blipFill>
        <p:spPr bwMode="auto">
          <a:xfrm>
            <a:off x="9011560" y="6108700"/>
            <a:ext cx="319314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2645966" y="1268760"/>
          <a:ext cx="7632848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815938" y="21429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0" dirty="0" smtClean="0"/>
              <a:t>1992-2012</a:t>
            </a:r>
            <a:r>
              <a:rPr lang="zh-CN" altLang="en-US" sz="3600" b="1" i="0" dirty="0" smtClean="0"/>
              <a:t>年</a:t>
            </a:r>
            <a:r>
              <a:rPr lang="zh-CN" altLang="zh-CN" sz="3600" b="1" i="0" dirty="0" smtClean="0"/>
              <a:t>城乡居民膳食能量来源比</a:t>
            </a:r>
            <a:endParaRPr lang="zh-CN" altLang="en-US" sz="3600" b="1" i="0" dirty="0"/>
          </a:p>
        </p:txBody>
      </p:sp>
      <p:pic>
        <p:nvPicPr>
          <p:cNvPr id="11" name="图片 39"/>
          <p:cNvPicPr>
            <a:picLocks noChangeAspect="1"/>
          </p:cNvPicPr>
          <p:nvPr/>
        </p:nvPicPr>
        <p:blipFill>
          <a:blip r:embed="rId4" cstate="print"/>
          <a:srcRect t="18550" r="10272" b="25803"/>
          <a:stretch>
            <a:fillRect/>
          </a:stretch>
        </p:blipFill>
        <p:spPr bwMode="auto">
          <a:xfrm>
            <a:off x="0" y="6108700"/>
            <a:ext cx="257395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xyy">
  <a:themeElements>
    <a:clrScheme name="gxyy 8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FC01E"/>
      </a:accent1>
      <a:accent2>
        <a:srgbClr val="4F7913"/>
      </a:accent2>
      <a:accent3>
        <a:srgbClr val="FFFFFF"/>
      </a:accent3>
      <a:accent4>
        <a:srgbClr val="000000"/>
      </a:accent4>
      <a:accent5>
        <a:srgbClr val="BBDCAB"/>
      </a:accent5>
      <a:accent6>
        <a:srgbClr val="476D10"/>
      </a:accent6>
      <a:hlink>
        <a:srgbClr val="26420A"/>
      </a:hlink>
      <a:folHlink>
        <a:srgbClr val="7BD520"/>
      </a:folHlink>
    </a:clrScheme>
    <a:fontScheme name="gxyy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gxy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Pages>0</Pages>
  <Words>739</Words>
  <Characters>0</Characters>
  <Application>Microsoft Office PowerPoint</Application>
  <DocSecurity>0</DocSecurity>
  <PresentationFormat>自定义</PresentationFormat>
  <Lines>0</Lines>
  <Paragraphs>117</Paragraphs>
  <Slides>12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gxyy</vt:lpstr>
      <vt:lpstr>幻灯片 1</vt:lpstr>
      <vt:lpstr>幻灯片 2</vt:lpstr>
      <vt:lpstr>幻灯片 3</vt:lpstr>
      <vt:lpstr>幻灯片 4</vt:lpstr>
      <vt:lpstr>2010-2012年居民谷薯杂豆类食物对总膳食营养素的贡献率</vt:lpstr>
      <vt:lpstr>幻灯片 6</vt:lpstr>
      <vt:lpstr>幻灯片 7</vt:lpstr>
      <vt:lpstr>1982-2012中国城乡谷薯类食物摄入量变化</vt:lpstr>
      <vt:lpstr>幻灯片 9</vt:lpstr>
      <vt:lpstr>幻灯片 10</vt:lpstr>
      <vt:lpstr>实践应用要点</vt:lpstr>
      <vt:lpstr>幻灯片 12</vt:lpstr>
    </vt:vector>
  </TitlesOfParts>
  <Company>MC SYSTEM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单击此处添加标题文字</dc:title>
  <dc:creator>中国营养学会</dc:creator>
  <cp:lastModifiedBy>nutrition</cp:lastModifiedBy>
  <cp:revision>139</cp:revision>
  <dcterms:created xsi:type="dcterms:W3CDTF">2009-07-21T03:05:13Z</dcterms:created>
  <dcterms:modified xsi:type="dcterms:W3CDTF">2016-08-05T12:43:18Z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2052-9.1.0.4715</vt:lpwstr>
  </property>
</Properties>
</file>