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4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94EB-34CD-4423-B021-DC34C90482A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F8B-8CBD-4C87-BFF9-D9E1A48C4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3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94EB-34CD-4423-B021-DC34C90482A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F8B-8CBD-4C87-BFF9-D9E1A48C4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7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94EB-34CD-4423-B021-DC34C90482A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F8B-8CBD-4C87-BFF9-D9E1A48C4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67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logo副本2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3119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logo副本2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279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logo副本2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75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94EB-34CD-4423-B021-DC34C90482A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F8B-8CBD-4C87-BFF9-D9E1A48C4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94EB-34CD-4423-B021-DC34C90482A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F8B-8CBD-4C87-BFF9-D9E1A48C4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20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94EB-34CD-4423-B021-DC34C90482A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F8B-8CBD-4C87-BFF9-D9E1A48C4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0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94EB-34CD-4423-B021-DC34C90482A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F8B-8CBD-4C87-BFF9-D9E1A48C4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2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94EB-34CD-4423-B021-DC34C90482A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F8B-8CBD-4C87-BFF9-D9E1A48C4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04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94EB-34CD-4423-B021-DC34C90482A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F8B-8CBD-4C87-BFF9-D9E1A48C4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35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94EB-34CD-4423-B021-DC34C90482A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F8B-8CBD-4C87-BFF9-D9E1A48C4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8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94EB-34CD-4423-B021-DC34C90482A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F8B-8CBD-4C87-BFF9-D9E1A48C4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82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794EB-34CD-4423-B021-DC34C90482A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FEF8B-8CBD-4C87-BFF9-D9E1A48C4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3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91544" y="126876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3300" y="3083129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/>
              <a:t>H</a:t>
            </a:r>
            <a:r>
              <a:rPr lang="en-US" altLang="zh-CN" sz="4000" dirty="0" err="1" smtClean="0"/>
              <a:t>yperLogLog</a:t>
            </a:r>
            <a:r>
              <a:rPr lang="zh-CN" altLang="en-US" sz="4000" dirty="0" smtClean="0"/>
              <a:t>分享</a:t>
            </a:r>
            <a:endParaRPr lang="zh-CN" altLang="en-US" sz="4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151962" y="4712832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用户研发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何小松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8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0113" y="6556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6272" y="1656272"/>
            <a:ext cx="512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pfadd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的基数统计中加入字符串数据样本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6272" y="3168769"/>
            <a:ext cx="418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pfcount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：统计一个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的基数统计结果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6272" y="4681266"/>
            <a:ext cx="472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pfmerge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：将几个基数统计的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合并在一起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042" y="1726373"/>
            <a:ext cx="34480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0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6447" y="4787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数学原理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9237" y="104379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、伯努利实验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40927" y="1538752"/>
            <a:ext cx="8604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一次伯努利过程：一直抛硬币，第一次出现正面的那一次的次数为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，也就是前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k-1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次都是反面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现在进行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次伯努利过程，当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足够大的时候，可以将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近似当做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的一个估计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49237" y="246427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、基数统计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40927" y="2968056"/>
            <a:ext cx="9840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每一次抛硬币的结果可以当做一个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位的值，那么一次伯努利过程就可以看做是判断一个数二进制位第一个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出现的位置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92145" y="3888005"/>
            <a:ext cx="1319842" cy="6051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抛硬币第一个正面出现的次数</a:t>
            </a:r>
            <a:endParaRPr lang="zh-CN" alt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699849" y="3888005"/>
            <a:ext cx="1319842" cy="6051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二进制位第一个</a:t>
            </a:r>
            <a:r>
              <a:rPr lang="en-US" altLang="zh-CN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出现的位置</a:t>
            </a:r>
            <a:endParaRPr lang="zh-CN" alt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31632" y="3888004"/>
            <a:ext cx="648572" cy="6051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K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434583" y="4087040"/>
            <a:ext cx="474453" cy="2070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0800000">
            <a:off x="6002800" y="4097556"/>
            <a:ext cx="474453" cy="2070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892145" y="4904305"/>
            <a:ext cx="1319842" cy="6051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</a:t>
            </a:r>
            <a:r>
              <a:rPr lang="zh-CN" alt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次伯努利过程</a:t>
            </a:r>
            <a:endParaRPr lang="zh-CN" alt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699849" y="4904305"/>
            <a:ext cx="1319842" cy="6051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</a:t>
            </a:r>
            <a:r>
              <a:rPr lang="zh-CN" alt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个数判断二进制位</a:t>
            </a:r>
            <a:endParaRPr lang="en-US" altLang="zh-CN" sz="12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131632" y="4904304"/>
            <a:ext cx="648572" cy="6051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N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4434583" y="5103340"/>
            <a:ext cx="474453" cy="2070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0800000">
            <a:off x="6002800" y="5113856"/>
            <a:ext cx="474453" cy="2070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2892145" y="5920605"/>
            <a:ext cx="1319842" cy="6051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伯努利过程的次数</a:t>
            </a:r>
            <a:endParaRPr lang="zh-CN" alt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699849" y="5920605"/>
            <a:ext cx="1319842" cy="6051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基数的个数</a:t>
            </a:r>
            <a:endParaRPr lang="en-US" altLang="zh-CN" sz="12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131632" y="5920604"/>
            <a:ext cx="648572" cy="6051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accent1"/>
                </a:solidFill>
              </a:rPr>
              <a:t>k</a:t>
            </a:r>
            <a:endParaRPr lang="zh-CN" altLang="en-US" baseline="30000" dirty="0">
              <a:solidFill>
                <a:schemeClr val="accent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4434583" y="6119640"/>
            <a:ext cx="474453" cy="2070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10800000">
            <a:off x="6002800" y="6130156"/>
            <a:ext cx="474453" cy="2070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02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786996" y="931653"/>
            <a:ext cx="3459193" cy="5089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输入数</a:t>
            </a:r>
            <a:r>
              <a:rPr lang="en-US" altLang="zh-CN" dirty="0" smtClean="0">
                <a:solidFill>
                  <a:schemeClr val="accent1"/>
                </a:solidFill>
              </a:rPr>
              <a:t>A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5270739" y="1552754"/>
            <a:ext cx="370936" cy="379563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786996" y="2044460"/>
            <a:ext cx="3459193" cy="5089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将</a:t>
            </a:r>
            <a:r>
              <a:rPr lang="en-US" altLang="zh-CN" dirty="0" smtClean="0">
                <a:solidFill>
                  <a:schemeClr val="accent1"/>
                </a:solidFill>
              </a:rPr>
              <a:t>A hash</a:t>
            </a:r>
            <a:r>
              <a:rPr lang="zh-CN" altLang="en-US" dirty="0" smtClean="0">
                <a:solidFill>
                  <a:schemeClr val="accent1"/>
                </a:solidFill>
              </a:rPr>
              <a:t>为一个</a:t>
            </a:r>
            <a:r>
              <a:rPr lang="en-US" altLang="zh-CN" dirty="0" smtClean="0">
                <a:solidFill>
                  <a:schemeClr val="accent1"/>
                </a:solidFill>
              </a:rPr>
              <a:t>64</a:t>
            </a:r>
            <a:r>
              <a:rPr lang="zh-CN" altLang="en-US" dirty="0" smtClean="0">
                <a:solidFill>
                  <a:schemeClr val="accent1"/>
                </a:solidFill>
              </a:rPr>
              <a:t>位的二进制数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 rot="2608823">
            <a:off x="4662577" y="2665561"/>
            <a:ext cx="370936" cy="379563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492370" y="3157267"/>
            <a:ext cx="3459193" cy="5089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高</a:t>
            </a:r>
            <a:r>
              <a:rPr lang="en-US" altLang="zh-CN" dirty="0" smtClean="0">
                <a:solidFill>
                  <a:schemeClr val="accent1"/>
                </a:solidFill>
              </a:rPr>
              <a:t>14</a:t>
            </a:r>
            <a:r>
              <a:rPr lang="zh-CN" altLang="en-US" dirty="0" smtClean="0">
                <a:solidFill>
                  <a:schemeClr val="accent1"/>
                </a:solidFill>
              </a:rPr>
              <a:t>位：属于哪一个寄存器（桶）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 rot="19627758">
            <a:off x="6458308" y="2665560"/>
            <a:ext cx="370936" cy="379563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845834" y="3157267"/>
            <a:ext cx="3459193" cy="5089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低</a:t>
            </a:r>
            <a:r>
              <a:rPr lang="en-US" altLang="zh-CN" dirty="0" smtClean="0">
                <a:solidFill>
                  <a:schemeClr val="accent1"/>
                </a:solidFill>
              </a:rPr>
              <a:t>50</a:t>
            </a:r>
            <a:r>
              <a:rPr lang="zh-CN" altLang="en-US" dirty="0" smtClean="0">
                <a:solidFill>
                  <a:schemeClr val="accent1"/>
                </a:solidFill>
              </a:rPr>
              <a:t>位用来数</a:t>
            </a:r>
            <a:r>
              <a:rPr lang="en-US" altLang="zh-CN" dirty="0" smtClean="0">
                <a:solidFill>
                  <a:schemeClr val="accent1"/>
                </a:solidFill>
              </a:rPr>
              <a:t>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2851030" y="3754579"/>
            <a:ext cx="370936" cy="379563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7480539" y="3754578"/>
            <a:ext cx="370936" cy="379563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柱形 14"/>
          <p:cNvSpPr/>
          <p:nvPr/>
        </p:nvSpPr>
        <p:spPr>
          <a:xfrm>
            <a:off x="1108168" y="4684143"/>
            <a:ext cx="508959" cy="57797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柱形 15"/>
          <p:cNvSpPr/>
          <p:nvPr/>
        </p:nvSpPr>
        <p:spPr>
          <a:xfrm>
            <a:off x="1919377" y="4684143"/>
            <a:ext cx="508959" cy="57797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柱形 16"/>
          <p:cNvSpPr/>
          <p:nvPr/>
        </p:nvSpPr>
        <p:spPr>
          <a:xfrm>
            <a:off x="3079629" y="4684143"/>
            <a:ext cx="508959" cy="57797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柱形 17"/>
          <p:cNvSpPr/>
          <p:nvPr/>
        </p:nvSpPr>
        <p:spPr>
          <a:xfrm>
            <a:off x="3890513" y="4684143"/>
            <a:ext cx="508959" cy="57797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626744" y="478846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…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83610" y="4788462"/>
            <a:ext cx="39681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 rot="16200000">
            <a:off x="2570287" y="4328429"/>
            <a:ext cx="276045" cy="26913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338203" y="591643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accent1"/>
                </a:solidFill>
              </a:rPr>
              <a:t>14</a:t>
            </a:r>
            <a:r>
              <a:rPr lang="zh-CN" altLang="en-US" dirty="0" smtClean="0">
                <a:solidFill>
                  <a:schemeClr val="accent1"/>
                </a:solidFill>
              </a:rPr>
              <a:t>个桶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3" name="圆柱形 22"/>
          <p:cNvSpPr/>
          <p:nvPr/>
        </p:nvSpPr>
        <p:spPr>
          <a:xfrm>
            <a:off x="6264214" y="4499477"/>
            <a:ext cx="508959" cy="57797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1"/>
                </a:solidFill>
              </a:rPr>
              <a:t>6bit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20316" y="4603796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存储第一个</a:t>
            </a:r>
            <a:r>
              <a:rPr lang="en-US" altLang="zh-CN" dirty="0" smtClean="0">
                <a:solidFill>
                  <a:schemeClr val="accent1"/>
                </a:solidFill>
              </a:rPr>
              <a:t>1</a:t>
            </a:r>
            <a:r>
              <a:rPr lang="zh-CN" altLang="en-US" dirty="0" smtClean="0">
                <a:solidFill>
                  <a:schemeClr val="accent1"/>
                </a:solidFill>
              </a:rPr>
              <a:t>出现的位置（</a:t>
            </a:r>
            <a:r>
              <a:rPr lang="en-US" altLang="zh-CN" dirty="0" smtClean="0">
                <a:solidFill>
                  <a:schemeClr val="accent1"/>
                </a:solidFill>
              </a:rPr>
              <a:t>1~50</a:t>
            </a:r>
            <a:r>
              <a:rPr lang="zh-CN" altLang="en-US" dirty="0" smtClean="0">
                <a:solidFill>
                  <a:schemeClr val="accent1"/>
                </a:solidFill>
              </a:rPr>
              <a:t>）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9124" y="7591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2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9124" y="7591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存储方式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>
            <a:hlinkClick r:id="rId2" action="ppaction://hlinksldjump"/>
          </p:cNvPr>
          <p:cNvSpPr/>
          <p:nvPr/>
        </p:nvSpPr>
        <p:spPr>
          <a:xfrm>
            <a:off x="1656272" y="1630393"/>
            <a:ext cx="1199071" cy="39422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稀疏型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4748" y="1630393"/>
            <a:ext cx="1199071" cy="39422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密集型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974621" y="3198244"/>
            <a:ext cx="3270849" cy="80657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11052" y="2007799"/>
            <a:ext cx="2072496" cy="1190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 smtClean="0">
                <a:solidFill>
                  <a:schemeClr val="accent1"/>
                </a:solidFill>
              </a:rPr>
              <a:t>转换条件：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algn="just"/>
            <a:r>
              <a:rPr lang="en-US" altLang="zh-CN" dirty="0" smtClean="0">
                <a:solidFill>
                  <a:schemeClr val="accent1"/>
                </a:solidFill>
              </a:rPr>
              <a:t>1</a:t>
            </a:r>
            <a:r>
              <a:rPr lang="zh-CN" altLang="en-US" dirty="0" smtClean="0">
                <a:solidFill>
                  <a:schemeClr val="accent1"/>
                </a:solidFill>
              </a:rPr>
              <a:t>、基数大于</a:t>
            </a:r>
            <a:r>
              <a:rPr lang="en-US" altLang="zh-CN" dirty="0" smtClean="0">
                <a:solidFill>
                  <a:schemeClr val="accent1"/>
                </a:solidFill>
              </a:rPr>
              <a:t>32</a:t>
            </a:r>
          </a:p>
          <a:p>
            <a:pPr algn="just"/>
            <a:r>
              <a:rPr lang="en-US" altLang="zh-CN" dirty="0" smtClean="0">
                <a:solidFill>
                  <a:schemeClr val="accent1"/>
                </a:solidFill>
              </a:rPr>
              <a:t>2</a:t>
            </a:r>
            <a:r>
              <a:rPr lang="zh-CN" altLang="en-US" dirty="0" smtClean="0">
                <a:solidFill>
                  <a:schemeClr val="accent1"/>
                </a:solidFill>
              </a:rPr>
              <a:t>、占用内存过大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6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圆角矩形标注 50"/>
          <p:cNvSpPr/>
          <p:nvPr/>
        </p:nvSpPr>
        <p:spPr>
          <a:xfrm>
            <a:off x="905344" y="3512387"/>
            <a:ext cx="1271817" cy="664234"/>
          </a:xfrm>
          <a:prstGeom prst="wedgeRoundRectCallout">
            <a:avLst>
              <a:gd name="adj1" fmla="val -35755"/>
              <a:gd name="adj2" fmla="val 6769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1"/>
                </a:solidFill>
              </a:rPr>
              <a:t>表示一个字节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0113" y="65560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稀疏型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4355" y="1406104"/>
            <a:ext cx="1112131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三种类型：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ZERO</a:t>
            </a:r>
            <a:r>
              <a:rPr lang="zh-CN" altLang="en-US" dirty="0" smtClean="0"/>
              <a:t>：</a:t>
            </a:r>
            <a:r>
              <a:rPr lang="en-US" altLang="zh-CN" dirty="0"/>
              <a:t>00xxxxxx</a:t>
            </a:r>
            <a:r>
              <a:rPr lang="zh-CN" altLang="en-US" dirty="0"/>
              <a:t>，</a:t>
            </a:r>
            <a:r>
              <a:rPr lang="en-US" altLang="zh-CN" dirty="0"/>
              <a:t>6bit</a:t>
            </a:r>
            <a:r>
              <a:rPr lang="zh-CN" altLang="en-US" dirty="0"/>
              <a:t>用来表示连续设置为</a:t>
            </a:r>
            <a:r>
              <a:rPr lang="en-US" altLang="zh-CN" dirty="0"/>
              <a:t>0</a:t>
            </a:r>
            <a:r>
              <a:rPr lang="zh-CN" altLang="en-US" dirty="0"/>
              <a:t>的寄存器的个数，加</a:t>
            </a:r>
            <a:r>
              <a:rPr lang="en-US" altLang="zh-CN" dirty="0"/>
              <a:t>1</a:t>
            </a:r>
            <a:r>
              <a:rPr lang="zh-CN" altLang="en-US" dirty="0"/>
              <a:t>，可以表示</a:t>
            </a:r>
            <a:r>
              <a:rPr lang="en-US" altLang="zh-CN" dirty="0"/>
              <a:t>1</a:t>
            </a:r>
            <a:r>
              <a:rPr lang="zh-CN" altLang="en-US" dirty="0"/>
              <a:t>个到</a:t>
            </a:r>
            <a:r>
              <a:rPr lang="en-US" altLang="zh-CN" dirty="0"/>
              <a:t>64</a:t>
            </a:r>
            <a:r>
              <a:rPr lang="zh-CN" altLang="en-US" dirty="0"/>
              <a:t>个连续寄存器被设置为</a:t>
            </a:r>
            <a:r>
              <a:rPr lang="en-US" altLang="zh-CN" dirty="0" smtClean="0"/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XZERO</a:t>
            </a:r>
            <a:r>
              <a:rPr lang="zh-CN" altLang="en-US" dirty="0"/>
              <a:t>：</a:t>
            </a:r>
            <a:r>
              <a:rPr lang="en-US" altLang="zh-CN" dirty="0"/>
              <a:t>01xxxxxx </a:t>
            </a:r>
            <a:r>
              <a:rPr lang="en-US" altLang="zh-CN" dirty="0" err="1"/>
              <a:t>yyyyyyyy</a:t>
            </a:r>
            <a:r>
              <a:rPr lang="zh-CN" altLang="en-US" dirty="0"/>
              <a:t>，</a:t>
            </a:r>
            <a:r>
              <a:rPr lang="en-US" altLang="zh-CN" dirty="0"/>
              <a:t>14bit</a:t>
            </a:r>
            <a:r>
              <a:rPr lang="zh-CN" altLang="en-US" dirty="0"/>
              <a:t>用来表示连续设置为</a:t>
            </a:r>
            <a:r>
              <a:rPr lang="en-US" altLang="zh-CN" dirty="0"/>
              <a:t>0</a:t>
            </a:r>
            <a:r>
              <a:rPr lang="zh-CN" altLang="en-US" dirty="0"/>
              <a:t>的寄存器的个数，可以表示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16834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VAL</a:t>
            </a:r>
            <a:r>
              <a:rPr lang="zh-CN" altLang="en-US" dirty="0"/>
              <a:t>：</a:t>
            </a:r>
            <a:r>
              <a:rPr lang="en-US" altLang="zh-CN" dirty="0"/>
              <a:t>1vvvvvxx</a:t>
            </a:r>
            <a:r>
              <a:rPr lang="zh-CN" altLang="en-US" dirty="0"/>
              <a:t>，</a:t>
            </a:r>
            <a:r>
              <a:rPr lang="en-US" altLang="zh-CN" dirty="0"/>
              <a:t>5bit</a:t>
            </a:r>
            <a:r>
              <a:rPr lang="zh-CN" altLang="en-US" dirty="0"/>
              <a:t>用来表示寄存器的值，可以表示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32</a:t>
            </a:r>
            <a:r>
              <a:rPr lang="zh-CN" altLang="en-US" dirty="0"/>
              <a:t>，</a:t>
            </a:r>
            <a:r>
              <a:rPr lang="en-US" altLang="zh-CN" dirty="0"/>
              <a:t>2bit</a:t>
            </a:r>
            <a:r>
              <a:rPr lang="zh-CN" altLang="en-US" dirty="0"/>
              <a:t>用来表示连续设置为该值的寄存器个数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94355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44111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593867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935276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285032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634788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979072" y="4356334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328828" y="4356334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678584" y="4356334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028340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378096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727852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072136" y="4356334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421892" y="4356334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771648" y="4356334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115932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465688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6815444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154256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04012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853768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8244916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8594672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8944428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9336740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686496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0036252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0397791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10747547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1097303" y="4364960"/>
            <a:ext cx="209826" cy="25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/>
          <p:cNvSpPr/>
          <p:nvPr/>
        </p:nvSpPr>
        <p:spPr>
          <a:xfrm rot="16200000">
            <a:off x="1048751" y="4589558"/>
            <a:ext cx="207034" cy="3935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802257" y="4957503"/>
            <a:ext cx="633545" cy="250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</a:rPr>
              <a:t>X</a:t>
            </a:r>
            <a:r>
              <a:rPr lang="en-US" altLang="zh-CN" sz="1200" dirty="0" smtClean="0">
                <a:solidFill>
                  <a:schemeClr val="accent1"/>
                </a:solidFill>
              </a:rPr>
              <a:t>ZERO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36" name="左大括号 35"/>
          <p:cNvSpPr/>
          <p:nvPr/>
        </p:nvSpPr>
        <p:spPr>
          <a:xfrm rot="16200000">
            <a:off x="1779121" y="4586687"/>
            <a:ext cx="207034" cy="3935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1541253" y="4954632"/>
            <a:ext cx="624919" cy="250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XZERO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38" name="左大括号 37"/>
          <p:cNvSpPr/>
          <p:nvPr/>
        </p:nvSpPr>
        <p:spPr>
          <a:xfrm rot="16200000">
            <a:off x="2286428" y="4655205"/>
            <a:ext cx="207034" cy="275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2111284" y="4962022"/>
            <a:ext cx="584660" cy="250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VAL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40" name="左大括号 39"/>
          <p:cNvSpPr/>
          <p:nvPr/>
        </p:nvSpPr>
        <p:spPr>
          <a:xfrm rot="16200000">
            <a:off x="2637232" y="4652329"/>
            <a:ext cx="207034" cy="275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2462088" y="4959146"/>
            <a:ext cx="584660" cy="250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ZERO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42" name="左大括号 41"/>
          <p:cNvSpPr/>
          <p:nvPr/>
        </p:nvSpPr>
        <p:spPr>
          <a:xfrm rot="16200000">
            <a:off x="2999549" y="4643706"/>
            <a:ext cx="207034" cy="275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2824405" y="4950523"/>
            <a:ext cx="584660" cy="250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VAL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44" name="左大括号 43"/>
          <p:cNvSpPr/>
          <p:nvPr/>
        </p:nvSpPr>
        <p:spPr>
          <a:xfrm rot="16200000">
            <a:off x="3344598" y="4643708"/>
            <a:ext cx="207034" cy="275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3169454" y="4950525"/>
            <a:ext cx="584660" cy="250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ZERO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46" name="左大括号 45"/>
          <p:cNvSpPr/>
          <p:nvPr/>
        </p:nvSpPr>
        <p:spPr>
          <a:xfrm rot="16200000">
            <a:off x="3689660" y="4643705"/>
            <a:ext cx="207034" cy="275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514516" y="4950522"/>
            <a:ext cx="584660" cy="250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VAL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48" name="左大括号 47"/>
          <p:cNvSpPr/>
          <p:nvPr/>
        </p:nvSpPr>
        <p:spPr>
          <a:xfrm rot="16200000">
            <a:off x="4200262" y="4583815"/>
            <a:ext cx="207034" cy="3935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3930860" y="4951760"/>
            <a:ext cx="656454" cy="250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XZERO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711229" y="4759005"/>
            <a:ext cx="6744649" cy="250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……………………………………………………………………………………………………………………………………………………………………..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67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971764" y="2715760"/>
            <a:ext cx="4248472" cy="857256"/>
          </a:xfrm>
          <a:prstGeom prst="rect">
            <a:avLst/>
          </a:prstGeom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5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343</Words>
  <Application>Microsoft Office PowerPoint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15</cp:revision>
  <dcterms:created xsi:type="dcterms:W3CDTF">2018-07-26T07:37:47Z</dcterms:created>
  <dcterms:modified xsi:type="dcterms:W3CDTF">2018-08-02T10:40:01Z</dcterms:modified>
</cp:coreProperties>
</file>