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DDE"/>
          </a:solidFill>
        </a:fill>
      </a:tcStyle>
    </a:wholeTbl>
    <a:band2H>
      <a:tcTxStyle b="def" i="def"/>
      <a:tcStyle>
        <a:tcBdr/>
        <a:fill>
          <a:solidFill>
            <a:srgbClr val="ECEFE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2D3"/>
          </a:solidFill>
        </a:fill>
      </a:tcStyle>
    </a:wholeTbl>
    <a:band2H>
      <a:tcTxStyle b="def" i="def"/>
      <a:tcStyle>
        <a:tcBdr/>
        <a:fill>
          <a:solidFill>
            <a:srgbClr val="F6F1EA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8DE"/>
          </a:solidFill>
        </a:fill>
      </a:tcStyle>
    </a:wholeTbl>
    <a:band2H>
      <a:tcTxStyle b="def" i="def"/>
      <a:tcStyle>
        <a:tcBdr/>
        <a:fill>
          <a:solidFill>
            <a:srgbClr val="EDEDE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5C5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solidFill>
            <a:srgbClr val="5C5C5C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50800" cap="flat">
              <a:solidFill>
                <a:srgbClr val="5C5C5C"/>
              </a:solidFill>
              <a:prstDash val="solid"/>
              <a:round/>
            </a:ln>
          </a:top>
          <a:bottom>
            <a:ln w="127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5C5C5C"/>
      </a:tcTxStyle>
      <a:tcStyle>
        <a:tcBdr>
          <a:left>
            <a:ln w="12700" cap="flat">
              <a:solidFill>
                <a:srgbClr val="5C5C5C"/>
              </a:solidFill>
              <a:prstDash val="solid"/>
              <a:round/>
            </a:ln>
          </a:left>
          <a:right>
            <a:ln w="12700" cap="flat">
              <a:solidFill>
                <a:srgbClr val="5C5C5C"/>
              </a:solidFill>
              <a:prstDash val="solid"/>
              <a:round/>
            </a:ln>
          </a:right>
          <a:top>
            <a:ln w="12700" cap="flat">
              <a:solidFill>
                <a:srgbClr val="5C5C5C"/>
              </a:solidFill>
              <a:prstDash val="solid"/>
              <a:round/>
            </a:ln>
          </a:top>
          <a:bottom>
            <a:ln w="25400" cap="flat">
              <a:solidFill>
                <a:srgbClr val="5C5C5C"/>
              </a:solidFill>
              <a:prstDash val="solid"/>
              <a:round/>
            </a:ln>
          </a:bottom>
          <a:insideH>
            <a:ln w="12700" cap="flat">
              <a:solidFill>
                <a:srgbClr val="5C5C5C"/>
              </a:solidFill>
              <a:prstDash val="solid"/>
              <a:round/>
            </a:ln>
          </a:insideH>
          <a:insideV>
            <a:ln w="12700" cap="flat">
              <a:solidFill>
                <a:srgbClr val="5C5C5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/>
          <p:nvPr>
            <p:ph type="body" sz="quarter" idx="1"/>
          </p:nvPr>
        </p:nvSpPr>
        <p:spPr>
          <a:xfrm>
            <a:off x="571500" y="5588000"/>
            <a:ext cx="11875780" cy="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3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1943100" y="3870535"/>
            <a:ext cx="10490200" cy="9398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  <a:lvl2pPr marL="11747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2pPr>
            <a:lvl3pPr marL="16446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3pPr>
            <a:lvl4pPr marL="21145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4pPr>
            <a:lvl5pPr marL="2584450" indent="-704850">
              <a:spcBef>
                <a:spcPts val="1600"/>
              </a:spcBef>
              <a:buFontTx/>
              <a:defRPr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-Johnny Appleseed"/>
          <p:cNvSpPr txBox="1"/>
          <p:nvPr>
            <p:ph type="body" sz="quarter" idx="13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</a:defRPr>
            </a:pP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rot="10800000">
            <a:off x="571500" y="7619996"/>
            <a:ext cx="11874500" cy="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5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Body Level One…"/>
          <p:cNvSpPr/>
          <p:nvPr>
            <p:ph type="body" sz="quarter" idx="1"/>
          </p:nvPr>
        </p:nvSpPr>
        <p:spPr>
          <a:xfrm>
            <a:off x="571500" y="7619997"/>
            <a:ext cx="6451600" cy="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4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/>
          <a:p>
            <a: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pP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571500" y="1574800"/>
            <a:ext cx="118618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7023100" y="1574800"/>
            <a:ext cx="5397500" cy="1271"/>
          </a:xfrm>
          <a:prstGeom prst="rect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4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/>
          <a:p>
            <a:pPr marL="406400" indent="-406400">
              <a:defRPr sz="28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1551755758701.jpg" descr="155175575870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518" t="0" r="1251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9" name="Rectangle"/>
          <p:cNvSpPr txBox="1"/>
          <p:nvPr>
            <p:ph type="body" sz="half" idx="1"/>
          </p:nvPr>
        </p:nvSpPr>
        <p:spPr>
          <a:xfrm>
            <a:off x="0" y="5384800"/>
            <a:ext cx="13004800" cy="36068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80000"/>
              </a:lnSpc>
              <a:spcBef>
                <a:spcPts val="0"/>
              </a:spcBef>
              <a:buSzTx/>
              <a:buNone/>
              <a:defRPr cap="all" sz="12100"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NINTENDO</a:t>
            </a:r>
          </a:p>
        </p:txBody>
      </p:sp>
      <p:sp>
        <p:nvSpPr>
          <p:cNvPr id="130" name="Line"/>
          <p:cNvSpPr/>
          <p:nvPr>
            <p:ph type="body" idx="14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1" name="in North America？"/>
          <p:cNvSpPr txBox="1"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r" defTabSz="303783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6200"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Advertising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995135.jpg" descr="995135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857" t="0" r="8857" b="0"/>
          <a:stretch>
            <a:fillRect/>
          </a:stretch>
        </p:blipFill>
        <p:spPr>
          <a:xfrm>
            <a:off x="218744" y="328116"/>
            <a:ext cx="12567312" cy="94254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18761551760088_.pic_hd.jpg" descr="1876155176008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384" y="1240470"/>
            <a:ext cx="12731026" cy="7856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35337.jpg" descr="35337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3125" r="0" b="3125"/>
          <a:stretch>
            <a:fillRect/>
          </a:stretch>
        </p:blipFill>
        <p:spPr>
          <a:xfrm>
            <a:off x="0" y="190499"/>
            <a:ext cx="13004800" cy="9753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531970.jpg" descr="531970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4" name="Introduction"/>
          <p:cNvSpPr txBox="1"/>
          <p:nvPr/>
        </p:nvSpPr>
        <p:spPr>
          <a:xfrm>
            <a:off x="394995" y="614678"/>
            <a:ext cx="4911700" cy="1170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pc="0" sz="8400"/>
            </a:lvl1pPr>
          </a:lstStyle>
          <a:p>
            <a:pPr/>
            <a:r>
              <a:t>Introduction</a:t>
            </a:r>
          </a:p>
        </p:txBody>
      </p:sp>
      <p:pic>
        <p:nvPicPr>
          <p:cNvPr id="135" name="Comparing Nintendo and Sony and Microsoft's sales and advertising Investment, and predicting the trend of Nintendo's advertising sales in future, planning a reasonable Nintendo company's advertising investment in future Money interval." descr="Comparing Nintendo and Sony and Microsoft's sales and advertising Investment, and predicting the trend of Nintendo's advertising sales in future, planning a reasonable Nintendo company's advertising investment in future Money interval.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75" y="1718309"/>
            <a:ext cx="12574525" cy="1503682"/>
          </a:xfrm>
          <a:prstGeom prst="rect">
            <a:avLst/>
          </a:prstGeom>
          <a:effectLst>
            <a:outerShdw sx="100000" sy="100000" kx="0" ky="0" algn="b" rotWithShape="0" blurRad="101600" dist="25400" dir="5400000">
              <a:srgbClr val="000000">
                <a:alpha val="75000"/>
              </a:srgbClr>
            </a:outerShdw>
          </a:effectLst>
        </p:spPr>
      </p:pic>
      <p:sp>
        <p:nvSpPr>
          <p:cNvPr id="136" name="Data Sources"/>
          <p:cNvSpPr txBox="1"/>
          <p:nvPr/>
        </p:nvSpPr>
        <p:spPr>
          <a:xfrm>
            <a:off x="252094" y="6228078"/>
            <a:ext cx="4918102" cy="1170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pc="0" sz="8400"/>
            </a:lvl1pPr>
          </a:lstStyle>
          <a:p>
            <a:pPr/>
            <a:r>
              <a:t>Data Sources</a:t>
            </a:r>
          </a:p>
        </p:txBody>
      </p:sp>
      <p:grpSp>
        <p:nvGrpSpPr>
          <p:cNvPr id="139" name="3 different SOURCES：game’s sales…"/>
          <p:cNvGrpSpPr/>
          <p:nvPr/>
        </p:nvGrpSpPr>
        <p:grpSpPr>
          <a:xfrm>
            <a:off x="286435" y="7423150"/>
            <a:ext cx="5128820" cy="1981200"/>
            <a:chOff x="0" y="0"/>
            <a:chExt cx="5128818" cy="1981200"/>
          </a:xfrm>
        </p:grpSpPr>
        <p:sp>
          <p:nvSpPr>
            <p:cNvPr id="138" name="3 different SOURCES：game’s sales…"/>
            <p:cNvSpPr txBox="1"/>
            <p:nvPr/>
          </p:nvSpPr>
          <p:spPr>
            <a:xfrm>
              <a:off x="38100" y="38100"/>
              <a:ext cx="5052619" cy="190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 different SOURCES：game’s sales </a:t>
              </a:r>
            </a:p>
            <a:p>
              <a:pPr/>
              <a:r>
                <a:t>                                      game’s advertising</a:t>
              </a:r>
            </a:p>
            <a:p>
              <a:pPr/>
              <a:r>
                <a:t>                                      game’s Platform</a:t>
              </a:r>
            </a:p>
          </p:txBody>
        </p:sp>
        <p:pic>
          <p:nvPicPr>
            <p:cNvPr id="137" name="3 different SOURCES：game’s sales…" descr="3 different SOURCES：game’s sales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128819" cy="1981200"/>
            </a:xfrm>
            <a:prstGeom prst="rect">
              <a:avLst/>
            </a:prstGeom>
            <a:effectLst/>
          </p:spPr>
        </p:pic>
      </p:grpSp>
      <p:sp>
        <p:nvSpPr>
          <p:cNvPr id="140" name="Question"/>
          <p:cNvSpPr txBox="1"/>
          <p:nvPr/>
        </p:nvSpPr>
        <p:spPr>
          <a:xfrm>
            <a:off x="234696" y="3460113"/>
            <a:ext cx="3505099" cy="122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pc="0" sz="8800"/>
            </a:lvl1pPr>
          </a:lstStyle>
          <a:p>
            <a:pPr/>
            <a:r>
              <a:t>Question</a:t>
            </a:r>
          </a:p>
        </p:txBody>
      </p:sp>
      <p:grpSp>
        <p:nvGrpSpPr>
          <p:cNvPr id="143" name="Does Nintendo continue to strengthen advertising investment in North America？"/>
          <p:cNvGrpSpPr/>
          <p:nvPr/>
        </p:nvGrpSpPr>
        <p:grpSpPr>
          <a:xfrm>
            <a:off x="159266" y="4935220"/>
            <a:ext cx="9502345" cy="762001"/>
            <a:chOff x="0" y="0"/>
            <a:chExt cx="9502343" cy="762000"/>
          </a:xfrm>
        </p:grpSpPr>
        <p:sp>
          <p:nvSpPr>
            <p:cNvPr id="142" name="Does Nintendo continue to strengthen advertising investment in North America？"/>
            <p:cNvSpPr txBox="1"/>
            <p:nvPr/>
          </p:nvSpPr>
          <p:spPr>
            <a:xfrm>
              <a:off x="38099" y="38100"/>
              <a:ext cx="9426145" cy="68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Does Nintendo continue to strengthen advertising investment in North America？</a:t>
              </a:r>
            </a:p>
          </p:txBody>
        </p:sp>
        <p:pic>
          <p:nvPicPr>
            <p:cNvPr id="141" name="Does Nintendo continue to strengthen advertising investment in North America？" descr="Does Nintendo continue to strengthen advertising investment in North America？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9502344" cy="76200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18951551836421_.pic_hd.jpg" descr="18951551836421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6171" y="3385809"/>
            <a:ext cx="13379870" cy="2981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587704.png" descr="587704.png"/>
          <p:cNvPicPr>
            <a:picLocks noChangeAspect="1"/>
          </p:cNvPicPr>
          <p:nvPr/>
        </p:nvPicPr>
        <p:blipFill>
          <a:blip r:embed="rId3">
            <a:extLst/>
          </a:blip>
          <a:srcRect l="0" t="1625" r="0" b="0"/>
          <a:stretch>
            <a:fillRect/>
          </a:stretch>
        </p:blipFill>
        <p:spPr>
          <a:xfrm>
            <a:off x="-1849967" y="158551"/>
            <a:ext cx="17339734" cy="9595049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"/>
          <p:cNvSpPr txBox="1"/>
          <p:nvPr/>
        </p:nvSpPr>
        <p:spPr>
          <a:xfrm>
            <a:off x="6229045" y="4753609"/>
            <a:ext cx="546710" cy="4622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48" name="18951551836421_.pic_hd.jpg" descr="18951551836421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0072" y="4282672"/>
            <a:ext cx="13527672" cy="3014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865474.jpg" descr="865474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433" t="0" r="31433" b="0"/>
          <a:stretch>
            <a:fillRect/>
          </a:stretch>
        </p:blipFill>
        <p:spPr>
          <a:xfrm>
            <a:off x="190500" y="0"/>
            <a:ext cx="6438900" cy="9753600"/>
          </a:xfrm>
          <a:prstGeom prst="rect">
            <a:avLst/>
          </a:prstGeom>
        </p:spPr>
      </p:pic>
      <p:sp>
        <p:nvSpPr>
          <p:cNvPr id="151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960" indent="-187960" defTabSz="233679">
              <a:spcBef>
                <a:spcPts val="700"/>
              </a:spcBef>
              <a:defRPr sz="1280"/>
            </a:pPr>
          </a:p>
        </p:txBody>
      </p:sp>
      <p:sp>
        <p:nvSpPr>
          <p:cNvPr id="152" name="vari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233679">
              <a:lnSpc>
                <a:spcPct val="80000"/>
              </a:lnSpc>
              <a:spcBef>
                <a:spcPts val="0"/>
              </a:spcBef>
              <a:defRPr sz="4840">
                <a:solidFill>
                  <a:srgbClr val="5C5C5C"/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153" name="Body Level One…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06400" indent="-406400">
              <a:defRPr sz="2800"/>
            </a:pPr>
            <a:r>
              <a:t>Platform</a:t>
            </a:r>
          </a:p>
          <a:p>
            <a:pPr marL="406400" indent="-406400">
              <a:defRPr sz="2800"/>
            </a:pPr>
            <a:r>
              <a:t>Sales</a:t>
            </a:r>
          </a:p>
          <a:p>
            <a:pPr marL="406400" indent="-406400">
              <a:defRPr sz="2800"/>
            </a:pPr>
            <a:r>
              <a:t>Ad invest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587704.png" descr="58770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525" t="0" r="1525" b="0"/>
          <a:stretch>
            <a:fillRect/>
          </a:stretch>
        </p:blipFill>
        <p:spPr>
          <a:xfrm>
            <a:off x="1628378" y="1921934"/>
            <a:ext cx="9747955" cy="7310967"/>
          </a:xfrm>
          <a:prstGeom prst="rect">
            <a:avLst/>
          </a:prstGeom>
        </p:spPr>
      </p:pic>
      <p:sp>
        <p:nvSpPr>
          <p:cNvPr id="156" name="SALES COMPARE"/>
          <p:cNvSpPr txBox="1"/>
          <p:nvPr/>
        </p:nvSpPr>
        <p:spPr>
          <a:xfrm>
            <a:off x="470662" y="397508"/>
            <a:ext cx="5821884" cy="1224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cap="all" spc="0" sz="8800"/>
            </a:lvl1pPr>
          </a:lstStyle>
          <a:p>
            <a:pPr/>
            <a:r>
              <a:t>SALES COMPARE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18851551824952_.pic_hd.jpg" descr="18851551824952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0309"/>
            <a:ext cx="13004800" cy="8232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18841551824656_.pic_hd.jpg" descr="18841551824656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72744"/>
            <a:ext cx="13004800" cy="9008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18861551825115_.pic_hd.jpg" descr="18861551825115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47987"/>
            <a:ext cx="13004800" cy="8920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8901551833574_.pic_hd.jpg" descr="18901551833574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1369" y="-27673"/>
            <a:ext cx="10137514" cy="9808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