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0E30E-0120-4A70-B1EA-7344BF160C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F616AEE-E35D-4C5E-8E3B-354795A6838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pt-BR" sz="1600" b="1" dirty="0"/>
            <a:t>Medição da condutividade elétrica:</a:t>
          </a:r>
          <a:r>
            <a:rPr lang="pt-BR" sz="1600" dirty="0"/>
            <a:t> O sensor possui duas sondas metálicas que são inseridas no solo. Essas sondas emitem uma pequena corrente elétrica.</a:t>
          </a:r>
        </a:p>
        <a:p>
          <a:pPr algn="l">
            <a:lnSpc>
              <a:spcPct val="100000"/>
            </a:lnSpc>
          </a:pPr>
          <a:endParaRPr lang="pt-BR" sz="1400" dirty="0"/>
        </a:p>
        <a:p>
          <a:pPr algn="l">
            <a:lnSpc>
              <a:spcPct val="100000"/>
            </a:lnSpc>
          </a:pPr>
          <a:endParaRPr lang="en-US" sz="1100" dirty="0"/>
        </a:p>
      </dgm:t>
    </dgm:pt>
    <dgm:pt modelId="{D88EC1F9-99AD-46A4-9408-A5CCFD41FEF8}" type="parTrans" cxnId="{D4501CE2-AC9D-44F8-A6F7-89338A764285}">
      <dgm:prSet/>
      <dgm:spPr/>
      <dgm:t>
        <a:bodyPr/>
        <a:lstStyle/>
        <a:p>
          <a:endParaRPr lang="en-US"/>
        </a:p>
      </dgm:t>
    </dgm:pt>
    <dgm:pt modelId="{B3F820C2-1313-4106-846F-6DC49E1AB7B1}" type="sibTrans" cxnId="{D4501CE2-AC9D-44F8-A6F7-89338A7642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C557FA-0A4A-4ED7-B454-3F71DFF27B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/>
            <a:t>Interpretação do sinal:</a:t>
          </a:r>
          <a:r>
            <a:rPr lang="pt-BR" sz="1600" dirty="0"/>
            <a:t> O Arduino interpreta o dado recebido do sensor e o converte em um valor de umidade, que representa a porcentagem de água presente no solo.</a:t>
          </a:r>
        </a:p>
      </dgm:t>
    </dgm:pt>
    <dgm:pt modelId="{F83E2953-7CB7-4ACC-87E6-2386702E4D83}" type="parTrans" cxnId="{940ED719-CE2D-4CD1-AC5E-B9BC1756EF56}">
      <dgm:prSet/>
      <dgm:spPr/>
      <dgm:t>
        <a:bodyPr/>
        <a:lstStyle/>
        <a:p>
          <a:endParaRPr lang="en-US"/>
        </a:p>
      </dgm:t>
    </dgm:pt>
    <dgm:pt modelId="{3CCCAFA7-C0A2-4AE5-BBC8-9BE25C94E1FC}" type="sibTrans" cxnId="{940ED719-CE2D-4CD1-AC5E-B9BC1756EF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24B35D-FE6B-4D70-98A3-38BD28666E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/>
            <a:t>Transmissão de Dados</a:t>
          </a:r>
          <a:r>
            <a:rPr lang="pt-BR" sz="1600" dirty="0"/>
            <a:t>: Todos os dados coletados do </a:t>
          </a:r>
          <a:r>
            <a:rPr lang="pt-BR" sz="1600" dirty="0" err="1"/>
            <a:t>arduino</a:t>
          </a:r>
          <a:r>
            <a:rPr lang="pt-BR" sz="1600" dirty="0"/>
            <a:t> e seu sensor, são armazenados em um banco não relacional </a:t>
          </a:r>
          <a:r>
            <a:rPr lang="pt-BR" sz="1600" dirty="0" err="1"/>
            <a:t>MongoDB</a:t>
          </a:r>
          <a:r>
            <a:rPr lang="pt-BR" sz="1600" dirty="0"/>
            <a:t>.</a:t>
          </a:r>
          <a:endParaRPr lang="en-US" sz="1600" dirty="0"/>
        </a:p>
      </dgm:t>
    </dgm:pt>
    <dgm:pt modelId="{1515050A-2894-4EA5-8C81-CE0A34855746}" type="parTrans" cxnId="{C1DCBFBC-94D6-4759-90F2-8051592AAADC}">
      <dgm:prSet/>
      <dgm:spPr/>
      <dgm:t>
        <a:bodyPr/>
        <a:lstStyle/>
        <a:p>
          <a:endParaRPr lang="en-US"/>
        </a:p>
      </dgm:t>
    </dgm:pt>
    <dgm:pt modelId="{23BF9DAF-6598-4F9E-9947-A92C9A02E935}" type="sibTrans" cxnId="{C1DCBFBC-94D6-4759-90F2-8051592AAA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42E00F-08F8-4527-97AA-CAF65A2DCD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/>
            <a:t>Interface Web</a:t>
          </a:r>
          <a:r>
            <a:rPr lang="pt-BR" sz="1600" dirty="0"/>
            <a:t>: Disponibiliza um dashboard que exibe informações das hortas em tempo real de forma precisa</a:t>
          </a:r>
          <a:r>
            <a:rPr lang="pt-BR" sz="1200" dirty="0"/>
            <a:t>.</a:t>
          </a:r>
          <a:endParaRPr lang="en-US" sz="1200" dirty="0"/>
        </a:p>
      </dgm:t>
    </dgm:pt>
    <dgm:pt modelId="{3998D7BB-2985-4F8F-8F3E-B3C70E8B09B2}" type="parTrans" cxnId="{F061ADE7-4F32-4E6F-9878-FFB107E4A70F}">
      <dgm:prSet/>
      <dgm:spPr/>
      <dgm:t>
        <a:bodyPr/>
        <a:lstStyle/>
        <a:p>
          <a:endParaRPr lang="en-US"/>
        </a:p>
      </dgm:t>
    </dgm:pt>
    <dgm:pt modelId="{0E12D607-1389-45D6-9052-A7DA23E145AC}" type="sibTrans" cxnId="{F061ADE7-4F32-4E6F-9878-FFB107E4A70F}">
      <dgm:prSet/>
      <dgm:spPr/>
      <dgm:t>
        <a:bodyPr/>
        <a:lstStyle/>
        <a:p>
          <a:endParaRPr lang="en-US"/>
        </a:p>
      </dgm:t>
    </dgm:pt>
    <dgm:pt modelId="{2610E312-0169-41D8-AB40-44EA9BBACB75}" type="pres">
      <dgm:prSet presAssocID="{2EC0E30E-0120-4A70-B1EA-7344BF160C7F}" presName="root" presStyleCnt="0">
        <dgm:presLayoutVars>
          <dgm:dir/>
          <dgm:resizeHandles val="exact"/>
        </dgm:presLayoutVars>
      </dgm:prSet>
      <dgm:spPr/>
    </dgm:pt>
    <dgm:pt modelId="{C7B963EE-057F-4B84-ACDC-354E40C116D1}" type="pres">
      <dgm:prSet presAssocID="{2EC0E30E-0120-4A70-B1EA-7344BF160C7F}" presName="container" presStyleCnt="0">
        <dgm:presLayoutVars>
          <dgm:dir/>
          <dgm:resizeHandles val="exact"/>
        </dgm:presLayoutVars>
      </dgm:prSet>
      <dgm:spPr/>
    </dgm:pt>
    <dgm:pt modelId="{D3B6613C-E3D0-4B33-B164-8DA42E81081D}" type="pres">
      <dgm:prSet presAssocID="{FF616AEE-E35D-4C5E-8E3B-354795A68389}" presName="compNode" presStyleCnt="0"/>
      <dgm:spPr/>
    </dgm:pt>
    <dgm:pt modelId="{754C5906-FED8-4E05-8D80-B0555B982B3A}" type="pres">
      <dgm:prSet presAssocID="{FF616AEE-E35D-4C5E-8E3B-354795A68389}" presName="iconBgRect" presStyleLbl="bgShp" presStyleIdx="0" presStyleCnt="4"/>
      <dgm:spPr/>
    </dgm:pt>
    <dgm:pt modelId="{69C4BD6E-C636-4BFC-B54B-8A2378B57DD5}" type="pres">
      <dgm:prSet presAssocID="{FF616AEE-E35D-4C5E-8E3B-354795A683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8AAB4336-01E7-4E72-8EEE-3ED404830F26}" type="pres">
      <dgm:prSet presAssocID="{FF616AEE-E35D-4C5E-8E3B-354795A68389}" presName="spaceRect" presStyleCnt="0"/>
      <dgm:spPr/>
    </dgm:pt>
    <dgm:pt modelId="{1B7B540B-1357-47FF-AD42-5F80D0F64665}" type="pres">
      <dgm:prSet presAssocID="{FF616AEE-E35D-4C5E-8E3B-354795A68389}" presName="textRect" presStyleLbl="revTx" presStyleIdx="0" presStyleCnt="4">
        <dgm:presLayoutVars>
          <dgm:chMax val="1"/>
          <dgm:chPref val="1"/>
        </dgm:presLayoutVars>
      </dgm:prSet>
      <dgm:spPr/>
    </dgm:pt>
    <dgm:pt modelId="{893E5E2D-CD88-4515-8431-F5E30B73271F}" type="pres">
      <dgm:prSet presAssocID="{B3F820C2-1313-4106-846F-6DC49E1AB7B1}" presName="sibTrans" presStyleLbl="sibTrans2D1" presStyleIdx="0" presStyleCnt="0"/>
      <dgm:spPr/>
    </dgm:pt>
    <dgm:pt modelId="{3C7D5CFC-2984-4954-96F6-E8D66B25B275}" type="pres">
      <dgm:prSet presAssocID="{02C557FA-0A4A-4ED7-B454-3F71DFF27B10}" presName="compNode" presStyleCnt="0"/>
      <dgm:spPr/>
    </dgm:pt>
    <dgm:pt modelId="{2F08C62C-1D62-4F21-8E70-AB9B3D375F55}" type="pres">
      <dgm:prSet presAssocID="{02C557FA-0A4A-4ED7-B454-3F71DFF27B10}" presName="iconBgRect" presStyleLbl="bgShp" presStyleIdx="1" presStyleCnt="4"/>
      <dgm:spPr/>
    </dgm:pt>
    <dgm:pt modelId="{D160F981-58BB-46D9-B95A-C0D8EBE8204C}" type="pres">
      <dgm:prSet presAssocID="{02C557FA-0A4A-4ED7-B454-3F71DFF27B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F9C205DF-4563-476A-A212-EB5A52D42A7A}" type="pres">
      <dgm:prSet presAssocID="{02C557FA-0A4A-4ED7-B454-3F71DFF27B10}" presName="spaceRect" presStyleCnt="0"/>
      <dgm:spPr/>
    </dgm:pt>
    <dgm:pt modelId="{39076A65-0074-43D3-AA23-A022EE0B885E}" type="pres">
      <dgm:prSet presAssocID="{02C557FA-0A4A-4ED7-B454-3F71DFF27B10}" presName="textRect" presStyleLbl="revTx" presStyleIdx="1" presStyleCnt="4">
        <dgm:presLayoutVars>
          <dgm:chMax val="1"/>
          <dgm:chPref val="1"/>
        </dgm:presLayoutVars>
      </dgm:prSet>
      <dgm:spPr/>
    </dgm:pt>
    <dgm:pt modelId="{220580F3-42AA-40D7-A77B-6EE00CB0973D}" type="pres">
      <dgm:prSet presAssocID="{3CCCAFA7-C0A2-4AE5-BBC8-9BE25C94E1FC}" presName="sibTrans" presStyleLbl="sibTrans2D1" presStyleIdx="0" presStyleCnt="0"/>
      <dgm:spPr/>
    </dgm:pt>
    <dgm:pt modelId="{5C356AD7-F3DE-447D-A533-25234BD1ACA5}" type="pres">
      <dgm:prSet presAssocID="{D224B35D-FE6B-4D70-98A3-38BD28666E61}" presName="compNode" presStyleCnt="0"/>
      <dgm:spPr/>
    </dgm:pt>
    <dgm:pt modelId="{BAAB1206-1F45-4CE0-88E6-0C72588A9650}" type="pres">
      <dgm:prSet presAssocID="{D224B35D-FE6B-4D70-98A3-38BD28666E61}" presName="iconBgRect" presStyleLbl="bgShp" presStyleIdx="2" presStyleCnt="4" custLinFactNeighborX="-1734" custLinFactNeighborY="45671"/>
      <dgm:spPr/>
    </dgm:pt>
    <dgm:pt modelId="{6082DF85-5A5A-4200-9E7D-D8F41777AEB1}" type="pres">
      <dgm:prSet presAssocID="{D224B35D-FE6B-4D70-98A3-38BD28666E61}" presName="iconRect" presStyleLbl="node1" presStyleIdx="2" presStyleCnt="4" custLinFactNeighborX="-2990" custLinFactNeighborY="7874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64167B8-535C-49EE-9B41-093404503380}" type="pres">
      <dgm:prSet presAssocID="{D224B35D-FE6B-4D70-98A3-38BD28666E61}" presName="spaceRect" presStyleCnt="0"/>
      <dgm:spPr/>
    </dgm:pt>
    <dgm:pt modelId="{05036543-EF3A-443D-8949-7158A5441DAC}" type="pres">
      <dgm:prSet presAssocID="{D224B35D-FE6B-4D70-98A3-38BD28666E61}" presName="textRect" presStyleLbl="revTx" presStyleIdx="2" presStyleCnt="4" custLinFactNeighborX="-736" custLinFactNeighborY="45671">
        <dgm:presLayoutVars>
          <dgm:chMax val="1"/>
          <dgm:chPref val="1"/>
        </dgm:presLayoutVars>
      </dgm:prSet>
      <dgm:spPr/>
    </dgm:pt>
    <dgm:pt modelId="{80859C79-F8D9-4ED4-90B5-3AD206B971C6}" type="pres">
      <dgm:prSet presAssocID="{23BF9DAF-6598-4F9E-9947-A92C9A02E935}" presName="sibTrans" presStyleLbl="sibTrans2D1" presStyleIdx="0" presStyleCnt="0"/>
      <dgm:spPr/>
    </dgm:pt>
    <dgm:pt modelId="{5D3D02F8-8244-4BB6-A559-933020C5761D}" type="pres">
      <dgm:prSet presAssocID="{1542E00F-08F8-4527-97AA-CAF65A2DCD70}" presName="compNode" presStyleCnt="0"/>
      <dgm:spPr/>
    </dgm:pt>
    <dgm:pt modelId="{ACC900C2-2974-4815-A281-11DF498DC5EA}" type="pres">
      <dgm:prSet presAssocID="{1542E00F-08F8-4527-97AA-CAF65A2DCD70}" presName="iconBgRect" presStyleLbl="bgShp" presStyleIdx="3" presStyleCnt="4" custLinFactNeighborX="-1734" custLinFactNeighborY="45671"/>
      <dgm:spPr/>
    </dgm:pt>
    <dgm:pt modelId="{F0BC09A8-DAD5-484E-AF41-2744577D39E3}" type="pres">
      <dgm:prSet presAssocID="{1542E00F-08F8-4527-97AA-CAF65A2DCD70}" presName="iconRect" presStyleLbl="node1" presStyleIdx="3" presStyleCnt="4" custLinFactNeighborX="-2990" custLinFactNeighborY="7874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CA44912-EE1A-47AD-8B67-A47B91F6ABC7}" type="pres">
      <dgm:prSet presAssocID="{1542E00F-08F8-4527-97AA-CAF65A2DCD70}" presName="spaceRect" presStyleCnt="0"/>
      <dgm:spPr/>
    </dgm:pt>
    <dgm:pt modelId="{302182D1-B560-443A-AA7D-3B5DAF889845}" type="pres">
      <dgm:prSet presAssocID="{1542E00F-08F8-4527-97AA-CAF65A2DCD70}" presName="textRect" presStyleLbl="revTx" presStyleIdx="3" presStyleCnt="4" custLinFactNeighborX="-736" custLinFactNeighborY="45671">
        <dgm:presLayoutVars>
          <dgm:chMax val="1"/>
          <dgm:chPref val="1"/>
        </dgm:presLayoutVars>
      </dgm:prSet>
      <dgm:spPr/>
    </dgm:pt>
  </dgm:ptLst>
  <dgm:cxnLst>
    <dgm:cxn modelId="{E7893B00-BCE1-463D-AD4F-2D5D299B6EA2}" type="presOf" srcId="{D224B35D-FE6B-4D70-98A3-38BD28666E61}" destId="{05036543-EF3A-443D-8949-7158A5441DAC}" srcOrd="0" destOrd="0" presId="urn:microsoft.com/office/officeart/2018/2/layout/IconCircleList"/>
    <dgm:cxn modelId="{1B9FCB0D-4271-42C2-86F6-EBE832DF21C4}" type="presOf" srcId="{FF616AEE-E35D-4C5E-8E3B-354795A68389}" destId="{1B7B540B-1357-47FF-AD42-5F80D0F64665}" srcOrd="0" destOrd="0" presId="urn:microsoft.com/office/officeart/2018/2/layout/IconCircleList"/>
    <dgm:cxn modelId="{EFF66A10-E4C2-4F90-A0AA-27DB5C8018B1}" type="presOf" srcId="{1542E00F-08F8-4527-97AA-CAF65A2DCD70}" destId="{302182D1-B560-443A-AA7D-3B5DAF889845}" srcOrd="0" destOrd="0" presId="urn:microsoft.com/office/officeart/2018/2/layout/IconCircleList"/>
    <dgm:cxn modelId="{940ED719-CE2D-4CD1-AC5E-B9BC1756EF56}" srcId="{2EC0E30E-0120-4A70-B1EA-7344BF160C7F}" destId="{02C557FA-0A4A-4ED7-B454-3F71DFF27B10}" srcOrd="1" destOrd="0" parTransId="{F83E2953-7CB7-4ACC-87E6-2386702E4D83}" sibTransId="{3CCCAFA7-C0A2-4AE5-BBC8-9BE25C94E1FC}"/>
    <dgm:cxn modelId="{F31F653B-7E9D-4DC3-8E86-9AB747EFB9E0}" type="presOf" srcId="{23BF9DAF-6598-4F9E-9947-A92C9A02E935}" destId="{80859C79-F8D9-4ED4-90B5-3AD206B971C6}" srcOrd="0" destOrd="0" presId="urn:microsoft.com/office/officeart/2018/2/layout/IconCircleList"/>
    <dgm:cxn modelId="{98E7A43C-1738-409D-91C0-D2C0CA51B67B}" type="presOf" srcId="{B3F820C2-1313-4106-846F-6DC49E1AB7B1}" destId="{893E5E2D-CD88-4515-8431-F5E30B73271F}" srcOrd="0" destOrd="0" presId="urn:microsoft.com/office/officeart/2018/2/layout/IconCircleList"/>
    <dgm:cxn modelId="{57904876-2DA9-4F92-9B7F-8B3CF5738DF0}" type="presOf" srcId="{02C557FA-0A4A-4ED7-B454-3F71DFF27B10}" destId="{39076A65-0074-43D3-AA23-A022EE0B885E}" srcOrd="0" destOrd="0" presId="urn:microsoft.com/office/officeart/2018/2/layout/IconCircleList"/>
    <dgm:cxn modelId="{2C31229B-1459-49CA-8AFF-BDB8442AED0B}" type="presOf" srcId="{3CCCAFA7-C0A2-4AE5-BBC8-9BE25C94E1FC}" destId="{220580F3-42AA-40D7-A77B-6EE00CB0973D}" srcOrd="0" destOrd="0" presId="urn:microsoft.com/office/officeart/2018/2/layout/IconCircleList"/>
    <dgm:cxn modelId="{C1DCBFBC-94D6-4759-90F2-8051592AAADC}" srcId="{2EC0E30E-0120-4A70-B1EA-7344BF160C7F}" destId="{D224B35D-FE6B-4D70-98A3-38BD28666E61}" srcOrd="2" destOrd="0" parTransId="{1515050A-2894-4EA5-8C81-CE0A34855746}" sibTransId="{23BF9DAF-6598-4F9E-9947-A92C9A02E935}"/>
    <dgm:cxn modelId="{D4501CE2-AC9D-44F8-A6F7-89338A764285}" srcId="{2EC0E30E-0120-4A70-B1EA-7344BF160C7F}" destId="{FF616AEE-E35D-4C5E-8E3B-354795A68389}" srcOrd="0" destOrd="0" parTransId="{D88EC1F9-99AD-46A4-9408-A5CCFD41FEF8}" sibTransId="{B3F820C2-1313-4106-846F-6DC49E1AB7B1}"/>
    <dgm:cxn modelId="{F061ADE7-4F32-4E6F-9878-FFB107E4A70F}" srcId="{2EC0E30E-0120-4A70-B1EA-7344BF160C7F}" destId="{1542E00F-08F8-4527-97AA-CAF65A2DCD70}" srcOrd="3" destOrd="0" parTransId="{3998D7BB-2985-4F8F-8F3E-B3C70E8B09B2}" sibTransId="{0E12D607-1389-45D6-9052-A7DA23E145AC}"/>
    <dgm:cxn modelId="{66778CE8-8D98-4946-AED5-913136418141}" type="presOf" srcId="{2EC0E30E-0120-4A70-B1EA-7344BF160C7F}" destId="{2610E312-0169-41D8-AB40-44EA9BBACB75}" srcOrd="0" destOrd="0" presId="urn:microsoft.com/office/officeart/2018/2/layout/IconCircleList"/>
    <dgm:cxn modelId="{65B1D008-1D45-4B97-8483-E59A685DA532}" type="presParOf" srcId="{2610E312-0169-41D8-AB40-44EA9BBACB75}" destId="{C7B963EE-057F-4B84-ACDC-354E40C116D1}" srcOrd="0" destOrd="0" presId="urn:microsoft.com/office/officeart/2018/2/layout/IconCircleList"/>
    <dgm:cxn modelId="{ADCCFD05-A79C-4D2E-BF09-44B7AC74B79B}" type="presParOf" srcId="{C7B963EE-057F-4B84-ACDC-354E40C116D1}" destId="{D3B6613C-E3D0-4B33-B164-8DA42E81081D}" srcOrd="0" destOrd="0" presId="urn:microsoft.com/office/officeart/2018/2/layout/IconCircleList"/>
    <dgm:cxn modelId="{484EC876-A0E3-434D-B8A1-60BA5FBED3EE}" type="presParOf" srcId="{D3B6613C-E3D0-4B33-B164-8DA42E81081D}" destId="{754C5906-FED8-4E05-8D80-B0555B982B3A}" srcOrd="0" destOrd="0" presId="urn:microsoft.com/office/officeart/2018/2/layout/IconCircleList"/>
    <dgm:cxn modelId="{C8EAE7D5-CAD3-42A6-9233-1796A81ABE1A}" type="presParOf" srcId="{D3B6613C-E3D0-4B33-B164-8DA42E81081D}" destId="{69C4BD6E-C636-4BFC-B54B-8A2378B57DD5}" srcOrd="1" destOrd="0" presId="urn:microsoft.com/office/officeart/2018/2/layout/IconCircleList"/>
    <dgm:cxn modelId="{0B98D6A2-606A-4ED4-B1D3-676D7063F6C2}" type="presParOf" srcId="{D3B6613C-E3D0-4B33-B164-8DA42E81081D}" destId="{8AAB4336-01E7-4E72-8EEE-3ED404830F26}" srcOrd="2" destOrd="0" presId="urn:microsoft.com/office/officeart/2018/2/layout/IconCircleList"/>
    <dgm:cxn modelId="{35E460F2-E8DF-47D5-8991-5FC282BF83E9}" type="presParOf" srcId="{D3B6613C-E3D0-4B33-B164-8DA42E81081D}" destId="{1B7B540B-1357-47FF-AD42-5F80D0F64665}" srcOrd="3" destOrd="0" presId="urn:microsoft.com/office/officeart/2018/2/layout/IconCircleList"/>
    <dgm:cxn modelId="{C544E03F-3300-4880-8E3C-B6AB68B15F7D}" type="presParOf" srcId="{C7B963EE-057F-4B84-ACDC-354E40C116D1}" destId="{893E5E2D-CD88-4515-8431-F5E30B73271F}" srcOrd="1" destOrd="0" presId="urn:microsoft.com/office/officeart/2018/2/layout/IconCircleList"/>
    <dgm:cxn modelId="{9479A0C1-2A7F-4B48-AD62-14E47D877103}" type="presParOf" srcId="{C7B963EE-057F-4B84-ACDC-354E40C116D1}" destId="{3C7D5CFC-2984-4954-96F6-E8D66B25B275}" srcOrd="2" destOrd="0" presId="urn:microsoft.com/office/officeart/2018/2/layout/IconCircleList"/>
    <dgm:cxn modelId="{BC2922E8-E49F-40B2-87D1-77BCA2047FE9}" type="presParOf" srcId="{3C7D5CFC-2984-4954-96F6-E8D66B25B275}" destId="{2F08C62C-1D62-4F21-8E70-AB9B3D375F55}" srcOrd="0" destOrd="0" presId="urn:microsoft.com/office/officeart/2018/2/layout/IconCircleList"/>
    <dgm:cxn modelId="{17B202CD-5AF4-44CB-B39C-5D006282FF65}" type="presParOf" srcId="{3C7D5CFC-2984-4954-96F6-E8D66B25B275}" destId="{D160F981-58BB-46D9-B95A-C0D8EBE8204C}" srcOrd="1" destOrd="0" presId="urn:microsoft.com/office/officeart/2018/2/layout/IconCircleList"/>
    <dgm:cxn modelId="{06AB5794-F9FD-4053-A12F-85DB613530E4}" type="presParOf" srcId="{3C7D5CFC-2984-4954-96F6-E8D66B25B275}" destId="{F9C205DF-4563-476A-A212-EB5A52D42A7A}" srcOrd="2" destOrd="0" presId="urn:microsoft.com/office/officeart/2018/2/layout/IconCircleList"/>
    <dgm:cxn modelId="{5EF78ABE-D745-4F74-A20F-472834D1BF0F}" type="presParOf" srcId="{3C7D5CFC-2984-4954-96F6-E8D66B25B275}" destId="{39076A65-0074-43D3-AA23-A022EE0B885E}" srcOrd="3" destOrd="0" presId="urn:microsoft.com/office/officeart/2018/2/layout/IconCircleList"/>
    <dgm:cxn modelId="{0EA15F20-76D0-411C-AE0A-54272B193856}" type="presParOf" srcId="{C7B963EE-057F-4B84-ACDC-354E40C116D1}" destId="{220580F3-42AA-40D7-A77B-6EE00CB0973D}" srcOrd="3" destOrd="0" presId="urn:microsoft.com/office/officeart/2018/2/layout/IconCircleList"/>
    <dgm:cxn modelId="{C2973235-8757-42DC-A25D-2FF5A44FEEF4}" type="presParOf" srcId="{C7B963EE-057F-4B84-ACDC-354E40C116D1}" destId="{5C356AD7-F3DE-447D-A533-25234BD1ACA5}" srcOrd="4" destOrd="0" presId="urn:microsoft.com/office/officeart/2018/2/layout/IconCircleList"/>
    <dgm:cxn modelId="{CD039B90-330E-464B-B3E4-FD17BA44D554}" type="presParOf" srcId="{5C356AD7-F3DE-447D-A533-25234BD1ACA5}" destId="{BAAB1206-1F45-4CE0-88E6-0C72588A9650}" srcOrd="0" destOrd="0" presId="urn:microsoft.com/office/officeart/2018/2/layout/IconCircleList"/>
    <dgm:cxn modelId="{AD6FBA6F-E31F-49A8-911D-195F60FC503D}" type="presParOf" srcId="{5C356AD7-F3DE-447D-A533-25234BD1ACA5}" destId="{6082DF85-5A5A-4200-9E7D-D8F41777AEB1}" srcOrd="1" destOrd="0" presId="urn:microsoft.com/office/officeart/2018/2/layout/IconCircleList"/>
    <dgm:cxn modelId="{3C6D2A47-F6DF-4AB4-B31D-15D77E8E9BBA}" type="presParOf" srcId="{5C356AD7-F3DE-447D-A533-25234BD1ACA5}" destId="{664167B8-535C-49EE-9B41-093404503380}" srcOrd="2" destOrd="0" presId="urn:microsoft.com/office/officeart/2018/2/layout/IconCircleList"/>
    <dgm:cxn modelId="{B4F1FEFB-F721-4304-B5A5-0BA6B2CAB6D9}" type="presParOf" srcId="{5C356AD7-F3DE-447D-A533-25234BD1ACA5}" destId="{05036543-EF3A-443D-8949-7158A5441DAC}" srcOrd="3" destOrd="0" presId="urn:microsoft.com/office/officeart/2018/2/layout/IconCircleList"/>
    <dgm:cxn modelId="{3AF65EFD-D033-488B-9578-0D21B6324E02}" type="presParOf" srcId="{C7B963EE-057F-4B84-ACDC-354E40C116D1}" destId="{80859C79-F8D9-4ED4-90B5-3AD206B971C6}" srcOrd="5" destOrd="0" presId="urn:microsoft.com/office/officeart/2018/2/layout/IconCircleList"/>
    <dgm:cxn modelId="{0DA30E93-A958-4880-A3E3-3C8DD07213D5}" type="presParOf" srcId="{C7B963EE-057F-4B84-ACDC-354E40C116D1}" destId="{5D3D02F8-8244-4BB6-A559-933020C5761D}" srcOrd="6" destOrd="0" presId="urn:microsoft.com/office/officeart/2018/2/layout/IconCircleList"/>
    <dgm:cxn modelId="{EB828CCB-857A-455D-B432-21E8FE619E28}" type="presParOf" srcId="{5D3D02F8-8244-4BB6-A559-933020C5761D}" destId="{ACC900C2-2974-4815-A281-11DF498DC5EA}" srcOrd="0" destOrd="0" presId="urn:microsoft.com/office/officeart/2018/2/layout/IconCircleList"/>
    <dgm:cxn modelId="{77AE4076-E01D-4656-8B9D-6ED758D3F609}" type="presParOf" srcId="{5D3D02F8-8244-4BB6-A559-933020C5761D}" destId="{F0BC09A8-DAD5-484E-AF41-2744577D39E3}" srcOrd="1" destOrd="0" presId="urn:microsoft.com/office/officeart/2018/2/layout/IconCircleList"/>
    <dgm:cxn modelId="{C9E1CF5E-849F-4C70-8253-3E5C5B83F719}" type="presParOf" srcId="{5D3D02F8-8244-4BB6-A559-933020C5761D}" destId="{5CA44912-EE1A-47AD-8B67-A47B91F6ABC7}" srcOrd="2" destOrd="0" presId="urn:microsoft.com/office/officeart/2018/2/layout/IconCircleList"/>
    <dgm:cxn modelId="{E8F9BBFD-F537-480F-92CD-42BDC0ACDB09}" type="presParOf" srcId="{5D3D02F8-8244-4BB6-A559-933020C5761D}" destId="{302182D1-B560-443A-AA7D-3B5DAF8898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5906-FED8-4E05-8D80-B0555B982B3A}">
      <dsp:nvSpPr>
        <dsp:cNvPr id="0" name=""/>
        <dsp:cNvSpPr/>
      </dsp:nvSpPr>
      <dsp:spPr>
        <a:xfrm>
          <a:off x="15312" y="2180551"/>
          <a:ext cx="882816" cy="88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4BD6E-C636-4BFC-B54B-8A2378B57DD5}">
      <dsp:nvSpPr>
        <dsp:cNvPr id="0" name=""/>
        <dsp:cNvSpPr/>
      </dsp:nvSpPr>
      <dsp:spPr>
        <a:xfrm>
          <a:off x="200703" y="2365942"/>
          <a:ext cx="512033" cy="512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540B-1357-47FF-AD42-5F80D0F64665}">
      <dsp:nvSpPr>
        <dsp:cNvPr id="0" name=""/>
        <dsp:cNvSpPr/>
      </dsp:nvSpPr>
      <dsp:spPr>
        <a:xfrm>
          <a:off x="1087303" y="2180551"/>
          <a:ext cx="2080923" cy="88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Medição da condutividade elétrica:</a:t>
          </a:r>
          <a:r>
            <a:rPr lang="pt-BR" sz="1600" kern="1200" dirty="0"/>
            <a:t> O sensor possui duas sondas metálicas que são inseridas no solo. Essas sondas emitem uma pequena corrente elétrica.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087303" y="2180551"/>
        <a:ext cx="2080923" cy="882816"/>
      </dsp:txXfrm>
    </dsp:sp>
    <dsp:sp modelId="{2F08C62C-1D62-4F21-8E70-AB9B3D375F55}">
      <dsp:nvSpPr>
        <dsp:cNvPr id="0" name=""/>
        <dsp:cNvSpPr/>
      </dsp:nvSpPr>
      <dsp:spPr>
        <a:xfrm>
          <a:off x="3530812" y="2180551"/>
          <a:ext cx="882816" cy="88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0F981-58BB-46D9-B95A-C0D8EBE8204C}">
      <dsp:nvSpPr>
        <dsp:cNvPr id="0" name=""/>
        <dsp:cNvSpPr/>
      </dsp:nvSpPr>
      <dsp:spPr>
        <a:xfrm>
          <a:off x="3716203" y="2365942"/>
          <a:ext cx="512033" cy="512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76A65-0074-43D3-AA23-A022EE0B885E}">
      <dsp:nvSpPr>
        <dsp:cNvPr id="0" name=""/>
        <dsp:cNvSpPr/>
      </dsp:nvSpPr>
      <dsp:spPr>
        <a:xfrm>
          <a:off x="4602803" y="2180551"/>
          <a:ext cx="2080923" cy="88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Interpretação do sinal:</a:t>
          </a:r>
          <a:r>
            <a:rPr lang="pt-BR" sz="1600" kern="1200" dirty="0"/>
            <a:t> O Arduino interpreta o dado recebido do sensor e o converte em um valor de umidade, que representa a porcentagem de água presente no solo.</a:t>
          </a:r>
        </a:p>
      </dsp:txBody>
      <dsp:txXfrm>
        <a:off x="4602803" y="2180551"/>
        <a:ext cx="2080923" cy="882816"/>
      </dsp:txXfrm>
    </dsp:sp>
    <dsp:sp modelId="{BAAB1206-1F45-4CE0-88E6-0C72588A9650}">
      <dsp:nvSpPr>
        <dsp:cNvPr id="0" name=""/>
        <dsp:cNvSpPr/>
      </dsp:nvSpPr>
      <dsp:spPr>
        <a:xfrm>
          <a:off x="4" y="4721431"/>
          <a:ext cx="882816" cy="88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2DF85-5A5A-4200-9E7D-D8F41777AEB1}">
      <dsp:nvSpPr>
        <dsp:cNvPr id="0" name=""/>
        <dsp:cNvSpPr/>
      </dsp:nvSpPr>
      <dsp:spPr>
        <a:xfrm>
          <a:off x="185393" y="4906827"/>
          <a:ext cx="512033" cy="512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36543-EF3A-443D-8949-7158A5441DAC}">
      <dsp:nvSpPr>
        <dsp:cNvPr id="0" name=""/>
        <dsp:cNvSpPr/>
      </dsp:nvSpPr>
      <dsp:spPr>
        <a:xfrm>
          <a:off x="1071987" y="4721431"/>
          <a:ext cx="2080923" cy="88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Transmissão de Dados</a:t>
          </a:r>
          <a:r>
            <a:rPr lang="pt-BR" sz="1600" kern="1200" dirty="0"/>
            <a:t>: Todos os dados coletados do </a:t>
          </a:r>
          <a:r>
            <a:rPr lang="pt-BR" sz="1600" kern="1200" dirty="0" err="1"/>
            <a:t>arduino</a:t>
          </a:r>
          <a:r>
            <a:rPr lang="pt-BR" sz="1600" kern="1200" dirty="0"/>
            <a:t> e seu sensor, são armazenados em um banco não relacional </a:t>
          </a:r>
          <a:r>
            <a:rPr lang="pt-BR" sz="1600" kern="1200" dirty="0" err="1"/>
            <a:t>MongoDB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1071987" y="4721431"/>
        <a:ext cx="2080923" cy="882816"/>
      </dsp:txXfrm>
    </dsp:sp>
    <dsp:sp modelId="{ACC900C2-2974-4815-A281-11DF498DC5EA}">
      <dsp:nvSpPr>
        <dsp:cNvPr id="0" name=""/>
        <dsp:cNvSpPr/>
      </dsp:nvSpPr>
      <dsp:spPr>
        <a:xfrm>
          <a:off x="3515504" y="4721431"/>
          <a:ext cx="882816" cy="8828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C09A8-DAD5-484E-AF41-2744577D39E3}">
      <dsp:nvSpPr>
        <dsp:cNvPr id="0" name=""/>
        <dsp:cNvSpPr/>
      </dsp:nvSpPr>
      <dsp:spPr>
        <a:xfrm>
          <a:off x="3700893" y="4906827"/>
          <a:ext cx="512033" cy="512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182D1-B560-443A-AA7D-3B5DAF889845}">
      <dsp:nvSpPr>
        <dsp:cNvPr id="0" name=""/>
        <dsp:cNvSpPr/>
      </dsp:nvSpPr>
      <dsp:spPr>
        <a:xfrm>
          <a:off x="4587487" y="4721431"/>
          <a:ext cx="2080923" cy="88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Interface Web</a:t>
          </a:r>
          <a:r>
            <a:rPr lang="pt-BR" sz="1600" kern="1200" dirty="0"/>
            <a:t>: Disponibiliza um dashboard que exibe informações das hortas em tempo real de forma precisa</a:t>
          </a:r>
          <a:r>
            <a:rPr lang="pt-BR" sz="1200" kern="1200" dirty="0"/>
            <a:t>.</a:t>
          </a:r>
          <a:endParaRPr lang="en-US" sz="1200" kern="1200" dirty="0"/>
        </a:p>
      </dsp:txBody>
      <dsp:txXfrm>
        <a:off x="4587487" y="4721431"/>
        <a:ext cx="2080923" cy="8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041A-F1A6-44FE-9F18-AF5EFEBBB5CA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E1F96-2C34-433C-A318-1953BF47E8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3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E1F96-2C34-433C-A318-1953BF47E8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E1F96-2C34-433C-A318-1953BF47E88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1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E1F96-2C34-433C-A318-1953BF47E8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0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1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0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7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95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4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30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6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irst Day Of Spring We Have Your Smart Garden Tech », 60% OFF">
            <a:extLst>
              <a:ext uri="{FF2B5EF4-FFF2-40B4-BE49-F238E27FC236}">
                <a16:creationId xmlns:a16="http://schemas.microsoft.com/office/drawing/2014/main" id="{4AE1A092-23E0-A98E-F16F-D2ED9049F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" b="10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Oval 1032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83302-E855-B042-267A-10E48861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/>
              <a:t>Sistema Horta Inteligente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E9F7C-7F86-F670-5D8F-6CC8B5FF5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4867561" cy="1513953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/>
              <a:t>Projeto Interdisciplinar do 3º semestre</a:t>
            </a:r>
          </a:p>
          <a:p>
            <a:br>
              <a:rPr lang="pt-BR" sz="2000" dirty="0"/>
            </a:br>
            <a:r>
              <a:rPr lang="pt-BR" sz="2000" dirty="0"/>
              <a:t>Feitor por: Pedro Fuin, Luan Francisco, </a:t>
            </a:r>
            <a:r>
              <a:rPr lang="pt-BR" sz="2000" dirty="0" err="1"/>
              <a:t>Luis</a:t>
            </a:r>
            <a:r>
              <a:rPr lang="pt-BR" sz="2000" dirty="0"/>
              <a:t> Gustavo, Wendel Bitencourt e </a:t>
            </a:r>
            <a:r>
              <a:rPr lang="pt-BR" sz="2000" dirty="0" err="1"/>
              <a:t>Luis</a:t>
            </a:r>
            <a:r>
              <a:rPr lang="pt-BR" sz="2000" dirty="0"/>
              <a:t> Henrique</a:t>
            </a: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0288A6F2-310E-BB0C-8912-DC4BA9A4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" y="129009"/>
            <a:ext cx="794988" cy="7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sta aérea da mão de uma pessoa plantando">
            <a:extLst>
              <a:ext uri="{FF2B5EF4-FFF2-40B4-BE49-F238E27FC236}">
                <a16:creationId xmlns:a16="http://schemas.microsoft.com/office/drawing/2014/main" id="{B2581FA4-2316-C337-F5D3-31905452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97" r="2642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B2222B-8350-D66B-F84F-182F578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pt-BR" dirty="0"/>
              <a:t>Introdução ao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2C5DF-4144-4608-D60E-A6E8483E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projeto visa criar uma </a:t>
            </a:r>
            <a:r>
              <a:rPr lang="pt-BR" b="1" dirty="0"/>
              <a:t>Horta Inteligente</a:t>
            </a:r>
            <a:r>
              <a:rPr lang="pt-BR" dirty="0"/>
              <a:t> que utiliza sensores para monitorar a umidade do solo em tempo real.</a:t>
            </a:r>
          </a:p>
          <a:p>
            <a:r>
              <a:rPr lang="pt-BR" dirty="0"/>
              <a:t> A </a:t>
            </a:r>
            <a:r>
              <a:rPr lang="pt-BR" b="1" dirty="0"/>
              <a:t>proposta</a:t>
            </a:r>
            <a:r>
              <a:rPr lang="pt-BR" dirty="0"/>
              <a:t> é desenvolver uma solução tecnológica que permita o acompanhamento preciso das condições de irrigação, contribuindo para a saúde, produtividade das plantas e economia de água.</a:t>
            </a:r>
          </a:p>
        </p:txBody>
      </p:sp>
    </p:spTree>
    <p:extLst>
      <p:ext uri="{BB962C8B-B14F-4D97-AF65-F5344CB8AC3E}">
        <p14:creationId xmlns:p14="http://schemas.microsoft.com/office/powerpoint/2010/main" val="6620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B988A6D-F84A-142F-1017-851A7B0C3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45" y="1491593"/>
            <a:ext cx="3755655" cy="375565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7B12A-876E-A639-04EB-87A7AF22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7162799" cy="1325563"/>
          </a:xfrm>
        </p:spPr>
        <p:txBody>
          <a:bodyPr>
            <a:normAutofit/>
          </a:bodyPr>
          <a:lstStyle/>
          <a:p>
            <a:r>
              <a:rPr lang="pt-BR" dirty="0"/>
              <a:t>Problemática Identificada</a:t>
            </a:r>
          </a:p>
        </p:txBody>
      </p:sp>
      <p:pic>
        <p:nvPicPr>
          <p:cNvPr id="2052" name="Picture 4" descr="Desperdício - ícones de ecologia e meio ambiente grátis">
            <a:extLst>
              <a:ext uri="{FF2B5EF4-FFF2-40B4-BE49-F238E27FC236}">
                <a16:creationId xmlns:a16="http://schemas.microsoft.com/office/drawing/2014/main" id="{9EB31D38-69A3-1ABB-4084-959AAB13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43267"/>
            <a:ext cx="1414732" cy="141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844ED-E9E4-7C1C-E49B-6953DED8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9429"/>
            <a:ext cx="7496046" cy="501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effectLst/>
                <a:latin typeface="-apple-system"/>
              </a:rPr>
              <a:t>Problema:</a:t>
            </a:r>
            <a:r>
              <a:rPr lang="pt-BR" sz="2000" dirty="0">
                <a:effectLst/>
                <a:latin typeface="-apple-system"/>
              </a:rPr>
              <a:t> </a:t>
            </a:r>
          </a:p>
          <a:p>
            <a:r>
              <a:rPr lang="pt-BR" sz="2000" dirty="0">
                <a:effectLst/>
                <a:latin typeface="-apple-system"/>
              </a:rPr>
              <a:t>A manutenção da umidade ideal do solo em hortas é um desafio constante. A irrigação manual, além de demandar tempo e esforço, muitas vezes resulta em </a:t>
            </a:r>
            <a:r>
              <a:rPr lang="pt-BR" sz="2000" b="1" dirty="0">
                <a:effectLst/>
                <a:latin typeface="-apple-system"/>
              </a:rPr>
              <a:t>sub ou super-irrigação</a:t>
            </a:r>
            <a:r>
              <a:rPr lang="pt-BR" sz="2000" dirty="0">
                <a:effectLst/>
                <a:latin typeface="-apple-system"/>
              </a:rPr>
              <a:t>.</a:t>
            </a:r>
          </a:p>
          <a:p>
            <a:endParaRPr lang="pt-BR" sz="2000" dirty="0">
              <a:effectLst/>
              <a:latin typeface="-apple-system"/>
            </a:endParaRPr>
          </a:p>
          <a:p>
            <a:pPr marL="0" indent="0" rtl="0">
              <a:buNone/>
            </a:pPr>
            <a:r>
              <a:rPr lang="pt-BR" sz="2000" b="1" dirty="0">
                <a:effectLst/>
                <a:latin typeface="-apple-system"/>
              </a:rPr>
              <a:t>Impacto:</a:t>
            </a:r>
            <a:endParaRPr lang="pt-BR" sz="2000" dirty="0">
              <a:effectLst/>
              <a:latin typeface="-apple-system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2000" b="1" dirty="0">
                <a:effectLst/>
                <a:latin typeface="-apple-system"/>
              </a:rPr>
              <a:t>Desperdício de água:</a:t>
            </a:r>
            <a:r>
              <a:rPr lang="pt-BR" sz="2000" dirty="0">
                <a:effectLst/>
                <a:latin typeface="-apple-system"/>
              </a:rPr>
              <a:t> A irrigação excessiva, além de gerar custos desnecessários, contribui para o esgotamento de recursos hídricos.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2000" b="1" dirty="0">
                <a:effectLst/>
                <a:latin typeface="-apple-system"/>
              </a:rPr>
              <a:t>Diminuição da produtividade:</a:t>
            </a:r>
            <a:r>
              <a:rPr lang="pt-BR" sz="2000" dirty="0">
                <a:effectLst/>
                <a:latin typeface="-apple-system"/>
              </a:rPr>
              <a:t> Tanto a falta quanto o excesso de água prejudicam o desenvolvimento das plantas, impactando diretamente na quantidade e qualidade da colheita.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2000" b="1" dirty="0">
                <a:effectLst/>
                <a:latin typeface="-apple-system"/>
              </a:rPr>
              <a:t>Maior esforço manual:</a:t>
            </a:r>
            <a:r>
              <a:rPr lang="pt-BR" sz="2000" dirty="0">
                <a:effectLst/>
                <a:latin typeface="-apple-system"/>
              </a:rPr>
              <a:t> A irrigação manual exige atenção constante e disponibilidade, o que nem sempre é viável para todos os cultivadores.</a:t>
            </a:r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36785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3D97A-2C47-4A27-C30B-44583F2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87" y="365124"/>
            <a:ext cx="6149408" cy="1325563"/>
          </a:xfrm>
        </p:spPr>
        <p:txBody>
          <a:bodyPr>
            <a:normAutofit/>
          </a:bodyPr>
          <a:lstStyle/>
          <a:p>
            <a:r>
              <a:rPr lang="pt-BR" dirty="0"/>
              <a:t>Qual a nossa solução?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DA9A827-1CC7-013D-EDD1-091D39A8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25" y="1713063"/>
            <a:ext cx="3167479" cy="307566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EBF83-7E00-C40B-51BC-8CDD18D2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1" y="1346722"/>
            <a:ext cx="6339443" cy="5282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900" b="1" dirty="0"/>
              <a:t>Implementação da Horta Inteligente:</a:t>
            </a:r>
          </a:p>
          <a:p>
            <a:r>
              <a:rPr lang="pt-BR" sz="1900" dirty="0"/>
              <a:t> Nossa solução envolve a criação de uma horta inteligente equipada com sensores de umidade do solo. Esses sensores são capazes de medir a umidade em tempo real e enviar os dados coletados para uma plataforma online. Com base nesses dados, é possível tomar decisões informadas sobre a irrigação, garantindo que as plantas recebam a quantidade ideal de água.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Sensores de Umidade do Solo:</a:t>
            </a:r>
            <a:endParaRPr lang="pt-BR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Utilizam tecnologia capacitiva para medir a umidade de forma precisa.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Instalados diretamente no solo, próximos às raízes das plantas.</a:t>
            </a:r>
          </a:p>
          <a:p>
            <a:pPr marL="0" indent="0">
              <a:buNone/>
            </a:pPr>
            <a:r>
              <a:rPr lang="pt-BR" sz="1900" b="1" dirty="0"/>
              <a:t>Plataforma Online:</a:t>
            </a:r>
            <a:endParaRPr lang="pt-BR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Coleta e armazena os dados dos sensores em tempo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Disponibiliza uma interface web onde os usuários podem monitorar a umidade do solo de suas hortas.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8857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4DFA2-61AB-43AB-2142-C910962B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72" y="170004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E como funciona?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42687BAE-EA21-A7C9-ED6A-805475C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517239"/>
              </p:ext>
            </p:extLst>
          </p:nvPr>
        </p:nvGraphicFramePr>
        <p:xfrm>
          <a:off x="5061552" y="323557"/>
          <a:ext cx="6699039" cy="738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 descr="Uma imagem contendo faca&#10;&#10;Descrição gerada automaticamente">
            <a:extLst>
              <a:ext uri="{FF2B5EF4-FFF2-40B4-BE49-F238E27FC236}">
                <a16:creationId xmlns:a16="http://schemas.microsoft.com/office/drawing/2014/main" id="{46473EA6-9B0F-35D0-D123-9508F9A42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7" y="1479403"/>
            <a:ext cx="3941919" cy="3563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F72758-F950-3C0D-31DD-FCE94E65C1D9}"/>
              </a:ext>
            </a:extLst>
          </p:cNvPr>
          <p:cNvSpPr txBox="1"/>
          <p:nvPr/>
        </p:nvSpPr>
        <p:spPr>
          <a:xfrm>
            <a:off x="1829462" y="485823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Higrômetro</a:t>
            </a:r>
          </a:p>
        </p:txBody>
      </p:sp>
    </p:spTree>
    <p:extLst>
      <p:ext uri="{BB962C8B-B14F-4D97-AF65-F5344CB8AC3E}">
        <p14:creationId xmlns:p14="http://schemas.microsoft.com/office/powerpoint/2010/main" val="28063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85F69-C399-7B5C-025C-19BF170C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/>
              <a:t>Os benefícios de ter uma horta inteligente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7546E-5C11-A18E-11F1-C9C2A6FA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4"/>
            <a:ext cx="6716070" cy="4842461"/>
          </a:xfrm>
        </p:spPr>
        <p:txBody>
          <a:bodyPr>
            <a:normAutofit fontScale="92500" lnSpcReduction="10000"/>
          </a:bodyPr>
          <a:lstStyle/>
          <a:p>
            <a:pPr marL="0" indent="0" rtl="0">
              <a:buNone/>
            </a:pPr>
            <a:r>
              <a:rPr lang="pt-BR" sz="1400" b="1" dirty="0"/>
              <a:t>Economia de Água:</a:t>
            </a:r>
            <a:endParaRPr lang="pt-BR" sz="1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Irrigação Inteligente:</a:t>
            </a:r>
            <a:r>
              <a:rPr lang="pt-BR" sz="1400" dirty="0"/>
              <a:t> O sistema de irrigação se baseia em dados precisos coletados pelo sensor de umidade, garantindo que suas plantas recebam a quantidade exata de água que necessitam, no momento certo.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Redução do Desperdício:</a:t>
            </a:r>
            <a:r>
              <a:rPr lang="pt-BR" sz="1400" dirty="0"/>
              <a:t>  Evita o desperdício de água por evaporação ou irrigação excessiva, contribuindo para a preservação desse recurso natural.</a:t>
            </a:r>
          </a:p>
          <a:p>
            <a:pPr marL="0" indent="0" rtl="0">
              <a:buNone/>
            </a:pPr>
            <a:endParaRPr lang="pt-BR" sz="1400" dirty="0"/>
          </a:p>
          <a:p>
            <a:pPr marL="0" indent="0" rtl="0">
              <a:buNone/>
            </a:pPr>
            <a:r>
              <a:rPr lang="pt-BR" sz="1400" b="1" dirty="0"/>
              <a:t>Facilidade de Uso:</a:t>
            </a:r>
            <a:endParaRPr lang="pt-BR" sz="1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Monitoramento Remoto:</a:t>
            </a:r>
            <a:r>
              <a:rPr lang="pt-BR" sz="1400" dirty="0"/>
              <a:t> Acompanhe a umidade do solo e o status da irrigação de qualquer lugar, a qualquer hora, através da nossa plataforma web intuitiva.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Agendamento Flexível:</a:t>
            </a:r>
            <a:r>
              <a:rPr lang="pt-BR" sz="1400" dirty="0"/>
              <a:t> Programe a irrigação de acordo com suas necessidades e a rotina das suas plantas, mesmo quando você estiver ausente.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0" indent="0" rtl="0">
              <a:buNone/>
            </a:pPr>
            <a:r>
              <a:rPr lang="pt-BR" sz="1400" b="1" dirty="0"/>
              <a:t>Sustentabilidade:</a:t>
            </a:r>
            <a:endParaRPr lang="pt-BR" sz="1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Uso Eficiente de Recursos:</a:t>
            </a:r>
            <a:r>
              <a:rPr lang="pt-BR" sz="1400" dirty="0"/>
              <a:t> A horta inteligente otimiza o uso da água e da energia, contribuindo para um futuro mais sustentável.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Aumento da Produtividade:</a:t>
            </a:r>
            <a:r>
              <a:rPr lang="pt-BR" sz="1400" dirty="0"/>
              <a:t> Plantas bem nutridas e irrigadas crescem mais saudáveis e produzem mais, resultando em uma colheita mais abundante.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/>
              <a:t>Redução do Impacto Ambiental:</a:t>
            </a:r>
            <a:r>
              <a:rPr lang="pt-BR" sz="1400" dirty="0"/>
              <a:t> Ao evitar o desperdício de água e o uso de agrotóxicos, a horta inteligente minimiza o impacto ambiental do cultivo.</a:t>
            </a:r>
          </a:p>
          <a:p>
            <a:endParaRPr lang="pt-BR" sz="9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2842EEFD-1A7F-DCA4-78B4-4FB1D3ED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234191" y="1420837"/>
            <a:ext cx="4319238" cy="4319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82B1-B927-8062-3703-41A58FD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16"/>
            <a:ext cx="10515600" cy="1073412"/>
          </a:xfrm>
        </p:spPr>
        <p:txBody>
          <a:bodyPr/>
          <a:lstStyle/>
          <a:p>
            <a:pPr algn="ctr"/>
            <a:r>
              <a:rPr lang="pt-BR" dirty="0"/>
              <a:t>Tecnologias utilizadas</a:t>
            </a:r>
          </a:p>
        </p:txBody>
      </p:sp>
      <p:pic>
        <p:nvPicPr>
          <p:cNvPr id="2050" name="Picture 2" descr="PHP – Wikipédia, a enciclopédia livre">
            <a:extLst>
              <a:ext uri="{FF2B5EF4-FFF2-40B4-BE49-F238E27FC236}">
                <a16:creationId xmlns:a16="http://schemas.microsoft.com/office/drawing/2014/main" id="{131A64F1-11A0-6E15-FBED-E996A51D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6" y="1216932"/>
            <a:ext cx="2251310" cy="12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aged MongoDB as a service | OVHcloud Worldwide">
            <a:extLst>
              <a:ext uri="{FF2B5EF4-FFF2-40B4-BE49-F238E27FC236}">
                <a16:creationId xmlns:a16="http://schemas.microsoft.com/office/drawing/2014/main" id="{2010CBEF-86F6-E77B-9A4C-A4018F9B2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29" y="4338688"/>
            <a:ext cx="3093027" cy="8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hospedado | Amazon RDS para MySQL | AWS">
            <a:extLst>
              <a:ext uri="{FF2B5EF4-FFF2-40B4-BE49-F238E27FC236}">
                <a16:creationId xmlns:a16="http://schemas.microsoft.com/office/drawing/2014/main" id="{A85F4091-A288-3630-ABAD-9B00D7CD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43" y="1571649"/>
            <a:ext cx="3327000" cy="17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E173D5D-3EC6-0069-AF18-78454AD5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5" y="4928938"/>
            <a:ext cx="2725855" cy="71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arn Bootstrap Tutorial - JavaTpoint">
            <a:extLst>
              <a:ext uri="{FF2B5EF4-FFF2-40B4-BE49-F238E27FC236}">
                <a16:creationId xmlns:a16="http://schemas.microsoft.com/office/drawing/2014/main" id="{631A57CF-80F5-17CA-9C83-B546AD70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6" y="2690693"/>
            <a:ext cx="1980192" cy="19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2AA9DBE-CDA8-0BC0-B3C8-A4186136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72" y="2423265"/>
            <a:ext cx="3247637" cy="9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chine Learning Usando FastAPI - Olá! Seja bem vindo ao meu repositório">
            <a:extLst>
              <a:ext uri="{FF2B5EF4-FFF2-40B4-BE49-F238E27FC236}">
                <a16:creationId xmlns:a16="http://schemas.microsoft.com/office/drawing/2014/main" id="{825E0DB0-27C9-39C0-B9E1-236A2F1B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19" y="3971829"/>
            <a:ext cx="3876066" cy="139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6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D938A4-397D-4F8D-ADFF-E916F0E8C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7281E-A5A9-93D3-3FB4-FDF9D60F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44" y="365125"/>
            <a:ext cx="5393360" cy="1325563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36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5036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56045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6" descr="Contorno de robô">
            <a:extLst>
              <a:ext uri="{FF2B5EF4-FFF2-40B4-BE49-F238E27FC236}">
                <a16:creationId xmlns:a16="http://schemas.microsoft.com/office/drawing/2014/main" id="{CB9FA960-FFDE-3E83-6586-D36511F7A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036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37614" y="2755933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06227-1A3C-5FFE-0CBE-683F9FFF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943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Horta Inteligente é mais do que um projeto tecnológico; é uma iniciativa que busca transformar a maneira como cuidamos de nossas plantas, utilizando a tecnologia para criar um futuro mais sustentável e eficiente. Nossa missão é mostrar que com inovação e compromisso, é possível melhorar a relação entre a humanidade e o meio ambiente.</a:t>
            </a: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5FBA6161-F5DA-91EE-77AF-5409C4EF2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26" y="4656137"/>
            <a:ext cx="2066062" cy="200617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53204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2557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694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Aharoni</vt:lpstr>
      <vt:lpstr>-apple-system</vt:lpstr>
      <vt:lpstr>Aptos</vt:lpstr>
      <vt:lpstr>Arial</vt:lpstr>
      <vt:lpstr>Avenir Next LT Pro</vt:lpstr>
      <vt:lpstr>Calibri</vt:lpstr>
      <vt:lpstr>ShapesVTI</vt:lpstr>
      <vt:lpstr>Sistema Horta Inteligente</vt:lpstr>
      <vt:lpstr>Introdução ao Projeto</vt:lpstr>
      <vt:lpstr>Problemática Identificada</vt:lpstr>
      <vt:lpstr>Qual a nossa solução?</vt:lpstr>
      <vt:lpstr>E como funciona?</vt:lpstr>
      <vt:lpstr>Os benefícios de ter uma horta inteligente</vt:lpstr>
      <vt:lpstr>Tecnologias utilizadas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Fuin</dc:creator>
  <cp:lastModifiedBy>PEDRO HENRIQUE FUIN</cp:lastModifiedBy>
  <cp:revision>7</cp:revision>
  <dcterms:created xsi:type="dcterms:W3CDTF">2024-06-13T22:18:29Z</dcterms:created>
  <dcterms:modified xsi:type="dcterms:W3CDTF">2024-06-25T01:26:37Z</dcterms:modified>
</cp:coreProperties>
</file>