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67" r:id="rId4"/>
    <p:sldId id="268" r:id="rId5"/>
    <p:sldId id="272" r:id="rId6"/>
    <p:sldId id="269" r:id="rId7"/>
    <p:sldId id="273" r:id="rId8"/>
    <p:sldId id="271" r:id="rId9"/>
    <p:sldId id="270" r:id="rId10"/>
    <p:sldId id="25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6A0"/>
    <a:srgbClr val="E4EAFA"/>
    <a:srgbClr val="F3F3FD"/>
    <a:srgbClr val="B0C5E5"/>
    <a:srgbClr val="E3E7FB"/>
    <a:srgbClr val="4A4F67"/>
    <a:srgbClr val="C20316"/>
    <a:srgbClr val="AA2E28"/>
    <a:srgbClr val="C70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CAEF-966C-4B08-BBCC-776A2D00085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2174-A1AC-4674-B1D5-95B035E0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5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7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1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4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05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9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0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6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30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19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25648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1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78E628-A591-AA44-9EC6-0B9FD482E66C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84FBA4-D417-A34A-8156-FD8293E0FD3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PART.1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585BA7-6536-064C-B367-3391F61B9762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Project Highlights: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995879-037D-1740-9938-51B745F7E22F}"/>
              </a:ext>
            </a:extLst>
          </p:cNvPr>
          <p:cNvGrpSpPr/>
          <p:nvPr/>
        </p:nvGrpSpPr>
        <p:grpSpPr>
          <a:xfrm>
            <a:off x="475356" y="2828931"/>
            <a:ext cx="4880956" cy="1728339"/>
            <a:chOff x="1474474" y="1909523"/>
            <a:chExt cx="3375726" cy="13864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2FB9C0-0E84-9F42-8463-2F35B4163953}"/>
                </a:ext>
              </a:extLst>
            </p:cNvPr>
            <p:cNvSpPr/>
            <p:nvPr/>
          </p:nvSpPr>
          <p:spPr>
            <a:xfrm>
              <a:off x="1474474" y="3018926"/>
              <a:ext cx="27756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i="1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VINCENT AND KARINA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83E658-A40C-9641-BE9F-E65B8910E098}"/>
                </a:ext>
              </a:extLst>
            </p:cNvPr>
            <p:cNvSpPr/>
            <p:nvPr/>
          </p:nvSpPr>
          <p:spPr>
            <a:xfrm>
              <a:off x="1474474" y="1909523"/>
              <a:ext cx="337572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Patients register and appointment system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power by Django</a:t>
              </a: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80CD4B3-840B-994A-A0E4-AF4BE9C328CB}"/>
              </a:ext>
            </a:extLst>
          </p:cNvPr>
          <p:cNvSpPr/>
          <p:nvPr/>
        </p:nvSpPr>
        <p:spPr>
          <a:xfrm>
            <a:off x="1633638" y="5453452"/>
            <a:ext cx="2710917" cy="578154"/>
          </a:xfrm>
          <a:prstGeom prst="roundRect">
            <a:avLst>
              <a:gd name="adj" fmla="val 50000"/>
            </a:avLst>
          </a:prstGeom>
          <a:solidFill>
            <a:srgbClr val="0026A0"/>
          </a:solidFill>
          <a:ln>
            <a:solidFill>
              <a:srgbClr val="00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CC5D063-D090-BE4D-BF42-C5094F2C867F}"/>
              </a:ext>
            </a:extLst>
          </p:cNvPr>
          <p:cNvCxnSpPr/>
          <p:nvPr/>
        </p:nvCxnSpPr>
        <p:spPr>
          <a:xfrm>
            <a:off x="5693398" y="0"/>
            <a:ext cx="0" cy="7044267"/>
          </a:xfrm>
          <a:prstGeom prst="line">
            <a:avLst/>
          </a:prstGeom>
          <a:ln>
            <a:solidFill>
              <a:srgbClr val="00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8FCCC60-D524-A54E-BE72-BECFA8A7F3E3}"/>
              </a:ext>
            </a:extLst>
          </p:cNvPr>
          <p:cNvSpPr/>
          <p:nvPr/>
        </p:nvSpPr>
        <p:spPr>
          <a:xfrm>
            <a:off x="5602874" y="1724217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5A3708C-D0B3-8D4D-ACF2-307CF317F51E}"/>
              </a:ext>
            </a:extLst>
          </p:cNvPr>
          <p:cNvSpPr/>
          <p:nvPr/>
        </p:nvSpPr>
        <p:spPr>
          <a:xfrm>
            <a:off x="5602874" y="3688111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06C90C-357C-9E46-91D9-570E61C3BDB1}"/>
              </a:ext>
            </a:extLst>
          </p:cNvPr>
          <p:cNvSpPr/>
          <p:nvPr/>
        </p:nvSpPr>
        <p:spPr>
          <a:xfrm>
            <a:off x="5602874" y="5652005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7E8F53-0B7A-CB4A-8AF1-9AC133ACC166}"/>
              </a:ext>
            </a:extLst>
          </p:cNvPr>
          <p:cNvGrpSpPr/>
          <p:nvPr/>
        </p:nvGrpSpPr>
        <p:grpSpPr>
          <a:xfrm>
            <a:off x="6348117" y="1356131"/>
            <a:ext cx="4743357" cy="938180"/>
            <a:chOff x="738316" y="4220365"/>
            <a:chExt cx="4743357" cy="9381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4F65E9-FCC3-4443-AA96-9782192D576D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Exception Handling: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C57439-1A04-484F-A4AA-639E950ECDFB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Exception handling is implemented for potential errors during patient registration, providing appropriate error messages to enhance system stability.</a:t>
              </a: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3F8FEA-4FF5-1A48-9EB6-0CF664FA8574}"/>
              </a:ext>
            </a:extLst>
          </p:cNvPr>
          <p:cNvGrpSpPr/>
          <p:nvPr/>
        </p:nvGrpSpPr>
        <p:grpSpPr>
          <a:xfrm>
            <a:off x="6096000" y="2999146"/>
            <a:ext cx="5205979" cy="1548000"/>
            <a:chOff x="6096000" y="3179092"/>
            <a:chExt cx="5205979" cy="154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3CACC2-1D95-3842-805F-4BDCCD20C014}"/>
                </a:ext>
              </a:extLst>
            </p:cNvPr>
            <p:cNvGrpSpPr/>
            <p:nvPr/>
          </p:nvGrpSpPr>
          <p:grpSpPr>
            <a:xfrm>
              <a:off x="6396384" y="3337372"/>
              <a:ext cx="4743357" cy="1169013"/>
              <a:chOff x="738316" y="4220365"/>
              <a:chExt cx="4743357" cy="116901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0B09F-3C63-C049-9B53-D7B4AEE686E3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388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b="1" i="0" dirty="0">
                    <a:solidFill>
                      <a:srgbClr val="0F0F0F"/>
                    </a:solidFill>
                    <a:effectLst/>
                    <a:latin typeface="Söhne"/>
                  </a:rPr>
                  <a:t>Appointment Number Generation:</a:t>
                </a:r>
                <a:endParaRPr lang="en-US" altLang="zh-CN" sz="1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C548B2-B145-944B-9E75-8FDFDF25CB7F}"/>
                  </a:ext>
                </a:extLst>
              </p:cNvPr>
              <p:cNvSpPr txBox="1"/>
              <p:nvPr/>
            </p:nvSpPr>
            <p:spPr>
              <a:xfrm>
                <a:off x="738316" y="4629105"/>
                <a:ext cx="4743357" cy="76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0" i="0" dirty="0">
                    <a:solidFill>
                      <a:srgbClr val="0F0F0F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sz="1000" b="0" i="0" dirty="0" err="1">
                    <a:solidFill>
                      <a:srgbClr val="0F0F0F"/>
                    </a:solidFill>
                    <a:effectLst/>
                    <a:latin typeface="Söhne"/>
                  </a:rPr>
                  <a:t>generate_appointment_number</a:t>
                </a:r>
                <a:r>
                  <a:rPr lang="en-US" altLang="zh-CN" sz="1000" b="0" i="0" dirty="0">
                    <a:solidFill>
                      <a:srgbClr val="0F0F0F"/>
                    </a:solidFill>
                    <a:effectLst/>
                    <a:latin typeface="Söhne"/>
                  </a:rPr>
                  <a:t> function is utilized to generate a unique appointment number, incorporating date, time, patient ID, and count for tracking and identification.</a:t>
                </a:r>
                <a:endPara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5A738970-B778-E646-A806-E87E56A530A6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F1F5AAC-47D2-754C-AF53-EEEACEACC4BB}"/>
              </a:ext>
            </a:extLst>
          </p:cNvPr>
          <p:cNvGrpSpPr/>
          <p:nvPr/>
        </p:nvGrpSpPr>
        <p:grpSpPr>
          <a:xfrm>
            <a:off x="6348116" y="5169488"/>
            <a:ext cx="4743357" cy="1193570"/>
            <a:chOff x="738316" y="4220365"/>
            <a:chExt cx="4743357" cy="119357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EDEDF9-A83A-644A-97AE-7CFD389FCB2C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Dynamic Appointment Time Generation: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8F5D69-45B6-B446-A04B-B2731C1ECA3A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The </a:t>
              </a: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get_next_available_time</a:t>
              </a:r>
              <a:r>
                <a:rPr lang="en-US" altLang="zh-CN" sz="1000" b="0" i="0">
                  <a:solidFill>
                    <a:srgbClr val="0F0F0F"/>
                  </a:solidFill>
                  <a:effectLst/>
                  <a:latin typeface="Söhne"/>
                </a:rPr>
                <a:t> function dynamically determines the next available appointment time for a patient based on existing appointment information and predefined morning and afternoon time slots.</a:t>
              </a: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E49AEE-1C57-1FE7-C5CD-88932D78F53F}"/>
              </a:ext>
            </a:extLst>
          </p:cNvPr>
          <p:cNvSpPr txBox="1"/>
          <p:nvPr/>
        </p:nvSpPr>
        <p:spPr>
          <a:xfrm>
            <a:off x="2274780" y="5552361"/>
            <a:ext cx="128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kern="0" dirty="0">
                <a:ln w="12700" cap="flat">
                  <a:noFill/>
                  <a:miter lim="800000"/>
                </a:ln>
                <a:solidFill>
                  <a:schemeClr val="bg1"/>
                </a:solidFill>
                <a:cs typeface="+mn-ea"/>
                <a:sym typeface="+mn-lt"/>
              </a:rPr>
              <a:t>KARINA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C980CD-B6F5-E040-A9C0-F59A80BA1869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1A82BF-BB55-544D-8AA0-DD5E7CD4168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PART.2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73274AA-42BD-D24C-A784-363B4FFD095F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0" dirty="0" err="1">
                  <a:solidFill>
                    <a:srgbClr val="0F0F0F"/>
                  </a:solidFill>
                  <a:effectLst/>
                  <a:latin typeface="Söhne"/>
                </a:rPr>
                <a:t>Register_Data_Introduction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DDE9B-8CB6-014F-98B1-F62946C8B715}"/>
              </a:ext>
            </a:extLst>
          </p:cNvPr>
          <p:cNvGrpSpPr/>
          <p:nvPr/>
        </p:nvGrpSpPr>
        <p:grpSpPr>
          <a:xfrm>
            <a:off x="1882801" y="1845963"/>
            <a:ext cx="5056282" cy="4612131"/>
            <a:chOff x="721853" y="4399022"/>
            <a:chExt cx="3017519" cy="17693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FA356A-838B-6041-B0FD-DEE4C4A4324F}"/>
                </a:ext>
              </a:extLst>
            </p:cNvPr>
            <p:cNvSpPr/>
            <p:nvPr/>
          </p:nvSpPr>
          <p:spPr>
            <a:xfrm>
              <a:off x="721853" y="4399022"/>
              <a:ext cx="3017519" cy="146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solidFill>
                    <a:srgbClr val="0F0F0F"/>
                  </a:solidFill>
                  <a:effectLst/>
                  <a:latin typeface="Söhne"/>
                </a:rPr>
                <a:t>Patients data Introduction: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17386A-87B5-F34F-9E9A-1AA15DD0369D}"/>
                </a:ext>
              </a:extLst>
            </p:cNvPr>
            <p:cNvSpPr txBox="1"/>
            <p:nvPr/>
          </p:nvSpPr>
          <p:spPr>
            <a:xfrm>
              <a:off x="738317" y="4629105"/>
              <a:ext cx="2831645" cy="153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Model</a:t>
              </a:r>
            </a:p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262626"/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ID Signal</a:t>
              </a:r>
            </a:p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262626"/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Patient Registration Form</a:t>
              </a:r>
            </a:p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262626"/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Registration View</a:t>
              </a:r>
            </a:p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262626"/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Registration Template</a:t>
              </a:r>
            </a:p>
            <a:p>
              <a:pPr marL="182880" marR="0" lvl="0" indent="-182880" algn="l" defTabSz="914400" rtl="0" eaLnBrk="1" fontAlgn="auto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262626"/>
                </a:buClr>
                <a:buSzTx/>
                <a:buFont typeface="Wingdings" pitchFamily="18" charset="0"/>
                <a:buChar char="Ø"/>
                <a:tabLst/>
                <a:defRPr/>
              </a:pPr>
              <a:r>
                <a:rPr kumimoji="0" lang="ru-R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URL Configuration</a:t>
              </a:r>
            </a:p>
            <a:p>
              <a:pPr>
                <a:lnSpc>
                  <a:spcPct val="150000"/>
                </a:lnSpc>
              </a:pP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F2F68926-6DC2-E0C5-AF89-78AD01B5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2851CF-1BD1-DA03-3B0E-A22D8D91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8963E-191D-ECB5-53B4-531B31E49865}"/>
              </a:ext>
            </a:extLst>
          </p:cNvPr>
          <p:cNvSpPr/>
          <p:nvPr/>
        </p:nvSpPr>
        <p:spPr>
          <a:xfrm>
            <a:off x="11399195" y="970453"/>
            <a:ext cx="237600" cy="548764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04E5-A42F-1FC0-3B4B-121A53035403}"/>
              </a:ext>
            </a:extLst>
          </p:cNvPr>
          <p:cNvSpPr/>
          <p:nvPr/>
        </p:nvSpPr>
        <p:spPr>
          <a:xfrm>
            <a:off x="674005" y="6339294"/>
            <a:ext cx="10962790" cy="237600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40A61-298B-575B-EE7A-5CB87D2C4D4B}"/>
              </a:ext>
            </a:extLst>
          </p:cNvPr>
          <p:cNvSpPr/>
          <p:nvPr/>
        </p:nvSpPr>
        <p:spPr>
          <a:xfrm>
            <a:off x="555205" y="2444363"/>
            <a:ext cx="237600" cy="413253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031BA5-4B12-06C5-28C2-32D58C3D28A8}"/>
              </a:ext>
            </a:extLst>
          </p:cNvPr>
          <p:cNvGrpSpPr/>
          <p:nvPr/>
        </p:nvGrpSpPr>
        <p:grpSpPr>
          <a:xfrm>
            <a:off x="8611121" y="4769652"/>
            <a:ext cx="2115010" cy="1569642"/>
            <a:chOff x="6411000" y="1718999"/>
            <a:chExt cx="4831610" cy="3698688"/>
          </a:xfrm>
        </p:grpSpPr>
        <p:grpSp>
          <p:nvGrpSpPr>
            <p:cNvPr id="21" name="ísḷiḋè">
              <a:extLst>
                <a:ext uri="{FF2B5EF4-FFF2-40B4-BE49-F238E27FC236}">
                  <a16:creationId xmlns:a16="http://schemas.microsoft.com/office/drawing/2014/main" id="{916D4020-659F-7E5C-F9EC-4DB9C5BCC85E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5" name="ïṡľîḍê">
                <a:extLst>
                  <a:ext uri="{FF2B5EF4-FFF2-40B4-BE49-F238E27FC236}">
                    <a16:creationId xmlns:a16="http://schemas.microsoft.com/office/drawing/2014/main" id="{24DF47CB-C0E2-E983-9E79-7818FC8EB91C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5" name="íslidè">
                  <a:extLst>
                    <a:ext uri="{FF2B5EF4-FFF2-40B4-BE49-F238E27FC236}">
                      <a16:creationId xmlns:a16="http://schemas.microsoft.com/office/drawing/2014/main" id="{53703BB0-2724-12C7-B320-15BBE10F5CDE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isľiďê">
                  <a:extLst>
                    <a:ext uri="{FF2B5EF4-FFF2-40B4-BE49-F238E27FC236}">
                      <a16:creationId xmlns:a16="http://schemas.microsoft.com/office/drawing/2014/main" id="{1DDEE3A7-9AA7-799B-4B93-82350B73E05D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ŝ1ïďé">
                <a:extLst>
                  <a:ext uri="{FF2B5EF4-FFF2-40B4-BE49-F238E27FC236}">
                    <a16:creationId xmlns:a16="http://schemas.microsoft.com/office/drawing/2014/main" id="{C46DD53C-E1B2-2370-53CE-8B08EC45AC74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3" name="íslîde">
                  <a:extLst>
                    <a:ext uri="{FF2B5EF4-FFF2-40B4-BE49-F238E27FC236}">
                      <a16:creationId xmlns:a16="http://schemas.microsoft.com/office/drawing/2014/main" id="{46B02513-1126-5504-B141-9EC25EF97A09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ïšļiďê">
                  <a:extLst>
                    <a:ext uri="{FF2B5EF4-FFF2-40B4-BE49-F238E27FC236}">
                      <a16:creationId xmlns:a16="http://schemas.microsoft.com/office/drawing/2014/main" id="{4B9DEDD0-A685-A098-F8AB-49212B7D94C8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íśľïḋê">
                <a:extLst>
                  <a:ext uri="{FF2B5EF4-FFF2-40B4-BE49-F238E27FC236}">
                    <a16:creationId xmlns:a16="http://schemas.microsoft.com/office/drawing/2014/main" id="{7A6AE064-71F4-856E-768B-12677B465409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1" name="iSlîḍé">
                  <a:extLst>
                    <a:ext uri="{FF2B5EF4-FFF2-40B4-BE49-F238E27FC236}">
                      <a16:creationId xmlns:a16="http://schemas.microsoft.com/office/drawing/2014/main" id="{3AFF26D0-3C72-1077-2466-84BBCF01AD9F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îSlíḓe">
                  <a:extLst>
                    <a:ext uri="{FF2B5EF4-FFF2-40B4-BE49-F238E27FC236}">
                      <a16:creationId xmlns:a16="http://schemas.microsoft.com/office/drawing/2014/main" id="{D11C6A02-D03F-FA74-51D1-DBC62551096A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8" name="îṥḷíḍe">
                <a:extLst>
                  <a:ext uri="{FF2B5EF4-FFF2-40B4-BE49-F238E27FC236}">
                    <a16:creationId xmlns:a16="http://schemas.microsoft.com/office/drawing/2014/main" id="{83258459-6E20-BB1E-FB0E-2B7FAA4E527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ṥḷîḑé">
                <a:extLst>
                  <a:ext uri="{FF2B5EF4-FFF2-40B4-BE49-F238E27FC236}">
                    <a16:creationId xmlns:a16="http://schemas.microsoft.com/office/drawing/2014/main" id="{E9A33B76-FF29-F090-E8B0-9654A0F417C5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íśľîḋe">
                <a:extLst>
                  <a:ext uri="{FF2B5EF4-FFF2-40B4-BE49-F238E27FC236}">
                    <a16:creationId xmlns:a16="http://schemas.microsoft.com/office/drawing/2014/main" id="{B1F80121-D28F-8830-50C3-818E49FACE29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8D231152-337F-79E3-B626-FBABA63AE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29CEFD61-95E6-BB0F-83D1-1A831918F7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star-ornament-with-ribbon-tails_57408">
              <a:extLst>
                <a:ext uri="{FF2B5EF4-FFF2-40B4-BE49-F238E27FC236}">
                  <a16:creationId xmlns:a16="http://schemas.microsoft.com/office/drawing/2014/main" id="{E6966FA8-0C72-5CF2-4395-6B5FD6FE2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REGISTRATION WAY: </a:t>
              </a:r>
              <a:r>
                <a:rPr lang="en-AU" altLang="zh-CN" sz="3200" b="1" dirty="0">
                  <a:solidFill>
                    <a:srgbClr val="0F0F0F"/>
                  </a:solidFill>
                  <a:latin typeface="Söhne"/>
                </a:rPr>
                <a:t>HTML AND SCRIPT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13D6A44-7146-1F70-8C02-9DFECEBF0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5" r="67018" b="31963"/>
          <a:stretch/>
        </p:blipFill>
        <p:spPr>
          <a:xfrm>
            <a:off x="922026" y="2061759"/>
            <a:ext cx="3576460" cy="3897040"/>
          </a:xfrm>
          <a:prstGeom prst="rect">
            <a:avLst/>
          </a:prstGeom>
        </p:spPr>
      </p:pic>
      <p:sp>
        <p:nvSpPr>
          <p:cNvPr id="10" name="Стрелка: вправо 4">
            <a:extLst>
              <a:ext uri="{FF2B5EF4-FFF2-40B4-BE49-F238E27FC236}">
                <a16:creationId xmlns:a16="http://schemas.microsoft.com/office/drawing/2014/main" id="{86489366-5753-CAF9-853D-B477B94D901E}"/>
              </a:ext>
            </a:extLst>
          </p:cNvPr>
          <p:cNvSpPr/>
          <p:nvPr/>
        </p:nvSpPr>
        <p:spPr>
          <a:xfrm>
            <a:off x="2768959" y="2739862"/>
            <a:ext cx="5485450" cy="225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6">
            <a:extLst>
              <a:ext uri="{FF2B5EF4-FFF2-40B4-BE49-F238E27FC236}">
                <a16:creationId xmlns:a16="http://schemas.microsoft.com/office/drawing/2014/main" id="{37913F71-A609-0FEF-D7A1-F12A750CCB3D}"/>
              </a:ext>
            </a:extLst>
          </p:cNvPr>
          <p:cNvSpPr/>
          <p:nvPr/>
        </p:nvSpPr>
        <p:spPr>
          <a:xfrm>
            <a:off x="3870225" y="3509190"/>
            <a:ext cx="4384183" cy="268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9">
            <a:extLst>
              <a:ext uri="{FF2B5EF4-FFF2-40B4-BE49-F238E27FC236}">
                <a16:creationId xmlns:a16="http://schemas.microsoft.com/office/drawing/2014/main" id="{4172E4B2-D4D3-46FC-8AEA-E05CFE3261D6}"/>
              </a:ext>
            </a:extLst>
          </p:cNvPr>
          <p:cNvSpPr/>
          <p:nvPr/>
        </p:nvSpPr>
        <p:spPr>
          <a:xfrm>
            <a:off x="4186831" y="4787830"/>
            <a:ext cx="4067577" cy="268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7DD33D8-0069-ED53-7652-4D7F9900E0D9}"/>
              </a:ext>
            </a:extLst>
          </p:cNvPr>
          <p:cNvSpPr txBox="1"/>
          <p:nvPr/>
        </p:nvSpPr>
        <p:spPr>
          <a:xfrm>
            <a:off x="8930052" y="2555195"/>
            <a:ext cx="25891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Patient</a:t>
            </a:r>
            <a:r>
              <a:rPr lang="en-US" dirty="0"/>
              <a:t>’</a:t>
            </a:r>
            <a:r>
              <a:rPr lang="ru-RU" dirty="0"/>
              <a:t>s 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altLang="zh-CN" dirty="0"/>
              <a:t>Placement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altLang="zh-CN" dirty="0"/>
              <a:t>Complaints</a:t>
            </a:r>
          </a:p>
        </p:txBody>
      </p:sp>
    </p:spTree>
    <p:extLst>
      <p:ext uri="{BB962C8B-B14F-4D97-AF65-F5344CB8AC3E}">
        <p14:creationId xmlns:p14="http://schemas.microsoft.com/office/powerpoint/2010/main" val="36033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REGISTRATION WAY: </a:t>
              </a:r>
              <a:r>
                <a:rPr lang="en-AU" altLang="zh-CN" sz="3200" b="1" dirty="0">
                  <a:solidFill>
                    <a:srgbClr val="0F0F0F"/>
                  </a:solidFill>
                  <a:latin typeface="Söhne"/>
                </a:rPr>
                <a:t>HTML AND SCRIPT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AB56557-B853-1934-6361-FE974FAF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1" y="2478316"/>
            <a:ext cx="4666173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faker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Faker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fake = Faker()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generate_patient_data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'name'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fake.name(),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'address'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fake.address(),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'medical_history'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fake.text()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register_patient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(data):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url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'http://127.0.0.1:8000/register/'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f"Sending data to the server: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response = requests.post(url,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=data)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f"Server response: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response.text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58B24C-F225-B466-53AB-DE527D87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603" y="2001884"/>
            <a:ext cx="3820562" cy="1338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'name'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'Clinton Carlson'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'address'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'2713 Norman Lakes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Pittmanbury, GA 45124'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'medical_history'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'Behavior cover set anyone maintain. Loss question very white bank anything. Eat people score almost difficult claim.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Style security perform real thus say realize. Character line include learn.'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2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2CE47AC-A2FE-CEE6-80D6-A23CB7A2F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" r="78437" b="79863"/>
          <a:stretch/>
        </p:blipFill>
        <p:spPr>
          <a:xfrm>
            <a:off x="7163992" y="3774311"/>
            <a:ext cx="3927173" cy="22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FAF8D-B0B8-CD47-89BF-F241DD55F66F}"/>
              </a:ext>
            </a:extLst>
          </p:cNvPr>
          <p:cNvGrpSpPr/>
          <p:nvPr/>
        </p:nvGrpSpPr>
        <p:grpSpPr>
          <a:xfrm>
            <a:off x="319317" y="385678"/>
            <a:ext cx="1167652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6BD251-59BE-9945-9DF2-75F1448A3E7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4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C0384C-4AB6-744B-8EE9-440326AF46AA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Book appointment(request)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4025A6-C59F-474F-9D25-E482D1D9817D}"/>
              </a:ext>
            </a:extLst>
          </p:cNvPr>
          <p:cNvGrpSpPr/>
          <p:nvPr/>
        </p:nvGrpSpPr>
        <p:grpSpPr>
          <a:xfrm>
            <a:off x="5559065" y="1369542"/>
            <a:ext cx="6192333" cy="5082988"/>
            <a:chOff x="6096000" y="3179092"/>
            <a:chExt cx="5445619" cy="39261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88203F-E7D0-7546-9016-E1DEFD1188C8}"/>
                </a:ext>
              </a:extLst>
            </p:cNvPr>
            <p:cNvGrpSpPr/>
            <p:nvPr/>
          </p:nvGrpSpPr>
          <p:grpSpPr>
            <a:xfrm>
              <a:off x="6327310" y="3337372"/>
              <a:ext cx="4743357" cy="3455310"/>
              <a:chOff x="669242" y="4220365"/>
              <a:chExt cx="4743357" cy="345531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EA3117-66E9-B54A-B3CA-35CFA1066038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291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can book appointment : 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1D390F-A3F3-9F4A-BA96-2638496A2508}"/>
                  </a:ext>
                </a:extLst>
              </p:cNvPr>
              <p:cNvSpPr txBox="1"/>
              <p:nvPr/>
            </p:nvSpPr>
            <p:spPr>
              <a:xfrm>
                <a:off x="669242" y="4608933"/>
                <a:ext cx="4743357" cy="30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Purpose: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Handles appointment booking requests.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Logic: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If it's a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POST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request, ensures the patient exists by their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ID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, gets the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current date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, and fetches the next available appointment time for the patient.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If there's an available time, creates an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appointment object 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and returns success information along with appointment details.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If it's a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GET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request, renders an appointment booking page.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Returns: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Returns a </a:t>
                </a:r>
                <a:r>
                  <a:rPr lang="en-US" altLang="zh-CN" b="0" i="0" dirty="0">
                    <a:solidFill>
                      <a:srgbClr val="FF0000"/>
                    </a:solidFill>
                    <a:effectLst/>
                    <a:latin typeface="Söhne"/>
                  </a:rPr>
                  <a:t>JSON response 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containing success information, appointment date, time, and number, or an error message in case of an exception.</a:t>
                </a:r>
              </a:p>
            </p:txBody>
          </p:sp>
        </p:grp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A0BF7399-9E3E-B346-B17E-06BB972E7D58}"/>
                </a:ext>
              </a:extLst>
            </p:cNvPr>
            <p:cNvSpPr/>
            <p:nvPr/>
          </p:nvSpPr>
          <p:spPr>
            <a:xfrm>
              <a:off x="6096000" y="3179092"/>
              <a:ext cx="5445619" cy="3926188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427745F-F63C-D692-4EC5-9F4FC58AEE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28" y="1792453"/>
            <a:ext cx="4589863" cy="508298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B8C113D-54A6-63FC-3098-699A67597D08}"/>
              </a:ext>
            </a:extLst>
          </p:cNvPr>
          <p:cNvGrpSpPr/>
          <p:nvPr/>
        </p:nvGrpSpPr>
        <p:grpSpPr>
          <a:xfrm>
            <a:off x="1617641" y="5702443"/>
            <a:ext cx="2710917" cy="578154"/>
            <a:chOff x="9493584" y="404038"/>
            <a:chExt cx="2710917" cy="578154"/>
          </a:xfrm>
        </p:grpSpPr>
        <p:sp>
          <p:nvSpPr>
            <p:cNvPr id="9" name="圆角矩形 39">
              <a:extLst>
                <a:ext uri="{FF2B5EF4-FFF2-40B4-BE49-F238E27FC236}">
                  <a16:creationId xmlns:a16="http://schemas.microsoft.com/office/drawing/2014/main" id="{A49D4E22-8E1B-56C9-0D17-79D251C9ED3B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16462E3-5285-DA13-A975-9E734993F7ED}"/>
                </a:ext>
              </a:extLst>
            </p:cNvPr>
            <p:cNvSpPr txBox="1"/>
            <p:nvPr/>
          </p:nvSpPr>
          <p:spPr>
            <a:xfrm>
              <a:off x="10350085" y="534217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5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PART.4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MAKE APPOINTMENT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图片 13" descr="图示">
            <a:extLst>
              <a:ext uri="{FF2B5EF4-FFF2-40B4-BE49-F238E27FC236}">
                <a16:creationId xmlns:a16="http://schemas.microsoft.com/office/drawing/2014/main" id="{20475210-758E-413A-327D-07AFC8AD7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0" y="970453"/>
            <a:ext cx="10056133" cy="5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316BC6-126C-DC40-ADE5-322DB0099821}"/>
              </a:ext>
            </a:extLst>
          </p:cNvPr>
          <p:cNvGrpSpPr/>
          <p:nvPr/>
        </p:nvGrpSpPr>
        <p:grpSpPr>
          <a:xfrm>
            <a:off x="319317" y="385678"/>
            <a:ext cx="11542190" cy="1198723"/>
            <a:chOff x="2090967" y="1242928"/>
            <a:chExt cx="8699965" cy="206210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97C553-3077-164C-BB18-18B159C0261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5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8BF91E-8D99-DF49-8475-DE3E596D2E83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generate_appointment_number</a:t>
              </a:r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(</a:t>
              </a:r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appointment_date</a:t>
              </a:r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appointment_time</a:t>
              </a:r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patient_id</a:t>
              </a:r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 count)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7505" y="655932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8773A-47E1-ED21-DDA9-9886C74A9A27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378661F-BACA-8B5A-BB07-CB7C8E8F6C14}"/>
                </a:ext>
              </a:extLst>
            </p:cNvPr>
            <p:cNvGrpSpPr/>
            <p:nvPr/>
          </p:nvGrpSpPr>
          <p:grpSpPr>
            <a:xfrm>
              <a:off x="6327311" y="3337372"/>
              <a:ext cx="4743357" cy="1188310"/>
              <a:chOff x="669243" y="4220365"/>
              <a:chExt cx="4743357" cy="11883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62EB9-D5E7-EA11-53CB-CA3CBC1DF9B2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CREATE UNIQUE APPOINTMENT NUMBER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FA1B515-0F5F-CE7A-238E-98D0CAE705A8}"/>
                  </a:ext>
                </a:extLst>
              </p:cNvPr>
              <p:cNvSpPr txBox="1"/>
              <p:nvPr/>
            </p:nvSpPr>
            <p:spPr>
              <a:xfrm>
                <a:off x="669243" y="4410056"/>
                <a:ext cx="4743357" cy="99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Purpose: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Generates a unique appointment number.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Logic: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Converts the appointment date to a string and generates a suffix based on the appointment time.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Formats the count as a two-digit number and constructs the complete appointment number.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Returns:</a:t>
                </a:r>
                <a:r>
                  <a:rPr lang="en-US" altLang="zh-CN" b="0" i="0" dirty="0">
                    <a:solidFill>
                      <a:srgbClr val="374151"/>
                    </a:solidFill>
                    <a:effectLst/>
                    <a:latin typeface="Söhne"/>
                  </a:rPr>
                  <a:t> Returns a string representing the appointment number with date, time, patient ID, and count.</a:t>
                </a:r>
              </a:p>
            </p:txBody>
          </p:sp>
        </p:grpSp>
        <p:sp>
          <p:nvSpPr>
            <p:cNvPr id="20" name="圆角矩形 12">
              <a:extLst>
                <a:ext uri="{FF2B5EF4-FFF2-40B4-BE49-F238E27FC236}">
                  <a16:creationId xmlns:a16="http://schemas.microsoft.com/office/drawing/2014/main" id="{15AF58AB-BA30-EAB7-47A7-5DFAAE72AAB3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 descr="图示">
            <a:extLst>
              <a:ext uri="{FF2B5EF4-FFF2-40B4-BE49-F238E27FC236}">
                <a16:creationId xmlns:a16="http://schemas.microsoft.com/office/drawing/2014/main" id="{40FA1FBD-AE71-EE82-920C-D1CAC3D6F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1" y="1856817"/>
            <a:ext cx="4907607" cy="41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8BCDED-39B8-1549-A070-42381E2E8ED7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C4B52C5-923A-564C-B43A-D36D02AB478C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6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4971BF-2924-9A45-88A7-B7D7876F954C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B16321-3C7A-BBD3-6045-17C61468A17E}"/>
              </a:ext>
            </a:extLst>
          </p:cNvPr>
          <p:cNvGrpSpPr/>
          <p:nvPr/>
        </p:nvGrpSpPr>
        <p:grpSpPr>
          <a:xfrm>
            <a:off x="252582" y="1738265"/>
            <a:ext cx="4826411" cy="3658267"/>
            <a:chOff x="6096000" y="3179092"/>
            <a:chExt cx="5205979" cy="1548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796BFB3-5551-61CA-4F9F-8B6045BA51A6}"/>
                </a:ext>
              </a:extLst>
            </p:cNvPr>
            <p:cNvGrpSpPr/>
            <p:nvPr/>
          </p:nvGrpSpPr>
          <p:grpSpPr>
            <a:xfrm>
              <a:off x="6396385" y="3337372"/>
              <a:ext cx="4743357" cy="1185070"/>
              <a:chOff x="738317" y="4220365"/>
              <a:chExt cx="4743357" cy="118507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7A8ECE-29A4-D570-83A8-AAE6D8FF1BD6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AVAILABLE TIME CHECK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DA65E3-8F40-9A80-7EDA-8984CDEB5D06}"/>
                  </a:ext>
                </a:extLst>
              </p:cNvPr>
              <p:cNvSpPr txBox="1"/>
              <p:nvPr/>
            </p:nvSpPr>
            <p:spPr>
              <a:xfrm>
                <a:off x="738317" y="4363546"/>
                <a:ext cx="4743357" cy="1041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400" b="1" i="0" dirty="0">
                    <a:solidFill>
                      <a:srgbClr val="374151"/>
                    </a:solidFill>
                    <a:effectLst/>
                    <a:latin typeface="Söhne"/>
                  </a:rPr>
                  <a:t>Purpose:</a:t>
                </a:r>
                <a:r>
                  <a:rPr lang="en-US" altLang="zh-CN" sz="1400" b="0" i="0" dirty="0">
                    <a:solidFill>
                      <a:srgbClr val="374151"/>
                    </a:solidFill>
                    <a:effectLst/>
                    <a:latin typeface="Söhne"/>
                  </a:rPr>
                  <a:t> Retrieves the next available appointment time for a patient.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400" b="1" i="0" dirty="0">
                    <a:solidFill>
                      <a:srgbClr val="374151"/>
                    </a:solidFill>
                    <a:effectLst/>
                    <a:latin typeface="Söhne"/>
                  </a:rPr>
                  <a:t>Logic:</a:t>
                </a:r>
                <a:endParaRPr lang="en-US" altLang="zh-CN" sz="1400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400" b="0" i="0" dirty="0">
                    <a:solidFill>
                      <a:srgbClr val="374151"/>
                    </a:solidFill>
                    <a:effectLst/>
                    <a:latin typeface="Söhne"/>
                  </a:rPr>
                  <a:t>Queries existing appointment times for today, checks if there's available time in the morning or afternoon.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400" b="0" i="0" dirty="0">
                    <a:solidFill>
                      <a:srgbClr val="374151"/>
                    </a:solidFill>
                    <a:effectLst/>
                    <a:latin typeface="Söhne"/>
                  </a:rPr>
                  <a:t>If available, returns the next available time and the corresponding count.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400" b="1" i="0" dirty="0">
                    <a:solidFill>
                      <a:srgbClr val="374151"/>
                    </a:solidFill>
                    <a:effectLst/>
                    <a:latin typeface="Söhne"/>
                  </a:rPr>
                  <a:t>Returns:</a:t>
                </a:r>
                <a:r>
                  <a:rPr lang="en-US" altLang="zh-CN" sz="1400" b="0" i="0" dirty="0">
                    <a:solidFill>
                      <a:srgbClr val="374151"/>
                    </a:solidFill>
                    <a:effectLst/>
                    <a:latin typeface="Söhne"/>
                  </a:rPr>
                  <a:t> Returns a dictionary containing the next available time and count, or None if appointments are fully booked.</a:t>
                </a:r>
              </a:p>
            </p:txBody>
          </p:sp>
        </p:grpSp>
        <p:sp>
          <p:nvSpPr>
            <p:cNvPr id="8" name="圆角矩形 12">
              <a:extLst>
                <a:ext uri="{FF2B5EF4-FFF2-40B4-BE49-F238E27FC236}">
                  <a16:creationId xmlns:a16="http://schemas.microsoft.com/office/drawing/2014/main" id="{CBD39011-B2D8-FD6E-D706-32D9D54E5CB5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4FA40EE2-9030-B7B2-927F-78B337BF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78" y="493399"/>
            <a:ext cx="59300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get_next_available_time(patient, current_date)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BD01CAB4-ED7D-AE55-D1FA-368E35D8E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93" y="1461468"/>
            <a:ext cx="7041073" cy="44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711DBE-91AD-7747-A13A-A3149ADE5B61}"/>
              </a:ext>
            </a:extLst>
          </p:cNvPr>
          <p:cNvGrpSpPr/>
          <p:nvPr/>
        </p:nvGrpSpPr>
        <p:grpSpPr>
          <a:xfrm>
            <a:off x="5685404" y="884177"/>
            <a:ext cx="4574807" cy="5289732"/>
            <a:chOff x="5685404" y="884177"/>
            <a:chExt cx="4574807" cy="52897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C7F509-DCAE-1645-92A1-90AF7D6BCDE4}"/>
                </a:ext>
              </a:extLst>
            </p:cNvPr>
            <p:cNvSpPr/>
            <p:nvPr/>
          </p:nvSpPr>
          <p:spPr>
            <a:xfrm>
              <a:off x="5685404" y="884177"/>
              <a:ext cx="4572000" cy="5289732"/>
            </a:xfrm>
            <a:prstGeom prst="rect">
              <a:avLst/>
            </a:prstGeom>
            <a:solidFill>
              <a:srgbClr val="E4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71C61D-19F5-2B48-9958-FBD1229560C5}"/>
                </a:ext>
              </a:extLst>
            </p:cNvPr>
            <p:cNvSpPr/>
            <p:nvPr/>
          </p:nvSpPr>
          <p:spPr>
            <a:xfrm>
              <a:off x="6386736" y="1428799"/>
              <a:ext cx="1762625" cy="756297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B4FF03F-0579-4148-804B-C63EB6C01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3469" y="2722311"/>
              <a:ext cx="3116742" cy="345159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0D4B4E-0A84-1D4A-B0C4-7B3E3CBB7E90}"/>
                </a:ext>
              </a:extLst>
            </p:cNvPr>
            <p:cNvSpPr/>
            <p:nvPr/>
          </p:nvSpPr>
          <p:spPr>
            <a:xfrm>
              <a:off x="6065397" y="2990246"/>
              <a:ext cx="642677" cy="1200329"/>
            </a:xfrm>
            <a:prstGeom prst="rect">
              <a:avLst/>
            </a:prstGeom>
            <a:solidFill>
              <a:srgbClr val="F3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0627D5-AB94-0D43-A2A7-C6731955DC4E}"/>
                </a:ext>
              </a:extLst>
            </p:cNvPr>
            <p:cNvSpPr/>
            <p:nvPr/>
          </p:nvSpPr>
          <p:spPr>
            <a:xfrm>
              <a:off x="6836712" y="2510084"/>
              <a:ext cx="302472" cy="292257"/>
            </a:xfrm>
            <a:prstGeom prst="rect">
              <a:avLst/>
            </a:prstGeom>
            <a:solidFill>
              <a:srgbClr val="00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1F20C1-CB16-8E41-A5E3-CA2949DE4264}"/>
              </a:ext>
            </a:extLst>
          </p:cNvPr>
          <p:cNvGrpSpPr/>
          <p:nvPr/>
        </p:nvGrpSpPr>
        <p:grpSpPr>
          <a:xfrm>
            <a:off x="11276154" y="4883152"/>
            <a:ext cx="350520" cy="1663695"/>
            <a:chOff x="2865120" y="2908755"/>
            <a:chExt cx="350520" cy="166369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3B4A193-9A51-664B-9BFC-172B91F11B32}"/>
                </a:ext>
              </a:extLst>
            </p:cNvPr>
            <p:cNvGrpSpPr/>
            <p:nvPr/>
          </p:nvGrpSpPr>
          <p:grpSpPr>
            <a:xfrm>
              <a:off x="2865120" y="2908755"/>
              <a:ext cx="350520" cy="350520"/>
              <a:chOff x="2865120" y="2713534"/>
              <a:chExt cx="350520" cy="35052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EA50982-5E97-924D-8D0D-14FFC7542E1E}"/>
                  </a:ext>
                </a:extLst>
              </p:cNvPr>
              <p:cNvSpPr/>
              <p:nvPr/>
            </p:nvSpPr>
            <p:spPr>
              <a:xfrm>
                <a:off x="2865120" y="2713534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1" name="图形 30" descr="照相机">
                <a:extLst>
                  <a:ext uri="{FF2B5EF4-FFF2-40B4-BE49-F238E27FC236}">
                    <a16:creationId xmlns:a16="http://schemas.microsoft.com/office/drawing/2014/main" id="{6FBA4BA6-9C54-B64C-8A37-A19EFEDD1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50380" y="27987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99DF51B-66C1-0644-B2CE-C8EB2166FC21}"/>
                </a:ext>
              </a:extLst>
            </p:cNvPr>
            <p:cNvGrpSpPr/>
            <p:nvPr/>
          </p:nvGrpSpPr>
          <p:grpSpPr>
            <a:xfrm>
              <a:off x="2865120" y="3350370"/>
              <a:ext cx="350520" cy="350520"/>
              <a:chOff x="2865120" y="3249842"/>
              <a:chExt cx="350520" cy="35052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02B56F8-C5B4-6947-9081-859319976537}"/>
                  </a:ext>
                </a:extLst>
              </p:cNvPr>
              <p:cNvSpPr/>
              <p:nvPr/>
            </p:nvSpPr>
            <p:spPr>
              <a:xfrm>
                <a:off x="2865120" y="3249842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形 28" descr="光盘">
                <a:extLst>
                  <a:ext uri="{FF2B5EF4-FFF2-40B4-BE49-F238E27FC236}">
                    <a16:creationId xmlns:a16="http://schemas.microsoft.com/office/drawing/2014/main" id="{A4631140-D524-8D41-87D0-86EEA54DB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0380" y="3335102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87D0B6C-0246-6747-AEFF-D73EE5DE364B}"/>
                </a:ext>
              </a:extLst>
            </p:cNvPr>
            <p:cNvGrpSpPr/>
            <p:nvPr/>
          </p:nvGrpSpPr>
          <p:grpSpPr>
            <a:xfrm>
              <a:off x="2865120" y="3786150"/>
              <a:ext cx="350520" cy="350520"/>
              <a:chOff x="2865120" y="3786150"/>
              <a:chExt cx="350520" cy="35052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9CB9C22-6678-1E41-B974-2B6016BD4D88}"/>
                  </a:ext>
                </a:extLst>
              </p:cNvPr>
              <p:cNvSpPr/>
              <p:nvPr/>
            </p:nvSpPr>
            <p:spPr>
              <a:xfrm>
                <a:off x="2865120" y="3786150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7" name="图形 26" descr="Web 摄像头">
                <a:extLst>
                  <a:ext uri="{FF2B5EF4-FFF2-40B4-BE49-F238E27FC236}">
                    <a16:creationId xmlns:a16="http://schemas.microsoft.com/office/drawing/2014/main" id="{74052ABB-DD67-104B-9875-150923030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50380" y="387141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4DC7872-8D06-2F4D-B83E-B20FD002D4E5}"/>
                </a:ext>
              </a:extLst>
            </p:cNvPr>
            <p:cNvGrpSpPr/>
            <p:nvPr/>
          </p:nvGrpSpPr>
          <p:grpSpPr>
            <a:xfrm>
              <a:off x="2865120" y="4221930"/>
              <a:ext cx="350520" cy="350520"/>
              <a:chOff x="2865120" y="4322458"/>
              <a:chExt cx="350520" cy="35052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D5E14E-E12A-9444-8C7A-DE7DA70382F5}"/>
                  </a:ext>
                </a:extLst>
              </p:cNvPr>
              <p:cNvSpPr/>
              <p:nvPr/>
            </p:nvSpPr>
            <p:spPr>
              <a:xfrm>
                <a:off x="2865120" y="4322458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5" name="图形 24" descr="磁盘">
                <a:extLst>
                  <a:ext uri="{FF2B5EF4-FFF2-40B4-BE49-F238E27FC236}">
                    <a16:creationId xmlns:a16="http://schemas.microsoft.com/office/drawing/2014/main" id="{C0E5AEB0-E7E1-904D-BB6D-12FD067F1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50380" y="4407718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338BA7E-318B-6A4D-8A29-81C714F982E9}"/>
              </a:ext>
            </a:extLst>
          </p:cNvPr>
          <p:cNvSpPr txBox="1"/>
          <p:nvPr/>
        </p:nvSpPr>
        <p:spPr>
          <a:xfrm>
            <a:off x="890034" y="1464112"/>
            <a:ext cx="862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 YOU FOR WATCHING</a:t>
            </a:r>
            <a:endParaRPr kumimoji="1"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13402E-DA5E-A84E-8685-BDDB28A1411C}"/>
              </a:ext>
            </a:extLst>
          </p:cNvPr>
          <p:cNvGrpSpPr/>
          <p:nvPr/>
        </p:nvGrpSpPr>
        <p:grpSpPr>
          <a:xfrm>
            <a:off x="1610174" y="4769335"/>
            <a:ext cx="3571886" cy="578154"/>
            <a:chOff x="9493584" y="404038"/>
            <a:chExt cx="2710917" cy="57815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0B447FB4-AE2D-374D-875E-E1F06051D8BE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7BE1E5-47D1-AC42-94BD-CC04EFCAD18D}"/>
                </a:ext>
              </a:extLst>
            </p:cNvPr>
            <p:cNvSpPr txBox="1"/>
            <p:nvPr/>
          </p:nvSpPr>
          <p:spPr>
            <a:xfrm>
              <a:off x="9654764" y="508449"/>
              <a:ext cx="207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KARINA AND 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ntfeaso">
      <a:majorFont>
        <a:latin typeface="微软雅黑"/>
        <a:ea typeface="方正正黑简体"/>
        <a:cs typeface=""/>
      </a:majorFont>
      <a:minorFont>
        <a:latin typeface="微软雅黑"/>
        <a:ea typeface="方正正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698</Words>
  <Application>Microsoft Office PowerPoint</Application>
  <PresentationFormat>宽屏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Söhne</vt:lpstr>
      <vt:lpstr>微软雅黑</vt:lpstr>
      <vt:lpstr>等线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Cheng, Vincent (Postgraduate Student)</cp:lastModifiedBy>
  <cp:revision>400</cp:revision>
  <dcterms:created xsi:type="dcterms:W3CDTF">2017-08-18T03:02:00Z</dcterms:created>
  <dcterms:modified xsi:type="dcterms:W3CDTF">2023-12-05T11:57:47Z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