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9"/>
  </p:notesMasterIdLst>
  <p:sldIdLst>
    <p:sldId id="350" r:id="rId2"/>
    <p:sldId id="361" r:id="rId3"/>
    <p:sldId id="363" r:id="rId4"/>
    <p:sldId id="367" r:id="rId5"/>
    <p:sldId id="369" r:id="rId6"/>
    <p:sldId id="364" r:id="rId7"/>
    <p:sldId id="3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3C00"/>
    <a:srgbClr val="FF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115CF-4359-8147-9CEA-729E05FD93DC}" v="95" dt="2024-01-15T19:16:40.682"/>
    <p1510:client id="{BED8672F-5FED-444A-DE12-0057F2A8E176}" v="1" vWet="2" dt="2024-01-15T18:38:28.577"/>
    <p1510:client id="{D1C36560-12DE-2B23-A6E9-9CA5A65BB006}" v="57" dt="2024-01-15T17:29:47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6617F-8BEF-492C-A3F4-9FAF9B40A76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3252A39-8034-488F-B6CE-165CACE2889D}">
      <dgm:prSet/>
      <dgm:spPr/>
      <dgm:t>
        <a:bodyPr/>
        <a:lstStyle/>
        <a:p>
          <a:r>
            <a:rPr lang="en-GB" b="1"/>
            <a:t>Implementing a procedure to generate bills based on services provided during the appointment</a:t>
          </a:r>
          <a:endParaRPr lang="en-US"/>
        </a:p>
      </dgm:t>
    </dgm:pt>
    <dgm:pt modelId="{7674038A-0583-4DFA-A93C-EF795F5ACE4E}" type="parTrans" cxnId="{8F5E1FA8-A653-4842-A708-FCD4F594AC1C}">
      <dgm:prSet/>
      <dgm:spPr/>
      <dgm:t>
        <a:bodyPr/>
        <a:lstStyle/>
        <a:p>
          <a:endParaRPr lang="en-US"/>
        </a:p>
      </dgm:t>
    </dgm:pt>
    <dgm:pt modelId="{93F73B26-A7A6-4ED6-A66A-7483137B68C1}" type="sibTrans" cxnId="{8F5E1FA8-A653-4842-A708-FCD4F594AC1C}">
      <dgm:prSet/>
      <dgm:spPr/>
      <dgm:t>
        <a:bodyPr/>
        <a:lstStyle/>
        <a:p>
          <a:endParaRPr lang="en-US"/>
        </a:p>
      </dgm:t>
    </dgm:pt>
    <dgm:pt modelId="{4F5DA8C3-23D7-48C9-A1CD-D979A424289F}">
      <dgm:prSet/>
      <dgm:spPr/>
      <dgm:t>
        <a:bodyPr/>
        <a:lstStyle/>
        <a:p>
          <a:r>
            <a:rPr lang="en-GB" b="1"/>
            <a:t>Adding a feature to file insurance claims for patients with insurance coverage</a:t>
          </a:r>
          <a:endParaRPr lang="en-US"/>
        </a:p>
      </dgm:t>
    </dgm:pt>
    <dgm:pt modelId="{00BA7EF1-AA4E-4CC6-A83B-2AD4D69903C7}" type="parTrans" cxnId="{AA7FC3CF-23CF-4F57-A001-20DA52E2C530}">
      <dgm:prSet/>
      <dgm:spPr/>
      <dgm:t>
        <a:bodyPr/>
        <a:lstStyle/>
        <a:p>
          <a:endParaRPr lang="en-US"/>
        </a:p>
      </dgm:t>
    </dgm:pt>
    <dgm:pt modelId="{2C4EA6B6-E8D8-441F-9023-8AAAE559E38A}" type="sibTrans" cxnId="{AA7FC3CF-23CF-4F57-A001-20DA52E2C530}">
      <dgm:prSet/>
      <dgm:spPr/>
      <dgm:t>
        <a:bodyPr/>
        <a:lstStyle/>
        <a:p>
          <a:endParaRPr lang="en-US"/>
        </a:p>
      </dgm:t>
    </dgm:pt>
    <dgm:pt modelId="{DB50EB39-51F2-4B9C-A2F8-421573745831}" type="pres">
      <dgm:prSet presAssocID="{B2F6617F-8BEF-492C-A3F4-9FAF9B40A76A}" presName="root" presStyleCnt="0">
        <dgm:presLayoutVars>
          <dgm:dir/>
          <dgm:resizeHandles val="exact"/>
        </dgm:presLayoutVars>
      </dgm:prSet>
      <dgm:spPr/>
    </dgm:pt>
    <dgm:pt modelId="{D575EA30-2D3C-420F-B9F0-77E292F0C92C}" type="pres">
      <dgm:prSet presAssocID="{F3252A39-8034-488F-B6CE-165CACE2889D}" presName="compNode" presStyleCnt="0"/>
      <dgm:spPr/>
    </dgm:pt>
    <dgm:pt modelId="{8B3377B7-1D49-41A1-8BA9-06EDF59FB979}" type="pres">
      <dgm:prSet presAssocID="{F3252A39-8034-488F-B6CE-165CACE288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B44CBF12-EEA8-4DB9-9A2E-9620420015D2}" type="pres">
      <dgm:prSet presAssocID="{F3252A39-8034-488F-B6CE-165CACE2889D}" presName="spaceRect" presStyleCnt="0"/>
      <dgm:spPr/>
    </dgm:pt>
    <dgm:pt modelId="{EED81199-CADA-43BC-A07C-4CE52CDF4DB8}" type="pres">
      <dgm:prSet presAssocID="{F3252A39-8034-488F-B6CE-165CACE2889D}" presName="textRect" presStyleLbl="revTx" presStyleIdx="0" presStyleCnt="2">
        <dgm:presLayoutVars>
          <dgm:chMax val="1"/>
          <dgm:chPref val="1"/>
        </dgm:presLayoutVars>
      </dgm:prSet>
      <dgm:spPr/>
    </dgm:pt>
    <dgm:pt modelId="{198565C4-887F-4E4F-8434-EF33B91497F9}" type="pres">
      <dgm:prSet presAssocID="{93F73B26-A7A6-4ED6-A66A-7483137B68C1}" presName="sibTrans" presStyleCnt="0"/>
      <dgm:spPr/>
    </dgm:pt>
    <dgm:pt modelId="{889A5D9B-7D6E-4050-ADA9-94D282C3EF2F}" type="pres">
      <dgm:prSet presAssocID="{4F5DA8C3-23D7-48C9-A1CD-D979A424289F}" presName="compNode" presStyleCnt="0"/>
      <dgm:spPr/>
    </dgm:pt>
    <dgm:pt modelId="{C45AC4DE-A759-4C12-99DE-8E78CE149DFF}" type="pres">
      <dgm:prSet presAssocID="{4F5DA8C3-23D7-48C9-A1CD-D979A42428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B1EB99F1-9AC8-497B-B90B-112A94504252}" type="pres">
      <dgm:prSet presAssocID="{4F5DA8C3-23D7-48C9-A1CD-D979A424289F}" presName="spaceRect" presStyleCnt="0"/>
      <dgm:spPr/>
    </dgm:pt>
    <dgm:pt modelId="{BAD3C39F-44B5-48A6-99B1-FE4494692A48}" type="pres">
      <dgm:prSet presAssocID="{4F5DA8C3-23D7-48C9-A1CD-D979A424289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A6F1001-5D36-4358-94EE-F6F938FF0E75}" type="presOf" srcId="{4F5DA8C3-23D7-48C9-A1CD-D979A424289F}" destId="{BAD3C39F-44B5-48A6-99B1-FE4494692A48}" srcOrd="0" destOrd="0" presId="urn:microsoft.com/office/officeart/2018/2/layout/IconLabelList"/>
    <dgm:cxn modelId="{63CEB81C-7C4D-408D-9E30-D24E5E2822D2}" type="presOf" srcId="{B2F6617F-8BEF-492C-A3F4-9FAF9B40A76A}" destId="{DB50EB39-51F2-4B9C-A2F8-421573745831}" srcOrd="0" destOrd="0" presId="urn:microsoft.com/office/officeart/2018/2/layout/IconLabelList"/>
    <dgm:cxn modelId="{8F5E1FA8-A653-4842-A708-FCD4F594AC1C}" srcId="{B2F6617F-8BEF-492C-A3F4-9FAF9B40A76A}" destId="{F3252A39-8034-488F-B6CE-165CACE2889D}" srcOrd="0" destOrd="0" parTransId="{7674038A-0583-4DFA-A93C-EF795F5ACE4E}" sibTransId="{93F73B26-A7A6-4ED6-A66A-7483137B68C1}"/>
    <dgm:cxn modelId="{AA7FC3CF-23CF-4F57-A001-20DA52E2C530}" srcId="{B2F6617F-8BEF-492C-A3F4-9FAF9B40A76A}" destId="{4F5DA8C3-23D7-48C9-A1CD-D979A424289F}" srcOrd="1" destOrd="0" parTransId="{00BA7EF1-AA4E-4CC6-A83B-2AD4D69903C7}" sibTransId="{2C4EA6B6-E8D8-441F-9023-8AAAE559E38A}"/>
    <dgm:cxn modelId="{BEDB9FE1-E211-4981-AB94-15E74F1CE0DD}" type="presOf" srcId="{F3252A39-8034-488F-B6CE-165CACE2889D}" destId="{EED81199-CADA-43BC-A07C-4CE52CDF4DB8}" srcOrd="0" destOrd="0" presId="urn:microsoft.com/office/officeart/2018/2/layout/IconLabelList"/>
    <dgm:cxn modelId="{090D90AC-98A2-4AEA-A4B5-5F00DC2FAC87}" type="presParOf" srcId="{DB50EB39-51F2-4B9C-A2F8-421573745831}" destId="{D575EA30-2D3C-420F-B9F0-77E292F0C92C}" srcOrd="0" destOrd="0" presId="urn:microsoft.com/office/officeart/2018/2/layout/IconLabelList"/>
    <dgm:cxn modelId="{AEB977CE-7923-47F1-889E-AC50C88FB8FF}" type="presParOf" srcId="{D575EA30-2D3C-420F-B9F0-77E292F0C92C}" destId="{8B3377B7-1D49-41A1-8BA9-06EDF59FB979}" srcOrd="0" destOrd="0" presId="urn:microsoft.com/office/officeart/2018/2/layout/IconLabelList"/>
    <dgm:cxn modelId="{49EB21AE-F8CE-4BAB-B5ED-C4973A77BF24}" type="presParOf" srcId="{D575EA30-2D3C-420F-B9F0-77E292F0C92C}" destId="{B44CBF12-EEA8-4DB9-9A2E-9620420015D2}" srcOrd="1" destOrd="0" presId="urn:microsoft.com/office/officeart/2018/2/layout/IconLabelList"/>
    <dgm:cxn modelId="{685C2650-5296-4E8B-95FA-11F6EB1CFFA2}" type="presParOf" srcId="{D575EA30-2D3C-420F-B9F0-77E292F0C92C}" destId="{EED81199-CADA-43BC-A07C-4CE52CDF4DB8}" srcOrd="2" destOrd="0" presId="urn:microsoft.com/office/officeart/2018/2/layout/IconLabelList"/>
    <dgm:cxn modelId="{93F74D0F-ACC8-4A16-B84D-23E3606C6AA7}" type="presParOf" srcId="{DB50EB39-51F2-4B9C-A2F8-421573745831}" destId="{198565C4-887F-4E4F-8434-EF33B91497F9}" srcOrd="1" destOrd="0" presId="urn:microsoft.com/office/officeart/2018/2/layout/IconLabelList"/>
    <dgm:cxn modelId="{CBF70872-29C4-4B86-86A0-50B09CB89E7D}" type="presParOf" srcId="{DB50EB39-51F2-4B9C-A2F8-421573745831}" destId="{889A5D9B-7D6E-4050-ADA9-94D282C3EF2F}" srcOrd="2" destOrd="0" presId="urn:microsoft.com/office/officeart/2018/2/layout/IconLabelList"/>
    <dgm:cxn modelId="{6A2542AF-6B77-403F-8009-6A5C9BC30B54}" type="presParOf" srcId="{889A5D9B-7D6E-4050-ADA9-94D282C3EF2F}" destId="{C45AC4DE-A759-4C12-99DE-8E78CE149DFF}" srcOrd="0" destOrd="0" presId="urn:microsoft.com/office/officeart/2018/2/layout/IconLabelList"/>
    <dgm:cxn modelId="{35061D34-896B-4411-897E-3848DBDA26FD}" type="presParOf" srcId="{889A5D9B-7D6E-4050-ADA9-94D282C3EF2F}" destId="{B1EB99F1-9AC8-497B-B90B-112A94504252}" srcOrd="1" destOrd="0" presId="urn:microsoft.com/office/officeart/2018/2/layout/IconLabelList"/>
    <dgm:cxn modelId="{3F62DDAA-8E9D-4930-8C79-1C063E61169F}" type="presParOf" srcId="{889A5D9B-7D6E-4050-ADA9-94D282C3EF2F}" destId="{BAD3C39F-44B5-48A6-99B1-FE4494692A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888FB-57BE-4FBE-90D5-F34DD13EDB6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BFE461E-0659-4997-B915-23EDCF92D30A}">
      <dgm:prSet/>
      <dgm:spPr/>
      <dgm:t>
        <a:bodyPr/>
        <a:lstStyle/>
        <a:p>
          <a:r>
            <a:rPr lang="en-GB" b="1" i="0"/>
            <a:t>Private vs Public</a:t>
          </a:r>
          <a:endParaRPr lang="en-US"/>
        </a:p>
      </dgm:t>
    </dgm:pt>
    <dgm:pt modelId="{8FB87BF0-4F6D-447D-9344-10C31DF1A14B}" type="parTrans" cxnId="{27A27539-0AF9-4686-99E3-AB8187AA1B41}">
      <dgm:prSet/>
      <dgm:spPr/>
      <dgm:t>
        <a:bodyPr/>
        <a:lstStyle/>
        <a:p>
          <a:endParaRPr lang="en-US"/>
        </a:p>
      </dgm:t>
    </dgm:pt>
    <dgm:pt modelId="{A6E7DCE5-A0AA-4E8F-9855-7F9F4913A4E3}" type="sibTrans" cxnId="{27A27539-0AF9-4686-99E3-AB8187AA1B41}">
      <dgm:prSet/>
      <dgm:spPr/>
      <dgm:t>
        <a:bodyPr/>
        <a:lstStyle/>
        <a:p>
          <a:endParaRPr lang="en-US"/>
        </a:p>
      </dgm:t>
    </dgm:pt>
    <dgm:pt modelId="{CCC23774-39C2-4F2A-9047-1341E07B2A49}">
      <dgm:prSet/>
      <dgm:spPr/>
      <dgm:t>
        <a:bodyPr/>
        <a:lstStyle/>
        <a:p>
          <a:r>
            <a:rPr lang="en-GB" b="1" i="0"/>
            <a:t>Coverage Scope</a:t>
          </a:r>
          <a:endParaRPr lang="en-US"/>
        </a:p>
      </dgm:t>
    </dgm:pt>
    <dgm:pt modelId="{AD53AC27-2791-4EC7-BBAB-70775FE06201}" type="parTrans" cxnId="{85E19378-5D12-4419-B4F2-8607945FBCEE}">
      <dgm:prSet/>
      <dgm:spPr/>
      <dgm:t>
        <a:bodyPr/>
        <a:lstStyle/>
        <a:p>
          <a:endParaRPr lang="en-US"/>
        </a:p>
      </dgm:t>
    </dgm:pt>
    <dgm:pt modelId="{7F90E3D1-FC7C-4503-B7BB-2DCEEE9DE693}" type="sibTrans" cxnId="{85E19378-5D12-4419-B4F2-8607945FBCEE}">
      <dgm:prSet/>
      <dgm:spPr/>
      <dgm:t>
        <a:bodyPr/>
        <a:lstStyle/>
        <a:p>
          <a:endParaRPr lang="en-US"/>
        </a:p>
      </dgm:t>
    </dgm:pt>
    <dgm:pt modelId="{C89E7654-F60B-48C5-A3F9-C7AE14D0602D}">
      <dgm:prSet/>
      <dgm:spPr/>
      <dgm:t>
        <a:bodyPr/>
        <a:lstStyle/>
        <a:p>
          <a:r>
            <a:rPr lang="en-GB" b="1" i="0"/>
            <a:t>Reimbursement</a:t>
          </a:r>
          <a:endParaRPr lang="en-US"/>
        </a:p>
      </dgm:t>
    </dgm:pt>
    <dgm:pt modelId="{74DB0900-81E8-4C19-9D11-9B782AD29D40}" type="parTrans" cxnId="{B689288E-9231-44A0-B3DA-3BE8A3A1ABD0}">
      <dgm:prSet/>
      <dgm:spPr/>
      <dgm:t>
        <a:bodyPr/>
        <a:lstStyle/>
        <a:p>
          <a:endParaRPr lang="en-US"/>
        </a:p>
      </dgm:t>
    </dgm:pt>
    <dgm:pt modelId="{76985B5F-8336-4A81-B2BF-47481D3D4A1B}" type="sibTrans" cxnId="{B689288E-9231-44A0-B3DA-3BE8A3A1ABD0}">
      <dgm:prSet/>
      <dgm:spPr/>
      <dgm:t>
        <a:bodyPr/>
        <a:lstStyle/>
        <a:p>
          <a:endParaRPr lang="en-US"/>
        </a:p>
      </dgm:t>
    </dgm:pt>
    <dgm:pt modelId="{CB12EAD3-BB98-44A9-94C8-5F7D0AB71F77}">
      <dgm:prSet/>
      <dgm:spPr/>
      <dgm:t>
        <a:bodyPr/>
        <a:lstStyle/>
        <a:p>
          <a:r>
            <a:rPr lang="en-GB" b="1" i="0"/>
            <a:t>Payment to Healthcare Providers</a:t>
          </a:r>
          <a:endParaRPr lang="en-US"/>
        </a:p>
      </dgm:t>
    </dgm:pt>
    <dgm:pt modelId="{432E2C45-0759-4FBB-91F2-F0F02622A7F6}" type="parTrans" cxnId="{D04CE254-6774-48C2-B216-E0815E62FFB4}">
      <dgm:prSet/>
      <dgm:spPr/>
      <dgm:t>
        <a:bodyPr/>
        <a:lstStyle/>
        <a:p>
          <a:endParaRPr lang="en-US"/>
        </a:p>
      </dgm:t>
    </dgm:pt>
    <dgm:pt modelId="{78C202C1-ECAE-46A6-AF38-E196279B05A8}" type="sibTrans" cxnId="{D04CE254-6774-48C2-B216-E0815E62FFB4}">
      <dgm:prSet/>
      <dgm:spPr/>
      <dgm:t>
        <a:bodyPr/>
        <a:lstStyle/>
        <a:p>
          <a:endParaRPr lang="en-US"/>
        </a:p>
      </dgm:t>
    </dgm:pt>
    <dgm:pt modelId="{D7E45C6E-F2CA-4A63-B9C7-31FA5BFBF940}" type="pres">
      <dgm:prSet presAssocID="{7B6888FB-57BE-4FBE-90D5-F34DD13EDB65}" presName="Name0" presStyleCnt="0">
        <dgm:presLayoutVars>
          <dgm:dir/>
          <dgm:animLvl val="lvl"/>
          <dgm:resizeHandles val="exact"/>
        </dgm:presLayoutVars>
      </dgm:prSet>
      <dgm:spPr/>
    </dgm:pt>
    <dgm:pt modelId="{B9BE0035-8BD4-4A99-B7A9-A20F3A667D92}" type="pres">
      <dgm:prSet presAssocID="{ABFE461E-0659-4997-B915-23EDCF92D30A}" presName="linNode" presStyleCnt="0"/>
      <dgm:spPr/>
    </dgm:pt>
    <dgm:pt modelId="{B35B4495-734C-4A17-A7D7-665D6E02D00B}" type="pres">
      <dgm:prSet presAssocID="{ABFE461E-0659-4997-B915-23EDCF92D30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53E8270-942A-435E-964B-BEE8D2F73CB6}" type="pres">
      <dgm:prSet presAssocID="{A6E7DCE5-A0AA-4E8F-9855-7F9F4913A4E3}" presName="sp" presStyleCnt="0"/>
      <dgm:spPr/>
    </dgm:pt>
    <dgm:pt modelId="{B7E85870-B542-4F41-9A1A-B3F146F68468}" type="pres">
      <dgm:prSet presAssocID="{CCC23774-39C2-4F2A-9047-1341E07B2A49}" presName="linNode" presStyleCnt="0"/>
      <dgm:spPr/>
    </dgm:pt>
    <dgm:pt modelId="{2B356844-9438-4535-8116-D388CD61A5F7}" type="pres">
      <dgm:prSet presAssocID="{CCC23774-39C2-4F2A-9047-1341E07B2A4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92902A6-4E4E-414C-934A-9B688C61D1AA}" type="pres">
      <dgm:prSet presAssocID="{7F90E3D1-FC7C-4503-B7BB-2DCEEE9DE693}" presName="sp" presStyleCnt="0"/>
      <dgm:spPr/>
    </dgm:pt>
    <dgm:pt modelId="{4479D2F5-1254-4F9C-B52C-080AE856C04E}" type="pres">
      <dgm:prSet presAssocID="{C89E7654-F60B-48C5-A3F9-C7AE14D0602D}" presName="linNode" presStyleCnt="0"/>
      <dgm:spPr/>
    </dgm:pt>
    <dgm:pt modelId="{8BB2029E-18A0-4FF3-B6E9-5A886E2F1D4D}" type="pres">
      <dgm:prSet presAssocID="{C89E7654-F60B-48C5-A3F9-C7AE14D0602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45CB337-E875-4B0E-83AB-CB847E8E8B3E}" type="pres">
      <dgm:prSet presAssocID="{76985B5F-8336-4A81-B2BF-47481D3D4A1B}" presName="sp" presStyleCnt="0"/>
      <dgm:spPr/>
    </dgm:pt>
    <dgm:pt modelId="{FBCD40A1-81C0-49B9-94AC-67E3435E6686}" type="pres">
      <dgm:prSet presAssocID="{CB12EAD3-BB98-44A9-94C8-5F7D0AB71F77}" presName="linNode" presStyleCnt="0"/>
      <dgm:spPr/>
    </dgm:pt>
    <dgm:pt modelId="{603C3184-1ECA-402A-8D30-C7EED7BF0E71}" type="pres">
      <dgm:prSet presAssocID="{CB12EAD3-BB98-44A9-94C8-5F7D0AB71F7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78441C1B-5388-46C3-A0AF-BF3CAC990D17}" type="presOf" srcId="{C89E7654-F60B-48C5-A3F9-C7AE14D0602D}" destId="{8BB2029E-18A0-4FF3-B6E9-5A886E2F1D4D}" srcOrd="0" destOrd="0" presId="urn:microsoft.com/office/officeart/2005/8/layout/vList5"/>
    <dgm:cxn modelId="{27A27539-0AF9-4686-99E3-AB8187AA1B41}" srcId="{7B6888FB-57BE-4FBE-90D5-F34DD13EDB65}" destId="{ABFE461E-0659-4997-B915-23EDCF92D30A}" srcOrd="0" destOrd="0" parTransId="{8FB87BF0-4F6D-447D-9344-10C31DF1A14B}" sibTransId="{A6E7DCE5-A0AA-4E8F-9855-7F9F4913A4E3}"/>
    <dgm:cxn modelId="{D04CE254-6774-48C2-B216-E0815E62FFB4}" srcId="{7B6888FB-57BE-4FBE-90D5-F34DD13EDB65}" destId="{CB12EAD3-BB98-44A9-94C8-5F7D0AB71F77}" srcOrd="3" destOrd="0" parTransId="{432E2C45-0759-4FBB-91F2-F0F02622A7F6}" sibTransId="{78C202C1-ECAE-46A6-AF38-E196279B05A8}"/>
    <dgm:cxn modelId="{8CEB0E66-A181-46D1-AFB9-6AEE054BAFEA}" type="presOf" srcId="{CCC23774-39C2-4F2A-9047-1341E07B2A49}" destId="{2B356844-9438-4535-8116-D388CD61A5F7}" srcOrd="0" destOrd="0" presId="urn:microsoft.com/office/officeart/2005/8/layout/vList5"/>
    <dgm:cxn modelId="{85E19378-5D12-4419-B4F2-8607945FBCEE}" srcId="{7B6888FB-57BE-4FBE-90D5-F34DD13EDB65}" destId="{CCC23774-39C2-4F2A-9047-1341E07B2A49}" srcOrd="1" destOrd="0" parTransId="{AD53AC27-2791-4EC7-BBAB-70775FE06201}" sibTransId="{7F90E3D1-FC7C-4503-B7BB-2DCEEE9DE693}"/>
    <dgm:cxn modelId="{46507782-6AE3-47DE-9E7D-1171AF2BE62D}" type="presOf" srcId="{ABFE461E-0659-4997-B915-23EDCF92D30A}" destId="{B35B4495-734C-4A17-A7D7-665D6E02D00B}" srcOrd="0" destOrd="0" presId="urn:microsoft.com/office/officeart/2005/8/layout/vList5"/>
    <dgm:cxn modelId="{B689288E-9231-44A0-B3DA-3BE8A3A1ABD0}" srcId="{7B6888FB-57BE-4FBE-90D5-F34DD13EDB65}" destId="{C89E7654-F60B-48C5-A3F9-C7AE14D0602D}" srcOrd="2" destOrd="0" parTransId="{74DB0900-81E8-4C19-9D11-9B782AD29D40}" sibTransId="{76985B5F-8336-4A81-B2BF-47481D3D4A1B}"/>
    <dgm:cxn modelId="{8619DBA1-8F25-4C4A-B095-521BD50FBA31}" type="presOf" srcId="{CB12EAD3-BB98-44A9-94C8-5F7D0AB71F77}" destId="{603C3184-1ECA-402A-8D30-C7EED7BF0E71}" srcOrd="0" destOrd="0" presId="urn:microsoft.com/office/officeart/2005/8/layout/vList5"/>
    <dgm:cxn modelId="{681C02A7-6B2A-44EE-AC6F-42EF5C45A72E}" type="presOf" srcId="{7B6888FB-57BE-4FBE-90D5-F34DD13EDB65}" destId="{D7E45C6E-F2CA-4A63-B9C7-31FA5BFBF940}" srcOrd="0" destOrd="0" presId="urn:microsoft.com/office/officeart/2005/8/layout/vList5"/>
    <dgm:cxn modelId="{64311446-BDF2-4219-85EC-2A480886263B}" type="presParOf" srcId="{D7E45C6E-F2CA-4A63-B9C7-31FA5BFBF940}" destId="{B9BE0035-8BD4-4A99-B7A9-A20F3A667D92}" srcOrd="0" destOrd="0" presId="urn:microsoft.com/office/officeart/2005/8/layout/vList5"/>
    <dgm:cxn modelId="{25E3BF10-3A34-48B7-A0EB-B88DA8289C6D}" type="presParOf" srcId="{B9BE0035-8BD4-4A99-B7A9-A20F3A667D92}" destId="{B35B4495-734C-4A17-A7D7-665D6E02D00B}" srcOrd="0" destOrd="0" presId="urn:microsoft.com/office/officeart/2005/8/layout/vList5"/>
    <dgm:cxn modelId="{726C114F-BA6F-4899-B0CB-EB23A4EDE9B4}" type="presParOf" srcId="{D7E45C6E-F2CA-4A63-B9C7-31FA5BFBF940}" destId="{253E8270-942A-435E-964B-BEE8D2F73CB6}" srcOrd="1" destOrd="0" presId="urn:microsoft.com/office/officeart/2005/8/layout/vList5"/>
    <dgm:cxn modelId="{E28100FC-5338-4E39-95F4-804647521E31}" type="presParOf" srcId="{D7E45C6E-F2CA-4A63-B9C7-31FA5BFBF940}" destId="{B7E85870-B542-4F41-9A1A-B3F146F68468}" srcOrd="2" destOrd="0" presId="urn:microsoft.com/office/officeart/2005/8/layout/vList5"/>
    <dgm:cxn modelId="{73068C36-6829-4B61-8673-E0FA2DC97EBF}" type="presParOf" srcId="{B7E85870-B542-4F41-9A1A-B3F146F68468}" destId="{2B356844-9438-4535-8116-D388CD61A5F7}" srcOrd="0" destOrd="0" presId="urn:microsoft.com/office/officeart/2005/8/layout/vList5"/>
    <dgm:cxn modelId="{4CA03FDB-561A-4AF7-92BA-F8963D1639EF}" type="presParOf" srcId="{D7E45C6E-F2CA-4A63-B9C7-31FA5BFBF940}" destId="{892902A6-4E4E-414C-934A-9B688C61D1AA}" srcOrd="3" destOrd="0" presId="urn:microsoft.com/office/officeart/2005/8/layout/vList5"/>
    <dgm:cxn modelId="{28AD1CA2-A753-48A8-972E-DA898E154F3E}" type="presParOf" srcId="{D7E45C6E-F2CA-4A63-B9C7-31FA5BFBF940}" destId="{4479D2F5-1254-4F9C-B52C-080AE856C04E}" srcOrd="4" destOrd="0" presId="urn:microsoft.com/office/officeart/2005/8/layout/vList5"/>
    <dgm:cxn modelId="{27B7E1B7-CC20-4B2C-AA82-858EDFAA1E08}" type="presParOf" srcId="{4479D2F5-1254-4F9C-B52C-080AE856C04E}" destId="{8BB2029E-18A0-4FF3-B6E9-5A886E2F1D4D}" srcOrd="0" destOrd="0" presId="urn:microsoft.com/office/officeart/2005/8/layout/vList5"/>
    <dgm:cxn modelId="{D972AE97-746C-4878-9D2F-36E5AFF1BF99}" type="presParOf" srcId="{D7E45C6E-F2CA-4A63-B9C7-31FA5BFBF940}" destId="{845CB337-E875-4B0E-83AB-CB847E8E8B3E}" srcOrd="5" destOrd="0" presId="urn:microsoft.com/office/officeart/2005/8/layout/vList5"/>
    <dgm:cxn modelId="{B58822BC-4664-4721-962A-DB44FA43D671}" type="presParOf" srcId="{D7E45C6E-F2CA-4A63-B9C7-31FA5BFBF940}" destId="{FBCD40A1-81C0-49B9-94AC-67E3435E6686}" srcOrd="6" destOrd="0" presId="urn:microsoft.com/office/officeart/2005/8/layout/vList5"/>
    <dgm:cxn modelId="{602E8322-B52B-4457-A57F-5127F2205C02}" type="presParOf" srcId="{FBCD40A1-81C0-49B9-94AC-67E3435E6686}" destId="{603C3184-1ECA-402A-8D30-C7EED7BF0E7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377B7-1D49-41A1-8BA9-06EDF59FB979}">
      <dsp:nvSpPr>
        <dsp:cNvPr id="0" name=""/>
        <dsp:cNvSpPr/>
      </dsp:nvSpPr>
      <dsp:spPr>
        <a:xfrm>
          <a:off x="1943062" y="41348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81199-CADA-43BC-A07C-4CE52CDF4DB8}">
      <dsp:nvSpPr>
        <dsp:cNvPr id="0" name=""/>
        <dsp:cNvSpPr/>
      </dsp:nvSpPr>
      <dsp:spPr>
        <a:xfrm>
          <a:off x="755062" y="282772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Implementing a procedure to generate bills based on services provided during the appointment</a:t>
          </a:r>
          <a:endParaRPr lang="en-US" sz="1800" kern="1200"/>
        </a:p>
      </dsp:txBody>
      <dsp:txXfrm>
        <a:off x="755062" y="2827721"/>
        <a:ext cx="4320000" cy="720000"/>
      </dsp:txXfrm>
    </dsp:sp>
    <dsp:sp modelId="{C45AC4DE-A759-4C12-99DE-8E78CE149DFF}">
      <dsp:nvSpPr>
        <dsp:cNvPr id="0" name=""/>
        <dsp:cNvSpPr/>
      </dsp:nvSpPr>
      <dsp:spPr>
        <a:xfrm>
          <a:off x="7019062" y="41348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3C39F-44B5-48A6-99B1-FE4494692A48}">
      <dsp:nvSpPr>
        <dsp:cNvPr id="0" name=""/>
        <dsp:cNvSpPr/>
      </dsp:nvSpPr>
      <dsp:spPr>
        <a:xfrm>
          <a:off x="5831062" y="282772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Adding a feature to file insurance claims for patients with insurance coverage</a:t>
          </a:r>
          <a:endParaRPr lang="en-US" sz="1800" kern="1200"/>
        </a:p>
      </dsp:txBody>
      <dsp:txXfrm>
        <a:off x="5831062" y="2827721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B4495-734C-4A17-A7D7-665D6E02D00B}">
      <dsp:nvSpPr>
        <dsp:cNvPr id="0" name=""/>
        <dsp:cNvSpPr/>
      </dsp:nvSpPr>
      <dsp:spPr>
        <a:xfrm>
          <a:off x="3529584" y="1840"/>
          <a:ext cx="3970782" cy="8854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i="0" kern="1200"/>
            <a:t>Private vs Public</a:t>
          </a:r>
          <a:endParaRPr lang="en-US" sz="2600" kern="1200"/>
        </a:p>
      </dsp:txBody>
      <dsp:txXfrm>
        <a:off x="3572807" y="45063"/>
        <a:ext cx="3884336" cy="798989"/>
      </dsp:txXfrm>
    </dsp:sp>
    <dsp:sp modelId="{2B356844-9438-4535-8116-D388CD61A5F7}">
      <dsp:nvSpPr>
        <dsp:cNvPr id="0" name=""/>
        <dsp:cNvSpPr/>
      </dsp:nvSpPr>
      <dsp:spPr>
        <a:xfrm>
          <a:off x="3529584" y="931547"/>
          <a:ext cx="3970782" cy="8854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i="0" kern="1200"/>
            <a:t>Coverage Scope</a:t>
          </a:r>
          <a:endParaRPr lang="en-US" sz="2600" kern="1200"/>
        </a:p>
      </dsp:txBody>
      <dsp:txXfrm>
        <a:off x="3572807" y="974770"/>
        <a:ext cx="3884336" cy="798989"/>
      </dsp:txXfrm>
    </dsp:sp>
    <dsp:sp modelId="{8BB2029E-18A0-4FF3-B6E9-5A886E2F1D4D}">
      <dsp:nvSpPr>
        <dsp:cNvPr id="0" name=""/>
        <dsp:cNvSpPr/>
      </dsp:nvSpPr>
      <dsp:spPr>
        <a:xfrm>
          <a:off x="3529584" y="1861254"/>
          <a:ext cx="3970782" cy="8854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i="0" kern="1200"/>
            <a:t>Reimbursement</a:t>
          </a:r>
          <a:endParaRPr lang="en-US" sz="2600" kern="1200"/>
        </a:p>
      </dsp:txBody>
      <dsp:txXfrm>
        <a:off x="3572807" y="1904477"/>
        <a:ext cx="3884336" cy="798989"/>
      </dsp:txXfrm>
    </dsp:sp>
    <dsp:sp modelId="{603C3184-1ECA-402A-8D30-C7EED7BF0E71}">
      <dsp:nvSpPr>
        <dsp:cNvPr id="0" name=""/>
        <dsp:cNvSpPr/>
      </dsp:nvSpPr>
      <dsp:spPr>
        <a:xfrm>
          <a:off x="3529584" y="2790961"/>
          <a:ext cx="3970782" cy="8854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i="0" kern="1200"/>
            <a:t>Payment to Healthcare Providers</a:t>
          </a:r>
          <a:endParaRPr lang="en-US" sz="2600" kern="1200"/>
        </a:p>
      </dsp:txBody>
      <dsp:txXfrm>
        <a:off x="3572807" y="2834184"/>
        <a:ext cx="3884336" cy="798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C912C-C0B6-E64E-85EC-AC605B9CB3EC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2BD28-C0DC-0842-8558-40C5E451B72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472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2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6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916504-D895-B74D-A15D-FE5CB4A62579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495140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32386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916504-D895-B74D-A15D-FE5CB4A62579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743074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任意多边形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8" name="文本占位符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3" name="直接连接符​​(S)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61900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任意多边形(F)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(F)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4" name="图片占位符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cxnSp>
        <p:nvCxnSpPr>
          <p:cNvPr id="17" name="直接连接符​​(S)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占位符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6235E2E-67F1-433F-80D4-B8E06E5EF337}" type="datetime2">
              <a:rPr lang="zh-CN" altLang="en-US" noProof="0" smtClean="0"/>
              <a:t>2024年1月16日 Tuesday</a:t>
            </a:fld>
            <a:endParaRPr lang="zh-CN" altLang="en-US" noProof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年度审核</a:t>
            </a:r>
            <a:endParaRPr lang="zh-CN" altLang="en-US" b="0" noProof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07030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50831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916504-D895-B74D-A15D-FE5CB4A62579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608618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817339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36467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73079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478388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916504-D895-B74D-A15D-FE5CB4A62579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077675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203765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E916504-D895-B74D-A15D-FE5CB4A62579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10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6BEBD5-A373-4C8C-8C06-CD8007E2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FC1AED-F47E-8FA1-1253-6670A93CAE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264" r="108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800" b="0">
                <a:solidFill>
                  <a:schemeClr val="tx1"/>
                </a:solidFill>
                <a:latin typeface="+mj-lt"/>
                <a:ea typeface="+mj-ea"/>
              </a:rPr>
              <a:t>Health_Clinic_MaNAGEMENT  3.0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5199" y="2180496"/>
            <a:ext cx="10261602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3988EF"/>
              </a:buClr>
              <a:buFont typeface="Wingdings 2" panose="05020102010507070707" pitchFamily="18" charset="2"/>
              <a:buChar char=""/>
            </a:pPr>
            <a:r>
              <a:rPr lang="en-US" altLang="zh-CN" b="1">
                <a:latin typeface="+mn-lt"/>
                <a:ea typeface="+mn-ea"/>
              </a:rPr>
              <a:t>FU &amp; LI </a:t>
            </a:r>
          </a:p>
          <a:p>
            <a:pPr>
              <a:buClr>
                <a:srgbClr val="3988EF"/>
              </a:buClr>
              <a:buFont typeface="Wingdings 2" panose="05020102010507070707" pitchFamily="18" charset="2"/>
              <a:buChar char=""/>
            </a:pPr>
            <a:r>
              <a:rPr lang="en-US" altLang="zh-CN" b="1">
                <a:latin typeface="+mn-lt"/>
                <a:ea typeface="+mn-ea"/>
              </a:rPr>
              <a:t>2024-01-16 </a:t>
            </a:r>
          </a:p>
          <a:p>
            <a:pPr>
              <a:buClr>
                <a:srgbClr val="3988EF"/>
              </a:buClr>
              <a:buFont typeface="Wingdings 2" panose="05020102010507070707" pitchFamily="18" charset="2"/>
              <a:buChar char=""/>
            </a:pPr>
            <a:endParaRPr lang="en-US" altLang="zh-CN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8E2400-FAC4-468B-846D-75E60D0A0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D2CA5C-E1A7-4B7C-8BD8-210689271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801CECF-42ED-3799-FECF-3D8462086F17}"/>
              </a:ext>
            </a:extLst>
          </p:cNvPr>
          <p:cNvSpPr txBox="1">
            <a:spLocks/>
          </p:cNvSpPr>
          <p:nvPr/>
        </p:nvSpPr>
        <p:spPr>
          <a:xfrm>
            <a:off x="581192" y="5264487"/>
            <a:ext cx="11029616" cy="71887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 cap="all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2800" b="0">
                <a:solidFill>
                  <a:srgbClr val="FFFEFF"/>
                </a:solidFill>
                <a:latin typeface="+mj-lt"/>
                <a:ea typeface="+mj-ea"/>
              </a:rPr>
              <a:t>Requirements</a:t>
            </a:r>
          </a:p>
        </p:txBody>
      </p:sp>
      <p:graphicFrame>
        <p:nvGraphicFramePr>
          <p:cNvPr id="14" name="文本占位符 3">
            <a:extLst>
              <a:ext uri="{FF2B5EF4-FFF2-40B4-BE49-F238E27FC236}">
                <a16:creationId xmlns:a16="http://schemas.microsoft.com/office/drawing/2014/main" id="{40E7FFA3-FF24-CBE2-6607-7B9929AF0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208452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6BEBD5-A373-4C8C-8C06-CD8007E2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A97CA5D-BCDD-4F61-B77F-34068368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83FB64-8C70-54B7-32EB-C6868A7652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78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B80117C-7F39-43C5-86D0-1B3E99AB5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4AB3CD-B580-E4EE-42FF-60CA10A3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Bill </a:t>
            </a:r>
            <a:r>
              <a:rPr lang="en-US" sz="2800" b="0" err="1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gereration</a:t>
            </a:r>
            <a:endParaRPr lang="en-US" b="0">
              <a:solidFill>
                <a:schemeClr val="accent5">
                  <a:lumMod val="75000"/>
                </a:schemeClr>
              </a:solidFill>
              <a:ea typeface="+mj-e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A9BB93-2DF4-4EFD-94C3-A0CC895CD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0B3C702-83B2-4274-BF5A-C42475E28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7BEE93-7680-4E07-8B35-53D4D53F2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26784A-218C-4257-AC79-DD5BC6EF9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341E9-E744-F3C7-398E-AF9AF3F2C7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192" y="2180496"/>
            <a:ext cx="11029615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endParaRPr lang="en-US">
              <a:solidFill>
                <a:schemeClr val="tx2"/>
              </a:solidFill>
              <a:latin typeface="+mn-lt"/>
              <a:ea typeface="+mn-ea"/>
            </a:endParaRPr>
          </a:p>
        </p:txBody>
      </p:sp>
      <p:pic>
        <p:nvPicPr>
          <p:cNvPr id="2" name="Picture 1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A0B1AB2B-AE9A-F92B-62B7-2F572333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92" y="1966116"/>
            <a:ext cx="8667829" cy="45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766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4BE473-163F-FEA4-C004-3BF76C966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32F3284-42B9-8EA8-06F9-A3F5CEEF1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3B7022-C246-6BE2-2C68-598F6176A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C05AD1-218C-7BB7-B10C-63DA47A21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A9E2A5-4E5D-68CB-D7ED-A1819F108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C94BBD2-E843-1ED1-19F3-1E6E5F51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9950B1C-9CA3-7753-9E32-2C8956CCD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78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64F427D-3AA3-9C40-795A-AA52D03BA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8CAA43-92C8-77F3-C955-48D99603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Bill </a:t>
            </a:r>
            <a:r>
              <a:rPr lang="en-US" sz="2800" b="0" err="1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gereration</a:t>
            </a:r>
            <a:endParaRPr lang="en-US" b="0">
              <a:solidFill>
                <a:schemeClr val="accent5">
                  <a:lumMod val="75000"/>
                </a:schemeClr>
              </a:solidFill>
              <a:ea typeface="+mj-e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A774C9-6883-F684-3A74-C961151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A84BAA-E27A-9B08-90C7-C3E854BA1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731586-590F-E23D-EBB7-0D7A532B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7091A7-60D4-67C5-ADAB-902D0DB33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9B8E7-E080-A6F0-09FC-34E06B9EE5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192" y="2180496"/>
            <a:ext cx="11029615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endParaRPr lang="en-US">
              <a:solidFill>
                <a:schemeClr val="tx2"/>
              </a:solidFill>
              <a:latin typeface="+mn-lt"/>
              <a:ea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E54806-8A5B-E67F-C965-BEFA6A60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92" y="2162354"/>
            <a:ext cx="8667828" cy="412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914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D4BD0-D045-4A80-D060-3DACCA45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cap="all" dirty="0">
                <a:solidFill>
                  <a:srgbClr val="FFFEFF"/>
                </a:solidFill>
                <a:effectLst/>
                <a:latin typeface="Gill Sans MT" panose="020B0502020104020203" pitchFamily="34" charset="77"/>
                <a:ea typeface="Microsoft YaHei UI" panose="020B0503020204020204" pitchFamily="34" charset="-122"/>
                <a:cs typeface="+mj-cs"/>
              </a:rPr>
              <a:t>system </a:t>
            </a:r>
            <a:r>
              <a:rPr lang="en-US" sz="3200" b="0" i="0" kern="1200" cap="all" dirty="0">
                <a:solidFill>
                  <a:srgbClr val="FFFFFF"/>
                </a:solidFill>
                <a:effectLst/>
                <a:latin typeface="Gill Sans MT" panose="020B0502020104020203" pitchFamily="34" charset="77"/>
                <a:ea typeface="Microsoft YaHei UI" panose="020B0503020204020204" pitchFamily="34" charset="-122"/>
                <a:cs typeface="+mj-cs"/>
              </a:rPr>
              <a:t>Design</a:t>
            </a:r>
            <a:endParaRPr lang="en-US" sz="5400" b="0" dirty="0">
              <a:solidFill>
                <a:srgbClr val="FFFFFF"/>
              </a:solidFill>
              <a:latin typeface="+mj-lt"/>
              <a:ea typeface="+mj-ea"/>
            </a:endParaRPr>
          </a:p>
        </p:txBody>
      </p:sp>
      <p:pic>
        <p:nvPicPr>
          <p:cNvPr id="2" name="Picture 1" descr="A diagram of medical history&#10;&#10;Description automatically generated">
            <a:extLst>
              <a:ext uri="{FF2B5EF4-FFF2-40B4-BE49-F238E27FC236}">
                <a16:creationId xmlns:a16="http://schemas.microsoft.com/office/drawing/2014/main" id="{E4FB8254-7428-FAC1-4527-EDA18E2A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41" y="173656"/>
            <a:ext cx="6131175" cy="66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924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D4BD0-D045-4A80-D060-3DACCA45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>
                <a:solidFill>
                  <a:srgbClr val="FFFEFF"/>
                </a:solidFill>
                <a:latin typeface="+mj-lt"/>
                <a:ea typeface="+mj-ea"/>
              </a:rPr>
              <a:t>insurance system </a:t>
            </a:r>
            <a:r>
              <a:rPr lang="en-US" sz="2800" b="0">
                <a:solidFill>
                  <a:srgbClr val="FFFFFF"/>
                </a:solidFill>
                <a:latin typeface="+mj-lt"/>
                <a:ea typeface="+mj-ea"/>
              </a:rPr>
              <a:t>Design</a:t>
            </a:r>
            <a:endParaRPr lang="en-US" sz="2800" b="0">
              <a:solidFill>
                <a:srgbClr val="FFFEFF"/>
              </a:solidFill>
              <a:latin typeface="+mj-lt"/>
              <a:ea typeface="+mj-ea"/>
            </a:endParaRP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4AFF8DBD-2663-56A5-5046-5EAB9E7AB1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585910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11800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66F65-E278-23EA-5EDA-51C95694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>
                <a:solidFill>
                  <a:srgbClr val="FFFEFF"/>
                </a:solidFill>
                <a:latin typeface="+mj-lt"/>
                <a:ea typeface="+mj-ea"/>
              </a:rPr>
              <a:t>insurance system </a:t>
            </a:r>
            <a:r>
              <a:rPr lang="en-US" sz="2800" b="0">
                <a:solidFill>
                  <a:srgbClr val="FFFFFF"/>
                </a:solidFill>
                <a:latin typeface="+mj-lt"/>
                <a:ea typeface="+mj-ea"/>
              </a:rPr>
              <a:t>Design</a:t>
            </a: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0137588-E70B-486E-AFA8-21B0111C4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Stethoscope">
            <a:extLst>
              <a:ext uri="{FF2B5EF4-FFF2-40B4-BE49-F238E27FC236}">
                <a16:creationId xmlns:a16="http://schemas.microsoft.com/office/drawing/2014/main" id="{FEC2496F-53DE-31A4-42A1-A91D83AE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6CDF8-A7E2-99CE-53DA-7D1C52491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5325" y="2180496"/>
            <a:ext cx="710548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2"/>
                </a:solidFill>
                <a:latin typeface="+mn-lt"/>
                <a:ea typeface="+mn-ea"/>
              </a:rPr>
              <a:t>Private medical insurance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  <a:latin typeface="+mn-lt"/>
                <a:ea typeface="+mn-ea"/>
              </a:rPr>
              <a:t>The patient sends the bill to the insurance company, the insurance company transfers the reimbursement amount to the patient's bank account, and the patient pays the doctor himself/herself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>
              <a:solidFill>
                <a:schemeClr val="tx2"/>
              </a:solidFill>
              <a:latin typeface="+mn-lt"/>
              <a:ea typeface="+mn-ea"/>
            </a:endParaRP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2"/>
                </a:solidFill>
                <a:latin typeface="+mn-lt"/>
                <a:ea typeface="+mn-ea"/>
              </a:rPr>
              <a:t>Public health insurance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  <a:latin typeface="+mn-lt"/>
                <a:ea typeface="+mn-ea"/>
              </a:rPr>
              <a:t>Insurance companies settle directly with clinics and hospitals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>
              <a:solidFill>
                <a:schemeClr val="tx2"/>
              </a:solidFill>
              <a:latin typeface="+mn-lt"/>
              <a:ea typeface="+mn-ea"/>
            </a:endParaRP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  <a:latin typeface="+mn-lt"/>
                <a:ea typeface="+mn-ea"/>
              </a:rPr>
              <a:t>(reference from </a:t>
            </a:r>
            <a:r>
              <a:rPr lang="en-US" err="1">
                <a:solidFill>
                  <a:schemeClr val="tx2"/>
                </a:solidFill>
                <a:latin typeface="+mn-lt"/>
                <a:ea typeface="+mn-ea"/>
              </a:rPr>
              <a:t>mawista</a:t>
            </a:r>
            <a:r>
              <a:rPr lang="en-US">
                <a:solidFill>
                  <a:schemeClr val="tx2"/>
                </a:solidFill>
                <a:latin typeface="+mn-lt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08108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86</TotalTime>
  <Words>111</Words>
  <Application>Microsoft Macintosh PowerPoint</Application>
  <PresentationFormat>Widescreen</PresentationFormat>
  <Paragraphs>24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Microsoft YaHei UI</vt:lpstr>
      <vt:lpstr>Calibri</vt:lpstr>
      <vt:lpstr>Gill Sans MT</vt:lpstr>
      <vt:lpstr>Wingdings 2</vt:lpstr>
      <vt:lpstr>红利</vt:lpstr>
      <vt:lpstr>Health_Clinic_MaNAGEMENT  3.0</vt:lpstr>
      <vt:lpstr>PowerPoint Presentation</vt:lpstr>
      <vt:lpstr>Bill gereration</vt:lpstr>
      <vt:lpstr>Bill gereration</vt:lpstr>
      <vt:lpstr>system Design</vt:lpstr>
      <vt:lpstr>insurance system Design</vt:lpstr>
      <vt:lpstr>insurance system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Charton F</dc:creator>
  <cp:lastModifiedBy>Fu, Chenyun (Postgraduate Student)</cp:lastModifiedBy>
  <cp:revision>2</cp:revision>
  <dcterms:created xsi:type="dcterms:W3CDTF">2023-12-04T14:00:19Z</dcterms:created>
  <dcterms:modified xsi:type="dcterms:W3CDTF">2024-01-16T11:35:19Z</dcterms:modified>
</cp:coreProperties>
</file>