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2" r:id="rId5"/>
    <p:sldId id="257" r:id="rId6"/>
    <p:sldId id="297" r:id="rId7"/>
    <p:sldId id="298" r:id="rId8"/>
    <p:sldId id="300" r:id="rId9"/>
    <p:sldId id="301" r:id="rId10"/>
    <p:sldId id="302" r:id="rId11"/>
    <p:sldId id="30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5C843B-F2DE-6E40-880C-4CEE3970618F}" v="237" dt="2024-04-23T13:07:54.758"/>
    <p1510:client id="{BC5C3DD7-65C7-4ACA-8EC6-0873396720B3}" v="8" dt="2024-04-22T17:24:18.878"/>
    <p1510:client id="{D7233410-A532-4F81-8A98-70738FF739D1}" v="25" dt="2024-04-23T10:07:26.760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37" autoAdjust="0"/>
    <p:restoredTop sz="86393" autoAdjust="0"/>
  </p:normalViewPr>
  <p:slideViewPr>
    <p:cSldViewPr snapToGrid="0">
      <p:cViewPr varScale="1">
        <p:scale>
          <a:sx n="90" d="100"/>
          <a:sy n="90" d="100"/>
        </p:scale>
        <p:origin x="60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18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ASIO stands for "Asynchronous Input/Output”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Asynchronous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means tasks can be processed parallelly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5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5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21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5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3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2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5" r:id="rId7"/>
    <p:sldLayoutId id="2147483677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10643508" cy="1371600"/>
          </a:xfrm>
        </p:spPr>
        <p:txBody>
          <a:bodyPr/>
          <a:lstStyle/>
          <a:p>
            <a:r>
              <a:rPr lang="en-US" altLang="zh-CN" dirty="0" err="1"/>
              <a:t>eBid</a:t>
            </a:r>
            <a:r>
              <a:rPr lang="en-US" altLang="zh-CN" dirty="0"/>
              <a:t> | Online Auction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66813" y="2652713"/>
            <a:ext cx="5394325" cy="3436937"/>
          </a:xfrm>
        </p:spPr>
        <p:txBody>
          <a:bodyPr/>
          <a:lstStyle/>
          <a:p>
            <a:r>
              <a:rPr lang="en-US" dirty="0"/>
              <a:t>FU &amp; LI</a:t>
            </a:r>
          </a:p>
          <a:p>
            <a:r>
              <a:rPr lang="en-US" dirty="0"/>
              <a:t>04.23.2024</a:t>
            </a:r>
          </a:p>
        </p:txBody>
      </p:sp>
      <p:pic>
        <p:nvPicPr>
          <p:cNvPr id="25" name="Picture Placeholder 24" descr="A couple of people looking at a computer">
            <a:extLst>
              <a:ext uri="{FF2B5EF4-FFF2-40B4-BE49-F238E27FC236}">
                <a16:creationId xmlns:a16="http://schemas.microsoft.com/office/drawing/2014/main" id="{E57751D1-D655-B1C0-2407-A8826F55102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667" r="16667"/>
          <a:stretch/>
        </p:blipFill>
        <p:spPr>
          <a:xfrm>
            <a:off x="7317920" y="1447800"/>
            <a:ext cx="4214010" cy="4214010"/>
          </a:xfrm>
        </p:spPr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/>
              <a:t>Module Design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Function Design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Expected Effects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Diagrams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16E6-9C16-9181-2451-AE65B459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868908"/>
          </a:xfrm>
        </p:spPr>
        <p:txBody>
          <a:bodyPr/>
          <a:lstStyle/>
          <a:p>
            <a:r>
              <a:rPr lang="en-US" altLang="zh-CN" dirty="0"/>
              <a:t>Module Design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9F5D8-65C8-C464-CC21-4769F67F1AE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087" y="2311558"/>
            <a:ext cx="9780587" cy="4265307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Frontend</a:t>
            </a:r>
            <a:endParaRPr lang="en-US" dirty="0"/>
          </a:p>
          <a:p>
            <a:pPr lvl="1"/>
            <a:r>
              <a:rPr lang="en-US" sz="2800" dirty="0" err="1"/>
              <a:t>Next.js</a:t>
            </a:r>
            <a:endParaRPr lang="en-US" sz="2800" dirty="0"/>
          </a:p>
          <a:p>
            <a:r>
              <a:rPr lang="en-US" altLang="zh-CN" sz="3600" dirty="0"/>
              <a:t>Main Server</a:t>
            </a:r>
            <a:endParaRPr lang="en-US" dirty="0"/>
          </a:p>
          <a:p>
            <a:pPr lvl="1"/>
            <a:r>
              <a:rPr lang="en-US" sz="2800" dirty="0" err="1"/>
              <a:t>Boost.Asio</a:t>
            </a:r>
            <a:endParaRPr lang="en-US" sz="2800" dirty="0"/>
          </a:p>
          <a:p>
            <a:pPr lvl="1"/>
            <a:r>
              <a:rPr lang="en-US" sz="2800" dirty="0"/>
              <a:t>MySQL</a:t>
            </a:r>
          </a:p>
          <a:p>
            <a:r>
              <a:rPr lang="en-US" altLang="zh-CN" sz="3600" dirty="0"/>
              <a:t>Authentication Server</a:t>
            </a:r>
            <a:endParaRPr lang="en-US" altLang="zh-CN" dirty="0"/>
          </a:p>
          <a:p>
            <a:pPr lvl="1"/>
            <a:r>
              <a:rPr lang="en-US" altLang="zh-CN" sz="2800" dirty="0"/>
              <a:t>Django</a:t>
            </a:r>
          </a:p>
          <a:p>
            <a:pPr lvl="1"/>
            <a:r>
              <a:rPr lang="en-US" altLang="zh-CN" sz="2800" dirty="0"/>
              <a:t>PostgreSQL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C2C3CDA0-2995-0B9F-6AA1-E04B13CB9744}"/>
              </a:ext>
            </a:extLst>
          </p:cNvPr>
          <p:cNvSpPr/>
          <p:nvPr/>
        </p:nvSpPr>
        <p:spPr>
          <a:xfrm>
            <a:off x="5020682" y="3802427"/>
            <a:ext cx="988232" cy="641784"/>
          </a:xfrm>
          <a:prstGeom prst="fram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Client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1C523B25-8644-43EA-6D67-72E5A87158C0}"/>
              </a:ext>
            </a:extLst>
          </p:cNvPr>
          <p:cNvSpPr/>
          <p:nvPr/>
        </p:nvSpPr>
        <p:spPr>
          <a:xfrm>
            <a:off x="6780381" y="3802427"/>
            <a:ext cx="1250435" cy="641784"/>
          </a:xfrm>
          <a:prstGeom prst="fram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Frontend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C4F01A-AECF-96BF-0558-AC0D6157877C}"/>
              </a:ext>
            </a:extLst>
          </p:cNvPr>
          <p:cNvCxnSpPr>
            <a:cxnSpLocks/>
          </p:cNvCxnSpPr>
          <p:nvPr/>
        </p:nvCxnSpPr>
        <p:spPr>
          <a:xfrm>
            <a:off x="6096000" y="4225550"/>
            <a:ext cx="5546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BDE7B8-AD36-64C4-2734-447FA30CF3EC}"/>
              </a:ext>
            </a:extLst>
          </p:cNvPr>
          <p:cNvCxnSpPr>
            <a:cxnSpLocks/>
          </p:cNvCxnSpPr>
          <p:nvPr/>
        </p:nvCxnSpPr>
        <p:spPr>
          <a:xfrm flipV="1">
            <a:off x="8167125" y="3447931"/>
            <a:ext cx="443002" cy="443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AF5AC1-F672-CDD2-46F2-41440EDABF24}"/>
              </a:ext>
            </a:extLst>
          </p:cNvPr>
          <p:cNvCxnSpPr>
            <a:cxnSpLocks/>
          </p:cNvCxnSpPr>
          <p:nvPr/>
        </p:nvCxnSpPr>
        <p:spPr>
          <a:xfrm flipH="1">
            <a:off x="6096000" y="3987011"/>
            <a:ext cx="5546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Frame 13">
            <a:extLst>
              <a:ext uri="{FF2B5EF4-FFF2-40B4-BE49-F238E27FC236}">
                <a16:creationId xmlns:a16="http://schemas.microsoft.com/office/drawing/2014/main" id="{8EBE88BB-0A07-3B03-F0CE-495563763DE4}"/>
              </a:ext>
            </a:extLst>
          </p:cNvPr>
          <p:cNvSpPr/>
          <p:nvPr/>
        </p:nvSpPr>
        <p:spPr>
          <a:xfrm>
            <a:off x="8676390" y="3021497"/>
            <a:ext cx="1187120" cy="865176"/>
          </a:xfrm>
          <a:prstGeom prst="fram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Server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E8DA4E4B-34B9-B210-F00B-A7C4280CB04A}"/>
              </a:ext>
            </a:extLst>
          </p:cNvPr>
          <p:cNvSpPr/>
          <p:nvPr/>
        </p:nvSpPr>
        <p:spPr>
          <a:xfrm>
            <a:off x="8676390" y="4499111"/>
            <a:ext cx="1187120" cy="865175"/>
          </a:xfrm>
          <a:prstGeom prst="fram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Auth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Server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4E9A53-1183-F802-9868-D8E4F3F13A23}"/>
              </a:ext>
            </a:extLst>
          </p:cNvPr>
          <p:cNvCxnSpPr>
            <a:cxnSpLocks/>
          </p:cNvCxnSpPr>
          <p:nvPr/>
        </p:nvCxnSpPr>
        <p:spPr>
          <a:xfrm>
            <a:off x="8167125" y="4373217"/>
            <a:ext cx="443002" cy="318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8819AE-6B6C-A616-C4AB-6A6A15F44695}"/>
              </a:ext>
            </a:extLst>
          </p:cNvPr>
          <p:cNvCxnSpPr>
            <a:cxnSpLocks/>
          </p:cNvCxnSpPr>
          <p:nvPr/>
        </p:nvCxnSpPr>
        <p:spPr>
          <a:xfrm flipH="1">
            <a:off x="8167125" y="3617843"/>
            <a:ext cx="443002" cy="460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E0AF10-2C5A-D95C-3ADB-E2FD9B5D3C59}"/>
              </a:ext>
            </a:extLst>
          </p:cNvPr>
          <p:cNvCxnSpPr>
            <a:cxnSpLocks/>
          </p:cNvCxnSpPr>
          <p:nvPr/>
        </p:nvCxnSpPr>
        <p:spPr>
          <a:xfrm flipH="1" flipV="1">
            <a:off x="8167125" y="4225550"/>
            <a:ext cx="443002" cy="306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Cylinder 27">
            <a:extLst>
              <a:ext uri="{FF2B5EF4-FFF2-40B4-BE49-F238E27FC236}">
                <a16:creationId xmlns:a16="http://schemas.microsoft.com/office/drawing/2014/main" id="{C44553B3-1132-9990-26D1-256167C1D605}"/>
              </a:ext>
            </a:extLst>
          </p:cNvPr>
          <p:cNvSpPr/>
          <p:nvPr/>
        </p:nvSpPr>
        <p:spPr>
          <a:xfrm>
            <a:off x="10836492" y="3066932"/>
            <a:ext cx="567950" cy="735495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MySQL</a:t>
            </a:r>
            <a:endParaRPr lang="zh-CN" altLang="en-US" sz="1000" dirty="0"/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38C9DD40-A354-38E1-DD3B-0BDAFB930AA0}"/>
              </a:ext>
            </a:extLst>
          </p:cNvPr>
          <p:cNvSpPr/>
          <p:nvPr/>
        </p:nvSpPr>
        <p:spPr>
          <a:xfrm>
            <a:off x="10836492" y="4587618"/>
            <a:ext cx="567950" cy="735495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PostgreSQL</a:t>
            </a:r>
            <a:endParaRPr lang="zh-CN" altLang="en-US" sz="9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45C2F6-E81E-0295-518D-24772D65745E}"/>
              </a:ext>
            </a:extLst>
          </p:cNvPr>
          <p:cNvCxnSpPr>
            <a:cxnSpLocks/>
          </p:cNvCxnSpPr>
          <p:nvPr/>
        </p:nvCxnSpPr>
        <p:spPr>
          <a:xfrm>
            <a:off x="10076385" y="3544010"/>
            <a:ext cx="5546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B2B70C-EBB0-9170-FD35-721402F706F0}"/>
              </a:ext>
            </a:extLst>
          </p:cNvPr>
          <p:cNvCxnSpPr>
            <a:cxnSpLocks/>
          </p:cNvCxnSpPr>
          <p:nvPr/>
        </p:nvCxnSpPr>
        <p:spPr>
          <a:xfrm flipH="1">
            <a:off x="10076385" y="3305471"/>
            <a:ext cx="5546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6A92E5-DB3A-E86A-58D3-37DA25B98FAA}"/>
              </a:ext>
            </a:extLst>
          </p:cNvPr>
          <p:cNvCxnSpPr>
            <a:cxnSpLocks/>
          </p:cNvCxnSpPr>
          <p:nvPr/>
        </p:nvCxnSpPr>
        <p:spPr>
          <a:xfrm>
            <a:off x="10076385" y="5070850"/>
            <a:ext cx="5546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41E302-A8EC-DE16-6169-D8C5A8FBBBB2}"/>
              </a:ext>
            </a:extLst>
          </p:cNvPr>
          <p:cNvCxnSpPr>
            <a:cxnSpLocks/>
          </p:cNvCxnSpPr>
          <p:nvPr/>
        </p:nvCxnSpPr>
        <p:spPr>
          <a:xfrm flipH="1">
            <a:off x="10076385" y="4832311"/>
            <a:ext cx="5546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99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16E6-9C16-9181-2451-AE65B459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9F5D8-65C8-C464-CC21-4769F67F1AE0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Business User</a:t>
            </a:r>
          </a:p>
          <a:p>
            <a:pPr lvl="1"/>
            <a:r>
              <a:rPr lang="en-US" sz="2400" dirty="0"/>
              <a:t>Manage inventory</a:t>
            </a:r>
          </a:p>
          <a:p>
            <a:pPr lvl="1"/>
            <a:r>
              <a:rPr lang="en-US" sz="2400" dirty="0"/>
              <a:t>Manage promotion/event</a:t>
            </a:r>
          </a:p>
          <a:p>
            <a:r>
              <a:rPr lang="en-US" sz="3600" dirty="0"/>
              <a:t>Customer User</a:t>
            </a:r>
          </a:p>
          <a:p>
            <a:pPr lvl="1"/>
            <a:r>
              <a:rPr lang="en-US" sz="2400" dirty="0"/>
              <a:t>Browser items</a:t>
            </a:r>
          </a:p>
          <a:p>
            <a:pPr lvl="1"/>
            <a:r>
              <a:rPr lang="en-US" sz="2400" dirty="0"/>
              <a:t>Take part in auctions</a:t>
            </a:r>
          </a:p>
          <a:p>
            <a:pPr lvl="1"/>
            <a:r>
              <a:rPr lang="en-US" sz="2400" dirty="0"/>
              <a:t>Rate and leave comments</a:t>
            </a:r>
          </a:p>
          <a:p>
            <a:pPr marL="59436" indent="0">
              <a:buNone/>
            </a:pP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74543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974035"/>
          </a:xfrm>
        </p:spPr>
        <p:txBody>
          <a:bodyPr/>
          <a:lstStyle/>
          <a:p>
            <a:r>
              <a:rPr lang="en-US" dirty="0"/>
              <a:t>Expected Effects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67493" y="2087561"/>
            <a:ext cx="2693306" cy="38905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 descr="A screenshot of a website&#10;&#10;Description automatically generated">
            <a:extLst>
              <a:ext uri="{FF2B5EF4-FFF2-40B4-BE49-F238E27FC236}">
                <a16:creationId xmlns:a16="http://schemas.microsoft.com/office/drawing/2014/main" id="{4DE3516A-EDBD-2845-8405-6D68F6D93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92" y="1792292"/>
            <a:ext cx="8424377" cy="44438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441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altLang="zh-CN" dirty="0"/>
              <a:t>Class Diagram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98184D-BBD1-9835-8569-6BA0E70EA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447" y="2254626"/>
            <a:ext cx="7455206" cy="244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altLang="zh-CN" dirty="0"/>
              <a:t>Auction Management Use Case Diagram</a:t>
            </a:r>
            <a:endParaRPr lang="en-US" dirty="0"/>
          </a:p>
        </p:txBody>
      </p:sp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F35AEC09-4207-883C-43B7-AD46F3B8C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26" y="1862138"/>
            <a:ext cx="9311474" cy="357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66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024" y="102021"/>
            <a:ext cx="9674024" cy="4066567"/>
          </a:xfrm>
        </p:spPr>
        <p:txBody>
          <a:bodyPr/>
          <a:lstStyle/>
          <a:p>
            <a:r>
              <a:rPr lang="en-US" altLang="zh-CN" dirty="0"/>
              <a:t>Auction </a:t>
            </a:r>
            <a:br>
              <a:rPr lang="en-US" altLang="zh-CN" dirty="0"/>
            </a:br>
            <a:r>
              <a:rPr lang="en-US" altLang="zh-CN" dirty="0"/>
              <a:t>Management</a:t>
            </a:r>
            <a:br>
              <a:rPr lang="en-US" altLang="zh-CN" dirty="0"/>
            </a:br>
            <a:r>
              <a:rPr lang="en-US" altLang="zh-CN" dirty="0"/>
              <a:t>Sequence </a:t>
            </a:r>
            <a:br>
              <a:rPr lang="en-US" altLang="zh-CN" dirty="0"/>
            </a:br>
            <a:r>
              <a:rPr lang="en-US" altLang="zh-CN" dirty="0"/>
              <a:t>Diagram</a:t>
            </a:r>
            <a:endParaRPr lang="en-US" dirty="0"/>
          </a:p>
        </p:txBody>
      </p:sp>
      <p:pic>
        <p:nvPicPr>
          <p:cNvPr id="2050" name="Picture 2" descr="PlantUML diagram">
            <a:extLst>
              <a:ext uri="{FF2B5EF4-FFF2-40B4-BE49-F238E27FC236}">
                <a16:creationId xmlns:a16="http://schemas.microsoft.com/office/drawing/2014/main" id="{41DB1D02-5BD9-7425-B574-7B4AC4633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0"/>
            <a:ext cx="6642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8323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0b46af3-d584-4ae1-a60e-c99d7bf22fe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D2A11E097F5546AABCCF4A1053CF8D" ma:contentTypeVersion="8" ma:contentTypeDescription="Create a new document." ma:contentTypeScope="" ma:versionID="19cfb03f12a1685f37e8a060ece41680">
  <xsd:schema xmlns:xsd="http://www.w3.org/2001/XMLSchema" xmlns:xs="http://www.w3.org/2001/XMLSchema" xmlns:p="http://schemas.microsoft.com/office/2006/metadata/properties" xmlns:ns3="e0b46af3-d584-4ae1-a60e-c99d7bf22fe6" xmlns:ns4="b2511e48-28e8-4a91-8b52-8b14f5db6f9a" targetNamespace="http://schemas.microsoft.com/office/2006/metadata/properties" ma:root="true" ma:fieldsID="053d1a0df920a804919cc9bd88f85a44" ns3:_="" ns4:_="">
    <xsd:import namespace="e0b46af3-d584-4ae1-a60e-c99d7bf22fe6"/>
    <xsd:import namespace="b2511e48-28e8-4a91-8b52-8b14f5db6f9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b46af3-d584-4ae1-a60e-c99d7bf22f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511e48-28e8-4a91-8b52-8b14f5db6f9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E52C7A-8834-4F18-859F-7167A187E138}">
  <ds:schemaRefs>
    <ds:schemaRef ds:uri="e0b46af3-d584-4ae1-a60e-c99d7bf22fe6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b2511e48-28e8-4a91-8b52-8b14f5db6f9a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878B594-3C5F-4A22-8E90-FF0550684A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b46af3-d584-4ae1-a60e-c99d7bf22fe6"/>
    <ds:schemaRef ds:uri="b2511e48-28e8-4a91-8b52-8b14f5db6f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tf45331398_wac</Template>
  <TotalTime>0</TotalTime>
  <Words>102</Words>
  <Application>Microsoft Macintosh PowerPoint</Application>
  <PresentationFormat>Widescreen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Söhne</vt:lpstr>
      <vt:lpstr>Arial</vt:lpstr>
      <vt:lpstr>Calibri</vt:lpstr>
      <vt:lpstr>Tenorite</vt:lpstr>
      <vt:lpstr>Custom</vt:lpstr>
      <vt:lpstr>eBid | Online Auction</vt:lpstr>
      <vt:lpstr>Content</vt:lpstr>
      <vt:lpstr>Module Design</vt:lpstr>
      <vt:lpstr>Functions Design</vt:lpstr>
      <vt:lpstr>Expected Effects</vt:lpstr>
      <vt:lpstr>Class Diagram</vt:lpstr>
      <vt:lpstr>Auction Management Use Case Diagram</vt:lpstr>
      <vt:lpstr>Auction  Management Sequence 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2024-04-22T15:14:14Z</dcterms:created>
  <dcterms:modified xsi:type="dcterms:W3CDTF">2024-04-23T13:07:54Z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0x010100E4D2A11E097F5546AABCCF4A1053CF8D</vt:lpwstr>
  </property>
</Properties>
</file>