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348" r:id="rId4"/>
    <p:sldId id="346" r:id="rId5"/>
    <p:sldId id="347" r:id="rId6"/>
    <p:sldId id="349" r:id="rId7"/>
    <p:sldId id="259" r:id="rId8"/>
    <p:sldId id="260" r:id="rId9"/>
    <p:sldId id="261" r:id="rId10"/>
    <p:sldId id="262" r:id="rId12"/>
    <p:sldId id="263" r:id="rId13"/>
    <p:sldId id="287" r:id="rId14"/>
    <p:sldId id="264" r:id="rId15"/>
    <p:sldId id="265" r:id="rId16"/>
    <p:sldId id="274" r:id="rId17"/>
    <p:sldId id="275" r:id="rId18"/>
    <p:sldId id="276" r:id="rId19"/>
    <p:sldId id="280" r:id="rId20"/>
    <p:sldId id="281" r:id="rId21"/>
    <p:sldId id="282" r:id="rId22"/>
    <p:sldId id="283" r:id="rId23"/>
    <p:sldId id="289" r:id="rId24"/>
    <p:sldId id="290" r:id="rId25"/>
    <p:sldId id="291" r:id="rId26"/>
    <p:sldId id="29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14960" y="2478405"/>
            <a:ext cx="11917045" cy="1513205"/>
          </a:xfrm>
        </p:spPr>
        <p:txBody>
          <a:bodyPr/>
          <a:p>
            <a:r>
              <a:rPr lang="en-US"/>
              <a:t>JVM</a:t>
            </a:r>
            <a:endParaRPr lang="en-US"/>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22885" y="201295"/>
            <a:ext cx="11917045" cy="1125220"/>
          </a:xfrm>
        </p:spPr>
        <p:txBody>
          <a:bodyPr/>
          <a:p>
            <a:r>
              <a:rPr lang="en-US" altLang="zh-CN" sz="4800">
                <a:sym typeface="+mn-ea"/>
              </a:rPr>
              <a:t>Sun HotSpot VM</a:t>
            </a:r>
            <a:endParaRPr lang="zh-CN" altLang="en-US" sz="4800"/>
          </a:p>
        </p:txBody>
      </p:sp>
      <p:sp>
        <p:nvSpPr>
          <p:cNvPr id="3" name="副标题 2"/>
          <p:cNvSpPr>
            <a:spLocks noGrp="1"/>
          </p:cNvSpPr>
          <p:nvPr>
            <p:ph type="subTitle" idx="1"/>
          </p:nvPr>
        </p:nvSpPr>
        <p:spPr>
          <a:xfrm>
            <a:off x="421640" y="1576070"/>
            <a:ext cx="10953115" cy="5019040"/>
          </a:xfrm>
        </p:spPr>
        <p:txBody>
          <a:bodyPr>
            <a:normAutofit fontScale="80000"/>
          </a:bodyPr>
          <a:p>
            <a:pPr algn="l"/>
            <a:r>
              <a:rPr lang="zh-CN" altLang="en-US" sz="3600"/>
              <a:t>来源：源自</a:t>
            </a:r>
            <a:r>
              <a:rPr lang="en-US" altLang="zh-CN" sz="3600"/>
              <a:t>Longview Technologies </a:t>
            </a:r>
            <a:r>
              <a:rPr lang="zh-CN" altLang="en-US" sz="3600"/>
              <a:t>公司设计的，源于支持</a:t>
            </a:r>
            <a:r>
              <a:rPr lang="en-US" altLang="zh-CN" sz="3600"/>
              <a:t>Self</a:t>
            </a:r>
            <a:r>
              <a:rPr lang="zh-CN" altLang="en-US" sz="3600"/>
              <a:t>语言实现设计的虚拟机。（鉴于</a:t>
            </a:r>
            <a:r>
              <a:rPr lang="en-US" altLang="en-US" sz="3600"/>
              <a:t>JIT</a:t>
            </a:r>
            <a:r>
              <a:rPr lang="zh-CN" altLang="en-US" sz="3600"/>
              <a:t>编译的优秀理练和实际效果，</a:t>
            </a:r>
            <a:r>
              <a:rPr lang="en-US" altLang="zh-CN" sz="3600"/>
              <a:t>1997</a:t>
            </a:r>
            <a:r>
              <a:rPr lang="zh-CN" altLang="en-US" sz="3600"/>
              <a:t>年被收购）</a:t>
            </a:r>
            <a:endParaRPr lang="zh-CN" altLang="en-US" sz="3600"/>
          </a:p>
          <a:p>
            <a:pPr algn="l"/>
            <a:endParaRPr lang="zh-CN" altLang="en-US" sz="3600"/>
          </a:p>
          <a:p>
            <a:pPr algn="l"/>
            <a:r>
              <a:rPr lang="zh-CN" altLang="en-US" sz="3600"/>
              <a:t>优点：继承了</a:t>
            </a:r>
            <a:r>
              <a:rPr lang="en-US" altLang="zh-CN" sz="3600"/>
              <a:t>SUN</a:t>
            </a:r>
            <a:r>
              <a:rPr lang="zh-CN" altLang="en-US" sz="3600"/>
              <a:t>之前的两款商用虚拟机优点</a:t>
            </a:r>
            <a:r>
              <a:rPr lang="en-US" altLang="en-US" sz="3600"/>
              <a:t>(</a:t>
            </a:r>
            <a:r>
              <a:rPr lang="zh-CN" altLang="en-US" sz="3600"/>
              <a:t>准确式内存管理</a:t>
            </a:r>
            <a:r>
              <a:rPr lang="en-US" altLang="en-US" sz="3600"/>
              <a:t>)</a:t>
            </a:r>
            <a:r>
              <a:rPr lang="zh-CN" altLang="en-US" sz="3600"/>
              <a:t>，热点代码探测技术。热点代码探测能力通过执行计数器找出具有编译价值的代码，然后通知</a:t>
            </a:r>
            <a:r>
              <a:rPr lang="en-US" altLang="zh-CN" sz="3600"/>
              <a:t>JIT </a:t>
            </a:r>
            <a:r>
              <a:rPr lang="zh-CN" altLang="zh-CN" sz="3600"/>
              <a:t>编译器以方法为单位进行编译。</a:t>
            </a:r>
            <a:endParaRPr lang="zh-CN" altLang="zh-CN" sz="3600"/>
          </a:p>
          <a:p>
            <a:pPr algn="l"/>
            <a:endParaRPr lang="zh-CN" altLang="zh-CN" sz="3600"/>
          </a:p>
          <a:p>
            <a:pPr algn="l"/>
            <a:r>
              <a:rPr lang="zh-CN" altLang="zh-CN" sz="3600"/>
              <a:t>其它：</a:t>
            </a:r>
            <a:r>
              <a:rPr lang="en-US" altLang="zh-CN" sz="3600"/>
              <a:t>2006</a:t>
            </a:r>
            <a:r>
              <a:rPr lang="zh-CN" altLang="zh-CN" sz="3600"/>
              <a:t>年在</a:t>
            </a:r>
            <a:r>
              <a:rPr lang="en-US" altLang="zh-CN" sz="3600"/>
              <a:t>JavaOne</a:t>
            </a:r>
            <a:r>
              <a:rPr lang="zh-CN" altLang="en-US" sz="3600"/>
              <a:t>大会上在</a:t>
            </a:r>
            <a:r>
              <a:rPr lang="en-US" altLang="zh-CN" sz="3600"/>
              <a:t>GPL</a:t>
            </a:r>
            <a:r>
              <a:rPr lang="zh-CN" altLang="en-US" sz="3600"/>
              <a:t>协议下公开源码</a:t>
            </a:r>
            <a:r>
              <a:rPr lang="en-US" altLang="zh-CN" sz="3200">
                <a:sym typeface="+mn-ea"/>
              </a:rPr>
              <a:t>Sun JDK </a:t>
            </a:r>
            <a:r>
              <a:rPr lang="zh-CN" altLang="zh-CN" sz="3200">
                <a:sym typeface="+mn-ea"/>
              </a:rPr>
              <a:t>和 </a:t>
            </a:r>
            <a:r>
              <a:rPr lang="en-US" altLang="zh-CN" sz="3200">
                <a:sym typeface="+mn-ea"/>
              </a:rPr>
              <a:t>Open JDK</a:t>
            </a:r>
            <a:r>
              <a:rPr lang="zh-CN" altLang="en-US" sz="3200">
                <a:sym typeface="+mn-ea"/>
              </a:rPr>
              <a:t>中所带的虚拟机</a:t>
            </a:r>
            <a:endParaRPr lang="zh-CN" altLang="zh-CN" sz="3200"/>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36980" y="201295"/>
            <a:ext cx="10113010" cy="1125220"/>
          </a:xfrm>
        </p:spPr>
        <p:txBody>
          <a:bodyPr/>
          <a:p>
            <a:r>
              <a:rPr lang="en-US" altLang="zh-CN" sz="4800"/>
              <a:t>Oracle JDK VS Open JDK</a:t>
            </a:r>
            <a:endParaRPr lang="en-US" altLang="zh-CN" sz="4800"/>
          </a:p>
        </p:txBody>
      </p:sp>
      <p:pic>
        <p:nvPicPr>
          <p:cNvPr id="5" name="图片 4" descr="图片1"/>
          <p:cNvPicPr>
            <a:picLocks noChangeAspect="1"/>
          </p:cNvPicPr>
          <p:nvPr/>
        </p:nvPicPr>
        <p:blipFill>
          <a:blip r:embed="rId1"/>
          <a:stretch>
            <a:fillRect/>
          </a:stretch>
        </p:blipFill>
        <p:spPr>
          <a:xfrm>
            <a:off x="1111885" y="1511300"/>
            <a:ext cx="9812020" cy="5107305"/>
          </a:xfrm>
          <a:prstGeom prst="rect">
            <a:avLst/>
          </a:prstGeom>
        </p:spPr>
      </p:pic>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54380" y="358775"/>
            <a:ext cx="10346055" cy="991235"/>
          </a:xfrm>
        </p:spPr>
        <p:txBody>
          <a:bodyPr>
            <a:normAutofit fontScale="90000"/>
          </a:bodyPr>
          <a:p>
            <a:r>
              <a:rPr lang="en-US" altLang="zh-CN" sz="4800">
                <a:sym typeface="+mn-ea"/>
              </a:rPr>
              <a:t>Sun Mobile-Embedded VM /Meta-Circular VM</a:t>
            </a:r>
            <a:endParaRPr lang="zh-CN" altLang="en-US" sz="4800"/>
          </a:p>
        </p:txBody>
      </p:sp>
      <p:sp>
        <p:nvSpPr>
          <p:cNvPr id="3" name="副标题 2"/>
          <p:cNvSpPr>
            <a:spLocks noGrp="1"/>
          </p:cNvSpPr>
          <p:nvPr>
            <p:ph type="subTitle" idx="1"/>
          </p:nvPr>
        </p:nvSpPr>
        <p:spPr>
          <a:xfrm>
            <a:off x="754380" y="1518920"/>
            <a:ext cx="10412095" cy="5125720"/>
          </a:xfrm>
        </p:spPr>
        <p:txBody>
          <a:bodyPr/>
          <a:p>
            <a:pPr algn="l"/>
            <a:r>
              <a:rPr lang="zh-CN" altLang="en-US"/>
              <a:t>背景：移动和嵌入式市场</a:t>
            </a:r>
            <a:endParaRPr lang="zh-CN" altLang="en-US"/>
          </a:p>
          <a:p>
            <a:pPr algn="l"/>
            <a:endParaRPr lang="zh-CN" altLang="en-US"/>
          </a:p>
          <a:p>
            <a:pPr algn="l"/>
            <a:r>
              <a:rPr lang="en-US" altLang="en-US"/>
              <a:t>KVM(</a:t>
            </a:r>
            <a:r>
              <a:rPr lang="zh-CN" altLang="en-US"/>
              <a:t>简单、轻量、高度移植</a:t>
            </a:r>
            <a:r>
              <a:rPr lang="en-US" altLang="en-US"/>
              <a:t>)</a:t>
            </a:r>
            <a:endParaRPr lang="en-US" altLang="en-US"/>
          </a:p>
          <a:p>
            <a:pPr algn="l"/>
            <a:r>
              <a:rPr lang="en-US" altLang="en-US"/>
              <a:t>CDC/CLDC HotSpot Implementation</a:t>
            </a:r>
            <a:endParaRPr lang="en-US" altLang="en-US"/>
          </a:p>
          <a:p>
            <a:pPr algn="l"/>
            <a:r>
              <a:rPr lang="en-US" altLang="en-US"/>
              <a:t>Squawk VM (</a:t>
            </a:r>
            <a:r>
              <a:rPr lang="zh-CN" altLang="en-US"/>
              <a:t>运行</a:t>
            </a:r>
            <a:r>
              <a:rPr lang="en-US" altLang="zh-CN"/>
              <a:t>Sun SPOT </a:t>
            </a:r>
            <a:r>
              <a:rPr lang="zh-CN" altLang="en-US"/>
              <a:t>和</a:t>
            </a:r>
            <a:r>
              <a:rPr lang="en-US" altLang="zh-CN"/>
              <a:t>Java Card</a:t>
            </a:r>
            <a:r>
              <a:rPr lang="en-US" altLang="en-US"/>
              <a:t>),Java</a:t>
            </a:r>
            <a:r>
              <a:rPr lang="zh-CN" altLang="en-US"/>
              <a:t>代码比重高的嵌入式虚拟机实现</a:t>
            </a:r>
            <a:r>
              <a:rPr lang="en-US" altLang="zh-CN"/>
              <a:t>(</a:t>
            </a:r>
            <a:r>
              <a:rPr lang="zh-CN" altLang="en-US"/>
              <a:t>类加载器、字节码验证器、垃圾收集器、解释器、编译器和线程调度都是靠</a:t>
            </a:r>
            <a:r>
              <a:rPr lang="en-US" altLang="zh-CN"/>
              <a:t>java</a:t>
            </a:r>
            <a:r>
              <a:rPr lang="zh-CN" altLang="en-US"/>
              <a:t>语言本身完成</a:t>
            </a:r>
            <a:r>
              <a:rPr lang="en-US" altLang="zh-CN"/>
              <a:t>)</a:t>
            </a:r>
            <a:endParaRPr lang="en-US" altLang="zh-CN"/>
          </a:p>
          <a:p>
            <a:pPr algn="l"/>
            <a:r>
              <a:rPr lang="en-US" altLang="zh-CN"/>
              <a:t>JavaInJava</a:t>
            </a:r>
            <a:r>
              <a:rPr lang="zh-CN" altLang="en-US"/>
              <a:t>：</a:t>
            </a:r>
            <a:r>
              <a:rPr lang="en-US" altLang="zh-CN"/>
              <a:t>java</a:t>
            </a:r>
            <a:r>
              <a:rPr lang="zh-CN" altLang="zh-CN"/>
              <a:t>语言来实现</a:t>
            </a:r>
            <a:r>
              <a:rPr lang="en-US" altLang="zh-CN"/>
              <a:t>Java</a:t>
            </a:r>
            <a:r>
              <a:rPr lang="zh-CN" altLang="en-US"/>
              <a:t>语言本身的运行环境。必须运行在另外的宿主主机上，内部没有</a:t>
            </a:r>
            <a:r>
              <a:rPr lang="en-US" altLang="zh-CN"/>
              <a:t>JIT</a:t>
            </a:r>
            <a:r>
              <a:rPr lang="zh-CN" altLang="en-US"/>
              <a:t>编译器，只能以解释模式执行。</a:t>
            </a:r>
            <a:endParaRPr lang="zh-CN" altLang="en-US"/>
          </a:p>
          <a:p>
            <a:pPr algn="l"/>
            <a:r>
              <a:rPr lang="en-US" altLang="zh-CN"/>
              <a:t>Maxine VM java</a:t>
            </a:r>
            <a:r>
              <a:rPr lang="zh-CN" altLang="zh-CN"/>
              <a:t>语言实现，有先进的</a:t>
            </a:r>
            <a:r>
              <a:rPr lang="en-US" altLang="zh-CN"/>
              <a:t>JIT</a:t>
            </a:r>
            <a:r>
              <a:rPr lang="zh-CN" altLang="en-US"/>
              <a:t>编译器和垃圾收集器，可在宿主模式或独立模式执行。</a:t>
            </a:r>
            <a:endParaRPr lang="zh-CN" altLang="en-US"/>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36980" y="201295"/>
            <a:ext cx="10113010" cy="1125220"/>
          </a:xfrm>
        </p:spPr>
        <p:txBody>
          <a:bodyPr/>
          <a:p>
            <a:r>
              <a:rPr lang="en-US" altLang="zh-CN" sz="4800"/>
              <a:t>BEA </a:t>
            </a:r>
            <a:r>
              <a:rPr lang="en-US" altLang="zh-CN"/>
              <a:t>JRockit/IBM J9 VM</a:t>
            </a:r>
            <a:endParaRPr lang="en-US" altLang="zh-CN"/>
          </a:p>
        </p:txBody>
      </p:sp>
      <p:sp>
        <p:nvSpPr>
          <p:cNvPr id="3" name="副标题 2"/>
          <p:cNvSpPr>
            <a:spLocks noGrp="1"/>
          </p:cNvSpPr>
          <p:nvPr>
            <p:ph type="subTitle" idx="1"/>
          </p:nvPr>
        </p:nvSpPr>
        <p:spPr>
          <a:xfrm>
            <a:off x="1011555" y="1577340"/>
            <a:ext cx="10246360" cy="4751705"/>
          </a:xfrm>
        </p:spPr>
        <p:txBody>
          <a:bodyPr/>
          <a:p>
            <a:pPr algn="l"/>
            <a:r>
              <a:rPr lang="en-US" altLang="zh-CN"/>
              <a:t>BEA JRockit VM </a:t>
            </a:r>
            <a:r>
              <a:rPr lang="zh-CN" altLang="zh-CN"/>
              <a:t>是</a:t>
            </a:r>
            <a:r>
              <a:rPr lang="en-US" altLang="zh-CN"/>
              <a:t>BEA</a:t>
            </a:r>
            <a:r>
              <a:rPr lang="zh-CN" altLang="en-US"/>
              <a:t>公司</a:t>
            </a:r>
            <a:r>
              <a:rPr lang="zh-CN" altLang="zh-CN"/>
              <a:t>一款专门为服务器硬件和服务器端应用场景高度优化的虚拟机。由于其专注服务端应用而不关注程序启动速度，因此她内部不包含解析器实现，全靠编译器编译后执行。</a:t>
            </a:r>
            <a:endParaRPr lang="zh-CN" altLang="zh-CN"/>
          </a:p>
          <a:p>
            <a:pPr algn="l"/>
            <a:endParaRPr lang="zh-CN" altLang="zh-CN"/>
          </a:p>
          <a:p>
            <a:pPr algn="l"/>
            <a:r>
              <a:rPr lang="en-US" altLang="zh-CN"/>
              <a:t>IBM J9 VM </a:t>
            </a:r>
            <a:r>
              <a:rPr lang="zh-CN" altLang="zh-CN"/>
              <a:t>是</a:t>
            </a:r>
            <a:r>
              <a:rPr lang="en-US" altLang="zh-CN"/>
              <a:t>IBM</a:t>
            </a:r>
            <a:r>
              <a:rPr lang="zh-CN" altLang="zh-CN"/>
              <a:t>公司是一款设计上从服务器端到桌面应用再到嵌入式全面考虑的多用途虚拟机。</a:t>
            </a:r>
            <a:endParaRPr lang="zh-CN" altLang="zh-CN"/>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36980" y="201295"/>
            <a:ext cx="10113010" cy="1125220"/>
          </a:xfrm>
        </p:spPr>
        <p:txBody>
          <a:bodyPr/>
          <a:p>
            <a:r>
              <a:rPr lang="en-US" altLang="zh-CN" sz="4800">
                <a:sym typeface="+mn-ea"/>
              </a:rPr>
              <a:t>Azul VM/BEA Liquid VM</a:t>
            </a:r>
            <a:endParaRPr lang="zh-CN" altLang="en-US" sz="4800"/>
          </a:p>
        </p:txBody>
      </p:sp>
      <p:sp>
        <p:nvSpPr>
          <p:cNvPr id="3" name="副标题 2"/>
          <p:cNvSpPr>
            <a:spLocks noGrp="1"/>
          </p:cNvSpPr>
          <p:nvPr>
            <p:ph type="subTitle" idx="1"/>
          </p:nvPr>
        </p:nvSpPr>
        <p:spPr>
          <a:xfrm>
            <a:off x="1011555" y="1577340"/>
            <a:ext cx="10246360" cy="4751705"/>
          </a:xfrm>
        </p:spPr>
        <p:txBody>
          <a:bodyPr/>
          <a:p>
            <a:pPr algn="l"/>
            <a:r>
              <a:rPr lang="en-US" altLang="zh-CN"/>
              <a:t>Azul VM /BEA Liquid VM  </a:t>
            </a:r>
            <a:r>
              <a:rPr lang="zh-CN" altLang="zh-CN"/>
              <a:t>是运行在特定硬件平台专有的高性能虚拟机。在</a:t>
            </a:r>
            <a:r>
              <a:rPr lang="en-US" altLang="zh-CN"/>
              <a:t>HotSpot</a:t>
            </a:r>
            <a:r>
              <a:rPr lang="zh-CN" altLang="en-US"/>
              <a:t>虚拟机基础之上进行的了大量的改造，运行在</a:t>
            </a:r>
            <a:r>
              <a:rPr lang="en-US" altLang="zh-CN"/>
              <a:t>Azul Systems</a:t>
            </a:r>
            <a:r>
              <a:rPr lang="zh-CN" altLang="en-US"/>
              <a:t>公司的转有硬件</a:t>
            </a:r>
            <a:r>
              <a:rPr lang="en-US" altLang="zh-CN"/>
              <a:t>Vega</a:t>
            </a:r>
            <a:r>
              <a:rPr lang="zh-CN" altLang="en-US"/>
              <a:t>系统上的虚拟机。 </a:t>
            </a:r>
            <a:r>
              <a:rPr lang="en-US" altLang="en-US"/>
              <a:t>(</a:t>
            </a:r>
            <a:r>
              <a:rPr lang="zh-CN" altLang="en-US"/>
              <a:t>每个实例管理至少十个</a:t>
            </a:r>
            <a:r>
              <a:rPr lang="en-US" altLang="zh-CN"/>
              <a:t>CPU</a:t>
            </a:r>
            <a:r>
              <a:rPr lang="zh-CN" altLang="en-US"/>
              <a:t>和数百</a:t>
            </a:r>
            <a:r>
              <a:rPr lang="en-US" altLang="zh-CN"/>
              <a:t>GB</a:t>
            </a:r>
            <a:r>
              <a:rPr lang="zh-CN" altLang="en-US"/>
              <a:t>内存硬件资源，并提供巨大内存范围实现可控</a:t>
            </a:r>
            <a:r>
              <a:rPr lang="en-US" altLang="zh-CN"/>
              <a:t>GC</a:t>
            </a:r>
            <a:r>
              <a:rPr lang="zh-CN" altLang="en-US"/>
              <a:t>时间垃圾收集器，为专有的硬件优化线程调度</a:t>
            </a:r>
            <a:r>
              <a:rPr lang="en-US" altLang="en-US"/>
              <a:t>)</a:t>
            </a:r>
            <a:endParaRPr lang="en-US" altLang="en-US"/>
          </a:p>
          <a:p>
            <a:pPr algn="l"/>
            <a:endParaRPr lang="en-US" altLang="en-US"/>
          </a:p>
          <a:p>
            <a:pPr algn="l"/>
            <a:r>
              <a:rPr lang="en-US" altLang="en-US"/>
              <a:t>Liquid VM </a:t>
            </a:r>
            <a:r>
              <a:rPr lang="zh-CN" altLang="en-US"/>
              <a:t>是</a:t>
            </a:r>
            <a:r>
              <a:rPr lang="en-US" altLang="en-US"/>
              <a:t>BEA</a:t>
            </a:r>
            <a:r>
              <a:rPr lang="zh-CN" altLang="en-US"/>
              <a:t>公司运行在自家</a:t>
            </a:r>
            <a:r>
              <a:rPr lang="en-US" altLang="zh-CN"/>
              <a:t>Hypervisor</a:t>
            </a:r>
            <a:r>
              <a:rPr lang="zh-CN" altLang="en-US"/>
              <a:t>系统上的</a:t>
            </a:r>
            <a:r>
              <a:rPr lang="en-US" altLang="zh-CN"/>
              <a:t>JRoickit VM </a:t>
            </a:r>
            <a:r>
              <a:rPr lang="zh-CN" altLang="zh-CN"/>
              <a:t>。其本身实现了专用操作系统必要功能，由虚拟机越过通用的操作系统直接控制硬件获得更多的好处。如线程的切换，不需要进行内核态</a:t>
            </a:r>
            <a:r>
              <a:rPr lang="en-US" altLang="zh-CN"/>
              <a:t>/</a:t>
            </a:r>
            <a:r>
              <a:rPr lang="zh-CN" altLang="en-US"/>
              <a:t>用户态的切换。</a:t>
            </a:r>
            <a:endParaRPr lang="zh-CN" altLang="en-US"/>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36980" y="201295"/>
            <a:ext cx="10113010" cy="1125220"/>
          </a:xfrm>
        </p:spPr>
        <p:txBody>
          <a:bodyPr>
            <a:normAutofit fontScale="90000"/>
          </a:bodyPr>
          <a:p>
            <a:r>
              <a:rPr lang="en-US" altLang="zh-CN" sz="4800">
                <a:sym typeface="+mn-ea"/>
              </a:rPr>
              <a:t>Apache Harmony /Google Android Dalvik VM</a:t>
            </a:r>
            <a:endParaRPr lang="zh-CN" altLang="en-US" sz="4800"/>
          </a:p>
        </p:txBody>
      </p:sp>
      <p:sp>
        <p:nvSpPr>
          <p:cNvPr id="3" name="副标题 2"/>
          <p:cNvSpPr>
            <a:spLocks noGrp="1"/>
          </p:cNvSpPr>
          <p:nvPr>
            <p:ph type="subTitle" idx="1"/>
          </p:nvPr>
        </p:nvSpPr>
        <p:spPr>
          <a:xfrm>
            <a:off x="1011555" y="1577340"/>
            <a:ext cx="10246360" cy="4751705"/>
          </a:xfrm>
        </p:spPr>
        <p:txBody>
          <a:bodyPr/>
          <a:p>
            <a:pPr algn="l"/>
            <a:r>
              <a:rPr lang="en-US" altLang="zh-CN"/>
              <a:t>Apache Harmony</a:t>
            </a:r>
            <a:r>
              <a:rPr lang="zh-CN" altLang="en-US"/>
              <a:t>是基于</a:t>
            </a:r>
            <a:r>
              <a:rPr lang="en-US" altLang="zh-CN"/>
              <a:t>Apache License</a:t>
            </a:r>
            <a:r>
              <a:rPr lang="zh-CN" altLang="en-US"/>
              <a:t>协议开源的。兼容</a:t>
            </a:r>
            <a:r>
              <a:rPr lang="en-US" altLang="zh-CN"/>
              <a:t>JDK1.5</a:t>
            </a:r>
            <a:r>
              <a:rPr lang="zh-CN" altLang="en-US"/>
              <a:t>、</a:t>
            </a:r>
            <a:r>
              <a:rPr lang="en-US" altLang="zh-CN"/>
              <a:t>JDK1.6</a:t>
            </a:r>
            <a:r>
              <a:rPr lang="zh-CN" altLang="en-US"/>
              <a:t>的</a:t>
            </a:r>
            <a:r>
              <a:rPr lang="en-US" altLang="zh-CN"/>
              <a:t>Java</a:t>
            </a:r>
            <a:r>
              <a:rPr lang="zh-CN" altLang="en-US"/>
              <a:t>程序平台，包含自己的虚拟机和</a:t>
            </a:r>
            <a:r>
              <a:rPr lang="en-US" altLang="zh-CN"/>
              <a:t>Java</a:t>
            </a:r>
            <a:r>
              <a:rPr lang="zh-CN" altLang="en-US"/>
              <a:t>库，运行</a:t>
            </a:r>
            <a:r>
              <a:rPr lang="en-US" altLang="zh-CN"/>
              <a:t>Ecelipse,Tomcat,Maven</a:t>
            </a:r>
            <a:r>
              <a:rPr lang="zh-CN" altLang="en-US"/>
              <a:t>等常见程序。</a:t>
            </a:r>
            <a:endParaRPr lang="zh-CN" altLang="en-US"/>
          </a:p>
          <a:p>
            <a:pPr algn="l"/>
            <a:endParaRPr lang="zh-CN" altLang="en-US"/>
          </a:p>
          <a:p>
            <a:pPr algn="l"/>
            <a:r>
              <a:rPr lang="en-US" altLang="zh-CN"/>
              <a:t>Dalvik VM </a:t>
            </a:r>
            <a:r>
              <a:rPr lang="zh-CN" altLang="en-US"/>
              <a:t>并非</a:t>
            </a:r>
            <a:r>
              <a:rPr lang="en-US" altLang="zh-CN"/>
              <a:t>java</a:t>
            </a:r>
            <a:r>
              <a:rPr lang="zh-CN" altLang="en-US"/>
              <a:t>虚拟机，没有遵循</a:t>
            </a:r>
            <a:r>
              <a:rPr lang="en-US" altLang="zh-CN"/>
              <a:t>java</a:t>
            </a:r>
            <a:r>
              <a:rPr lang="zh-CN" altLang="en-US"/>
              <a:t>虚拟机规范，不能执行</a:t>
            </a:r>
            <a:r>
              <a:rPr lang="en-US" altLang="zh-CN"/>
              <a:t>Java</a:t>
            </a:r>
            <a:r>
              <a:rPr lang="zh-CN" altLang="en-US"/>
              <a:t>的</a:t>
            </a:r>
            <a:r>
              <a:rPr lang="en-US" altLang="zh-CN"/>
              <a:t>Class</a:t>
            </a:r>
            <a:r>
              <a:rPr lang="zh-CN" altLang="en-US"/>
              <a:t>文件，使用的是寄存器架构而非</a:t>
            </a:r>
            <a:r>
              <a:rPr lang="en-US" altLang="zh-CN"/>
              <a:t>JVM</a:t>
            </a:r>
            <a:r>
              <a:rPr lang="zh-CN" altLang="en-US"/>
              <a:t>常见的栈架构。通过将</a:t>
            </a:r>
            <a:r>
              <a:rPr lang="en-US" altLang="zh-CN"/>
              <a:t>Class</a:t>
            </a:r>
            <a:r>
              <a:rPr lang="zh-CN" altLang="en-US"/>
              <a:t>文件转化为</a:t>
            </a:r>
            <a:r>
              <a:rPr lang="en-US" altLang="zh-CN"/>
              <a:t>dex</a:t>
            </a:r>
            <a:r>
              <a:rPr lang="zh-CN" altLang="en-US"/>
              <a:t>文件来执行。</a:t>
            </a:r>
            <a:endParaRPr lang="zh-CN" altLang="en-US"/>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36980" y="201295"/>
            <a:ext cx="10113010" cy="1125220"/>
          </a:xfrm>
        </p:spPr>
        <p:txBody>
          <a:bodyPr>
            <a:normAutofit/>
          </a:bodyPr>
          <a:p>
            <a:r>
              <a:rPr lang="en-US" altLang="zh-CN" sz="4800">
                <a:sym typeface="+mn-ea"/>
              </a:rPr>
              <a:t>Microsoft JVM</a:t>
            </a:r>
            <a:endParaRPr lang="zh-CN" altLang="en-US" sz="4800"/>
          </a:p>
        </p:txBody>
      </p:sp>
      <p:sp>
        <p:nvSpPr>
          <p:cNvPr id="3" name="副标题 2"/>
          <p:cNvSpPr>
            <a:spLocks noGrp="1"/>
          </p:cNvSpPr>
          <p:nvPr>
            <p:ph type="subTitle" idx="1"/>
          </p:nvPr>
        </p:nvSpPr>
        <p:spPr>
          <a:xfrm>
            <a:off x="1011555" y="1577340"/>
            <a:ext cx="10246360" cy="4751705"/>
          </a:xfrm>
        </p:spPr>
        <p:txBody>
          <a:bodyPr/>
          <a:p>
            <a:pPr algn="l"/>
            <a:r>
              <a:rPr lang="en-US" altLang="zh-CN"/>
              <a:t>Microsoft JVM  </a:t>
            </a:r>
            <a:r>
              <a:rPr lang="zh-CN" altLang="zh-CN"/>
              <a:t>是</a:t>
            </a:r>
            <a:r>
              <a:rPr lang="en-US" altLang="zh-CN"/>
              <a:t>window</a:t>
            </a:r>
            <a:r>
              <a:rPr lang="zh-CN" altLang="en-US"/>
              <a:t>系统下性能最好的虚拟机，由于对</a:t>
            </a:r>
            <a:r>
              <a:rPr lang="en-US" altLang="zh-CN"/>
              <a:t>java</a:t>
            </a:r>
            <a:r>
              <a:rPr lang="zh-CN" altLang="en-US"/>
              <a:t>控制权，导致绚丽过最终湮灭。</a:t>
            </a:r>
            <a:endParaRPr lang="zh-CN" altLang="en-US"/>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011555" y="1577340"/>
            <a:ext cx="10246360" cy="4751705"/>
          </a:xfrm>
        </p:spPr>
        <p:txBody>
          <a:bodyPr/>
          <a:p>
            <a:pPr algn="ctr"/>
            <a:endParaRPr lang="zh-CN" altLang="en-US">
              <a:sym typeface="+mn-ea"/>
            </a:endParaRPr>
          </a:p>
          <a:p>
            <a:pPr algn="ctr"/>
            <a:endParaRPr lang="zh-CN" altLang="en-US">
              <a:sym typeface="+mn-ea"/>
            </a:endParaRPr>
          </a:p>
          <a:p>
            <a:pPr algn="ctr"/>
            <a:endParaRPr lang="zh-CN" altLang="en-US">
              <a:sym typeface="+mn-ea"/>
            </a:endParaRPr>
          </a:p>
          <a:p>
            <a:pPr algn="ctr"/>
            <a:r>
              <a:rPr lang="zh-CN" altLang="en-US" sz="4800">
                <a:sym typeface="+mn-ea"/>
              </a:rPr>
              <a:t>HotSpot </a:t>
            </a:r>
            <a:r>
              <a:rPr lang="en-US" altLang="zh-CN" sz="4800">
                <a:sym typeface="+mn-ea"/>
              </a:rPr>
              <a:t>VS </a:t>
            </a:r>
            <a:r>
              <a:rPr lang="zh-CN" altLang="en-US" sz="4800">
                <a:sym typeface="+mn-ea"/>
              </a:rPr>
              <a:t>JRockit </a:t>
            </a:r>
            <a:r>
              <a:rPr lang="en-US" altLang="zh-CN" sz="4800">
                <a:sym typeface="+mn-ea"/>
              </a:rPr>
              <a:t>VS </a:t>
            </a:r>
            <a:r>
              <a:rPr lang="zh-CN" altLang="en-US" sz="4800">
                <a:sym typeface="+mn-ea"/>
              </a:rPr>
              <a:t>IBM JVM</a:t>
            </a:r>
            <a:endParaRPr lang="zh-CN" altLang="en-US" sz="4800"/>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36980" y="201295"/>
            <a:ext cx="10113010" cy="1125220"/>
          </a:xfrm>
        </p:spPr>
        <p:txBody>
          <a:bodyPr/>
          <a:p>
            <a:r>
              <a:rPr lang="zh-CN" altLang="en-US" sz="4800">
                <a:sym typeface="+mn-ea"/>
              </a:rPr>
              <a:t>HotSpot </a:t>
            </a:r>
            <a:r>
              <a:rPr lang="en-US" altLang="zh-CN" sz="4800">
                <a:sym typeface="+mn-ea"/>
              </a:rPr>
              <a:t>JVM</a:t>
            </a:r>
            <a:endParaRPr lang="en-US" altLang="zh-CN" sz="4800">
              <a:sym typeface="+mn-ea"/>
            </a:endParaRPr>
          </a:p>
        </p:txBody>
      </p:sp>
      <p:sp>
        <p:nvSpPr>
          <p:cNvPr id="3" name="副标题 2"/>
          <p:cNvSpPr>
            <a:spLocks noGrp="1"/>
          </p:cNvSpPr>
          <p:nvPr>
            <p:ph type="subTitle" idx="1"/>
          </p:nvPr>
        </p:nvSpPr>
        <p:spPr>
          <a:xfrm>
            <a:off x="1011555" y="1577340"/>
            <a:ext cx="10246360" cy="4751705"/>
          </a:xfrm>
        </p:spPr>
        <p:txBody>
          <a:bodyPr/>
          <a:p>
            <a:pPr algn="l"/>
            <a:r>
              <a:rPr lang="zh-CN" altLang="en-US"/>
              <a:t>1）HotSpotJVM使用内存分区（如永久perm区和分代Generation Heap区），分代区(Generation Heap区)又包括新生Yong区和老生Old/Tenured区，Yong区中又分为Eden区和 Survior区（2块）；</a:t>
            </a:r>
            <a:endParaRPr lang="zh-CN" altLang="en-US"/>
          </a:p>
          <a:p>
            <a:pPr algn="l"/>
            <a:r>
              <a:rPr lang="zh-CN" altLang="en-US"/>
              <a:t>2）Yong区 GC：对象先在Yong区的Eden中得到分配，任何时候Eden区满了就会触发Yong区GC (Minor GC?)，会把Yong区Eden中仍存活的Live对象拷贝到空的那个Survior区，除此之外，另外一个Survior区中的对象也会被检查和拷贝（在2个Survior区之间拷贝对象的频率是可配置的），其结果就是对象仅存在于一个Survior区中，而Eden区和另一块Survior区是空的。这种形式的GC叫“拷贝收集（Copy Collection）”。Yong区中多次GC后仍存活的对象会被提升/拷贝到Old区。</a:t>
            </a:r>
            <a:endParaRPr lang="zh-CN" altLang="en-US"/>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36980" y="201295"/>
            <a:ext cx="10113010" cy="1125220"/>
          </a:xfrm>
        </p:spPr>
        <p:txBody>
          <a:bodyPr/>
          <a:p>
            <a:r>
              <a:rPr lang="zh-CN" altLang="en-US" sz="4800">
                <a:sym typeface="+mn-ea"/>
              </a:rPr>
              <a:t>HotSpot </a:t>
            </a:r>
            <a:r>
              <a:rPr lang="en-US" altLang="zh-CN" sz="4800">
                <a:sym typeface="+mn-ea"/>
              </a:rPr>
              <a:t>JVM</a:t>
            </a:r>
            <a:endParaRPr lang="zh-CN" altLang="en-US" sz="4800"/>
          </a:p>
        </p:txBody>
      </p:sp>
      <p:sp>
        <p:nvSpPr>
          <p:cNvPr id="3" name="副标题 2"/>
          <p:cNvSpPr>
            <a:spLocks noGrp="1"/>
          </p:cNvSpPr>
          <p:nvPr>
            <p:ph type="subTitle" idx="1"/>
          </p:nvPr>
        </p:nvSpPr>
        <p:spPr>
          <a:xfrm>
            <a:off x="1011555" y="1577340"/>
            <a:ext cx="10246360" cy="4751705"/>
          </a:xfrm>
        </p:spPr>
        <p:txBody>
          <a:bodyPr>
            <a:normAutofit fontScale="80000"/>
          </a:bodyPr>
          <a:p>
            <a:pPr algn="l"/>
            <a:r>
              <a:rPr lang="zh-CN" altLang="en-US"/>
              <a:t>3） Old区 GC：标记和打扫（Mark &amp; Sweep)算法是老生区(OldHeap)使用的GC算法，与新生代Yong区算法不同的地方在于它不拷贝对象。对象越多GC消耗时间越长，因此老生区GC代价很高并尽量避免，因此我们需要保证对象仅仅从Yong区拷贝到Old区并保证Old区不被填满，因此，代区的大小是Hotspot JVM中单一的一个最重要的优化参数。如果我们不能阻止对象从Yong区拷贝到Old区，我们可以使用“并发标记和打扫算法”（CMS -Concurrent Mark and Sweep)，此算法可以并行的进行收集操作。（停顿时间：串行(Serial) &lt;平行(Parallel) &lt;并发(Concurrent)）。</a:t>
            </a:r>
            <a:endParaRPr lang="zh-CN" altLang="en-US"/>
          </a:p>
          <a:p>
            <a:pPr algn="l"/>
            <a:r>
              <a:rPr lang="zh-CN" altLang="en-US"/>
              <a:t>Old区GC还有其他问题，比如“碎片问题”会导致“慢分配”，更长的打扫时间并最终会导致OOM（当分配大对象而遇到的全是小空间时）.</a:t>
            </a:r>
            <a:endParaRPr lang="zh-CN" altLang="en-US"/>
          </a:p>
          <a:p>
            <a:pPr algn="l"/>
            <a:r>
              <a:rPr lang="zh-CN" altLang="en-US"/>
              <a:t>碎片问题可通过被称为“压缩”的方法来解决。“串行和平行算法（Serialand Parallel)”会在每次Old区进行GC时进行压缩，它不对整个Old区压缩而只对Old区中碎片程度达到一定Level的区域区进行。相比之下，“并发标记和打扫算法CMS”根本就不会进行压缩。当对象不能再被分配时，一个串行的“主要MajorGC”会被触发。</a:t>
            </a:r>
            <a:endParaRPr lang="zh-CN" altLang="en-US"/>
          </a:p>
          <a:p>
            <a:pPr algn="l"/>
            <a:r>
              <a:rPr lang="zh-CN" altLang="en-US"/>
              <a:t>因此，HotSpot 的第二个调整参数是选择正确的GC策略，GC策略的选择会影响应用的性能，HotSpot中的大部分GC策略调整选项参数是是关于分片和压缩的， HotspotJVM没有提供太多调整参数，因此，唯一的方法是优化代码减少申请对象的次数。</a:t>
            </a:r>
            <a:endParaRPr lang="zh-CN" altLang="en-US"/>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虚拟机体系结构</a:t>
            </a:r>
            <a:endParaRPr lang="en-US" altLang="en-US"/>
          </a:p>
        </p:txBody>
      </p:sp>
      <p:sp>
        <p:nvSpPr>
          <p:cNvPr id="3" name="内容占位符 2"/>
          <p:cNvSpPr>
            <a:spLocks noGrp="1"/>
          </p:cNvSpPr>
          <p:nvPr>
            <p:ph idx="1"/>
          </p:nvPr>
        </p:nvSpPr>
        <p:spPr/>
        <p:txBody>
          <a:bodyPr/>
          <a:p>
            <a:r>
              <a:rPr lang="zh-CN" altLang="en-US"/>
              <a:t>java虚拟机规范中，一个虚拟机实例行为是分别按照子系统、内存区，数据类型以及指令这几个术语来描述。这些组成部分一起展示了抽象的虚拟机内部抽象体系结构。但是规范中对它们的定义并非是强制规定java虚拟机实现内部的体系结构，更多的是为了严格定义这些实现的外部特征。规范本身通过第一这些抽象的组成部分以及他们之间的交互，来定义任何java虚拟机实现都必须遵守的行为。</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36980" y="201295"/>
            <a:ext cx="10113010" cy="1125220"/>
          </a:xfrm>
        </p:spPr>
        <p:txBody>
          <a:bodyPr/>
          <a:p>
            <a:r>
              <a:rPr lang="zh-CN" altLang="en-US" sz="4800">
                <a:sym typeface="+mn-ea"/>
              </a:rPr>
              <a:t>HotSpot </a:t>
            </a:r>
            <a:r>
              <a:rPr lang="en-US" altLang="zh-CN" sz="4800">
                <a:sym typeface="+mn-ea"/>
              </a:rPr>
              <a:t>JVM</a:t>
            </a:r>
            <a:endParaRPr lang="zh-CN" altLang="en-US" sz="4800"/>
          </a:p>
        </p:txBody>
      </p:sp>
      <p:sp>
        <p:nvSpPr>
          <p:cNvPr id="3" name="副标题 2"/>
          <p:cNvSpPr>
            <a:spLocks noGrp="1"/>
          </p:cNvSpPr>
          <p:nvPr>
            <p:ph type="subTitle" idx="1"/>
          </p:nvPr>
        </p:nvSpPr>
        <p:spPr>
          <a:xfrm>
            <a:off x="1011555" y="1577340"/>
            <a:ext cx="10246360" cy="4751705"/>
          </a:xfrm>
        </p:spPr>
        <p:txBody>
          <a:bodyPr/>
          <a:p>
            <a:pPr algn="l"/>
            <a:r>
              <a:rPr lang="zh-CN" altLang="en-US"/>
              <a:t>4) Permanent Generation 永久区：保存属于类的（静态的）属性和字符串常量等，永久区的GC只会发生在“主要Major GC”时（Major GC很少发生），因此很多人认为Hotspot JVM在永久区根本不会GC。</a:t>
            </a:r>
            <a:endParaRPr lang="zh-CN" altLang="en-US"/>
          </a:p>
          <a:p>
            <a:pPr algn="l"/>
            <a:r>
              <a:rPr lang="zh-CN" altLang="en-US"/>
              <a:t>Major GC - “Stops the world” and“cost much time”, e.g. Full GC.</a:t>
            </a:r>
            <a:endParaRPr lang="zh-CN" altLang="en-US"/>
          </a:p>
        </p:txBody>
      </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36980" y="201295"/>
            <a:ext cx="10113010" cy="1125220"/>
          </a:xfrm>
        </p:spPr>
        <p:txBody>
          <a:bodyPr/>
          <a:p>
            <a:r>
              <a:rPr lang="zh-CN" altLang="en-US" sz="4800"/>
              <a:t>Oracle  JRockit</a:t>
            </a:r>
            <a:endParaRPr lang="zh-CN" altLang="en-US" sz="4800"/>
          </a:p>
        </p:txBody>
      </p:sp>
      <p:sp>
        <p:nvSpPr>
          <p:cNvPr id="3" name="副标题 2"/>
          <p:cNvSpPr>
            <a:spLocks noGrp="1"/>
          </p:cNvSpPr>
          <p:nvPr>
            <p:ph type="subTitle" idx="1"/>
          </p:nvPr>
        </p:nvSpPr>
        <p:spPr>
          <a:xfrm>
            <a:off x="1011555" y="1577340"/>
            <a:ext cx="10246360" cy="4751705"/>
          </a:xfrm>
        </p:spPr>
        <p:txBody>
          <a:bodyPr>
            <a:normAutofit/>
          </a:bodyPr>
          <a:p>
            <a:pPr algn="l"/>
            <a:r>
              <a:rPr lang="zh-CN" altLang="en-US"/>
              <a:t>1) Oracle WebLogic使用的JVM，将来会和Hotspot合并</a:t>
            </a:r>
            <a:endParaRPr lang="zh-CN" altLang="en-US"/>
          </a:p>
          <a:p>
            <a:pPr algn="l"/>
            <a:r>
              <a:rPr lang="zh-CN" altLang="en-US"/>
              <a:t>2) Heap策略 -也使用“分代Heap”，而且支持一个所谓的“连续Heap”。分代Heap分为：老生区（Old/Tenured)和苗圃/新生区（Nursery)，当对象被申请时，他们被放在一个新生区中称为Keep Area的地方，在GC时，Keep Area不会被考虑而其它仍然存活的对象会被马上移到老生区。因此，新生区的大小是JRockit很重要的参数。JRockit在第二次新生代GC时就会拷贝那些对象到Old区。</a:t>
            </a:r>
            <a:endParaRPr lang="zh-CN" altLang="en-US"/>
          </a:p>
          <a:p>
            <a:pPr algn="l"/>
            <a:r>
              <a:rPr lang="zh-CN" altLang="en-US"/>
              <a:t>JRockit的“连续Heap”不区分“新”和“老”的对象，常常在特定的情况下比如以大吞吐量下的批量任务会产生很好的性能，它是JRockit Server JVM模式下的默认设置，而且往往不是正确的选择，因为典型的Web应用不是面向吞吐量而是面向响应时间，因此人们往往会选择低停顿时间模式和分代GC策略。</a:t>
            </a:r>
            <a:endParaRPr lang="zh-CN" altLang="en-US"/>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36980" y="201295"/>
            <a:ext cx="10113010" cy="1125220"/>
          </a:xfrm>
        </p:spPr>
        <p:txBody>
          <a:bodyPr/>
          <a:p>
            <a:r>
              <a:rPr lang="zh-CN" altLang="en-US" sz="4800"/>
              <a:t>Oracle  JRockit</a:t>
            </a:r>
            <a:endParaRPr lang="zh-CN" altLang="en-US" sz="4800"/>
          </a:p>
        </p:txBody>
      </p:sp>
      <p:sp>
        <p:nvSpPr>
          <p:cNvPr id="3" name="副标题 2"/>
          <p:cNvSpPr>
            <a:spLocks noGrp="1"/>
          </p:cNvSpPr>
          <p:nvPr>
            <p:ph type="subTitle" idx="1"/>
          </p:nvPr>
        </p:nvSpPr>
        <p:spPr>
          <a:xfrm>
            <a:off x="1011555" y="1577340"/>
            <a:ext cx="10246360" cy="4751705"/>
          </a:xfrm>
        </p:spPr>
        <p:txBody>
          <a:bodyPr>
            <a:normAutofit lnSpcReduction="20000"/>
          </a:bodyPr>
          <a:p>
            <a:pPr algn="l"/>
            <a:r>
              <a:rPr lang="zh-CN" altLang="en-US"/>
              <a:t>大部分的CMS标记阶段可分为4个部分</a:t>
            </a:r>
            <a:endParaRPr lang="zh-CN" altLang="en-US"/>
          </a:p>
          <a:p>
            <a:pPr algn="l"/>
            <a:r>
              <a:rPr lang="zh-CN" altLang="en-US"/>
              <a:t>    1. 初始标记 -标记生成Live对象的Root集合 - Java Thread会被paused</a:t>
            </a:r>
            <a:endParaRPr lang="zh-CN" altLang="en-US"/>
          </a:p>
          <a:p>
            <a:pPr algn="l"/>
            <a:r>
              <a:rPr lang="zh-CN" altLang="en-US"/>
              <a:t>    2 并发标记 -根据root集合中的对象查找并标记其引用的Live对象 -- Java Thread正常运行</a:t>
            </a:r>
            <a:endParaRPr lang="zh-CN" altLang="en-US"/>
          </a:p>
          <a:p>
            <a:pPr algn="l"/>
            <a:r>
              <a:rPr lang="zh-CN" altLang="en-US"/>
              <a:t>    3 预清理 -找出“并发标记”发现的需要修改的地方并发现和标记其它额外的Live对象-- Java Thread正常运行</a:t>
            </a:r>
            <a:endParaRPr lang="zh-CN" altLang="en-US"/>
          </a:p>
          <a:p>
            <a:pPr algn="l"/>
            <a:r>
              <a:rPr lang="zh-CN" altLang="en-US"/>
              <a:t>    4 最终标记-找出在预清理阶段发现的需要改变的地方并发现和标记其它额外的Live对象 -- Java Thread会被Paused</a:t>
            </a:r>
            <a:endParaRPr lang="zh-CN" altLang="en-US"/>
          </a:p>
          <a:p>
            <a:pPr algn="l"/>
            <a:r>
              <a:rPr lang="zh-CN" altLang="en-US"/>
              <a:t>CMS 打扫阶段也和 Application并发执行，  但和Hotspot JVM的分2个阶段相比，JRockit会先清扫Heap的第一半部分，在此阶段，线程会被允许在Heap的第二半部分进行对象申请。在一个短暂的同步停顿后，会打扫第二半部分然后会有一个短暂的最后的停顿期。</a:t>
            </a:r>
            <a:endParaRPr lang="zh-CN" altLang="en-US"/>
          </a:p>
          <a:p>
            <a:pPr algn="l"/>
            <a:r>
              <a:rPr lang="zh-CN" altLang="en-US"/>
              <a:t>因此，JRockit的算法比HotSpot的算法停顿更多，但是标记阶段会短一些。而且它不像HotSpot JVM那样可以通过调整未用内存的百分比来触发GC。</a:t>
            </a:r>
            <a:endParaRPr lang="zh-CN" altLang="en-US"/>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36980" y="201295"/>
            <a:ext cx="10113010" cy="1125220"/>
          </a:xfrm>
        </p:spPr>
        <p:txBody>
          <a:bodyPr/>
          <a:p>
            <a:r>
              <a:rPr lang="zh-CN" altLang="en-US" sz="4800"/>
              <a:t>Oracle  JRockit</a:t>
            </a:r>
            <a:endParaRPr lang="zh-CN" altLang="en-US" sz="4800"/>
          </a:p>
        </p:txBody>
      </p:sp>
      <p:sp>
        <p:nvSpPr>
          <p:cNvPr id="3" name="副标题 2"/>
          <p:cNvSpPr>
            <a:spLocks noGrp="1"/>
          </p:cNvSpPr>
          <p:nvPr>
            <p:ph type="subTitle" idx="1"/>
          </p:nvPr>
        </p:nvSpPr>
        <p:spPr>
          <a:xfrm>
            <a:off x="1011555" y="1577340"/>
            <a:ext cx="10246360" cy="4751705"/>
          </a:xfrm>
        </p:spPr>
        <p:txBody>
          <a:bodyPr>
            <a:normAutofit fontScale="75000"/>
          </a:bodyPr>
          <a:p>
            <a:pPr algn="l"/>
            <a:r>
              <a:rPr lang="zh-CN" altLang="en-US"/>
              <a:t>4) 压缩</a:t>
            </a:r>
            <a:endParaRPr lang="zh-CN" altLang="en-US"/>
          </a:p>
          <a:p>
            <a:pPr algn="l"/>
            <a:r>
              <a:rPr lang="zh-CN" altLang="en-US"/>
              <a:t>JRockit 在所有的Old老生区GC进行压缩，包括CMS。它通过一种按Heap中分区增量的模式进行的，这些各类参数可以调整，比如按堆百分比压缩，或最大多少对象会被压缩，而且你可以完全把压缩关掉或者在GC时进行“完全压缩”。因此可配置性比HotSpot更强。</a:t>
            </a:r>
            <a:endParaRPr lang="zh-CN" altLang="en-US"/>
          </a:p>
          <a:p>
            <a:pPr algn="l"/>
            <a:r>
              <a:rPr lang="zh-CN" altLang="en-US"/>
              <a:t>5) 线程本地分配TLA（Thread Local Allocation)</a:t>
            </a:r>
            <a:endParaRPr lang="zh-CN" altLang="en-US"/>
          </a:p>
          <a:p>
            <a:pPr algn="l"/>
            <a:r>
              <a:rPr lang="zh-CN" altLang="en-US"/>
              <a:t>JRockit默认使用线程本地分配TLA,这允许线程不需要同步即可分配对象，这将有利于分配速度，TLA的大小而且可以配置，大的TLA可以优化使用大量线程本地分配对象的应用，另一方面，太大的TLA会导致更多的碎片，因为TLA是被线程以排斥的方式独有的，因此受限于线程数并依赖于应用的架构。</a:t>
            </a:r>
            <a:endParaRPr lang="zh-CN" altLang="en-US"/>
          </a:p>
          <a:p>
            <a:pPr algn="l"/>
            <a:r>
              <a:rPr lang="zh-CN" altLang="en-US"/>
              <a:t>6) 大对象和小对象</a:t>
            </a:r>
            <a:endParaRPr lang="zh-CN" altLang="en-US"/>
          </a:p>
          <a:p>
            <a:pPr algn="l"/>
            <a:r>
              <a:rPr lang="zh-CN" altLang="en-US"/>
              <a:t>JRockit在分配大对象和小对象时区别对待，大小的定义在JVM的版本不同而不同，常常2-128Kb之间，大对象在线程本地意外的Old区分配，而新生Yong区使用“拷贝收集-Copy Collection （见Hotspot Yong区GC）”，在某些点，拷贝一个对象变得比它被GC更消耗。</a:t>
            </a:r>
            <a:endParaRPr lang="zh-CN" altLang="en-US"/>
          </a:p>
          <a:p>
            <a:pPr algn="l"/>
            <a:r>
              <a:rPr lang="zh-CN" altLang="en-US"/>
              <a:t>7) 没有永久区 -- JRockit JVM没有永久区, 所有类的属性和字符串常量放在通常的Heap区域，因此如果它不再被使用，会被马上回收。</a:t>
            </a:r>
            <a:endParaRPr lang="zh-CN" altLang="en-US"/>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36980" y="201295"/>
            <a:ext cx="10113010" cy="1125220"/>
          </a:xfrm>
        </p:spPr>
        <p:txBody>
          <a:bodyPr/>
          <a:p>
            <a:r>
              <a:rPr lang="zh-CN" altLang="en-US" sz="4800"/>
              <a:t>IBM JVM </a:t>
            </a:r>
            <a:endParaRPr lang="zh-CN" altLang="en-US" sz="4800"/>
          </a:p>
        </p:txBody>
      </p:sp>
      <p:sp>
        <p:nvSpPr>
          <p:cNvPr id="3" name="副标题 2"/>
          <p:cNvSpPr>
            <a:spLocks noGrp="1"/>
          </p:cNvSpPr>
          <p:nvPr>
            <p:ph type="subTitle" idx="1"/>
          </p:nvPr>
        </p:nvSpPr>
        <p:spPr>
          <a:xfrm>
            <a:off x="1011555" y="1577340"/>
            <a:ext cx="10246360" cy="4751705"/>
          </a:xfrm>
        </p:spPr>
        <p:txBody>
          <a:bodyPr/>
          <a:p>
            <a:pPr algn="l"/>
            <a:r>
              <a:rPr lang="zh-CN" altLang="en-US"/>
              <a:t>IBM JVM 被IBMWebsphere使用，它和JRockit有很多相同地方，它默认的使用一个“连续的Heap”，特别是在Websphere安装过程中，这往往是导致最初的低性能的原因。它和JRockit一样区分大小对象，并默认使用线程本地分配TLA，它也没有“永久区”，但是IBM JVM也支持分代模型并且看起来更像HotSpot JVM，比如它的分代模型包括“新生区”和“老生区”，新生区又分为“分配区（Allocate）”和“Survior区”，新对象在Allocate区分配并在GC时拷贝到Survior区，这意味着一个对象在被移动到Old区时会被在2个区之间多次拷贝.和JRockit一样，IBM JVM有多个选项可以配置“压缩”阶段，可以配置为“关闭”或“每次GC都进行压缩”，和JRockit相比，默认的触发条件是由于一系列的触发而不是导致“完全”压缩，而且这个可以被配置选项更改。</a:t>
            </a:r>
            <a:endParaRPr lang="zh-CN" altLang="en-US"/>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437005" y="166370"/>
            <a:ext cx="8773160" cy="65805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002665" y="179070"/>
            <a:ext cx="8549640" cy="6416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224280" y="677545"/>
            <a:ext cx="8719185" cy="52076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222250" y="48895"/>
            <a:ext cx="12049125" cy="7574280"/>
          </a:xfrm>
        </p:spPr>
        <p:txBody>
          <a:bodyPr/>
          <a:p>
            <a:endParaRPr lang="zh-CN" altLang="en-US"/>
          </a:p>
        </p:txBody>
      </p:sp>
      <p:pic>
        <p:nvPicPr>
          <p:cNvPr id="6" name="图片 5"/>
          <p:cNvPicPr>
            <a:picLocks noChangeAspect="1"/>
          </p:cNvPicPr>
          <p:nvPr/>
        </p:nvPicPr>
        <p:blipFill>
          <a:blip r:embed="rId1"/>
          <a:stretch>
            <a:fillRect/>
          </a:stretch>
        </p:blipFill>
        <p:spPr>
          <a:xfrm>
            <a:off x="781685" y="48260"/>
            <a:ext cx="9036685" cy="6870065"/>
          </a:xfrm>
          <a:prstGeom prst="rect">
            <a:avLst/>
          </a:prstGeom>
        </p:spPr>
      </p:pic>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222250" y="110490"/>
            <a:ext cx="11926570" cy="6509385"/>
          </a:xfrm>
        </p:spPr>
        <p:txBody>
          <a:bodyPr/>
          <a:p>
            <a:endParaRPr lang="zh-CN" altLang="en-US"/>
          </a:p>
        </p:txBody>
      </p:sp>
      <p:pic>
        <p:nvPicPr>
          <p:cNvPr id="4" name="图片 3"/>
          <p:cNvPicPr>
            <a:picLocks noChangeAspect="1"/>
          </p:cNvPicPr>
          <p:nvPr/>
        </p:nvPicPr>
        <p:blipFill>
          <a:blip r:embed="rId1"/>
          <a:stretch>
            <a:fillRect/>
          </a:stretch>
        </p:blipFill>
        <p:spPr>
          <a:xfrm>
            <a:off x="654685" y="110490"/>
            <a:ext cx="10881995" cy="6731000"/>
          </a:xfrm>
          <a:prstGeom prst="rect">
            <a:avLst/>
          </a:prstGeom>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44905" y="267335"/>
            <a:ext cx="10180320" cy="1059180"/>
          </a:xfrm>
        </p:spPr>
        <p:txBody>
          <a:bodyPr/>
          <a:p>
            <a:r>
              <a:rPr lang="en-US" altLang="zh-CN"/>
              <a:t>java</a:t>
            </a:r>
            <a:r>
              <a:rPr lang="zh-CN" altLang="zh-CN"/>
              <a:t>虚拟机发展历史</a:t>
            </a:r>
            <a:endParaRPr lang="zh-CN" altLang="zh-CN"/>
          </a:p>
        </p:txBody>
      </p:sp>
      <p:sp>
        <p:nvSpPr>
          <p:cNvPr id="3" name="副标题 2"/>
          <p:cNvSpPr>
            <a:spLocks noGrp="1"/>
          </p:cNvSpPr>
          <p:nvPr>
            <p:ph type="subTitle" idx="1"/>
          </p:nvPr>
        </p:nvSpPr>
        <p:spPr>
          <a:xfrm>
            <a:off x="1144270" y="1518920"/>
            <a:ext cx="10180955" cy="4834255"/>
          </a:xfrm>
        </p:spPr>
        <p:txBody>
          <a:bodyPr>
            <a:noAutofit/>
          </a:bodyPr>
          <a:p>
            <a:pPr algn="l"/>
            <a:r>
              <a:rPr lang="en-US" altLang="zh-CN" sz="3600"/>
              <a:t>1</a:t>
            </a:r>
            <a:r>
              <a:rPr lang="zh-CN" altLang="zh-CN" sz="3600"/>
              <a:t>、</a:t>
            </a:r>
            <a:r>
              <a:rPr lang="en-US" altLang="zh-CN" sz="3600"/>
              <a:t>Sun Classic/ Exact VM</a:t>
            </a:r>
            <a:endParaRPr lang="en-US" altLang="zh-CN" sz="3600"/>
          </a:p>
          <a:p>
            <a:pPr algn="l"/>
            <a:r>
              <a:rPr lang="en-US" altLang="zh-CN" sz="3600"/>
              <a:t>2</a:t>
            </a:r>
            <a:r>
              <a:rPr lang="zh-CN" altLang="en-US" sz="3600"/>
              <a:t>、</a:t>
            </a:r>
            <a:r>
              <a:rPr lang="en-US" altLang="zh-CN" sz="3600"/>
              <a:t>Sun HotSpot VM</a:t>
            </a:r>
            <a:endParaRPr lang="en-US" altLang="zh-CN" sz="3600"/>
          </a:p>
          <a:p>
            <a:pPr algn="l"/>
            <a:r>
              <a:rPr lang="en-US" altLang="zh-CN" sz="3600"/>
              <a:t>3</a:t>
            </a:r>
            <a:r>
              <a:rPr lang="zh-CN" altLang="en-US" sz="3600"/>
              <a:t>、</a:t>
            </a:r>
            <a:r>
              <a:rPr lang="en-US" altLang="zh-CN" sz="3600"/>
              <a:t>Sun Mobile-Embedded VM /Meta-Circular VM</a:t>
            </a:r>
            <a:endParaRPr lang="en-US" altLang="zh-CN" sz="3600"/>
          </a:p>
          <a:p>
            <a:pPr algn="l"/>
            <a:r>
              <a:rPr lang="en-US" altLang="zh-CN" sz="3600"/>
              <a:t>4</a:t>
            </a:r>
            <a:r>
              <a:rPr lang="zh-CN" altLang="en-US" sz="3600"/>
              <a:t>、</a:t>
            </a:r>
            <a:r>
              <a:rPr lang="en-US" altLang="zh-CN" sz="3600"/>
              <a:t>Azul VM/BEA Liquid VM</a:t>
            </a:r>
            <a:endParaRPr lang="en-US" altLang="zh-CN" sz="3600"/>
          </a:p>
          <a:p>
            <a:pPr algn="l"/>
            <a:r>
              <a:rPr lang="en-US" altLang="zh-CN" sz="3600"/>
              <a:t>5</a:t>
            </a:r>
            <a:r>
              <a:rPr lang="zh-CN" altLang="en-US" sz="3600"/>
              <a:t>、</a:t>
            </a:r>
            <a:r>
              <a:rPr lang="en-US" altLang="zh-CN" sz="3600"/>
              <a:t>Apache Harmony /Google Android Dalvik VM</a:t>
            </a:r>
            <a:endParaRPr lang="en-US" altLang="zh-CN" sz="3600"/>
          </a:p>
          <a:p>
            <a:pPr algn="l"/>
            <a:r>
              <a:rPr lang="en-US" altLang="zh-CN" sz="3600"/>
              <a:t>6</a:t>
            </a:r>
            <a:r>
              <a:rPr lang="zh-CN" altLang="en-US" sz="3600"/>
              <a:t>、</a:t>
            </a:r>
            <a:r>
              <a:rPr lang="en-US" altLang="zh-CN" sz="3600"/>
              <a:t>Microsoft JVM</a:t>
            </a:r>
            <a:endParaRPr lang="en-US" altLang="zh-CN" sz="3600"/>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22885" y="201295"/>
            <a:ext cx="11917045" cy="1125220"/>
          </a:xfrm>
        </p:spPr>
        <p:txBody>
          <a:bodyPr/>
          <a:p>
            <a:r>
              <a:rPr lang="en-US" altLang="zh-CN" sz="4800">
                <a:sym typeface="+mn-ea"/>
              </a:rPr>
              <a:t>Sun Classic/ Exact VM</a:t>
            </a:r>
            <a:endParaRPr lang="zh-CN" altLang="en-US" sz="4800"/>
          </a:p>
        </p:txBody>
      </p:sp>
      <p:sp>
        <p:nvSpPr>
          <p:cNvPr id="3" name="副标题 2"/>
          <p:cNvSpPr>
            <a:spLocks noGrp="1"/>
          </p:cNvSpPr>
          <p:nvPr>
            <p:ph type="subTitle" idx="1"/>
          </p:nvPr>
        </p:nvSpPr>
        <p:spPr>
          <a:xfrm>
            <a:off x="595630" y="1518920"/>
            <a:ext cx="10537825" cy="5100955"/>
          </a:xfrm>
        </p:spPr>
        <p:txBody>
          <a:bodyPr/>
          <a:p>
            <a:pPr algn="l"/>
            <a:r>
              <a:rPr lang="en-US" altLang="zh-CN" sz="3600"/>
              <a:t>Sun Classic VM 1996</a:t>
            </a:r>
            <a:r>
              <a:rPr lang="zh-CN" altLang="en-US" sz="3600"/>
              <a:t>年</a:t>
            </a:r>
            <a:r>
              <a:rPr lang="en-US" altLang="zh-CN" sz="3600"/>
              <a:t>1</a:t>
            </a:r>
            <a:r>
              <a:rPr lang="zh-CN" altLang="en-US" sz="3600"/>
              <a:t>月</a:t>
            </a:r>
            <a:r>
              <a:rPr lang="en-US" altLang="zh-CN" sz="3600"/>
              <a:t>23</a:t>
            </a:r>
            <a:r>
              <a:rPr lang="zh-CN" altLang="en-US" sz="3600"/>
              <a:t>日 </a:t>
            </a:r>
            <a:r>
              <a:rPr lang="en-US" altLang="zh-CN" sz="3600"/>
              <a:t>JDK1.0</a:t>
            </a:r>
            <a:r>
              <a:rPr lang="zh-CN" altLang="en-US" sz="3600"/>
              <a:t>版本发布运行的虚拟机。（纯解释器方式执行</a:t>
            </a:r>
            <a:r>
              <a:rPr lang="en-US" altLang="zh-CN" sz="3600"/>
              <a:t>java</a:t>
            </a:r>
            <a:r>
              <a:rPr lang="zh-CN" altLang="en-US" sz="3600"/>
              <a:t>代码。如果使用</a:t>
            </a:r>
            <a:r>
              <a:rPr lang="en-US" altLang="en-US" sz="3600"/>
              <a:t>JIT</a:t>
            </a:r>
            <a:r>
              <a:rPr lang="zh-CN" altLang="en-US" sz="3600"/>
              <a:t>编译器，必须进行外挂）</a:t>
            </a:r>
            <a:endParaRPr lang="zh-CN" altLang="en-US" sz="3600"/>
          </a:p>
          <a:p>
            <a:pPr algn="l"/>
            <a:endParaRPr lang="zh-CN" altLang="en-US" sz="3600"/>
          </a:p>
          <a:p>
            <a:pPr algn="l"/>
            <a:r>
              <a:rPr lang="en-US" altLang="zh-CN" sz="3600"/>
              <a:t>Exact vm </a:t>
            </a:r>
            <a:r>
              <a:rPr lang="zh-CN" altLang="en-US" sz="3600"/>
              <a:t>是</a:t>
            </a:r>
            <a:r>
              <a:rPr lang="en-US" altLang="zh-CN" sz="3600"/>
              <a:t>JDK 1.2 </a:t>
            </a:r>
            <a:r>
              <a:rPr lang="zh-CN" altLang="en-US" sz="3600"/>
              <a:t>时曾在</a:t>
            </a:r>
            <a:r>
              <a:rPr lang="en-US" altLang="zh-CN" sz="3600"/>
              <a:t>Solaris</a:t>
            </a:r>
            <a:r>
              <a:rPr lang="zh-CN" altLang="en-US" sz="3600"/>
              <a:t>上发布的一款高性能虚拟机雏形。</a:t>
            </a:r>
            <a:r>
              <a:rPr lang="en-US" altLang="en-US" sz="3600"/>
              <a:t>(</a:t>
            </a:r>
            <a:r>
              <a:rPr lang="zh-CN" altLang="en-US" sz="3600"/>
              <a:t>两级即时编译器，编译器与解释器混合工作模式</a:t>
            </a:r>
            <a:r>
              <a:rPr lang="en-US" altLang="en-US" sz="3600"/>
              <a:t>)</a:t>
            </a:r>
            <a:endParaRPr lang="en-US" altLang="en-US" sz="3600"/>
          </a:p>
        </p:txBody>
      </p:sp>
    </p:spTree>
  </p:cSld>
  <p:clrMapOvr>
    <a:masterClrMapping/>
  </p:clrMapOvr>
  <p:transition>
    <p:dissolv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5056</Words>
  <Application>WPS 演示</Application>
  <PresentationFormat>宽屏</PresentationFormat>
  <Paragraphs>114</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宋体</vt:lpstr>
      <vt:lpstr>Wingdings</vt:lpstr>
      <vt:lpstr>Calibri Light</vt:lpstr>
      <vt:lpstr>微软雅黑</vt:lpstr>
      <vt:lpstr>Calibri</vt:lpstr>
      <vt:lpstr>Office 主题</vt:lpstr>
      <vt:lpstr>JVM&amp;JDK</vt:lpstr>
      <vt:lpstr>虚拟机体系结构</vt:lpstr>
      <vt:lpstr>PowerPoint 演示文稿</vt:lpstr>
      <vt:lpstr>PowerPoint 演示文稿</vt:lpstr>
      <vt:lpstr>PowerPoint 演示文稿</vt:lpstr>
      <vt:lpstr>PowerPoint 演示文稿</vt:lpstr>
      <vt:lpstr>PowerPoint 演示文稿</vt:lpstr>
      <vt:lpstr>java虚拟机发展历史</vt:lpstr>
      <vt:lpstr>Sun Classic/ Exact VM</vt:lpstr>
      <vt:lpstr>Sun HotSpot VM</vt:lpstr>
      <vt:lpstr>Oracle JDK VS Open JDK</vt:lpstr>
      <vt:lpstr>Sun Mobile-Embedded VM /Meta-Circular VM</vt:lpstr>
      <vt:lpstr>BEA JRockit/IBM J9 VM</vt:lpstr>
      <vt:lpstr>Azul VM/BEA Liquid VM</vt:lpstr>
      <vt:lpstr>Apache Harmony /Google Android Dalvik VM</vt:lpstr>
      <vt:lpstr>Microsoft JVM</vt:lpstr>
      <vt:lpstr>PowerPoint 演示文稿</vt:lpstr>
      <vt:lpstr>HotSpot JVM</vt:lpstr>
      <vt:lpstr>HotSpot JVM</vt:lpstr>
      <vt:lpstr>HotSpot JVM</vt:lpstr>
      <vt:lpstr>Oracle  JRockit</vt:lpstr>
      <vt:lpstr>Oracle  JRockit</vt:lpstr>
      <vt:lpstr>Oracle  JRockit</vt:lpstr>
      <vt:lpstr>IBM JVM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shanlingyun</cp:lastModifiedBy>
  <cp:revision>24</cp:revision>
  <dcterms:created xsi:type="dcterms:W3CDTF">2015-05-05T08:02:00Z</dcterms:created>
  <dcterms:modified xsi:type="dcterms:W3CDTF">2017-04-20T10:57:59Z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