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69" r:id="rId2"/>
    <p:sldId id="258" r:id="rId3"/>
    <p:sldId id="299" r:id="rId4"/>
    <p:sldId id="300" r:id="rId5"/>
    <p:sldId id="301" r:id="rId6"/>
    <p:sldId id="303" r:id="rId7"/>
    <p:sldId id="304" r:id="rId8"/>
    <p:sldId id="305" r:id="rId9"/>
    <p:sldId id="306" r:id="rId10"/>
    <p:sldId id="307" r:id="rId11"/>
    <p:sldId id="309" r:id="rId12"/>
    <p:sldId id="310" r:id="rId13"/>
    <p:sldId id="311" r:id="rId14"/>
    <p:sldId id="313" r:id="rId15"/>
    <p:sldId id="314" r:id="rId16"/>
    <p:sldId id="317" r:id="rId17"/>
    <p:sldId id="315" r:id="rId18"/>
    <p:sldId id="318" r:id="rId19"/>
    <p:sldId id="268" r:id="rId20"/>
  </p:sldIdLst>
  <p:sldSz cx="9144000" cy="5715000" type="screen16x10"/>
  <p:notesSz cx="6858000" cy="9144000"/>
  <p:embeddedFontLst>
    <p:embeddedFont>
      <p:font typeface="方正兰亭中粗黑_GBK" charset="-122"/>
      <p:regular r:id="rId22"/>
    </p:embeddedFont>
    <p:embeddedFont>
      <p:font typeface="方正兰亭黑_GBK" charset="-122"/>
      <p:regular r:id="rId23"/>
    </p:embeddedFont>
    <p:embeddedFont>
      <p:font typeface="微软雅黑" pitchFamily="34" charset="-122"/>
      <p:regular r:id="rId24"/>
      <p:bold r:id="rId25"/>
    </p:embeddedFont>
    <p:embeddedFont>
      <p:font typeface="方正兰亭中黑_GBK" charset="-122"/>
      <p:regular r:id="rId26"/>
    </p:embeddedFont>
    <p:embeddedFont>
      <p:font typeface="Calibri" pitchFamily="34" charset="0"/>
      <p:regular r:id="rId27"/>
      <p:bold r:id="rId28"/>
      <p:italic r:id="rId29"/>
      <p:boldItalic r:id="rId30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xmlns="" val="1"/>
      </p:ext>
    </p:extLst>
  </p:showPr>
  <p:clrMru>
    <a:srgbClr val="000D18"/>
    <a:srgbClr val="FF66FF"/>
    <a:srgbClr val="C0C3C8"/>
    <a:srgbClr val="BABDC2"/>
    <a:srgbClr val="BCE8F2"/>
    <a:srgbClr val="007DA4"/>
    <a:srgbClr val="4EC3DE"/>
    <a:srgbClr val="30B8D8"/>
    <a:srgbClr val="16BCB8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913" autoAdjust="0"/>
    <p:restoredTop sz="82491" autoAdjust="0"/>
  </p:normalViewPr>
  <p:slideViewPr>
    <p:cSldViewPr>
      <p:cViewPr varScale="1">
        <p:scale>
          <a:sx n="72" d="100"/>
          <a:sy n="72" d="100"/>
        </p:scale>
        <p:origin x="-1710" y="-90"/>
      </p:cViewPr>
      <p:guideLst>
        <p:guide orient="horz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50" d="100"/>
        <a:sy n="150" d="100"/>
      </p:scale>
      <p:origin x="0" y="20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4BE77D-1EDC-4F6F-8CC8-27B311086800}" type="datetimeFigureOut">
              <a:rPr lang="zh-CN" altLang="en-US"/>
              <a:pPr>
                <a:defRPr/>
              </a:pPr>
              <a:t>2017/4/26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418EEC9-1412-4412-AF2B-792AAB533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01D6C4-FDE1-4202-8200-A0E8B28A5C78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com.wyy.jvm.StackTest</a:t>
            </a:r>
            <a:r>
              <a:rPr lang="en-US" altLang="zh-CN" dirty="0" smtClean="0"/>
              <a:t>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public </a:t>
            </a:r>
            <a:r>
              <a:rPr lang="en-US" altLang="zh-CN" dirty="0" err="1" smtClean="0"/>
              <a:t>com.wyy.jvm.StackTest</a:t>
            </a:r>
            <a:r>
              <a:rPr lang="en-US" altLang="zh-CN" dirty="0" smtClean="0"/>
              <a:t>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Code: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0: aload_0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1: </a:t>
            </a:r>
            <a:r>
              <a:rPr lang="en-US" altLang="zh-CN" dirty="0" err="1" smtClean="0"/>
              <a:t>invokespecial</a:t>
            </a:r>
            <a:r>
              <a:rPr lang="en-US" altLang="zh-CN" dirty="0" smtClean="0"/>
              <a:t> #8                  // Method java/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/Object."&lt;init&gt;":()V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4: return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public static void main(</a:t>
            </a:r>
            <a:r>
              <a:rPr lang="en-US" altLang="zh-CN" dirty="0" err="1" smtClean="0"/>
              <a:t>java.lang.String</a:t>
            </a:r>
            <a:r>
              <a:rPr lang="en-US" altLang="zh-CN" dirty="0" smtClean="0"/>
              <a:t>[]);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Code: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0: iconst_1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1: istore_1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2: iconst_1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3: </a:t>
            </a:r>
            <a:r>
              <a:rPr lang="en-US" altLang="zh-CN" dirty="0" err="1" smtClean="0"/>
              <a:t>invokestatic</a:t>
            </a:r>
            <a:r>
              <a:rPr lang="en-US" altLang="zh-CN" dirty="0" smtClean="0"/>
              <a:t>  #16                 // Method java/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Integer.valueOf</a:t>
            </a:r>
            <a:r>
              <a:rPr lang="en-US" altLang="zh-CN" dirty="0" smtClean="0"/>
              <a:t>:(I)</a:t>
            </a:r>
            <a:r>
              <a:rPr lang="en-US" altLang="zh-CN" dirty="0" err="1" smtClean="0"/>
              <a:t>Ljava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/Integer;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6: astore_2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7: iload_1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8: aload_2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9: </a:t>
            </a:r>
            <a:r>
              <a:rPr lang="en-US" altLang="zh-CN" dirty="0" err="1" smtClean="0"/>
              <a:t>invokevirtual</a:t>
            </a:r>
            <a:r>
              <a:rPr lang="en-US" altLang="zh-CN" dirty="0" smtClean="0"/>
              <a:t> #22                 // Method java/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Integer.intValue</a:t>
            </a:r>
            <a:r>
              <a:rPr lang="en-US" altLang="zh-CN" dirty="0" smtClean="0"/>
              <a:t>:()I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12: </a:t>
            </a:r>
            <a:r>
              <a:rPr lang="en-US" altLang="zh-CN" dirty="0" err="1" smtClean="0"/>
              <a:t>if_icmpne</a:t>
            </a:r>
            <a:r>
              <a:rPr lang="en-US" altLang="zh-CN" dirty="0" smtClean="0"/>
              <a:t>     19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15: iconst_1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16: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         20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19: iconst_0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20: istore_3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21: </a:t>
            </a:r>
            <a:r>
              <a:rPr lang="en-US" altLang="zh-CN" dirty="0" err="1" smtClean="0"/>
              <a:t>getstatic</a:t>
            </a:r>
            <a:r>
              <a:rPr lang="en-US" altLang="zh-CN" dirty="0" smtClean="0"/>
              <a:t>     #26                 // Field java/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System.out:Ljava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PrintStream</a:t>
            </a:r>
            <a:r>
              <a:rPr lang="en-US" altLang="zh-CN" dirty="0" smtClean="0"/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24: iload_3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25: </a:t>
            </a:r>
            <a:r>
              <a:rPr lang="en-US" altLang="zh-CN" dirty="0" err="1" smtClean="0"/>
              <a:t>invokevirtual</a:t>
            </a:r>
            <a:r>
              <a:rPr lang="en-US" altLang="zh-CN" dirty="0" smtClean="0"/>
              <a:t> #32                 // Method java/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PrintStream.println</a:t>
            </a:r>
            <a:r>
              <a:rPr lang="en-US" altLang="zh-CN" dirty="0" smtClean="0"/>
              <a:t>:(Z)V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28: return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HashTest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HashSet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&lt;Integer&gt;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integerSet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HashSet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&lt;Integer&gt;(512);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HashSet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&lt;Integer&gt;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indexSet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HashSet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&lt;Integer&gt;(512);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=0;i&lt;200;i++){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 value=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Random().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MAX_VALUE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)+1;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("value:"+value);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integerSet.add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(value);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hash=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HashTest.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(value);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index=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HashTest.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indexFor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(hash,1024);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indexSet.add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(index);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integerSet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:"+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integerSet.size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indexSet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:"+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indexSet.size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hash(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h) {  </a:t>
            </a:r>
          </a:p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h ^= (h &gt;&gt;&gt; 20) ^ (h &gt;&gt;&gt; 12);  </a:t>
            </a:r>
          </a:p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h ^ (h &gt;&gt;&gt; 7) ^ (h &gt;&gt;&gt; 4); 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indexFor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h,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length) {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h &amp; (length-1); 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-Xmx8M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-</a:t>
            </a:r>
            <a:r>
              <a:rPr lang="en-US" altLang="zh-CN" dirty="0" err="1" smtClean="0"/>
              <a:t>XX:MaxPermSize</a:t>
            </a:r>
            <a:r>
              <a:rPr lang="en-US" altLang="zh-CN" dirty="0" smtClean="0"/>
              <a:t>=2M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-XX:-</a:t>
            </a:r>
            <a:r>
              <a:rPr lang="en-US" altLang="zh-CN" dirty="0" err="1" smtClean="0"/>
              <a:t>UseGCOverheadLimit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-XX:+</a:t>
            </a:r>
            <a:r>
              <a:rPr lang="en-US" altLang="zh-CN" dirty="0" err="1" smtClean="0"/>
              <a:t>PrintCommandLineFlags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-XX:+</a:t>
            </a:r>
            <a:r>
              <a:rPr lang="en-US" altLang="zh-CN" dirty="0" err="1" smtClean="0"/>
              <a:t>PrintGCDetails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-XX:+</a:t>
            </a:r>
            <a:r>
              <a:rPr lang="en-US" altLang="zh-CN" dirty="0" err="1" smtClean="0"/>
              <a:t>HeapDumpOnOutOfMemoryError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-</a:t>
            </a:r>
            <a:r>
              <a:rPr lang="en-US" altLang="zh-CN" dirty="0" err="1" smtClean="0"/>
              <a:t>XX:HeapDumpPath</a:t>
            </a:r>
            <a:r>
              <a:rPr lang="en-US" altLang="zh-CN" dirty="0" smtClean="0"/>
              <a:t>=E:\dump.hprof</a:t>
            </a:r>
            <a:endParaRPr lang="zh-CN" altLang="en-US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F46579-E784-4299-B850-5AC640119D0C}" type="slidenum">
              <a:rPr lang="zh-CN" altLang="en-US" smtClean="0"/>
              <a:pPr eaLnBrk="1" hangingPunct="1"/>
              <a:t>19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Java的JVM的内存可分为3个区：堆(heap)、栈(stack)和方法区(method)也叫静态存储区。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堆区: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1.存储的全部是对象，每个对象都包含一个与之对应的class的信息。(class的目的是得到操作指令)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2.jvm只有一个堆区(heap)被所有线程共享，堆中不存放基本类型和对象引用，只存放对象本身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栈区: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1.每个线程包含一个栈区，栈中只保存基础数据类型的对象和自定义对象的引用(不是对象)，对象都存放在堆区中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2.每个栈中的数据(原始类型和对象引用)都是私有的，其他栈不能访问。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3.栈分为3个部分：基本类型变量区、执行环境上下文、操作指令区(存放操作指令)。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方法区: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1.又叫静态区，跟堆一样，被所有的线程共享。方法区包含所有的class和static变量。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2.方法区中包含的都是在整个程序中永远唯一的元素，如class，static变量。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示例</a:t>
            </a:r>
            <a:r>
              <a:rPr lang="zh-CN" altLang="en-US" dirty="0" smtClean="0"/>
              <a:t>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IntegerV1Test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注意点：方法中</a:t>
            </a:r>
            <a:r>
              <a:rPr lang="en-US" altLang="zh-CN" sz="1200" dirty="0" err="1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int</a:t>
            </a:r>
            <a:r>
              <a:rPr lang="zh-CN" altLang="en-US" sz="12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与</a:t>
            </a:r>
            <a:r>
              <a:rPr lang="en-US" altLang="zh-CN" sz="12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Integer</a:t>
            </a:r>
            <a:r>
              <a:rPr lang="zh-CN" altLang="en-US" sz="12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比较装箱拆箱问题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com.wyy.jvm.StackTest</a:t>
            </a:r>
            <a:r>
              <a:rPr lang="en-US" altLang="zh-CN" dirty="0" smtClean="0"/>
              <a:t>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public </a:t>
            </a:r>
            <a:r>
              <a:rPr lang="en-US" altLang="zh-CN" dirty="0" err="1" smtClean="0"/>
              <a:t>com.wyy.jvm.StackTest</a:t>
            </a:r>
            <a:r>
              <a:rPr lang="en-US" altLang="zh-CN" dirty="0" smtClean="0"/>
              <a:t>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Code: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0: aload_0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1: </a:t>
            </a:r>
            <a:r>
              <a:rPr lang="en-US" altLang="zh-CN" dirty="0" err="1" smtClean="0"/>
              <a:t>invokespecial</a:t>
            </a:r>
            <a:r>
              <a:rPr lang="en-US" altLang="zh-CN" dirty="0" smtClean="0"/>
              <a:t> #1                  // Method java/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/Object."&lt;init&gt;":()V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4: return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public static void main(</a:t>
            </a:r>
            <a:r>
              <a:rPr lang="en-US" altLang="zh-CN" dirty="0" err="1" smtClean="0"/>
              <a:t>java.lang.String</a:t>
            </a:r>
            <a:r>
              <a:rPr lang="en-US" altLang="zh-CN" dirty="0" smtClean="0"/>
              <a:t>[]);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Code: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0: iconst_1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1: istore_1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2: iconst_1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3: istore_2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4: iload_1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5: iload_2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6: </a:t>
            </a:r>
            <a:r>
              <a:rPr lang="en-US" altLang="zh-CN" dirty="0" err="1" smtClean="0"/>
              <a:t>if_icmpne</a:t>
            </a:r>
            <a:r>
              <a:rPr lang="en-US" altLang="zh-CN" dirty="0" smtClean="0"/>
              <a:t>     13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9: iconst_1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10: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         14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13: iconst_0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14: istore_3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15: </a:t>
            </a:r>
            <a:r>
              <a:rPr lang="en-US" altLang="zh-CN" dirty="0" err="1" smtClean="0"/>
              <a:t>getstatic</a:t>
            </a:r>
            <a:r>
              <a:rPr lang="en-US" altLang="zh-CN" dirty="0" smtClean="0"/>
              <a:t>     #2                  // Field java/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System.out:Ljava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PrintStream</a:t>
            </a:r>
            <a:r>
              <a:rPr lang="en-US" altLang="zh-CN" dirty="0" smtClean="0"/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18: iload_3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19: </a:t>
            </a:r>
            <a:r>
              <a:rPr lang="en-US" altLang="zh-CN" dirty="0" err="1" smtClean="0"/>
              <a:t>invokevirtual</a:t>
            </a:r>
            <a:r>
              <a:rPr lang="en-US" altLang="zh-CN" dirty="0" smtClean="0"/>
              <a:t> #3                  // Method java/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PrintStream.println</a:t>
            </a:r>
            <a:r>
              <a:rPr lang="en-US" altLang="zh-CN" dirty="0" smtClean="0"/>
              <a:t>:(Z)V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22: return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图片 87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096512"/>
            <a:ext cx="9144000" cy="1618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8"/>
            <a:ext cx="77724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6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6"/>
            <a:ext cx="4040188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526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926"/>
            <a:ext cx="4041775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同侧圆角矩形 869"/>
          <p:cNvSpPr/>
          <p:nvPr userDrawn="1"/>
        </p:nvSpPr>
        <p:spPr>
          <a:xfrm flipV="1">
            <a:off x="0" y="2"/>
            <a:ext cx="9144000" cy="609598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9" name="图片 86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713732"/>
            <a:ext cx="9144000" cy="1001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27014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3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9"/>
            <a:ext cx="5486400" cy="6699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148093"/>
            <a:ext cx="9143997" cy="1566907"/>
          </a:xfrm>
          <a:prstGeom prst="rect">
            <a:avLst/>
          </a:prstGeom>
        </p:spPr>
      </p:pic>
      <p:sp>
        <p:nvSpPr>
          <p:cNvPr id="5156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2357422" y="1643054"/>
            <a:ext cx="42867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Java</a:t>
            </a:r>
            <a:r>
              <a:rPr lang="zh-CN" altLang="en-US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包装类</a:t>
            </a:r>
          </a:p>
        </p:txBody>
      </p:sp>
      <p:sp>
        <p:nvSpPr>
          <p:cNvPr id="5158" name="TextBox 44" descr="6C3FA372396F463c81AB3CDF6D7CE186# #TextBox 44"/>
          <p:cNvSpPr txBox="1">
            <a:spLocks noChangeArrowheads="1"/>
          </p:cNvSpPr>
          <p:nvPr/>
        </p:nvSpPr>
        <p:spPr bwMode="auto">
          <a:xfrm>
            <a:off x="3605800" y="2497862"/>
            <a:ext cx="201168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平台开发一组</a:t>
            </a:r>
          </a:p>
        </p:txBody>
      </p:sp>
      <p:sp>
        <p:nvSpPr>
          <p:cNvPr id="13906" name="Freeform 5820"/>
          <p:cNvSpPr/>
          <p:nvPr/>
        </p:nvSpPr>
        <p:spPr bwMode="auto">
          <a:xfrm>
            <a:off x="2271714" y="6200774"/>
            <a:ext cx="644525" cy="1651000"/>
          </a:xfrm>
          <a:custGeom>
            <a:avLst/>
            <a:gdLst>
              <a:gd name="T0" fmla="*/ 265 w 406"/>
              <a:gd name="T1" fmla="*/ 0 h 1040"/>
              <a:gd name="T2" fmla="*/ 0 w 406"/>
              <a:gd name="T3" fmla="*/ 1036 h 1040"/>
              <a:gd name="T4" fmla="*/ 14 w 406"/>
              <a:gd name="T5" fmla="*/ 1040 h 1040"/>
              <a:gd name="T6" fmla="*/ 406 w 406"/>
              <a:gd name="T7" fmla="*/ 45 h 1040"/>
              <a:gd name="T8" fmla="*/ 265 w 406"/>
              <a:gd name="T9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1040">
                <a:moveTo>
                  <a:pt x="265" y="0"/>
                </a:moveTo>
                <a:lnTo>
                  <a:pt x="0" y="1036"/>
                </a:lnTo>
                <a:lnTo>
                  <a:pt x="14" y="1040"/>
                </a:lnTo>
                <a:lnTo>
                  <a:pt x="406" y="45"/>
                </a:lnTo>
                <a:lnTo>
                  <a:pt x="2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8" name="Freeform 6628"/>
            <p:cNvSpPr/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629"/>
            <p:cNvSpPr/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630"/>
            <p:cNvSpPr/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632"/>
            <p:cNvSpPr/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634"/>
            <p:cNvSpPr/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6636"/>
            <p:cNvSpPr/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6639"/>
            <p:cNvSpPr/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640"/>
            <p:cNvSpPr/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6641"/>
            <p:cNvSpPr/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642"/>
            <p:cNvSpPr/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6643"/>
            <p:cNvSpPr/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644"/>
            <p:cNvSpPr/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645"/>
            <p:cNvSpPr/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646"/>
            <p:cNvSpPr/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647"/>
            <p:cNvSpPr/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653"/>
            <p:cNvSpPr/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6654"/>
            <p:cNvSpPr/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6655"/>
            <p:cNvSpPr/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47" name="Freeform 5796"/>
            <p:cNvSpPr/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797"/>
            <p:cNvSpPr/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798"/>
            <p:cNvSpPr/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799"/>
            <p:cNvSpPr/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5800"/>
            <p:cNvSpPr/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801"/>
            <p:cNvSpPr/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802"/>
            <p:cNvSpPr/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03"/>
            <p:cNvSpPr/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804"/>
            <p:cNvSpPr/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805"/>
            <p:cNvSpPr/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806"/>
            <p:cNvSpPr/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807"/>
            <p:cNvSpPr/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808"/>
            <p:cNvSpPr/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809"/>
            <p:cNvSpPr/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10"/>
            <p:cNvSpPr/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811"/>
            <p:cNvSpPr/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813"/>
            <p:cNvSpPr/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814"/>
            <p:cNvSpPr/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815"/>
            <p:cNvSpPr/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816"/>
            <p:cNvSpPr/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821"/>
            <p:cNvSpPr/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822"/>
            <p:cNvSpPr/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823"/>
            <p:cNvSpPr/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824"/>
            <p:cNvSpPr/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5825"/>
            <p:cNvSpPr/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826"/>
            <p:cNvSpPr/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5827"/>
            <p:cNvSpPr/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828"/>
            <p:cNvSpPr/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829"/>
            <p:cNvSpPr/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830"/>
            <p:cNvSpPr/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831"/>
            <p:cNvSpPr/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832"/>
            <p:cNvSpPr/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833"/>
            <p:cNvSpPr/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834"/>
            <p:cNvSpPr/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835"/>
            <p:cNvSpPr/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836"/>
            <p:cNvSpPr/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837"/>
            <p:cNvSpPr/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5838"/>
            <p:cNvSpPr/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839"/>
            <p:cNvSpPr/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5841"/>
            <p:cNvSpPr/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5842"/>
            <p:cNvSpPr/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5844"/>
            <p:cNvSpPr/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620"/>
            <p:cNvSpPr/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621"/>
            <p:cNvSpPr/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622"/>
            <p:cNvSpPr/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623"/>
            <p:cNvSpPr/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624"/>
            <p:cNvSpPr/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6625"/>
            <p:cNvSpPr/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6626"/>
            <p:cNvSpPr/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6627"/>
            <p:cNvSpPr/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812"/>
            <p:cNvSpPr/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125452" y="3007469"/>
            <a:ext cx="838692" cy="360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lnSpc>
                <a:spcPct val="110000"/>
              </a:lnSpc>
            </a:pPr>
            <a:r>
              <a:rPr lang="zh-CN" altLang="en-US" sz="1700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王亚勇</a:t>
            </a:r>
            <a:endParaRPr lang="zh-CN" sz="1700" kern="0" dirty="0">
              <a:solidFill>
                <a:schemeClr val="accent3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7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8" grpId="0" autoUpdateAnimBg="0"/>
      <p:bldP spid="515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4400" y="1280160"/>
            <a:ext cx="7315835" cy="131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      </a:t>
            </a: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4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4400" y="714360"/>
            <a:ext cx="731583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用例</a:t>
            </a:r>
            <a:r>
              <a:rPr lang="en-US" altLang="zh-CN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2.2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public class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StackTest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{</a:t>
            </a:r>
          </a:p>
          <a:p>
            <a:endParaRPr lang="zh-CN" alt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1600" b="1" dirty="0" smtClean="0">
                <a:solidFill>
                  <a:schemeClr val="bg1"/>
                </a:solidFill>
              </a:rPr>
              <a:t>public static void main(String[]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args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) {</a:t>
            </a:r>
          </a:p>
          <a:p>
            <a:pPr lvl="2"/>
            <a:r>
              <a:rPr lang="en-US" altLang="zh-CN" sz="1600" b="1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a=1;</a:t>
            </a:r>
          </a:p>
          <a:p>
            <a:pPr lvl="2"/>
            <a:r>
              <a:rPr lang="en-US" altLang="zh-CN" sz="1600" dirty="0" smtClean="0">
                <a:solidFill>
                  <a:schemeClr val="bg1"/>
                </a:solidFill>
              </a:rPr>
              <a:t>Integer b=1;</a:t>
            </a:r>
          </a:p>
          <a:p>
            <a:pPr lvl="2"/>
            <a:r>
              <a:rPr lang="en-US" altLang="zh-CN" sz="1600" b="1" dirty="0" err="1" smtClean="0">
                <a:solidFill>
                  <a:schemeClr val="bg1"/>
                </a:solidFill>
              </a:rPr>
              <a:t>boolean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c=a==b;</a:t>
            </a:r>
          </a:p>
          <a:p>
            <a:pPr lvl="2"/>
            <a:endParaRPr lang="zh-CN" altLang="en-US" sz="1600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sz="1600" dirty="0" err="1" smtClean="0">
                <a:solidFill>
                  <a:schemeClr val="bg1"/>
                </a:solidFill>
              </a:rPr>
              <a:t>System.</a:t>
            </a:r>
            <a:r>
              <a:rPr lang="en-US" altLang="zh-CN" sz="1600" b="1" i="1" dirty="0" err="1" smtClean="0">
                <a:solidFill>
                  <a:schemeClr val="bg1"/>
                </a:solidFill>
              </a:rPr>
              <a:t>out.println</a:t>
            </a:r>
            <a:r>
              <a:rPr lang="en-US" altLang="zh-CN" sz="1600" b="1" i="1" dirty="0" smtClean="0">
                <a:solidFill>
                  <a:schemeClr val="bg1"/>
                </a:solidFill>
              </a:rPr>
              <a:t>(c);</a:t>
            </a:r>
            <a:endParaRPr lang="zh-CN" alt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  <a:endParaRPr lang="zh-CN" altLang="en-US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  <a:endParaRPr lang="en-US" altLang="zh-CN" sz="1600" dirty="0" smtClean="0">
              <a:solidFill>
                <a:schemeClr val="bg1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4400" y="571484"/>
            <a:ext cx="731583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问题</a:t>
            </a:r>
            <a:r>
              <a:rPr lang="en-US" altLang="zh-CN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3</a:t>
            </a:r>
            <a:r>
              <a:rPr lang="zh-CN" altLang="en-US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：</a:t>
            </a:r>
            <a:endParaRPr lang="en-US" altLang="zh-CN" sz="1600" dirty="0" smtClean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r>
              <a:rPr lang="zh-CN" altLang="en-US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包装类的缓存问题，以</a:t>
            </a:r>
            <a:r>
              <a:rPr lang="en-US" altLang="zh-CN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Integer</a:t>
            </a:r>
            <a:r>
              <a:rPr lang="zh-CN" altLang="en-US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为例</a:t>
            </a:r>
            <a:endParaRPr lang="en-US" altLang="zh-CN" sz="1600" dirty="0" smtClean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public class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IntegerTest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{</a:t>
            </a:r>
          </a:p>
          <a:p>
            <a:endParaRPr lang="zh-CN" alt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1600" b="1" dirty="0" smtClean="0">
                <a:solidFill>
                  <a:schemeClr val="bg1"/>
                </a:solidFill>
              </a:rPr>
              <a:t>public static void main(String[]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args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) {</a:t>
            </a:r>
          </a:p>
          <a:p>
            <a:pPr lvl="2"/>
            <a:r>
              <a:rPr lang="en-US" altLang="zh-CN" sz="1600" dirty="0" smtClean="0">
                <a:solidFill>
                  <a:schemeClr val="bg1"/>
                </a:solidFill>
              </a:rPr>
              <a:t>Integer a = 100;</a:t>
            </a:r>
          </a:p>
          <a:p>
            <a:pPr lvl="2"/>
            <a:r>
              <a:rPr lang="en-US" altLang="zh-CN" sz="1600" dirty="0" smtClean="0">
                <a:solidFill>
                  <a:schemeClr val="bg1"/>
                </a:solidFill>
              </a:rPr>
              <a:t>Integer b = 100;</a:t>
            </a:r>
          </a:p>
          <a:p>
            <a:pPr lvl="2"/>
            <a:r>
              <a:rPr lang="en-US" altLang="zh-CN" sz="1600" dirty="0" err="1" smtClean="0">
                <a:solidFill>
                  <a:schemeClr val="bg1"/>
                </a:solidFill>
              </a:rPr>
              <a:t>System.</a:t>
            </a:r>
            <a:r>
              <a:rPr lang="en-US" altLang="zh-CN" sz="1600" b="1" i="1" dirty="0" err="1" smtClean="0">
                <a:solidFill>
                  <a:schemeClr val="bg1"/>
                </a:solidFill>
              </a:rPr>
              <a:t>out.println</a:t>
            </a:r>
            <a:r>
              <a:rPr lang="en-US" altLang="zh-CN" sz="1600" b="1" i="1" dirty="0" smtClean="0">
                <a:solidFill>
                  <a:schemeClr val="bg1"/>
                </a:solidFill>
              </a:rPr>
              <a:t>("a==b:"+(a==b));</a:t>
            </a:r>
          </a:p>
          <a:p>
            <a:pPr lvl="2"/>
            <a:endParaRPr lang="zh-CN" altLang="en-US" sz="1600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sz="1600" dirty="0" smtClean="0">
                <a:solidFill>
                  <a:schemeClr val="bg1"/>
                </a:solidFill>
              </a:rPr>
              <a:t>Integer c =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new Integer(100);</a:t>
            </a:r>
          </a:p>
          <a:p>
            <a:pPr lvl="2"/>
            <a:r>
              <a:rPr lang="en-US" altLang="zh-CN" sz="1600" dirty="0" smtClean="0">
                <a:solidFill>
                  <a:schemeClr val="bg1"/>
                </a:solidFill>
              </a:rPr>
              <a:t>Integer d =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new Integer(100);</a:t>
            </a:r>
          </a:p>
          <a:p>
            <a:pPr lvl="2"/>
            <a:r>
              <a:rPr lang="en-US" altLang="zh-CN" sz="1600" dirty="0" err="1" smtClean="0">
                <a:solidFill>
                  <a:schemeClr val="bg1"/>
                </a:solidFill>
              </a:rPr>
              <a:t>System.</a:t>
            </a:r>
            <a:r>
              <a:rPr lang="en-US" altLang="zh-CN" sz="1600" b="1" i="1" dirty="0" err="1" smtClean="0">
                <a:solidFill>
                  <a:schemeClr val="bg1"/>
                </a:solidFill>
              </a:rPr>
              <a:t>out.println</a:t>
            </a:r>
            <a:r>
              <a:rPr lang="en-US" altLang="zh-CN" sz="1600" b="1" i="1" dirty="0" smtClean="0">
                <a:solidFill>
                  <a:schemeClr val="bg1"/>
                </a:solidFill>
              </a:rPr>
              <a:t>("c==d:"+(c==d));</a:t>
            </a:r>
          </a:p>
          <a:p>
            <a:pPr lvl="2"/>
            <a:endParaRPr lang="zh-CN" altLang="en-US" sz="1600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sz="1600" dirty="0" smtClean="0">
                <a:solidFill>
                  <a:schemeClr val="bg1"/>
                </a:solidFill>
              </a:rPr>
              <a:t>Integer e= 200;</a:t>
            </a:r>
          </a:p>
          <a:p>
            <a:pPr lvl="2"/>
            <a:r>
              <a:rPr lang="en-US" altLang="zh-CN" sz="1600" dirty="0" smtClean="0">
                <a:solidFill>
                  <a:schemeClr val="bg1"/>
                </a:solidFill>
              </a:rPr>
              <a:t>Integer f = 200;</a:t>
            </a:r>
          </a:p>
          <a:p>
            <a:pPr lvl="2"/>
            <a:r>
              <a:rPr lang="en-US" altLang="zh-CN" sz="1600" dirty="0" err="1" smtClean="0">
                <a:solidFill>
                  <a:schemeClr val="bg1"/>
                </a:solidFill>
              </a:rPr>
              <a:t>System.</a:t>
            </a:r>
            <a:r>
              <a:rPr lang="en-US" altLang="zh-CN" sz="1600" b="1" i="1" dirty="0" err="1" smtClean="0">
                <a:solidFill>
                  <a:schemeClr val="bg1"/>
                </a:solidFill>
              </a:rPr>
              <a:t>out.println</a:t>
            </a:r>
            <a:r>
              <a:rPr lang="en-US" altLang="zh-CN" sz="1600" b="1" i="1" dirty="0" smtClean="0">
                <a:solidFill>
                  <a:schemeClr val="bg1"/>
                </a:solidFill>
              </a:rPr>
              <a:t>("e==f:"+(e==f));</a:t>
            </a: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  <a:endParaRPr lang="zh-CN" altLang="en-US" sz="1600" dirty="0">
              <a:solidFill>
                <a:schemeClr val="bg1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069975" y="714360"/>
            <a:ext cx="7315835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问题</a:t>
            </a:r>
            <a:r>
              <a:rPr lang="en-US" altLang="zh-CN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4</a:t>
            </a:r>
            <a:r>
              <a:rPr lang="zh-CN" altLang="en-US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：</a:t>
            </a:r>
            <a:endParaRPr lang="en-US" altLang="zh-CN" sz="1600" dirty="0" smtClean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r>
              <a:rPr lang="zh-CN" altLang="en-US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由</a:t>
            </a:r>
            <a:r>
              <a:rPr lang="en-US" altLang="zh-CN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Integer</a:t>
            </a:r>
            <a:r>
              <a:rPr lang="zh-CN" altLang="en-US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类</a:t>
            </a:r>
            <a:r>
              <a:rPr lang="en-US" altLang="zh-CN" sz="1600" dirty="0" err="1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hashcode</a:t>
            </a:r>
            <a:r>
              <a:rPr lang="zh-CN" altLang="en-US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延伸到</a:t>
            </a:r>
            <a:r>
              <a:rPr lang="en-US" altLang="zh-CN" sz="1600" dirty="0" err="1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hashmap</a:t>
            </a:r>
            <a:r>
              <a:rPr lang="en-US" altLang="zh-CN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get</a:t>
            </a:r>
            <a:r>
              <a:rPr lang="zh-CN" altLang="en-US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数据性能问题</a:t>
            </a:r>
            <a:endParaRPr lang="en-US" altLang="zh-CN" sz="1600" dirty="0" smtClean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en-US" altLang="zh-CN" sz="1600" dirty="0" smtClean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r>
              <a:rPr lang="en-US" altLang="zh-CN" sz="1600" b="1" dirty="0" err="1" smtClean="0">
                <a:solidFill>
                  <a:schemeClr val="bg1"/>
                </a:solidFill>
              </a:rPr>
              <a:t>Integer.class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public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hashCode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return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value;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zh-CN" sz="1600" dirty="0" smtClean="0">
              <a:solidFill>
                <a:schemeClr val="bg1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069975" y="1696720"/>
            <a:ext cx="7315835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 </a:t>
            </a: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060" y="642922"/>
            <a:ext cx="691388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public V put(K key, V value) 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if (table == </a:t>
            </a:r>
            <a:r>
              <a:rPr lang="en-US" altLang="zh-CN" sz="1600" b="1" i="1" dirty="0" smtClean="0">
                <a:solidFill>
                  <a:schemeClr val="bg1"/>
                </a:solidFill>
              </a:rPr>
              <a:t>EMPTY_TABLE) 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inflateTable</a:t>
            </a:r>
            <a:r>
              <a:rPr lang="en-US" altLang="zh-CN" sz="1600" dirty="0" smtClean="0">
                <a:solidFill>
                  <a:schemeClr val="bg1"/>
                </a:solidFill>
              </a:rPr>
              <a:t>(threshold);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        </a:t>
            </a:r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if (key == null)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   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return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putForNullKey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(value);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hash = hash(key);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= </a:t>
            </a:r>
            <a:r>
              <a:rPr lang="en-US" altLang="zh-CN" sz="1600" b="1" i="1" dirty="0" err="1" smtClean="0">
                <a:solidFill>
                  <a:srgbClr val="C00000"/>
                </a:solidFill>
              </a:rPr>
              <a:t>indexFor</a:t>
            </a:r>
            <a:r>
              <a:rPr lang="en-US" altLang="zh-CN" sz="1600" b="1" i="1" dirty="0" smtClean="0">
                <a:solidFill>
                  <a:srgbClr val="C00000"/>
                </a:solidFill>
              </a:rPr>
              <a:t>(hash, </a:t>
            </a:r>
            <a:r>
              <a:rPr lang="en-US" altLang="zh-CN" sz="1600" b="1" i="1" dirty="0" err="1" smtClean="0">
                <a:solidFill>
                  <a:srgbClr val="C00000"/>
                </a:solidFill>
              </a:rPr>
              <a:t>table.length</a:t>
            </a:r>
            <a:r>
              <a:rPr lang="en-US" altLang="zh-CN" sz="1600" b="1" i="1" dirty="0" smtClean="0">
                <a:solidFill>
                  <a:srgbClr val="C00000"/>
                </a:solidFill>
              </a:rPr>
              <a:t>);</a:t>
            </a:r>
          </a:p>
          <a:p>
            <a:r>
              <a:rPr lang="it-IT" altLang="zh-CN" sz="1600" dirty="0" smtClean="0">
                <a:solidFill>
                  <a:schemeClr val="bg1"/>
                </a:solidFill>
              </a:rPr>
              <a:t>        </a:t>
            </a:r>
            <a:r>
              <a:rPr lang="it-IT" altLang="zh-CN" sz="1600" b="1" dirty="0" smtClean="0">
                <a:solidFill>
                  <a:schemeClr val="bg1"/>
                </a:solidFill>
              </a:rPr>
              <a:t>for (Entry&lt;K,V&gt; e = table[i]; e != null; e = e.next) 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    Object k;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   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if (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e.hash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== hash &amp;&amp; ((k =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e.key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) == key ||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key.equals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(k))) 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        V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oldValue</a:t>
            </a:r>
            <a:r>
              <a:rPr lang="en-US" altLang="zh-CN" sz="1600" dirty="0" smtClean="0">
                <a:solidFill>
                  <a:schemeClr val="bg1"/>
                </a:solidFill>
              </a:rPr>
              <a:t> =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e.value</a:t>
            </a:r>
            <a:r>
              <a:rPr lang="en-US" altLang="zh-CN" sz="1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    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e.value</a:t>
            </a:r>
            <a:r>
              <a:rPr lang="en-US" altLang="zh-CN" sz="1600" dirty="0" smtClean="0">
                <a:solidFill>
                  <a:schemeClr val="bg1"/>
                </a:solidFill>
              </a:rPr>
              <a:t> = value;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    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e.recordAccess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this);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       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return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oldValue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            </a:t>
            </a:r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        </a:t>
            </a:r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</a:p>
          <a:p>
            <a:endParaRPr lang="zh-CN" alt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069975" y="642922"/>
            <a:ext cx="7315835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  </a:t>
            </a:r>
            <a:r>
              <a:rPr lang="en-US" altLang="zh-CN" sz="1600" dirty="0" smtClean="0">
                <a:solidFill>
                  <a:schemeClr val="bg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modCount</a:t>
            </a:r>
            <a:r>
              <a:rPr lang="en-US" altLang="zh-CN" sz="1600" dirty="0" smtClean="0">
                <a:solidFill>
                  <a:schemeClr val="bg1"/>
                </a:solidFill>
              </a:rPr>
              <a:t>++;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addEntry</a:t>
            </a:r>
            <a:r>
              <a:rPr lang="en-US" altLang="zh-CN" sz="1600" dirty="0" smtClean="0">
                <a:solidFill>
                  <a:schemeClr val="bg1"/>
                </a:solidFill>
              </a:rPr>
              <a:t>(hash, key, value,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6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return null;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zh-CN" sz="1600" dirty="0" smtClean="0">
              <a:solidFill>
                <a:schemeClr val="bg1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final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hash(Object k) 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h =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hashSeed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if (0 != h &amp;&amp; k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instanceof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String) 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   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return sun.misc.Hashing.</a:t>
            </a:r>
            <a:r>
              <a:rPr lang="en-US" altLang="zh-CN" sz="1600" b="1" i="1" dirty="0" smtClean="0">
                <a:solidFill>
                  <a:schemeClr val="bg1"/>
                </a:solidFill>
              </a:rPr>
              <a:t>stringHash32((String) k);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        </a:t>
            </a:r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</a:p>
          <a:p>
            <a:endParaRPr lang="zh-CN" altLang="en-US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h ^=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k.hashCode</a:t>
            </a:r>
            <a:r>
              <a:rPr lang="en-US" altLang="zh-CN" sz="1600" dirty="0" smtClean="0">
                <a:solidFill>
                  <a:schemeClr val="bg1"/>
                </a:solidFill>
              </a:rPr>
              <a:t>();</a:t>
            </a:r>
          </a:p>
          <a:p>
            <a:endParaRPr lang="zh-CN" altLang="en-US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// This function ensures that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hashCodes</a:t>
            </a:r>
            <a:r>
              <a:rPr lang="en-US" altLang="zh-CN" sz="1600" dirty="0" smtClean="0">
                <a:solidFill>
                  <a:schemeClr val="bg1"/>
                </a:solidFill>
              </a:rPr>
              <a:t> that differ only by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// constant multiples at each bit position have a bounded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// number of collisions (approximately 8 at default load factor).</a:t>
            </a:r>
          </a:p>
          <a:p>
            <a:r>
              <a:rPr lang="pt-BR" altLang="zh-CN" sz="1600" dirty="0" smtClean="0">
                <a:solidFill>
                  <a:schemeClr val="bg1"/>
                </a:solidFill>
              </a:rPr>
              <a:t>        h ^= (h &gt;&gt;&gt; 20) ^ (h &gt;&gt;&gt; 12);</a:t>
            </a:r>
          </a:p>
          <a:p>
            <a:r>
              <a:rPr lang="pt-BR" altLang="zh-CN" sz="1600" dirty="0" smtClean="0">
                <a:solidFill>
                  <a:schemeClr val="bg1"/>
                </a:solidFill>
              </a:rPr>
              <a:t>        </a:t>
            </a:r>
            <a:r>
              <a:rPr lang="pt-BR" altLang="zh-CN" sz="1600" b="1" dirty="0" smtClean="0">
                <a:solidFill>
                  <a:schemeClr val="bg1"/>
                </a:solidFill>
              </a:rPr>
              <a:t>return h ^ (h &gt;&gt;&gt; 7) ^ (h &gt;&gt;&gt; 4);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    </a:t>
            </a:r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  <a:endParaRPr lang="zh-CN" altLang="en-US" sz="1600" dirty="0">
              <a:solidFill>
                <a:schemeClr val="bg1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069975" y="714360"/>
            <a:ext cx="731583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/**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</a:t>
            </a:r>
            <a:r>
              <a:rPr lang="en-US" altLang="zh-CN" sz="1600" dirty="0" smtClean="0">
                <a:solidFill>
                  <a:schemeClr val="bg1"/>
                </a:solidFill>
              </a:rPr>
              <a:t>* </a:t>
            </a:r>
            <a:r>
              <a:rPr lang="en-US" altLang="zh-CN" sz="1600" dirty="0" smtClean="0">
                <a:solidFill>
                  <a:schemeClr val="bg1"/>
                </a:solidFill>
              </a:rPr>
              <a:t>Returns index for hash code h.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  </a:t>
            </a:r>
            <a:r>
              <a:rPr lang="zh-CN" altLang="en-US" sz="1600" dirty="0" smtClean="0">
                <a:solidFill>
                  <a:schemeClr val="bg1"/>
                </a:solidFill>
              </a:rPr>
              <a:t>*</a:t>
            </a:r>
            <a:r>
              <a:rPr lang="en-US" altLang="zh-CN" sz="1600" dirty="0" smtClean="0">
                <a:solidFill>
                  <a:schemeClr val="bg1"/>
                </a:solidFill>
              </a:rPr>
              <a:t>/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static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indexFor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(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h,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length) 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</a:t>
            </a:r>
            <a:r>
              <a:rPr lang="en-US" altLang="zh-CN" sz="1600" dirty="0" smtClean="0">
                <a:solidFill>
                  <a:schemeClr val="bg1"/>
                </a:solidFill>
              </a:rPr>
              <a:t>//assert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Integer.bitCount</a:t>
            </a:r>
            <a:r>
              <a:rPr lang="en-US" altLang="zh-CN" sz="1600" dirty="0" smtClean="0">
                <a:solidFill>
                  <a:schemeClr val="bg1"/>
                </a:solidFill>
              </a:rPr>
              <a:t>(length</a:t>
            </a:r>
            <a:r>
              <a:rPr lang="en-US" altLang="zh-CN" sz="1600" dirty="0" smtClean="0">
                <a:solidFill>
                  <a:schemeClr val="bg1"/>
                </a:solidFill>
              </a:rPr>
              <a:t>)==1:"</a:t>
            </a:r>
            <a:r>
              <a:rPr lang="en-US" altLang="zh-CN" sz="1600" dirty="0" smtClean="0">
                <a:solidFill>
                  <a:schemeClr val="bg1"/>
                </a:solidFill>
              </a:rPr>
              <a:t>length must be a non-zero power of 2";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return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h &amp; (length-1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  <a:endParaRPr lang="zh-CN" altLang="en-US" sz="1600" dirty="0">
              <a:solidFill>
                <a:schemeClr val="bg1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069975" y="3076575"/>
            <a:ext cx="731583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</a:t>
            </a: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6020" y="857236"/>
            <a:ext cx="679196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问题</a:t>
            </a:r>
            <a:r>
              <a:rPr lang="en-US" altLang="zh-CN" sz="16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5</a:t>
            </a:r>
            <a:r>
              <a:rPr lang="zh-CN" altLang="en-US" sz="16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：</a:t>
            </a:r>
            <a:endParaRPr lang="en-US" altLang="zh-CN" sz="1600" dirty="0" smtClean="0">
              <a:solidFill>
                <a:schemeClr val="bg1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>
              <a:buNone/>
            </a:pPr>
            <a:r>
              <a:rPr lang="en-US" altLang="zh-CN" sz="16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Integer</a:t>
            </a:r>
            <a:r>
              <a:rPr lang="zh-CN" altLang="en-US" sz="16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缓存位于运行时常量池</a:t>
            </a:r>
            <a:r>
              <a:rPr lang="en-US" altLang="zh-CN" sz="16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,</a:t>
            </a:r>
            <a:r>
              <a:rPr lang="zh-CN" altLang="en-US" sz="16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那么运行时常量池在</a:t>
            </a:r>
            <a:r>
              <a:rPr lang="en-US" altLang="zh-CN" sz="1600" dirty="0" err="1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jvm</a:t>
            </a:r>
            <a:r>
              <a:rPr lang="zh-CN" altLang="en-US" sz="16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中那个部分</a:t>
            </a:r>
            <a:r>
              <a:rPr lang="en-US" altLang="zh-CN" sz="16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,</a:t>
            </a:r>
            <a:r>
              <a:rPr lang="zh-CN" altLang="en-US" sz="16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永久代还是堆？？</a:t>
            </a:r>
            <a:r>
              <a:rPr lang="zh-CN" altLang="en-US" sz="16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？？ </a:t>
            </a:r>
            <a:r>
              <a:rPr lang="en-US" altLang="zh-CN" sz="1600" dirty="0" err="1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ps</a:t>
            </a:r>
            <a:r>
              <a:rPr lang="zh-CN" altLang="en-US" sz="16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J</a:t>
            </a:r>
            <a:r>
              <a:rPr lang="en-US" altLang="zh-CN" sz="1600" dirty="0" smtClean="0">
                <a:solidFill>
                  <a:srgbClr val="FF0000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DK7</a:t>
            </a:r>
            <a:r>
              <a:rPr lang="en-US" altLang="zh-CN" sz="16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hotspot</a:t>
            </a:r>
            <a:endParaRPr lang="zh-CN" altLang="en-US" sz="1600" dirty="0">
              <a:solidFill>
                <a:schemeClr val="bg1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069975" y="857236"/>
            <a:ext cx="7315835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用例</a:t>
            </a:r>
            <a:r>
              <a:rPr lang="en-US" altLang="zh-CN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5.1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public class StringV1Test {</a:t>
            </a:r>
          </a:p>
          <a:p>
            <a:endParaRPr lang="zh-CN" alt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1600" b="1" dirty="0" smtClean="0">
                <a:solidFill>
                  <a:schemeClr val="bg1"/>
                </a:solidFill>
              </a:rPr>
              <a:t>public static void main(String[]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args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)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{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//intern </a:t>
            </a:r>
            <a:r>
              <a:rPr lang="zh-CN" altLang="en-US" sz="1600" dirty="0" smtClean="0">
                <a:solidFill>
                  <a:schemeClr val="bg1"/>
                </a:solidFill>
              </a:rPr>
              <a:t>测试</a:t>
            </a: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    String s0= "xyz";  </a:t>
            </a: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    String s1=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new String("xyz");  </a:t>
            </a: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    String s2=s1.intern();  </a:t>
            </a:r>
          </a:p>
          <a:p>
            <a:pPr lvl="1"/>
            <a:r>
              <a:rPr lang="zh-CN" altLang="en-US" sz="1600" dirty="0" smtClean="0">
                <a:solidFill>
                  <a:schemeClr val="bg1"/>
                </a:solidFill>
              </a:rPr>
              <a:t>     </a:t>
            </a: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System.</a:t>
            </a:r>
            <a:r>
              <a:rPr lang="en-US" altLang="zh-CN" sz="1600" b="1" i="1" dirty="0" err="1" smtClean="0">
                <a:solidFill>
                  <a:schemeClr val="bg1"/>
                </a:solidFill>
              </a:rPr>
              <a:t>out.println</a:t>
            </a:r>
            <a:r>
              <a:rPr lang="en-US" altLang="zh-CN" sz="1600" b="1" i="1" dirty="0" smtClean="0">
                <a:solidFill>
                  <a:schemeClr val="bg1"/>
                </a:solidFill>
              </a:rPr>
              <a:t>(s0==s1);  </a:t>
            </a: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System.</a:t>
            </a:r>
            <a:r>
              <a:rPr lang="en-US" altLang="zh-CN" sz="1600" b="1" i="1" dirty="0" err="1" smtClean="0">
                <a:solidFill>
                  <a:schemeClr val="bg1"/>
                </a:solidFill>
              </a:rPr>
              <a:t>out.println</a:t>
            </a:r>
            <a:r>
              <a:rPr lang="en-US" altLang="zh-CN" sz="1600" b="1" i="1" dirty="0" smtClean="0">
                <a:solidFill>
                  <a:schemeClr val="bg1"/>
                </a:solidFill>
              </a:rPr>
              <a:t>( s0==s2 );</a:t>
            </a: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  <a:endParaRPr lang="zh-CN" altLang="en-US" sz="1600" dirty="0">
              <a:solidFill>
                <a:schemeClr val="bg1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069975" y="571484"/>
            <a:ext cx="731583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用例</a:t>
            </a:r>
            <a:r>
              <a:rPr lang="en-US" altLang="zh-CN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5.2</a:t>
            </a:r>
          </a:p>
          <a:p>
            <a:r>
              <a:rPr lang="en-US" altLang="zh-CN" sz="1600" b="1" dirty="0" smtClean="0"/>
              <a:t>public class </a:t>
            </a:r>
            <a:r>
              <a:rPr lang="en-US" altLang="zh-CN" sz="1600" b="1" dirty="0" err="1" smtClean="0"/>
              <a:t>StringTest</a:t>
            </a:r>
            <a:r>
              <a:rPr lang="en-US" altLang="zh-CN" sz="1600" b="1" dirty="0" smtClean="0"/>
              <a:t> {</a:t>
            </a:r>
          </a:p>
          <a:p>
            <a:endParaRPr lang="zh-CN" altLang="en-US" sz="1600" dirty="0" smtClean="0"/>
          </a:p>
          <a:p>
            <a:pPr lvl="1"/>
            <a:r>
              <a:rPr lang="en-US" altLang="zh-CN" sz="1600" b="1" dirty="0" smtClean="0"/>
              <a:t>public static void main(String[] </a:t>
            </a:r>
            <a:r>
              <a:rPr lang="en-US" altLang="zh-CN" sz="1600" b="1" dirty="0" err="1" smtClean="0"/>
              <a:t>args</a:t>
            </a:r>
            <a:r>
              <a:rPr lang="en-US" altLang="zh-CN" sz="1600" b="1" dirty="0" smtClean="0"/>
              <a:t>) throws </a:t>
            </a:r>
            <a:r>
              <a:rPr lang="en-US" altLang="zh-CN" sz="1600" b="1" dirty="0" err="1" smtClean="0"/>
              <a:t>InterruptedException</a:t>
            </a:r>
            <a:r>
              <a:rPr lang="en-US" altLang="zh-CN" sz="1600" b="1" dirty="0" smtClean="0"/>
              <a:t> {</a:t>
            </a:r>
          </a:p>
          <a:p>
            <a:pPr lvl="2"/>
            <a:r>
              <a:rPr lang="en-US" altLang="zh-CN" sz="1600" dirty="0" err="1" smtClean="0"/>
              <a:t>Thread.</a:t>
            </a:r>
            <a:r>
              <a:rPr lang="en-US" altLang="zh-CN" sz="1600" i="1" dirty="0" err="1" smtClean="0"/>
              <a:t>sleep</a:t>
            </a:r>
            <a:r>
              <a:rPr lang="en-US" altLang="zh-CN" sz="1600" i="1" dirty="0" smtClean="0"/>
              <a:t>(5000);</a:t>
            </a:r>
          </a:p>
          <a:p>
            <a:pPr lvl="2"/>
            <a:endParaRPr lang="zh-CN" altLang="en-US" sz="1600" dirty="0" smtClean="0"/>
          </a:p>
          <a:p>
            <a:pPr lvl="2"/>
            <a:r>
              <a:rPr lang="en-US" altLang="zh-CN" sz="1600" dirty="0" err="1" smtClean="0"/>
              <a:t>System.</a:t>
            </a:r>
            <a:r>
              <a:rPr lang="en-US" altLang="zh-CN" sz="1600" b="1" i="1" dirty="0" err="1" smtClean="0"/>
              <a:t>out.println</a:t>
            </a:r>
            <a:r>
              <a:rPr lang="en-US" altLang="zh-CN" sz="1600" b="1" i="1" dirty="0" smtClean="0"/>
              <a:t>("============start===================");</a:t>
            </a:r>
          </a:p>
          <a:p>
            <a:pPr lvl="2"/>
            <a:endParaRPr lang="zh-CN" altLang="en-US" sz="1600" dirty="0" smtClean="0"/>
          </a:p>
          <a:p>
            <a:pPr lvl="2"/>
            <a:r>
              <a:rPr lang="en-US" altLang="zh-CN" sz="1600" dirty="0" err="1" smtClean="0"/>
              <a:t>ArrayList</a:t>
            </a:r>
            <a:r>
              <a:rPr lang="en-US" altLang="zh-CN" sz="1600" dirty="0" smtClean="0"/>
              <a:t>&lt;String&gt; list = </a:t>
            </a:r>
            <a:r>
              <a:rPr lang="en-US" altLang="zh-CN" sz="1600" b="1" dirty="0" smtClean="0"/>
              <a:t>new </a:t>
            </a:r>
            <a:r>
              <a:rPr lang="en-US" altLang="zh-CN" sz="1600" b="1" dirty="0" err="1" smtClean="0"/>
              <a:t>ArrayList</a:t>
            </a:r>
            <a:r>
              <a:rPr lang="en-US" altLang="zh-CN" sz="1600" b="1" dirty="0" smtClean="0"/>
              <a:t>&lt;String&gt;();  </a:t>
            </a:r>
          </a:p>
          <a:p>
            <a:pPr lvl="1"/>
            <a:r>
              <a:rPr lang="nn-NO" altLang="zh-CN" sz="1600" dirty="0" smtClean="0"/>
              <a:t>        </a:t>
            </a:r>
            <a:r>
              <a:rPr lang="nn-NO" altLang="zh-CN" sz="1600" b="1" dirty="0" smtClean="0"/>
              <a:t>for (int i = 0; i &lt; Long.</a:t>
            </a:r>
            <a:r>
              <a:rPr lang="nn-NO" altLang="zh-CN" sz="1600" b="1" i="1" dirty="0" smtClean="0"/>
              <a:t>MAX_VALUE; i++) {  </a:t>
            </a:r>
          </a:p>
          <a:p>
            <a:pPr lvl="1"/>
            <a:r>
              <a:rPr lang="en-US" altLang="zh-CN" sz="1600" dirty="0" smtClean="0"/>
              <a:t>            String temp = </a:t>
            </a:r>
            <a:r>
              <a:rPr lang="en-US" altLang="zh-CN" sz="1600" dirty="0" err="1" smtClean="0"/>
              <a:t>String.</a:t>
            </a:r>
            <a:r>
              <a:rPr lang="en-US" altLang="zh-CN" sz="1600" i="1" dirty="0" err="1" smtClean="0"/>
              <a:t>valueOf</a:t>
            </a:r>
            <a:r>
              <a:rPr lang="en-US" altLang="zh-CN" sz="1600" i="1" dirty="0" smtClean="0"/>
              <a:t>(</a:t>
            </a:r>
            <a:r>
              <a:rPr lang="en-US" altLang="zh-CN" sz="1600" i="1" dirty="0" err="1" smtClean="0"/>
              <a:t>i</a:t>
            </a:r>
            <a:r>
              <a:rPr lang="en-US" altLang="zh-CN" sz="1600" i="1" dirty="0" smtClean="0"/>
              <a:t>).intern();  </a:t>
            </a:r>
          </a:p>
          <a:p>
            <a:pPr lvl="1"/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System.</a:t>
            </a:r>
            <a:r>
              <a:rPr lang="en-US" altLang="zh-CN" sz="1600" b="1" i="1" dirty="0" err="1" smtClean="0"/>
              <a:t>out.println</a:t>
            </a:r>
            <a:r>
              <a:rPr lang="en-US" altLang="zh-CN" sz="1600" b="1" i="1" dirty="0" smtClean="0"/>
              <a:t>(temp);</a:t>
            </a:r>
          </a:p>
          <a:p>
            <a:pPr lvl="1"/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list.add</a:t>
            </a:r>
            <a:r>
              <a:rPr lang="en-US" altLang="zh-CN" sz="1600" dirty="0" smtClean="0"/>
              <a:t>(temp);  </a:t>
            </a:r>
          </a:p>
          <a:p>
            <a:pPr lvl="1"/>
            <a:r>
              <a:rPr lang="zh-CN" altLang="en-US" sz="1600" dirty="0" smtClean="0"/>
              <a:t>        </a:t>
            </a:r>
            <a:r>
              <a:rPr lang="en-US" altLang="zh-CN" sz="1600" dirty="0" smtClean="0"/>
              <a:t>} </a:t>
            </a:r>
          </a:p>
          <a:p>
            <a:pPr lvl="1"/>
            <a:endParaRPr lang="zh-CN" altLang="en-US" sz="1600" dirty="0" smtClean="0"/>
          </a:p>
          <a:p>
            <a:pPr lvl="1"/>
            <a:r>
              <a:rPr lang="en-US" altLang="zh-CN" sz="1600" dirty="0" smtClean="0"/>
              <a:t>}</a:t>
            </a:r>
          </a:p>
          <a:p>
            <a:endParaRPr lang="zh-CN" altLang="en-US" sz="1600" dirty="0" smtClean="0"/>
          </a:p>
          <a:p>
            <a:r>
              <a:rPr lang="en-US" altLang="zh-CN" sz="1600" dirty="0" smtClean="0"/>
              <a:t>}</a:t>
            </a:r>
            <a:endParaRPr lang="zh-CN" altLang="en-US" sz="1600" dirty="0">
              <a:solidFill>
                <a:schemeClr val="bg1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矩形 896"/>
          <p:cNvSpPr/>
          <p:nvPr/>
        </p:nvSpPr>
        <p:spPr>
          <a:xfrm>
            <a:off x="2730183" y="2105827"/>
            <a:ext cx="3683635" cy="10058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6000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谢谢大家</a:t>
            </a:r>
            <a:r>
              <a:rPr lang="en-US" altLang="zh-CN" sz="6000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!</a:t>
            </a:r>
          </a:p>
        </p:txBody>
      </p:sp>
      <p:sp>
        <p:nvSpPr>
          <p:cNvPr id="898" name="矩形 897"/>
          <p:cNvSpPr/>
          <p:nvPr/>
        </p:nvSpPr>
        <p:spPr>
          <a:xfrm>
            <a:off x="3726256" y="1768383"/>
            <a:ext cx="169148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Thank you!</a:t>
            </a:r>
            <a:endParaRPr lang="zh-CN" altLang="en-US" sz="2000" dirty="0">
              <a:solidFill>
                <a:schemeClr val="accent3">
                  <a:lumMod val="40000"/>
                  <a:lumOff val="60000"/>
                </a:schemeClr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148093"/>
            <a:ext cx="9143997" cy="1566907"/>
          </a:xfrm>
          <a:prstGeom prst="rect">
            <a:avLst/>
          </a:prstGeom>
        </p:spPr>
      </p:pic>
      <p:grpSp>
        <p:nvGrpSpPr>
          <p:cNvPr id="135" name="组合 134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136" name="Freeform 6628"/>
            <p:cNvSpPr/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6629"/>
            <p:cNvSpPr/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6630"/>
            <p:cNvSpPr/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6632"/>
            <p:cNvSpPr/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6634"/>
            <p:cNvSpPr/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6636"/>
            <p:cNvSpPr/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6639"/>
            <p:cNvSpPr/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6640"/>
            <p:cNvSpPr/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6641"/>
            <p:cNvSpPr/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6642"/>
            <p:cNvSpPr/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6643"/>
            <p:cNvSpPr/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6644"/>
            <p:cNvSpPr/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6645"/>
            <p:cNvSpPr/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6646"/>
            <p:cNvSpPr/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6647"/>
            <p:cNvSpPr/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6653"/>
            <p:cNvSpPr/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6654"/>
            <p:cNvSpPr/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655"/>
            <p:cNvSpPr/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172" name="Freeform 5796"/>
            <p:cNvSpPr/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797"/>
            <p:cNvSpPr/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5798"/>
            <p:cNvSpPr/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5799"/>
            <p:cNvSpPr/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5800"/>
            <p:cNvSpPr/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5801"/>
            <p:cNvSpPr/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5802"/>
            <p:cNvSpPr/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5803"/>
            <p:cNvSpPr/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5804"/>
            <p:cNvSpPr/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5805"/>
            <p:cNvSpPr/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5806"/>
            <p:cNvSpPr/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5807"/>
            <p:cNvSpPr/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5808"/>
            <p:cNvSpPr/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5809"/>
            <p:cNvSpPr/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5810"/>
            <p:cNvSpPr/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5811"/>
            <p:cNvSpPr/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5813"/>
            <p:cNvSpPr/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5814"/>
            <p:cNvSpPr/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5815"/>
            <p:cNvSpPr/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5816"/>
            <p:cNvSpPr/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5821"/>
            <p:cNvSpPr/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5822"/>
            <p:cNvSpPr/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5823"/>
            <p:cNvSpPr/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5824"/>
            <p:cNvSpPr/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5825"/>
            <p:cNvSpPr/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5826"/>
            <p:cNvSpPr/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5827"/>
            <p:cNvSpPr/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5828"/>
            <p:cNvSpPr/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5829"/>
            <p:cNvSpPr/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5830"/>
            <p:cNvSpPr/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5831"/>
            <p:cNvSpPr/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5832"/>
            <p:cNvSpPr/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5833"/>
            <p:cNvSpPr/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5834"/>
            <p:cNvSpPr/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5835"/>
            <p:cNvSpPr/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5836"/>
            <p:cNvSpPr/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5837"/>
            <p:cNvSpPr/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5838"/>
            <p:cNvSpPr/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5839"/>
            <p:cNvSpPr/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5841"/>
            <p:cNvSpPr/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5842"/>
            <p:cNvSpPr/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5844"/>
            <p:cNvSpPr/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6620"/>
            <p:cNvSpPr/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6621"/>
            <p:cNvSpPr/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6622"/>
            <p:cNvSpPr/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6623"/>
            <p:cNvSpPr/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6624"/>
            <p:cNvSpPr/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6625"/>
            <p:cNvSpPr/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6626"/>
            <p:cNvSpPr/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6627"/>
            <p:cNvSpPr/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5812"/>
            <p:cNvSpPr/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0"/>
      <p:bldP spid="8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14400" y="1489075"/>
            <a:ext cx="7133590" cy="3827084"/>
            <a:chOff x="914400" y="1489348"/>
            <a:chExt cx="7315200" cy="3605038"/>
          </a:xfrm>
        </p:grpSpPr>
        <p:sp>
          <p:nvSpPr>
            <p:cNvPr id="6148" name="AutoShape 3"/>
            <p:cNvSpPr>
              <a:spLocks noChangeArrowheads="1"/>
            </p:cNvSpPr>
            <p:nvPr/>
          </p:nvSpPr>
          <p:spPr bwMode="auto">
            <a:xfrm>
              <a:off x="914400" y="1489348"/>
              <a:ext cx="7315200" cy="3384375"/>
            </a:xfrm>
            <a:prstGeom prst="roundRect">
              <a:avLst>
                <a:gd name="adj" fmla="val 7054"/>
              </a:avLst>
            </a:prstGeom>
            <a:noFill/>
            <a:ln w="19050">
              <a:solidFill>
                <a:srgbClr val="30B8D8"/>
              </a:solidFill>
              <a:miter lim="800000"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2000" dirty="0" smtClean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4102" name="Rectangle 13" descr="FD1DDF730CE4456e89755B07FE1653D0# #Rectangle 13"/>
            <p:cNvSpPr>
              <a:spLocks noChangeArrowheads="1"/>
            </p:cNvSpPr>
            <p:nvPr/>
          </p:nvSpPr>
          <p:spPr bwMode="auto">
            <a:xfrm>
              <a:off x="1146215" y="1760313"/>
              <a:ext cx="6851570" cy="3334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整型：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  <a:p>
              <a:r>
                <a:rPr lang="en-US" altLang="zh-CN" sz="1600" b="1" dirty="0" smtClean="0">
                  <a:solidFill>
                    <a:schemeClr val="bg1"/>
                  </a:solidFill>
                </a:rPr>
                <a:t>byte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：</a:t>
              </a:r>
              <a:endParaRPr lang="zh-CN" altLang="en-US" sz="1600" dirty="0" smtClean="0">
                <a:solidFill>
                  <a:schemeClr val="bg1"/>
                </a:solidFill>
              </a:endParaRPr>
            </a:p>
            <a:p>
              <a:r>
                <a:rPr lang="en-US" altLang="zh-CN" sz="1600" dirty="0" smtClean="0">
                  <a:solidFill>
                    <a:schemeClr val="bg1"/>
                  </a:solidFill>
                </a:rPr>
                <a:t>byte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数据类型是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8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位、有符号的，以二进制补码表示的整数； </a:t>
              </a:r>
            </a:p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最小值是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-128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（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-2^7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）； </a:t>
              </a:r>
            </a:p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最大值是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127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（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2^7-1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）； </a:t>
              </a:r>
            </a:p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默认值是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0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； </a:t>
              </a:r>
            </a:p>
            <a:p>
              <a:r>
                <a:rPr lang="en-US" altLang="zh-CN" sz="1600" dirty="0" smtClean="0">
                  <a:solidFill>
                    <a:schemeClr val="bg1"/>
                  </a:solidFill>
                </a:rPr>
                <a:t>byte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类型用在大型数组中节约空间，主要代替整数，因为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byte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变量占用的空间只有</a:t>
              </a:r>
              <a:r>
                <a:rPr lang="en-US" altLang="zh-CN" sz="1600" dirty="0" err="1" smtClean="0">
                  <a:solidFill>
                    <a:schemeClr val="bg1"/>
                  </a:solidFill>
                </a:rPr>
                <a:t>int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类型的四分之一； </a:t>
              </a:r>
            </a:p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例子：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byte a = 100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，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byte b = -50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。 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r>
                <a:rPr lang="en-US" sz="1600" b="1" dirty="0" smtClean="0">
                  <a:solidFill>
                    <a:schemeClr val="bg1"/>
                  </a:solidFill>
                </a:rPr>
                <a:t>short：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short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数据类型是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16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位、有符号的以二进制补码表示的整数 </a:t>
              </a:r>
            </a:p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最小值是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-32768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（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-2^15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）； </a:t>
              </a:r>
            </a:p>
            <a:p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14400" y="553245"/>
            <a:ext cx="7315200" cy="609399"/>
            <a:chOff x="914400" y="553244"/>
            <a:chExt cx="7315200" cy="609399"/>
          </a:xfrm>
        </p:grpSpPr>
        <p:sp>
          <p:nvSpPr>
            <p:cNvPr id="6146" name="TextBox 13" descr="B56F103BB23E47beACAB404F50AF11BD# #TextBox 13"/>
            <p:cNvSpPr txBox="1">
              <a:spLocks noChangeArrowheads="1"/>
            </p:cNvSpPr>
            <p:nvPr/>
          </p:nvSpPr>
          <p:spPr bwMode="auto">
            <a:xfrm>
              <a:off x="2571736" y="553244"/>
              <a:ext cx="3429024" cy="567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0" hangingPunct="0">
                <a:lnSpc>
                  <a:spcPct val="120000"/>
                </a:lnSpc>
                <a:spcBef>
                  <a:spcPct val="50000"/>
                </a:spcBef>
                <a:buFontTx/>
                <a:buNone/>
                <a:defRPr sz="2800">
                  <a:gradFill flip="none" rotWithShape="1">
                    <a:gsLst>
                      <a:gs pos="60000">
                        <a:srgbClr val="BCE8F2"/>
                      </a:gs>
                      <a:gs pos="0">
                        <a:srgbClr val="4EC3DE"/>
                      </a:gs>
                      <a:gs pos="40000">
                        <a:srgbClr val="BCE8F2"/>
                      </a:gs>
                      <a:gs pos="100000">
                        <a:srgbClr val="4EC3DE"/>
                      </a:gs>
                    </a:gsLst>
                    <a:lin ang="0" scaled="1"/>
                    <a:tileRect/>
                  </a:gradFill>
                  <a:latin typeface="方正兰亭中粗黑_GBK" panose="02000000000000000000" pitchFamily="2" charset="-122"/>
                  <a:ea typeface="方正兰亭中粗黑_GBK" panose="02000000000000000000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</a:defRPr>
              </a:lvl9pPr>
            </a:lstStyle>
            <a:p>
              <a:pPr>
                <a:defRPr/>
              </a:pPr>
              <a:r>
                <a:rPr lang="en-US" altLang="zh-CN" dirty="0" smtClean="0">
                  <a:solidFill>
                    <a:schemeClr val="bg2"/>
                  </a:solidFill>
                </a:rPr>
                <a:t>1</a:t>
              </a:r>
              <a:r>
                <a:rPr lang="zh-CN" altLang="en-US" dirty="0" smtClean="0">
                  <a:solidFill>
                    <a:schemeClr val="bg2"/>
                  </a:solidFill>
                </a:rPr>
                <a:t>、</a:t>
              </a:r>
              <a:r>
                <a:rPr lang="en-US" altLang="zh-CN" dirty="0" smtClean="0">
                  <a:solidFill>
                    <a:schemeClr val="bg2"/>
                  </a:solidFill>
                </a:rPr>
                <a:t>JAVA</a:t>
              </a:r>
              <a:r>
                <a:rPr lang="zh-CN" altLang="en-US" dirty="0" smtClean="0">
                  <a:solidFill>
                    <a:schemeClr val="bg2"/>
                  </a:solidFill>
                </a:rPr>
                <a:t>基本类型</a:t>
              </a:r>
              <a:r>
                <a:rPr lang="en-US" altLang="zh-CN" dirty="0" smtClean="0">
                  <a:solidFill>
                    <a:schemeClr val="bg2"/>
                  </a:solidFill>
                </a:rPr>
                <a:t> </a:t>
              </a:r>
              <a:endParaRPr lang="zh-CN" alt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914400" y="616643"/>
              <a:ext cx="7315200" cy="54600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latin typeface="Arial" panose="020B0604020202020204" pitchFamily="34" charset="0"/>
                <a:ea typeface="方正兰亭黑_GBK" panose="02000000000000000000" pitchFamily="2" charset="-122"/>
              </a:endParaRPr>
            </a:p>
          </p:txBody>
        </p:sp>
      </p:grp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4400" y="714360"/>
            <a:ext cx="7372376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最大值是</a:t>
            </a:r>
            <a:r>
              <a:rPr lang="en-US" altLang="zh-CN" sz="1600" dirty="0" smtClean="0">
                <a:solidFill>
                  <a:schemeClr val="bg1"/>
                </a:solidFill>
              </a:rPr>
              <a:t>32767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2^15 - 1</a:t>
            </a:r>
            <a:r>
              <a:rPr lang="zh-CN" altLang="en-US" sz="1600" dirty="0" smtClean="0">
                <a:solidFill>
                  <a:schemeClr val="bg1"/>
                </a:solidFill>
              </a:rPr>
              <a:t>）；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Short</a:t>
            </a:r>
            <a:r>
              <a:rPr lang="zh-CN" altLang="en-US" sz="1600" dirty="0" smtClean="0">
                <a:solidFill>
                  <a:schemeClr val="bg1"/>
                </a:solidFill>
              </a:rPr>
              <a:t>数据类型也可以像</a:t>
            </a:r>
            <a:r>
              <a:rPr lang="en-US" sz="1600" dirty="0" smtClean="0">
                <a:solidFill>
                  <a:schemeClr val="bg1"/>
                </a:solidFill>
              </a:rPr>
              <a:t>byte</a:t>
            </a:r>
            <a:r>
              <a:rPr lang="zh-CN" altLang="en-US" sz="1600" dirty="0" smtClean="0">
                <a:solidFill>
                  <a:schemeClr val="bg1"/>
                </a:solidFill>
              </a:rPr>
              <a:t>那样节省空间。一个</a:t>
            </a:r>
            <a:r>
              <a:rPr lang="en-US" sz="1600" dirty="0" smtClean="0">
                <a:solidFill>
                  <a:schemeClr val="bg1"/>
                </a:solidFill>
              </a:rPr>
              <a:t>short</a:t>
            </a:r>
            <a:r>
              <a:rPr lang="zh-CN" altLang="en-US" sz="1600" dirty="0" smtClean="0">
                <a:solidFill>
                  <a:schemeClr val="bg1"/>
                </a:solidFill>
              </a:rPr>
              <a:t>变量是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zh-CN" altLang="en-US" sz="1600" dirty="0" smtClean="0">
                <a:solidFill>
                  <a:schemeClr val="bg1"/>
                </a:solidFill>
              </a:rPr>
              <a:t>型变量所占空间的二分之一；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默认值是</a:t>
            </a:r>
            <a:r>
              <a:rPr lang="en-US" altLang="zh-CN" sz="1600" dirty="0" smtClean="0">
                <a:solidFill>
                  <a:schemeClr val="bg1"/>
                </a:solidFill>
              </a:rPr>
              <a:t>0</a:t>
            </a:r>
            <a:r>
              <a:rPr lang="zh-CN" altLang="en-US" sz="1600" dirty="0" smtClean="0">
                <a:solidFill>
                  <a:schemeClr val="bg1"/>
                </a:solidFill>
              </a:rPr>
              <a:t>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例子：</a:t>
            </a:r>
            <a:r>
              <a:rPr lang="en-US" sz="1600" dirty="0" smtClean="0">
                <a:solidFill>
                  <a:schemeClr val="bg1"/>
                </a:solidFill>
              </a:rPr>
              <a:t>short s = 1000，short r = -20000。 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altLang="zh-CN" sz="1600" b="1" dirty="0" err="1" smtClean="0">
                <a:solidFill>
                  <a:schemeClr val="bg1"/>
                </a:solidFill>
              </a:rPr>
              <a:t>int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：</a:t>
            </a:r>
            <a:endParaRPr lang="zh-CN" altLang="en-US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zh-CN" altLang="en-US" sz="1600" dirty="0" smtClean="0">
                <a:solidFill>
                  <a:schemeClr val="bg1"/>
                </a:solidFill>
              </a:rPr>
              <a:t>数据类型是</a:t>
            </a:r>
            <a:r>
              <a:rPr lang="en-US" altLang="zh-CN" sz="1600" dirty="0" smtClean="0">
                <a:solidFill>
                  <a:schemeClr val="bg1"/>
                </a:solidFill>
              </a:rPr>
              <a:t>32</a:t>
            </a:r>
            <a:r>
              <a:rPr lang="zh-CN" altLang="en-US" sz="1600" dirty="0" smtClean="0">
                <a:solidFill>
                  <a:schemeClr val="bg1"/>
                </a:solidFill>
              </a:rPr>
              <a:t>位、有符号的以二进制补码表示的整数；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最小值是</a:t>
            </a:r>
            <a:r>
              <a:rPr lang="en-US" altLang="zh-CN" sz="1600" dirty="0" smtClean="0">
                <a:solidFill>
                  <a:schemeClr val="bg1"/>
                </a:solidFill>
              </a:rPr>
              <a:t>-2,147,483,648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-2^31</a:t>
            </a:r>
            <a:r>
              <a:rPr lang="zh-CN" altLang="en-US" sz="1600" dirty="0" smtClean="0">
                <a:solidFill>
                  <a:schemeClr val="bg1"/>
                </a:solidFill>
              </a:rPr>
              <a:t>）；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最大值是</a:t>
            </a:r>
            <a:r>
              <a:rPr lang="en-US" altLang="zh-CN" sz="1600" dirty="0" smtClean="0">
                <a:solidFill>
                  <a:schemeClr val="bg1"/>
                </a:solidFill>
              </a:rPr>
              <a:t>2,147,483,647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2^31 - 1</a:t>
            </a:r>
            <a:r>
              <a:rPr lang="zh-CN" altLang="en-US" sz="1600" dirty="0" smtClean="0">
                <a:solidFill>
                  <a:schemeClr val="bg1"/>
                </a:solidFill>
              </a:rPr>
              <a:t>）；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一般地整型变量默认为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zh-CN" altLang="en-US" sz="1600" dirty="0" smtClean="0">
                <a:solidFill>
                  <a:schemeClr val="bg1"/>
                </a:solidFill>
              </a:rPr>
              <a:t>类型；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默认值是</a:t>
            </a:r>
            <a:r>
              <a:rPr lang="en-US" altLang="zh-CN" sz="1600" dirty="0" smtClean="0">
                <a:solidFill>
                  <a:schemeClr val="bg1"/>
                </a:solidFill>
              </a:rPr>
              <a:t>0</a:t>
            </a:r>
            <a:r>
              <a:rPr lang="zh-CN" altLang="en-US" sz="1600" dirty="0" smtClean="0">
                <a:solidFill>
                  <a:schemeClr val="bg1"/>
                </a:solidFill>
              </a:rPr>
              <a:t>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例子：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dirty="0" smtClean="0">
                <a:solidFill>
                  <a:schemeClr val="bg1"/>
                </a:solidFill>
              </a:rPr>
              <a:t> a = 100000,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dirty="0" smtClean="0">
                <a:solidFill>
                  <a:schemeClr val="bg1"/>
                </a:solidFill>
              </a:rPr>
              <a:t> b = -200000</a:t>
            </a:r>
            <a:r>
              <a:rPr lang="zh-CN" altLang="en-US" sz="1600" dirty="0" smtClean="0">
                <a:solidFill>
                  <a:schemeClr val="bg1"/>
                </a:solidFill>
              </a:rPr>
              <a:t>。 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4400" y="571484"/>
            <a:ext cx="7315835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long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：</a:t>
            </a:r>
            <a:endParaRPr lang="zh-CN" altLang="en-US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long</a:t>
            </a:r>
            <a:r>
              <a:rPr lang="zh-CN" altLang="en-US" sz="1600" dirty="0" smtClean="0">
                <a:solidFill>
                  <a:schemeClr val="bg1"/>
                </a:solidFill>
              </a:rPr>
              <a:t>数据类型是</a:t>
            </a:r>
            <a:r>
              <a:rPr lang="en-US" altLang="zh-CN" sz="1600" dirty="0" smtClean="0">
                <a:solidFill>
                  <a:schemeClr val="bg1"/>
                </a:solidFill>
              </a:rPr>
              <a:t>64</a:t>
            </a:r>
            <a:r>
              <a:rPr lang="zh-CN" altLang="en-US" sz="1600" dirty="0" smtClean="0">
                <a:solidFill>
                  <a:schemeClr val="bg1"/>
                </a:solidFill>
              </a:rPr>
              <a:t>位、有符号的以二进制补码表示的整数；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最小值是</a:t>
            </a:r>
            <a:r>
              <a:rPr lang="en-US" altLang="zh-CN" sz="1600" dirty="0" smtClean="0">
                <a:solidFill>
                  <a:schemeClr val="bg1"/>
                </a:solidFill>
              </a:rPr>
              <a:t>-9,223,372,036,854,775,808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-2^63</a:t>
            </a:r>
            <a:r>
              <a:rPr lang="zh-CN" altLang="en-US" sz="1600" dirty="0" smtClean="0">
                <a:solidFill>
                  <a:schemeClr val="bg1"/>
                </a:solidFill>
              </a:rPr>
              <a:t>）；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最大值是</a:t>
            </a:r>
            <a:r>
              <a:rPr lang="en-US" altLang="zh-CN" sz="1600" dirty="0" smtClean="0">
                <a:solidFill>
                  <a:schemeClr val="bg1"/>
                </a:solidFill>
              </a:rPr>
              <a:t>9,223,372,036,854,775,807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2^63 -1</a:t>
            </a:r>
            <a:r>
              <a:rPr lang="zh-CN" altLang="en-US" sz="1600" dirty="0" smtClean="0">
                <a:solidFill>
                  <a:schemeClr val="bg1"/>
                </a:solidFill>
              </a:rPr>
              <a:t>）；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这种类型主要使用在需要比较大整数的系统上；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默认值是</a:t>
            </a:r>
            <a:r>
              <a:rPr lang="en-US" altLang="zh-CN" sz="1600" dirty="0" smtClean="0">
                <a:solidFill>
                  <a:schemeClr val="bg1"/>
                </a:solidFill>
              </a:rPr>
              <a:t>0L</a:t>
            </a:r>
            <a:r>
              <a:rPr lang="zh-CN" altLang="en-US" sz="1600" dirty="0" smtClean="0">
                <a:solidFill>
                  <a:schemeClr val="bg1"/>
                </a:solidFill>
              </a:rPr>
              <a:t>；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后面加</a:t>
            </a:r>
            <a:r>
              <a:rPr lang="en-US" altLang="zh-CN" sz="1600" dirty="0" smtClean="0">
                <a:solidFill>
                  <a:schemeClr val="bg1"/>
                </a:solidFill>
              </a:rPr>
              <a:t>L</a:t>
            </a:r>
            <a:r>
              <a:rPr lang="zh-CN" altLang="en-US" sz="1600" dirty="0" smtClean="0">
                <a:solidFill>
                  <a:schemeClr val="bg1"/>
                </a:solidFill>
              </a:rPr>
              <a:t>或者</a:t>
            </a:r>
            <a:r>
              <a:rPr lang="en-US" altLang="zh-CN" sz="1600" dirty="0" smtClean="0">
                <a:solidFill>
                  <a:schemeClr val="bg1"/>
                </a:solidFill>
              </a:rPr>
              <a:t>l,</a:t>
            </a:r>
            <a:r>
              <a:rPr lang="zh-CN" altLang="en-US" sz="1600" dirty="0" smtClean="0">
                <a:solidFill>
                  <a:schemeClr val="bg1"/>
                </a:solidFill>
              </a:rPr>
              <a:t>就表示是</a:t>
            </a:r>
            <a:r>
              <a:rPr lang="en-US" altLang="zh-CN" sz="1600" dirty="0" smtClean="0">
                <a:solidFill>
                  <a:schemeClr val="bg1"/>
                </a:solidFill>
              </a:rPr>
              <a:t>long</a:t>
            </a:r>
            <a:r>
              <a:rPr lang="zh-CN" altLang="en-US" sz="1600" dirty="0" smtClean="0">
                <a:solidFill>
                  <a:schemeClr val="bg1"/>
                </a:solidFill>
              </a:rPr>
              <a:t>长整型；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例子： </a:t>
            </a:r>
            <a:r>
              <a:rPr lang="en-US" altLang="zh-CN" sz="1600" dirty="0" smtClean="0">
                <a:solidFill>
                  <a:schemeClr val="bg1"/>
                </a:solidFill>
              </a:rPr>
              <a:t>long a = 100000L</a:t>
            </a:r>
            <a:r>
              <a:rPr lang="zh-CN" altLang="en-US" sz="1600" dirty="0" smtClean="0">
                <a:solidFill>
                  <a:schemeClr val="bg1"/>
                </a:solidFill>
              </a:rPr>
              <a:t>，</a:t>
            </a:r>
            <a:r>
              <a:rPr lang="en-US" altLang="zh-CN" sz="1600" dirty="0" smtClean="0">
                <a:solidFill>
                  <a:schemeClr val="bg1"/>
                </a:solidFill>
              </a:rPr>
              <a:t>Long b = -200000L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b="1" dirty="0" smtClean="0">
                <a:solidFill>
                  <a:schemeClr val="bg1"/>
                </a:solidFill>
              </a:rPr>
              <a:t>浮点型：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float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：</a:t>
            </a:r>
            <a:endParaRPr lang="zh-CN" altLang="en-US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float</a:t>
            </a:r>
            <a:r>
              <a:rPr lang="zh-CN" altLang="en-US" sz="1600" dirty="0" smtClean="0">
                <a:solidFill>
                  <a:schemeClr val="bg1"/>
                </a:solidFill>
              </a:rPr>
              <a:t>数据类型是单精度、</a:t>
            </a:r>
            <a:r>
              <a:rPr lang="en-US" altLang="zh-CN" sz="1600" dirty="0" smtClean="0">
                <a:solidFill>
                  <a:schemeClr val="bg1"/>
                </a:solidFill>
              </a:rPr>
              <a:t>32</a:t>
            </a:r>
            <a:r>
              <a:rPr lang="zh-CN" altLang="en-US" sz="1600" dirty="0" smtClean="0">
                <a:solidFill>
                  <a:schemeClr val="bg1"/>
                </a:solidFill>
              </a:rPr>
              <a:t>位、符合</a:t>
            </a:r>
            <a:r>
              <a:rPr lang="en-US" altLang="zh-CN" sz="1600" dirty="0" smtClean="0">
                <a:solidFill>
                  <a:schemeClr val="bg1"/>
                </a:solidFill>
              </a:rPr>
              <a:t>IEEE 754</a:t>
            </a:r>
            <a:r>
              <a:rPr lang="zh-CN" altLang="en-US" sz="1600" dirty="0" smtClean="0">
                <a:solidFill>
                  <a:schemeClr val="bg1"/>
                </a:solidFill>
              </a:rPr>
              <a:t>标准的浮点数； 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float</a:t>
            </a:r>
            <a:r>
              <a:rPr lang="zh-CN" altLang="en-US" sz="1600" dirty="0" smtClean="0">
                <a:solidFill>
                  <a:schemeClr val="bg1"/>
                </a:solidFill>
              </a:rPr>
              <a:t>在储存大型浮点数组的时候可节省内存空间；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默认值是</a:t>
            </a:r>
            <a:r>
              <a:rPr lang="en-US" altLang="zh-CN" sz="1600" dirty="0" smtClean="0">
                <a:solidFill>
                  <a:schemeClr val="bg1"/>
                </a:solidFill>
              </a:rPr>
              <a:t>0.0f</a:t>
            </a:r>
            <a:r>
              <a:rPr lang="zh-CN" altLang="en-US" sz="1600" dirty="0" smtClean="0">
                <a:solidFill>
                  <a:schemeClr val="bg1"/>
                </a:solidFill>
              </a:rPr>
              <a:t>；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后面加</a:t>
            </a:r>
            <a:r>
              <a:rPr lang="en-US" altLang="zh-CN" sz="1600" dirty="0" smtClean="0">
                <a:solidFill>
                  <a:schemeClr val="bg1"/>
                </a:solidFill>
              </a:rPr>
              <a:t>F</a:t>
            </a:r>
            <a:r>
              <a:rPr lang="zh-CN" altLang="en-US" sz="1600" dirty="0" smtClean="0">
                <a:solidFill>
                  <a:schemeClr val="bg1"/>
                </a:solidFill>
              </a:rPr>
              <a:t>或者</a:t>
            </a:r>
            <a:r>
              <a:rPr lang="en-US" altLang="zh-CN" sz="1600" dirty="0" smtClean="0">
                <a:solidFill>
                  <a:schemeClr val="bg1"/>
                </a:solidFill>
              </a:rPr>
              <a:t>f,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</a:t>
            </a:r>
            <a:r>
              <a:rPr lang="en-US" altLang="zh-CN" sz="1600" dirty="0" smtClean="0">
                <a:solidFill>
                  <a:schemeClr val="bg1"/>
                </a:solidFill>
              </a:rPr>
              <a:t>float</a:t>
            </a:r>
            <a:r>
              <a:rPr lang="zh-CN" altLang="en-US" sz="1600" dirty="0" smtClean="0">
                <a:solidFill>
                  <a:schemeClr val="bg1"/>
                </a:solidFill>
              </a:rPr>
              <a:t>类型；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浮点数不能用来表示精确的值，如货币；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例子：</a:t>
            </a:r>
            <a:r>
              <a:rPr lang="en-US" altLang="zh-CN" sz="1600" dirty="0" smtClean="0">
                <a:solidFill>
                  <a:schemeClr val="bg1"/>
                </a:solidFill>
              </a:rPr>
              <a:t>float f1 = 234.5f</a:t>
            </a:r>
            <a:r>
              <a:rPr lang="zh-CN" altLang="en-US" sz="1600" dirty="0" smtClean="0">
                <a:solidFill>
                  <a:schemeClr val="bg1"/>
                </a:solidFill>
              </a:rPr>
              <a:t>。 </a:t>
            </a: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3765" y="706120"/>
            <a:ext cx="731583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double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：</a:t>
            </a:r>
            <a:endParaRPr lang="zh-CN" altLang="en-US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double</a:t>
            </a:r>
            <a:r>
              <a:rPr lang="zh-CN" altLang="en-US" sz="1600" dirty="0" smtClean="0">
                <a:solidFill>
                  <a:schemeClr val="bg1"/>
                </a:solidFill>
              </a:rPr>
              <a:t>数据类型是双精度、</a:t>
            </a:r>
            <a:r>
              <a:rPr lang="en-US" altLang="zh-CN" sz="1600" dirty="0" smtClean="0">
                <a:solidFill>
                  <a:schemeClr val="bg1"/>
                </a:solidFill>
              </a:rPr>
              <a:t>64</a:t>
            </a:r>
            <a:r>
              <a:rPr lang="zh-CN" altLang="en-US" sz="1600" dirty="0" smtClean="0">
                <a:solidFill>
                  <a:schemeClr val="bg1"/>
                </a:solidFill>
              </a:rPr>
              <a:t>位、符合</a:t>
            </a:r>
            <a:r>
              <a:rPr lang="en-US" altLang="zh-CN" sz="1600" dirty="0" smtClean="0">
                <a:solidFill>
                  <a:schemeClr val="bg1"/>
                </a:solidFill>
              </a:rPr>
              <a:t>IEEE 754</a:t>
            </a:r>
            <a:r>
              <a:rPr lang="zh-CN" altLang="en-US" sz="1600" dirty="0" smtClean="0">
                <a:solidFill>
                  <a:schemeClr val="bg1"/>
                </a:solidFill>
              </a:rPr>
              <a:t>标准的浮点数；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浮点数的默认类型为</a:t>
            </a:r>
            <a:r>
              <a:rPr lang="en-US" altLang="zh-CN" sz="1600" dirty="0" smtClean="0">
                <a:solidFill>
                  <a:schemeClr val="bg1"/>
                </a:solidFill>
              </a:rPr>
              <a:t>double</a:t>
            </a:r>
            <a:r>
              <a:rPr lang="zh-CN" altLang="en-US" sz="1600" dirty="0" smtClean="0">
                <a:solidFill>
                  <a:schemeClr val="bg1"/>
                </a:solidFill>
              </a:rPr>
              <a:t>类型； 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double</a:t>
            </a:r>
            <a:r>
              <a:rPr lang="zh-CN" altLang="en-US" sz="1600" dirty="0" smtClean="0">
                <a:solidFill>
                  <a:schemeClr val="bg1"/>
                </a:solidFill>
              </a:rPr>
              <a:t>类型同样不能表示精确的值，如货币；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默认值是</a:t>
            </a:r>
            <a:r>
              <a:rPr lang="en-US" altLang="zh-CN" sz="1600" dirty="0" smtClean="0">
                <a:solidFill>
                  <a:schemeClr val="bg1"/>
                </a:solidFill>
              </a:rPr>
              <a:t>0.0d</a:t>
            </a:r>
            <a:r>
              <a:rPr lang="zh-CN" altLang="en-US" sz="1600" dirty="0" smtClean="0">
                <a:solidFill>
                  <a:schemeClr val="bg1"/>
                </a:solidFill>
              </a:rPr>
              <a:t>；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后面加</a:t>
            </a:r>
            <a:r>
              <a:rPr lang="en-US" altLang="zh-CN" sz="1600" dirty="0" smtClean="0">
                <a:solidFill>
                  <a:schemeClr val="bg1"/>
                </a:solidFill>
              </a:rPr>
              <a:t>D</a:t>
            </a:r>
            <a:r>
              <a:rPr lang="zh-CN" altLang="en-US" sz="1600" dirty="0" smtClean="0">
                <a:solidFill>
                  <a:schemeClr val="bg1"/>
                </a:solidFill>
              </a:rPr>
              <a:t>或者</a:t>
            </a:r>
            <a:r>
              <a:rPr lang="en-US" altLang="zh-CN" sz="1600" dirty="0" smtClean="0">
                <a:solidFill>
                  <a:schemeClr val="bg1"/>
                </a:solidFill>
              </a:rPr>
              <a:t>d,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</a:t>
            </a:r>
            <a:r>
              <a:rPr lang="en-US" altLang="zh-CN" sz="1600" dirty="0" smtClean="0">
                <a:solidFill>
                  <a:schemeClr val="bg1"/>
                </a:solidFill>
              </a:rPr>
              <a:t>double</a:t>
            </a:r>
            <a:r>
              <a:rPr lang="zh-CN" altLang="en-US" sz="1600" dirty="0" smtClean="0">
                <a:solidFill>
                  <a:schemeClr val="bg1"/>
                </a:solidFill>
              </a:rPr>
              <a:t>类型；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例子：</a:t>
            </a:r>
            <a:r>
              <a:rPr lang="en-US" altLang="zh-CN" sz="1600" dirty="0" smtClean="0">
                <a:solidFill>
                  <a:schemeClr val="bg1"/>
                </a:solidFill>
              </a:rPr>
              <a:t>double d1 = 123.4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b="1" dirty="0" smtClean="0">
                <a:solidFill>
                  <a:schemeClr val="bg1"/>
                </a:solidFill>
              </a:rPr>
              <a:t>布尔型：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sz="1600" b="1" dirty="0" err="1" smtClean="0">
                <a:solidFill>
                  <a:schemeClr val="bg1"/>
                </a:solidFill>
              </a:rPr>
              <a:t>boolean</a:t>
            </a:r>
            <a:r>
              <a:rPr lang="en-US" sz="1600" b="1" dirty="0" smtClean="0">
                <a:solidFill>
                  <a:schemeClr val="bg1"/>
                </a:solidFill>
              </a:rPr>
              <a:t>：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boolean</a:t>
            </a:r>
            <a:r>
              <a:rPr lang="zh-CN" altLang="en-US" sz="1600" dirty="0" smtClean="0">
                <a:solidFill>
                  <a:schemeClr val="bg1"/>
                </a:solidFill>
              </a:rPr>
              <a:t>数据类型表示一位的信息；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只有两个取值：</a:t>
            </a:r>
            <a:r>
              <a:rPr lang="en-US" sz="1600" dirty="0" smtClean="0">
                <a:solidFill>
                  <a:schemeClr val="bg1"/>
                </a:solidFill>
              </a:rPr>
              <a:t>true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sz="1600" dirty="0" smtClean="0">
                <a:solidFill>
                  <a:schemeClr val="bg1"/>
                </a:solidFill>
              </a:rPr>
              <a:t>false；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这种类型只作为一种标志来记录</a:t>
            </a:r>
            <a:r>
              <a:rPr lang="en-US" sz="1600" dirty="0" smtClean="0">
                <a:solidFill>
                  <a:schemeClr val="bg1"/>
                </a:solidFill>
              </a:rPr>
              <a:t>true/false</a:t>
            </a:r>
            <a:r>
              <a:rPr lang="zh-CN" altLang="en-US" sz="1600" dirty="0" smtClean="0">
                <a:solidFill>
                  <a:schemeClr val="bg1"/>
                </a:solidFill>
              </a:rPr>
              <a:t>情况；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默认值是</a:t>
            </a:r>
            <a:r>
              <a:rPr lang="en-US" sz="1600" dirty="0" smtClean="0">
                <a:solidFill>
                  <a:schemeClr val="bg1"/>
                </a:solidFill>
              </a:rPr>
              <a:t>false；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例子：</a:t>
            </a:r>
            <a:r>
              <a:rPr lang="en-US" sz="1600" dirty="0" err="1" smtClean="0">
                <a:solidFill>
                  <a:schemeClr val="bg1"/>
                </a:solidFill>
              </a:rPr>
              <a:t>boolean</a:t>
            </a:r>
            <a:r>
              <a:rPr lang="en-US" sz="1600" dirty="0" smtClean="0">
                <a:solidFill>
                  <a:schemeClr val="bg1"/>
                </a:solidFill>
              </a:rPr>
              <a:t> one = true。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4400" y="571484"/>
            <a:ext cx="7315835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字符型：</a:t>
            </a:r>
            <a:endParaRPr lang="zh-CN" alt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char：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char</a:t>
            </a:r>
            <a:r>
              <a:rPr lang="zh-CN" altLang="en-US" sz="1600" dirty="0" smtClean="0">
                <a:solidFill>
                  <a:schemeClr val="bg1"/>
                </a:solidFill>
              </a:rPr>
              <a:t>类型是一个单一的</a:t>
            </a:r>
            <a:r>
              <a:rPr lang="en-US" altLang="zh-CN" sz="1600" dirty="0" smtClean="0">
                <a:solidFill>
                  <a:schemeClr val="bg1"/>
                </a:solidFill>
              </a:rPr>
              <a:t>16</a:t>
            </a:r>
            <a:r>
              <a:rPr lang="zh-CN" altLang="en-US" sz="1600" dirty="0" smtClean="0">
                <a:solidFill>
                  <a:schemeClr val="bg1"/>
                </a:solidFill>
              </a:rPr>
              <a:t>位</a:t>
            </a:r>
            <a:r>
              <a:rPr lang="en-US" sz="1600" dirty="0" smtClean="0">
                <a:solidFill>
                  <a:schemeClr val="bg1"/>
                </a:solidFill>
              </a:rPr>
              <a:t>Unicode</a:t>
            </a:r>
            <a:r>
              <a:rPr lang="zh-CN" altLang="en-US" sz="1600" dirty="0" smtClean="0">
                <a:solidFill>
                  <a:schemeClr val="bg1"/>
                </a:solidFill>
              </a:rPr>
              <a:t>字符；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最小值是’</a:t>
            </a:r>
            <a:r>
              <a:rPr lang="en-US" altLang="zh-CN" sz="1600" dirty="0" smtClean="0">
                <a:solidFill>
                  <a:schemeClr val="bg1"/>
                </a:solidFill>
              </a:rPr>
              <a:t>\</a:t>
            </a:r>
            <a:r>
              <a:rPr lang="en-US" sz="1600" dirty="0" smtClean="0">
                <a:solidFill>
                  <a:schemeClr val="bg1"/>
                </a:solidFill>
              </a:rPr>
              <a:t>u0000’（</a:t>
            </a:r>
            <a:r>
              <a:rPr lang="zh-CN" altLang="en-US" sz="1600" dirty="0" smtClean="0">
                <a:solidFill>
                  <a:schemeClr val="bg1"/>
                </a:solidFill>
              </a:rPr>
              <a:t>即为</a:t>
            </a:r>
            <a:r>
              <a:rPr lang="en-US" altLang="zh-CN" sz="1600" dirty="0" smtClean="0">
                <a:solidFill>
                  <a:schemeClr val="bg1"/>
                </a:solidFill>
              </a:rPr>
              <a:t>0</a:t>
            </a:r>
            <a:r>
              <a:rPr lang="zh-CN" altLang="en-US" sz="1600" dirty="0" smtClean="0">
                <a:solidFill>
                  <a:schemeClr val="bg1"/>
                </a:solidFill>
              </a:rPr>
              <a:t>）；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最大值是’</a:t>
            </a:r>
            <a:r>
              <a:rPr lang="en-US" altLang="zh-CN" sz="1600" dirty="0" smtClean="0">
                <a:solidFill>
                  <a:schemeClr val="bg1"/>
                </a:solidFill>
              </a:rPr>
              <a:t>\</a:t>
            </a:r>
            <a:r>
              <a:rPr lang="en-US" sz="1600" dirty="0" err="1" smtClean="0">
                <a:solidFill>
                  <a:schemeClr val="bg1"/>
                </a:solidFill>
              </a:rPr>
              <a:t>uffff</a:t>
            </a:r>
            <a:r>
              <a:rPr lang="en-US" sz="1600" dirty="0" smtClean="0">
                <a:solidFill>
                  <a:schemeClr val="bg1"/>
                </a:solidFill>
              </a:rPr>
              <a:t>’（</a:t>
            </a:r>
            <a:r>
              <a:rPr lang="zh-CN" altLang="en-US" sz="1600" dirty="0" smtClean="0">
                <a:solidFill>
                  <a:schemeClr val="bg1"/>
                </a:solidFill>
              </a:rPr>
              <a:t>即为</a:t>
            </a:r>
            <a:r>
              <a:rPr lang="en-US" altLang="zh-CN" sz="1600" dirty="0" smtClean="0">
                <a:solidFill>
                  <a:schemeClr val="bg1"/>
                </a:solidFill>
              </a:rPr>
              <a:t>65,535</a:t>
            </a:r>
            <a:r>
              <a:rPr lang="zh-CN" altLang="en-US" sz="1600" dirty="0" smtClean="0">
                <a:solidFill>
                  <a:schemeClr val="bg1"/>
                </a:solidFill>
              </a:rPr>
              <a:t>）；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char</a:t>
            </a:r>
            <a:r>
              <a:rPr lang="zh-CN" altLang="en-US" sz="1600" dirty="0" smtClean="0">
                <a:solidFill>
                  <a:schemeClr val="bg1"/>
                </a:solidFill>
              </a:rPr>
              <a:t>数据类型可以储存任何字符； </a:t>
            </a: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例子：</a:t>
            </a:r>
            <a:r>
              <a:rPr lang="en-US" sz="1600" dirty="0" smtClean="0">
                <a:solidFill>
                  <a:schemeClr val="bg1"/>
                </a:solidFill>
              </a:rPr>
              <a:t>char letter = ‘A’。</a:t>
            </a: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14400" y="344171"/>
            <a:ext cx="7315835" cy="655941"/>
            <a:chOff x="914400" y="553244"/>
            <a:chExt cx="7315835" cy="609399"/>
          </a:xfrm>
        </p:grpSpPr>
        <p:sp>
          <p:nvSpPr>
            <p:cNvPr id="6146" name="TextBox 13" descr="B56F103BB23E47beACAB404F50AF11BD# #TextBox 13"/>
            <p:cNvSpPr txBox="1">
              <a:spLocks noChangeArrowheads="1"/>
            </p:cNvSpPr>
            <p:nvPr/>
          </p:nvSpPr>
          <p:spPr bwMode="auto">
            <a:xfrm>
              <a:off x="1149350" y="553244"/>
              <a:ext cx="7080885" cy="527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0" hangingPunct="0">
                <a:lnSpc>
                  <a:spcPct val="120000"/>
                </a:lnSpc>
                <a:spcBef>
                  <a:spcPct val="50000"/>
                </a:spcBef>
                <a:buFontTx/>
                <a:buNone/>
                <a:defRPr sz="2800">
                  <a:gradFill flip="none" rotWithShape="1">
                    <a:gsLst>
                      <a:gs pos="60000">
                        <a:srgbClr val="BCE8F2"/>
                      </a:gs>
                      <a:gs pos="0">
                        <a:srgbClr val="4EC3DE"/>
                      </a:gs>
                      <a:gs pos="40000">
                        <a:srgbClr val="BCE8F2"/>
                      </a:gs>
                      <a:gs pos="100000">
                        <a:srgbClr val="4EC3DE"/>
                      </a:gs>
                    </a:gsLst>
                    <a:lin ang="0" scaled="1"/>
                    <a:tileRect/>
                  </a:gradFill>
                  <a:latin typeface="方正兰亭中粗黑_GBK" panose="02000000000000000000" pitchFamily="2" charset="-122"/>
                  <a:ea typeface="方正兰亭中粗黑_GBK" panose="02000000000000000000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r>
                <a:rPr dirty="0" smtClean="0">
                  <a:solidFill>
                    <a:schemeClr val="bg1"/>
                  </a:solidFill>
                </a:rPr>
                <a:t>、</a:t>
              </a:r>
              <a:r>
                <a:rPr lang="en-US" dirty="0" smtClean="0">
                  <a:solidFill>
                    <a:schemeClr val="bg1"/>
                  </a:solidFill>
                </a:rPr>
                <a:t>JAVA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包装类探讨</a:t>
              </a:r>
              <a:endParaRPr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914400" y="616643"/>
              <a:ext cx="7315200" cy="54600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latin typeface="Arial" panose="020B0604020202020204" pitchFamily="34" charset="0"/>
                <a:ea typeface="方正兰亭黑_GBK" panose="02000000000000000000" pitchFamily="2" charset="-122"/>
              </a:endParaRPr>
            </a:p>
          </p:txBody>
        </p:sp>
      </p:grpSp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4400" y="1644650"/>
            <a:ext cx="731583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问题</a:t>
            </a:r>
            <a:r>
              <a:rPr lang="en-US" altLang="zh-CN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1</a:t>
            </a:r>
            <a:r>
              <a:rPr lang="zh-CN" altLang="en-US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：</a:t>
            </a:r>
            <a:endParaRPr lang="en-US" altLang="zh-CN" sz="1600" dirty="0" smtClean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r>
              <a:rPr lang="en-US" altLang="zh-CN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JAVA</a:t>
            </a:r>
            <a:r>
              <a:rPr lang="zh-CN" altLang="en-US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中</a:t>
            </a:r>
            <a:r>
              <a:rPr lang="en-US" altLang="zh-CN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==</a:t>
            </a:r>
            <a:r>
              <a:rPr lang="zh-CN" altLang="en-US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直接比较内存地址，无论是基本类型还是引用？？？</a:t>
            </a:r>
            <a:r>
              <a:rPr lang="en-US" altLang="zh-CN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/>
            </a:r>
            <a:br>
              <a:rPr lang="en-US" altLang="zh-CN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</a:br>
            <a:r>
              <a:rPr lang="zh-CN" altLang="en-US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答：是</a:t>
            </a:r>
            <a:r>
              <a:rPr lang="en-US" altLang="zh-CN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(</a:t>
            </a:r>
            <a:r>
              <a:rPr lang="zh-CN" altLang="en-US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个人感觉</a:t>
            </a:r>
            <a:r>
              <a:rPr lang="en-US" altLang="zh-CN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)</a:t>
            </a:r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4400" y="714360"/>
            <a:ext cx="731583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问题</a:t>
            </a:r>
            <a:r>
              <a:rPr lang="en-US" altLang="zh-CN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2</a:t>
            </a:r>
            <a:r>
              <a:rPr lang="zh-CN" altLang="en-US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：</a:t>
            </a:r>
            <a:endParaRPr lang="en-US" altLang="zh-CN" sz="1600" dirty="0" smtClean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r>
              <a:rPr lang="en-US" altLang="zh-CN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JVM</a:t>
            </a:r>
            <a:r>
              <a:rPr lang="zh-CN" altLang="en-US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运行期间，方法调用过程中，基本类型的变量，无论形参、局部变量共享栈内存？？？</a:t>
            </a:r>
            <a:endParaRPr lang="en-US" altLang="zh-CN" sz="1600" dirty="0" smtClean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en-US" altLang="zh-CN" sz="1600" dirty="0" smtClean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4400" y="714360"/>
            <a:ext cx="731583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用例</a:t>
            </a:r>
            <a:r>
              <a:rPr lang="en-US" altLang="zh-CN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2</a:t>
            </a:r>
            <a:r>
              <a:rPr lang="en-US" altLang="zh-CN" sz="16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.1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public class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StackTest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{</a:t>
            </a:r>
          </a:p>
          <a:p>
            <a:endParaRPr lang="zh-CN" alt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1600" b="1" dirty="0" smtClean="0">
                <a:solidFill>
                  <a:schemeClr val="bg1"/>
                </a:solidFill>
              </a:rPr>
              <a:t>public static void main(String[]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args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) {</a:t>
            </a:r>
          </a:p>
          <a:p>
            <a:pPr lvl="2"/>
            <a:r>
              <a:rPr lang="en-US" altLang="zh-CN" sz="1600" b="1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a=1;</a:t>
            </a:r>
          </a:p>
          <a:p>
            <a:pPr lvl="2"/>
            <a:r>
              <a:rPr lang="en-US" altLang="zh-CN" sz="1600" b="1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b=1;</a:t>
            </a:r>
          </a:p>
          <a:p>
            <a:pPr lvl="2"/>
            <a:r>
              <a:rPr lang="en-US" altLang="zh-CN" sz="1600" b="1" dirty="0" err="1" smtClean="0">
                <a:solidFill>
                  <a:schemeClr val="bg1"/>
                </a:solidFill>
              </a:rPr>
              <a:t>boolean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c=a==b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;</a:t>
            </a:r>
          </a:p>
          <a:p>
            <a:pPr lvl="2"/>
            <a:endParaRPr lang="zh-CN" altLang="en-US" sz="1600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sz="1600" dirty="0" err="1" smtClean="0">
                <a:solidFill>
                  <a:schemeClr val="bg1"/>
                </a:solidFill>
              </a:rPr>
              <a:t>System.</a:t>
            </a:r>
            <a:r>
              <a:rPr lang="en-US" altLang="zh-CN" sz="1600" b="1" i="1" dirty="0" err="1" smtClean="0">
                <a:solidFill>
                  <a:schemeClr val="bg1"/>
                </a:solidFill>
              </a:rPr>
              <a:t>out.println</a:t>
            </a:r>
            <a:r>
              <a:rPr lang="en-US" altLang="zh-CN" sz="1600" b="1" i="1" dirty="0" smtClean="0">
                <a:solidFill>
                  <a:schemeClr val="bg1"/>
                </a:solidFill>
              </a:rPr>
              <a:t>(c</a:t>
            </a:r>
            <a:r>
              <a:rPr lang="en-US" altLang="zh-CN" sz="1600" b="1" i="1" dirty="0" smtClean="0">
                <a:solidFill>
                  <a:schemeClr val="bg1"/>
                </a:solidFill>
              </a:rPr>
              <a:t>);</a:t>
            </a:r>
            <a:endParaRPr lang="zh-CN" alt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  <a:endParaRPr lang="zh-CN" altLang="en-US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  <a:endParaRPr lang="en-US" altLang="zh-CN" sz="1600" dirty="0" smtClean="0">
              <a:solidFill>
                <a:schemeClr val="bg1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DA4"/>
      </a:accent1>
      <a:accent2>
        <a:srgbClr val="00AFD2"/>
      </a:accent2>
      <a:accent3>
        <a:srgbClr val="76D1E0"/>
      </a:accent3>
      <a:accent4>
        <a:srgbClr val="E6E7E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4245</TotalTime>
  <Words>1874</Words>
  <Application>WPS 演示</Application>
  <PresentationFormat>全屏显示(16:10)</PresentationFormat>
  <Paragraphs>358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方正兰亭中粗黑_GBK</vt:lpstr>
      <vt:lpstr>方正兰亭黑_GBK</vt:lpstr>
      <vt:lpstr>微软雅黑</vt:lpstr>
      <vt:lpstr>方正兰亭中黑_GBK</vt:lpstr>
      <vt:lpstr>Calibri</vt:lpstr>
      <vt:lpstr>第一PPT模板网-WWW.1PPT.COM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Company>kingsoft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DELL</cp:lastModifiedBy>
  <cp:revision>402</cp:revision>
  <cp:lastPrinted>2411-12-30T00:00:00Z</cp:lastPrinted>
  <dcterms:created xsi:type="dcterms:W3CDTF">2010-06-08T02:33:00Z</dcterms:created>
  <dcterms:modified xsi:type="dcterms:W3CDTF">2017-04-28T05:30:48Z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