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69" r:id="rId3"/>
    <p:sldId id="258" r:id="rId5"/>
    <p:sldId id="299" r:id="rId6"/>
    <p:sldId id="300" r:id="rId7"/>
    <p:sldId id="301" r:id="rId8"/>
    <p:sldId id="303" r:id="rId9"/>
    <p:sldId id="304" r:id="rId10"/>
    <p:sldId id="305" r:id="rId11"/>
    <p:sldId id="306" r:id="rId12"/>
    <p:sldId id="307" r:id="rId13"/>
    <p:sldId id="308" r:id="rId14"/>
    <p:sldId id="309" r:id="rId15"/>
    <p:sldId id="310" r:id="rId16"/>
    <p:sldId id="311" r:id="rId17"/>
    <p:sldId id="313" r:id="rId18"/>
    <p:sldId id="314" r:id="rId19"/>
    <p:sldId id="317" r:id="rId20"/>
    <p:sldId id="315" r:id="rId21"/>
    <p:sldId id="316" r:id="rId22"/>
    <p:sldId id="318" r:id="rId23"/>
    <p:sldId id="319" r:id="rId24"/>
    <p:sldId id="320" r:id="rId25"/>
    <p:sldId id="321" r:id="rId26"/>
    <p:sldId id="325" r:id="rId27"/>
    <p:sldId id="327" r:id="rId28"/>
    <p:sldId id="268" r:id="rId29"/>
  </p:sldIdLst>
  <p:sldSz cx="9144000" cy="5715000" type="screen16x10"/>
  <p:notesSz cx="6858000" cy="9144000"/>
  <p:embeddedFontLst>
    <p:embeddedFont>
      <p:font typeface="Calibri" panose="020F0502020204030204" pitchFamily="34" charset="0"/>
      <p:regular r:id="rId33"/>
      <p:bold r:id="rId34"/>
      <p:italic r:id="rId35"/>
      <p:boldItalic r:id="rId36"/>
    </p:embeddedFont>
    <p:embeddedFont>
      <p:font typeface="方正兰亭中粗黑_GBK" panose="02000000000000000000" pitchFamily="2" charset="-122"/>
      <p:regular r:id="rId37"/>
    </p:embeddedFont>
    <p:embeddedFont>
      <p:font typeface="方正兰亭黑_GBK" panose="02000000000000000000" pitchFamily="2" charset="-122"/>
      <p:regular r:id="rId38"/>
    </p:embeddedFont>
    <p:embeddedFont>
      <p:font typeface="微软雅黑" panose="020B0503020204020204" pitchFamily="34" charset="-122"/>
      <p:regular r:id="rId39"/>
    </p:embeddedFont>
    <p:embeddedFont>
      <p:font typeface="方正兰亭中黑_GBK" panose="02000000000000000000" pitchFamily="2" charset="-122"/>
      <p:regular r:id="rId40"/>
    </p:embeddedFont>
  </p:embeddedFont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0D18"/>
    <a:srgbClr val="FF66FF"/>
    <a:srgbClr val="C0C3C8"/>
    <a:srgbClr val="BABDC2"/>
    <a:srgbClr val="BCE8F2"/>
    <a:srgbClr val="007DA4"/>
    <a:srgbClr val="4EC3DE"/>
    <a:srgbClr val="30B8D8"/>
    <a:srgbClr val="16BC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3" autoAdjust="0"/>
    <p:restoredTop sz="94982" autoAdjust="0"/>
  </p:normalViewPr>
  <p:slideViewPr>
    <p:cSldViewPr>
      <p:cViewPr varScale="1">
        <p:scale>
          <a:sx n="147" d="100"/>
          <a:sy n="147" d="100"/>
        </p:scale>
        <p:origin x="-894" y="-90"/>
      </p:cViewPr>
      <p:guideLst>
        <p:guide orient="horz"/>
        <p:guide pos="2880"/>
      </p:guideLst>
    </p:cSldViewPr>
  </p:slideViewPr>
  <p:notesTextViewPr>
    <p:cViewPr>
      <p:scale>
        <a:sx n="66" d="100"/>
        <a:sy n="66" d="100"/>
      </p:scale>
      <p:origin x="0" y="0"/>
    </p:cViewPr>
  </p:notesTextViewPr>
  <p:sorterViewPr>
    <p:cViewPr>
      <p:scale>
        <a:sx n="150" d="100"/>
        <a:sy n="150" d="100"/>
      </p:scale>
      <p:origin x="0" y="20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04BE77D-1EDC-4F6F-8CC8-27B311086800}" type="datetimeFigureOut">
              <a:rPr lang="zh-CN" altLang="en-US"/>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418EEC9-1412-4412-AF2B-792AAB5333B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01D6C4-FDE1-4202-8200-A0E8B28A5C78}"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可以通过类（这里指的不仅仅是上面的StringBuilder）初始化容量，这样可以明显地提升性能。比如 StringBuilder吧，length表示当前的StringBuilder能保持的字符数量。因为当StringBuilder达到最大容量的时候，它会将自身容量增加到当前的2倍再加2，无论何时只要StringBuilder达到它的最大容量，它就不得不创建一个新的字符数组然后将旧的字符数 组内容拷贝到新字符数组中—-这是十分耗费性能的一个操作。试想，如果能预估到字符数组中大概要存放5000个字符而不指定长度，最接近5000的2次幂 是4096，每次扩容加的2不管，那么：</a:t>
            </a:r>
            <a:endParaRPr lang="zh-CN" altLang="en-US" smtClean="0"/>
          </a:p>
          <a:p>
            <a:pPr eaLnBrk="1" hangingPunct="1">
              <a:spcBef>
                <a:spcPct val="0"/>
              </a:spcBef>
            </a:pPr>
            <a:r>
              <a:rPr lang="zh-CN" altLang="en-US" smtClean="0"/>
              <a:t>（1）在4096 的基础上，再申请8194个大小的字符数组，加起来相当于一次申请了12290个大小的字符数组，如果一开始能指定5000个大小的字符数组，就节省了一倍以上的空间</a:t>
            </a:r>
            <a:endParaRPr lang="zh-CN" altLang="en-US" smtClean="0"/>
          </a:p>
          <a:p>
            <a:pPr eaLnBrk="1" hangingPunct="1">
              <a:spcBef>
                <a:spcPct val="0"/>
              </a:spcBef>
            </a:pPr>
            <a:r>
              <a:rPr lang="zh-CN" altLang="en-US" smtClean="0"/>
              <a:t>（2）把原来的4096个字符拷贝到新的的字符数组中去</a:t>
            </a:r>
            <a:endParaRPr lang="zh-CN" altLang="en-US" smtClean="0"/>
          </a:p>
          <a:p>
            <a:pPr eaLnBrk="1" hangingPunct="1">
              <a:spcBef>
                <a:spcPct val="0"/>
              </a:spcBef>
            </a:pPr>
            <a:r>
              <a:rPr lang="zh-CN" altLang="en-US" smtClean="0"/>
              <a:t>这样，既浪费内存空间又降低代码运行效率。</a:t>
            </a: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System.arrayCopy这个方法是System类中的一个JNI方式实现类。</a:t>
            </a:r>
            <a:endParaRPr lang="zh-CN" altLang="en-US" smtClean="0"/>
          </a:p>
          <a:p>
            <a:pPr eaLnBrk="1" hangingPunct="1">
              <a:spcBef>
                <a:spcPct val="0"/>
              </a:spcBef>
            </a:pPr>
            <a:endParaRPr lang="zh-CN" altLang="en-US" smtClean="0"/>
          </a:p>
          <a:p>
            <a:pPr eaLnBrk="1" hangingPunct="1">
              <a:spcBef>
                <a:spcPct val="0"/>
              </a:spcBef>
            </a:pPr>
            <a:r>
              <a:rPr lang="zh-CN" altLang="en-US" smtClean="0"/>
              <a:t>(JNI，Java Native Interface 故名思意，就是java语言调其它语言的一个接口)</a:t>
            </a:r>
            <a:endParaRPr lang="zh-CN" altLang="en-US" smtClean="0"/>
          </a:p>
          <a:p>
            <a:pPr eaLnBrk="1" hangingPunct="1">
              <a:spcBef>
                <a:spcPct val="0"/>
              </a:spcBef>
            </a:pPr>
            <a:endParaRPr lang="zh-CN" altLang="en-US" smtClean="0"/>
          </a:p>
          <a:p>
            <a:pPr eaLnBrk="1" hangingPunct="1">
              <a:spcBef>
                <a:spcPct val="0"/>
              </a:spcBef>
            </a:pPr>
            <a:r>
              <a:rPr lang="zh-CN" altLang="en-US" smtClean="0"/>
              <a:t>这个JNI的底层在不同的平台上不一样。</a:t>
            </a:r>
            <a:endParaRPr lang="zh-CN" altLang="en-US" smtClean="0"/>
          </a:p>
          <a:p>
            <a:pPr eaLnBrk="1" hangingPunct="1">
              <a:spcBef>
                <a:spcPct val="0"/>
              </a:spcBef>
            </a:pPr>
            <a:endParaRPr lang="zh-CN" altLang="en-US" smtClean="0"/>
          </a:p>
          <a:p>
            <a:pPr eaLnBrk="1" hangingPunct="1">
              <a:spcBef>
                <a:spcPct val="0"/>
              </a:spcBef>
            </a:pPr>
            <a:r>
              <a:rPr lang="zh-CN" altLang="en-US" smtClean="0"/>
              <a:t>打个比方windows 其实java的JNI就是调了dll。</a:t>
            </a:r>
            <a:endParaRPr lang="zh-CN" altLang="en-US" smtClean="0"/>
          </a:p>
          <a:p>
            <a:pPr eaLnBrk="1" hangingPunct="1">
              <a:spcBef>
                <a:spcPct val="0"/>
              </a:spcBef>
            </a:pPr>
            <a:endParaRPr lang="zh-CN" altLang="en-US" smtClean="0"/>
          </a:p>
          <a:p>
            <a:pPr eaLnBrk="1" hangingPunct="1">
              <a:spcBef>
                <a:spcPct val="0"/>
              </a:spcBef>
            </a:pPr>
            <a:r>
              <a:rPr lang="zh-CN" altLang="en-US" smtClean="0"/>
              <a:t>Unix 其实就是调了.so 共享库。</a:t>
            </a: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写一个for，循环10亿次，for内部初始化List&lt;Map&lt;List&gt;&gt;这种超级复杂的大对象。加sleep后（防止瞬间执行完，利于分析内存情况）。</a:t>
            </a:r>
            <a:endParaRPr lang="zh-CN" altLang="en-US" smtClean="0"/>
          </a:p>
          <a:p>
            <a:pPr eaLnBrk="1" hangingPunct="1">
              <a:spcBef>
                <a:spcPct val="0"/>
              </a:spcBef>
            </a:pPr>
            <a:r>
              <a:rPr lang="zh-CN" altLang="en-US" smtClean="0"/>
              <a:t>用jvisualvm查看堆内存分布情况（含S0，S1，Old与Permanent区），再看YoungGC和FullGC次数与JVM GC 时暂停的时间。</a:t>
            </a:r>
            <a:endParaRPr lang="zh-CN" altLang="en-US" smtClean="0"/>
          </a:p>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public static void main(String[] args) {</a:t>
            </a:r>
            <a:endParaRPr lang="zh-CN" altLang="en-US" smtClean="0"/>
          </a:p>
          <a:p>
            <a:pPr eaLnBrk="1" hangingPunct="1">
              <a:spcBef>
                <a:spcPct val="0"/>
              </a:spcBef>
            </a:pPr>
            <a:endParaRPr lang="zh-CN" altLang="en-US" smtClean="0"/>
          </a:p>
          <a:p>
            <a:pPr eaLnBrk="1" hangingPunct="1">
              <a:spcBef>
                <a:spcPct val="0"/>
              </a:spcBef>
            </a:pPr>
            <a:r>
              <a:rPr lang="zh-CN" altLang="en-US" smtClean="0"/>
              <a:t>  Map&lt;String, String&gt; map = new HashMap&lt;String, String&gt;();</a:t>
            </a:r>
            <a:endParaRPr lang="zh-CN" altLang="en-US" smtClean="0"/>
          </a:p>
          <a:p>
            <a:pPr eaLnBrk="1" hangingPunct="1">
              <a:spcBef>
                <a:spcPct val="0"/>
              </a:spcBef>
            </a:pPr>
            <a:r>
              <a:rPr lang="zh-CN" altLang="en-US" smtClean="0"/>
              <a:t>  map.put("1", "value1");</a:t>
            </a:r>
            <a:endParaRPr lang="zh-CN" altLang="en-US" smtClean="0"/>
          </a:p>
          <a:p>
            <a:pPr eaLnBrk="1" hangingPunct="1">
              <a:spcBef>
                <a:spcPct val="0"/>
              </a:spcBef>
            </a:pPr>
            <a:r>
              <a:rPr lang="zh-CN" altLang="en-US" smtClean="0"/>
              <a:t>  map.put("2", "value2");</a:t>
            </a:r>
            <a:endParaRPr lang="zh-CN" altLang="en-US" smtClean="0"/>
          </a:p>
          <a:p>
            <a:pPr eaLnBrk="1" hangingPunct="1">
              <a:spcBef>
                <a:spcPct val="0"/>
              </a:spcBef>
            </a:pPr>
            <a:r>
              <a:rPr lang="zh-CN" altLang="en-US" smtClean="0"/>
              <a:t>  map.put("3", "value3");</a:t>
            </a:r>
            <a:endParaRPr lang="zh-CN" altLang="en-US" smtClean="0"/>
          </a:p>
          <a:p>
            <a:pPr eaLnBrk="1" hangingPunct="1">
              <a:spcBef>
                <a:spcPct val="0"/>
              </a:spcBef>
            </a:pPr>
            <a:r>
              <a:rPr lang="zh-CN" altLang="en-US" smtClean="0"/>
              <a:t>  </a:t>
            </a:r>
            <a:endParaRPr lang="zh-CN" altLang="en-US" smtClean="0"/>
          </a:p>
          <a:p>
            <a:pPr eaLnBrk="1" hangingPunct="1">
              <a:spcBef>
                <a:spcPct val="0"/>
              </a:spcBef>
            </a:pPr>
            <a:r>
              <a:rPr lang="zh-CN" altLang="en-US" smtClean="0"/>
              <a:t>  //第一种：普遍使用，二次取值</a:t>
            </a:r>
            <a:endParaRPr lang="zh-CN" altLang="en-US" smtClean="0"/>
          </a:p>
          <a:p>
            <a:pPr eaLnBrk="1" hangingPunct="1">
              <a:spcBef>
                <a:spcPct val="0"/>
              </a:spcBef>
            </a:pPr>
            <a:r>
              <a:rPr lang="zh-CN" altLang="en-US" smtClean="0"/>
              <a:t>  System.out.println("通过Map.keySet遍历key和value：");</a:t>
            </a:r>
            <a:endParaRPr lang="zh-CN" altLang="en-US" smtClean="0"/>
          </a:p>
          <a:p>
            <a:pPr eaLnBrk="1" hangingPunct="1">
              <a:spcBef>
                <a:spcPct val="0"/>
              </a:spcBef>
            </a:pPr>
            <a:r>
              <a:rPr lang="zh-CN" altLang="en-US" smtClean="0"/>
              <a:t>  for (String key : map.keySet()) {</a:t>
            </a:r>
            <a:endParaRPr lang="zh-CN" altLang="en-US" smtClean="0"/>
          </a:p>
          <a:p>
            <a:pPr eaLnBrk="1" hangingPunct="1">
              <a:spcBef>
                <a:spcPct val="0"/>
              </a:spcBef>
            </a:pPr>
            <a:r>
              <a:rPr lang="zh-CN" altLang="en-US" smtClean="0"/>
              <a:t>   System.out.println("key= "+ key + " and value= " + map.get(key));</a:t>
            </a:r>
            <a:endParaRPr lang="zh-CN" altLang="en-US" smtClean="0"/>
          </a:p>
          <a:p>
            <a:pPr eaLnBrk="1" hangingPunct="1">
              <a:spcBef>
                <a:spcPct val="0"/>
              </a:spcBef>
            </a:pPr>
            <a:r>
              <a:rPr lang="zh-CN" altLang="en-US" smtClean="0"/>
              <a:t>  }</a:t>
            </a:r>
            <a:endParaRPr lang="zh-CN" altLang="en-US" smtClean="0"/>
          </a:p>
          <a:p>
            <a:pPr eaLnBrk="1" hangingPunct="1">
              <a:spcBef>
                <a:spcPct val="0"/>
              </a:spcBef>
            </a:pPr>
            <a:r>
              <a:rPr lang="zh-CN" altLang="en-US" smtClean="0"/>
              <a:t>  </a:t>
            </a:r>
            <a:endParaRPr lang="zh-CN" altLang="en-US" smtClean="0"/>
          </a:p>
          <a:p>
            <a:pPr eaLnBrk="1" hangingPunct="1">
              <a:spcBef>
                <a:spcPct val="0"/>
              </a:spcBef>
            </a:pPr>
            <a:r>
              <a:rPr lang="zh-CN" altLang="en-US" smtClean="0"/>
              <a:t>  //第二种</a:t>
            </a:r>
            <a:endParaRPr lang="zh-CN" altLang="en-US" smtClean="0"/>
          </a:p>
          <a:p>
            <a:pPr eaLnBrk="1" hangingPunct="1">
              <a:spcBef>
                <a:spcPct val="0"/>
              </a:spcBef>
            </a:pPr>
            <a:r>
              <a:rPr lang="zh-CN" altLang="en-US" smtClean="0"/>
              <a:t>  System.out.println("通过Map.entrySet使用iterator遍历key和value：");</a:t>
            </a:r>
            <a:endParaRPr lang="zh-CN" altLang="en-US" smtClean="0"/>
          </a:p>
          <a:p>
            <a:pPr eaLnBrk="1" hangingPunct="1">
              <a:spcBef>
                <a:spcPct val="0"/>
              </a:spcBef>
            </a:pPr>
            <a:r>
              <a:rPr lang="zh-CN" altLang="en-US" smtClean="0"/>
              <a:t>  Iterator&lt;Map.Entry&lt;String, String&gt;&gt; it = map.entrySet().iterator();</a:t>
            </a:r>
            <a:endParaRPr lang="zh-CN" altLang="en-US" smtClean="0"/>
          </a:p>
          <a:p>
            <a:pPr eaLnBrk="1" hangingPunct="1">
              <a:spcBef>
                <a:spcPct val="0"/>
              </a:spcBef>
            </a:pPr>
            <a:r>
              <a:rPr lang="zh-CN" altLang="en-US" smtClean="0"/>
              <a:t>  while (it.hasNext()) {</a:t>
            </a:r>
            <a:endParaRPr lang="zh-CN" altLang="en-US" smtClean="0"/>
          </a:p>
          <a:p>
            <a:pPr eaLnBrk="1" hangingPunct="1">
              <a:spcBef>
                <a:spcPct val="0"/>
              </a:spcBef>
            </a:pPr>
            <a:r>
              <a:rPr lang="zh-CN" altLang="en-US" smtClean="0"/>
              <a:t>   Map.Entry&lt;String, String&gt; entry = it.next();</a:t>
            </a:r>
            <a:endParaRPr lang="zh-CN" altLang="en-US" smtClean="0"/>
          </a:p>
          <a:p>
            <a:pPr eaLnBrk="1" hangingPunct="1">
              <a:spcBef>
                <a:spcPct val="0"/>
              </a:spcBef>
            </a:pPr>
            <a:r>
              <a:rPr lang="zh-CN" altLang="en-US" smtClean="0"/>
              <a:t>   System.out.println("key= " + entry.getKey() + " and value= " + entry.getValue());</a:t>
            </a:r>
            <a:endParaRPr lang="zh-CN" altLang="en-US" smtClean="0"/>
          </a:p>
          <a:p>
            <a:pPr eaLnBrk="1" hangingPunct="1">
              <a:spcBef>
                <a:spcPct val="0"/>
              </a:spcBef>
            </a:pPr>
            <a:r>
              <a:rPr lang="zh-CN" altLang="en-US" smtClean="0"/>
              <a:t>  }</a:t>
            </a:r>
            <a:endParaRPr lang="zh-CN" altLang="en-US" smtClean="0"/>
          </a:p>
          <a:p>
            <a:pPr eaLnBrk="1" hangingPunct="1">
              <a:spcBef>
                <a:spcPct val="0"/>
              </a:spcBef>
            </a:pPr>
            <a:r>
              <a:rPr lang="zh-CN" altLang="en-US" smtClean="0"/>
              <a:t>  </a:t>
            </a:r>
            <a:endParaRPr lang="zh-CN" altLang="en-US" smtClean="0"/>
          </a:p>
          <a:p>
            <a:pPr eaLnBrk="1" hangingPunct="1">
              <a:spcBef>
                <a:spcPct val="0"/>
              </a:spcBef>
            </a:pPr>
            <a:r>
              <a:rPr lang="zh-CN" altLang="en-US" smtClean="0"/>
              <a:t>  //第三种：推荐，尤其是容量大时</a:t>
            </a:r>
            <a:endParaRPr lang="zh-CN" altLang="en-US" smtClean="0"/>
          </a:p>
          <a:p>
            <a:pPr eaLnBrk="1" hangingPunct="1">
              <a:spcBef>
                <a:spcPct val="0"/>
              </a:spcBef>
            </a:pPr>
            <a:r>
              <a:rPr lang="zh-CN" altLang="en-US" smtClean="0"/>
              <a:t>  System.out.println("通过Map.entrySet遍历key和value");</a:t>
            </a:r>
            <a:endParaRPr lang="zh-CN" altLang="en-US" smtClean="0"/>
          </a:p>
          <a:p>
            <a:pPr eaLnBrk="1" hangingPunct="1">
              <a:spcBef>
                <a:spcPct val="0"/>
              </a:spcBef>
            </a:pPr>
            <a:r>
              <a:rPr lang="zh-CN" altLang="en-US" smtClean="0"/>
              <a:t>  for (Map.Entry&lt;String, String&gt; entry : map.entrySet()) {</a:t>
            </a:r>
            <a:endParaRPr lang="zh-CN" altLang="en-US" smtClean="0"/>
          </a:p>
          <a:p>
            <a:pPr eaLnBrk="1" hangingPunct="1">
              <a:spcBef>
                <a:spcPct val="0"/>
              </a:spcBef>
            </a:pPr>
            <a:r>
              <a:rPr lang="zh-CN" altLang="en-US" smtClean="0"/>
              <a:t>   System.out.println("key= " + entry.getKey() + " and value= " + entry.getValue());</a:t>
            </a:r>
            <a:endParaRPr lang="zh-CN" altLang="en-US" smtClean="0"/>
          </a:p>
          <a:p>
            <a:pPr eaLnBrk="1" hangingPunct="1">
              <a:spcBef>
                <a:spcPct val="0"/>
              </a:spcBef>
            </a:pPr>
            <a:r>
              <a:rPr lang="zh-CN" altLang="en-US" smtClean="0"/>
              <a:t>  }</a:t>
            </a:r>
            <a:endParaRPr lang="zh-CN" altLang="en-US" smtClean="0"/>
          </a:p>
          <a:p>
            <a:pPr eaLnBrk="1" hangingPunct="1">
              <a:spcBef>
                <a:spcPct val="0"/>
              </a:spcBef>
            </a:pPr>
            <a:endParaRPr lang="zh-CN" altLang="en-US" smtClean="0"/>
          </a:p>
          <a:p>
            <a:pPr eaLnBrk="1" hangingPunct="1">
              <a:spcBef>
                <a:spcPct val="0"/>
              </a:spcBef>
            </a:pPr>
            <a:r>
              <a:rPr lang="zh-CN" altLang="en-US" smtClean="0"/>
              <a:t>  //第四种</a:t>
            </a:r>
            <a:endParaRPr lang="zh-CN" altLang="en-US" smtClean="0"/>
          </a:p>
          <a:p>
            <a:pPr eaLnBrk="1" hangingPunct="1">
              <a:spcBef>
                <a:spcPct val="0"/>
              </a:spcBef>
            </a:pPr>
            <a:r>
              <a:rPr lang="zh-CN" altLang="en-US" smtClean="0"/>
              <a:t>  System.out.println("通过Map.values()遍历所有的value，但不能遍历key");</a:t>
            </a:r>
            <a:endParaRPr lang="zh-CN" altLang="en-US" smtClean="0"/>
          </a:p>
          <a:p>
            <a:pPr eaLnBrk="1" hangingPunct="1">
              <a:spcBef>
                <a:spcPct val="0"/>
              </a:spcBef>
            </a:pPr>
            <a:r>
              <a:rPr lang="zh-CN" altLang="en-US" smtClean="0"/>
              <a:t>  for (String v : map.values()) {</a:t>
            </a:r>
            <a:endParaRPr lang="zh-CN" altLang="en-US" smtClean="0"/>
          </a:p>
          <a:p>
            <a:pPr eaLnBrk="1" hangingPunct="1">
              <a:spcBef>
                <a:spcPct val="0"/>
              </a:spcBef>
            </a:pPr>
            <a:r>
              <a:rPr lang="zh-CN" altLang="en-US" smtClean="0"/>
              <a:t>   System.out.println("value= " + v);</a:t>
            </a:r>
            <a:endParaRPr lang="zh-CN" altLang="en-US" smtClean="0"/>
          </a:p>
          <a:p>
            <a:pPr eaLnBrk="1" hangingPunct="1">
              <a:spcBef>
                <a:spcPct val="0"/>
              </a:spcBef>
            </a:pPr>
            <a:r>
              <a:rPr lang="zh-CN" altLang="en-US" smtClean="0"/>
              <a:t>  }</a:t>
            </a:r>
            <a:endParaRPr lang="zh-CN" altLang="en-US" smtClean="0"/>
          </a:p>
          <a:p>
            <a:pPr eaLnBrk="1" hangingPunct="1">
              <a:spcBef>
                <a:spcPct val="0"/>
              </a:spcBef>
            </a:pPr>
            <a:r>
              <a:rPr lang="zh-CN" altLang="en-US" smtClean="0"/>
              <a:t> }</a:t>
            </a:r>
            <a:endParaRPr lang="zh-CN" altLang="en-US" smtClean="0"/>
          </a:p>
          <a:p>
            <a:pPr eaLnBrk="1" hangingPunct="1">
              <a:spcBef>
                <a:spcPct val="0"/>
              </a:spcBef>
            </a:pPr>
            <a:endParaRPr lang="zh-CN" altLang="en-US" smtClean="0"/>
          </a:p>
          <a:p>
            <a:pPr eaLnBrk="1" hangingPunct="1">
              <a:spcBef>
                <a:spcPct val="0"/>
              </a:spcBef>
            </a:pPr>
            <a:endParaRPr lang="zh-CN" altLang="en-US" smtClean="0"/>
          </a:p>
          <a:p>
            <a:pPr eaLnBrk="1" hangingPunct="1">
              <a:spcBef>
                <a:spcPct val="0"/>
              </a:spcBef>
            </a:pPr>
            <a:endParaRPr lang="zh-CN" altLang="en-US" smtClean="0"/>
          </a:p>
          <a:p>
            <a:pPr eaLnBrk="1" hangingPunct="1">
              <a:spcBef>
                <a:spcPct val="0"/>
              </a:spcBef>
            </a:pPr>
            <a:r>
              <a:rPr lang="zh-CN" altLang="en-US" smtClean="0"/>
              <a:t>http://blog.csdn.net/moheqionglin/article/details/17530605</a:t>
            </a: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例子：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public class ueq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boolean method (string string) {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return string.endswith ("a") == true;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更正：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class ueq_fixed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boolean method (string string) {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return string.endswith ("a");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algn="just"/>
            <a:r>
              <a:rPr lang="zh-CN" altLang="en-US" dirty="0">
                <a:solidFill>
                  <a:srgbClr val="BCE8F2"/>
                </a:solidFill>
                <a:latin typeface="方正兰亭黑_GBK" panose="02000000000000000000" pitchFamily="2" charset="-122"/>
                <a:ea typeface="方正兰亭黑_GBK" panose="02000000000000000000" pitchFamily="2" charset="-122"/>
                <a:sym typeface="+mn-ea"/>
              </a:rPr>
              <a:t>}  </a:t>
            </a:r>
            <a:endParaRPr lang="zh-CN" altLang="en-US" dirty="0">
              <a:solidFill>
                <a:srgbClr val="BCE8F2"/>
              </a:solidFill>
              <a:latin typeface="方正兰亭黑_GBK" panose="02000000000000000000" pitchFamily="2" charset="-122"/>
              <a:ea typeface="方正兰亭黑_GBK" panose="02000000000000000000" pitchFamily="2" charset="-122"/>
            </a:endParaRPr>
          </a:p>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java反射之所以慢，最主要的就是就是编译器没法对反射相关的代码做优化。</a:t>
            </a:r>
            <a:endParaRPr lang="zh-CN" altLang="en-US" smtClean="0"/>
          </a:p>
          <a:p>
            <a:pPr eaLnBrk="1" hangingPunct="1">
              <a:spcBef>
                <a:spcPct val="0"/>
              </a:spcBef>
            </a:pPr>
            <a:endParaRPr lang="zh-CN" altLang="en-US" smtClean="0"/>
          </a:p>
          <a:p>
            <a:pPr eaLnBrk="1" hangingPunct="1">
              <a:spcBef>
                <a:spcPct val="0"/>
              </a:spcBef>
            </a:pPr>
            <a:r>
              <a:rPr lang="zh-CN" altLang="en-US" smtClean="0"/>
              <a:t>还有安全检查，访问控制等。比如说这个方法你能不能获得，能不能执行等，你传进的参数的类型检查等。</a:t>
            </a:r>
            <a:endParaRPr lang="zh-CN" altLang="en-US" smtClean="0"/>
          </a:p>
          <a:p>
            <a:pPr eaLnBrk="1" hangingPunct="1">
              <a:spcBef>
                <a:spcPct val="0"/>
              </a:spcBef>
            </a:pPr>
            <a:endParaRPr lang="zh-CN" altLang="en-US" smtClean="0"/>
          </a:p>
          <a:p>
            <a:pPr eaLnBrk="1" hangingPunct="1">
              <a:spcBef>
                <a:spcPct val="0"/>
              </a:spcBef>
            </a:pPr>
            <a:r>
              <a:rPr lang="zh-CN" altLang="en-US" smtClean="0"/>
              <a:t>BeanUtils.copyProperties（source，target）这个常用的方法，就是用反射，可以用Jprofile看一下，这个方法很耗时。</a:t>
            </a:r>
            <a:endParaRPr lang="zh-CN" altLang="en-US" smtClean="0"/>
          </a:p>
          <a:p>
            <a:pPr eaLnBrk="1" hangingPunct="1">
              <a:spcBef>
                <a:spcPct val="0"/>
              </a:spcBef>
            </a:pPr>
            <a:endParaRPr lang="zh-CN" altLang="en-US" smtClean="0"/>
          </a:p>
          <a:p>
            <a:pPr eaLnBrk="1" hangingPunct="1">
              <a:spcBef>
                <a:spcPct val="0"/>
              </a:spcBef>
            </a:pPr>
            <a:r>
              <a:rPr lang="zh-CN" altLang="en-US" smtClean="0"/>
              <a:t>还有哪些地方用到了反射？</a:t>
            </a: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F46579-E784-4299-B850-5AC640119D0C}"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final修饰类即表示此类已经是“最后的、最终的”含义。因此，用final修饰的类不能被继承，即不能拥有自己的子类。</a:t>
            </a:r>
            <a:endParaRPr lang="zh-CN" altLang="en-US" smtClean="0"/>
          </a:p>
          <a:p>
            <a:pPr eaLnBrk="1" hangingPunct="1">
              <a:spcBef>
                <a:spcPct val="0"/>
              </a:spcBef>
            </a:pPr>
            <a:endParaRPr lang="zh-CN" altLang="en-US" smtClean="0"/>
          </a:p>
          <a:p>
            <a:pPr eaLnBrk="1" hangingPunct="1">
              <a:spcBef>
                <a:spcPct val="0"/>
              </a:spcBef>
            </a:pPr>
            <a:r>
              <a:rPr lang="zh-CN" altLang="en-US" smtClean="0"/>
              <a:t>final除了防止方法被override之外，还可以实现内联的效果。当然只是建议内联，只有方法比较小的时候才可以，编译器会智能考虑决定(其实C++也不是每个函数都能内联，只是控制权稍大些)。</a:t>
            </a:r>
            <a:endParaRPr lang="zh-CN" altLang="en-US" smtClean="0"/>
          </a:p>
          <a:p>
            <a:pPr eaLnBrk="1" hangingPunct="1">
              <a:spcBef>
                <a:spcPct val="0"/>
              </a:spcBef>
            </a:pPr>
            <a:r>
              <a:rPr lang="zh-CN" altLang="en-US" smtClean="0"/>
              <a:t>另外，java中的private方法自动就是final,因为private方法不能被继承。</a:t>
            </a:r>
            <a:endParaRPr lang="zh-CN" altLang="en-US" smtClean="0"/>
          </a:p>
          <a:p>
            <a:pPr eaLnBrk="1" hangingPunct="1">
              <a:spcBef>
                <a:spcPct val="0"/>
              </a:spcBef>
            </a:pPr>
            <a:endParaRPr lang="zh-CN" altLang="en-US" smtClean="0"/>
          </a:p>
          <a:p>
            <a:pPr eaLnBrk="1" hangingPunct="1">
              <a:spcBef>
                <a:spcPct val="0"/>
              </a:spcBef>
            </a:pPr>
            <a:r>
              <a:rPr lang="zh-CN" altLang="en-US" smtClean="0"/>
              <a:t>Java中利用final关键字inline编译优化真的有效吗</a:t>
            </a:r>
            <a:r>
              <a:rPr lang="en-US" altLang="zh-CN" smtClean="0"/>
              <a:t>?</a:t>
            </a:r>
            <a:endParaRPr lang="en-US" altLang="zh-CN" smtClean="0"/>
          </a:p>
          <a:p>
            <a:pPr eaLnBrk="1" hangingPunct="1">
              <a:spcBef>
                <a:spcPct val="0"/>
              </a:spcBef>
            </a:pPr>
            <a:r>
              <a:rPr lang="zh-CN" altLang="en-US" smtClean="0"/>
              <a:t>http://blog.csdn.net/inkfish/article/details/4849028</a:t>
            </a: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Java的JVM的内存可分为3个区：堆(heap)、栈(stack)和方法区(method)也叫静态存储区。</a:t>
            </a:r>
            <a:endParaRPr lang="zh-CN" altLang="en-US" smtClean="0"/>
          </a:p>
          <a:p>
            <a:pPr eaLnBrk="1" hangingPunct="1">
              <a:spcBef>
                <a:spcPct val="0"/>
              </a:spcBef>
            </a:pPr>
            <a:endParaRPr lang="zh-CN" altLang="en-US" smtClean="0"/>
          </a:p>
          <a:p>
            <a:pPr eaLnBrk="1" hangingPunct="1">
              <a:spcBef>
                <a:spcPct val="0"/>
              </a:spcBef>
            </a:pPr>
            <a:r>
              <a:rPr lang="zh-CN" altLang="en-US" smtClean="0"/>
              <a:t>堆区:</a:t>
            </a:r>
            <a:endParaRPr lang="zh-CN" altLang="en-US" smtClean="0"/>
          </a:p>
          <a:p>
            <a:pPr eaLnBrk="1" hangingPunct="1">
              <a:spcBef>
                <a:spcPct val="0"/>
              </a:spcBef>
            </a:pPr>
            <a:endParaRPr lang="zh-CN" altLang="en-US" smtClean="0"/>
          </a:p>
          <a:p>
            <a:pPr eaLnBrk="1" hangingPunct="1">
              <a:spcBef>
                <a:spcPct val="0"/>
              </a:spcBef>
            </a:pPr>
            <a:r>
              <a:rPr lang="zh-CN" altLang="en-US" smtClean="0"/>
              <a:t>1.存储的全部是对象，每个对象都包含一个与之对应的class的信息。(class的目的是得到操作指令) </a:t>
            </a:r>
            <a:endParaRPr lang="zh-CN" altLang="en-US" smtClean="0"/>
          </a:p>
          <a:p>
            <a:pPr eaLnBrk="1" hangingPunct="1">
              <a:spcBef>
                <a:spcPct val="0"/>
              </a:spcBef>
            </a:pPr>
            <a:r>
              <a:rPr lang="zh-CN" altLang="en-US" smtClean="0"/>
              <a:t>2.jvm只有一个堆区(heap)被所有线程共享，堆中不存放基本类型和对象引用，只存放对象本身</a:t>
            </a:r>
            <a:endParaRPr lang="zh-CN" altLang="en-US" smtClean="0"/>
          </a:p>
          <a:p>
            <a:pPr eaLnBrk="1" hangingPunct="1">
              <a:spcBef>
                <a:spcPct val="0"/>
              </a:spcBef>
            </a:pPr>
            <a:endParaRPr lang="zh-CN" altLang="en-US" smtClean="0"/>
          </a:p>
          <a:p>
            <a:pPr eaLnBrk="1" hangingPunct="1">
              <a:spcBef>
                <a:spcPct val="0"/>
              </a:spcBef>
            </a:pPr>
            <a:r>
              <a:rPr lang="zh-CN" altLang="en-US" smtClean="0"/>
              <a:t>栈区:</a:t>
            </a:r>
            <a:endParaRPr lang="zh-CN" altLang="en-US" smtClean="0"/>
          </a:p>
          <a:p>
            <a:pPr eaLnBrk="1" hangingPunct="1">
              <a:spcBef>
                <a:spcPct val="0"/>
              </a:spcBef>
            </a:pPr>
            <a:endParaRPr lang="zh-CN" altLang="en-US" smtClean="0"/>
          </a:p>
          <a:p>
            <a:pPr eaLnBrk="1" hangingPunct="1">
              <a:spcBef>
                <a:spcPct val="0"/>
              </a:spcBef>
            </a:pPr>
            <a:r>
              <a:rPr lang="zh-CN" altLang="en-US" smtClean="0"/>
              <a:t>1.每个线程包含一个栈区，栈中只保存基础数据类型的对象和自定义对象的引用(不是对象)，对象都存放在堆区中 </a:t>
            </a:r>
            <a:endParaRPr lang="zh-CN" altLang="en-US" smtClean="0"/>
          </a:p>
          <a:p>
            <a:pPr eaLnBrk="1" hangingPunct="1">
              <a:spcBef>
                <a:spcPct val="0"/>
              </a:spcBef>
            </a:pPr>
            <a:r>
              <a:rPr lang="zh-CN" altLang="en-US" smtClean="0"/>
              <a:t>2.每个栈中的数据(原始类型和对象引用)都是私有的，其他栈不能访问。 </a:t>
            </a:r>
            <a:endParaRPr lang="zh-CN" altLang="en-US" smtClean="0"/>
          </a:p>
          <a:p>
            <a:pPr eaLnBrk="1" hangingPunct="1">
              <a:spcBef>
                <a:spcPct val="0"/>
              </a:spcBef>
            </a:pPr>
            <a:r>
              <a:rPr lang="zh-CN" altLang="en-US" smtClean="0"/>
              <a:t>3.栈分为3个部分：基本类型变量区、执行环境上下文、操作指令区(存放操作指令)。</a:t>
            </a:r>
            <a:endParaRPr lang="zh-CN" altLang="en-US" smtClean="0"/>
          </a:p>
          <a:p>
            <a:pPr eaLnBrk="1" hangingPunct="1">
              <a:spcBef>
                <a:spcPct val="0"/>
              </a:spcBef>
            </a:pPr>
            <a:endParaRPr lang="zh-CN" altLang="en-US" smtClean="0"/>
          </a:p>
          <a:p>
            <a:pPr eaLnBrk="1" hangingPunct="1">
              <a:spcBef>
                <a:spcPct val="0"/>
              </a:spcBef>
            </a:pPr>
            <a:r>
              <a:rPr lang="zh-CN" altLang="en-US" smtClean="0"/>
              <a:t>方法区:</a:t>
            </a:r>
            <a:endParaRPr lang="zh-CN" altLang="en-US" smtClean="0"/>
          </a:p>
          <a:p>
            <a:pPr eaLnBrk="1" hangingPunct="1">
              <a:spcBef>
                <a:spcPct val="0"/>
              </a:spcBef>
            </a:pPr>
            <a:endParaRPr lang="zh-CN" altLang="en-US" smtClean="0"/>
          </a:p>
          <a:p>
            <a:pPr eaLnBrk="1" hangingPunct="1">
              <a:spcBef>
                <a:spcPct val="0"/>
              </a:spcBef>
            </a:pPr>
            <a:r>
              <a:rPr lang="zh-CN" altLang="en-US" smtClean="0"/>
              <a:t>1.又叫静态区，跟堆一样，被所有的线程共享。方法区包含所有的class和static变量。 </a:t>
            </a:r>
            <a:endParaRPr lang="zh-CN" altLang="en-US" smtClean="0"/>
          </a:p>
          <a:p>
            <a:pPr eaLnBrk="1" hangingPunct="1">
              <a:spcBef>
                <a:spcPct val="0"/>
              </a:spcBef>
            </a:pPr>
            <a:r>
              <a:rPr lang="zh-CN" altLang="en-US" smtClean="0"/>
              <a:t>2.方法区中包含的都是在整个程序中永远唯一的元素，如class，static变量。</a:t>
            </a: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72" name="图片 87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96512"/>
            <a:ext cx="9144000" cy="161848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8"/>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6"/>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812926"/>
            <a:ext cx="4040188"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3" y="1279526"/>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3" y="1812926"/>
            <a:ext cx="4041775"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70" name="同侧圆角矩形 869"/>
          <p:cNvSpPr/>
          <p:nvPr userDrawn="1"/>
        </p:nvSpPr>
        <p:spPr>
          <a:xfrm flipV="1">
            <a:off x="0" y="2"/>
            <a:ext cx="9144000" cy="609598"/>
          </a:xfrm>
          <a:prstGeom prst="round2SameRect">
            <a:avLst>
              <a:gd name="adj1" fmla="val 0"/>
              <a:gd name="adj2" fmla="val 0"/>
            </a:avLst>
          </a:prstGeom>
          <a:gradFill flip="none" rotWithShape="1">
            <a:gsLst>
              <a:gs pos="0">
                <a:schemeClr val="accent1">
                  <a:alpha val="39000"/>
                </a:schemeClr>
              </a:gs>
              <a:gs pos="100000">
                <a:schemeClr val="accent1">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9" name="图片 8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13732"/>
            <a:ext cx="9144000" cy="100126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8" y="227014"/>
            <a:ext cx="3008313"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8"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1"/>
            <a:ext cx="5486400" cy="4730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3579"/>
            <a:ext cx="5486400" cy="6699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tx2">
                <a:lumMod val="75000"/>
              </a:schemeClr>
            </a:gs>
            <a:gs pos="80000">
              <a:srgbClr val="000D1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28600"/>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4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4148093"/>
            <a:ext cx="9143997" cy="1566907"/>
          </a:xfrm>
          <a:prstGeom prst="rect">
            <a:avLst/>
          </a:prstGeom>
        </p:spPr>
      </p:pic>
      <p:sp>
        <p:nvSpPr>
          <p:cNvPr id="5156" name="TextBox 42" descr="6A3013BADB884660B194CAD3FEF2932C# #TextBox 42"/>
          <p:cNvSpPr txBox="1">
            <a:spLocks noChangeArrowheads="1"/>
          </p:cNvSpPr>
          <p:nvPr/>
        </p:nvSpPr>
        <p:spPr bwMode="auto">
          <a:xfrm>
            <a:off x="1398044" y="1617134"/>
            <a:ext cx="641731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5400" spc="300" dirty="0" smtClean="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Java</a:t>
            </a:r>
            <a:r>
              <a:rPr lang="zh-CN" altLang="en-US" sz="5400" spc="300" dirty="0" smtClean="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代码性能优化</a:t>
            </a:r>
            <a:endParaRPr lang="zh-CN" altLang="en-US" sz="5400" spc="300" dirty="0" smtClean="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endParaRPr>
          </a:p>
        </p:txBody>
      </p:sp>
      <p:sp>
        <p:nvSpPr>
          <p:cNvPr id="5158" name="TextBox 44" descr="6C3FA372396F463c81AB3CDF6D7CE186# #TextBox 44"/>
          <p:cNvSpPr txBox="1">
            <a:spLocks noChangeArrowheads="1"/>
          </p:cNvSpPr>
          <p:nvPr/>
        </p:nvSpPr>
        <p:spPr bwMode="auto">
          <a:xfrm>
            <a:off x="3605800" y="2497862"/>
            <a:ext cx="2011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ctr"/>
            <a:r>
              <a:rPr lang="zh-CN" altLang="zh-CN" sz="2400" dirty="0">
                <a:solidFill>
                  <a:schemeClr val="accent3">
                    <a:lumMod val="40000"/>
                    <a:lumOff val="60000"/>
                  </a:schemeClr>
                </a:solidFill>
                <a:latin typeface="方正兰亭黑_GBK" panose="02000000000000000000" pitchFamily="2" charset="-122"/>
                <a:ea typeface="方正兰亭黑_GBK" panose="02000000000000000000" pitchFamily="2" charset="-122"/>
              </a:rPr>
              <a:t>平台开发一组</a:t>
            </a:r>
            <a:endParaRPr lang="zh-CN" altLang="zh-CN" sz="2400" dirty="0">
              <a:solidFill>
                <a:schemeClr val="accent3">
                  <a:lumMod val="40000"/>
                  <a:lumOff val="60000"/>
                </a:schemeClr>
              </a:solidFill>
              <a:latin typeface="方正兰亭黑_GBK" panose="02000000000000000000" pitchFamily="2" charset="-122"/>
              <a:ea typeface="方正兰亭黑_GBK" panose="02000000000000000000" pitchFamily="2" charset="-122"/>
            </a:endParaRPr>
          </a:p>
        </p:txBody>
      </p:sp>
      <p:sp>
        <p:nvSpPr>
          <p:cNvPr id="13906" name="Freeform 5820"/>
          <p:cNvSpPr/>
          <p:nvPr/>
        </p:nvSpPr>
        <p:spPr bwMode="auto">
          <a:xfrm>
            <a:off x="2271714" y="6200774"/>
            <a:ext cx="644525" cy="1651000"/>
          </a:xfrm>
          <a:custGeom>
            <a:avLst/>
            <a:gdLst>
              <a:gd name="T0" fmla="*/ 265 w 406"/>
              <a:gd name="T1" fmla="*/ 0 h 1040"/>
              <a:gd name="T2" fmla="*/ 0 w 406"/>
              <a:gd name="T3" fmla="*/ 1036 h 1040"/>
              <a:gd name="T4" fmla="*/ 14 w 406"/>
              <a:gd name="T5" fmla="*/ 1040 h 1040"/>
              <a:gd name="T6" fmla="*/ 406 w 406"/>
              <a:gd name="T7" fmla="*/ 45 h 1040"/>
              <a:gd name="T8" fmla="*/ 265 w 406"/>
              <a:gd name="T9" fmla="*/ 0 h 1040"/>
            </a:gdLst>
            <a:ahLst/>
            <a:cxnLst>
              <a:cxn ang="0">
                <a:pos x="T0" y="T1"/>
              </a:cxn>
              <a:cxn ang="0">
                <a:pos x="T2" y="T3"/>
              </a:cxn>
              <a:cxn ang="0">
                <a:pos x="T4" y="T5"/>
              </a:cxn>
              <a:cxn ang="0">
                <a:pos x="T6" y="T7"/>
              </a:cxn>
              <a:cxn ang="0">
                <a:pos x="T8" y="T9"/>
              </a:cxn>
            </a:cxnLst>
            <a:rect l="0" t="0" r="r" b="b"/>
            <a:pathLst>
              <a:path w="406" h="1040">
                <a:moveTo>
                  <a:pt x="265" y="0"/>
                </a:moveTo>
                <a:lnTo>
                  <a:pt x="0" y="1036"/>
                </a:lnTo>
                <a:lnTo>
                  <a:pt x="14" y="1040"/>
                </a:lnTo>
                <a:lnTo>
                  <a:pt x="406" y="45"/>
                </a:lnTo>
                <a:lnTo>
                  <a:pt x="2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组合 2"/>
          <p:cNvGrpSpPr/>
          <p:nvPr/>
        </p:nvGrpSpPr>
        <p:grpSpPr>
          <a:xfrm>
            <a:off x="544740" y="3158498"/>
            <a:ext cx="8036560" cy="2575514"/>
            <a:chOff x="382546" y="2654528"/>
            <a:chExt cx="8360948" cy="2679472"/>
          </a:xfrm>
        </p:grpSpPr>
        <p:sp>
          <p:nvSpPr>
            <p:cNvPr id="8" name="Freeform 6628"/>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629"/>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630"/>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632"/>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634"/>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636"/>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639"/>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640"/>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641"/>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642"/>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643"/>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644"/>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645"/>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646"/>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647"/>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6653"/>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654"/>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655"/>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357350" y="303795"/>
            <a:ext cx="9779403" cy="3983462"/>
            <a:chOff x="-717603" y="303795"/>
            <a:chExt cx="9779403" cy="3983462"/>
          </a:xfrm>
        </p:grpSpPr>
        <p:sp>
          <p:nvSpPr>
            <p:cNvPr id="47" name="Freeform 5796"/>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797"/>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798"/>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799"/>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800"/>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801"/>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802"/>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803"/>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804"/>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805"/>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06"/>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807"/>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08"/>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09"/>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10"/>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11"/>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813"/>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14"/>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815"/>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816"/>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821"/>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822"/>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823"/>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824"/>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825"/>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826"/>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827"/>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828"/>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829"/>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830"/>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831"/>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832"/>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33"/>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834"/>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835"/>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36"/>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837"/>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838"/>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5839"/>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5841"/>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842"/>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844"/>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620"/>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21"/>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622"/>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623"/>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624"/>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625"/>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626"/>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627"/>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812"/>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4125452" y="3007469"/>
            <a:ext cx="830580" cy="375920"/>
          </a:xfrm>
          <a:prstGeom prst="rect">
            <a:avLst/>
          </a:prstGeom>
        </p:spPr>
        <p:txBody>
          <a:bodyPr wrap="none">
            <a:spAutoFit/>
          </a:bodyPr>
          <a:lstStyle/>
          <a:p>
            <a:pPr marL="342900" lvl="0" indent="-342900" algn="ctr">
              <a:lnSpc>
                <a:spcPct val="110000"/>
              </a:lnSpc>
            </a:pPr>
            <a:r>
              <a:rPr lang="zh-CN" sz="1700" kern="0" dirty="0">
                <a:solidFill>
                  <a:schemeClr val="accent3">
                    <a:lumMod val="40000"/>
                    <a:lumOff val="60000"/>
                  </a:schemeClr>
                </a:solidFill>
                <a:latin typeface="微软雅黑" panose="020B0503020204020204" pitchFamily="34" charset="-122"/>
                <a:ea typeface="微软雅黑" panose="020B0503020204020204" pitchFamily="34" charset="-122"/>
              </a:rPr>
              <a:t>李兴江</a:t>
            </a:r>
            <a:endParaRPr lang="zh-CN" sz="1700" kern="0" dirty="0">
              <a:solidFill>
                <a:schemeClr val="accent3">
                  <a:lumMod val="40000"/>
                  <a:lumOff val="6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1500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3000"/>
                                        <p:tgtEl>
                                          <p:spTgt spid="43"/>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3"/>
                                        </p:tgtEl>
                                        <p:attrNameLst>
                                          <p:attrName>style.visibility</p:attrName>
                                        </p:attrNameLst>
                                      </p:cBhvr>
                                      <p:to>
                                        <p:strVal val="visible"/>
                                      </p:to>
                                    </p:set>
                                    <p:anim calcmode="lin" valueType="num">
                                      <p:cBhvr>
                                        <p:cTn id="13" dur="3000" fill="hold"/>
                                        <p:tgtEl>
                                          <p:spTgt spid="3"/>
                                        </p:tgtEl>
                                        <p:attrNameLst>
                                          <p:attrName>ppt_w</p:attrName>
                                        </p:attrNameLst>
                                      </p:cBhvr>
                                      <p:tavLst>
                                        <p:tav tm="0">
                                          <p:val>
                                            <p:fltVal val="0"/>
                                          </p:val>
                                        </p:tav>
                                        <p:tav tm="100000">
                                          <p:val>
                                            <p:strVal val="#ppt_w"/>
                                          </p:val>
                                        </p:tav>
                                      </p:tavLst>
                                    </p:anim>
                                    <p:anim calcmode="lin" valueType="num">
                                      <p:cBhvr>
                                        <p:cTn id="14" dur="3000" fill="hold"/>
                                        <p:tgtEl>
                                          <p:spTgt spid="3"/>
                                        </p:tgtEl>
                                        <p:attrNameLst>
                                          <p:attrName>ppt_h</p:attrName>
                                        </p:attrNameLst>
                                      </p:cBhvr>
                                      <p:tavLst>
                                        <p:tav tm="0">
                                          <p:val>
                                            <p:fltVal val="0"/>
                                          </p:val>
                                        </p:tav>
                                        <p:tav tm="100000">
                                          <p:val>
                                            <p:strVal val="#ppt_h"/>
                                          </p:val>
                                        </p:tav>
                                      </p:tavLst>
                                    </p:anim>
                                    <p:animEffect transition="in" filter="fade">
                                      <p:cBhvr>
                                        <p:cTn id="15" dur="3000"/>
                                        <p:tgtEl>
                                          <p:spTgt spid="3"/>
                                        </p:tgtEl>
                                      </p:cBhvr>
                                    </p:animEffect>
                                    <p:anim calcmode="lin" valueType="num">
                                      <p:cBhvr>
                                        <p:cTn id="16" dur="3000" fill="hold"/>
                                        <p:tgtEl>
                                          <p:spTgt spid="3"/>
                                        </p:tgtEl>
                                        <p:attrNameLst>
                                          <p:attrName>ppt_x</p:attrName>
                                        </p:attrNameLst>
                                      </p:cBhvr>
                                      <p:tavLst>
                                        <p:tav tm="0">
                                          <p:val>
                                            <p:fltVal val="0.5"/>
                                          </p:val>
                                        </p:tav>
                                        <p:tav tm="100000">
                                          <p:val>
                                            <p:strVal val="#ppt_x"/>
                                          </p:val>
                                        </p:tav>
                                      </p:tavLst>
                                    </p:anim>
                                    <p:anim calcmode="lin" valueType="num">
                                      <p:cBhvr>
                                        <p:cTn id="17" dur="3000" fill="hold"/>
                                        <p:tgtEl>
                                          <p:spTgt spid="3"/>
                                        </p:tgtEl>
                                        <p:attrNameLst>
                                          <p:attrName>ppt_y</p:attrName>
                                        </p:attrNameLst>
                                      </p:cBhvr>
                                      <p:tavLst>
                                        <p:tav tm="0">
                                          <p:val>
                                            <p:fltVal val="0.5"/>
                                          </p:val>
                                        </p:tav>
                                        <p:tav tm="100000">
                                          <p:val>
                                            <p:strVal val="#ppt_y"/>
                                          </p:val>
                                        </p:tav>
                                      </p:tavLst>
                                    </p:anim>
                                  </p:childTnLst>
                                </p:cTn>
                              </p:par>
                              <p:par>
                                <p:cTn id="18" presetID="47" presetClass="entr" presetSubtype="0" fill="hold" grpId="0" nodeType="withEffect">
                                  <p:stCondLst>
                                    <p:cond delay="5500"/>
                                  </p:stCondLst>
                                  <p:childTnLst>
                                    <p:set>
                                      <p:cBhvr>
                                        <p:cTn id="19" dur="1" fill="hold">
                                          <p:stCondLst>
                                            <p:cond delay="0"/>
                                          </p:stCondLst>
                                        </p:cTn>
                                        <p:tgtEl>
                                          <p:spTgt spid="5158"/>
                                        </p:tgtEl>
                                        <p:attrNameLst>
                                          <p:attrName>style.visibility</p:attrName>
                                        </p:attrNameLst>
                                      </p:cBhvr>
                                      <p:to>
                                        <p:strVal val="visible"/>
                                      </p:to>
                                    </p:set>
                                    <p:animEffect transition="in" filter="fade">
                                      <p:cBhvr>
                                        <p:cTn id="20" dur="1000"/>
                                        <p:tgtEl>
                                          <p:spTgt spid="5158"/>
                                        </p:tgtEl>
                                      </p:cBhvr>
                                    </p:animEffect>
                                    <p:anim calcmode="lin" valueType="num">
                                      <p:cBhvr>
                                        <p:cTn id="21" dur="1000" fill="hold"/>
                                        <p:tgtEl>
                                          <p:spTgt spid="5158"/>
                                        </p:tgtEl>
                                        <p:attrNameLst>
                                          <p:attrName>ppt_x</p:attrName>
                                        </p:attrNameLst>
                                      </p:cBhvr>
                                      <p:tavLst>
                                        <p:tav tm="0">
                                          <p:val>
                                            <p:strVal val="#ppt_x"/>
                                          </p:val>
                                        </p:tav>
                                        <p:tav tm="100000">
                                          <p:val>
                                            <p:strVal val="#ppt_x"/>
                                          </p:val>
                                        </p:tav>
                                      </p:tavLst>
                                    </p:anim>
                                    <p:anim calcmode="lin" valueType="num">
                                      <p:cBhvr>
                                        <p:cTn id="22" dur="1000" fill="hold"/>
                                        <p:tgtEl>
                                          <p:spTgt spid="5158"/>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5500"/>
                                  </p:stCondLst>
                                  <p:childTnLst>
                                    <p:set>
                                      <p:cBhvr>
                                        <p:cTn id="24" dur="1" fill="hold">
                                          <p:stCondLst>
                                            <p:cond delay="0"/>
                                          </p:stCondLst>
                                        </p:cTn>
                                        <p:tgtEl>
                                          <p:spTgt spid="5156"/>
                                        </p:tgtEl>
                                        <p:attrNameLst>
                                          <p:attrName>style.visibility</p:attrName>
                                        </p:attrNameLst>
                                      </p:cBhvr>
                                      <p:to>
                                        <p:strVal val="visible"/>
                                      </p:to>
                                    </p:set>
                                    <p:animEffect transition="in" filter="barn(inVertical)">
                                      <p:cBhvr>
                                        <p:cTn id="25" dur="1000"/>
                                        <p:tgtEl>
                                          <p:spTgt spid="5156"/>
                                        </p:tgtEl>
                                      </p:cBhvr>
                                    </p:animEffect>
                                  </p:childTnLst>
                                </p:cTn>
                              </p:par>
                              <p:par>
                                <p:cTn id="26" presetID="26" presetClass="emph" presetSubtype="0" fill="hold" nodeType="withEffect">
                                  <p:stCondLst>
                                    <p:cond delay="6600"/>
                                  </p:stCondLst>
                                  <p:childTnLst>
                                    <p:animEffect transition="out" filter="fade">
                                      <p:cBhvr>
                                        <p:cTn id="27" dur="500" tmFilter="0, 0; .2, .5; .8, .5; 1, 0"/>
                                        <p:tgtEl>
                                          <p:spTgt spid="5156"/>
                                        </p:tgtEl>
                                      </p:cBhvr>
                                    </p:animEffect>
                                    <p:animScale>
                                      <p:cBhvr>
                                        <p:cTn id="28" dur="250" autoRev="1" fill="hold"/>
                                        <p:tgtEl>
                                          <p:spTgt spid="5156"/>
                                        </p:tgtEl>
                                      </p:cBhvr>
                                      <p:by x="105000" y="105000"/>
                                    </p:animScale>
                                  </p:childTnLst>
                                </p:cTn>
                              </p:par>
                              <p:par>
                                <p:cTn id="29" presetID="26" presetClass="emph" presetSubtype="0" fill="hold" grpId="1" nodeType="withEffect">
                                  <p:stCondLst>
                                    <p:cond delay="7200"/>
                                  </p:stCondLst>
                                  <p:childTnLst>
                                    <p:animEffect transition="out" filter="fade">
                                      <p:cBhvr>
                                        <p:cTn id="30" dur="500" tmFilter="0, 0; .2, .5; .8, .5; 1, 0"/>
                                        <p:tgtEl>
                                          <p:spTgt spid="5158"/>
                                        </p:tgtEl>
                                      </p:cBhvr>
                                    </p:animEffect>
                                    <p:animScale>
                                      <p:cBhvr>
                                        <p:cTn id="31" dur="250" autoRev="1" fill="hold"/>
                                        <p:tgtEl>
                                          <p:spTgt spid="51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8" grpId="0" autoUpdateAnimBg="0"/>
      <p:bldP spid="515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266225"/>
            <a:ext cx="7315200" cy="1626870"/>
            <a:chOff x="914400" y="553244"/>
            <a:chExt cx="7315200" cy="1626870"/>
          </a:xfrm>
        </p:grpSpPr>
        <p:sp>
          <p:nvSpPr>
            <p:cNvPr id="6146" name="TextBox 13" descr="B56F103BB23E47beACAB404F50AF11BD# #TextBox 13"/>
            <p:cNvSpPr txBox="1">
              <a:spLocks noChangeArrowheads="1"/>
            </p:cNvSpPr>
            <p:nvPr/>
          </p:nvSpPr>
          <p:spPr bwMode="auto">
            <a:xfrm>
              <a:off x="1149350" y="553244"/>
              <a:ext cx="6792595" cy="162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9、如果能估计到待添加的内容长度，为底层以数组方式实现的集合、工具类指定初始长度</a:t>
              </a:r>
              <a:endParaRPr dirty="0" smtClean="0"/>
            </a:p>
          </p:txBody>
        </p:sp>
        <p:sp>
          <p:nvSpPr>
            <p:cNvPr id="7" name="AutoShape 3"/>
            <p:cNvSpPr>
              <a:spLocks noChangeArrowheads="1"/>
            </p:cNvSpPr>
            <p:nvPr/>
          </p:nvSpPr>
          <p:spPr bwMode="auto">
            <a:xfrm>
              <a:off x="914400" y="616744"/>
              <a:ext cx="7315200" cy="156337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1280160"/>
            <a:ext cx="7315835" cy="131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
        <p:nvSpPr>
          <p:cNvPr id="4" name="Rectangle 13" descr="FD1DDF730CE4456e89755B07FE1653D0# #Rectangle 13"/>
          <p:cNvSpPr>
            <a:spLocks noChangeArrowheads="1"/>
          </p:cNvSpPr>
          <p:nvPr/>
        </p:nvSpPr>
        <p:spPr bwMode="auto">
          <a:xfrm>
            <a:off x="914400" y="2204720"/>
            <a:ext cx="7315835" cy="39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比如ArrayList、LinkedLlist、StringBuilder、StringBuffer、HashMap、HashSet等等，以StringBuilder为例：</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（1）StringBuilder()// 默认分配16个字符的空间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（2）StringBuilder(int size)// 默认分配size个字符的空间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（3）StringBuilder(String str) // 默认分配16个字符+str.length()个字符空间</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所以，给底层以数组实现的集合、工具类设置一个合理的初始化容量是错不了的，这会带来立竿见影的效果。但是，注意，像HashMap这种是以数组+链表实现的集合，别把初始大小和你估计的大小设置得一样，因为一个table上只连接一个对象的可能性几乎为 0。初始大小建议设置为2的N次幂，如果能估计到有2000个元素，设置成new HashMap(128)、new HashMap(256)都可以。</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272415"/>
            <a:ext cx="7315200" cy="1115061"/>
            <a:chOff x="914400" y="559594"/>
            <a:chExt cx="7315200" cy="606958"/>
          </a:xfrm>
        </p:grpSpPr>
        <p:sp>
          <p:nvSpPr>
            <p:cNvPr id="6146" name="TextBox 13" descr="B56F103BB23E47beACAB404F50AF11BD# #TextBox 13"/>
            <p:cNvSpPr txBox="1">
              <a:spLocks noChangeArrowheads="1"/>
            </p:cNvSpPr>
            <p:nvPr/>
          </p:nvSpPr>
          <p:spPr bwMode="auto">
            <a:xfrm>
              <a:off x="1176020" y="559594"/>
              <a:ext cx="6792595" cy="60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10、当复制大量数据时，使用System.arraycopy()</a:t>
              </a:r>
              <a:r>
                <a:rPr lang="zh-CN" dirty="0" smtClean="0"/>
                <a:t>方法</a:t>
              </a:r>
              <a:endParaRPr lang="zh-CN"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83945" y="2320925"/>
            <a:ext cx="7146290" cy="252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pic>
        <p:nvPicPr>
          <p:cNvPr id="4" name="图片 3" descr="list-add"/>
          <p:cNvPicPr>
            <a:picLocks noChangeAspect="1"/>
          </p:cNvPicPr>
          <p:nvPr/>
        </p:nvPicPr>
        <p:blipFill>
          <a:blip r:embed="rId1"/>
          <a:stretch>
            <a:fillRect/>
          </a:stretch>
        </p:blipFill>
        <p:spPr>
          <a:xfrm>
            <a:off x="306070" y="1524000"/>
            <a:ext cx="8533130" cy="412369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842010"/>
            <a:chOff x="914400" y="616612"/>
            <a:chExt cx="7315200" cy="546031"/>
          </a:xfrm>
        </p:grpSpPr>
        <p:sp>
          <p:nvSpPr>
            <p:cNvPr id="6146" name="TextBox 13" descr="B56F103BB23E47beACAB404F50AF11BD# #TextBox 13"/>
            <p:cNvSpPr txBox="1">
              <a:spLocks noChangeArrowheads="1"/>
            </p:cNvSpPr>
            <p:nvPr/>
          </p:nvSpPr>
          <p:spPr bwMode="auto">
            <a:xfrm>
              <a:off x="1331595" y="616612"/>
              <a:ext cx="6792595" cy="39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11、乘法和除法使用移位操作</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1488440"/>
            <a:ext cx="7315835" cy="39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例如：</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for (val = 0; val &lt; 100000; val += 5)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 = val * 8;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b = val / 2;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用移位操作可以极大地提高性能，因为在计算机底层，对位的操作是最方便、最快的，因此建议修改为：</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for (val = 0; val &lt; 100000; val += 5)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 = val &lt;&lt; 3;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b = val &gt;&gt; 1;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移位操作虽然快，但是可能会使代码不太好理解，因此最好加上相应的注释。</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842010"/>
            <a:chOff x="914400" y="616612"/>
            <a:chExt cx="7315200" cy="546031"/>
          </a:xfrm>
        </p:grpSpPr>
        <p:sp>
          <p:nvSpPr>
            <p:cNvPr id="6146" name="TextBox 13" descr="B56F103BB23E47beACAB404F50AF11BD# #TextBox 13"/>
            <p:cNvSpPr txBox="1">
              <a:spLocks noChangeArrowheads="1"/>
            </p:cNvSpPr>
            <p:nvPr/>
          </p:nvSpPr>
          <p:spPr bwMode="auto">
            <a:xfrm>
              <a:off x="1331595" y="616612"/>
              <a:ext cx="6792595" cy="39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12、循环内不要不断创建对象引用</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1696720"/>
            <a:ext cx="7315835" cy="374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例如：</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for (int i = 1; i &lt;= count; i++)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Object obj = new Object();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这种做法会导致内存中有count份Object对象引用存在，count很大的话，就耗费内存了，建议为改为：</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Object obj = null;</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for (int i = 0; i &lt;= count; i++)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obj = new Object();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这样的话，内存中只有一份Object对象引用，每次new Object()的时候，Object对象引用指向不同的Object罢了，但是内存中只有一份，这样就大大节省了内存空间了。</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descr="FD1DDF730CE4456e89755B07FE1653D0# #Rectangle 13"/>
          <p:cNvSpPr>
            <a:spLocks noChangeArrowheads="1"/>
          </p:cNvSpPr>
          <p:nvPr/>
        </p:nvSpPr>
        <p:spPr bwMode="auto">
          <a:xfrm>
            <a:off x="1069975" y="1696720"/>
            <a:ext cx="731583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
        <p:nvSpPr>
          <p:cNvPr id="2" name="文本框 1"/>
          <p:cNvSpPr txBox="1"/>
          <p:nvPr/>
        </p:nvSpPr>
        <p:spPr>
          <a:xfrm>
            <a:off x="1115060" y="1696720"/>
            <a:ext cx="6913880" cy="2529840"/>
          </a:xfrm>
          <a:prstGeom prst="rect">
            <a:avLst/>
          </a:prstGeom>
          <a:noFill/>
        </p:spPr>
        <p:txBody>
          <a:bodyPr wrap="square" rtlCol="0" anchor="t">
            <a:spAutoFit/>
          </a:bodyPr>
          <a:p>
            <a:pPr>
              <a:defRPr/>
            </a:pPr>
            <a:r>
              <a:rPr lang="zh-CN" altLang="en-US" sz="1600" dirty="0">
                <a:solidFill>
                  <a:srgbClr val="BCE8F2"/>
                </a:solidFill>
                <a:latin typeface="方正兰亭黑_GBK" panose="02000000000000000000" pitchFamily="2" charset="-122"/>
                <a:ea typeface="方正兰亭黑_GBK" panose="02000000000000000000" pitchFamily="2" charset="-122"/>
                <a:sym typeface="+mn-ea"/>
              </a:rPr>
              <a:t>13、尽量使用HashMap、ArrayList、StringBuilder，除非线程安全需要，否则不推荐使用Hashtable、Vector、StringBuffer，后三者由于使用同步机制而导致了性能开销</a:t>
            </a: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defRPr/>
            </a:pP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defRPr/>
            </a:pPr>
            <a:r>
              <a:rPr lang="zh-CN" altLang="en-US" sz="1600" dirty="0">
                <a:solidFill>
                  <a:srgbClr val="BCE8F2"/>
                </a:solidFill>
                <a:latin typeface="方正兰亭黑_GBK" panose="02000000000000000000" pitchFamily="2" charset="-122"/>
                <a:ea typeface="方正兰亭黑_GBK" panose="02000000000000000000" pitchFamily="2" charset="-122"/>
                <a:sym typeface="+mn-ea"/>
              </a:rPr>
              <a:t>14、不要将数组声明为  public static final</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defRPr/>
            </a:pPr>
            <a:r>
              <a:rPr lang="zh-CN" altLang="en-US" sz="1600" dirty="0">
                <a:solidFill>
                  <a:srgbClr val="BCE8F2"/>
                </a:solidFill>
                <a:latin typeface="方正兰亭黑_GBK" panose="02000000000000000000" pitchFamily="2" charset="-122"/>
                <a:ea typeface="方正兰亭黑_GBK" panose="02000000000000000000" pitchFamily="2" charset="-122"/>
                <a:sym typeface="+mn-ea"/>
              </a:rPr>
              <a:t>因为这毫无意义，这样只是定义了引用为static final，数组的内容还是可以随意改变的，将数组声明为public更是一个安全漏洞，这意味着这个数组可以被外部类所改变</a:t>
            </a:r>
            <a:endParaRPr sz="1600" dirty="0" smtClean="0"/>
          </a:p>
          <a:p>
            <a:pPr>
              <a:defRPr/>
            </a:pP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defRPr/>
            </a:pP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p:txBody>
      </p:sp>
    </p:spTree>
  </p:cSld>
  <p:clrMapOvr>
    <a:masterClrMapping/>
  </p:clrMapOvr>
  <p:transition spd="slow" advClick="0"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842010"/>
            <a:chOff x="914400" y="616612"/>
            <a:chExt cx="7315200" cy="546031"/>
          </a:xfrm>
        </p:grpSpPr>
        <p:sp>
          <p:nvSpPr>
            <p:cNvPr id="6146" name="TextBox 13" descr="B56F103BB23E47beACAB404F50AF11BD# #TextBox 13"/>
            <p:cNvSpPr txBox="1">
              <a:spLocks noChangeArrowheads="1"/>
            </p:cNvSpPr>
            <p:nvPr/>
          </p:nvSpPr>
          <p:spPr bwMode="auto">
            <a:xfrm>
              <a:off x="1331595" y="616612"/>
              <a:ext cx="6792595" cy="39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1</a:t>
              </a:r>
              <a:r>
                <a:rPr lang="en-US" dirty="0" smtClean="0"/>
                <a:t>5</a:t>
              </a:r>
              <a:r>
                <a:rPr dirty="0" smtClean="0"/>
                <a:t>、尽量在合适的场合使用单例</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1696720"/>
            <a:ext cx="7315835"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使用单例可以减轻加载的负担、缩短加载的时间、提高加载的效率，但并不是所有地方都适用于单例，简单来说，单例主要适用于以下三个方面：</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（1）控制资源的使用，通过线程同步来控制资源的并发访问</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（2）控制实例的产生，以达到节约资源的目的</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（3）控制数据的共享，在不建立直接关联的条件下，让多个不相关的进程或线程之间实现通信</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842010"/>
            <a:chOff x="914400" y="616612"/>
            <a:chExt cx="7315200" cy="546031"/>
          </a:xfrm>
        </p:grpSpPr>
        <p:sp>
          <p:nvSpPr>
            <p:cNvPr id="6146" name="TextBox 13" descr="B56F103BB23E47beACAB404F50AF11BD# #TextBox 13"/>
            <p:cNvSpPr txBox="1">
              <a:spLocks noChangeArrowheads="1"/>
            </p:cNvSpPr>
            <p:nvPr/>
          </p:nvSpPr>
          <p:spPr bwMode="auto">
            <a:xfrm>
              <a:off x="1331595" y="616612"/>
              <a:ext cx="6792595" cy="39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1</a:t>
              </a:r>
              <a:r>
                <a:rPr lang="en-US" dirty="0" smtClean="0"/>
                <a:t>6</a:t>
              </a:r>
              <a:r>
                <a:rPr dirty="0" smtClean="0"/>
                <a:t>、尽量避免随意使用静态变量</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1696720"/>
            <a:ext cx="7315835" cy="179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要知道，当某个对象被定义为static的变量所引用，那么gc通常是不会回收这个对象所占有的堆内存的，如：</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public class A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private static B b = new B();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此时静态变量b的生命周期与A类相同，如果A类不被卸载，那么引用B指向的B对象会常驻内存，直到程序终止</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1765300"/>
            <a:chOff x="914400" y="616612"/>
            <a:chExt cx="7315200" cy="1279837"/>
          </a:xfrm>
        </p:grpSpPr>
        <p:sp>
          <p:nvSpPr>
            <p:cNvPr id="6146" name="TextBox 13" descr="B56F103BB23E47beACAB404F50AF11BD# #TextBox 13"/>
            <p:cNvSpPr txBox="1">
              <a:spLocks noChangeArrowheads="1"/>
            </p:cNvSpPr>
            <p:nvPr/>
          </p:nvSpPr>
          <p:spPr bwMode="auto">
            <a:xfrm>
              <a:off x="1331595" y="616612"/>
              <a:ext cx="6792595" cy="11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1</a:t>
              </a:r>
              <a:r>
                <a:rPr lang="en-US" dirty="0" smtClean="0"/>
                <a:t>7</a:t>
              </a:r>
              <a:r>
                <a:rPr dirty="0" smtClean="0"/>
                <a:t>、实现RandomAccess接口的集合比如ArrayList，应当使用最普通的for循环而不是foreach循环来遍历</a:t>
              </a:r>
              <a:endParaRPr dirty="0" smtClean="0"/>
            </a:p>
          </p:txBody>
        </p:sp>
        <p:sp>
          <p:nvSpPr>
            <p:cNvPr id="7" name="AutoShape 3"/>
            <p:cNvSpPr>
              <a:spLocks noChangeArrowheads="1"/>
            </p:cNvSpPr>
            <p:nvPr/>
          </p:nvSpPr>
          <p:spPr bwMode="auto">
            <a:xfrm>
              <a:off x="914400" y="616612"/>
              <a:ext cx="7315200" cy="1279837"/>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3076575"/>
            <a:ext cx="731583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
        <p:nvSpPr>
          <p:cNvPr id="4" name="文本框 3"/>
          <p:cNvSpPr txBox="1"/>
          <p:nvPr/>
        </p:nvSpPr>
        <p:spPr>
          <a:xfrm>
            <a:off x="1176020" y="2861310"/>
            <a:ext cx="6791960" cy="1554480"/>
          </a:xfrm>
          <a:prstGeom prst="rect">
            <a:avLst/>
          </a:prstGeom>
          <a:noFill/>
        </p:spPr>
        <p:txBody>
          <a:bodyPr wrap="square" rtlCol="0" anchor="t">
            <a:spAutoFit/>
          </a:bodyPr>
          <a:p>
            <a:pPr algn="just">
              <a:buNone/>
            </a:pPr>
            <a:r>
              <a:rPr lang="zh-CN" altLang="en-US" sz="1600" dirty="0">
                <a:solidFill>
                  <a:srgbClr val="BCE8F2"/>
                </a:solidFill>
                <a:latin typeface="方正兰亭黑_GBK" panose="02000000000000000000" pitchFamily="2" charset="-122"/>
                <a:ea typeface="方正兰亭黑_GBK" panose="02000000000000000000" pitchFamily="2" charset="-122"/>
              </a:rPr>
              <a:t>这是JDK推荐给用户的。JDK API对于RandomAccess接口的解释是：实现RandomAccess接口用来表明其支持快速随机访问，此接口的主要目的是允许一般的算法更改 其行为，从而将其应用到随机或连续访问列表时能提供良好的性能。实际经验表明，实现RandomAccess接口的类实例，假如是随机访问的，使用普通 for循环效率将高于使用foreach循环；反过来，如果是顺序访问的，则使用Iterator会效率更高。</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descr="FD1DDF730CE4456e89755B07FE1653D0# #Rectangle 13"/>
          <p:cNvSpPr>
            <a:spLocks noChangeArrowheads="1"/>
          </p:cNvSpPr>
          <p:nvPr/>
        </p:nvSpPr>
        <p:spPr bwMode="auto">
          <a:xfrm>
            <a:off x="1069975" y="1696720"/>
            <a:ext cx="7315835" cy="277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可以使用类似如下的代码作判断：</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if (list instanceof RandomAccess){</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for (int i = 0; i &lt; list.size(); i++){</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}else{</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Iterator&lt;?&gt; iterator = list.iterable();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while (iterator.hasNext()){</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iterator.next()</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foreach循环的底层实现原理就是迭代器Iterator</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descr="FD1DDF730CE4456e89755B07FE1653D0# #Rectangle 13"/>
          <p:cNvSpPr>
            <a:spLocks noChangeArrowheads="1"/>
          </p:cNvSpPr>
          <p:nvPr/>
        </p:nvSpPr>
        <p:spPr bwMode="auto">
          <a:xfrm>
            <a:off x="1069975" y="1370965"/>
            <a:ext cx="731583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r>
              <a:rPr lang="en-US" altLang="zh-CN" sz="1600" dirty="0">
                <a:solidFill>
                  <a:srgbClr val="BCE8F2"/>
                </a:solidFill>
                <a:latin typeface="方正兰亭黑_GBK" panose="02000000000000000000" pitchFamily="2" charset="-122"/>
                <a:ea typeface="方正兰亭黑_GBK" panose="02000000000000000000" pitchFamily="2" charset="-122"/>
              </a:rPr>
              <a:t>18</a:t>
            </a:r>
            <a:r>
              <a:rPr lang="zh-CN" altLang="en-US" sz="1600" dirty="0">
                <a:solidFill>
                  <a:srgbClr val="BCE8F2"/>
                </a:solidFill>
                <a:latin typeface="方正兰亭黑_GBK" panose="02000000000000000000" pitchFamily="2" charset="-122"/>
                <a:ea typeface="方正兰亭黑_GBK" panose="02000000000000000000" pitchFamily="2" charset="-122"/>
              </a:rPr>
              <a:t>、使用同步代码块替代同步方法</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点在多线程模块中的synchronized锁方法块一文中已经讲得很清楚了，除非能确定一整个方法都是需要进行同步的，否则尽量使用同步代码块，避免对那些不需要进行同步的代码也进行了同步，影响了代码执行效率。</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en-US" altLang="zh-CN" sz="1600" dirty="0">
                <a:solidFill>
                  <a:srgbClr val="BCE8F2"/>
                </a:solidFill>
                <a:latin typeface="方正兰亭黑_GBK" panose="02000000000000000000" pitchFamily="2" charset="-122"/>
                <a:ea typeface="方正兰亭黑_GBK" panose="02000000000000000000" pitchFamily="2" charset="-122"/>
              </a:rPr>
              <a:t>19</a:t>
            </a:r>
            <a:r>
              <a:rPr lang="zh-CN" altLang="en-US" sz="1600" dirty="0">
                <a:solidFill>
                  <a:srgbClr val="BCE8F2"/>
                </a:solidFill>
                <a:latin typeface="方正兰亭黑_GBK" panose="02000000000000000000" pitchFamily="2" charset="-122"/>
                <a:ea typeface="方正兰亭黑_GBK" panose="02000000000000000000" pitchFamily="2" charset="-122"/>
              </a:rPr>
              <a:t>、将常量声明为static final，并以大写命名</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这样在编译期间就可以把这些内容放入常量池中，避免运行期间计算生成常量的值。另外，将常量的名字以大写命名也可以方便区分出常量与变量</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en-US" altLang="zh-CN" sz="1600" dirty="0">
                <a:solidFill>
                  <a:srgbClr val="BCE8F2"/>
                </a:solidFill>
                <a:latin typeface="方正兰亭黑_GBK" panose="02000000000000000000" pitchFamily="2" charset="-122"/>
                <a:ea typeface="方正兰亭黑_GBK" panose="02000000000000000000" pitchFamily="2" charset="-122"/>
              </a:rPr>
              <a:t>20</a:t>
            </a:r>
            <a:r>
              <a:rPr lang="zh-CN" altLang="en-US" sz="1600" dirty="0">
                <a:solidFill>
                  <a:srgbClr val="BCE8F2"/>
                </a:solidFill>
                <a:latin typeface="方正兰亭黑_GBK" panose="02000000000000000000" pitchFamily="2" charset="-122"/>
                <a:ea typeface="方正兰亭黑_GBK" panose="02000000000000000000" pitchFamily="2" charset="-122"/>
              </a:rPr>
              <a:t>、不要创建一些不使用的对象，不要导入一些不使用的类</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14400" y="1489075"/>
            <a:ext cx="7133590" cy="3592830"/>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smtClean="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1146215" y="1760314"/>
              <a:ext cx="6851570" cy="284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r>
                <a:rPr lang="zh-CN" altLang="en-US" sz="1600" dirty="0">
                  <a:solidFill>
                    <a:srgbClr val="BCE8F2"/>
                  </a:solidFill>
                  <a:latin typeface="方正兰亭黑_GBK" panose="02000000000000000000" pitchFamily="2" charset="-122"/>
                  <a:ea typeface="方正兰亭黑_GBK" panose="02000000000000000000" pitchFamily="2" charset="-122"/>
                  <a:sym typeface="+mn-ea"/>
                </a:rPr>
                <a:t>代码优化,平时开发过程中,就尽量要求自己,养成良好习惯,一个个小</a:t>
              </a: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sym typeface="+mn-ea"/>
                </a:rPr>
                <a:t>的优化点,积攒起来绝对是有大幅度效率提升的。好了,现将平时看到的总</a:t>
              </a: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sym typeface="+mn-ea"/>
                </a:rPr>
                <a:t>结分享给大家，温故知新。</a:t>
              </a: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eaLnBrk="1" hangingPunct="1">
                <a:spcBef>
                  <a:spcPct val="0"/>
                </a:spcBef>
              </a:pP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eaLnBrk="1" hangingPunct="1">
                <a:spcBef>
                  <a:spcPct val="0"/>
                </a:spcBef>
              </a:pP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eaLnBrk="1" hangingPunct="1">
                <a:spcBef>
                  <a:spcPct val="0"/>
                </a:spcBef>
              </a:pPr>
              <a:r>
                <a:rPr lang="zh-CN" altLang="en-US" sz="1600" dirty="0">
                  <a:solidFill>
                    <a:srgbClr val="BCE8F2"/>
                  </a:solidFill>
                  <a:latin typeface="方正兰亭黑_GBK" panose="02000000000000000000" pitchFamily="2" charset="-122"/>
                  <a:ea typeface="方正兰亭黑_GBK" panose="02000000000000000000" pitchFamily="2" charset="-122"/>
                </a:rPr>
                <a:t>代码优化的目标：</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eaLnBrk="1" hangingPunct="1">
                <a:spcBef>
                  <a:spcPct val="0"/>
                </a:spcBef>
              </a:pP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eaLnBrk="1" hangingPunct="1">
                <a:spcBef>
                  <a:spcPct val="0"/>
                </a:spcBef>
              </a:pPr>
              <a:r>
                <a:rPr lang="zh-CN" altLang="en-US" sz="1600" dirty="0">
                  <a:solidFill>
                    <a:srgbClr val="BCE8F2"/>
                  </a:solidFill>
                  <a:latin typeface="方正兰亭黑_GBK" panose="02000000000000000000" pitchFamily="2" charset="-122"/>
                  <a:ea typeface="方正兰亭黑_GBK" panose="02000000000000000000" pitchFamily="2" charset="-122"/>
                </a:rPr>
                <a:t>        减小代码体积</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eaLnBrk="1" hangingPunct="1">
                <a:spcBef>
                  <a:spcPct val="0"/>
                </a:spcBef>
              </a:pP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eaLnBrk="1" hangingPunct="1">
                <a:spcBef>
                  <a:spcPct val="0"/>
                </a:spcBef>
              </a:pPr>
              <a:r>
                <a:rPr lang="zh-CN" altLang="en-US" sz="1600" dirty="0">
                  <a:solidFill>
                    <a:srgbClr val="BCE8F2"/>
                  </a:solidFill>
                  <a:latin typeface="方正兰亭黑_GBK" panose="02000000000000000000" pitchFamily="2" charset="-122"/>
                  <a:ea typeface="方正兰亭黑_GBK" panose="02000000000000000000" pitchFamily="2" charset="-122"/>
                </a:rPr>
                <a:t>        提高整个系统的运行效率</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914400" y="553245"/>
            <a:ext cx="7315200" cy="609399"/>
            <a:chOff x="914400" y="553244"/>
            <a:chExt cx="7315200" cy="609399"/>
          </a:xfrm>
        </p:grpSpPr>
        <p:sp>
          <p:nvSpPr>
            <p:cNvPr id="6146" name="TextBox 13" descr="B56F103BB23E47beACAB404F50AF11BD# #TextBox 13"/>
            <p:cNvSpPr txBox="1">
              <a:spLocks noChangeArrowheads="1"/>
            </p:cNvSpPr>
            <p:nvPr/>
          </p:nvSpPr>
          <p:spPr bwMode="auto">
            <a:xfrm>
              <a:off x="4013200" y="553244"/>
              <a:ext cx="11176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smtClean="0"/>
                <a:t>前 言</a:t>
              </a:r>
              <a:endParaRPr lang="zh-CN" altLang="en-US"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descr="FD1DDF730CE4456e89755B07FE1653D0# #Rectangle 13"/>
          <p:cNvSpPr>
            <a:spLocks noChangeArrowheads="1"/>
          </p:cNvSpPr>
          <p:nvPr/>
        </p:nvSpPr>
        <p:spPr bwMode="auto">
          <a:xfrm>
            <a:off x="1030605" y="966470"/>
            <a:ext cx="7315835" cy="423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en-US" altLang="zh-CN" sz="1600" dirty="0">
                <a:solidFill>
                  <a:srgbClr val="BCE8F2"/>
                </a:solidFill>
                <a:latin typeface="方正兰亭黑_GBK" panose="02000000000000000000" pitchFamily="2" charset="-122"/>
                <a:ea typeface="方正兰亭黑_GBK" panose="02000000000000000000" pitchFamily="2" charset="-122"/>
              </a:rPr>
              <a:t>21</a:t>
            </a:r>
            <a:r>
              <a:rPr lang="zh-CN" altLang="en-US" sz="1600" dirty="0">
                <a:solidFill>
                  <a:srgbClr val="BCE8F2"/>
                </a:solidFill>
                <a:latin typeface="方正兰亭黑_GBK" panose="02000000000000000000" pitchFamily="2" charset="-122"/>
                <a:ea typeface="方正兰亭黑_GBK" panose="02000000000000000000" pitchFamily="2" charset="-122"/>
              </a:rPr>
              <a:t>、使用数据库连接池和线程池</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这两个池都是用于重用对象的，前者可以避免频繁地打开和关闭连接，后者可以避免频繁地创建和销毁线程</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2</a:t>
            </a:r>
            <a:r>
              <a:rPr lang="en-US" altLang="zh-CN" sz="1600" dirty="0">
                <a:solidFill>
                  <a:srgbClr val="BCE8F2"/>
                </a:solidFill>
                <a:latin typeface="方正兰亭黑_GBK" panose="02000000000000000000" pitchFamily="2" charset="-122"/>
                <a:ea typeface="方正兰亭黑_GBK" panose="02000000000000000000" pitchFamily="2" charset="-122"/>
              </a:rPr>
              <a:t>2</a:t>
            </a:r>
            <a:r>
              <a:rPr lang="zh-CN" altLang="en-US" sz="1600" dirty="0">
                <a:solidFill>
                  <a:srgbClr val="BCE8F2"/>
                </a:solidFill>
                <a:latin typeface="方正兰亭黑_GBK" panose="02000000000000000000" pitchFamily="2" charset="-122"/>
                <a:ea typeface="方正兰亭黑_GBK" panose="02000000000000000000" pitchFamily="2" charset="-122"/>
              </a:rPr>
              <a:t>、使用带缓冲的输入输出流进行IO操作</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带缓冲的输入输出流，即BufferedReader、BufferedWriter、BufferedInputStream、BufferedOutputStream，这可以极大地提升IO效率</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2</a:t>
            </a:r>
            <a:r>
              <a:rPr lang="en-US" altLang="zh-CN" sz="1600" dirty="0">
                <a:solidFill>
                  <a:srgbClr val="BCE8F2"/>
                </a:solidFill>
                <a:latin typeface="方正兰亭黑_GBK" panose="02000000000000000000" pitchFamily="2" charset="-122"/>
                <a:ea typeface="方正兰亭黑_GBK" panose="02000000000000000000" pitchFamily="2" charset="-122"/>
              </a:rPr>
              <a:t>3</a:t>
            </a:r>
            <a:r>
              <a:rPr lang="zh-CN" altLang="en-US" sz="1600" dirty="0">
                <a:solidFill>
                  <a:srgbClr val="BCE8F2"/>
                </a:solidFill>
                <a:latin typeface="方正兰亭黑_GBK" panose="02000000000000000000" pitchFamily="2" charset="-122"/>
                <a:ea typeface="方正兰亭黑_GBK" panose="02000000000000000000" pitchFamily="2" charset="-122"/>
              </a:rPr>
              <a:t>、顺序插入和随机访问比较多的场景使用ArrayList，元素删除和中间插入比较多的场景使用LinkedList</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en-US" altLang="zh-CN" sz="1600" dirty="0">
                <a:solidFill>
                  <a:srgbClr val="BCE8F2"/>
                </a:solidFill>
                <a:latin typeface="方正兰亭黑_GBK" panose="02000000000000000000" pitchFamily="2" charset="-122"/>
                <a:ea typeface="方正兰亭黑_GBK" panose="02000000000000000000" pitchFamily="2" charset="-122"/>
              </a:rPr>
              <a:t>24</a:t>
            </a:r>
            <a:r>
              <a:rPr lang="zh-CN" altLang="en-US" sz="1600" dirty="0">
                <a:solidFill>
                  <a:srgbClr val="BCE8F2"/>
                </a:solidFill>
                <a:latin typeface="方正兰亭黑_GBK" panose="02000000000000000000" pitchFamily="2" charset="-122"/>
                <a:ea typeface="方正兰亭黑_GBK" panose="02000000000000000000" pitchFamily="2" charset="-122"/>
              </a:rPr>
              <a:t>、不要让public方法中有太多的形参</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public方法即对外提供的方法，如果给这些方法太多形参的话主要有两点坏处：</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1、违反了面向对象的编程思想，Java讲求一切都是对象，太多的形参，和面向对象的编程思想并不契合</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2、参数太多势必导致方法调用的出错概率增加</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1115060"/>
            <a:chOff x="914400" y="616612"/>
            <a:chExt cx="7315200" cy="606382"/>
          </a:xfrm>
        </p:grpSpPr>
        <p:sp>
          <p:nvSpPr>
            <p:cNvPr id="6146" name="TextBox 13" descr="B56F103BB23E47beACAB404F50AF11BD# #TextBox 13"/>
            <p:cNvSpPr txBox="1">
              <a:spLocks noChangeArrowheads="1"/>
            </p:cNvSpPr>
            <p:nvPr/>
          </p:nvSpPr>
          <p:spPr bwMode="auto">
            <a:xfrm>
              <a:off x="1331595" y="616612"/>
              <a:ext cx="6792595" cy="606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dirty="0" smtClean="0"/>
                <a:t>25</a:t>
              </a:r>
              <a:r>
                <a:rPr lang="zh-CN" altLang="en-US" dirty="0" smtClean="0"/>
                <a:t>、</a:t>
              </a:r>
              <a:r>
                <a:rPr dirty="0" smtClean="0"/>
                <a:t>字符串变量和字符串常量equals的时候将字符串常量写在前面</a:t>
              </a:r>
              <a:endParaRPr dirty="0" smtClean="0"/>
            </a:p>
          </p:txBody>
        </p:sp>
        <p:sp>
          <p:nvSpPr>
            <p:cNvPr id="7" name="AutoShape 3"/>
            <p:cNvSpPr>
              <a:spLocks noChangeArrowheads="1"/>
            </p:cNvSpPr>
            <p:nvPr/>
          </p:nvSpPr>
          <p:spPr bwMode="auto">
            <a:xfrm>
              <a:off x="914400" y="616612"/>
              <a:ext cx="7315200" cy="606037"/>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1696720"/>
            <a:ext cx="7315835" cy="277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这是一个比较常见的小技巧了，如果有以下代码：</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String str = "123";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if (str.equals("123"))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建议修改为：</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String str = "123";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if ("123".equals(str))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这么做主要是可以避免空指针异常</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801370"/>
            <a:chOff x="914400" y="616612"/>
            <a:chExt cx="7315200" cy="606037"/>
          </a:xfrm>
        </p:grpSpPr>
        <p:sp>
          <p:nvSpPr>
            <p:cNvPr id="6146" name="TextBox 13" descr="B56F103BB23E47beACAB404F50AF11BD# #TextBox 13"/>
            <p:cNvSpPr txBox="1">
              <a:spLocks noChangeArrowheads="1"/>
            </p:cNvSpPr>
            <p:nvPr/>
          </p:nvSpPr>
          <p:spPr bwMode="auto">
            <a:xfrm>
              <a:off x="1331595" y="616612"/>
              <a:ext cx="6792595" cy="4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dirty="0" smtClean="0"/>
                <a:t>26</a:t>
              </a:r>
              <a:r>
                <a:rPr lang="zh-CN" altLang="en-US" dirty="0" smtClean="0"/>
                <a:t>、</a:t>
              </a:r>
              <a:r>
                <a:rPr dirty="0" smtClean="0"/>
                <a:t>使用最有效率的方式去遍历Map</a:t>
              </a:r>
              <a:endParaRPr dirty="0" smtClean="0"/>
            </a:p>
          </p:txBody>
        </p:sp>
        <p:sp>
          <p:nvSpPr>
            <p:cNvPr id="7" name="AutoShape 3"/>
            <p:cNvSpPr>
              <a:spLocks noChangeArrowheads="1"/>
            </p:cNvSpPr>
            <p:nvPr/>
          </p:nvSpPr>
          <p:spPr bwMode="auto">
            <a:xfrm>
              <a:off x="914400" y="616612"/>
              <a:ext cx="7315200" cy="606037"/>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1488440"/>
            <a:ext cx="7315835" cy="374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遍历Map的方式有很多，通常场景下我们需要的是遍历Map中的Key和Value，那么推荐使用的、效率最高的方式是：</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public static void main(String[] args)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HashMap&lt;String, String&gt; hm = new HashMap&lt;String, String&gt;();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hm.put("111", "222");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Set&lt;Map.Entry&lt;String, String&gt;&gt; entrySet = hm.entrySet();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Iterator&lt;Map.Entry&lt;String, String&gt;&gt; iter = entrySet.iterator();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while (iter.hasNext())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Map.Entry&lt;String, String&gt; entry = iter.next();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System.out.println(entry.getKey() + "\t" + entry.getValue());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如果你只是想遍历一下这个Map的key值，那用”Set&lt;String&gt; keySet = hm.keySet();”会比较合适一些</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1115060"/>
            <a:chOff x="914400" y="616612"/>
            <a:chExt cx="7315200" cy="606382"/>
          </a:xfrm>
        </p:grpSpPr>
        <p:sp>
          <p:nvSpPr>
            <p:cNvPr id="6146" name="TextBox 13" descr="B56F103BB23E47beACAB404F50AF11BD# #TextBox 13"/>
            <p:cNvSpPr txBox="1">
              <a:spLocks noChangeArrowheads="1"/>
            </p:cNvSpPr>
            <p:nvPr/>
          </p:nvSpPr>
          <p:spPr bwMode="auto">
            <a:xfrm>
              <a:off x="1331595" y="616612"/>
              <a:ext cx="6792595" cy="606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dirty="0" smtClean="0"/>
                <a:t>25</a:t>
              </a:r>
              <a:r>
                <a:rPr lang="zh-CN" altLang="en-US" dirty="0" smtClean="0"/>
                <a:t>、</a:t>
              </a:r>
              <a:r>
                <a:rPr dirty="0" smtClean="0"/>
                <a:t>字符串变量和字符串常量equals的时候将字符串常量写在前面</a:t>
              </a:r>
              <a:endParaRPr dirty="0" smtClean="0"/>
            </a:p>
          </p:txBody>
        </p:sp>
        <p:sp>
          <p:nvSpPr>
            <p:cNvPr id="7" name="AutoShape 3"/>
            <p:cNvSpPr>
              <a:spLocks noChangeArrowheads="1"/>
            </p:cNvSpPr>
            <p:nvPr/>
          </p:nvSpPr>
          <p:spPr bwMode="auto">
            <a:xfrm>
              <a:off x="914400" y="616612"/>
              <a:ext cx="7315200" cy="606037"/>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1696720"/>
            <a:ext cx="7315835" cy="277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这是一个比较常见的小技巧了，如果有以下代码：</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String str = "123";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if (str.equals("123"))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建议修改为：</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String str = "123";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if ("123".equals(str))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这么做主要是可以避免空指针异常</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1115060"/>
            <a:chOff x="914400" y="616612"/>
            <a:chExt cx="7315200" cy="606382"/>
          </a:xfrm>
        </p:grpSpPr>
        <p:sp>
          <p:nvSpPr>
            <p:cNvPr id="6146" name="TextBox 13" descr="B56F103BB23E47beACAB404F50AF11BD# #TextBox 13"/>
            <p:cNvSpPr txBox="1">
              <a:spLocks noChangeArrowheads="1"/>
            </p:cNvSpPr>
            <p:nvPr/>
          </p:nvSpPr>
          <p:spPr bwMode="auto">
            <a:xfrm>
              <a:off x="1331595" y="616612"/>
              <a:ext cx="6792595" cy="606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dirty="0" smtClean="0"/>
                <a:t>26</a:t>
              </a:r>
              <a:r>
                <a:rPr lang="zh-CN" altLang="en-US" dirty="0" smtClean="0"/>
                <a:t>、</a:t>
              </a:r>
              <a:r>
                <a:rPr lang="zh-CN" altLang="en-US" dirty="0">
                  <a:solidFill>
                    <a:srgbClr val="BCE8F2"/>
                  </a:solidFill>
                  <a:latin typeface="方正兰亭黑_GBK" panose="02000000000000000000" pitchFamily="2" charset="-122"/>
                  <a:ea typeface="方正兰亭黑_GBK" panose="02000000000000000000" pitchFamily="2" charset="-122"/>
                  <a:sym typeface="+mn-ea"/>
                </a:rPr>
                <a:t>对于boolean值，避免不必要的等式判断</a:t>
              </a:r>
              <a:endParaRPr dirty="0" smtClean="0"/>
            </a:p>
          </p:txBody>
        </p:sp>
        <p:sp>
          <p:nvSpPr>
            <p:cNvPr id="7" name="AutoShape 3"/>
            <p:cNvSpPr>
              <a:spLocks noChangeArrowheads="1"/>
            </p:cNvSpPr>
            <p:nvPr/>
          </p:nvSpPr>
          <p:spPr bwMode="auto">
            <a:xfrm>
              <a:off x="914400" y="616612"/>
              <a:ext cx="7315200" cy="606037"/>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1069975" y="1696720"/>
            <a:ext cx="731583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将一个boolean值与一个true比较是一个恒等操作(直接返回该boolean变量的值). 移走对于boolean的不必要操作至少会带来2个好处：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1)代码执行的更快 (生成的字节码少了5个字节)；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2)代码也会更加干净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721995"/>
            <a:chOff x="914400" y="616612"/>
            <a:chExt cx="7315200" cy="392629"/>
          </a:xfrm>
        </p:grpSpPr>
        <p:sp>
          <p:nvSpPr>
            <p:cNvPr id="6146" name="TextBox 13" descr="B56F103BB23E47beACAB404F50AF11BD# #TextBox 13"/>
            <p:cNvSpPr txBox="1">
              <a:spLocks noChangeArrowheads="1"/>
            </p:cNvSpPr>
            <p:nvPr/>
          </p:nvSpPr>
          <p:spPr bwMode="auto">
            <a:xfrm>
              <a:off x="1331595" y="616612"/>
              <a:ext cx="6792595" cy="3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dirty="0" smtClean="0"/>
                <a:t>27</a:t>
              </a:r>
              <a:r>
                <a:rPr lang="zh-CN" altLang="en-US" dirty="0" smtClean="0"/>
                <a:t>、</a:t>
              </a:r>
              <a:r>
                <a:rPr lang="zh-CN" altLang="en-US" dirty="0">
                  <a:solidFill>
                    <a:srgbClr val="BCE8F2"/>
                  </a:solidFill>
                  <a:latin typeface="方正兰亭黑_GBK" panose="02000000000000000000" pitchFamily="2" charset="-122"/>
                  <a:ea typeface="方正兰亭黑_GBK" panose="02000000000000000000" pitchFamily="2" charset="-122"/>
                  <a:sym typeface="+mn-ea"/>
                </a:rPr>
                <a:t>程序运行过程中避免使用反射</a:t>
              </a:r>
              <a:endParaRPr lang="zh-CN" altLang="en-US" dirty="0">
                <a:solidFill>
                  <a:srgbClr val="BCE8F2"/>
                </a:solidFill>
                <a:latin typeface="方正兰亭黑_GBK" panose="02000000000000000000" pitchFamily="2" charset="-122"/>
                <a:ea typeface="方正兰亭黑_GBK" panose="02000000000000000000" pitchFamily="2" charset="-122"/>
                <a:sym typeface="+mn-ea"/>
              </a:endParaRPr>
            </a:p>
          </p:txBody>
        </p:sp>
        <p:sp>
          <p:nvSpPr>
            <p:cNvPr id="7" name="AutoShape 3"/>
            <p:cNvSpPr>
              <a:spLocks noChangeArrowheads="1"/>
            </p:cNvSpPr>
            <p:nvPr/>
          </p:nvSpPr>
          <p:spPr bwMode="auto">
            <a:xfrm>
              <a:off x="914400" y="616612"/>
              <a:ext cx="7315200" cy="392629"/>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2" name="文本框 1"/>
          <p:cNvSpPr txBox="1"/>
          <p:nvPr/>
        </p:nvSpPr>
        <p:spPr>
          <a:xfrm>
            <a:off x="1063625" y="2080260"/>
            <a:ext cx="7016750" cy="2225040"/>
          </a:xfrm>
          <a:prstGeom prst="rect">
            <a:avLst/>
          </a:prstGeom>
          <a:noFill/>
        </p:spPr>
        <p:txBody>
          <a:bodyPr wrap="square" rtlCol="0" anchor="t">
            <a:spAutoFit/>
          </a:bodyPr>
          <a:p>
            <a:r>
              <a:rPr lang="zh-CN" altLang="en-US" sz="2000" dirty="0">
                <a:solidFill>
                  <a:srgbClr val="BCE8F2"/>
                </a:solidFill>
                <a:latin typeface="方正兰亭黑_GBK" panose="02000000000000000000" pitchFamily="2" charset="-122"/>
                <a:ea typeface="方正兰亭黑_GBK" panose="02000000000000000000" pitchFamily="2" charset="-122"/>
              </a:rPr>
              <a:t>反射是Java提供给用户一个很强大的功能，功能强大往往意味着效率不高。不建议在程序运行过程中使用尤其是频繁使用反射机制， 特别是Method的invoke方法，如果确实有必要，一种建议性的做法是将那些需要通过反射加载的类在项目启动的时候通过反射实例化出一个对象并放入 内存—-用户只关心和对端交互的时候获取最快的响应速度，并不关心对端的项目启动花多久时间。</a:t>
            </a:r>
            <a:endParaRPr lang="zh-CN" altLang="en-US" sz="20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矩形 896"/>
          <p:cNvSpPr/>
          <p:nvPr/>
        </p:nvSpPr>
        <p:spPr>
          <a:xfrm>
            <a:off x="2730183" y="2105827"/>
            <a:ext cx="3683635" cy="1005840"/>
          </a:xfrm>
          <a:prstGeom prst="rect">
            <a:avLst/>
          </a:prstGeom>
          <a:noFill/>
          <a:ln>
            <a:noFill/>
          </a:ln>
        </p:spPr>
        <p:txBody>
          <a:bodyPr wrap="none">
            <a:spAutoFit/>
          </a:bodyPr>
          <a:lstStyle/>
          <a:p>
            <a:pPr algn="ctr"/>
            <a:r>
              <a:rPr lang="zh-CN" altLang="en-US" sz="60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谢谢大家</a:t>
            </a:r>
            <a:r>
              <a:rPr lang="en-US" altLang="zh-CN" sz="60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a:t>
            </a:r>
            <a:endParaRPr lang="en-US" altLang="zh-CN" sz="60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endParaRPr>
          </a:p>
        </p:txBody>
      </p:sp>
      <p:sp>
        <p:nvSpPr>
          <p:cNvPr id="898" name="矩形 897"/>
          <p:cNvSpPr/>
          <p:nvPr/>
        </p:nvSpPr>
        <p:spPr>
          <a:xfrm>
            <a:off x="3726256" y="1768383"/>
            <a:ext cx="1691489" cy="400110"/>
          </a:xfrm>
          <a:prstGeom prst="rect">
            <a:avLst/>
          </a:prstGeom>
          <a:ln>
            <a:noFill/>
          </a:ln>
        </p:spPr>
        <p:txBody>
          <a:bodyPr wrap="none">
            <a:spAutoFit/>
          </a:bodyPr>
          <a:lstStyle/>
          <a:p>
            <a:pPr algn="ctr"/>
            <a:r>
              <a:rPr lang="en-US" altLang="zh-CN" sz="2000" dirty="0" smtClean="0">
                <a:solidFill>
                  <a:schemeClr val="accent3">
                    <a:lumMod val="40000"/>
                    <a:lumOff val="60000"/>
                  </a:schemeClr>
                </a:solidFill>
                <a:latin typeface="方正兰亭中黑_GBK" panose="02000000000000000000" pitchFamily="2" charset="-122"/>
                <a:ea typeface="方正兰亭中黑_GBK" panose="02000000000000000000" pitchFamily="2" charset="-122"/>
              </a:rPr>
              <a:t>Thank you!</a:t>
            </a:r>
            <a:endParaRPr lang="zh-CN" altLang="en-US" sz="2000" dirty="0">
              <a:solidFill>
                <a:schemeClr val="accent3">
                  <a:lumMod val="40000"/>
                  <a:lumOff val="60000"/>
                </a:schemeClr>
              </a:solidFill>
              <a:latin typeface="方正兰亭中黑_GBK" panose="02000000000000000000" pitchFamily="2" charset="-122"/>
              <a:ea typeface="方正兰亭中黑_GBK" panose="02000000000000000000" pitchFamily="2" charset="-122"/>
            </a:endParaRPr>
          </a:p>
        </p:txBody>
      </p:sp>
      <p:pic>
        <p:nvPicPr>
          <p:cNvPr id="134" name="图片 1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4148093"/>
            <a:ext cx="9143997" cy="1566907"/>
          </a:xfrm>
          <a:prstGeom prst="rect">
            <a:avLst/>
          </a:prstGeom>
        </p:spPr>
      </p:pic>
      <p:grpSp>
        <p:nvGrpSpPr>
          <p:cNvPr id="135" name="组合 134"/>
          <p:cNvGrpSpPr/>
          <p:nvPr/>
        </p:nvGrpSpPr>
        <p:grpSpPr>
          <a:xfrm>
            <a:off x="544740" y="3158498"/>
            <a:ext cx="8036560" cy="2575514"/>
            <a:chOff x="382546" y="2654528"/>
            <a:chExt cx="8360948" cy="2679472"/>
          </a:xfrm>
        </p:grpSpPr>
        <p:sp>
          <p:nvSpPr>
            <p:cNvPr id="136" name="Freeform 6628"/>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629"/>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630"/>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6632"/>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6634"/>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636"/>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6639"/>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6640"/>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6641"/>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642"/>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643"/>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644"/>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645"/>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646"/>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647"/>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Freeform 6653"/>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654"/>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655"/>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1" name="组合 170"/>
          <p:cNvGrpSpPr/>
          <p:nvPr/>
        </p:nvGrpSpPr>
        <p:grpSpPr>
          <a:xfrm>
            <a:off x="-357350" y="303795"/>
            <a:ext cx="9779403" cy="3983462"/>
            <a:chOff x="-717603" y="303795"/>
            <a:chExt cx="9779403" cy="3983462"/>
          </a:xfrm>
        </p:grpSpPr>
        <p:sp>
          <p:nvSpPr>
            <p:cNvPr id="172" name="Freeform 5796"/>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5797"/>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5798"/>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5799"/>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5800"/>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5801"/>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802"/>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803"/>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804"/>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805"/>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5806"/>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807"/>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808"/>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809"/>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810"/>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5811"/>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5813"/>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5814"/>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5815"/>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5816"/>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5821"/>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5822"/>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5823"/>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5824"/>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5825"/>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5826"/>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5827"/>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5828"/>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5829"/>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5830"/>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5831"/>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5832"/>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5833"/>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5834"/>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5835"/>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5836"/>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5837"/>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5838"/>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5839"/>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5841"/>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5842"/>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5844"/>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6620"/>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6621"/>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6622"/>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6623"/>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6624"/>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6625"/>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6626"/>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6627"/>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5812"/>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1000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22" presetClass="entr" presetSubtype="4"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wipe(down)">
                                      <p:cBhvr>
                                        <p:cTn id="10" dur="3000"/>
                                        <p:tgtEl>
                                          <p:spTgt spid="134"/>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3000" fill="hold"/>
                                        <p:tgtEl>
                                          <p:spTgt spid="135"/>
                                        </p:tgtEl>
                                        <p:attrNameLst>
                                          <p:attrName>ppt_w</p:attrName>
                                        </p:attrNameLst>
                                      </p:cBhvr>
                                      <p:tavLst>
                                        <p:tav tm="0">
                                          <p:val>
                                            <p:fltVal val="0"/>
                                          </p:val>
                                        </p:tav>
                                        <p:tav tm="100000">
                                          <p:val>
                                            <p:strVal val="#ppt_w"/>
                                          </p:val>
                                        </p:tav>
                                      </p:tavLst>
                                    </p:anim>
                                    <p:anim calcmode="lin" valueType="num">
                                      <p:cBhvr>
                                        <p:cTn id="14" dur="3000" fill="hold"/>
                                        <p:tgtEl>
                                          <p:spTgt spid="135"/>
                                        </p:tgtEl>
                                        <p:attrNameLst>
                                          <p:attrName>ppt_h</p:attrName>
                                        </p:attrNameLst>
                                      </p:cBhvr>
                                      <p:tavLst>
                                        <p:tav tm="0">
                                          <p:val>
                                            <p:fltVal val="0"/>
                                          </p:val>
                                        </p:tav>
                                        <p:tav tm="100000">
                                          <p:val>
                                            <p:strVal val="#ppt_h"/>
                                          </p:val>
                                        </p:tav>
                                      </p:tavLst>
                                    </p:anim>
                                    <p:animEffect transition="in" filter="fade">
                                      <p:cBhvr>
                                        <p:cTn id="15" dur="3000"/>
                                        <p:tgtEl>
                                          <p:spTgt spid="135"/>
                                        </p:tgtEl>
                                      </p:cBhvr>
                                    </p:animEffect>
                                    <p:anim calcmode="lin" valueType="num">
                                      <p:cBhvr>
                                        <p:cTn id="16" dur="3000" fill="hold"/>
                                        <p:tgtEl>
                                          <p:spTgt spid="135"/>
                                        </p:tgtEl>
                                        <p:attrNameLst>
                                          <p:attrName>ppt_x</p:attrName>
                                        </p:attrNameLst>
                                      </p:cBhvr>
                                      <p:tavLst>
                                        <p:tav tm="0">
                                          <p:val>
                                            <p:fltVal val="0.5"/>
                                          </p:val>
                                        </p:tav>
                                        <p:tav tm="100000">
                                          <p:val>
                                            <p:strVal val="#ppt_x"/>
                                          </p:val>
                                        </p:tav>
                                      </p:tavLst>
                                    </p:anim>
                                    <p:anim calcmode="lin" valueType="num">
                                      <p:cBhvr>
                                        <p:cTn id="17" dur="3000" fill="hold"/>
                                        <p:tgtEl>
                                          <p:spTgt spid="135"/>
                                        </p:tgtEl>
                                        <p:attrNameLst>
                                          <p:attrName>ppt_y</p:attrName>
                                        </p:attrNameLst>
                                      </p:cBhvr>
                                      <p:tavLst>
                                        <p:tav tm="0">
                                          <p:val>
                                            <p:fltVal val="0.5"/>
                                          </p:val>
                                        </p:tav>
                                        <p:tav tm="100000">
                                          <p:val>
                                            <p:strVal val="#ppt_y"/>
                                          </p:val>
                                        </p:tav>
                                      </p:tavLst>
                                    </p:anim>
                                  </p:childTnLst>
                                </p:cTn>
                              </p:par>
                            </p:childTnLst>
                          </p:cTn>
                        </p:par>
                        <p:par>
                          <p:cTn id="18" fill="hold">
                            <p:stCondLst>
                              <p:cond delay="500"/>
                            </p:stCondLst>
                            <p:childTnLst>
                              <p:par>
                                <p:cTn id="19" presetID="38" presetClass="entr" presetSubtype="0" accel="50000" fill="hold" grpId="0" nodeType="afterEffect">
                                  <p:stCondLst>
                                    <p:cond delay="0"/>
                                  </p:stCondLst>
                                  <p:iterate type="lt">
                                    <p:tmPct val="50000"/>
                                  </p:iterate>
                                  <p:childTnLst>
                                    <p:set>
                                      <p:cBhvr>
                                        <p:cTn id="20" dur="1" fill="hold">
                                          <p:stCondLst>
                                            <p:cond delay="0"/>
                                          </p:stCondLst>
                                        </p:cTn>
                                        <p:tgtEl>
                                          <p:spTgt spid="897"/>
                                        </p:tgtEl>
                                        <p:attrNameLst>
                                          <p:attrName>style.visibility</p:attrName>
                                        </p:attrNameLst>
                                      </p:cBhvr>
                                      <p:to>
                                        <p:strVal val="visible"/>
                                      </p:to>
                                    </p:set>
                                    <p:set>
                                      <p:cBhvr>
                                        <p:cTn id="21" dur="91" fill="hold">
                                          <p:stCondLst>
                                            <p:cond delay="0"/>
                                          </p:stCondLst>
                                        </p:cTn>
                                        <p:tgtEl>
                                          <p:spTgt spid="897"/>
                                        </p:tgtEl>
                                        <p:attrNameLst>
                                          <p:attrName>style.rotation</p:attrName>
                                        </p:attrNameLst>
                                      </p:cBhvr>
                                      <p:to>
                                        <p:strVal val="-45.0"/>
                                      </p:to>
                                    </p:set>
                                    <p:anim calcmode="lin" valueType="num">
                                      <p:cBhvr>
                                        <p:cTn id="22" dur="91" fill="hold">
                                          <p:stCondLst>
                                            <p:cond delay="91"/>
                                          </p:stCondLst>
                                        </p:cTn>
                                        <p:tgtEl>
                                          <p:spTgt spid="897"/>
                                        </p:tgtEl>
                                        <p:attrNameLst>
                                          <p:attrName>style.rotation</p:attrName>
                                        </p:attrNameLst>
                                      </p:cBhvr>
                                      <p:tavLst>
                                        <p:tav tm="0">
                                          <p:val>
                                            <p:fltVal val="-45"/>
                                          </p:val>
                                        </p:tav>
                                        <p:tav tm="69900">
                                          <p:val>
                                            <p:fltVal val="45"/>
                                          </p:val>
                                        </p:tav>
                                        <p:tav tm="100000">
                                          <p:val>
                                            <p:fltVal val="0"/>
                                          </p:val>
                                        </p:tav>
                                      </p:tavLst>
                                    </p:anim>
                                    <p:anim calcmode="lin" valueType="num">
                                      <p:cBhvr>
                                        <p:cTn id="23" dur="91" fill="hold">
                                          <p:stCondLst>
                                            <p:cond delay="0"/>
                                          </p:stCondLst>
                                        </p:cTn>
                                        <p:tgtEl>
                                          <p:spTgt spid="897"/>
                                        </p:tgtEl>
                                        <p:attrNameLst>
                                          <p:attrName>ppt_y</p:attrName>
                                        </p:attrNameLst>
                                      </p:cBhvr>
                                      <p:tavLst>
                                        <p:tav tm="0">
                                          <p:val>
                                            <p:strVal val="#ppt_y-1"/>
                                          </p:val>
                                        </p:tav>
                                        <p:tav tm="100000">
                                          <p:val>
                                            <p:strVal val="#ppt_y-(0.354*#ppt_w-0.172*#ppt_h)"/>
                                          </p:val>
                                        </p:tav>
                                      </p:tavLst>
                                    </p:anim>
                                    <p:anim calcmode="lin" valueType="num">
                                      <p:cBhvr>
                                        <p:cTn id="24" dur="31" decel="50000" autoRev="1" fill="hold">
                                          <p:stCondLst>
                                            <p:cond delay="91"/>
                                          </p:stCondLst>
                                        </p:cTn>
                                        <p:tgtEl>
                                          <p:spTgt spid="897"/>
                                        </p:tgtEl>
                                        <p:attrNameLst>
                                          <p:attrName>ppt_y</p:attrName>
                                        </p:attrNameLst>
                                      </p:cBhvr>
                                      <p:tavLst>
                                        <p:tav tm="0">
                                          <p:val>
                                            <p:strVal val="#ppt_y-(0.354*#ppt_w-0.172*#ppt_h)"/>
                                          </p:val>
                                        </p:tav>
                                        <p:tav tm="100000">
                                          <p:val>
                                            <p:strVal val="#ppt_y-(0.354*#ppt_w-0.172*#ppt_h)-#ppt_h/2"/>
                                          </p:val>
                                        </p:tav>
                                      </p:tavLst>
                                    </p:anim>
                                    <p:anim calcmode="lin" valueType="num">
                                      <p:cBhvr>
                                        <p:cTn id="25" dur="27" fill="hold">
                                          <p:stCondLst>
                                            <p:cond delay="173"/>
                                          </p:stCondLst>
                                        </p:cTn>
                                        <p:tgtEl>
                                          <p:spTgt spid="897"/>
                                        </p:tgtEl>
                                        <p:attrNameLst>
                                          <p:attrName>ppt_y</p:attrName>
                                        </p:attrNameLst>
                                      </p:cBhvr>
                                      <p:tavLst>
                                        <p:tav tm="0">
                                          <p:val>
                                            <p:strVal val="#ppt_y-(0.354*#ppt_w-0.172*#ppt_h)"/>
                                          </p:val>
                                        </p:tav>
                                        <p:tav tm="100000">
                                          <p:val>
                                            <p:strVal val="#ppt_y"/>
                                          </p:val>
                                        </p:tav>
                                      </p:tavLst>
                                    </p:anim>
                                  </p:childTnLst>
                                </p:cTn>
                              </p:par>
                            </p:childTnLst>
                          </p:cTn>
                        </p:par>
                        <p:par>
                          <p:cTn id="26" fill="hold">
                            <p:stCondLst>
                              <p:cond delay="6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898"/>
                                        </p:tgtEl>
                                        <p:attrNameLst>
                                          <p:attrName>style.visibility</p:attrName>
                                        </p:attrNameLst>
                                      </p:cBhvr>
                                      <p:to>
                                        <p:strVal val="visible"/>
                                      </p:to>
                                    </p:set>
                                    <p:set>
                                      <p:cBhvr>
                                        <p:cTn id="29" dur="91" fill="hold">
                                          <p:stCondLst>
                                            <p:cond delay="0"/>
                                          </p:stCondLst>
                                        </p:cTn>
                                        <p:tgtEl>
                                          <p:spTgt spid="898"/>
                                        </p:tgtEl>
                                        <p:attrNameLst>
                                          <p:attrName>style.rotation</p:attrName>
                                        </p:attrNameLst>
                                      </p:cBhvr>
                                      <p:to>
                                        <p:strVal val="-45.0"/>
                                      </p:to>
                                    </p:set>
                                    <p:anim calcmode="lin" valueType="num">
                                      <p:cBhvr>
                                        <p:cTn id="30" dur="91" fill="hold">
                                          <p:stCondLst>
                                            <p:cond delay="91"/>
                                          </p:stCondLst>
                                        </p:cTn>
                                        <p:tgtEl>
                                          <p:spTgt spid="898"/>
                                        </p:tgtEl>
                                        <p:attrNameLst>
                                          <p:attrName>style.rotation</p:attrName>
                                        </p:attrNameLst>
                                      </p:cBhvr>
                                      <p:tavLst>
                                        <p:tav tm="0">
                                          <p:val>
                                            <p:fltVal val="-45"/>
                                          </p:val>
                                        </p:tav>
                                        <p:tav tm="69900">
                                          <p:val>
                                            <p:fltVal val="45"/>
                                          </p:val>
                                        </p:tav>
                                        <p:tav tm="100000">
                                          <p:val>
                                            <p:fltVal val="0"/>
                                          </p:val>
                                        </p:tav>
                                      </p:tavLst>
                                    </p:anim>
                                    <p:anim calcmode="lin" valueType="num">
                                      <p:cBhvr>
                                        <p:cTn id="31" dur="91" fill="hold">
                                          <p:stCondLst>
                                            <p:cond delay="0"/>
                                          </p:stCondLst>
                                        </p:cTn>
                                        <p:tgtEl>
                                          <p:spTgt spid="898"/>
                                        </p:tgtEl>
                                        <p:attrNameLst>
                                          <p:attrName>ppt_y</p:attrName>
                                        </p:attrNameLst>
                                      </p:cBhvr>
                                      <p:tavLst>
                                        <p:tav tm="0">
                                          <p:val>
                                            <p:strVal val="#ppt_y-1"/>
                                          </p:val>
                                        </p:tav>
                                        <p:tav tm="100000">
                                          <p:val>
                                            <p:strVal val="#ppt_y-(0.354*#ppt_w-0.172*#ppt_h)"/>
                                          </p:val>
                                        </p:tav>
                                      </p:tavLst>
                                    </p:anim>
                                    <p:anim calcmode="lin" valueType="num">
                                      <p:cBhvr>
                                        <p:cTn id="32" dur="31" decel="50000" autoRev="1" fill="hold">
                                          <p:stCondLst>
                                            <p:cond delay="91"/>
                                          </p:stCondLst>
                                        </p:cTn>
                                        <p:tgtEl>
                                          <p:spTgt spid="898"/>
                                        </p:tgtEl>
                                        <p:attrNameLst>
                                          <p:attrName>ppt_y</p:attrName>
                                        </p:attrNameLst>
                                      </p:cBhvr>
                                      <p:tavLst>
                                        <p:tav tm="0">
                                          <p:val>
                                            <p:strVal val="#ppt_y-(0.354*#ppt_w-0.172*#ppt_h)"/>
                                          </p:val>
                                        </p:tav>
                                        <p:tav tm="100000">
                                          <p:val>
                                            <p:strVal val="#ppt_y-(0.354*#ppt_w-0.172*#ppt_h)-#ppt_h/2"/>
                                          </p:val>
                                        </p:tav>
                                      </p:tavLst>
                                    </p:anim>
                                    <p:anim calcmode="lin" valueType="num">
                                      <p:cBhvr>
                                        <p:cTn id="33" dur="27" fill="hold">
                                          <p:stCondLst>
                                            <p:cond delay="173"/>
                                          </p:stCondLst>
                                        </p:cTn>
                                        <p:tgtEl>
                                          <p:spTgt spid="89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 grpId="0"/>
      <p:bldP spid="8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266225"/>
            <a:ext cx="7315200" cy="609399"/>
            <a:chOff x="914400" y="553244"/>
            <a:chExt cx="7315200" cy="609399"/>
          </a:xfrm>
        </p:grpSpPr>
        <p:sp>
          <p:nvSpPr>
            <p:cNvPr id="6146" name="TextBox 13" descr="B56F103BB23E47beACAB404F50AF11BD# #TextBox 13"/>
            <p:cNvSpPr txBox="1">
              <a:spLocks noChangeArrowheads="1"/>
            </p:cNvSpPr>
            <p:nvPr/>
          </p:nvSpPr>
          <p:spPr bwMode="auto">
            <a:xfrm>
              <a:off x="1149350" y="553244"/>
              <a:ext cx="679259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smtClean="0"/>
                <a:t>1</a:t>
              </a:r>
              <a:r>
                <a:rPr lang="zh-CN" altLang="en-US" dirty="0" smtClean="0"/>
                <a:t>、尽量指定类、方法的final修饰符</a:t>
              </a:r>
              <a:endParaRPr lang="zh-CN" altLang="en-US"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1280160"/>
            <a:ext cx="7315835" cy="326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带有final修饰符的类是不可派生的。在Java核心API中，有许多应用final的例子，例如java.lang.String，整个类都是 final的。为类指定final修饰符可以让类不可以被继承，为方法指定final修饰符可以让方法不可以被重写。如果指定了一个类为final，则该 类所有的方法都是final的。Java编译器会寻找机会内联所有的final方法，内联对于提升Java运行效率作用重大，具体参见Java运行期优化。此举能够使性能平均提高50%。</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266225"/>
            <a:ext cx="7315200" cy="609399"/>
            <a:chOff x="914400" y="553244"/>
            <a:chExt cx="7315200" cy="609399"/>
          </a:xfrm>
        </p:grpSpPr>
        <p:sp>
          <p:nvSpPr>
            <p:cNvPr id="6146" name="TextBox 13" descr="B56F103BB23E47beACAB404F50AF11BD# #TextBox 13"/>
            <p:cNvSpPr txBox="1">
              <a:spLocks noChangeArrowheads="1"/>
            </p:cNvSpPr>
            <p:nvPr/>
          </p:nvSpPr>
          <p:spPr bwMode="auto">
            <a:xfrm>
              <a:off x="1149350" y="553244"/>
              <a:ext cx="679259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smtClean="0"/>
                <a:t>2</a:t>
              </a:r>
              <a:r>
                <a:rPr lang="zh-CN" altLang="en-US" dirty="0" smtClean="0"/>
                <a:t>、尽量重用对象</a:t>
              </a:r>
              <a:endParaRPr lang="zh-CN" altLang="en-US"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1280160"/>
            <a:ext cx="731583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特别是 String 对象的使用，出现字符串连接时应该使用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StringBuilder/StringBuffer 代替。由于 Java 虚拟机不仅要花时间生成对象，</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以后可能还需要花时间对这些对象进行垃圾回收和处理，因此，生成过多的对象</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将会给程序的性能带来很大的影响。</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descr="FD1DDF730CE4456e89755B07FE1653D0# #Rectangle 13"/>
          <p:cNvSpPr>
            <a:spLocks noChangeArrowheads="1"/>
          </p:cNvSpPr>
          <p:nvPr/>
        </p:nvSpPr>
        <p:spPr bwMode="auto">
          <a:xfrm>
            <a:off x="913765" y="706120"/>
            <a:ext cx="7315835" cy="423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sym typeface="+mn-ea"/>
              </a:rPr>
              <a:t>3、尽可能使用局部变量</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调用方法时传递的参数以及在调用中创建的临时变量都保存在栈中速度较快，其他变量，如静态变量、实例变量等，都在堆中创建，速度较慢。另外，栈中创建的变量，随着方法的运行结束，这些内容就没了，不需要额外的垃圾回收。</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sym typeface="+mn-ea"/>
              </a:rPr>
              <a:t>4、及时关闭流</a:t>
            </a:r>
            <a:endParaRPr lang="zh-CN" altLang="en-US" sz="1600" dirty="0">
              <a:solidFill>
                <a:srgbClr val="BCE8F2"/>
              </a:solidFill>
              <a:latin typeface="方正兰亭黑_GBK" panose="02000000000000000000" pitchFamily="2" charset="-122"/>
              <a:ea typeface="方正兰亭黑_GBK" panose="02000000000000000000" pitchFamily="2" charset="-122"/>
              <a:sym typeface="+mn-ea"/>
            </a:endParaRPr>
          </a:p>
          <a:p>
            <a:pPr algn="just"/>
            <a:endParaRPr sz="1600" dirty="0" smtClean="0"/>
          </a:p>
          <a:p>
            <a:pPr algn="just"/>
            <a:r>
              <a:rPr lang="zh-CN" altLang="en-US" sz="1600" dirty="0">
                <a:solidFill>
                  <a:srgbClr val="BCE8F2"/>
                </a:solidFill>
                <a:latin typeface="方正兰亭黑_GBK" panose="02000000000000000000" pitchFamily="2" charset="-122"/>
                <a:ea typeface="方正兰亭黑_GBK" panose="02000000000000000000" pitchFamily="2" charset="-122"/>
                <a:sym typeface="+mn-ea"/>
              </a:rPr>
              <a:t>       Java编程过程中，进行数据库连接、I/O流操作时务必小心，在使用完毕后，及时关闭以释放资源。因为对这些大对象的操作会造成系统大的开销，稍有不慎，将会导致严重的后果。</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266225"/>
            <a:ext cx="7315200" cy="609399"/>
            <a:chOff x="914400" y="553244"/>
            <a:chExt cx="7315200" cy="609399"/>
          </a:xfrm>
        </p:grpSpPr>
        <p:sp>
          <p:nvSpPr>
            <p:cNvPr id="6146" name="TextBox 13" descr="B56F103BB23E47beACAB404F50AF11BD# #TextBox 13"/>
            <p:cNvSpPr txBox="1">
              <a:spLocks noChangeArrowheads="1"/>
            </p:cNvSpPr>
            <p:nvPr/>
          </p:nvSpPr>
          <p:spPr bwMode="auto">
            <a:xfrm>
              <a:off x="1149350" y="553244"/>
              <a:ext cx="679259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5、尽量减少对变量的重复计算</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1280160"/>
            <a:ext cx="7315835" cy="374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明确一个概念，对方法的调用，即使方法中只有一句语句，也是有消耗的，包括创建栈帧、调用方法时保护现场、调用方法完毕时恢复现场等。所以例如下面的操作：</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for (int i = 0; i &lt; list.size(); i++)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建议替换为：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for (int i = 0, int length = list.size(); i &lt; length; i++)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这样，在list.size()很大的时候，就减少了很多的消耗</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44170"/>
            <a:ext cx="7315835" cy="1115059"/>
            <a:chOff x="914400" y="553244"/>
            <a:chExt cx="7315835" cy="645808"/>
          </a:xfrm>
        </p:grpSpPr>
        <p:sp>
          <p:nvSpPr>
            <p:cNvPr id="6146" name="TextBox 13" descr="B56F103BB23E47beACAB404F50AF11BD# #TextBox 13"/>
            <p:cNvSpPr txBox="1">
              <a:spLocks noChangeArrowheads="1"/>
            </p:cNvSpPr>
            <p:nvPr/>
          </p:nvSpPr>
          <p:spPr bwMode="auto">
            <a:xfrm>
              <a:off x="1149350" y="553244"/>
              <a:ext cx="7080885"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6、尽量采用懒加载的策略，即在需要的时候才创建</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1644650"/>
            <a:ext cx="7315835" cy="423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例如：</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String str = "aaa";</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if (i == 1)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list.add(str);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建议替换为：</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if (i == 1)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String str = "aaa";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list.add(str);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  } </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266225"/>
            <a:ext cx="7315200" cy="609399"/>
            <a:chOff x="914400" y="553244"/>
            <a:chExt cx="7315200" cy="609399"/>
          </a:xfrm>
        </p:grpSpPr>
        <p:sp>
          <p:nvSpPr>
            <p:cNvPr id="6146" name="TextBox 13" descr="B56F103BB23E47beACAB404F50AF11BD# #TextBox 13"/>
            <p:cNvSpPr txBox="1">
              <a:spLocks noChangeArrowheads="1"/>
            </p:cNvSpPr>
            <p:nvPr/>
          </p:nvSpPr>
          <p:spPr bwMode="auto">
            <a:xfrm>
              <a:off x="1149350" y="553244"/>
              <a:ext cx="679259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7、慎用异常</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1280160"/>
            <a:ext cx="7315835" cy="326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异常对性能不利。抛出异常首先要创建一个新的对象，Throwable接口的构</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造函数调用名为fillInStackTrace()的本地同步方法，fillInStackTrace()方法检</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查堆栈，收集调用跟踪信息。只要有异常被抛出，Java虚拟机就必须调整调用</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堆栈，因为在处理过程中创建 了一个新的对象。异常只能用于错误处理，不应</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r>
              <a:rPr lang="zh-CN" altLang="en-US" sz="1600" dirty="0">
                <a:solidFill>
                  <a:srgbClr val="BCE8F2"/>
                </a:solidFill>
                <a:latin typeface="方正兰亭黑_GBK" panose="02000000000000000000" pitchFamily="2" charset="-122"/>
                <a:ea typeface="方正兰亭黑_GBK" panose="02000000000000000000" pitchFamily="2" charset="-122"/>
              </a:rPr>
              <a:t>该用来控制程序流程。</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14400" y="367665"/>
            <a:ext cx="7315200" cy="1167730"/>
            <a:chOff x="914400" y="616612"/>
            <a:chExt cx="7315200" cy="546031"/>
          </a:xfrm>
        </p:grpSpPr>
        <p:sp>
          <p:nvSpPr>
            <p:cNvPr id="6146" name="TextBox 13" descr="B56F103BB23E47beACAB404F50AF11BD# #TextBox 13"/>
            <p:cNvSpPr txBox="1">
              <a:spLocks noChangeArrowheads="1"/>
            </p:cNvSpPr>
            <p:nvPr/>
          </p:nvSpPr>
          <p:spPr bwMode="auto">
            <a:xfrm>
              <a:off x="1331595" y="616612"/>
              <a:ext cx="6792595" cy="52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dirty="0" smtClean="0"/>
                <a:t>8、不要在循环中使用try…catch…，应该把其放在最外层</a:t>
              </a:r>
              <a:endParaRPr dirty="0" smtClean="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smtClean="0">
                <a:solidFill>
                  <a:schemeClr val="tx2"/>
                </a:solidFill>
                <a:latin typeface="Arial" panose="020B0604020202020204" pitchFamily="34" charset="0"/>
                <a:ea typeface="方正兰亭黑_GBK" panose="02000000000000000000" pitchFamily="2" charset="-122"/>
              </a:endParaRPr>
            </a:p>
          </p:txBody>
        </p:sp>
      </p:grpSp>
      <p:sp>
        <p:nvSpPr>
          <p:cNvPr id="6" name="Rectangle 13" descr="FD1DDF730CE4456e89755B07FE1653D0# #Rectangle 13"/>
          <p:cNvSpPr>
            <a:spLocks noChangeArrowheads="1"/>
          </p:cNvSpPr>
          <p:nvPr/>
        </p:nvSpPr>
        <p:spPr bwMode="auto">
          <a:xfrm>
            <a:off x="914400" y="2360930"/>
            <a:ext cx="7315835"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en-US" sz="1600" dirty="0">
                <a:solidFill>
                  <a:srgbClr val="BCE8F2"/>
                </a:solidFill>
                <a:latin typeface="方正兰亭黑_GBK" panose="02000000000000000000" pitchFamily="2" charset="-122"/>
                <a:ea typeface="方正兰亭黑_GBK" panose="02000000000000000000" pitchFamily="2" charset="-122"/>
              </a:rPr>
              <a:t>      除非不得已。如果毫无理由地这么写了，只要你的领导资深一点、有强迫症一点，八成就要骂你为什么写出这种垃圾代码来了</a:t>
            </a:r>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a:p>
            <a:pPr algn="just"/>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模板网-WWW.1PPT.COM">
  <a:themeElements>
    <a:clrScheme name="自定义 2">
      <a:dk1>
        <a:sysClr val="windowText" lastClr="000000"/>
      </a:dk1>
      <a:lt1>
        <a:sysClr val="window" lastClr="FFFFFF"/>
      </a:lt1>
      <a:dk2>
        <a:srgbClr val="1F497D"/>
      </a:dk2>
      <a:lt2>
        <a:srgbClr val="EEECE1"/>
      </a:lt2>
      <a:accent1>
        <a:srgbClr val="007DA4"/>
      </a:accent1>
      <a:accent2>
        <a:srgbClr val="00AFD2"/>
      </a:accent2>
      <a:accent3>
        <a:srgbClr val="76D1E0"/>
      </a:accent3>
      <a:accent4>
        <a:srgbClr val="E6E7E9"/>
      </a:accent4>
      <a:accent5>
        <a:srgbClr val="4BACC6"/>
      </a:accent5>
      <a:accent6>
        <a:srgbClr val="F79646"/>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5587</Words>
  <Application>WPS 演示</Application>
  <PresentationFormat>全屏显示(16:10)</PresentationFormat>
  <Paragraphs>323</Paragraphs>
  <Slides>26</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Calibri</vt:lpstr>
      <vt:lpstr>方正兰亭中粗黑_GBK</vt:lpstr>
      <vt:lpstr>方正兰亭黑_GBK</vt:lpstr>
      <vt:lpstr>微软雅黑</vt:lpstr>
      <vt:lpstr>方正兰亭中黑_GBK</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Administrator</cp:lastModifiedBy>
  <cp:revision>235</cp:revision>
  <cp:lastPrinted>2411-12-30T00:00:00Z</cp:lastPrinted>
  <dcterms:created xsi:type="dcterms:W3CDTF">2010-06-08T02:33:00Z</dcterms:created>
  <dcterms:modified xsi:type="dcterms:W3CDTF">2017-03-23T05:45:29Z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