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9" r:id="rId2"/>
    <p:sldId id="258" r:id="rId3"/>
    <p:sldId id="299" r:id="rId4"/>
    <p:sldId id="300" r:id="rId5"/>
    <p:sldId id="301" r:id="rId6"/>
    <p:sldId id="303" r:id="rId7"/>
    <p:sldId id="319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13" r:id="rId16"/>
    <p:sldId id="314" r:id="rId17"/>
    <p:sldId id="317" r:id="rId18"/>
    <p:sldId id="268" r:id="rId19"/>
  </p:sldIdLst>
  <p:sldSz cx="9144000" cy="5715000" type="screen16x10"/>
  <p:notesSz cx="6858000" cy="9144000"/>
  <p:embeddedFontLst>
    <p:embeddedFont>
      <p:font typeface="方正兰亭中粗黑_GBK" charset="-122"/>
      <p:regular r:id="rId21"/>
    </p:embeddedFont>
    <p:embeddedFont>
      <p:font typeface="方正兰亭黑_GBK" charset="-122"/>
      <p:regular r:id="rId22"/>
    </p:embeddedFont>
    <p:embeddedFont>
      <p:font typeface="微软雅黑" pitchFamily="34" charset="-122"/>
      <p:regular r:id="rId23"/>
      <p:bold r:id="rId24"/>
    </p:embeddedFont>
    <p:embeddedFont>
      <p:font typeface="方正兰亭中黑_GBK" charset="-122"/>
      <p:regular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913" autoAdjust="0"/>
    <p:restoredTop sz="93184" autoAdjust="0"/>
  </p:normalViewPr>
  <p:slideViewPr>
    <p:cSldViewPr>
      <p:cViewPr varScale="1">
        <p:scale>
          <a:sx n="137" d="100"/>
          <a:sy n="137" d="100"/>
        </p:scale>
        <p:origin x="-1164" y="-78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HashTest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&lt;Integer&gt;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&lt;Integer&gt;(512);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&lt;Integer&gt;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indexSet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HashSet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&lt;Integer&gt;(512);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=0;i&lt;200;i++){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 value=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Random().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MAX_VALUE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)+1;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("value:"+value);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integerSet.add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hash=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HashTest.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index=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HashTest.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indexFor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(hash,1024);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indexSet.add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(index);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integerSet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:"+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integerSet.size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indexSet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:"+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indexSet.size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h) {  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h ^= (h &gt;&gt;&gt; 20) ^ (h &gt;&gt;&gt; 12);  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h ^ (h &gt;&gt;&gt; 7) ^ (h &gt;&gt;&gt; 4); 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indexFor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length) {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h &amp; (length-1); 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Java的JVM的内存可分为3个区：堆(heap)、栈(stack)和方法区(method)也叫静态存储区。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堆区: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1.存储的全部是对象，每个对象都包含一个与之对应的class的信息。(class的目的是得到操作指令)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2.jvm只有一个堆区(heap)被所有线程共享，堆中不存放基本类型和对象引用，只存放对象本身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栈区: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1.每个线程包含一个栈区，栈中只保存基础数据类型的对象和自定义对象的引用(不是对象)，对象都存放在堆区中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2.每个栈中的数据(原始类型和对象引用)都是私有的，其他栈不能访问。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3.栈分为3个部分：基本类型变量区、执行环境上下文、操作指令区(存放操作指令)。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方法区: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1.又叫静态区，跟堆一样，被所有的线程共享。方法区包含所有的class和static变量。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2.方法区中包含的都是在整个程序中永远唯一的元素，如class，static变量。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示例：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IntegerV1Test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注意点：方法中</a:t>
            </a:r>
            <a:r>
              <a:rPr lang="en-US" altLang="zh-CN" sz="1200" dirty="0" err="1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int</a:t>
            </a:r>
            <a:r>
              <a:rPr lang="zh-CN" altLang="en-US" sz="12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与</a:t>
            </a:r>
            <a:r>
              <a:rPr lang="en-US" altLang="zh-CN" sz="12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Integer</a:t>
            </a:r>
            <a:r>
              <a:rPr lang="zh-CN" altLang="en-US" sz="1200" dirty="0" smtClean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比较装箱拆箱问题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com.wyy.jvm.StackTest</a:t>
            </a:r>
            <a:r>
              <a:rPr lang="en-US" altLang="zh-CN" dirty="0" smtClean="0"/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public </a:t>
            </a:r>
            <a:r>
              <a:rPr lang="en-US" altLang="zh-CN" dirty="0" err="1" smtClean="0"/>
              <a:t>com.wyy.jvm.StackTest</a:t>
            </a:r>
            <a:r>
              <a:rPr lang="en-US" altLang="zh-CN" dirty="0" smtClean="0"/>
              <a:t>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Code: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0: aload_0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1: </a:t>
            </a:r>
            <a:r>
              <a:rPr lang="en-US" altLang="zh-CN" dirty="0" err="1" smtClean="0"/>
              <a:t>invokespecial</a:t>
            </a:r>
            <a:r>
              <a:rPr lang="en-US" altLang="zh-CN" dirty="0" smtClean="0"/>
              <a:t> #1                  // Method java/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/Object."&lt;init&gt;":()V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4: return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public static void main(</a:t>
            </a:r>
            <a:r>
              <a:rPr lang="en-US" altLang="zh-CN" dirty="0" err="1" smtClean="0"/>
              <a:t>java.lang.String</a:t>
            </a:r>
            <a:r>
              <a:rPr lang="en-US" altLang="zh-CN" dirty="0" smtClean="0"/>
              <a:t>[]);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Code: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0: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1: istore_1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2: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3: istore_2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4: iload_1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5: iload_2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6: </a:t>
            </a:r>
            <a:r>
              <a:rPr lang="en-US" altLang="zh-CN" dirty="0" err="1" smtClean="0"/>
              <a:t>if_icmpne</a:t>
            </a:r>
            <a:r>
              <a:rPr lang="en-US" altLang="zh-CN" dirty="0" smtClean="0"/>
              <a:t>     13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 9: iconst_1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10: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         14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13: iconst_0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14: istore_3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15: </a:t>
            </a:r>
            <a:r>
              <a:rPr lang="en-US" altLang="zh-CN" dirty="0" err="1" smtClean="0"/>
              <a:t>getstatic</a:t>
            </a:r>
            <a:r>
              <a:rPr lang="en-US" altLang="zh-CN" dirty="0" smtClean="0"/>
              <a:t>     #2                  // Field java/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System.out:Ljava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PrintStream</a:t>
            </a:r>
            <a:r>
              <a:rPr lang="en-US" altLang="zh-CN" dirty="0" smtClean="0"/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18: iload_3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19: </a:t>
            </a:r>
            <a:r>
              <a:rPr lang="en-US" altLang="zh-CN" dirty="0" err="1" smtClean="0"/>
              <a:t>invokevirtual</a:t>
            </a:r>
            <a:r>
              <a:rPr lang="en-US" altLang="zh-CN" dirty="0" smtClean="0"/>
              <a:t> #3                  // Method java/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PrintStream.println</a:t>
            </a:r>
            <a:r>
              <a:rPr lang="en-US" altLang="zh-CN" dirty="0" smtClean="0"/>
              <a:t>:(Z)V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    22: return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44B3FD-0249-4656-AAB6-051ED876A082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357422" y="1643054"/>
            <a:ext cx="42867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Java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线程池</a:t>
            </a:r>
            <a:endParaRPr lang="zh-CN" altLang="en-US" sz="5400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605800" y="2497862"/>
            <a:ext cx="20116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平台开发一组</a:t>
            </a:r>
          </a:p>
        </p:txBody>
      </p:sp>
      <p:sp>
        <p:nvSpPr>
          <p:cNvPr id="13906" name="Freeform 5820"/>
          <p:cNvSpPr/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/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629"/>
            <p:cNvSpPr/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630"/>
            <p:cNvSpPr/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632"/>
            <p:cNvSpPr/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634"/>
            <p:cNvSpPr/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636"/>
            <p:cNvSpPr/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639"/>
            <p:cNvSpPr/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640"/>
            <p:cNvSpPr/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641"/>
            <p:cNvSpPr/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642"/>
            <p:cNvSpPr/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643"/>
            <p:cNvSpPr/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644"/>
            <p:cNvSpPr/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645"/>
            <p:cNvSpPr/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646"/>
            <p:cNvSpPr/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647"/>
            <p:cNvSpPr/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653"/>
            <p:cNvSpPr/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654"/>
            <p:cNvSpPr/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655"/>
            <p:cNvSpPr/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/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797"/>
            <p:cNvSpPr/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798"/>
            <p:cNvSpPr/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799"/>
            <p:cNvSpPr/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5800"/>
            <p:cNvSpPr/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801"/>
            <p:cNvSpPr/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802"/>
            <p:cNvSpPr/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03"/>
            <p:cNvSpPr/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804"/>
            <p:cNvSpPr/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805"/>
            <p:cNvSpPr/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806"/>
            <p:cNvSpPr/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807"/>
            <p:cNvSpPr/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08"/>
            <p:cNvSpPr/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09"/>
            <p:cNvSpPr/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10"/>
            <p:cNvSpPr/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811"/>
            <p:cNvSpPr/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813"/>
            <p:cNvSpPr/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14"/>
            <p:cNvSpPr/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15"/>
            <p:cNvSpPr/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816"/>
            <p:cNvSpPr/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821"/>
            <p:cNvSpPr/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822"/>
            <p:cNvSpPr/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823"/>
            <p:cNvSpPr/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824"/>
            <p:cNvSpPr/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825"/>
            <p:cNvSpPr/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826"/>
            <p:cNvSpPr/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827"/>
            <p:cNvSpPr/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828"/>
            <p:cNvSpPr/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829"/>
            <p:cNvSpPr/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830"/>
            <p:cNvSpPr/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831"/>
            <p:cNvSpPr/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832"/>
            <p:cNvSpPr/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833"/>
            <p:cNvSpPr/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34"/>
            <p:cNvSpPr/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835"/>
            <p:cNvSpPr/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836"/>
            <p:cNvSpPr/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837"/>
            <p:cNvSpPr/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38"/>
            <p:cNvSpPr/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839"/>
            <p:cNvSpPr/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5841"/>
            <p:cNvSpPr/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842"/>
            <p:cNvSpPr/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844"/>
            <p:cNvSpPr/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620"/>
            <p:cNvSpPr/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621"/>
            <p:cNvSpPr/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622"/>
            <p:cNvSpPr/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23"/>
            <p:cNvSpPr/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624"/>
            <p:cNvSpPr/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625"/>
            <p:cNvSpPr/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626"/>
            <p:cNvSpPr/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6627"/>
            <p:cNvSpPr/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812"/>
            <p:cNvSpPr/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125452" y="3007469"/>
            <a:ext cx="838692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zh-CN" altLang="en-US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王亚勇</a:t>
            </a:r>
            <a:endParaRPr 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  <p:bldP spid="515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714360"/>
            <a:ext cx="731583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/>
              <a:t>线程池状态含义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just"/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altLang="zh-CN" sz="1600" dirty="0" smtClean="0"/>
              <a:t>RUNNING</a:t>
            </a:r>
            <a:r>
              <a:rPr lang="zh-CN" altLang="en-US" sz="1600" dirty="0" smtClean="0"/>
              <a:t>：接受新任务并且处理阻塞队列里的</a:t>
            </a:r>
            <a:r>
              <a:rPr lang="zh-CN" altLang="en-US" sz="1600" dirty="0" smtClean="0"/>
              <a:t>任务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SHUTDOWN</a:t>
            </a:r>
            <a:r>
              <a:rPr lang="zh-CN" altLang="en-US" sz="1600" dirty="0" smtClean="0"/>
              <a:t>：拒绝新任务但是处理阻塞队列里的</a:t>
            </a:r>
            <a:r>
              <a:rPr lang="zh-CN" altLang="en-US" sz="1600" dirty="0" smtClean="0"/>
              <a:t>任务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STOP</a:t>
            </a:r>
            <a:r>
              <a:rPr lang="zh-CN" altLang="en-US" sz="1600" dirty="0" smtClean="0"/>
              <a:t>：拒绝新任务并且抛弃阻塞队列里的任务同时会中断正在处理的</a:t>
            </a:r>
            <a:r>
              <a:rPr lang="zh-CN" altLang="en-US" sz="1600" dirty="0" smtClean="0"/>
              <a:t>任务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TIDYING</a:t>
            </a:r>
            <a:r>
              <a:rPr lang="zh-CN" altLang="en-US" sz="1600" dirty="0" smtClean="0"/>
              <a:t>：所有任务都执行完（包含阻塞队列里面任务）当前线程池活动线程为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，将要调用</a:t>
            </a:r>
            <a:r>
              <a:rPr lang="en-US" altLang="zh-CN" sz="1600" dirty="0" smtClean="0"/>
              <a:t>terminated</a:t>
            </a:r>
            <a:r>
              <a:rPr lang="zh-CN" altLang="en-US" sz="1600" dirty="0" smtClean="0"/>
              <a:t>方法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TERMINATED</a:t>
            </a:r>
            <a:r>
              <a:rPr lang="zh-CN" altLang="en-US" sz="1600" dirty="0" smtClean="0"/>
              <a:t>：终止状态。</a:t>
            </a:r>
            <a:r>
              <a:rPr lang="en-US" altLang="zh-CN" sz="1600" dirty="0" smtClean="0"/>
              <a:t>terminated</a:t>
            </a:r>
            <a:r>
              <a:rPr lang="zh-CN" altLang="en-US" sz="1600" dirty="0" smtClean="0"/>
              <a:t>方法调用完成以后的状态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1280160"/>
            <a:ext cx="7315835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     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714360"/>
            <a:ext cx="731583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/>
              <a:t>线程池状态转换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just"/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sz="1600" dirty="0" smtClean="0"/>
              <a:t>RUNNING -&gt; SHUTDOWN</a:t>
            </a:r>
            <a:br>
              <a:rPr lang="en-US" sz="1600" dirty="0" smtClean="0"/>
            </a:br>
            <a:r>
              <a:rPr lang="zh-CN" altLang="en-US" sz="1600" dirty="0" smtClean="0"/>
              <a:t>显式调用</a:t>
            </a:r>
            <a:r>
              <a:rPr lang="en-US" sz="1600" dirty="0" smtClean="0"/>
              <a:t>shutdown()</a:t>
            </a:r>
            <a:r>
              <a:rPr lang="zh-CN" altLang="en-US" sz="1600" dirty="0" smtClean="0"/>
              <a:t>方法，或者隐式调用了</a:t>
            </a:r>
            <a:r>
              <a:rPr lang="en-US" sz="1600" dirty="0" smtClean="0"/>
              <a:t>finalize(),</a:t>
            </a:r>
            <a:r>
              <a:rPr lang="zh-CN" altLang="en-US" sz="1600" dirty="0" smtClean="0"/>
              <a:t>它里面调用了</a:t>
            </a:r>
            <a:r>
              <a:rPr lang="en-US" sz="1600" dirty="0" smtClean="0"/>
              <a:t>shutdown（）</a:t>
            </a:r>
            <a:r>
              <a:rPr lang="zh-CN" altLang="en-US" sz="1600" dirty="0" smtClean="0"/>
              <a:t>方法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smtClean="0"/>
              <a:t>RUNNING or SHUTDOWN)-&gt; STOP</a:t>
            </a:r>
            <a:br>
              <a:rPr lang="en-US" sz="1600" dirty="0" smtClean="0"/>
            </a:br>
            <a:r>
              <a:rPr lang="zh-CN" altLang="en-US" sz="1600" dirty="0" smtClean="0"/>
              <a:t>显式 </a:t>
            </a:r>
            <a:r>
              <a:rPr lang="en-US" sz="1600" dirty="0" err="1" smtClean="0"/>
              <a:t>shutdownNow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方法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smtClean="0"/>
              <a:t>SHUTDOWN -&gt; TIDYING</a:t>
            </a:r>
            <a:br>
              <a:rPr lang="en-US" sz="1600" dirty="0" smtClean="0"/>
            </a:br>
            <a:r>
              <a:rPr lang="zh-CN" altLang="en-US" sz="1600" dirty="0" smtClean="0"/>
              <a:t>当线程池和任务队列都为空的</a:t>
            </a:r>
            <a:r>
              <a:rPr lang="zh-CN" altLang="en-US" sz="1600" dirty="0" smtClean="0"/>
              <a:t>时候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smtClean="0"/>
              <a:t>STOP -&gt; TIDYING</a:t>
            </a:r>
            <a:br>
              <a:rPr lang="en-US" sz="1600" dirty="0" smtClean="0"/>
            </a:br>
            <a:r>
              <a:rPr lang="zh-CN" altLang="en-US" sz="1600" dirty="0" smtClean="0"/>
              <a:t>当线程池为空的</a:t>
            </a:r>
            <a:r>
              <a:rPr lang="zh-CN" altLang="en-US" sz="1600" dirty="0" smtClean="0"/>
              <a:t>时候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smtClean="0"/>
              <a:t>TIDYING -&gt; TERMINATED</a:t>
            </a:r>
            <a:br>
              <a:rPr lang="en-US" sz="1600" dirty="0" smtClean="0"/>
            </a:br>
            <a:r>
              <a:rPr lang="zh-CN" altLang="en-US" sz="1600" dirty="0" smtClean="0"/>
              <a:t>当 </a:t>
            </a:r>
            <a:r>
              <a:rPr lang="en-US" sz="1600" dirty="0" smtClean="0"/>
              <a:t>terminated() hook </a:t>
            </a:r>
            <a:r>
              <a:rPr lang="zh-CN" altLang="en-US" sz="1600" dirty="0" smtClean="0"/>
              <a:t>方法执行完成</a:t>
            </a:r>
            <a:r>
              <a:rPr lang="zh-CN" altLang="en-US" sz="1600" dirty="0" smtClean="0"/>
              <a:t>时候</a:t>
            </a:r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571484"/>
            <a:ext cx="7315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11</a:t>
            </a:r>
            <a:endParaRPr lang="zh-CN" altLang="en-US" sz="160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57224" y="1714492"/>
            <a:ext cx="7457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为什么使用</a:t>
            </a:r>
            <a:r>
              <a:rPr lang="en-US" altLang="zh-CN" sz="1600" dirty="0" smtClean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spring</a:t>
            </a:r>
            <a:r>
              <a:rPr lang="en-US" altLang="zh-CN" sz="1600" dirty="0" smtClean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-</a:t>
            </a:r>
            <a:r>
              <a:rPr lang="en-US" altLang="zh-CN" sz="1600" dirty="0" err="1" smtClean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amqp</a:t>
            </a:r>
            <a:r>
              <a:rPr lang="zh-CN" altLang="en-US" sz="1600" dirty="0" smtClean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中</a:t>
            </a:r>
            <a:r>
              <a:rPr lang="en-US" altLang="zh-CN" sz="1600" dirty="0" err="1" smtClean="0"/>
              <a:t>MessageListener</a:t>
            </a:r>
            <a:r>
              <a:rPr lang="zh-CN" altLang="en-US" sz="1600" dirty="0" smtClean="0"/>
              <a:t>可以防止空扫</a:t>
            </a:r>
            <a:r>
              <a:rPr lang="en-US" altLang="zh-CN" sz="1600" dirty="0" err="1" smtClean="0"/>
              <a:t>mq</a:t>
            </a:r>
            <a:r>
              <a:rPr lang="zh-CN" altLang="en-US" sz="1600" dirty="0" smtClean="0"/>
              <a:t>队列？</a:t>
            </a:r>
            <a:endParaRPr lang="en-US" altLang="zh-CN" sz="1600" dirty="0" smtClean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1696720"/>
            <a:ext cx="731583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 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060" y="642922"/>
            <a:ext cx="691388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err="1" smtClean="0"/>
              <a:t>SimpleMessageListenerContainer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启动</a:t>
            </a:r>
            <a:endParaRPr lang="en-US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通过</a:t>
            </a:r>
            <a:r>
              <a:rPr lang="en-US" sz="1600" dirty="0" smtClean="0"/>
              <a:t>start </a:t>
            </a:r>
            <a:r>
              <a:rPr lang="zh-CN" altLang="en-US" sz="1600" dirty="0" smtClean="0"/>
              <a:t>方法根据</a:t>
            </a:r>
            <a:r>
              <a:rPr lang="zh-CN" altLang="en-US" sz="1600" dirty="0" smtClean="0"/>
              <a:t> </a:t>
            </a:r>
            <a:r>
              <a:rPr lang="en-US" sz="1600" dirty="0" err="1" smtClean="0"/>
              <a:t>concurrentConsumers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的值创建对应数量的 </a:t>
            </a:r>
            <a:r>
              <a:rPr lang="en-US" sz="1600" dirty="0" err="1" smtClean="0"/>
              <a:t>BlockingQueueConsumer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实例，并放入 </a:t>
            </a:r>
            <a:r>
              <a:rPr lang="en-US" sz="1600" dirty="0" smtClean="0"/>
              <a:t>Set&lt;</a:t>
            </a:r>
            <a:r>
              <a:rPr lang="en-US" sz="1600" dirty="0" err="1" smtClean="0"/>
              <a:t>BlockingQueueConsumer</a:t>
            </a:r>
            <a:r>
              <a:rPr lang="en-US" sz="1600" dirty="0" smtClean="0"/>
              <a:t>&gt; consumers </a:t>
            </a:r>
            <a:r>
              <a:rPr lang="zh-CN" altLang="en-US" sz="1600" dirty="0" smtClean="0"/>
              <a:t>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为</a:t>
            </a:r>
            <a:r>
              <a:rPr lang="zh-CN" altLang="en-US" sz="1600" dirty="0" smtClean="0"/>
              <a:t>每一个 </a:t>
            </a:r>
            <a:r>
              <a:rPr lang="en-US" sz="1600" dirty="0" err="1" smtClean="0"/>
              <a:t>BlockingQueueConsumer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创建对应的消息处理线程 </a:t>
            </a:r>
            <a:r>
              <a:rPr lang="en-US" sz="1600" dirty="0" err="1" smtClean="0"/>
              <a:t>AsyncMessageProcessingConsumer</a:t>
            </a:r>
            <a:r>
              <a:rPr lang="en-US" sz="1600" dirty="0" smtClean="0"/>
              <a:t>（</a:t>
            </a:r>
            <a:r>
              <a:rPr lang="zh-CN" altLang="en-US" sz="1600" dirty="0" smtClean="0"/>
              <a:t>实现了 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接口），并通过 </a:t>
            </a:r>
            <a:r>
              <a:rPr lang="en-US" sz="1600" dirty="0" smtClean="0"/>
              <a:t>Executor </a:t>
            </a:r>
            <a:r>
              <a:rPr lang="en-US" sz="1600" dirty="0" err="1" smtClean="0"/>
              <a:t>taskExecutor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SimpleAsyncTaskExecutor</a:t>
            </a:r>
            <a:r>
              <a:rPr lang="en-US" sz="1600" dirty="0" smtClean="0"/>
              <a:t>() </a:t>
            </a:r>
            <a:r>
              <a:rPr lang="zh-CN" altLang="en-US" sz="1600" dirty="0" smtClean="0"/>
              <a:t>这个自实现的线程池启动每一个 </a:t>
            </a:r>
            <a:r>
              <a:rPr lang="en-US" sz="1600" dirty="0" err="1" smtClean="0"/>
              <a:t>AsyncMessageProcessingConsumer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线程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最后</a:t>
            </a:r>
            <a:r>
              <a:rPr lang="zh-CN" altLang="en-US" sz="1600" dirty="0" smtClean="0"/>
              <a:t>通过判断每一个 </a:t>
            </a:r>
            <a:r>
              <a:rPr lang="en-US" sz="1600" dirty="0" err="1" smtClean="0"/>
              <a:t>AsyncMessageProcessingConsumer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的 </a:t>
            </a:r>
            <a:r>
              <a:rPr lang="en-US" sz="1600" dirty="0" err="1" smtClean="0"/>
              <a:t>FatalListenerStartupException</a:t>
            </a:r>
            <a:r>
              <a:rPr lang="en-US" sz="1600" dirty="0" smtClean="0"/>
              <a:t> </a:t>
            </a:r>
            <a:r>
              <a:rPr lang="en-US" sz="1600" dirty="0" err="1" smtClean="0"/>
              <a:t>startupException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属性是否有值来判断 </a:t>
            </a:r>
            <a:r>
              <a:rPr lang="en-US" sz="1600" dirty="0" err="1" smtClean="0"/>
              <a:t>SimpleMessageListenerContainer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是否正常启动了所有的消息监听器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642922"/>
            <a:ext cx="731583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 smtClean="0"/>
              <a:t>AsyncMessageProcessingConsumer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的 </a:t>
            </a:r>
            <a:r>
              <a:rPr lang="en-US" sz="1600" dirty="0" smtClean="0"/>
              <a:t>run </a:t>
            </a:r>
            <a:r>
              <a:rPr lang="zh-CN" altLang="en-US" sz="1600" dirty="0" smtClean="0"/>
              <a:t>方法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调用</a:t>
            </a:r>
            <a:r>
              <a:rPr lang="zh-CN" altLang="en-US" sz="1600" dirty="0" smtClean="0"/>
              <a:t> </a:t>
            </a:r>
            <a:r>
              <a:rPr lang="en-US" sz="1600" dirty="0" err="1" smtClean="0"/>
              <a:t>BlockingQueueConsumer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的 </a:t>
            </a:r>
            <a:r>
              <a:rPr lang="en-US" sz="1600" dirty="0" smtClean="0"/>
              <a:t>start </a:t>
            </a:r>
            <a:r>
              <a:rPr lang="zh-CN" altLang="en-US" sz="1600" dirty="0" smtClean="0"/>
              <a:t>方法（不是 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接口）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smtClean="0"/>
              <a:t>2.start </a:t>
            </a:r>
            <a:r>
              <a:rPr lang="zh-CN" altLang="en-US" sz="1600" dirty="0" smtClean="0"/>
              <a:t>方法先通过 </a:t>
            </a:r>
            <a:r>
              <a:rPr lang="en-US" sz="1600" dirty="0" err="1" smtClean="0"/>
              <a:t>ConnectionFactoryUtils.getTransactionalResourceHolder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静态方法创建出供该线程使用的 </a:t>
            </a:r>
            <a:r>
              <a:rPr lang="en-US" sz="1600" dirty="0" smtClean="0"/>
              <a:t>channel，</a:t>
            </a:r>
            <a:r>
              <a:rPr lang="zh-CN" altLang="en-US" sz="1600" dirty="0" smtClean="0"/>
              <a:t>该方法返回类型是 </a:t>
            </a:r>
            <a:r>
              <a:rPr lang="en-US" sz="1600" dirty="0" err="1" smtClean="0"/>
              <a:t>RabbitResourceHolder</a:t>
            </a:r>
            <a:r>
              <a:rPr lang="en-US" sz="1600" dirty="0" smtClean="0"/>
              <a:t>。</a:t>
            </a:r>
            <a:r>
              <a:rPr lang="zh-CN" altLang="en-US" sz="1600" dirty="0" smtClean="0"/>
              <a:t>这部分代码涉及到事务，很复杂</a:t>
            </a:r>
            <a:r>
              <a:rPr lang="zh-CN" altLang="en-US" sz="1600" dirty="0" smtClean="0"/>
              <a:t>，事物暂时没去关注，我自己对</a:t>
            </a:r>
            <a:r>
              <a:rPr lang="en-US" altLang="zh-CN" sz="1600" dirty="0" err="1" smtClean="0"/>
              <a:t>mq</a:t>
            </a:r>
            <a:r>
              <a:rPr lang="zh-CN" altLang="en-US" sz="1600" dirty="0" smtClean="0"/>
              <a:t>的事物也没有实际用过，</a:t>
            </a:r>
            <a:r>
              <a:rPr lang="zh-CN" altLang="en-US" sz="1600" dirty="0" smtClean="0"/>
              <a:t>目前只要了解多个 </a:t>
            </a:r>
            <a:r>
              <a:rPr lang="en-US" sz="1600" dirty="0" err="1" smtClean="0"/>
              <a:t>AsyncMessageProcessingConsumer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会生成多个 </a:t>
            </a:r>
            <a:r>
              <a:rPr lang="en-US" sz="1600" dirty="0" err="1" smtClean="0"/>
              <a:t>RabbitResourceHolder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实例，但是由于使用了 </a:t>
            </a:r>
            <a:r>
              <a:rPr lang="en-US" sz="1600" dirty="0" err="1" smtClean="0"/>
              <a:t>CachingConnectionFactory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的默认缓存模式，所以这些 </a:t>
            </a:r>
            <a:r>
              <a:rPr lang="en-US" sz="1600" dirty="0" err="1" smtClean="0"/>
              <a:t>RabbitResourceHolder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实例共用同一个（</a:t>
            </a:r>
            <a:r>
              <a:rPr lang="en-US" sz="1600" dirty="0" smtClean="0"/>
              <a:t>AMQP）</a:t>
            </a:r>
            <a:r>
              <a:rPr lang="zh-CN" altLang="en-US" sz="1600" dirty="0" smtClean="0"/>
              <a:t>连接，每个 </a:t>
            </a:r>
            <a:r>
              <a:rPr lang="en-US" sz="1600" dirty="0" err="1" smtClean="0"/>
              <a:t>AsyncMessageProcessingConsumer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独享该连接创建的一个（</a:t>
            </a:r>
            <a:r>
              <a:rPr lang="en-US" sz="1600" dirty="0" smtClean="0"/>
              <a:t>AMQP）</a:t>
            </a:r>
            <a:r>
              <a:rPr lang="zh-CN" altLang="en-US" sz="1600" dirty="0" smtClean="0"/>
              <a:t>信道即</a:t>
            </a:r>
            <a:r>
              <a:rPr lang="zh-CN" altLang="en-US" sz="1600" dirty="0" smtClean="0"/>
              <a:t>可</a:t>
            </a:r>
            <a:r>
              <a:rPr lang="zh-CN" altLang="en-US" sz="1600" dirty="0" smtClean="0"/>
              <a:t> </a:t>
            </a:r>
          </a:p>
          <a:p>
            <a:endParaRPr lang="zh-CN" altLang="en-US" sz="1600" dirty="0">
              <a:solidFill>
                <a:schemeClr val="bg1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714360"/>
            <a:ext cx="731583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/>
              <a:t>3.start </a:t>
            </a:r>
            <a:r>
              <a:rPr lang="zh-CN" altLang="en-US" sz="1600" dirty="0" smtClean="0"/>
              <a:t>方法接着创建 </a:t>
            </a:r>
            <a:r>
              <a:rPr lang="en-US" sz="1600" dirty="0" err="1" smtClean="0"/>
              <a:t>InternalConsumer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实例，并调用刚创建的 </a:t>
            </a:r>
            <a:r>
              <a:rPr lang="en-US" sz="1600" dirty="0" smtClean="0"/>
              <a:t>AMQP </a:t>
            </a:r>
            <a:r>
              <a:rPr lang="zh-CN" altLang="en-US" sz="1600" dirty="0" smtClean="0"/>
              <a:t>信道的 </a:t>
            </a:r>
            <a:r>
              <a:rPr lang="en-US" sz="1600" dirty="0" err="1" smtClean="0"/>
              <a:t>basicQos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和  </a:t>
            </a:r>
            <a:r>
              <a:rPr lang="en-US" sz="1600" dirty="0" err="1" smtClean="0"/>
              <a:t>basicConsume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方法开始接受消息。这样，当队列接受到消息时，</a:t>
            </a:r>
            <a:r>
              <a:rPr lang="en-US" sz="1600" dirty="0" err="1" smtClean="0"/>
              <a:t>amqp</a:t>
            </a:r>
            <a:r>
              <a:rPr lang="en-US" sz="1600" dirty="0" smtClean="0"/>
              <a:t> client </a:t>
            </a:r>
            <a:r>
              <a:rPr lang="zh-CN" altLang="en-US" sz="1600" dirty="0" smtClean="0"/>
              <a:t>会主动调用 </a:t>
            </a:r>
            <a:r>
              <a:rPr lang="en-US" sz="1600" dirty="0" err="1" smtClean="0"/>
              <a:t>InternalConsumer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的 </a:t>
            </a:r>
            <a:r>
              <a:rPr lang="en-US" sz="1600" dirty="0" err="1" smtClean="0"/>
              <a:t>handleDelivery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方法。该方法调用 </a:t>
            </a:r>
            <a:r>
              <a:rPr lang="en-US" sz="1600" dirty="0" err="1" smtClean="0"/>
              <a:t>BlockingQueueConsumer.this.queue.put</a:t>
            </a:r>
            <a:r>
              <a:rPr lang="en-US" sz="1600" dirty="0" smtClean="0"/>
              <a:t>(new Delivery(</a:t>
            </a:r>
            <a:r>
              <a:rPr lang="en-US" sz="1600" dirty="0" err="1" smtClean="0"/>
              <a:t>consumerTag</a:t>
            </a:r>
            <a:r>
              <a:rPr lang="en-US" sz="1600" dirty="0" smtClean="0"/>
              <a:t>, envelope, properties, body)); </a:t>
            </a:r>
            <a:r>
              <a:rPr lang="zh-CN" altLang="en-US" sz="1600" dirty="0" smtClean="0"/>
              <a:t>将消息放到 </a:t>
            </a:r>
            <a:r>
              <a:rPr lang="en-US" sz="1600" dirty="0" err="1" smtClean="0"/>
              <a:t>BlockingQueueConsumer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的 </a:t>
            </a:r>
            <a:r>
              <a:rPr lang="en-US" sz="1600" dirty="0" err="1" smtClean="0"/>
              <a:t>BlockingQueue</a:t>
            </a:r>
            <a:r>
              <a:rPr lang="en-US" sz="1600" dirty="0" smtClean="0"/>
              <a:t>&lt;Delivery&gt; queue </a:t>
            </a:r>
            <a:r>
              <a:rPr lang="zh-CN" altLang="en-US" sz="1600" dirty="0" smtClean="0"/>
              <a:t>中。</a:t>
            </a:r>
            <a:r>
              <a:rPr lang="en-US" sz="1600" dirty="0" err="1" smtClean="0"/>
              <a:t>org.springframework.amqp.rabbit.support.Delivery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类封装了 </a:t>
            </a:r>
            <a:r>
              <a:rPr lang="en-US" sz="1600" dirty="0" err="1" smtClean="0"/>
              <a:t>amqp</a:t>
            </a:r>
            <a:r>
              <a:rPr lang="en-US" sz="1600" dirty="0" smtClean="0"/>
              <a:t> client </a:t>
            </a:r>
            <a:r>
              <a:rPr lang="zh-CN" altLang="en-US" sz="1600" dirty="0" smtClean="0"/>
              <a:t>通过  </a:t>
            </a:r>
            <a:r>
              <a:rPr lang="en-US" sz="1600" dirty="0" err="1" smtClean="0"/>
              <a:t>handleDelivery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方法回送过来的所有参数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/>
              <a:t>有两个细节值得说一下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/>
              <a:t>第一</a:t>
            </a:r>
            <a:r>
              <a:rPr lang="zh-CN" altLang="en-US" sz="1600" dirty="0" smtClean="0"/>
              <a:t>，</a:t>
            </a:r>
            <a:r>
              <a:rPr lang="en-US" sz="1600" dirty="0" err="1" smtClean="0"/>
              <a:t>BlockingQueueConsumer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可以同时消费多个队列，对每个队列，都会调用 </a:t>
            </a:r>
            <a:r>
              <a:rPr lang="en-US" sz="1600" dirty="0" err="1" smtClean="0"/>
              <a:t>basicConsume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方法让 </a:t>
            </a:r>
            <a:r>
              <a:rPr lang="en-US" sz="1600" dirty="0" err="1" smtClean="0"/>
              <a:t>InternalConsumer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监听当前队列（即同一个信道，同一个 </a:t>
            </a:r>
            <a:r>
              <a:rPr lang="en-US" sz="1600" dirty="0" smtClean="0"/>
              <a:t>Consumer ，</a:t>
            </a:r>
            <a:r>
              <a:rPr lang="zh-CN" altLang="en-US" sz="1600" dirty="0" smtClean="0"/>
              <a:t>不同的队列）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其二</a:t>
            </a:r>
            <a:r>
              <a:rPr lang="zh-CN" altLang="en-US" sz="1600" dirty="0" smtClean="0"/>
              <a:t>，可以通过 </a:t>
            </a:r>
            <a:r>
              <a:rPr lang="en-US" sz="1600" dirty="0" err="1" smtClean="0"/>
              <a:t>ConsumerTagStrategy</a:t>
            </a:r>
            <a:r>
              <a:rPr lang="en-US" sz="1600" dirty="0" smtClean="0"/>
              <a:t> </a:t>
            </a:r>
            <a:r>
              <a:rPr lang="en-US" sz="1600" dirty="0" err="1" smtClean="0"/>
              <a:t>tagStrategy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设定 </a:t>
            </a:r>
            <a:r>
              <a:rPr lang="en-US" sz="1600" dirty="0" smtClean="0"/>
              <a:t>Tag </a:t>
            </a:r>
            <a:r>
              <a:rPr lang="zh-CN" altLang="en-US" sz="1600" dirty="0" smtClean="0"/>
              <a:t>命名规则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069975" y="3076575"/>
            <a:ext cx="731583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 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6020" y="857236"/>
            <a:ext cx="679196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 smtClean="0"/>
              <a:t>4.</a:t>
            </a:r>
            <a:r>
              <a:rPr lang="zh-CN" altLang="en-US" sz="1600" dirty="0" smtClean="0"/>
              <a:t>接着</a:t>
            </a:r>
            <a:r>
              <a:rPr lang="zh-CN" altLang="en-US" sz="1600" dirty="0" smtClean="0"/>
              <a:t>，在 </a:t>
            </a:r>
            <a:r>
              <a:rPr lang="en-US" sz="1600" dirty="0" smtClean="0"/>
              <a:t>while </a:t>
            </a:r>
            <a:r>
              <a:rPr lang="zh-CN" altLang="en-US" sz="1600" dirty="0" smtClean="0"/>
              <a:t>循环中调用 </a:t>
            </a:r>
            <a:r>
              <a:rPr lang="en-US" sz="1600" dirty="0" err="1" smtClean="0"/>
              <a:t>SimpleMessageListenerContainer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的 </a:t>
            </a:r>
            <a:r>
              <a:rPr lang="en-US" sz="1600" dirty="0" err="1" smtClean="0"/>
              <a:t>receiveAndExecute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方法，不停的尝试从 </a:t>
            </a:r>
            <a:r>
              <a:rPr lang="en-US" sz="1600" dirty="0" smtClean="0"/>
              <a:t>queue </a:t>
            </a:r>
            <a:r>
              <a:rPr lang="zh-CN" altLang="en-US" sz="1600" dirty="0" smtClean="0"/>
              <a:t>中获取 </a:t>
            </a:r>
            <a:r>
              <a:rPr lang="en-US" sz="1600" dirty="0" smtClean="0"/>
              <a:t>Delivery </a:t>
            </a:r>
            <a:r>
              <a:rPr lang="zh-CN" altLang="en-US" sz="1600" dirty="0" smtClean="0"/>
              <a:t>实例，将之转化为 </a:t>
            </a:r>
            <a:r>
              <a:rPr lang="en-US" sz="1600" dirty="0" smtClean="0"/>
              <a:t>Message，</a:t>
            </a:r>
            <a:r>
              <a:rPr lang="zh-CN" altLang="en-US" sz="1600" dirty="0" smtClean="0"/>
              <a:t>然后执行 </a:t>
            </a:r>
            <a:r>
              <a:rPr lang="en-US" sz="1600" dirty="0" err="1" smtClean="0"/>
              <a:t>MessageListener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的 </a:t>
            </a:r>
            <a:r>
              <a:rPr lang="en-US" sz="1600" dirty="0" err="1" smtClean="0"/>
              <a:t>onMessage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回调方法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5.</a:t>
            </a:r>
            <a:r>
              <a:rPr lang="zh-CN" altLang="en-US" sz="1600" dirty="0" smtClean="0"/>
              <a:t>如果</a:t>
            </a:r>
            <a:r>
              <a:rPr lang="zh-CN" altLang="en-US" sz="1600" dirty="0" smtClean="0"/>
              <a:t>执行成功，则调用 </a:t>
            </a:r>
            <a:r>
              <a:rPr lang="en-US" sz="1600" dirty="0" smtClean="0"/>
              <a:t>AMQP </a:t>
            </a:r>
            <a:r>
              <a:rPr lang="zh-CN" altLang="en-US" sz="1600" dirty="0" smtClean="0"/>
              <a:t>信道的 </a:t>
            </a:r>
            <a:r>
              <a:rPr lang="en-US" sz="1600" dirty="0" err="1" smtClean="0"/>
              <a:t>basicAck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方法确认消息消费成功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6.</a:t>
            </a:r>
            <a:r>
              <a:rPr lang="zh-CN" altLang="en-US" sz="1600" dirty="0" smtClean="0"/>
              <a:t>如果</a:t>
            </a:r>
            <a:r>
              <a:rPr lang="zh-CN" altLang="en-US" sz="1600" dirty="0" smtClean="0"/>
              <a:t>执行过程中发生异常，则将异常转化为 </a:t>
            </a:r>
            <a:r>
              <a:rPr lang="en-US" sz="1600" dirty="0" err="1" smtClean="0"/>
              <a:t>ListenerExecutionFailedException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抛出。默认情况下，</a:t>
            </a:r>
            <a:r>
              <a:rPr lang="en-US" sz="1600" dirty="0" smtClean="0"/>
              <a:t>Spring AMQP </a:t>
            </a:r>
            <a:r>
              <a:rPr lang="zh-CN" altLang="en-US" sz="1600" dirty="0" smtClean="0"/>
              <a:t>处理用户自定义异常的逻辑非常简单：调用 </a:t>
            </a:r>
            <a:r>
              <a:rPr lang="en-US" sz="1600" dirty="0" smtClean="0"/>
              <a:t>AMQP </a:t>
            </a:r>
            <a:r>
              <a:rPr lang="zh-CN" altLang="en-US" sz="1600" dirty="0" smtClean="0"/>
              <a:t>信道的 </a:t>
            </a:r>
            <a:r>
              <a:rPr lang="en-US" sz="1600" dirty="0" err="1" smtClean="0"/>
              <a:t>basicReject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方法将消息退回队列，打印 </a:t>
            </a:r>
            <a:r>
              <a:rPr lang="en-US" sz="1600" dirty="0" smtClean="0"/>
              <a:t>warning </a:t>
            </a:r>
            <a:r>
              <a:rPr lang="zh-CN" altLang="en-US" sz="1600" dirty="0" smtClean="0"/>
              <a:t>级别的日志，但不会打破 </a:t>
            </a:r>
            <a:r>
              <a:rPr lang="en-US" sz="1600" dirty="0" err="1" smtClean="0"/>
              <a:t>AsyncMessageProcessingConsumer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线程的 </a:t>
            </a:r>
            <a:r>
              <a:rPr lang="en-US" sz="1600" dirty="0" smtClean="0"/>
              <a:t>while </a:t>
            </a:r>
            <a:r>
              <a:rPr lang="zh-CN" altLang="en-US" sz="1600" dirty="0" smtClean="0"/>
              <a:t>循环，消息消费继续进行。这部分内容下篇文章分析。</a:t>
            </a: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730183" y="2105827"/>
            <a:ext cx="3683635" cy="1005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谢谢大家</a:t>
            </a:r>
            <a:r>
              <a:rPr lang="en-US" altLang="zh-CN" sz="60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!</a:t>
            </a:r>
          </a:p>
        </p:txBody>
      </p:sp>
      <p:sp>
        <p:nvSpPr>
          <p:cNvPr id="898" name="矩形 897"/>
          <p:cNvSpPr/>
          <p:nvPr/>
        </p:nvSpPr>
        <p:spPr>
          <a:xfrm>
            <a:off x="3726256" y="1768383"/>
            <a:ext cx="16914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Thank you!</a:t>
            </a:r>
            <a:endParaRPr lang="zh-CN" alt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/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6629"/>
            <p:cNvSpPr/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6630"/>
            <p:cNvSpPr/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6632"/>
            <p:cNvSpPr/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6634"/>
            <p:cNvSpPr/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636"/>
            <p:cNvSpPr/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639"/>
            <p:cNvSpPr/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6640"/>
            <p:cNvSpPr/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641"/>
            <p:cNvSpPr/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642"/>
            <p:cNvSpPr/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643"/>
            <p:cNvSpPr/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644"/>
            <p:cNvSpPr/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645"/>
            <p:cNvSpPr/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646"/>
            <p:cNvSpPr/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647"/>
            <p:cNvSpPr/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653"/>
            <p:cNvSpPr/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654"/>
            <p:cNvSpPr/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655"/>
            <p:cNvSpPr/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/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797"/>
            <p:cNvSpPr/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798"/>
            <p:cNvSpPr/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99"/>
            <p:cNvSpPr/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00"/>
            <p:cNvSpPr/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801"/>
            <p:cNvSpPr/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5802"/>
            <p:cNvSpPr/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5803"/>
            <p:cNvSpPr/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5804"/>
            <p:cNvSpPr/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5805"/>
            <p:cNvSpPr/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5806"/>
            <p:cNvSpPr/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5807"/>
            <p:cNvSpPr/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5808"/>
            <p:cNvSpPr/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5809"/>
            <p:cNvSpPr/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5810"/>
            <p:cNvSpPr/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5811"/>
            <p:cNvSpPr/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5813"/>
            <p:cNvSpPr/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5814"/>
            <p:cNvSpPr/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5815"/>
            <p:cNvSpPr/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5816"/>
            <p:cNvSpPr/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5821"/>
            <p:cNvSpPr/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5822"/>
            <p:cNvSpPr/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5823"/>
            <p:cNvSpPr/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5824"/>
            <p:cNvSpPr/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5825"/>
            <p:cNvSpPr/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5826"/>
            <p:cNvSpPr/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5827"/>
            <p:cNvSpPr/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5828"/>
            <p:cNvSpPr/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5829"/>
            <p:cNvSpPr/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5830"/>
            <p:cNvSpPr/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5831"/>
            <p:cNvSpPr/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5832"/>
            <p:cNvSpPr/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5833"/>
            <p:cNvSpPr/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5834"/>
            <p:cNvSpPr/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5835"/>
            <p:cNvSpPr/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5836"/>
            <p:cNvSpPr/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5837"/>
            <p:cNvSpPr/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5838"/>
            <p:cNvSpPr/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5839"/>
            <p:cNvSpPr/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5841"/>
            <p:cNvSpPr/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5842"/>
            <p:cNvSpPr/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5844"/>
            <p:cNvSpPr/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6620"/>
            <p:cNvSpPr/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6621"/>
            <p:cNvSpPr/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6622"/>
            <p:cNvSpPr/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6623"/>
            <p:cNvSpPr/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6624"/>
            <p:cNvSpPr/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6625"/>
            <p:cNvSpPr/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6626"/>
            <p:cNvSpPr/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6627"/>
            <p:cNvSpPr/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5812"/>
            <p:cNvSpPr/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4400" y="553245"/>
            <a:ext cx="7315200" cy="1341906"/>
            <a:chOff x="914400" y="553244"/>
            <a:chExt cx="7315200" cy="1341906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1857356" y="553244"/>
              <a:ext cx="5500726" cy="134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1.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T</a:t>
              </a:r>
              <a:r>
                <a:rPr lang="en-US" b="1" dirty="0" smtClean="0">
                  <a:solidFill>
                    <a:schemeClr val="bg1"/>
                  </a:solidFill>
                </a:rPr>
                <a:t>h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readpoolExecutor</a:t>
              </a:r>
              <a:endParaRPr lang="en-US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altLang="zh-CN" dirty="0" smtClean="0">
                  <a:solidFill>
                    <a:schemeClr val="bg2"/>
                  </a:solidFill>
                </a:rPr>
                <a:t> </a:t>
              </a:r>
              <a:endParaRPr lang="zh-CN" altLang="en-US" dirty="0" smtClean="0">
                <a:solidFill>
                  <a:schemeClr val="bg2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方正兰亭黑_GBK" panose="02000000000000000000" pitchFamily="2" charset="-122"/>
              </a:endParaRPr>
            </a:p>
          </p:txBody>
        </p:sp>
      </p:grpSp>
      <p:sp>
        <p:nvSpPr>
          <p:cNvPr id="8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140460" y="1776730"/>
            <a:ext cx="66814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 smtClean="0"/>
              <a:t>java.uitl.concurrent.ThreadPoolExecutor</a:t>
            </a:r>
            <a:r>
              <a:rPr lang="zh-CN" altLang="en-US" sz="1600" dirty="0" smtClean="0"/>
              <a:t>类是线程池中最核心的一个类，下面我们来看一下</a:t>
            </a:r>
            <a:r>
              <a:rPr lang="en-US" sz="1600" dirty="0" err="1" smtClean="0"/>
              <a:t>ThreadPoolExecutor</a:t>
            </a:r>
            <a:r>
              <a:rPr lang="zh-CN" altLang="en-US" sz="1600" dirty="0" smtClean="0"/>
              <a:t>类的具体实现</a:t>
            </a:r>
            <a:r>
              <a:rPr lang="zh-CN" altLang="en-US" sz="1600" dirty="0" smtClean="0"/>
              <a:t>源码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zh-CN" altLang="en-US" sz="1600" dirty="0" smtClean="0"/>
              <a:t>内容基于</a:t>
            </a:r>
            <a:r>
              <a:rPr lang="en-US" sz="1600" dirty="0" smtClean="0"/>
              <a:t>JDK1.7</a:t>
            </a:r>
            <a:r>
              <a:rPr lang="en-US" sz="1600" dirty="0" smtClean="0"/>
              <a:t>)。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zh-CN" altLang="en-US" sz="1600" dirty="0" smtClean="0"/>
              <a:t>首先看下</a:t>
            </a:r>
            <a:r>
              <a:rPr lang="en-US" sz="1600" dirty="0" err="1" smtClean="0"/>
              <a:t>ThreadPoolExecutor</a:t>
            </a:r>
            <a:r>
              <a:rPr lang="zh-CN" altLang="en-US" sz="1600" dirty="0" smtClean="0"/>
              <a:t>的构造方法</a:t>
            </a:r>
            <a:endParaRPr lang="en-US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    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714360"/>
            <a:ext cx="737237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从源码中可以</a:t>
            </a:r>
            <a:r>
              <a:rPr lang="zh-CN" altLang="en-US" sz="1600" dirty="0" smtClean="0"/>
              <a:t>得知，</a:t>
            </a:r>
            <a:r>
              <a:rPr lang="en-US" sz="1600" dirty="0" err="1" smtClean="0"/>
              <a:t>ThreadPoolExecutor</a:t>
            </a:r>
            <a:r>
              <a:rPr lang="zh-CN" altLang="en-US" sz="1600" dirty="0" smtClean="0"/>
              <a:t>继承了</a:t>
            </a:r>
            <a:r>
              <a:rPr lang="en-US" sz="1600" dirty="0" err="1" smtClean="0"/>
              <a:t>AbstractExecutorService</a:t>
            </a:r>
            <a:r>
              <a:rPr lang="zh-CN" altLang="en-US" sz="1600" dirty="0" smtClean="0"/>
              <a:t>类，并提供了四个构造器，事实上，发现前面三个构造器都是调用的第四个构造器进行的初始化工作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/>
              <a:t>下面解释下一下构造器中各个参数的含义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/>
              <a:t>corePoolSize</a:t>
            </a:r>
            <a:r>
              <a:rPr lang="zh-CN" altLang="en-US" sz="1600" dirty="0" smtClean="0"/>
              <a:t>：线程池核心线程大小。在创建了线程池后，默认情况下，线程池中并没有任何线程，而是等待有任务到来才创建线程去执行任务，除非调用了</a:t>
            </a:r>
            <a:r>
              <a:rPr lang="en-US" altLang="zh-CN" sz="1600" dirty="0" err="1" smtClean="0"/>
              <a:t>prestartAllCoreThreads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或者</a:t>
            </a:r>
            <a:r>
              <a:rPr lang="en-US" altLang="zh-CN" sz="1600" dirty="0" err="1" smtClean="0"/>
              <a:t>prestartCoreThread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方法，从这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个方法的名字就可以看出，是预创建线程的意思，即在没有任务到来之前就创建</a:t>
            </a:r>
            <a:r>
              <a:rPr lang="en-US" altLang="zh-CN" sz="1600" dirty="0" err="1" smtClean="0"/>
              <a:t>corePoolSize</a:t>
            </a:r>
            <a:r>
              <a:rPr lang="zh-CN" altLang="en-US" sz="1600" dirty="0" smtClean="0"/>
              <a:t>个线程或者一个线程。默认情况下，在创建了线程池后，线程池中的线程数为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，当有任务来之后，就会创建一个线程去执行任务，当线程池中的线程数目达到</a:t>
            </a:r>
            <a:r>
              <a:rPr lang="en-US" altLang="zh-CN" sz="1600" dirty="0" err="1" smtClean="0"/>
              <a:t>corePoolSize</a:t>
            </a:r>
            <a:r>
              <a:rPr lang="zh-CN" altLang="en-US" sz="1600" dirty="0" smtClean="0"/>
              <a:t>后，就会把到达的任务放到缓存队列当中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altLang="zh-CN" sz="1600" dirty="0" err="1" smtClean="0"/>
              <a:t>maximumPoolSize</a:t>
            </a:r>
            <a:r>
              <a:rPr lang="zh-CN" altLang="en-US" sz="1600" dirty="0" smtClean="0"/>
              <a:t>：线程池最大线程数，表示在线程池中最多能创建多少个线程</a:t>
            </a:r>
            <a:r>
              <a:rPr lang="zh-CN" altLang="en-US" sz="1600" dirty="0" smtClean="0"/>
              <a:t>；</a:t>
            </a:r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571484"/>
            <a:ext cx="731583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keepAliveTime</a:t>
            </a:r>
            <a:r>
              <a:rPr lang="zh-CN" altLang="en-US" sz="1600" dirty="0" smtClean="0"/>
              <a:t>：表示线程没有任务执行时最多保持多久时间会终止。默认情况下，只有当线程池中的线程数大于</a:t>
            </a:r>
            <a:r>
              <a:rPr lang="en-US" altLang="zh-CN" sz="1600" dirty="0" err="1" smtClean="0"/>
              <a:t>corePoolSize</a:t>
            </a:r>
            <a:r>
              <a:rPr lang="zh-CN" altLang="en-US" sz="1600" dirty="0" smtClean="0"/>
              <a:t>时，</a:t>
            </a:r>
            <a:r>
              <a:rPr lang="en-US" altLang="zh-CN" sz="1600" dirty="0" err="1" smtClean="0"/>
              <a:t>keepAliveTime</a:t>
            </a:r>
            <a:r>
              <a:rPr lang="zh-CN" altLang="en-US" sz="1600" dirty="0" smtClean="0"/>
              <a:t>才会起作用，直到线程池中的线程数不大于</a:t>
            </a:r>
            <a:r>
              <a:rPr lang="en-US" altLang="zh-CN" sz="1600" dirty="0" err="1" smtClean="0"/>
              <a:t>corePoolSize</a:t>
            </a:r>
            <a:r>
              <a:rPr lang="zh-CN" altLang="en-US" sz="1600" dirty="0" smtClean="0"/>
              <a:t>，即当线程池中的线程数大于</a:t>
            </a:r>
            <a:r>
              <a:rPr lang="en-US" altLang="zh-CN" sz="1600" dirty="0" err="1" smtClean="0"/>
              <a:t>corePoolSize</a:t>
            </a:r>
            <a:r>
              <a:rPr lang="zh-CN" altLang="en-US" sz="1600" dirty="0" smtClean="0"/>
              <a:t>时，如果一个线程空闲的时间达到</a:t>
            </a:r>
            <a:r>
              <a:rPr lang="en-US" altLang="zh-CN" sz="1600" dirty="0" err="1" smtClean="0"/>
              <a:t>keepAliveTime</a:t>
            </a:r>
            <a:r>
              <a:rPr lang="zh-CN" altLang="en-US" sz="1600" dirty="0" smtClean="0"/>
              <a:t>，则会终止，直到线程池中的线程数不超过</a:t>
            </a:r>
            <a:r>
              <a:rPr lang="en-US" altLang="zh-CN" sz="1600" dirty="0" err="1" smtClean="0"/>
              <a:t>corePoolSize</a:t>
            </a:r>
            <a:r>
              <a:rPr lang="zh-CN" altLang="en-US" sz="1600" dirty="0" smtClean="0"/>
              <a:t>。但是如果调用了</a:t>
            </a:r>
            <a:r>
              <a:rPr lang="en-US" altLang="zh-CN" sz="1600" dirty="0" err="1" smtClean="0"/>
              <a:t>allowCoreThreadTimeOut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boolean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方法，在线程池中的线程数不大于</a:t>
            </a:r>
            <a:r>
              <a:rPr lang="en-US" altLang="zh-CN" sz="1600" dirty="0" err="1" smtClean="0"/>
              <a:t>corePoolSize</a:t>
            </a:r>
            <a:r>
              <a:rPr lang="zh-CN" altLang="en-US" sz="1600" dirty="0" smtClean="0"/>
              <a:t>时，</a:t>
            </a:r>
            <a:r>
              <a:rPr lang="en-US" altLang="zh-CN" sz="1600" dirty="0" err="1" smtClean="0"/>
              <a:t>keepAliveTime</a:t>
            </a:r>
            <a:r>
              <a:rPr lang="zh-CN" altLang="en-US" sz="1600" dirty="0" smtClean="0"/>
              <a:t>参数也会起作用，直到线程池中的线程数为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/>
              <a:t>unit</a:t>
            </a:r>
            <a:r>
              <a:rPr lang="zh-CN" altLang="en-US" sz="1600" dirty="0" smtClean="0"/>
              <a:t>：参数的时间单位，有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种取值，在</a:t>
            </a:r>
            <a:r>
              <a:rPr lang="en-US" altLang="zh-CN" sz="1600" dirty="0" err="1" smtClean="0"/>
              <a:t>TimeUnit</a:t>
            </a:r>
            <a:r>
              <a:rPr lang="zh-CN" altLang="en-US" sz="1600" dirty="0" smtClean="0"/>
              <a:t>类中有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种静态属性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/>
              <a:t>TimeUnit.DAYS</a:t>
            </a:r>
            <a:r>
              <a:rPr lang="en-US" sz="1600" dirty="0" smtClean="0"/>
              <a:t>; //</a:t>
            </a:r>
            <a:r>
              <a:rPr lang="zh-CN" altLang="en-US" sz="1600" dirty="0" smtClean="0"/>
              <a:t>天 </a:t>
            </a:r>
            <a:endParaRPr lang="en-US" altLang="zh-CN" sz="1600" dirty="0" smtClean="0"/>
          </a:p>
          <a:p>
            <a:r>
              <a:rPr lang="en-US" sz="1600" dirty="0" err="1" smtClean="0"/>
              <a:t>TimeUnit.HOURS</a:t>
            </a:r>
            <a:r>
              <a:rPr lang="en-US" sz="1600" dirty="0" smtClean="0"/>
              <a:t>; //</a:t>
            </a:r>
            <a:r>
              <a:rPr lang="zh-CN" altLang="en-US" sz="1600" dirty="0" smtClean="0"/>
              <a:t>小时 </a:t>
            </a:r>
            <a:endParaRPr lang="en-US" altLang="zh-CN" sz="1600" dirty="0" smtClean="0"/>
          </a:p>
          <a:p>
            <a:r>
              <a:rPr lang="en-US" sz="1600" dirty="0" err="1" smtClean="0"/>
              <a:t>TimeUnit.MINUTES</a:t>
            </a:r>
            <a:r>
              <a:rPr lang="en-US" sz="1600" dirty="0" smtClean="0"/>
              <a:t>; //</a:t>
            </a:r>
            <a:r>
              <a:rPr lang="zh-CN" altLang="en-US" sz="1600" dirty="0" smtClean="0"/>
              <a:t>分钟 </a:t>
            </a:r>
            <a:endParaRPr lang="en-US" altLang="zh-CN" sz="1600" dirty="0" smtClean="0"/>
          </a:p>
          <a:p>
            <a:r>
              <a:rPr lang="en-US" sz="1600" dirty="0" err="1" smtClean="0"/>
              <a:t>TimeUnit.SECONDS</a:t>
            </a:r>
            <a:r>
              <a:rPr lang="en-US" sz="1600" dirty="0" smtClean="0"/>
              <a:t>; //</a:t>
            </a:r>
            <a:r>
              <a:rPr lang="zh-CN" altLang="en-US" sz="1600" dirty="0" smtClean="0"/>
              <a:t>秒 </a:t>
            </a:r>
            <a:endParaRPr lang="en-US" altLang="zh-CN" sz="1600" dirty="0" smtClean="0"/>
          </a:p>
          <a:p>
            <a:r>
              <a:rPr lang="en-US" sz="1600" dirty="0" err="1" smtClean="0"/>
              <a:t>TimeUnit.MILLISECONDS</a:t>
            </a:r>
            <a:r>
              <a:rPr lang="en-US" sz="1600" dirty="0" smtClean="0"/>
              <a:t>; //</a:t>
            </a:r>
            <a:r>
              <a:rPr lang="zh-CN" altLang="en-US" sz="1600" dirty="0" smtClean="0"/>
              <a:t>毫秒 </a:t>
            </a:r>
            <a:endParaRPr lang="en-US" altLang="zh-CN" sz="1600" dirty="0" smtClean="0"/>
          </a:p>
          <a:p>
            <a:r>
              <a:rPr lang="en-US" sz="1600" dirty="0" err="1" smtClean="0"/>
              <a:t>TimeUnit.MICROSECONDS</a:t>
            </a:r>
            <a:r>
              <a:rPr lang="en-US" sz="1600" dirty="0" smtClean="0"/>
              <a:t>; //</a:t>
            </a:r>
            <a:r>
              <a:rPr lang="zh-CN" altLang="en-US" sz="1600" dirty="0" smtClean="0"/>
              <a:t>微秒</a:t>
            </a:r>
            <a:endParaRPr lang="en-US" altLang="zh-CN" sz="1600" dirty="0" smtClean="0"/>
          </a:p>
          <a:p>
            <a:r>
              <a:rPr lang="en-US" sz="1600" dirty="0" err="1" smtClean="0"/>
              <a:t>TimeUnit.NANOSECONDS</a:t>
            </a:r>
            <a:r>
              <a:rPr lang="en-US" sz="1600" dirty="0" smtClean="0"/>
              <a:t>; //</a:t>
            </a:r>
            <a:r>
              <a:rPr lang="zh-CN" altLang="en-US" sz="1600" dirty="0" smtClean="0"/>
              <a:t>纳秒</a:t>
            </a:r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3765" y="706120"/>
            <a:ext cx="758732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workQueue</a:t>
            </a:r>
            <a:r>
              <a:rPr lang="zh-CN" altLang="en-US" sz="1600" dirty="0" smtClean="0"/>
              <a:t>：一个阻塞队列，用来存储等待执行的任务； 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threadFactory</a:t>
            </a:r>
            <a:r>
              <a:rPr lang="zh-CN" altLang="en-US" sz="1600" dirty="0" smtClean="0"/>
              <a:t>：线程工厂，主要用来创建线程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handler</a:t>
            </a:r>
            <a:r>
              <a:rPr lang="zh-CN" altLang="en-US" sz="1600" dirty="0" smtClean="0"/>
              <a:t>：表示当拒绝处理任务时的策略，有以下四种取值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/>
              <a:t>ThreadPoolExecutor.AbortPolicy</a:t>
            </a:r>
            <a:r>
              <a:rPr lang="en-US" sz="1600" dirty="0" smtClean="0"/>
              <a:t>:</a:t>
            </a:r>
            <a:r>
              <a:rPr lang="zh-CN" altLang="en-US" sz="1600" dirty="0" smtClean="0"/>
              <a:t>丢弃任务并抛</a:t>
            </a:r>
            <a:r>
              <a:rPr lang="zh-CN" altLang="en-US" sz="1600" dirty="0" smtClean="0"/>
              <a:t>出</a:t>
            </a:r>
            <a:r>
              <a:rPr lang="en-US" sz="1600" dirty="0" err="1" smtClean="0"/>
              <a:t>RejectedExecutionException</a:t>
            </a:r>
            <a:r>
              <a:rPr lang="zh-CN" altLang="en-US" sz="1600" dirty="0" smtClean="0"/>
              <a:t>异常。 </a:t>
            </a:r>
            <a:endParaRPr lang="en-US" altLang="zh-CN" sz="1600" dirty="0" smtClean="0"/>
          </a:p>
          <a:p>
            <a:r>
              <a:rPr lang="en-US" sz="1600" dirty="0" err="1" smtClean="0"/>
              <a:t>ThreadPoolExecutor.DiscardPolicy</a:t>
            </a:r>
            <a:r>
              <a:rPr lang="en-US" sz="1600" dirty="0" smtClean="0"/>
              <a:t>：</a:t>
            </a:r>
            <a:r>
              <a:rPr lang="zh-CN" altLang="en-US" sz="1600" dirty="0" smtClean="0"/>
              <a:t>也是丢弃任务，但是不抛出异常。 </a:t>
            </a:r>
            <a:r>
              <a:rPr lang="en-US" sz="1600" dirty="0" err="1" smtClean="0"/>
              <a:t>ThreadPoolExecutor.DiscardOldestPolicy</a:t>
            </a:r>
            <a:r>
              <a:rPr lang="en-US" sz="1600" dirty="0" smtClean="0"/>
              <a:t>：</a:t>
            </a:r>
            <a:r>
              <a:rPr lang="zh-CN" altLang="en-US" sz="1600" dirty="0" smtClean="0"/>
              <a:t>丢弃队列最前面的任务，然后重新尝试执行任务（重复此过程） </a:t>
            </a:r>
            <a:endParaRPr lang="en-US" altLang="zh-CN" sz="1600" dirty="0" smtClean="0"/>
          </a:p>
          <a:p>
            <a:r>
              <a:rPr lang="en-US" sz="1600" dirty="0" err="1" smtClean="0"/>
              <a:t>ThreadPoolExecutor.CallerRunsPolicy</a:t>
            </a:r>
            <a:r>
              <a:rPr lang="en-US" sz="1600" dirty="0" smtClean="0"/>
              <a:t>：</a:t>
            </a:r>
            <a:r>
              <a:rPr lang="zh-CN" altLang="en-US" sz="1600" dirty="0" smtClean="0"/>
              <a:t>由调用线程处理该任务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571484"/>
            <a:ext cx="731583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err="1" smtClean="0"/>
              <a:t>ThreadPoolExecutor</a:t>
            </a:r>
            <a:r>
              <a:rPr lang="zh-CN" altLang="en-US" sz="1600" dirty="0" smtClean="0"/>
              <a:t>类继承结构</a:t>
            </a:r>
            <a:endParaRPr lang="en-US" altLang="zh-CN" sz="1600" dirty="0" smtClean="0"/>
          </a:p>
          <a:p>
            <a:pPr algn="just"/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r>
              <a:rPr lang="en-US" sz="1600" dirty="0" err="1" smtClean="0"/>
              <a:t>ThreadPoolExecuto</a:t>
            </a:r>
            <a:r>
              <a:rPr lang="zh-CN" altLang="en-US" sz="1600" dirty="0" smtClean="0"/>
              <a:t>继承</a:t>
            </a:r>
            <a:r>
              <a:rPr lang="zh-CN" altLang="en-US" sz="1600" dirty="0" smtClean="0"/>
              <a:t>了</a:t>
            </a:r>
            <a:r>
              <a:rPr lang="en-US" sz="1600" dirty="0" err="1" smtClean="0"/>
              <a:t>AbstractExecutorService</a:t>
            </a:r>
            <a:r>
              <a:rPr lang="zh-CN" altLang="en-US" sz="1600" dirty="0" smtClean="0"/>
              <a:t>，</a:t>
            </a:r>
            <a:r>
              <a:rPr lang="en-US" sz="1600" dirty="0" smtClean="0"/>
              <a:t> </a:t>
            </a:r>
            <a:r>
              <a:rPr lang="en-US" sz="1600" dirty="0" err="1" smtClean="0"/>
              <a:t>AbstractExecutorService</a:t>
            </a:r>
            <a:r>
              <a:rPr lang="zh-CN" altLang="en-US" sz="1600" dirty="0" smtClean="0"/>
              <a:t>是一个抽象类，它实现了</a:t>
            </a:r>
            <a:r>
              <a:rPr lang="en-US" sz="1600" dirty="0" err="1" smtClean="0"/>
              <a:t>ExecutorService</a:t>
            </a:r>
            <a:r>
              <a:rPr lang="zh-CN" altLang="en-US" sz="1600" dirty="0" smtClean="0"/>
              <a:t>接口，而</a:t>
            </a:r>
            <a:r>
              <a:rPr lang="en-US" sz="1600" dirty="0" err="1" smtClean="0"/>
              <a:t>ExecutorService</a:t>
            </a:r>
            <a:r>
              <a:rPr lang="zh-CN" altLang="en-US" sz="1600" dirty="0" smtClean="0"/>
              <a:t>又是继承了</a:t>
            </a:r>
            <a:r>
              <a:rPr lang="en-US" sz="1600" dirty="0" smtClean="0"/>
              <a:t>Executor</a:t>
            </a:r>
            <a:r>
              <a:rPr lang="zh-CN" altLang="en-US" sz="1600" dirty="0" smtClean="0"/>
              <a:t>接口，它们的基本关系如下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just"/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sz="1600" dirty="0" smtClean="0"/>
              <a:t>Executor</a:t>
            </a:r>
            <a:r>
              <a:rPr lang="zh-CN" altLang="en-US" sz="1600" dirty="0" smtClean="0"/>
              <a:t>是一个顶层接口，在它里面只声明了一个方法</a:t>
            </a:r>
            <a:r>
              <a:rPr lang="en-US" sz="1600" dirty="0" smtClean="0"/>
              <a:t>execute(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)，</a:t>
            </a:r>
            <a:r>
              <a:rPr lang="zh-CN" altLang="en-US" sz="1600" dirty="0" smtClean="0"/>
              <a:t>返回值为</a:t>
            </a:r>
            <a:r>
              <a:rPr lang="en-US" sz="1600" dirty="0" smtClean="0"/>
              <a:t>void，</a:t>
            </a:r>
            <a:r>
              <a:rPr lang="zh-CN" altLang="en-US" sz="1600" dirty="0" smtClean="0"/>
              <a:t>参数为</a:t>
            </a:r>
            <a:r>
              <a:rPr lang="en-US" sz="1600" dirty="0" err="1" smtClean="0"/>
              <a:t>Runnable</a:t>
            </a:r>
            <a:r>
              <a:rPr lang="zh-CN" altLang="en-US" sz="1600" dirty="0" smtClean="0"/>
              <a:t>类型，用来执行传进去的任务的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err="1" smtClean="0"/>
              <a:t>ExecutorService</a:t>
            </a:r>
            <a:r>
              <a:rPr lang="zh-CN" altLang="en-US" sz="1600" dirty="0" smtClean="0"/>
              <a:t>接口继承了</a:t>
            </a:r>
            <a:r>
              <a:rPr lang="en-US" sz="1600" dirty="0" smtClean="0"/>
              <a:t>Executor</a:t>
            </a:r>
            <a:r>
              <a:rPr lang="zh-CN" altLang="en-US" sz="1600" dirty="0" smtClean="0"/>
              <a:t>接口，并声明了一些方法：</a:t>
            </a:r>
            <a:r>
              <a:rPr lang="en-US" sz="1600" dirty="0" err="1" smtClean="0"/>
              <a:t>submit、invokeAll、invokeAny</a:t>
            </a:r>
            <a:r>
              <a:rPr lang="zh-CN" altLang="en-US" sz="1600" dirty="0" smtClean="0"/>
              <a:t>以及</a:t>
            </a:r>
            <a:r>
              <a:rPr lang="en-US" sz="1600" dirty="0" err="1" smtClean="0"/>
              <a:t>shutDown</a:t>
            </a:r>
            <a:r>
              <a:rPr lang="zh-CN" altLang="en-US" sz="1600" dirty="0" smtClean="0"/>
              <a:t>等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抽象类</a:t>
            </a:r>
            <a:r>
              <a:rPr lang="en-US" sz="1600" dirty="0" err="1" smtClean="0"/>
              <a:t>AbstractExecutorService</a:t>
            </a:r>
            <a:r>
              <a:rPr lang="zh-CN" altLang="en-US" sz="1600" dirty="0" smtClean="0"/>
              <a:t>实现了</a:t>
            </a:r>
            <a:r>
              <a:rPr lang="en-US" sz="1600" dirty="0" err="1" smtClean="0"/>
              <a:t>ExecutorService</a:t>
            </a:r>
            <a:r>
              <a:rPr lang="zh-CN" altLang="en-US" sz="1600" dirty="0" smtClean="0"/>
              <a:t>接口，基本实现了</a:t>
            </a:r>
            <a:r>
              <a:rPr lang="en-US" sz="1600" dirty="0" err="1" smtClean="0"/>
              <a:t>ExecutorService</a:t>
            </a:r>
            <a:r>
              <a:rPr lang="zh-CN" altLang="en-US" sz="1600" dirty="0" smtClean="0"/>
              <a:t>中声明的所有方法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err="1" smtClean="0"/>
              <a:t>ThreadPoolExecutor</a:t>
            </a:r>
            <a:r>
              <a:rPr lang="zh-CN" altLang="en-US" sz="1600" dirty="0" smtClean="0"/>
              <a:t>继承了类</a:t>
            </a:r>
            <a:r>
              <a:rPr lang="en-US" sz="1600" dirty="0" err="1" smtClean="0"/>
              <a:t>AbstractExecutorService</a:t>
            </a:r>
            <a:r>
              <a:rPr lang="en-US" sz="1600" dirty="0" smtClean="0"/>
              <a:t>，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571484"/>
            <a:ext cx="731583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/>
              <a:t>在</a:t>
            </a:r>
            <a:r>
              <a:rPr lang="en-US" sz="1600" dirty="0" err="1" smtClean="0"/>
              <a:t>ThreadPoolExecutor</a:t>
            </a:r>
            <a:r>
              <a:rPr lang="zh-CN" altLang="en-US" sz="1600" dirty="0" smtClean="0"/>
              <a:t>类中有几个非常重要的方法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just"/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sz="1600" dirty="0" smtClean="0"/>
              <a:t>execute()</a:t>
            </a:r>
            <a:r>
              <a:rPr lang="zh-CN" altLang="en-US" sz="1600" dirty="0" smtClean="0"/>
              <a:t>方法实际上是</a:t>
            </a:r>
            <a:r>
              <a:rPr lang="en-US" sz="1600" dirty="0" smtClean="0"/>
              <a:t>Executor</a:t>
            </a:r>
            <a:r>
              <a:rPr lang="zh-CN" altLang="en-US" sz="1600" dirty="0" smtClean="0"/>
              <a:t>中声明的方法，在</a:t>
            </a:r>
            <a:r>
              <a:rPr lang="en-US" sz="1600" dirty="0" err="1" smtClean="0"/>
              <a:t>ThreadPoolExecutor</a:t>
            </a:r>
            <a:r>
              <a:rPr lang="zh-CN" altLang="en-US" sz="1600" dirty="0" smtClean="0"/>
              <a:t>进行了具体的实现，这个方法是</a:t>
            </a:r>
            <a:r>
              <a:rPr lang="en-US" sz="1600" dirty="0" err="1" smtClean="0"/>
              <a:t>ThreadPoolExecutor</a:t>
            </a:r>
            <a:r>
              <a:rPr lang="zh-CN" altLang="en-US" sz="1600" dirty="0" smtClean="0"/>
              <a:t>的核心方法，通过这个方法可以向线程池提交一个任务，交由线程池去执行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smtClean="0"/>
              <a:t>submit()</a:t>
            </a:r>
            <a:r>
              <a:rPr lang="zh-CN" altLang="en-US" sz="1600" dirty="0" smtClean="0"/>
              <a:t>方法是在</a:t>
            </a:r>
            <a:r>
              <a:rPr lang="en-US" sz="1600" dirty="0" err="1" smtClean="0"/>
              <a:t>ExecutorService</a:t>
            </a:r>
            <a:r>
              <a:rPr lang="zh-CN" altLang="en-US" sz="1600" dirty="0" smtClean="0"/>
              <a:t>中声明的方法，在</a:t>
            </a:r>
            <a:r>
              <a:rPr lang="en-US" sz="1600" dirty="0" err="1" smtClean="0"/>
              <a:t>AbstractExecutorService</a:t>
            </a:r>
            <a:r>
              <a:rPr lang="zh-CN" altLang="en-US" sz="1600" dirty="0" smtClean="0"/>
              <a:t>就已经有了具体的实现，在</a:t>
            </a:r>
            <a:r>
              <a:rPr lang="en-US" sz="1600" dirty="0" err="1" smtClean="0"/>
              <a:t>ThreadPoolExecutor</a:t>
            </a:r>
            <a:r>
              <a:rPr lang="zh-CN" altLang="en-US" sz="1600" dirty="0" smtClean="0"/>
              <a:t>中并没有对其进行重写，这个方法也是用来向线程池提交任务的，但是它和</a:t>
            </a:r>
            <a:r>
              <a:rPr lang="en-US" sz="1600" dirty="0" smtClean="0"/>
              <a:t>execute()</a:t>
            </a:r>
            <a:r>
              <a:rPr lang="zh-CN" altLang="en-US" sz="1600" dirty="0" smtClean="0"/>
              <a:t>方法不同，它能够返回任务执行的结果，去看</a:t>
            </a:r>
            <a:r>
              <a:rPr lang="en-US" sz="1600" dirty="0" smtClean="0"/>
              <a:t>submit()</a:t>
            </a:r>
            <a:r>
              <a:rPr lang="zh-CN" altLang="en-US" sz="1600" dirty="0" smtClean="0"/>
              <a:t>方法的实现，会发现它实际上还是调用的</a:t>
            </a:r>
            <a:r>
              <a:rPr lang="en-US" sz="1600" dirty="0" smtClean="0"/>
              <a:t>execute()</a:t>
            </a:r>
            <a:r>
              <a:rPr lang="zh-CN" altLang="en-US" sz="1600" dirty="0" smtClean="0"/>
              <a:t>方法，只不过它利用了</a:t>
            </a:r>
            <a:r>
              <a:rPr lang="en-US" sz="1600" dirty="0" smtClean="0"/>
              <a:t>Future</a:t>
            </a:r>
            <a:r>
              <a:rPr lang="zh-CN" altLang="en-US" sz="1600" dirty="0" smtClean="0"/>
              <a:t>来获取任务执行结果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sz="1600" dirty="0" smtClean="0"/>
              <a:t>shutdown()</a:t>
            </a:r>
            <a:r>
              <a:rPr lang="zh-CN" altLang="en-US" sz="1600" dirty="0" smtClean="0"/>
              <a:t>和</a:t>
            </a:r>
            <a:r>
              <a:rPr lang="en-US" sz="1600" dirty="0" err="1" smtClean="0"/>
              <a:t>shutdownNow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是用来关闭线程池的。</a:t>
            </a: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4400" y="344171"/>
            <a:ext cx="7315835" cy="1306768"/>
            <a:chOff x="914400" y="553244"/>
            <a:chExt cx="7315835" cy="1214047"/>
          </a:xfrm>
        </p:grpSpPr>
        <p:sp>
          <p:nvSpPr>
            <p:cNvPr id="6146" name="TextBox 13" descr="B56F103BB23E47beACAB404F50AF11BD# #TextBox 13"/>
            <p:cNvSpPr txBox="1">
              <a:spLocks noChangeArrowheads="1"/>
            </p:cNvSpPr>
            <p:nvPr/>
          </p:nvSpPr>
          <p:spPr bwMode="auto">
            <a:xfrm>
              <a:off x="1149350" y="553244"/>
              <a:ext cx="7080885" cy="1214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eaLnBrk="0" hangingPunct="0">
                <a:lnSpc>
                  <a:spcPct val="120000"/>
                </a:lnSpc>
                <a:spcBef>
                  <a:spcPct val="50000"/>
                </a:spcBef>
                <a:buFontTx/>
                <a:buNone/>
                <a:defRPr sz="2800">
                  <a:gradFill flip="none" rotWithShape="1">
                    <a:gsLst>
                      <a:gs pos="60000">
                        <a:srgbClr val="BCE8F2"/>
                      </a:gs>
                      <a:gs pos="0">
                        <a:srgbClr val="4EC3DE"/>
                      </a:gs>
                      <a:gs pos="40000">
                        <a:srgbClr val="BCE8F2"/>
                      </a:gs>
                      <a:gs pos="100000">
                        <a:srgbClr val="4EC3DE"/>
                      </a:gs>
                    </a:gsLst>
                    <a:lin ang="0" scaled="1"/>
                    <a:tileRect/>
                  </a:gradFill>
                  <a:latin typeface="方正兰亭中粗黑_GBK" panose="02000000000000000000" pitchFamily="2" charset="-122"/>
                  <a:ea typeface="方正兰亭中粗黑_GBK" panose="02000000000000000000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latin typeface="Calibri" panose="020F050202020403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b="1" dirty="0" smtClean="0"/>
                <a:t>2.</a:t>
              </a:r>
              <a:r>
                <a:rPr lang="zh-CN" altLang="en-US" b="1" dirty="0" smtClean="0"/>
                <a:t>线程</a:t>
              </a:r>
              <a:r>
                <a:rPr lang="zh-CN" altLang="en-US" b="1" dirty="0" smtClean="0"/>
                <a:t>池实现原理</a:t>
              </a:r>
            </a:p>
            <a:p>
              <a:pPr>
                <a:defRPr/>
              </a:pPr>
              <a:endParaRPr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616643"/>
              <a:ext cx="7315200" cy="5460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方正兰亭黑_GBK" panose="02000000000000000000" pitchFamily="2" charset="-122"/>
              </a:endParaRPr>
            </a:p>
          </p:txBody>
        </p:sp>
      </p:grpSp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71472" y="1644650"/>
            <a:ext cx="785818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线程池状态</a:t>
            </a:r>
          </a:p>
          <a:p>
            <a:r>
              <a:rPr lang="zh-CN" altLang="en-US" sz="1600" dirty="0" smtClean="0"/>
              <a:t>成员变量</a:t>
            </a:r>
            <a:r>
              <a:rPr lang="en-US" altLang="zh-CN" sz="1600" dirty="0" err="1" smtClean="0"/>
              <a:t>ctl</a:t>
            </a:r>
            <a:r>
              <a:rPr lang="zh-CN" altLang="en-US" sz="1600" dirty="0" smtClean="0"/>
              <a:t>是个</a:t>
            </a:r>
            <a:r>
              <a:rPr lang="en-US" altLang="zh-CN" sz="1600" dirty="0" smtClean="0"/>
              <a:t>Integer</a:t>
            </a:r>
            <a:r>
              <a:rPr lang="zh-CN" altLang="en-US" sz="1600" dirty="0" smtClean="0"/>
              <a:t>的原子变量用来记录线程池状态和线程池线程个数，其中</a:t>
            </a:r>
            <a:r>
              <a:rPr lang="en-US" altLang="zh-CN" sz="1600" dirty="0" smtClean="0"/>
              <a:t>Integer</a:t>
            </a:r>
            <a:r>
              <a:rPr lang="zh-CN" altLang="en-US" sz="1600" dirty="0" smtClean="0"/>
              <a:t>类型是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位二进制标示，其中高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位用来表示线程池状态，后面 </a:t>
            </a:r>
            <a:r>
              <a:rPr lang="en-US" altLang="zh-CN" sz="1600" dirty="0" smtClean="0"/>
              <a:t>29</a:t>
            </a:r>
            <a:r>
              <a:rPr lang="zh-CN" altLang="en-US" sz="1600" dirty="0" smtClean="0"/>
              <a:t>位用来记录线程池线程</a:t>
            </a:r>
            <a:r>
              <a:rPr lang="zh-CN" altLang="en-US" sz="1600" dirty="0" smtClean="0"/>
              <a:t>个数。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用来标记线程池状态（高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位），线程个数（低</a:t>
            </a:r>
            <a:r>
              <a:rPr lang="en-US" altLang="zh-CN" sz="1600" dirty="0" smtClean="0"/>
              <a:t>29</a:t>
            </a:r>
            <a:r>
              <a:rPr lang="zh-CN" altLang="en-US" sz="1600" dirty="0" smtClean="0"/>
              <a:t>位） </a:t>
            </a:r>
            <a:endParaRPr lang="en-US" altLang="zh-CN" sz="1600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默认是</a:t>
            </a:r>
            <a:r>
              <a:rPr lang="en-US" sz="1600" dirty="0" smtClean="0"/>
              <a:t>RUNNING</a:t>
            </a:r>
            <a:r>
              <a:rPr lang="zh-CN" altLang="en-US" sz="1600" dirty="0" smtClean="0"/>
              <a:t>状态，线程个数为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en-US" sz="1600" dirty="0" smtClean="0"/>
              <a:t>private </a:t>
            </a:r>
            <a:r>
              <a:rPr lang="en-US" sz="1600" dirty="0" smtClean="0"/>
              <a:t>final </a:t>
            </a:r>
            <a:r>
              <a:rPr lang="en-US" sz="1600" dirty="0" err="1" smtClean="0"/>
              <a:t>AtomicInteger</a:t>
            </a:r>
            <a:r>
              <a:rPr lang="en-US" sz="1600" dirty="0" smtClean="0"/>
              <a:t> </a:t>
            </a:r>
            <a:r>
              <a:rPr lang="en-US" sz="1600" dirty="0" err="1" smtClean="0"/>
              <a:t>ctl</a:t>
            </a:r>
            <a:r>
              <a:rPr lang="en-US" sz="1600" dirty="0" smtClean="0"/>
              <a:t> = new </a:t>
            </a:r>
            <a:r>
              <a:rPr lang="en-US" sz="1600" dirty="0" err="1" smtClean="0"/>
              <a:t>AtomicInteger</a:t>
            </a:r>
            <a:r>
              <a:rPr lang="en-US" sz="1600" dirty="0" smtClean="0"/>
              <a:t>(</a:t>
            </a:r>
            <a:r>
              <a:rPr lang="en-US" sz="1600" dirty="0" err="1" smtClean="0"/>
              <a:t>ctlOf</a:t>
            </a:r>
            <a:r>
              <a:rPr lang="en-US" sz="1600" dirty="0" smtClean="0"/>
              <a:t>(RUNNING, 0));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//</a:t>
            </a:r>
            <a:r>
              <a:rPr lang="zh-CN" altLang="en-US" sz="1600" dirty="0" smtClean="0"/>
              <a:t>线程个数掩码位数 </a:t>
            </a:r>
            <a:endParaRPr lang="en-US" altLang="zh-CN" sz="1600" dirty="0" smtClean="0"/>
          </a:p>
          <a:p>
            <a:r>
              <a:rPr lang="en-US" sz="1600" dirty="0" smtClean="0"/>
              <a:t>private 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COUNT_BITS = </a:t>
            </a:r>
            <a:r>
              <a:rPr lang="en-US" sz="1600" dirty="0" err="1" smtClean="0"/>
              <a:t>Integer.SIZE</a:t>
            </a:r>
            <a:r>
              <a:rPr lang="en-US" sz="1600" dirty="0" smtClean="0"/>
              <a:t> - 3;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//</a:t>
            </a:r>
            <a:r>
              <a:rPr lang="zh-CN" altLang="en-US" sz="1600" dirty="0" smtClean="0"/>
              <a:t>线程最大个数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低</a:t>
            </a:r>
            <a:r>
              <a:rPr lang="en-US" altLang="zh-CN" sz="1600" dirty="0" smtClean="0"/>
              <a:t>29</a:t>
            </a:r>
            <a:r>
              <a:rPr lang="zh-CN" altLang="en-US" sz="1600" dirty="0" smtClean="0"/>
              <a:t>位</a:t>
            </a:r>
            <a:r>
              <a:rPr lang="en-US" altLang="zh-CN" sz="1600" dirty="0" smtClean="0"/>
              <a:t>)00011111111111111111111111111111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en-US" sz="1600" dirty="0" smtClean="0"/>
              <a:t>private 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CAPACITY = (1 &lt;&lt; COUNT_BITS) </a:t>
            </a:r>
            <a:r>
              <a:rPr lang="en-US" sz="1600" dirty="0" smtClean="0"/>
              <a:t>– </a:t>
            </a:r>
            <a:r>
              <a:rPr lang="en-US" sz="1600" dirty="0" smtClean="0"/>
              <a:t>1</a:t>
            </a:r>
            <a:r>
              <a:rPr lang="en-US" sz="1600" dirty="0" smtClean="0"/>
              <a:t>;</a:t>
            </a:r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14400" y="714360"/>
            <a:ext cx="731583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/>
              <a:t>//</a:t>
            </a:r>
            <a:r>
              <a:rPr lang="zh-CN" altLang="en-US" sz="1600" dirty="0" smtClean="0"/>
              <a:t>（高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位）：</a:t>
            </a:r>
            <a:r>
              <a:rPr lang="en-US" altLang="zh-CN" sz="1600" dirty="0" smtClean="0"/>
              <a:t>11100000000000000000000000000000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just"/>
            <a:r>
              <a:rPr lang="en-US" sz="1600" dirty="0" smtClean="0"/>
              <a:t>private 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RUNNING = -1 &lt;&lt; COUNT_BITS; 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//（</a:t>
            </a:r>
            <a:r>
              <a:rPr lang="zh-CN" altLang="en-US" sz="1600" dirty="0" smtClean="0"/>
              <a:t>高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位）：</a:t>
            </a:r>
            <a:r>
              <a:rPr lang="en-US" altLang="zh-CN" sz="1600" dirty="0" smtClean="0"/>
              <a:t>00000000000000000000000000000000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just"/>
            <a:r>
              <a:rPr lang="en-US" sz="1600" dirty="0" smtClean="0"/>
              <a:t>private 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SHUTDOWN = 0 &lt;&lt; COUNT_BITS; 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//（</a:t>
            </a:r>
            <a:r>
              <a:rPr lang="zh-CN" altLang="en-US" sz="1600" dirty="0" smtClean="0"/>
              <a:t>高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位）：</a:t>
            </a:r>
            <a:r>
              <a:rPr lang="en-US" altLang="zh-CN" sz="1600" dirty="0" smtClean="0"/>
              <a:t>00100000000000000000000000000000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just"/>
            <a:r>
              <a:rPr lang="en-US" sz="1600" dirty="0" smtClean="0"/>
              <a:t>private 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STOP = 1 &lt;&lt; COUNT_BITS; 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//（</a:t>
            </a:r>
            <a:r>
              <a:rPr lang="zh-CN" altLang="en-US" sz="1600" dirty="0" smtClean="0"/>
              <a:t>高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位）：</a:t>
            </a:r>
            <a:r>
              <a:rPr lang="en-US" altLang="zh-CN" sz="1600" dirty="0" smtClean="0"/>
              <a:t>01000000000000000000000000000000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just"/>
            <a:r>
              <a:rPr lang="en-US" sz="1600" dirty="0" smtClean="0"/>
              <a:t>private 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TIDYING = 2 &lt;&lt; COUNT_BITS; 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//（</a:t>
            </a:r>
            <a:r>
              <a:rPr lang="zh-CN" altLang="en-US" sz="1600" dirty="0" smtClean="0"/>
              <a:t>高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位）：</a:t>
            </a:r>
            <a:r>
              <a:rPr lang="en-US" altLang="zh-CN" sz="1600" dirty="0" smtClean="0"/>
              <a:t>01100000000000000000000000000000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just"/>
            <a:r>
              <a:rPr lang="en-US" sz="1600" dirty="0" smtClean="0"/>
              <a:t>private </a:t>
            </a:r>
            <a:r>
              <a:rPr lang="en-US" sz="1600" dirty="0" smtClean="0"/>
              <a:t>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TERMINATED = 3 &lt;&lt; COUNT_BITS;</a:t>
            </a:r>
            <a:endParaRPr lang="en-US" altLang="zh-CN" sz="1600" dirty="0" smtClean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pPr algn="just"/>
            <a:endParaRPr lang="zh-CN" altLang="en-US" sz="1600" dirty="0">
              <a:solidFill>
                <a:srgbClr val="BCE8F2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8755</TotalTime>
  <Words>1668</Words>
  <Application>WPS 演示</Application>
  <PresentationFormat>全屏显示(16:10)</PresentationFormat>
  <Paragraphs>232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方正兰亭中粗黑_GBK</vt:lpstr>
      <vt:lpstr>方正兰亭黑_GBK</vt:lpstr>
      <vt:lpstr>微软雅黑</vt:lpstr>
      <vt:lpstr>方正兰亭中黑_GBK</vt:lpstr>
      <vt:lpstr>Calibri</vt:lpstr>
      <vt:lpstr>第一PPT模板网-WWW.1PPT.COM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kingsoft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DELL</cp:lastModifiedBy>
  <cp:revision>505</cp:revision>
  <cp:lastPrinted>2411-12-30T00:00:00Z</cp:lastPrinted>
  <dcterms:created xsi:type="dcterms:W3CDTF">2010-06-08T02:33:00Z</dcterms:created>
  <dcterms:modified xsi:type="dcterms:W3CDTF">2017-09-21T09:10:59Z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