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DE4B9-2B27-4578-83E8-53E8241EC91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A8B4397-005C-4A78-B53A-8D67EF8A3029}">
      <dgm:prSet/>
      <dgm:spPr/>
      <dgm:t>
        <a:bodyPr/>
        <a:lstStyle/>
        <a:p>
          <a:pPr rtl="0"/>
          <a:r>
            <a:rPr lang="zh-CN" dirty="0" smtClean="0"/>
            <a:t>独立测试：不同代码的测试应该相互独立，一个类对应一个测试类（对于</a:t>
          </a:r>
          <a:r>
            <a:rPr lang="en-US" dirty="0" smtClean="0"/>
            <a:t>C</a:t>
          </a:r>
          <a:r>
            <a:rPr lang="zh-CN" dirty="0" smtClean="0"/>
            <a:t>代码或</a:t>
          </a:r>
          <a:r>
            <a:rPr lang="en-US" dirty="0" smtClean="0"/>
            <a:t>C++</a:t>
          </a:r>
          <a:r>
            <a:rPr lang="zh-CN" dirty="0" smtClean="0"/>
            <a:t>全局函数，则一个文件对应一个测试文件），一个函数对应一个测试函数。用例也应各自独立，每个用例不能使用其他用例的结果数据，结果也不能依赖于用例执行顺序。 一个角色：开发过程包含多种工作，如：编写测试代码、编写产品代码、代码重构等。做不同的工作时，应专注于当前的角色，不要过多考虑其他方面的细节。</a:t>
          </a:r>
          <a:endParaRPr lang="zh-CN" dirty="0"/>
        </a:p>
      </dgm:t>
    </dgm:pt>
    <dgm:pt modelId="{0D470527-AB64-4BC4-8034-788711E3FA70}" type="parTrans" cxnId="{52640E7D-90B2-4013-9972-67A8061348A8}">
      <dgm:prSet/>
      <dgm:spPr/>
      <dgm:t>
        <a:bodyPr/>
        <a:lstStyle/>
        <a:p>
          <a:endParaRPr lang="zh-CN" altLang="en-US"/>
        </a:p>
      </dgm:t>
    </dgm:pt>
    <dgm:pt modelId="{8D745B44-8966-4E45-9C30-766AF4E8ED58}" type="sibTrans" cxnId="{52640E7D-90B2-4013-9972-67A8061348A8}">
      <dgm:prSet/>
      <dgm:spPr/>
      <dgm:t>
        <a:bodyPr/>
        <a:lstStyle/>
        <a:p>
          <a:endParaRPr lang="zh-CN" altLang="en-US"/>
        </a:p>
      </dgm:t>
    </dgm:pt>
    <dgm:pt modelId="{1AB9CF8A-01B3-454F-BF21-F978AF4BF041}">
      <dgm:prSet/>
      <dgm:spPr/>
      <dgm:t>
        <a:bodyPr/>
        <a:lstStyle/>
        <a:p>
          <a:pPr rtl="0"/>
          <a:r>
            <a:rPr lang="zh-CN" smtClean="0"/>
            <a:t>测试列表：代码的功能点可能很多，并且需求可能是陆续出现的，任何阶段想添加功能时，应把相关功能点加到测试列表中，然后才能继续手头工作，避免疏漏。</a:t>
          </a:r>
          <a:endParaRPr lang="zh-CN"/>
        </a:p>
      </dgm:t>
    </dgm:pt>
    <dgm:pt modelId="{8A50A328-58BE-4033-B0E5-DDD065A121B8}" type="parTrans" cxnId="{F956536C-652A-4203-B733-E8A48EFCCEBE}">
      <dgm:prSet/>
      <dgm:spPr/>
      <dgm:t>
        <a:bodyPr/>
        <a:lstStyle/>
        <a:p>
          <a:endParaRPr lang="zh-CN" altLang="en-US"/>
        </a:p>
      </dgm:t>
    </dgm:pt>
    <dgm:pt modelId="{40E4E1B7-E5D4-420E-B340-6C88FAA6BB9F}" type="sibTrans" cxnId="{F956536C-652A-4203-B733-E8A48EFCCEBE}">
      <dgm:prSet/>
      <dgm:spPr/>
      <dgm:t>
        <a:bodyPr/>
        <a:lstStyle/>
        <a:p>
          <a:endParaRPr lang="zh-CN" altLang="en-US"/>
        </a:p>
      </dgm:t>
    </dgm:pt>
    <dgm:pt modelId="{1487B6EC-A447-478C-BEB6-FC83BB245998}">
      <dgm:prSet/>
      <dgm:spPr/>
      <dgm:t>
        <a:bodyPr/>
        <a:lstStyle/>
        <a:p>
          <a:pPr rtl="0"/>
          <a:r>
            <a:rPr lang="zh-CN" smtClean="0"/>
            <a:t>测试驱动：即利用测试来驱动开发，是</a:t>
          </a:r>
          <a:r>
            <a:rPr lang="en-US" smtClean="0"/>
            <a:t>TDD</a:t>
          </a:r>
          <a:r>
            <a:rPr lang="zh-CN" smtClean="0"/>
            <a:t>的核心。要实现某个功能，要编写某个类或某个函数，应首先编写测试代码，明确这个类、这个函数如何使用，如何测试，然后在对其进行设计、编码。</a:t>
          </a:r>
          <a:endParaRPr lang="zh-CN"/>
        </a:p>
      </dgm:t>
    </dgm:pt>
    <dgm:pt modelId="{D654C6C7-5C09-4234-BBDC-8E3C082C4728}" type="parTrans" cxnId="{DD068771-EB45-4D16-9D9B-6A47A2FA7A1A}">
      <dgm:prSet/>
      <dgm:spPr/>
      <dgm:t>
        <a:bodyPr/>
        <a:lstStyle/>
        <a:p>
          <a:endParaRPr lang="zh-CN" altLang="en-US"/>
        </a:p>
      </dgm:t>
    </dgm:pt>
    <dgm:pt modelId="{59697865-D268-49B4-B5BD-9BD5D3629FFC}" type="sibTrans" cxnId="{DD068771-EB45-4D16-9D9B-6A47A2FA7A1A}">
      <dgm:prSet/>
      <dgm:spPr/>
      <dgm:t>
        <a:bodyPr/>
        <a:lstStyle/>
        <a:p>
          <a:endParaRPr lang="zh-CN" altLang="en-US"/>
        </a:p>
      </dgm:t>
    </dgm:pt>
    <dgm:pt modelId="{5D23AF5A-4DD6-493A-8C86-64721ADAD5B6}">
      <dgm:prSet/>
      <dgm:spPr/>
      <dgm:t>
        <a:bodyPr/>
        <a:lstStyle/>
        <a:p>
          <a:pPr rtl="0"/>
          <a:r>
            <a:rPr lang="zh-CN" smtClean="0"/>
            <a:t>先写断言：编写测试代码时，应该首先编写判断代码功能的断言语句，然后编写必要的辅助语句。</a:t>
          </a:r>
          <a:endParaRPr lang="zh-CN"/>
        </a:p>
      </dgm:t>
    </dgm:pt>
    <dgm:pt modelId="{28D99D1A-5E9B-4161-9388-17ADA8FA5A0E}" type="parTrans" cxnId="{BF152858-BD2F-4A6A-9C56-139FD464E14E}">
      <dgm:prSet/>
      <dgm:spPr/>
      <dgm:t>
        <a:bodyPr/>
        <a:lstStyle/>
        <a:p>
          <a:endParaRPr lang="zh-CN" altLang="en-US"/>
        </a:p>
      </dgm:t>
    </dgm:pt>
    <dgm:pt modelId="{016B4528-9DD7-4533-82AD-3EC8EDEAF5B3}" type="sibTrans" cxnId="{BF152858-BD2F-4A6A-9C56-139FD464E14E}">
      <dgm:prSet/>
      <dgm:spPr/>
      <dgm:t>
        <a:bodyPr/>
        <a:lstStyle/>
        <a:p>
          <a:endParaRPr lang="zh-CN" altLang="en-US"/>
        </a:p>
      </dgm:t>
    </dgm:pt>
    <dgm:pt modelId="{AF2C35D5-11B4-41B7-AFE7-40DE1D844C6D}">
      <dgm:prSet/>
      <dgm:spPr/>
      <dgm:t>
        <a:bodyPr/>
        <a:lstStyle/>
        <a:p>
          <a:pPr rtl="0"/>
          <a:r>
            <a:rPr lang="zh-CN" smtClean="0"/>
            <a:t>可测试性：产品代码设计、开发时的应尽可能提高可测试性。每个代码单元的功能应该比较单纯，“各家自扫门前雪”，每个类、每个函数应该只做它该做的事，不要弄成大杂烩。尤其是增加新功能时，不要为了图一时之便，随便在原有代码中添加功能，对于</a:t>
          </a:r>
          <a:r>
            <a:rPr lang="en-US" smtClean="0"/>
            <a:t>C++</a:t>
          </a:r>
          <a:r>
            <a:rPr lang="zh-CN" smtClean="0"/>
            <a:t>编程，应多考虑使用子类、继承、重载等</a:t>
          </a:r>
          <a:r>
            <a:rPr lang="en-US" smtClean="0"/>
            <a:t>OO</a:t>
          </a:r>
          <a:r>
            <a:rPr lang="zh-CN" smtClean="0"/>
            <a:t>方法。</a:t>
          </a:r>
          <a:endParaRPr lang="zh-CN"/>
        </a:p>
      </dgm:t>
    </dgm:pt>
    <dgm:pt modelId="{BB8B7A70-B419-4F59-909A-549AA6AD753A}" type="parTrans" cxnId="{EB6E63FC-C579-4CBE-A623-A285C1B2F06A}">
      <dgm:prSet/>
      <dgm:spPr/>
      <dgm:t>
        <a:bodyPr/>
        <a:lstStyle/>
        <a:p>
          <a:endParaRPr lang="zh-CN" altLang="en-US"/>
        </a:p>
      </dgm:t>
    </dgm:pt>
    <dgm:pt modelId="{E42990ED-B3CA-488B-9ADA-203C5223FDCE}" type="sibTrans" cxnId="{EB6E63FC-C579-4CBE-A623-A285C1B2F06A}">
      <dgm:prSet/>
      <dgm:spPr/>
      <dgm:t>
        <a:bodyPr/>
        <a:lstStyle/>
        <a:p>
          <a:endParaRPr lang="zh-CN" altLang="en-US"/>
        </a:p>
      </dgm:t>
    </dgm:pt>
    <dgm:pt modelId="{D31402E7-2AC7-4D45-AED8-4EC97444049B}">
      <dgm:prSet/>
      <dgm:spPr/>
      <dgm:t>
        <a:bodyPr/>
        <a:lstStyle/>
        <a:p>
          <a:pPr rtl="0"/>
          <a:r>
            <a:rPr lang="zh-CN" smtClean="0"/>
            <a:t>及时重构：对结构不合理，重复等“味道”不好的代码，在测试通过后，应及时进行重构。</a:t>
          </a:r>
          <a:endParaRPr lang="zh-CN"/>
        </a:p>
      </dgm:t>
    </dgm:pt>
    <dgm:pt modelId="{8E04022D-C797-46DC-AC9B-30B700C835E3}" type="parTrans" cxnId="{D9B08501-30D1-4604-A1F8-78A544A40E55}">
      <dgm:prSet/>
      <dgm:spPr/>
      <dgm:t>
        <a:bodyPr/>
        <a:lstStyle/>
        <a:p>
          <a:endParaRPr lang="zh-CN" altLang="en-US"/>
        </a:p>
      </dgm:t>
    </dgm:pt>
    <dgm:pt modelId="{9AF809AA-DCB6-4C92-84D6-3D624A7DC4E0}" type="sibTrans" cxnId="{D9B08501-30D1-4604-A1F8-78A544A40E55}">
      <dgm:prSet/>
      <dgm:spPr/>
      <dgm:t>
        <a:bodyPr/>
        <a:lstStyle/>
        <a:p>
          <a:endParaRPr lang="zh-CN" altLang="en-US"/>
        </a:p>
      </dgm:t>
    </dgm:pt>
    <dgm:pt modelId="{6F5C9CE5-B0F3-497F-BA79-ABDA1F091B8C}">
      <dgm:prSet/>
      <dgm:spPr/>
      <dgm:t>
        <a:bodyPr/>
        <a:lstStyle/>
        <a:p>
          <a:pPr rtl="0"/>
          <a:r>
            <a:rPr lang="zh-CN" smtClean="0"/>
            <a:t>小步前进：软件开发是复杂性非常高的工作，小步前进是降低复杂性的好办法。</a:t>
          </a:r>
          <a:endParaRPr lang="zh-CN"/>
        </a:p>
      </dgm:t>
    </dgm:pt>
    <dgm:pt modelId="{7DFCD479-E26D-4389-A391-433FA55F8038}" type="parTrans" cxnId="{89033710-702D-4355-BECA-7EA2D414DAEA}">
      <dgm:prSet/>
      <dgm:spPr/>
      <dgm:t>
        <a:bodyPr/>
        <a:lstStyle/>
        <a:p>
          <a:endParaRPr lang="zh-CN" altLang="en-US"/>
        </a:p>
      </dgm:t>
    </dgm:pt>
    <dgm:pt modelId="{2E35A0F4-74AF-4104-BE22-3DA3AFEAA1B5}" type="sibTrans" cxnId="{89033710-702D-4355-BECA-7EA2D414DAEA}">
      <dgm:prSet/>
      <dgm:spPr/>
      <dgm:t>
        <a:bodyPr/>
        <a:lstStyle/>
        <a:p>
          <a:endParaRPr lang="zh-CN" altLang="en-US"/>
        </a:p>
      </dgm:t>
    </dgm:pt>
    <dgm:pt modelId="{F4F969DD-7384-4DB2-B1CD-2E28559F18B6}" type="pres">
      <dgm:prSet presAssocID="{EA7DE4B9-2B27-4578-83E8-53E8241EC913}" presName="linear" presStyleCnt="0">
        <dgm:presLayoutVars>
          <dgm:animLvl val="lvl"/>
          <dgm:resizeHandles val="exact"/>
        </dgm:presLayoutVars>
      </dgm:prSet>
      <dgm:spPr/>
    </dgm:pt>
    <dgm:pt modelId="{7627BE48-5DC1-4D59-9146-980425231892}" type="pres">
      <dgm:prSet presAssocID="{2A8B4397-005C-4A78-B53A-8D67EF8A302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CA9AADF-BF16-4E5B-AD1D-8A1E8F6B62E2}" type="pres">
      <dgm:prSet presAssocID="{8D745B44-8966-4E45-9C30-766AF4E8ED58}" presName="spacer" presStyleCnt="0"/>
      <dgm:spPr/>
    </dgm:pt>
    <dgm:pt modelId="{487DDD06-A929-4AAE-9A0B-023820301144}" type="pres">
      <dgm:prSet presAssocID="{1AB9CF8A-01B3-454F-BF21-F978AF4BF04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52A6172-6AB0-4A42-B3E5-A51B0BC531A2}" type="pres">
      <dgm:prSet presAssocID="{40E4E1B7-E5D4-420E-B340-6C88FAA6BB9F}" presName="spacer" presStyleCnt="0"/>
      <dgm:spPr/>
    </dgm:pt>
    <dgm:pt modelId="{720E8071-6122-4C91-AD58-BD36CA63BA9A}" type="pres">
      <dgm:prSet presAssocID="{1487B6EC-A447-478C-BEB6-FC83BB24599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9A271AC-B882-410A-8898-3B571B6D7E3A}" type="pres">
      <dgm:prSet presAssocID="{59697865-D268-49B4-B5BD-9BD5D3629FFC}" presName="spacer" presStyleCnt="0"/>
      <dgm:spPr/>
    </dgm:pt>
    <dgm:pt modelId="{16932D3F-EE2C-4147-8CE4-0849996AFAB4}" type="pres">
      <dgm:prSet presAssocID="{5D23AF5A-4DD6-493A-8C86-64721ADAD5B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9F198D4-C62B-4746-8FBC-E8456930949C}" type="pres">
      <dgm:prSet presAssocID="{016B4528-9DD7-4533-82AD-3EC8EDEAF5B3}" presName="spacer" presStyleCnt="0"/>
      <dgm:spPr/>
    </dgm:pt>
    <dgm:pt modelId="{AF3FCC7C-614B-4EA3-A209-A3AA96E79CA9}" type="pres">
      <dgm:prSet presAssocID="{AF2C35D5-11B4-41B7-AFE7-40DE1D844C6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5217910-DED3-411F-86EC-868BE438FB18}" type="pres">
      <dgm:prSet presAssocID="{E42990ED-B3CA-488B-9ADA-203C5223FDCE}" presName="spacer" presStyleCnt="0"/>
      <dgm:spPr/>
    </dgm:pt>
    <dgm:pt modelId="{94588C1E-3A1E-409F-BFCA-B5587DC1EBAB}" type="pres">
      <dgm:prSet presAssocID="{D31402E7-2AC7-4D45-AED8-4EC97444049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EDAAA85-674D-4900-93D8-7D621C415DB4}" type="pres">
      <dgm:prSet presAssocID="{9AF809AA-DCB6-4C92-84D6-3D624A7DC4E0}" presName="spacer" presStyleCnt="0"/>
      <dgm:spPr/>
    </dgm:pt>
    <dgm:pt modelId="{F58389A5-32AB-48AB-B060-AE9733A2E5D8}" type="pres">
      <dgm:prSet presAssocID="{6F5C9CE5-B0F3-497F-BA79-ABDA1F091B8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A2EDF27-298F-48BC-8CFE-3CC8F4966D41}" type="presOf" srcId="{EA7DE4B9-2B27-4578-83E8-53E8241EC913}" destId="{F4F969DD-7384-4DB2-B1CD-2E28559F18B6}" srcOrd="0" destOrd="0" presId="urn:microsoft.com/office/officeart/2005/8/layout/vList2"/>
    <dgm:cxn modelId="{383A3EB2-5DBF-4058-89A9-475EFF1E4349}" type="presOf" srcId="{5D23AF5A-4DD6-493A-8C86-64721ADAD5B6}" destId="{16932D3F-EE2C-4147-8CE4-0849996AFAB4}" srcOrd="0" destOrd="0" presId="urn:microsoft.com/office/officeart/2005/8/layout/vList2"/>
    <dgm:cxn modelId="{843426CB-147C-4D8C-91C7-94F1F0A682BF}" type="presOf" srcId="{2A8B4397-005C-4A78-B53A-8D67EF8A3029}" destId="{7627BE48-5DC1-4D59-9146-980425231892}" srcOrd="0" destOrd="0" presId="urn:microsoft.com/office/officeart/2005/8/layout/vList2"/>
    <dgm:cxn modelId="{52640E7D-90B2-4013-9972-67A8061348A8}" srcId="{EA7DE4B9-2B27-4578-83E8-53E8241EC913}" destId="{2A8B4397-005C-4A78-B53A-8D67EF8A3029}" srcOrd="0" destOrd="0" parTransId="{0D470527-AB64-4BC4-8034-788711E3FA70}" sibTransId="{8D745B44-8966-4E45-9C30-766AF4E8ED58}"/>
    <dgm:cxn modelId="{F956536C-652A-4203-B733-E8A48EFCCEBE}" srcId="{EA7DE4B9-2B27-4578-83E8-53E8241EC913}" destId="{1AB9CF8A-01B3-454F-BF21-F978AF4BF041}" srcOrd="1" destOrd="0" parTransId="{8A50A328-58BE-4033-B0E5-DDD065A121B8}" sibTransId="{40E4E1B7-E5D4-420E-B340-6C88FAA6BB9F}"/>
    <dgm:cxn modelId="{D7CE9FC4-9696-4E24-B01A-ED2AC254D4F6}" type="presOf" srcId="{AF2C35D5-11B4-41B7-AFE7-40DE1D844C6D}" destId="{AF3FCC7C-614B-4EA3-A209-A3AA96E79CA9}" srcOrd="0" destOrd="0" presId="urn:microsoft.com/office/officeart/2005/8/layout/vList2"/>
    <dgm:cxn modelId="{BA343F5F-9DD4-4B58-A171-413193C2A66E}" type="presOf" srcId="{D31402E7-2AC7-4D45-AED8-4EC97444049B}" destId="{94588C1E-3A1E-409F-BFCA-B5587DC1EBAB}" srcOrd="0" destOrd="0" presId="urn:microsoft.com/office/officeart/2005/8/layout/vList2"/>
    <dgm:cxn modelId="{89033710-702D-4355-BECA-7EA2D414DAEA}" srcId="{EA7DE4B9-2B27-4578-83E8-53E8241EC913}" destId="{6F5C9CE5-B0F3-497F-BA79-ABDA1F091B8C}" srcOrd="6" destOrd="0" parTransId="{7DFCD479-E26D-4389-A391-433FA55F8038}" sibTransId="{2E35A0F4-74AF-4104-BE22-3DA3AFEAA1B5}"/>
    <dgm:cxn modelId="{BF152858-BD2F-4A6A-9C56-139FD464E14E}" srcId="{EA7DE4B9-2B27-4578-83E8-53E8241EC913}" destId="{5D23AF5A-4DD6-493A-8C86-64721ADAD5B6}" srcOrd="3" destOrd="0" parTransId="{28D99D1A-5E9B-4161-9388-17ADA8FA5A0E}" sibTransId="{016B4528-9DD7-4533-82AD-3EC8EDEAF5B3}"/>
    <dgm:cxn modelId="{A76F9713-CBD7-4F62-BCF5-5BBF7E1F1944}" type="presOf" srcId="{1487B6EC-A447-478C-BEB6-FC83BB245998}" destId="{720E8071-6122-4C91-AD58-BD36CA63BA9A}" srcOrd="0" destOrd="0" presId="urn:microsoft.com/office/officeart/2005/8/layout/vList2"/>
    <dgm:cxn modelId="{D0EB5369-C330-4872-B08D-2ECF8D92435B}" type="presOf" srcId="{1AB9CF8A-01B3-454F-BF21-F978AF4BF041}" destId="{487DDD06-A929-4AAE-9A0B-023820301144}" srcOrd="0" destOrd="0" presId="urn:microsoft.com/office/officeart/2005/8/layout/vList2"/>
    <dgm:cxn modelId="{A56F76C6-1EDF-4811-973A-9A70C365CC7B}" type="presOf" srcId="{6F5C9CE5-B0F3-497F-BA79-ABDA1F091B8C}" destId="{F58389A5-32AB-48AB-B060-AE9733A2E5D8}" srcOrd="0" destOrd="0" presId="urn:microsoft.com/office/officeart/2005/8/layout/vList2"/>
    <dgm:cxn modelId="{EB6E63FC-C579-4CBE-A623-A285C1B2F06A}" srcId="{EA7DE4B9-2B27-4578-83E8-53E8241EC913}" destId="{AF2C35D5-11B4-41B7-AFE7-40DE1D844C6D}" srcOrd="4" destOrd="0" parTransId="{BB8B7A70-B419-4F59-909A-549AA6AD753A}" sibTransId="{E42990ED-B3CA-488B-9ADA-203C5223FDCE}"/>
    <dgm:cxn modelId="{DD068771-EB45-4D16-9D9B-6A47A2FA7A1A}" srcId="{EA7DE4B9-2B27-4578-83E8-53E8241EC913}" destId="{1487B6EC-A447-478C-BEB6-FC83BB245998}" srcOrd="2" destOrd="0" parTransId="{D654C6C7-5C09-4234-BBDC-8E3C082C4728}" sibTransId="{59697865-D268-49B4-B5BD-9BD5D3629FFC}"/>
    <dgm:cxn modelId="{D9B08501-30D1-4604-A1F8-78A544A40E55}" srcId="{EA7DE4B9-2B27-4578-83E8-53E8241EC913}" destId="{D31402E7-2AC7-4D45-AED8-4EC97444049B}" srcOrd="5" destOrd="0" parTransId="{8E04022D-C797-46DC-AC9B-30B700C835E3}" sibTransId="{9AF809AA-DCB6-4C92-84D6-3D624A7DC4E0}"/>
    <dgm:cxn modelId="{16CB646A-A5C5-4419-94CF-74AFDDDFF92D}" type="presParOf" srcId="{F4F969DD-7384-4DB2-B1CD-2E28559F18B6}" destId="{7627BE48-5DC1-4D59-9146-980425231892}" srcOrd="0" destOrd="0" presId="urn:microsoft.com/office/officeart/2005/8/layout/vList2"/>
    <dgm:cxn modelId="{17ABF24A-FBC4-4130-82CF-87F9DA54E8CE}" type="presParOf" srcId="{F4F969DD-7384-4DB2-B1CD-2E28559F18B6}" destId="{FCA9AADF-BF16-4E5B-AD1D-8A1E8F6B62E2}" srcOrd="1" destOrd="0" presId="urn:microsoft.com/office/officeart/2005/8/layout/vList2"/>
    <dgm:cxn modelId="{C0DEBFD2-562A-465A-B245-2B61A27277B7}" type="presParOf" srcId="{F4F969DD-7384-4DB2-B1CD-2E28559F18B6}" destId="{487DDD06-A929-4AAE-9A0B-023820301144}" srcOrd="2" destOrd="0" presId="urn:microsoft.com/office/officeart/2005/8/layout/vList2"/>
    <dgm:cxn modelId="{64E89765-1DC4-4F4D-A7DB-5AC55D9BF322}" type="presParOf" srcId="{F4F969DD-7384-4DB2-B1CD-2E28559F18B6}" destId="{452A6172-6AB0-4A42-B3E5-A51B0BC531A2}" srcOrd="3" destOrd="0" presId="urn:microsoft.com/office/officeart/2005/8/layout/vList2"/>
    <dgm:cxn modelId="{5EB48D6D-125F-4952-B797-9A9BBC5182FB}" type="presParOf" srcId="{F4F969DD-7384-4DB2-B1CD-2E28559F18B6}" destId="{720E8071-6122-4C91-AD58-BD36CA63BA9A}" srcOrd="4" destOrd="0" presId="urn:microsoft.com/office/officeart/2005/8/layout/vList2"/>
    <dgm:cxn modelId="{8BC8147A-4F2E-4EF0-8F66-26F981BB3AE9}" type="presParOf" srcId="{F4F969DD-7384-4DB2-B1CD-2E28559F18B6}" destId="{E9A271AC-B882-410A-8898-3B571B6D7E3A}" srcOrd="5" destOrd="0" presId="urn:microsoft.com/office/officeart/2005/8/layout/vList2"/>
    <dgm:cxn modelId="{A7B6E006-35E7-475D-B0A6-89478A84C495}" type="presParOf" srcId="{F4F969DD-7384-4DB2-B1CD-2E28559F18B6}" destId="{16932D3F-EE2C-4147-8CE4-0849996AFAB4}" srcOrd="6" destOrd="0" presId="urn:microsoft.com/office/officeart/2005/8/layout/vList2"/>
    <dgm:cxn modelId="{EB0B5761-DE9A-4114-81FA-AD289730FBBA}" type="presParOf" srcId="{F4F969DD-7384-4DB2-B1CD-2E28559F18B6}" destId="{99F198D4-C62B-4746-8FBC-E8456930949C}" srcOrd="7" destOrd="0" presId="urn:microsoft.com/office/officeart/2005/8/layout/vList2"/>
    <dgm:cxn modelId="{4813A8CF-C773-4F7D-8A7A-7430917FC964}" type="presParOf" srcId="{F4F969DD-7384-4DB2-B1CD-2E28559F18B6}" destId="{AF3FCC7C-614B-4EA3-A209-A3AA96E79CA9}" srcOrd="8" destOrd="0" presId="urn:microsoft.com/office/officeart/2005/8/layout/vList2"/>
    <dgm:cxn modelId="{9652EFB2-EFD1-4D8B-975B-BDEA11AA2442}" type="presParOf" srcId="{F4F969DD-7384-4DB2-B1CD-2E28559F18B6}" destId="{55217910-DED3-411F-86EC-868BE438FB18}" srcOrd="9" destOrd="0" presId="urn:microsoft.com/office/officeart/2005/8/layout/vList2"/>
    <dgm:cxn modelId="{2F851212-6BCF-408B-B219-F71989F5045E}" type="presParOf" srcId="{F4F969DD-7384-4DB2-B1CD-2E28559F18B6}" destId="{94588C1E-3A1E-409F-BFCA-B5587DC1EBAB}" srcOrd="10" destOrd="0" presId="urn:microsoft.com/office/officeart/2005/8/layout/vList2"/>
    <dgm:cxn modelId="{54B3DCBA-811A-4346-84EE-F0F7E24DB883}" type="presParOf" srcId="{F4F969DD-7384-4DB2-B1CD-2E28559F18B6}" destId="{6EDAAA85-674D-4900-93D8-7D621C415DB4}" srcOrd="11" destOrd="0" presId="urn:microsoft.com/office/officeart/2005/8/layout/vList2"/>
    <dgm:cxn modelId="{388F929B-4E5C-4870-B485-0A9D3F6B235A}" type="presParOf" srcId="{F4F969DD-7384-4DB2-B1CD-2E28559F18B6}" destId="{F58389A5-32AB-48AB-B060-AE9733A2E5D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7BE48-5DC1-4D59-9146-980425231892}">
      <dsp:nvSpPr>
        <dsp:cNvPr id="0" name=""/>
        <dsp:cNvSpPr/>
      </dsp:nvSpPr>
      <dsp:spPr>
        <a:xfrm>
          <a:off x="0" y="129081"/>
          <a:ext cx="8229600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独立测试：不同代码的测试应该相互独立，一个类对应一个测试类（对于</a:t>
          </a:r>
          <a:r>
            <a:rPr lang="en-US" sz="1000" kern="1200" dirty="0" smtClean="0"/>
            <a:t>C</a:t>
          </a:r>
          <a:r>
            <a:rPr lang="zh-CN" sz="1000" kern="1200" dirty="0" smtClean="0"/>
            <a:t>代码或</a:t>
          </a:r>
          <a:r>
            <a:rPr lang="en-US" sz="1000" kern="1200" dirty="0" smtClean="0"/>
            <a:t>C++</a:t>
          </a:r>
          <a:r>
            <a:rPr lang="zh-CN" sz="1000" kern="1200" dirty="0" smtClean="0"/>
            <a:t>全局函数，则一个文件对应一个测试文件），一个函数对应一个测试函数。用例也应各自独立，每个用例不能使用其他用例的结果数据，结果也不能依赖于用例执行顺序。 一个角色：开发过程包含多种工作，如：编写测试代码、编写产品代码、代码重构等。做不同的工作时，应专注于当前的角色，不要过多考虑其他方面的细节。</a:t>
          </a:r>
          <a:endParaRPr lang="zh-CN" sz="1000" kern="1200" dirty="0"/>
        </a:p>
      </dsp:txBody>
      <dsp:txXfrm>
        <a:off x="28557" y="157638"/>
        <a:ext cx="8172486" cy="527886"/>
      </dsp:txXfrm>
    </dsp:sp>
    <dsp:sp modelId="{487DDD06-A929-4AAE-9A0B-023820301144}">
      <dsp:nvSpPr>
        <dsp:cNvPr id="0" name=""/>
        <dsp:cNvSpPr/>
      </dsp:nvSpPr>
      <dsp:spPr>
        <a:xfrm>
          <a:off x="0" y="742881"/>
          <a:ext cx="8229600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smtClean="0"/>
            <a:t>测试列表：代码的功能点可能很多，并且需求可能是陆续出现的，任何阶段想添加功能时，应把相关功能点加到测试列表中，然后才能继续手头工作，避免疏漏。</a:t>
          </a:r>
          <a:endParaRPr lang="zh-CN" sz="1000" kern="1200"/>
        </a:p>
      </dsp:txBody>
      <dsp:txXfrm>
        <a:off x="28557" y="771438"/>
        <a:ext cx="8172486" cy="527886"/>
      </dsp:txXfrm>
    </dsp:sp>
    <dsp:sp modelId="{720E8071-6122-4C91-AD58-BD36CA63BA9A}">
      <dsp:nvSpPr>
        <dsp:cNvPr id="0" name=""/>
        <dsp:cNvSpPr/>
      </dsp:nvSpPr>
      <dsp:spPr>
        <a:xfrm>
          <a:off x="0" y="1356681"/>
          <a:ext cx="8229600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smtClean="0"/>
            <a:t>测试驱动：即利用测试来驱动开发，是</a:t>
          </a:r>
          <a:r>
            <a:rPr lang="en-US" sz="1000" kern="1200" smtClean="0"/>
            <a:t>TDD</a:t>
          </a:r>
          <a:r>
            <a:rPr lang="zh-CN" sz="1000" kern="1200" smtClean="0"/>
            <a:t>的核心。要实现某个功能，要编写某个类或某个函数，应首先编写测试代码，明确这个类、这个函数如何使用，如何测试，然后在对其进行设计、编码。</a:t>
          </a:r>
          <a:endParaRPr lang="zh-CN" sz="1000" kern="1200"/>
        </a:p>
      </dsp:txBody>
      <dsp:txXfrm>
        <a:off x="28557" y="1385238"/>
        <a:ext cx="8172486" cy="527886"/>
      </dsp:txXfrm>
    </dsp:sp>
    <dsp:sp modelId="{16932D3F-EE2C-4147-8CE4-0849996AFAB4}">
      <dsp:nvSpPr>
        <dsp:cNvPr id="0" name=""/>
        <dsp:cNvSpPr/>
      </dsp:nvSpPr>
      <dsp:spPr>
        <a:xfrm>
          <a:off x="0" y="1970481"/>
          <a:ext cx="8229600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smtClean="0"/>
            <a:t>先写断言：编写测试代码时，应该首先编写判断代码功能的断言语句，然后编写必要的辅助语句。</a:t>
          </a:r>
          <a:endParaRPr lang="zh-CN" sz="1000" kern="1200"/>
        </a:p>
      </dsp:txBody>
      <dsp:txXfrm>
        <a:off x="28557" y="1999038"/>
        <a:ext cx="8172486" cy="527886"/>
      </dsp:txXfrm>
    </dsp:sp>
    <dsp:sp modelId="{AF3FCC7C-614B-4EA3-A209-A3AA96E79CA9}">
      <dsp:nvSpPr>
        <dsp:cNvPr id="0" name=""/>
        <dsp:cNvSpPr/>
      </dsp:nvSpPr>
      <dsp:spPr>
        <a:xfrm>
          <a:off x="0" y="2584281"/>
          <a:ext cx="8229600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smtClean="0"/>
            <a:t>可测试性：产品代码设计、开发时的应尽可能提高可测试性。每个代码单元的功能应该比较单纯，“各家自扫门前雪”，每个类、每个函数应该只做它该做的事，不要弄成大杂烩。尤其是增加新功能时，不要为了图一时之便，随便在原有代码中添加功能，对于</a:t>
          </a:r>
          <a:r>
            <a:rPr lang="en-US" sz="1000" kern="1200" smtClean="0"/>
            <a:t>C++</a:t>
          </a:r>
          <a:r>
            <a:rPr lang="zh-CN" sz="1000" kern="1200" smtClean="0"/>
            <a:t>编程，应多考虑使用子类、继承、重载等</a:t>
          </a:r>
          <a:r>
            <a:rPr lang="en-US" sz="1000" kern="1200" smtClean="0"/>
            <a:t>OO</a:t>
          </a:r>
          <a:r>
            <a:rPr lang="zh-CN" sz="1000" kern="1200" smtClean="0"/>
            <a:t>方法。</a:t>
          </a:r>
          <a:endParaRPr lang="zh-CN" sz="1000" kern="1200"/>
        </a:p>
      </dsp:txBody>
      <dsp:txXfrm>
        <a:off x="28557" y="2612838"/>
        <a:ext cx="8172486" cy="527886"/>
      </dsp:txXfrm>
    </dsp:sp>
    <dsp:sp modelId="{94588C1E-3A1E-409F-BFCA-B5587DC1EBAB}">
      <dsp:nvSpPr>
        <dsp:cNvPr id="0" name=""/>
        <dsp:cNvSpPr/>
      </dsp:nvSpPr>
      <dsp:spPr>
        <a:xfrm>
          <a:off x="0" y="3198081"/>
          <a:ext cx="8229600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smtClean="0"/>
            <a:t>及时重构：对结构不合理，重复等“味道”不好的代码，在测试通过后，应及时进行重构。</a:t>
          </a:r>
          <a:endParaRPr lang="zh-CN" sz="1000" kern="1200"/>
        </a:p>
      </dsp:txBody>
      <dsp:txXfrm>
        <a:off x="28557" y="3226638"/>
        <a:ext cx="8172486" cy="527886"/>
      </dsp:txXfrm>
    </dsp:sp>
    <dsp:sp modelId="{F58389A5-32AB-48AB-B060-AE9733A2E5D8}">
      <dsp:nvSpPr>
        <dsp:cNvPr id="0" name=""/>
        <dsp:cNvSpPr/>
      </dsp:nvSpPr>
      <dsp:spPr>
        <a:xfrm>
          <a:off x="0" y="3811881"/>
          <a:ext cx="8229600" cy="585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smtClean="0"/>
            <a:t>小步前进：软件开发是复杂性非常高的工作，小步前进是降低复杂性的好办法。</a:t>
          </a:r>
          <a:endParaRPr lang="zh-CN" sz="1000" kern="1200"/>
        </a:p>
      </dsp:txBody>
      <dsp:txXfrm>
        <a:off x="28557" y="3840438"/>
        <a:ext cx="8172486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605E-B0EF-4F3F-BB7A-0AC4BFC2342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85A2-AB2E-4169-A48C-2D0FB0CF6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0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605E-B0EF-4F3F-BB7A-0AC4BFC2342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85A2-AB2E-4169-A48C-2D0FB0CF6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7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605E-B0EF-4F3F-BB7A-0AC4BFC2342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85A2-AB2E-4169-A48C-2D0FB0CF6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9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605E-B0EF-4F3F-BB7A-0AC4BFC2342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85A2-AB2E-4169-A48C-2D0FB0CF6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1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605E-B0EF-4F3F-BB7A-0AC4BFC2342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85A2-AB2E-4169-A48C-2D0FB0CF6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8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605E-B0EF-4F3F-BB7A-0AC4BFC2342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85A2-AB2E-4169-A48C-2D0FB0CF6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1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605E-B0EF-4F3F-BB7A-0AC4BFC2342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85A2-AB2E-4169-A48C-2D0FB0CF6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7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605E-B0EF-4F3F-BB7A-0AC4BFC2342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85A2-AB2E-4169-A48C-2D0FB0CF6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3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605E-B0EF-4F3F-BB7A-0AC4BFC2342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85A2-AB2E-4169-A48C-2D0FB0CF6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8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605E-B0EF-4F3F-BB7A-0AC4BFC2342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85A2-AB2E-4169-A48C-2D0FB0CF6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605E-B0EF-4F3F-BB7A-0AC4BFC2342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85A2-AB2E-4169-A48C-2D0FB0CF6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6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9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9605E-B0EF-4F3F-BB7A-0AC4BFC2342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85A2-AB2E-4169-A48C-2D0FB0CF6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8F%E6%8D%B7%E5%BC%80%E5%8F%91" TargetMode="External"/><Relationship Id="rId2" Type="http://schemas.openxmlformats.org/officeDocument/2006/relationships/hyperlink" Target="https://baike.baidu.com/item/%E6%B5%8B%E8%AF%95%E9%A9%B1%E5%8A%A8%E5%BC%80%E5%8F%9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TDD(</a:t>
            </a:r>
            <a:r>
              <a:rPr lang="zh-CN" altLang="en-US" dirty="0" smtClean="0"/>
              <a:t>测试驱动开发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张云彦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97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安利时间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本地</a:t>
            </a:r>
            <a:r>
              <a:rPr lang="en-US" altLang="zh-CN" dirty="0"/>
              <a:t>mock</a:t>
            </a:r>
            <a:r>
              <a:rPr lang="zh-CN" altLang="en-US" dirty="0"/>
              <a:t>框架：</a:t>
            </a:r>
            <a:r>
              <a:rPr lang="en-US" altLang="zh-CN" dirty="0" err="1"/>
              <a:t>Jmockit</a:t>
            </a:r>
            <a:endParaRPr lang="en-US" altLang="zh-CN" dirty="0"/>
          </a:p>
          <a:p>
            <a:r>
              <a:rPr lang="zh-CN" altLang="en-US" dirty="0" smtClean="0"/>
              <a:t>远程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工具：</a:t>
            </a:r>
            <a:r>
              <a:rPr lang="en-US" altLang="zh-CN" dirty="0" err="1" smtClean="0"/>
              <a:t>SoapUI</a:t>
            </a:r>
            <a:endParaRPr lang="zh-CN" altLang="en-US" dirty="0" smtClean="0"/>
          </a:p>
          <a:p>
            <a:r>
              <a:rPr lang="zh-CN" altLang="en-US" dirty="0"/>
              <a:t>内存数据库：</a:t>
            </a:r>
            <a:r>
              <a:rPr lang="en-US" altLang="zh-CN" dirty="0" smtClean="0"/>
              <a:t>H2</a:t>
            </a:r>
          </a:p>
          <a:p>
            <a:r>
              <a:rPr lang="zh-CN" altLang="en-US" dirty="0" smtClean="0"/>
              <a:t>测试框架：</a:t>
            </a:r>
            <a:r>
              <a:rPr lang="en-US" altLang="zh-CN" dirty="0" smtClean="0"/>
              <a:t>cucumber</a:t>
            </a:r>
          </a:p>
          <a:p>
            <a:r>
              <a:rPr lang="zh-CN" altLang="en-US" dirty="0" smtClean="0"/>
              <a:t>量化覆盖率工具：</a:t>
            </a:r>
            <a:r>
              <a:rPr lang="en-US" altLang="zh-CN" dirty="0" smtClean="0"/>
              <a:t>maven-</a:t>
            </a:r>
            <a:r>
              <a:rPr lang="en-US" altLang="zh-CN" dirty="0" err="1" smtClean="0"/>
              <a:t>cobertura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1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9969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7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TDD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官方解释：</a:t>
            </a:r>
            <a:r>
              <a:rPr lang="en-US" altLang="zh-CN" dirty="0"/>
              <a:t>TDD</a:t>
            </a:r>
            <a:r>
              <a:rPr lang="zh-CN" altLang="en-US" dirty="0"/>
              <a:t>是</a:t>
            </a:r>
            <a:r>
              <a:rPr lang="zh-CN" altLang="en-US" b="1" dirty="0">
                <a:hlinkClick r:id="rId2"/>
              </a:rPr>
              <a:t>测试驱动开发</a:t>
            </a:r>
            <a:r>
              <a:rPr lang="zh-CN" altLang="en-US" dirty="0"/>
              <a:t>（</a:t>
            </a:r>
            <a:r>
              <a:rPr lang="en-US" altLang="zh-CN" dirty="0"/>
              <a:t>Test-Driven Development</a:t>
            </a:r>
            <a:r>
              <a:rPr lang="zh-CN" altLang="en-US" dirty="0"/>
              <a:t>）的英文简称，是</a:t>
            </a:r>
            <a:r>
              <a:rPr lang="zh-CN" altLang="en-US" dirty="0">
                <a:hlinkClick r:id="rId3"/>
              </a:rPr>
              <a:t>敏捷开发</a:t>
            </a:r>
            <a:r>
              <a:rPr lang="zh-CN" altLang="en-US" dirty="0"/>
              <a:t>中的一项核心实践和技术，也是一种设计方法论。</a:t>
            </a:r>
            <a:r>
              <a:rPr lang="en-US" altLang="zh-CN" dirty="0"/>
              <a:t>TDD</a:t>
            </a:r>
            <a:r>
              <a:rPr lang="zh-CN" altLang="en-US" dirty="0"/>
              <a:t>的原理是在开发功能代码之前，先编写单元测试用例代码，测试代码确定需要编写什么产品代码。</a:t>
            </a:r>
            <a:r>
              <a:rPr lang="en-US" altLang="zh-CN" dirty="0"/>
              <a:t>TDD</a:t>
            </a:r>
            <a:r>
              <a:rPr lang="zh-CN" altLang="en-US" dirty="0"/>
              <a:t>虽是敏捷方法的核心实践，但不只适用于</a:t>
            </a:r>
            <a:r>
              <a:rPr lang="en-US" altLang="zh-CN" dirty="0"/>
              <a:t>XP</a:t>
            </a:r>
            <a:r>
              <a:rPr lang="zh-CN" altLang="en-US" dirty="0"/>
              <a:t>（</a:t>
            </a:r>
            <a:r>
              <a:rPr lang="en-US" altLang="zh-CN" dirty="0"/>
              <a:t>Extreme Programming</a:t>
            </a:r>
            <a:r>
              <a:rPr lang="zh-CN" altLang="en-US" dirty="0"/>
              <a:t>），同样可以适用于其他开发方法和过程。</a:t>
            </a:r>
          </a:p>
        </p:txBody>
      </p:sp>
    </p:spTree>
    <p:extLst>
      <p:ext uri="{BB962C8B-B14F-4D97-AF65-F5344CB8AC3E}">
        <p14:creationId xmlns:p14="http://schemas.microsoft.com/office/powerpoint/2010/main" val="26415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个人浅见：拿到需求后先写测试用例，写的过程中可以分析此需求牵扯到哪些模块，数据如何流转，将整个需求完整串联起来。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1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18301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3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所涉及到的技术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STUB</a:t>
            </a:r>
          </a:p>
          <a:p>
            <a:endParaRPr lang="en-US" altLang="zh-CN" dirty="0"/>
          </a:p>
          <a:p>
            <a:r>
              <a:rPr lang="en-US" altLang="zh-CN" dirty="0" smtClean="0"/>
              <a:t>MOCK</a:t>
            </a:r>
          </a:p>
          <a:p>
            <a:endParaRPr lang="en-US" altLang="zh-CN" dirty="0" smtClean="0"/>
          </a:p>
          <a:p>
            <a:r>
              <a:rPr lang="zh-CN" altLang="en-US" dirty="0"/>
              <a:t>内存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4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桩数据：完整流程中难免会产生于外部的交互，此时可以通过硬编码来控制输入输出</a:t>
            </a:r>
            <a:r>
              <a:rPr lang="zh-CN" altLang="en-US" dirty="0"/>
              <a:t>以此</a:t>
            </a:r>
            <a:r>
              <a:rPr lang="zh-CN" altLang="en-US" dirty="0" smtClean="0"/>
              <a:t>保证测试类的运行。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8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模拟：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是一种高级的</a:t>
            </a:r>
            <a:r>
              <a:rPr lang="en-US" altLang="zh-CN" dirty="0" smtClean="0"/>
              <a:t>stub</a:t>
            </a:r>
            <a:r>
              <a:rPr lang="zh-CN" altLang="en-US" dirty="0" smtClean="0"/>
              <a:t>形式，可以模拟数据交互，根据调用的入参可以模拟出不同的返回结果，使测试更趋于真实情况。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3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在测试过程中，为避免相互间对数据的污染，可以采用内存数据库作为每人独立的数据库。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56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代码量为不用</a:t>
            </a:r>
            <a:r>
              <a:rPr lang="en-US" altLang="zh-CN" dirty="0" smtClean="0"/>
              <a:t>TDD</a:t>
            </a:r>
            <a:r>
              <a:rPr lang="zh-CN" altLang="en-US" dirty="0" smtClean="0"/>
              <a:t>的两倍还多，大量的测试代码编写会使工作量增加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   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code is document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使发布的代码质量更高，</a:t>
            </a:r>
            <a:r>
              <a:rPr lang="zh-CN" altLang="en-US" dirty="0" smtClean="0"/>
              <a:t>缩短测试时间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3</a:t>
            </a:r>
            <a:r>
              <a:rPr lang="zh-CN" altLang="en-US" dirty="0" smtClean="0"/>
              <a:t>、回归测试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4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689</Words>
  <Application>Microsoft Office PowerPoint</Application>
  <PresentationFormat>全屏显示(4:3)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TDD(测试驱动开发)</vt:lpstr>
      <vt:lpstr>什么是TDD</vt:lpstr>
      <vt:lpstr>PowerPoint 演示文稿</vt:lpstr>
      <vt:lpstr>TDD原则</vt:lpstr>
      <vt:lpstr>所涉及到的技术</vt:lpstr>
      <vt:lpstr>STUB</vt:lpstr>
      <vt:lpstr>MOCK</vt:lpstr>
      <vt:lpstr>内存数据库</vt:lpstr>
      <vt:lpstr>TDD的优缺点</vt:lpstr>
      <vt:lpstr>安利时间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TTPAI</dc:creator>
  <cp:lastModifiedBy>TTPAI</cp:lastModifiedBy>
  <cp:revision>7</cp:revision>
  <dcterms:created xsi:type="dcterms:W3CDTF">2017-10-27T01:39:24Z</dcterms:created>
  <dcterms:modified xsi:type="dcterms:W3CDTF">2017-10-27T02:55:17Z</dcterms:modified>
</cp:coreProperties>
</file>