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74" r:id="rId5"/>
    <p:sldId id="275" r:id="rId6"/>
    <p:sldId id="279" r:id="rId7"/>
    <p:sldId id="278" r:id="rId8"/>
    <p:sldId id="276" r:id="rId9"/>
    <p:sldId id="277" r:id="rId10"/>
    <p:sldId id="263" r:id="rId11"/>
    <p:sldId id="281" r:id="rId12"/>
    <p:sldId id="282" r:id="rId13"/>
    <p:sldId id="283" r:id="rId14"/>
    <p:sldId id="264" r:id="rId15"/>
    <p:sldId id="265" r:id="rId16"/>
    <p:sldId id="266" r:id="rId17"/>
    <p:sldId id="267" r:id="rId18"/>
    <p:sldId id="268" r:id="rId19"/>
    <p:sldId id="269" r:id="rId20"/>
    <p:sldId id="271" r:id="rId21"/>
    <p:sldId id="272" r:id="rId22"/>
    <p:sldId id="273" r:id="rId23"/>
    <p:sldId id="270" r:id="rId24"/>
    <p:sldId id="286" r:id="rId25"/>
    <p:sldId id="259" r:id="rId26"/>
    <p:sldId id="287" r:id="rId27"/>
    <p:sldId id="284" r:id="rId28"/>
    <p:sldId id="288" r:id="rId29"/>
    <p:sldId id="285" r:id="rId30"/>
    <p:sldId id="290" r:id="rId31"/>
    <p:sldId id="291" r:id="rId32"/>
    <p:sldId id="289" r:id="rId33"/>
    <p:sldId id="292" r:id="rId34"/>
    <p:sldId id="260" r:id="rId35"/>
    <p:sldId id="293" r:id="rId36"/>
    <p:sldId id="294" r:id="rId37"/>
    <p:sldId id="295" r:id="rId38"/>
    <p:sldId id="296" r:id="rId39"/>
    <p:sldId id="297" r:id="rId40"/>
    <p:sldId id="298" r:id="rId41"/>
    <p:sldId id="262" r:id="rId42"/>
    <p:sldId id="29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90"/>
  </p:normalViewPr>
  <p:slideViewPr>
    <p:cSldViewPr snapToGrid="0" snapToObjects="1">
      <p:cViewPr varScale="1">
        <p:scale>
          <a:sx n="119" d="100"/>
          <a:sy n="119" d="100"/>
        </p:scale>
        <p:origin x="1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a:xfrm>
            <a:off x="2743973" y="5870576"/>
            <a:ext cx="3932137" cy="377825"/>
          </a:xfrm>
        </p:spPr>
        <p:txBody>
          <a:bodyPr/>
          <a:lstStyle/>
          <a:p>
            <a:endParaRPr kumimoji="1" lang="zh-CN" altLang="en-US"/>
          </a:p>
        </p:txBody>
      </p:sp>
      <p:sp>
        <p:nvSpPr>
          <p:cNvPr id="6" name="Slide Number Placeholder 5"/>
          <p:cNvSpPr>
            <a:spLocks noGrp="1"/>
          </p:cNvSpPr>
          <p:nvPr>
            <p:ph type="sldNum" sz="quarter" idx="12"/>
          </p:nvPr>
        </p:nvSpPr>
        <p:spPr>
          <a:xfrm>
            <a:off x="8040685" y="5870576"/>
            <a:ext cx="417516" cy="377825"/>
          </a:xfrm>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59175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21261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79669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519015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444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44791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406222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52497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41486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47762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87997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3438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24103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99545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76050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83500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F40C28-4CC6-1048-9001-2EA4B5E4DC87}" type="datetimeFigureOut">
              <a:rPr kumimoji="1" lang="zh-CN" altLang="en-US" smtClean="0"/>
              <a:t>17/3/19</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61066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F40C28-4CC6-1048-9001-2EA4B5E4DC87}" type="datetimeFigureOut">
              <a:rPr kumimoji="1" lang="zh-CN" altLang="en-US" smtClean="0"/>
              <a:t>17/3/19</a:t>
            </a:fld>
            <a:endParaRPr kumimoji="1" lang="zh-CN" alt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zh-CN" alt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325983-EBBA-FF42-BF8E-48CECA44CC32}" type="slidenum">
              <a:rPr kumimoji="1" lang="zh-CN" altLang="en-US" smtClean="0"/>
              <a:t>‹#›</a:t>
            </a:fld>
            <a:endParaRPr kumimoji="1" lang="zh-CN" altLang="en-US"/>
          </a:p>
        </p:txBody>
      </p:sp>
    </p:spTree>
    <p:extLst>
      <p:ext uri="{BB962C8B-B14F-4D97-AF65-F5344CB8AC3E}">
        <p14:creationId xmlns:p14="http://schemas.microsoft.com/office/powerpoint/2010/main" val="146603627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ma-international.org/ecma-262/6.0/index.html#sec-block-level-function-declarations-web-legacy-compatibility-semantics" TargetMode="External"/><Relationship Id="rId3" Type="http://schemas.openxmlformats.org/officeDocument/2006/relationships/hyperlink" Target="http://stackoverflow.com/questions/31419897/what-are-the-precise-semantics-of-block-level-functions-in-es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0913" y="1964267"/>
            <a:ext cx="7877288" cy="2421464"/>
          </a:xfrm>
        </p:spPr>
        <p:txBody>
          <a:bodyPr>
            <a:normAutofit/>
          </a:bodyPr>
          <a:lstStyle/>
          <a:p>
            <a:r>
              <a:rPr lang="en-US" altLang="zh-CN" dirty="0"/>
              <a:t>ECMAScript 6 </a:t>
            </a:r>
            <a:r>
              <a:rPr lang="zh-CN" altLang="en-US" dirty="0" smtClean="0"/>
              <a:t>入门</a:t>
            </a:r>
            <a:r>
              <a:rPr lang="zh-CN" altLang="en-US" dirty="0"/>
              <a:t>基础篇（一）</a:t>
            </a:r>
            <a:endParaRPr kumimoji="1" lang="zh-CN" altLang="en-US" b="1" dirty="0"/>
          </a:p>
        </p:txBody>
      </p:sp>
      <p:sp>
        <p:nvSpPr>
          <p:cNvPr id="3" name="副标题 2"/>
          <p:cNvSpPr>
            <a:spLocks noGrp="1"/>
          </p:cNvSpPr>
          <p:nvPr>
            <p:ph type="subTitle" idx="1"/>
          </p:nvPr>
        </p:nvSpPr>
        <p:spPr/>
        <p:txBody>
          <a:bodyPr/>
          <a:lstStyle/>
          <a:p>
            <a:r>
              <a:rPr lang="en-US" altLang="zh-CN" b="1" dirty="0" err="1" smtClean="0"/>
              <a:t>Var</a:t>
            </a:r>
            <a:r>
              <a:rPr lang="zh-CN" altLang="en-US" b="1" dirty="0" smtClean="0"/>
              <a:t>   </a:t>
            </a:r>
            <a:r>
              <a:rPr lang="en-US" altLang="zh-CN" b="1" dirty="0" smtClean="0"/>
              <a:t>  </a:t>
            </a:r>
            <a:r>
              <a:rPr lang="fr-FR" altLang="zh-CN" b="1" dirty="0" smtClean="0"/>
              <a:t>Let</a:t>
            </a:r>
            <a:r>
              <a:rPr lang="en-US" altLang="zh-CN" b="1" dirty="0" smtClean="0"/>
              <a:t> </a:t>
            </a:r>
            <a:r>
              <a:rPr lang="zh-CN" altLang="en-US" b="1" dirty="0" smtClean="0"/>
              <a:t>  </a:t>
            </a:r>
            <a:r>
              <a:rPr lang="en-US" altLang="zh-CN" b="1" dirty="0" smtClean="0"/>
              <a:t>  </a:t>
            </a:r>
            <a:r>
              <a:rPr lang="fr-FR" altLang="zh-CN" b="1" dirty="0" err="1" smtClean="0"/>
              <a:t>const</a:t>
            </a:r>
            <a:endParaRPr lang="en-US" altLang="zh-CN" b="1" dirty="0" smtClean="0"/>
          </a:p>
          <a:p>
            <a:r>
              <a:rPr kumimoji="1" lang="zh-CN" altLang="en-US" dirty="0"/>
              <a:t>时间：</a:t>
            </a:r>
            <a:r>
              <a:rPr kumimoji="1" lang="en-US" altLang="zh-CN" dirty="0" smtClean="0"/>
              <a:t>2017-03-19</a:t>
            </a:r>
            <a:endParaRPr kumimoji="1" lang="en-US" altLang="zh-CN" dirty="0"/>
          </a:p>
          <a:p>
            <a:r>
              <a:rPr kumimoji="1" lang="zh-CN" altLang="en-US" dirty="0"/>
              <a:t>作者</a:t>
            </a:r>
            <a:r>
              <a:rPr kumimoji="1" lang="zh-CN" altLang="en-US" dirty="0" smtClean="0"/>
              <a:t>：</a:t>
            </a:r>
            <a:r>
              <a:rPr kumimoji="1" lang="en-US" altLang="zh-CN" dirty="0" smtClean="0"/>
              <a:t>BANGYAO.CHEN</a:t>
            </a:r>
            <a:endParaRPr kumimoji="1" lang="zh-CN" altLang="en-US" dirty="0"/>
          </a:p>
        </p:txBody>
      </p:sp>
    </p:spTree>
    <p:extLst>
      <p:ext uri="{BB962C8B-B14F-4D97-AF65-F5344CB8AC3E}">
        <p14:creationId xmlns:p14="http://schemas.microsoft.com/office/powerpoint/2010/main" val="52551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t>var</a:t>
            </a:r>
            <a:r>
              <a:rPr kumimoji="1" lang="zh-CN" altLang="en-US" b="1" dirty="0" smtClean="0"/>
              <a:t>命令</a:t>
            </a:r>
            <a:endParaRPr kumimoji="1" lang="zh-CN" altLang="en-US" dirty="0"/>
          </a:p>
        </p:txBody>
      </p:sp>
      <p:sp>
        <p:nvSpPr>
          <p:cNvPr id="3" name="内容占位符 2"/>
          <p:cNvSpPr>
            <a:spLocks noGrp="1"/>
          </p:cNvSpPr>
          <p:nvPr>
            <p:ph idx="1"/>
          </p:nvPr>
        </p:nvSpPr>
        <p:spPr/>
        <p:txBody>
          <a:bodyPr anchor="t"/>
          <a:lstStyle/>
          <a:p>
            <a:r>
              <a:rPr kumimoji="1" lang="zh-CN" altLang="en-US" b="1" dirty="0" smtClean="0"/>
              <a:t>基本用法</a:t>
            </a:r>
            <a:endParaRPr kumimoji="1" lang="en-US" altLang="zh-CN" b="1" dirty="0" smtClean="0"/>
          </a:p>
          <a:p>
            <a:r>
              <a:rPr kumimoji="1" lang="en-US" altLang="zh-CN" b="1" dirty="0" err="1" smtClean="0"/>
              <a:t>Var</a:t>
            </a:r>
            <a:r>
              <a:rPr kumimoji="1" lang="en-US" altLang="zh-CN" b="1" dirty="0" smtClean="0"/>
              <a:t> </a:t>
            </a:r>
            <a:r>
              <a:rPr kumimoji="1" lang="zh-CN" altLang="en-US" b="1" dirty="0" smtClean="0"/>
              <a:t>的作用域</a:t>
            </a:r>
            <a:endParaRPr kumimoji="1" lang="en-US" altLang="zh-CN" b="1" dirty="0" smtClean="0"/>
          </a:p>
          <a:p>
            <a:r>
              <a:rPr kumimoji="1" lang="zh-CN" altLang="en-US" b="1" dirty="0" smtClean="0"/>
              <a:t>什么是变量提升</a:t>
            </a:r>
            <a:endParaRPr kumimoji="1" lang="zh-CN" altLang="en-US" b="1" dirty="0"/>
          </a:p>
        </p:txBody>
      </p:sp>
    </p:spTree>
    <p:extLst>
      <p:ext uri="{BB962C8B-B14F-4D97-AF65-F5344CB8AC3E}">
        <p14:creationId xmlns:p14="http://schemas.microsoft.com/office/powerpoint/2010/main" val="69048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smtClean="0"/>
              <a:t>var</a:t>
            </a:r>
            <a:r>
              <a:rPr kumimoji="1" lang="zh-CN" altLang="en-US" b="1" dirty="0" smtClean="0"/>
              <a:t>命令</a:t>
            </a:r>
            <a:r>
              <a:rPr kumimoji="1" lang="en-US" altLang="zh-CN" b="1" dirty="0" smtClean="0"/>
              <a:t/>
            </a:r>
            <a:br>
              <a:rPr kumimoji="1" lang="en-US" altLang="zh-CN" b="1" dirty="0" smtClean="0"/>
            </a:br>
            <a:r>
              <a:rPr kumimoji="1" lang="en-US" altLang="zh-CN" sz="2000" b="1" dirty="0" smtClean="0"/>
              <a:t>--</a:t>
            </a:r>
            <a:r>
              <a:rPr kumimoji="1" lang="zh-CN" altLang="en-US" sz="2000" b="1" dirty="0"/>
              <a:t>基本用</a:t>
            </a:r>
            <a:r>
              <a:rPr kumimoji="1" lang="zh-CN" altLang="en-US" sz="2000" b="1" dirty="0" smtClean="0"/>
              <a:t>法</a:t>
            </a:r>
            <a:endParaRPr kumimoji="1" lang="zh-CN" altLang="en-US" sz="2000" dirty="0"/>
          </a:p>
        </p:txBody>
      </p:sp>
      <p:sp>
        <p:nvSpPr>
          <p:cNvPr id="3" name="内容占位符 2"/>
          <p:cNvSpPr>
            <a:spLocks noGrp="1"/>
          </p:cNvSpPr>
          <p:nvPr>
            <p:ph idx="1"/>
          </p:nvPr>
        </p:nvSpPr>
        <p:spPr/>
        <p:txBody>
          <a:bodyPr anchor="t"/>
          <a:lstStyle/>
          <a:p>
            <a:r>
              <a:rPr lang="zh-CN" altLang="en-US" dirty="0" smtClean="0"/>
              <a:t>声明</a:t>
            </a:r>
            <a:r>
              <a:rPr lang="zh-CN" altLang="en-US" dirty="0"/>
              <a:t>（创建） </a:t>
            </a:r>
            <a:r>
              <a:rPr lang="en-US" altLang="zh-CN" dirty="0"/>
              <a:t>JavaScript </a:t>
            </a:r>
            <a:r>
              <a:rPr lang="zh-CN" altLang="en-US" dirty="0"/>
              <a:t>变量</a:t>
            </a:r>
          </a:p>
          <a:p>
            <a:r>
              <a:rPr lang="zh-CN" altLang="en-US" dirty="0" smtClean="0"/>
              <a:t>可以通过一个</a:t>
            </a:r>
            <a:r>
              <a:rPr lang="en-US" altLang="zh-CN" dirty="0" err="1" smtClean="0"/>
              <a:t>var</a:t>
            </a:r>
            <a:r>
              <a:rPr lang="zh-CN" altLang="en-US" dirty="0" smtClean="0"/>
              <a:t>来声明多个变量，用逗号隔开</a:t>
            </a:r>
            <a:endParaRPr lang="en-US" altLang="zh-CN" dirty="0" smtClean="0"/>
          </a:p>
          <a:p>
            <a:r>
              <a:rPr lang="zh-CN" altLang="en-US" dirty="0" smtClean="0"/>
              <a:t>变量声明</a:t>
            </a:r>
            <a:r>
              <a:rPr lang="zh-CN" altLang="en-US" dirty="0"/>
              <a:t>之后，该</a:t>
            </a:r>
            <a:r>
              <a:rPr lang="zh-CN" altLang="en-US" dirty="0" smtClean="0"/>
              <a:t>变量为空（</a:t>
            </a:r>
            <a:r>
              <a:rPr lang="en-US" altLang="zh-CN" dirty="0" smtClean="0"/>
              <a:t>undefined</a:t>
            </a:r>
            <a:r>
              <a:rPr lang="zh-CN" altLang="en-US" dirty="0" smtClean="0"/>
              <a:t>）</a:t>
            </a:r>
            <a:endParaRPr lang="en-US" altLang="zh-CN" dirty="0" smtClean="0"/>
          </a:p>
          <a:p>
            <a:r>
              <a:rPr lang="zh-CN" altLang="en-US" dirty="0" smtClean="0"/>
              <a:t>变量声明之后，可使用等号复制，也</a:t>
            </a:r>
            <a:r>
              <a:rPr lang="zh-CN" altLang="en-US" dirty="0"/>
              <a:t>可以在声明变量时对其</a:t>
            </a:r>
            <a:r>
              <a:rPr lang="zh-CN" altLang="en-US" dirty="0" smtClean="0"/>
              <a:t>赋值</a:t>
            </a:r>
            <a:endParaRPr lang="en-US" altLang="zh-CN" dirty="0" smtClean="0"/>
          </a:p>
          <a:p>
            <a:r>
              <a:rPr lang="zh-CN" altLang="en-US" dirty="0" smtClean="0"/>
              <a:t>变量可以重复声明</a:t>
            </a:r>
            <a:endParaRPr lang="en-US" altLang="zh-CN" dirty="0" smtClean="0"/>
          </a:p>
          <a:p>
            <a:r>
              <a:rPr kumimoji="1" lang="zh-CN" altLang="en-US" dirty="0"/>
              <a:t>在</a:t>
            </a:r>
            <a:r>
              <a:rPr kumimoji="1" lang="en-US" altLang="zh-CN" dirty="0"/>
              <a:t>ECMAScript 5</a:t>
            </a:r>
            <a:r>
              <a:rPr kumimoji="1" lang="zh-CN" altLang="en-US" dirty="0"/>
              <a:t>严格模式中，给一个没有声明的</a:t>
            </a:r>
            <a:r>
              <a:rPr kumimoji="1" lang="zh-CN" altLang="en-US" dirty="0" smtClean="0"/>
              <a:t>变量</a:t>
            </a:r>
            <a:r>
              <a:rPr kumimoji="1" lang="zh-CN" altLang="en-US" dirty="0"/>
              <a:t>赋值</a:t>
            </a:r>
            <a:r>
              <a:rPr kumimoji="1" lang="zh-CN" altLang="en-US" dirty="0" smtClean="0"/>
              <a:t>会</a:t>
            </a:r>
            <a:r>
              <a:rPr kumimoji="1" lang="zh-CN" altLang="en-US" dirty="0"/>
              <a:t>报错</a:t>
            </a:r>
            <a:endParaRPr kumimoji="1" lang="en-US" altLang="zh-CN" dirty="0"/>
          </a:p>
          <a:p>
            <a:r>
              <a:rPr kumimoji="1" lang="zh-CN" altLang="en-US" dirty="0"/>
              <a:t>在</a:t>
            </a:r>
            <a:r>
              <a:rPr kumimoji="1" lang="en-US" altLang="zh-CN" dirty="0"/>
              <a:t>ECMAScript 5</a:t>
            </a:r>
            <a:r>
              <a:rPr kumimoji="1" lang="zh-CN" altLang="en-US" dirty="0"/>
              <a:t>非严格模式中</a:t>
            </a:r>
            <a:r>
              <a:rPr kumimoji="1" lang="zh-CN" altLang="en-US" dirty="0" smtClean="0"/>
              <a:t>，给一个没声明的变量赋值，</a:t>
            </a:r>
            <a:r>
              <a:rPr kumimoji="1" lang="en-US" altLang="zh-CN" dirty="0" err="1" smtClean="0"/>
              <a:t>js</a:t>
            </a:r>
            <a:r>
              <a:rPr kumimoji="1" lang="zh-CN" altLang="en-US" dirty="0" smtClean="0"/>
              <a:t>会给全局对象创建一个同名属性的全局变量</a:t>
            </a:r>
            <a:endParaRPr kumimoji="1" lang="en-US" altLang="zh-CN" dirty="0" smtClean="0"/>
          </a:p>
          <a:p>
            <a:endParaRPr kumimoji="1" lang="zh-CN" altLang="en-US" b="1" dirty="0"/>
          </a:p>
          <a:p>
            <a:endParaRPr lang="en-US" altLang="zh-CN" dirty="0" smtClean="0"/>
          </a:p>
          <a:p>
            <a:endParaRPr lang="zh-CN" altLang="en-US" dirty="0"/>
          </a:p>
          <a:p>
            <a:endParaRPr kumimoji="1" lang="zh-CN" altLang="en-US" b="1" dirty="0"/>
          </a:p>
        </p:txBody>
      </p:sp>
    </p:spTree>
    <p:extLst>
      <p:ext uri="{BB962C8B-B14F-4D97-AF65-F5344CB8AC3E}">
        <p14:creationId xmlns:p14="http://schemas.microsoft.com/office/powerpoint/2010/main" val="755487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smtClean="0"/>
              <a:t>var</a:t>
            </a:r>
            <a:r>
              <a:rPr kumimoji="1" lang="zh-CN" altLang="en-US" b="1" dirty="0" smtClean="0"/>
              <a:t>命令</a:t>
            </a:r>
            <a:r>
              <a:rPr kumimoji="1" lang="en-US" altLang="zh-CN" b="1" dirty="0" smtClean="0"/>
              <a:t/>
            </a:r>
            <a:br>
              <a:rPr kumimoji="1" lang="en-US" altLang="zh-CN" b="1" dirty="0" smtClean="0"/>
            </a:br>
            <a:r>
              <a:rPr kumimoji="1" lang="en-US" altLang="zh-CN" sz="2000" b="1" dirty="0" smtClean="0"/>
              <a:t>--</a:t>
            </a:r>
            <a:r>
              <a:rPr kumimoji="1" lang="en-US" altLang="zh-CN" sz="2000" b="1" dirty="0" err="1"/>
              <a:t>Var</a:t>
            </a:r>
            <a:r>
              <a:rPr kumimoji="1" lang="en-US" altLang="zh-CN" sz="2000" b="1" dirty="0"/>
              <a:t> </a:t>
            </a:r>
            <a:r>
              <a:rPr kumimoji="1" lang="zh-CN" altLang="en-US" sz="2000" b="1" dirty="0"/>
              <a:t>的作用域</a:t>
            </a:r>
            <a:endParaRPr kumimoji="1" lang="en-US" altLang="zh-CN" sz="2000" b="1" dirty="0"/>
          </a:p>
        </p:txBody>
      </p:sp>
      <p:sp>
        <p:nvSpPr>
          <p:cNvPr id="3" name="内容占位符 2"/>
          <p:cNvSpPr>
            <a:spLocks noGrp="1"/>
          </p:cNvSpPr>
          <p:nvPr>
            <p:ph idx="1"/>
          </p:nvPr>
        </p:nvSpPr>
        <p:spPr/>
        <p:txBody>
          <a:bodyPr anchor="t"/>
          <a:lstStyle/>
          <a:p>
            <a:r>
              <a:rPr kumimoji="1" lang="zh-CN" altLang="en-US" b="1" dirty="0" smtClean="0"/>
              <a:t>全局变量：拥有全局作用域，在</a:t>
            </a:r>
            <a:r>
              <a:rPr kumimoji="1" lang="en-US" altLang="zh-CN" b="1" dirty="0" err="1" smtClean="0"/>
              <a:t>js</a:t>
            </a:r>
            <a:r>
              <a:rPr kumimoji="1" lang="zh-CN" altLang="en-US" b="1" dirty="0" smtClean="0"/>
              <a:t>中的任何地方都可以定义</a:t>
            </a:r>
            <a:endParaRPr kumimoji="1" lang="en-US" altLang="zh-CN" b="1" dirty="0" smtClean="0"/>
          </a:p>
          <a:p>
            <a:r>
              <a:rPr kumimoji="1" lang="zh-CN" altLang="en-US" b="1" dirty="0" smtClean="0"/>
              <a:t>局部变量：函数内部声明的变量为局部比变量，局部变量会覆盖同名全局变量</a:t>
            </a:r>
            <a:endParaRPr kumimoji="1" lang="en-US" altLang="zh-CN" b="1" dirty="0" smtClean="0"/>
          </a:p>
          <a:p>
            <a:r>
              <a:rPr kumimoji="1" lang="zh-CN" altLang="en-US" b="1" dirty="0" smtClean="0"/>
              <a:t>在类似</a:t>
            </a:r>
            <a:r>
              <a:rPr kumimoji="1" lang="en-US" altLang="zh-CN" b="1" dirty="0" smtClean="0"/>
              <a:t>c</a:t>
            </a:r>
            <a:r>
              <a:rPr kumimoji="1" lang="zh-CN" altLang="en-US" b="1" dirty="0" smtClean="0"/>
              <a:t>语言的编程语言中，花括号内的没一段代码都具有各自的作用域，而且变量在声明他们的代码之外是不可见的，我们称作块级作用域。</a:t>
            </a:r>
            <a:endParaRPr kumimoji="1" lang="en-US" altLang="zh-CN" b="1" dirty="0" smtClean="0"/>
          </a:p>
          <a:p>
            <a:r>
              <a:rPr kumimoji="1" lang="en-US" altLang="zh-CN" b="1" dirty="0" err="1" smtClean="0"/>
              <a:t>js</a:t>
            </a:r>
            <a:r>
              <a:rPr kumimoji="1" lang="zh-CN" altLang="en-US" b="1" dirty="0" smtClean="0"/>
              <a:t>中没有块级作用域，取而代之使用函数作用域。变量在声明他们的函数踢以及这个函数体嵌套的任意函数体内都是可以定义的。</a:t>
            </a:r>
            <a:endParaRPr kumimoji="1" lang="en-US" altLang="zh-CN" b="1" dirty="0" smtClean="0"/>
          </a:p>
          <a:p>
            <a:r>
              <a:rPr kumimoji="1" lang="en-US" altLang="zh-CN" b="1" dirty="0" err="1" smtClean="0"/>
              <a:t>js</a:t>
            </a:r>
            <a:r>
              <a:rPr kumimoji="1" lang="zh-CN" altLang="en-US" b="1" dirty="0" smtClean="0"/>
              <a:t>的函数作用域：函数内声明的所有变量在函数体内始终是可见的。</a:t>
            </a:r>
            <a:endParaRPr kumimoji="1" lang="en-US" altLang="zh-CN" b="1" dirty="0" smtClean="0"/>
          </a:p>
        </p:txBody>
      </p:sp>
    </p:spTree>
    <p:extLst>
      <p:ext uri="{BB962C8B-B14F-4D97-AF65-F5344CB8AC3E}">
        <p14:creationId xmlns:p14="http://schemas.microsoft.com/office/powerpoint/2010/main" val="1386755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smtClean="0"/>
              <a:t>var</a:t>
            </a:r>
            <a:r>
              <a:rPr kumimoji="1" lang="zh-CN" altLang="en-US" b="1" dirty="0" smtClean="0"/>
              <a:t>命令</a:t>
            </a:r>
            <a:r>
              <a:rPr kumimoji="1" lang="en-US" altLang="zh-CN" b="1" dirty="0" smtClean="0"/>
              <a:t/>
            </a:r>
            <a:br>
              <a:rPr kumimoji="1" lang="en-US" altLang="zh-CN" b="1" dirty="0" smtClean="0"/>
            </a:br>
            <a:r>
              <a:rPr kumimoji="1" lang="en-US" altLang="zh-CN" sz="2000" b="1" dirty="0" smtClean="0"/>
              <a:t>--</a:t>
            </a:r>
            <a:r>
              <a:rPr kumimoji="1" lang="zh-CN" altLang="en-US" sz="2000" b="1" dirty="0"/>
              <a:t>什么是变量提升</a:t>
            </a:r>
            <a:endParaRPr kumimoji="1" lang="zh-CN" altLang="en-US" sz="2000" b="1" dirty="0"/>
          </a:p>
        </p:txBody>
      </p:sp>
      <p:sp>
        <p:nvSpPr>
          <p:cNvPr id="3" name="内容占位符 2"/>
          <p:cNvSpPr>
            <a:spLocks noGrp="1"/>
          </p:cNvSpPr>
          <p:nvPr>
            <p:ph idx="1"/>
          </p:nvPr>
        </p:nvSpPr>
        <p:spPr/>
        <p:txBody>
          <a:bodyPr anchor="t"/>
          <a:lstStyle/>
          <a:p>
            <a:r>
              <a:rPr kumimoji="1" lang="zh-CN" altLang="en-US" b="1" dirty="0"/>
              <a:t>函数内声明的所有变量在函数体内始终是可见</a:t>
            </a:r>
            <a:r>
              <a:rPr kumimoji="1" lang="zh-CN" altLang="en-US" b="1" dirty="0" smtClean="0"/>
              <a:t>的，这</a:t>
            </a:r>
            <a:r>
              <a:rPr kumimoji="1" lang="zh-CN" altLang="en-US" b="1" dirty="0"/>
              <a:t>意味着变量在声明之间</a:t>
            </a:r>
            <a:r>
              <a:rPr kumimoji="1" lang="zh-CN" altLang="en-US" b="1" dirty="0" smtClean="0"/>
              <a:t>已经</a:t>
            </a:r>
            <a:r>
              <a:rPr kumimoji="1" lang="zh-CN" altLang="en-US" b="1" dirty="0"/>
              <a:t>可以使用。</a:t>
            </a:r>
            <a:r>
              <a:rPr kumimoji="1" lang="en-US" altLang="zh-CN" b="1" dirty="0" err="1"/>
              <a:t>js</a:t>
            </a:r>
            <a:r>
              <a:rPr kumimoji="1" lang="zh-CN" altLang="en-US" b="1" dirty="0"/>
              <a:t>的这个特性被非正式的成为“变量提升</a:t>
            </a:r>
            <a:r>
              <a:rPr kumimoji="1" lang="zh-CN" altLang="en-US" b="1" dirty="0" smtClean="0"/>
              <a:t>”。</a:t>
            </a:r>
            <a:endParaRPr kumimoji="1" lang="en-US" altLang="zh-CN" b="1" dirty="0" smtClean="0"/>
          </a:p>
          <a:p>
            <a:r>
              <a:rPr kumimoji="1" lang="en-US" altLang="zh-CN" b="1" dirty="0" err="1" smtClean="0"/>
              <a:t>js</a:t>
            </a:r>
            <a:r>
              <a:rPr kumimoji="1" lang="zh-CN" altLang="en-US" b="1" dirty="0" smtClean="0"/>
              <a:t>函数里的声明的所有变量（不涉及赋值）都被“提前”至函数体顶部</a:t>
            </a:r>
            <a:endParaRPr kumimoji="1" lang="en-US" altLang="zh-CN" b="1" dirty="0" smtClean="0"/>
          </a:p>
        </p:txBody>
      </p:sp>
      <p:sp>
        <p:nvSpPr>
          <p:cNvPr id="4" name="文本框 3"/>
          <p:cNvSpPr txBox="1"/>
          <p:nvPr/>
        </p:nvSpPr>
        <p:spPr>
          <a:xfrm>
            <a:off x="457200" y="3528508"/>
            <a:ext cx="7772400" cy="1754326"/>
          </a:xfrm>
          <a:prstGeom prst="rect">
            <a:avLst/>
          </a:prstGeom>
          <a:noFill/>
        </p:spPr>
        <p:txBody>
          <a:bodyPr wrap="square" rtlCol="0">
            <a:spAutoFit/>
          </a:bodyPr>
          <a:lstStyle/>
          <a:p>
            <a:r>
              <a:rPr kumimoji="1" lang="en-US" altLang="zh-CN" dirty="0" err="1" smtClean="0"/>
              <a:t>var</a:t>
            </a:r>
            <a:r>
              <a:rPr kumimoji="1" lang="en-US" altLang="zh-CN" dirty="0" smtClean="0"/>
              <a:t> a = global;</a:t>
            </a:r>
          </a:p>
          <a:p>
            <a:r>
              <a:rPr kumimoji="1" lang="en-US" altLang="zh-CN" dirty="0" smtClean="0"/>
              <a:t>function f(){</a:t>
            </a:r>
          </a:p>
          <a:p>
            <a:pPr lvl="1"/>
            <a:r>
              <a:rPr kumimoji="1" lang="en-US" altLang="zh-CN" dirty="0" err="1" smtClean="0"/>
              <a:t>console.log</a:t>
            </a:r>
            <a:r>
              <a:rPr kumimoji="1" lang="en-US" altLang="zh-CN" dirty="0" smtClean="0"/>
              <a:t>(a); //</a:t>
            </a:r>
            <a:r>
              <a:rPr kumimoji="1" lang="zh-CN" altLang="en-US" dirty="0" smtClean="0"/>
              <a:t>输出</a:t>
            </a:r>
            <a:r>
              <a:rPr kumimoji="1" lang="en-US" altLang="zh-CN" dirty="0" err="1" smtClean="0"/>
              <a:t>undefind</a:t>
            </a:r>
            <a:r>
              <a:rPr kumimoji="1" lang="zh-CN" altLang="en-US" dirty="0" smtClean="0"/>
              <a:t>，而不是</a:t>
            </a:r>
            <a:r>
              <a:rPr kumimoji="1" lang="en-US" altLang="zh-CN" dirty="0" smtClean="0"/>
              <a:t>global</a:t>
            </a:r>
          </a:p>
          <a:p>
            <a:pPr lvl="1"/>
            <a:r>
              <a:rPr kumimoji="1" lang="en-US" altLang="zh-CN" dirty="0" err="1" smtClean="0"/>
              <a:t>var</a:t>
            </a:r>
            <a:r>
              <a:rPr kumimoji="1" lang="en-US" altLang="zh-CN" dirty="0" smtClean="0"/>
              <a:t> a = local;</a:t>
            </a:r>
          </a:p>
          <a:p>
            <a:pPr lvl="1"/>
            <a:r>
              <a:rPr kumimoji="1" lang="en-US" altLang="zh-CN" dirty="0" err="1" smtClean="0"/>
              <a:t>console.log</a:t>
            </a:r>
            <a:r>
              <a:rPr kumimoji="1" lang="en-US" altLang="zh-CN" dirty="0" smtClean="0"/>
              <a:t>(a); //</a:t>
            </a:r>
            <a:r>
              <a:rPr kumimoji="1" lang="zh-CN" altLang="en-US" dirty="0" smtClean="0"/>
              <a:t>输出</a:t>
            </a:r>
            <a:r>
              <a:rPr kumimoji="1" lang="en-US" altLang="zh-CN" dirty="0" smtClean="0"/>
              <a:t>local</a:t>
            </a:r>
          </a:p>
          <a:p>
            <a:r>
              <a:rPr kumimoji="1" lang="en-US" altLang="zh-CN" dirty="0" smtClean="0"/>
              <a:t>}</a:t>
            </a:r>
            <a:endParaRPr kumimoji="1" lang="zh-CN" altLang="en-US" dirty="0"/>
          </a:p>
        </p:txBody>
      </p:sp>
    </p:spTree>
    <p:extLst>
      <p:ext uri="{BB962C8B-B14F-4D97-AF65-F5344CB8AC3E}">
        <p14:creationId xmlns:p14="http://schemas.microsoft.com/office/powerpoint/2010/main" val="353393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块级作用域</a:t>
            </a:r>
            <a:endParaRPr lang="zh-CN" altLang="en-US" b="1" dirty="0"/>
          </a:p>
        </p:txBody>
      </p:sp>
      <p:sp>
        <p:nvSpPr>
          <p:cNvPr id="3" name="内容占位符 2"/>
          <p:cNvSpPr>
            <a:spLocks noGrp="1"/>
          </p:cNvSpPr>
          <p:nvPr>
            <p:ph idx="1"/>
          </p:nvPr>
        </p:nvSpPr>
        <p:spPr/>
        <p:txBody>
          <a:bodyPr anchor="t"/>
          <a:lstStyle/>
          <a:p>
            <a:r>
              <a:rPr lang="zh-CN" altLang="en-US" b="1" dirty="0"/>
              <a:t>为什么需要块级作用域？</a:t>
            </a:r>
          </a:p>
          <a:p>
            <a:r>
              <a:rPr lang="en-US" altLang="zh-CN" b="1" dirty="0"/>
              <a:t>ES6 </a:t>
            </a:r>
            <a:r>
              <a:rPr lang="zh-CN" altLang="en-US" b="1" dirty="0"/>
              <a:t>的块级作用域</a:t>
            </a:r>
          </a:p>
          <a:p>
            <a:r>
              <a:rPr lang="zh-CN" altLang="en-US" b="1" dirty="0"/>
              <a:t>块级作用域与函数声明</a:t>
            </a:r>
          </a:p>
          <a:p>
            <a:r>
              <a:rPr lang="en-US" altLang="zh-CN" b="1" dirty="0"/>
              <a:t>do </a:t>
            </a:r>
            <a:r>
              <a:rPr lang="zh-CN" altLang="en-US" b="1" dirty="0"/>
              <a:t>表达式</a:t>
            </a:r>
          </a:p>
          <a:p>
            <a:endParaRPr kumimoji="1" lang="zh-CN" altLang="en-US" dirty="0"/>
          </a:p>
        </p:txBody>
      </p:sp>
    </p:spTree>
    <p:extLst>
      <p:ext uri="{BB962C8B-B14F-4D97-AF65-F5344CB8AC3E}">
        <p14:creationId xmlns:p14="http://schemas.microsoft.com/office/powerpoint/2010/main" val="466475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t"/>
          <a:lstStyle/>
          <a:p>
            <a:r>
              <a:rPr lang="en-US" altLang="zh-CN" dirty="0"/>
              <a:t>ES5 </a:t>
            </a:r>
            <a:r>
              <a:rPr lang="zh-CN" altLang="en-US" dirty="0"/>
              <a:t>只有全局作用域和函数作用域，没有块级作用域，这带来很多不合理的场景。</a:t>
            </a:r>
          </a:p>
          <a:p>
            <a:pPr lvl="1">
              <a:buFont typeface="Wingdings" charset="2"/>
              <a:buChar char="Ø"/>
            </a:pPr>
            <a:r>
              <a:rPr lang="zh-CN" altLang="en-US" dirty="0"/>
              <a:t>第一种场景，内层变量可能会覆盖外层变量。</a:t>
            </a:r>
          </a:p>
          <a:p>
            <a:pPr lvl="1">
              <a:buFont typeface="Wingdings" charset="2"/>
              <a:buChar char="Ø"/>
            </a:pPr>
            <a:r>
              <a:rPr lang="zh-CN" altLang="en-US" dirty="0"/>
              <a:t>第二种场景，用来计数的循环变量泄露为全局</a:t>
            </a:r>
            <a:r>
              <a:rPr lang="zh-CN" altLang="en-US" dirty="0" smtClean="0"/>
              <a:t>变量</a:t>
            </a:r>
            <a:endParaRPr lang="en-US" altLang="zh-CN" dirty="0" smtClean="0"/>
          </a:p>
          <a:p>
            <a:r>
              <a:rPr kumimoji="1" lang="en-US" altLang="zh-CN" dirty="0" smtClean="0"/>
              <a:t> </a:t>
            </a:r>
            <a:r>
              <a:rPr kumimoji="1" lang="zh-CN" altLang="en-US" dirty="0" smtClean="0"/>
              <a:t>看以下</a:t>
            </a:r>
            <a:r>
              <a:rPr kumimoji="1" lang="en-US" altLang="zh-CN" dirty="0" smtClean="0"/>
              <a:t>2</a:t>
            </a:r>
            <a:r>
              <a:rPr kumimoji="1" lang="zh-CN" altLang="en-US" dirty="0" smtClean="0"/>
              <a:t>个例子</a:t>
            </a:r>
            <a:endParaRPr kumimoji="1" lang="zh-CN" altLang="en-US" dirty="0"/>
          </a:p>
        </p:txBody>
      </p:sp>
      <p:sp>
        <p:nvSpPr>
          <p:cNvPr id="4" name="标题 1"/>
          <p:cNvSpPr txBox="1">
            <a:spLocks/>
          </p:cNvSpPr>
          <p:nvPr/>
        </p:nvSpPr>
        <p:spPr>
          <a:xfrm>
            <a:off x="865991" y="2707341"/>
            <a:ext cx="7772400"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endParaRPr kumimoji="1" lang="zh-CN" altLang="en-US" sz="2000" dirty="0"/>
          </a:p>
        </p:txBody>
      </p:sp>
      <p:sp>
        <p:nvSpPr>
          <p:cNvPr id="5" name="标题 4"/>
          <p:cNvSpPr>
            <a:spLocks noGrp="1"/>
          </p:cNvSpPr>
          <p:nvPr>
            <p:ph type="title"/>
          </p:nvPr>
        </p:nvSpPr>
        <p:spPr/>
        <p:txBody>
          <a:bodyPr/>
          <a:lstStyle/>
          <a:p>
            <a:pPr>
              <a:lnSpc>
                <a:spcPct val="150000"/>
              </a:lnSpc>
            </a:pPr>
            <a:r>
              <a:rPr lang="zh-CN" altLang="en-US" b="1" dirty="0"/>
              <a:t>块级作用域</a:t>
            </a:r>
            <a:r>
              <a:rPr lang="en-US" altLang="zh-CN" b="1" dirty="0"/>
              <a:t/>
            </a:r>
            <a:br>
              <a:rPr lang="en-US" altLang="zh-CN" b="1" dirty="0"/>
            </a:br>
            <a:r>
              <a:rPr lang="en-US" altLang="zh-CN" sz="2000" b="1" dirty="0"/>
              <a:t> --</a:t>
            </a:r>
            <a:r>
              <a:rPr lang="zh-CN" altLang="en-US" sz="2000" b="1" dirty="0"/>
              <a:t>为什么需要块级作用域</a:t>
            </a:r>
            <a:r>
              <a:rPr lang="zh-CN" altLang="en-US" sz="2000" b="1" dirty="0" smtClean="0"/>
              <a:t>？</a:t>
            </a:r>
            <a:endParaRPr kumimoji="1" lang="zh-CN" altLang="en-US" sz="2000" dirty="0"/>
          </a:p>
        </p:txBody>
      </p:sp>
    </p:spTree>
    <p:extLst>
      <p:ext uri="{BB962C8B-B14F-4D97-AF65-F5344CB8AC3E}">
        <p14:creationId xmlns:p14="http://schemas.microsoft.com/office/powerpoint/2010/main" val="1627143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a:t> --</a:t>
            </a:r>
            <a:r>
              <a:rPr lang="zh-CN" altLang="en-US" sz="2000" b="1" dirty="0" smtClean="0"/>
              <a:t>为什么</a:t>
            </a:r>
            <a:r>
              <a:rPr lang="zh-CN" altLang="en-US" sz="2000" b="1" dirty="0"/>
              <a:t>需要块级作用域</a:t>
            </a:r>
            <a:r>
              <a:rPr lang="zh-CN" altLang="en-US" sz="2000" b="1" dirty="0" smtClean="0"/>
              <a:t>？</a:t>
            </a:r>
            <a:endParaRPr kumimoji="1" lang="zh-CN" altLang="en-US" sz="2000" dirty="0"/>
          </a:p>
        </p:txBody>
      </p:sp>
      <p:sp>
        <p:nvSpPr>
          <p:cNvPr id="3" name="内容占位符 2"/>
          <p:cNvSpPr>
            <a:spLocks noGrp="1"/>
          </p:cNvSpPr>
          <p:nvPr>
            <p:ph idx="1"/>
          </p:nvPr>
        </p:nvSpPr>
        <p:spPr>
          <a:xfrm>
            <a:off x="457200" y="2142068"/>
            <a:ext cx="7772400" cy="3914487"/>
          </a:xfrm>
        </p:spPr>
        <p:txBody>
          <a:bodyPr anchor="t">
            <a:normAutofit/>
          </a:bodyPr>
          <a:lstStyle/>
          <a:p>
            <a:r>
              <a:rPr lang="zh-CN" altLang="en-US" dirty="0" smtClean="0"/>
              <a:t>例</a:t>
            </a:r>
            <a:r>
              <a:rPr lang="en-US" altLang="zh-CN" dirty="0" smtClean="0"/>
              <a:t>1 </a:t>
            </a:r>
            <a:r>
              <a:rPr lang="zh-CN" altLang="en-US" dirty="0" smtClean="0"/>
              <a:t>：内层</a:t>
            </a:r>
            <a:r>
              <a:rPr lang="zh-CN" altLang="en-US" dirty="0"/>
              <a:t>变量可能会覆盖外层</a:t>
            </a:r>
            <a:r>
              <a:rPr lang="zh-CN" altLang="en-US" dirty="0" smtClean="0"/>
              <a:t>变量</a:t>
            </a:r>
            <a:endParaRPr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r>
              <a:rPr lang="zh-CN" altLang="en-US" dirty="0"/>
              <a:t>上面代码的原意是，</a:t>
            </a:r>
            <a:r>
              <a:rPr lang="en-US" altLang="zh-CN" dirty="0"/>
              <a:t>if</a:t>
            </a:r>
            <a:r>
              <a:rPr lang="zh-CN" altLang="en-US" dirty="0"/>
              <a:t>代码块的外部使用外层的</a:t>
            </a:r>
            <a:r>
              <a:rPr lang="en-US" altLang="zh-CN" dirty="0" err="1"/>
              <a:t>tmp</a:t>
            </a:r>
            <a:r>
              <a:rPr lang="zh-CN" altLang="en-US" dirty="0"/>
              <a:t>变量，内部使用内层的</a:t>
            </a:r>
            <a:r>
              <a:rPr lang="en-US" altLang="zh-CN" dirty="0" err="1"/>
              <a:t>tmp</a:t>
            </a:r>
            <a:r>
              <a:rPr lang="zh-CN" altLang="en-US" dirty="0"/>
              <a:t>变量。但是，函数</a:t>
            </a:r>
            <a:r>
              <a:rPr lang="en-US" altLang="zh-CN" dirty="0"/>
              <a:t>f</a:t>
            </a:r>
            <a:r>
              <a:rPr lang="zh-CN" altLang="en-US" dirty="0"/>
              <a:t>执行后，输出结果为</a:t>
            </a:r>
            <a:r>
              <a:rPr lang="en-US" altLang="zh-CN" dirty="0"/>
              <a:t>undefined</a:t>
            </a:r>
            <a:r>
              <a:rPr lang="zh-CN" altLang="en-US" dirty="0"/>
              <a:t>，原因在于变量提升，导致内层的</a:t>
            </a:r>
            <a:r>
              <a:rPr lang="en-US" altLang="zh-CN" dirty="0" err="1"/>
              <a:t>tmp</a:t>
            </a:r>
            <a:r>
              <a:rPr lang="zh-CN" altLang="en-US" dirty="0"/>
              <a:t>变量覆盖了外层的</a:t>
            </a:r>
            <a:r>
              <a:rPr lang="en-US" altLang="zh-CN" dirty="0" err="1"/>
              <a:t>tmp</a:t>
            </a:r>
            <a:r>
              <a:rPr lang="zh-CN" altLang="en-US" dirty="0"/>
              <a:t>变量。</a:t>
            </a:r>
            <a:endParaRPr kumimoji="1" lang="en-US" altLang="zh-CN" dirty="0" smtClean="0"/>
          </a:p>
          <a:p>
            <a:endParaRPr kumimoji="1" lang="zh-CN" altLang="en-US" dirty="0"/>
          </a:p>
        </p:txBody>
      </p:sp>
      <p:sp>
        <p:nvSpPr>
          <p:cNvPr id="4" name="文本框 3"/>
          <p:cNvSpPr txBox="1"/>
          <p:nvPr/>
        </p:nvSpPr>
        <p:spPr>
          <a:xfrm>
            <a:off x="806824" y="2581835"/>
            <a:ext cx="7820809" cy="2308324"/>
          </a:xfrm>
          <a:prstGeom prst="rect">
            <a:avLst/>
          </a:prstGeom>
          <a:noFill/>
        </p:spPr>
        <p:txBody>
          <a:bodyPr wrap="square" rtlCol="0">
            <a:spAutoFit/>
          </a:bodyPr>
          <a:lstStyle/>
          <a:p>
            <a:r>
              <a:rPr lang="en-US" altLang="zh-CN" dirty="0" err="1"/>
              <a:t>var</a:t>
            </a:r>
            <a:r>
              <a:rPr lang="en-US" altLang="zh-CN" dirty="0" smtClean="0"/>
              <a:t> </a:t>
            </a:r>
            <a:r>
              <a:rPr lang="en-US" altLang="zh-CN" dirty="0" err="1" smtClean="0"/>
              <a:t>tmp</a:t>
            </a:r>
            <a:r>
              <a:rPr lang="en-US" altLang="zh-CN" dirty="0" smtClean="0"/>
              <a:t> </a:t>
            </a:r>
            <a:r>
              <a:rPr lang="en-US" altLang="zh-CN" dirty="0"/>
              <a:t>=</a:t>
            </a:r>
            <a:r>
              <a:rPr lang="en-US" altLang="zh-CN" dirty="0" smtClean="0"/>
              <a:t> </a:t>
            </a:r>
            <a:r>
              <a:rPr lang="en-US" altLang="zh-CN" dirty="0"/>
              <a:t>new</a:t>
            </a:r>
            <a:r>
              <a:rPr lang="en-US" altLang="zh-CN" dirty="0" smtClean="0"/>
              <a:t> Date</a:t>
            </a:r>
            <a:r>
              <a:rPr lang="en-US" altLang="zh-CN" dirty="0"/>
              <a:t>();</a:t>
            </a:r>
            <a:r>
              <a:rPr lang="en-US" altLang="zh-CN" dirty="0" smtClean="0"/>
              <a:t> </a:t>
            </a:r>
          </a:p>
          <a:p>
            <a:r>
              <a:rPr lang="en-US" altLang="zh-CN" dirty="0" smtClean="0"/>
              <a:t>function f</a:t>
            </a:r>
            <a:r>
              <a:rPr lang="en-US" altLang="zh-CN" dirty="0"/>
              <a:t>()</a:t>
            </a:r>
            <a:r>
              <a:rPr lang="en-US" altLang="zh-CN" dirty="0" smtClean="0"/>
              <a:t> </a:t>
            </a:r>
            <a:r>
              <a:rPr lang="en-US" altLang="zh-CN" dirty="0"/>
              <a:t>{</a:t>
            </a:r>
            <a:r>
              <a:rPr lang="en-US" altLang="zh-CN" dirty="0" smtClean="0"/>
              <a:t> </a:t>
            </a:r>
          </a:p>
          <a:p>
            <a:r>
              <a:rPr lang="en-US" altLang="zh-CN" dirty="0"/>
              <a:t>	</a:t>
            </a:r>
            <a:r>
              <a:rPr lang="en-US" altLang="zh-CN" dirty="0" err="1" smtClean="0"/>
              <a:t>console.log</a:t>
            </a:r>
            <a:r>
              <a:rPr lang="en-US" altLang="zh-CN" dirty="0" smtClean="0"/>
              <a:t>(</a:t>
            </a:r>
            <a:r>
              <a:rPr lang="en-US" altLang="zh-CN" dirty="0" err="1" smtClean="0"/>
              <a:t>tmp</a:t>
            </a:r>
            <a:r>
              <a:rPr lang="en-US" altLang="zh-CN" dirty="0" smtClean="0"/>
              <a:t>);</a:t>
            </a:r>
          </a:p>
          <a:p>
            <a:r>
              <a:rPr lang="en-US" altLang="zh-CN" dirty="0"/>
              <a:t>	</a:t>
            </a:r>
            <a:r>
              <a:rPr lang="en-US" altLang="zh-CN" dirty="0" smtClean="0"/>
              <a:t> </a:t>
            </a:r>
            <a:r>
              <a:rPr lang="en-US" altLang="zh-CN" dirty="0"/>
              <a:t>if</a:t>
            </a:r>
            <a:r>
              <a:rPr lang="en-US" altLang="zh-CN" dirty="0" smtClean="0"/>
              <a:t> </a:t>
            </a:r>
            <a:r>
              <a:rPr lang="en-US" altLang="zh-CN" dirty="0"/>
              <a:t>(false)</a:t>
            </a:r>
            <a:r>
              <a:rPr lang="en-US" altLang="zh-CN" dirty="0" smtClean="0"/>
              <a:t> </a:t>
            </a:r>
            <a:r>
              <a:rPr lang="en-US" altLang="zh-CN" dirty="0"/>
              <a:t>{</a:t>
            </a:r>
            <a:r>
              <a:rPr lang="en-US" altLang="zh-CN" dirty="0" smtClean="0"/>
              <a:t> </a:t>
            </a:r>
          </a:p>
          <a:p>
            <a:r>
              <a:rPr lang="en-US" altLang="zh-CN" dirty="0"/>
              <a:t>	</a:t>
            </a:r>
            <a:r>
              <a:rPr lang="en-US" altLang="zh-CN" dirty="0" smtClean="0"/>
              <a:t>	</a:t>
            </a:r>
            <a:r>
              <a:rPr lang="en-US" altLang="zh-CN" dirty="0" err="1" smtClean="0"/>
              <a:t>var</a:t>
            </a:r>
            <a:r>
              <a:rPr lang="en-US" altLang="zh-CN" dirty="0" smtClean="0"/>
              <a:t> </a:t>
            </a:r>
            <a:r>
              <a:rPr lang="en-US" altLang="zh-CN" dirty="0" err="1" smtClean="0"/>
              <a:t>tmp</a:t>
            </a:r>
            <a:r>
              <a:rPr lang="en-US" altLang="zh-CN" dirty="0" smtClean="0"/>
              <a:t> </a:t>
            </a:r>
            <a:r>
              <a:rPr lang="en-US" altLang="zh-CN" dirty="0"/>
              <a:t>=</a:t>
            </a:r>
            <a:r>
              <a:rPr lang="en-US" altLang="zh-CN" dirty="0" smtClean="0"/>
              <a:t> </a:t>
            </a:r>
            <a:r>
              <a:rPr lang="en-US" altLang="zh-CN" dirty="0"/>
              <a:t>'hello world';</a:t>
            </a:r>
            <a:r>
              <a:rPr lang="en-US" altLang="zh-CN" dirty="0" smtClean="0"/>
              <a:t> </a:t>
            </a:r>
          </a:p>
          <a:p>
            <a:r>
              <a:rPr lang="en-US" altLang="zh-CN" dirty="0"/>
              <a:t>	</a:t>
            </a:r>
            <a:r>
              <a:rPr lang="en-US" altLang="zh-CN" dirty="0" smtClean="0"/>
              <a:t>} </a:t>
            </a:r>
          </a:p>
          <a:p>
            <a:r>
              <a:rPr lang="en-US" altLang="zh-CN" dirty="0" smtClean="0"/>
              <a:t>} </a:t>
            </a:r>
          </a:p>
          <a:p>
            <a:r>
              <a:rPr lang="en-US" altLang="zh-CN" dirty="0" smtClean="0"/>
              <a:t>f</a:t>
            </a:r>
            <a:r>
              <a:rPr lang="en-US" altLang="zh-CN" dirty="0"/>
              <a:t>(); // undefined</a:t>
            </a:r>
            <a:endParaRPr kumimoji="1" lang="zh-CN" altLang="en-US" dirty="0"/>
          </a:p>
        </p:txBody>
      </p:sp>
    </p:spTree>
    <p:extLst>
      <p:ext uri="{BB962C8B-B14F-4D97-AF65-F5344CB8AC3E}">
        <p14:creationId xmlns:p14="http://schemas.microsoft.com/office/powerpoint/2010/main" val="367664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smtClean="0"/>
              <a:t> --</a:t>
            </a:r>
            <a:r>
              <a:rPr lang="zh-CN" altLang="en-US" sz="2000" b="1" dirty="0" smtClean="0"/>
              <a:t>为什么</a:t>
            </a:r>
            <a:r>
              <a:rPr lang="zh-CN" altLang="en-US" sz="2000" b="1" dirty="0"/>
              <a:t>需要块级作用域</a:t>
            </a:r>
            <a:r>
              <a:rPr lang="zh-CN" altLang="en-US" sz="2000" b="1" dirty="0" smtClean="0"/>
              <a:t>？</a:t>
            </a:r>
            <a:endParaRPr kumimoji="1" lang="zh-CN" altLang="en-US" sz="2000" dirty="0"/>
          </a:p>
        </p:txBody>
      </p:sp>
      <p:sp>
        <p:nvSpPr>
          <p:cNvPr id="3" name="内容占位符 2"/>
          <p:cNvSpPr>
            <a:spLocks noGrp="1"/>
          </p:cNvSpPr>
          <p:nvPr>
            <p:ph idx="1"/>
          </p:nvPr>
        </p:nvSpPr>
        <p:spPr/>
        <p:txBody>
          <a:bodyPr anchor="t"/>
          <a:lstStyle/>
          <a:p>
            <a:r>
              <a:rPr lang="zh-CN" altLang="en-US" dirty="0" smtClean="0"/>
              <a:t>例</a:t>
            </a:r>
            <a:r>
              <a:rPr lang="en-US" altLang="zh-CN" dirty="0" smtClean="0"/>
              <a:t>2 </a:t>
            </a:r>
            <a:r>
              <a:rPr lang="zh-CN" altLang="en-US" dirty="0" smtClean="0"/>
              <a:t>：</a:t>
            </a:r>
            <a:r>
              <a:rPr lang="zh-CN" altLang="en-US" dirty="0"/>
              <a:t>用来计数的循环变量泄露为全局</a:t>
            </a:r>
            <a:r>
              <a:rPr lang="zh-CN" altLang="en-US" dirty="0" smtClean="0"/>
              <a:t>变量</a:t>
            </a:r>
            <a:endParaRPr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r>
              <a:rPr lang="zh-CN" altLang="en-US" dirty="0"/>
              <a:t>上面代码中，变量</a:t>
            </a:r>
            <a:r>
              <a:rPr lang="en-US" altLang="zh-CN" dirty="0" err="1"/>
              <a:t>i</a:t>
            </a:r>
            <a:r>
              <a:rPr lang="zh-CN" altLang="en-US" dirty="0"/>
              <a:t>只用来控制循环，但是循环结束后，它并没有消失，泄露成了全局变量。</a:t>
            </a:r>
            <a:endParaRPr kumimoji="1" lang="en-US" altLang="zh-CN" dirty="0"/>
          </a:p>
        </p:txBody>
      </p:sp>
      <p:sp>
        <p:nvSpPr>
          <p:cNvPr id="4" name="文本框 3"/>
          <p:cNvSpPr txBox="1"/>
          <p:nvPr/>
        </p:nvSpPr>
        <p:spPr>
          <a:xfrm>
            <a:off x="796066" y="2573518"/>
            <a:ext cx="7433534" cy="1477328"/>
          </a:xfrm>
          <a:prstGeom prst="rect">
            <a:avLst/>
          </a:prstGeom>
          <a:noFill/>
        </p:spPr>
        <p:txBody>
          <a:bodyPr wrap="square" rtlCol="0">
            <a:spAutoFit/>
          </a:bodyPr>
          <a:lstStyle/>
          <a:p>
            <a:r>
              <a:rPr lang="en-US" altLang="zh-CN" dirty="0" err="1"/>
              <a:t>var</a:t>
            </a:r>
            <a:r>
              <a:rPr lang="en-US" altLang="zh-CN" dirty="0" smtClean="0"/>
              <a:t> s </a:t>
            </a:r>
            <a:r>
              <a:rPr lang="en-US" altLang="zh-CN" dirty="0"/>
              <a:t>=</a:t>
            </a:r>
            <a:r>
              <a:rPr lang="en-US" altLang="zh-CN" dirty="0" smtClean="0"/>
              <a:t> </a:t>
            </a:r>
            <a:r>
              <a:rPr lang="en-US" altLang="zh-CN" dirty="0"/>
              <a:t>'hello';</a:t>
            </a:r>
            <a:r>
              <a:rPr lang="en-US" altLang="zh-CN" dirty="0" smtClean="0"/>
              <a:t> </a:t>
            </a:r>
          </a:p>
          <a:p>
            <a:r>
              <a:rPr lang="en-US" altLang="zh-CN" dirty="0" smtClean="0"/>
              <a:t>for </a:t>
            </a:r>
            <a:r>
              <a:rPr lang="en-US" altLang="zh-CN" dirty="0"/>
              <a:t>(</a:t>
            </a:r>
            <a:r>
              <a:rPr lang="en-US" altLang="zh-CN" dirty="0" err="1"/>
              <a:t>var</a:t>
            </a:r>
            <a:r>
              <a:rPr lang="en-US" altLang="zh-CN" dirty="0" smtClean="0"/>
              <a:t> </a:t>
            </a:r>
            <a:r>
              <a:rPr lang="en-US" altLang="zh-CN" dirty="0" err="1" smtClean="0"/>
              <a:t>i</a:t>
            </a:r>
            <a:r>
              <a:rPr lang="en-US" altLang="zh-CN" dirty="0" smtClean="0"/>
              <a:t> </a:t>
            </a:r>
            <a:r>
              <a:rPr lang="en-US" altLang="zh-CN" dirty="0"/>
              <a:t>=</a:t>
            </a:r>
            <a:r>
              <a:rPr lang="en-US" altLang="zh-CN" dirty="0" smtClean="0"/>
              <a:t> </a:t>
            </a:r>
            <a:r>
              <a:rPr lang="en-US" altLang="zh-CN" dirty="0"/>
              <a:t>0;</a:t>
            </a:r>
            <a:r>
              <a:rPr lang="en-US" altLang="zh-CN" dirty="0" smtClean="0"/>
              <a:t> </a:t>
            </a:r>
            <a:r>
              <a:rPr lang="en-US" altLang="zh-CN" dirty="0" err="1" smtClean="0"/>
              <a:t>i</a:t>
            </a:r>
            <a:r>
              <a:rPr lang="en-US" altLang="zh-CN" dirty="0" smtClean="0"/>
              <a:t> </a:t>
            </a:r>
            <a:r>
              <a:rPr lang="en-US" altLang="zh-CN" dirty="0"/>
              <a:t>&lt;</a:t>
            </a:r>
            <a:r>
              <a:rPr lang="en-US" altLang="zh-CN" dirty="0" smtClean="0"/>
              <a:t> </a:t>
            </a:r>
            <a:r>
              <a:rPr lang="en-US" altLang="zh-CN" dirty="0" err="1" smtClean="0"/>
              <a:t>s</a:t>
            </a:r>
            <a:r>
              <a:rPr lang="en-US" altLang="zh-CN" dirty="0" err="1"/>
              <a:t>.</a:t>
            </a:r>
            <a:r>
              <a:rPr lang="en-US" altLang="zh-CN" dirty="0" err="1" smtClean="0"/>
              <a:t>length</a:t>
            </a:r>
            <a:r>
              <a:rPr lang="en-US" altLang="zh-CN" dirty="0"/>
              <a:t>;</a:t>
            </a:r>
            <a:r>
              <a:rPr lang="en-US" altLang="zh-CN" dirty="0" smtClean="0"/>
              <a:t> </a:t>
            </a:r>
            <a:r>
              <a:rPr lang="en-US" altLang="zh-CN" dirty="0" err="1" smtClean="0"/>
              <a:t>i</a:t>
            </a:r>
            <a:r>
              <a:rPr lang="en-US" altLang="zh-CN" dirty="0"/>
              <a:t>++)</a:t>
            </a:r>
            <a:r>
              <a:rPr lang="en-US" altLang="zh-CN" dirty="0" smtClean="0"/>
              <a:t> </a:t>
            </a:r>
            <a:r>
              <a:rPr lang="en-US" altLang="zh-CN" dirty="0"/>
              <a:t>{</a:t>
            </a:r>
            <a:r>
              <a:rPr lang="en-US" altLang="zh-CN" dirty="0" smtClean="0"/>
              <a:t> </a:t>
            </a:r>
          </a:p>
          <a:p>
            <a:r>
              <a:rPr lang="en-US" altLang="zh-CN" dirty="0"/>
              <a:t>	</a:t>
            </a:r>
            <a:r>
              <a:rPr lang="en-US" altLang="zh-CN" dirty="0" err="1" smtClean="0"/>
              <a:t>console.log</a:t>
            </a:r>
            <a:r>
              <a:rPr lang="en-US" altLang="zh-CN" dirty="0" smtClean="0"/>
              <a:t>(s[</a:t>
            </a:r>
            <a:r>
              <a:rPr lang="en-US" altLang="zh-CN" dirty="0" err="1" smtClean="0"/>
              <a:t>i</a:t>
            </a:r>
            <a:r>
              <a:rPr lang="en-US" altLang="zh-CN" dirty="0"/>
              <a:t>]);</a:t>
            </a:r>
            <a:r>
              <a:rPr lang="en-US" altLang="zh-CN" dirty="0" smtClean="0"/>
              <a:t> </a:t>
            </a:r>
          </a:p>
          <a:p>
            <a:r>
              <a:rPr lang="en-US" altLang="zh-CN" dirty="0" smtClean="0"/>
              <a:t>} </a:t>
            </a:r>
          </a:p>
          <a:p>
            <a:r>
              <a:rPr lang="en-US" altLang="zh-CN" dirty="0" err="1" smtClean="0"/>
              <a:t>console.log</a:t>
            </a:r>
            <a:r>
              <a:rPr lang="en-US" altLang="zh-CN" dirty="0" smtClean="0"/>
              <a:t>(</a:t>
            </a:r>
            <a:r>
              <a:rPr lang="en-US" altLang="zh-CN" dirty="0" err="1" smtClean="0"/>
              <a:t>i</a:t>
            </a:r>
            <a:r>
              <a:rPr lang="en-US" altLang="zh-CN" dirty="0"/>
              <a:t>); // 5</a:t>
            </a:r>
            <a:endParaRPr kumimoji="1" lang="zh-CN" altLang="en-US" dirty="0"/>
          </a:p>
        </p:txBody>
      </p:sp>
    </p:spTree>
    <p:extLst>
      <p:ext uri="{BB962C8B-B14F-4D97-AF65-F5344CB8AC3E}">
        <p14:creationId xmlns:p14="http://schemas.microsoft.com/office/powerpoint/2010/main" val="180679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smtClean="0"/>
              <a:t> --</a:t>
            </a:r>
            <a:r>
              <a:rPr lang="en-US" altLang="zh-CN" sz="2000" b="1" dirty="0"/>
              <a:t>ES6 </a:t>
            </a:r>
            <a:r>
              <a:rPr lang="zh-CN" altLang="en-US" sz="2000" b="1" dirty="0"/>
              <a:t>的块级作用域</a:t>
            </a:r>
            <a:endParaRPr lang="zh-CN" altLang="en-US" sz="2000" b="1" dirty="0"/>
          </a:p>
        </p:txBody>
      </p:sp>
      <p:sp>
        <p:nvSpPr>
          <p:cNvPr id="3" name="内容占位符 2"/>
          <p:cNvSpPr>
            <a:spLocks noGrp="1"/>
          </p:cNvSpPr>
          <p:nvPr>
            <p:ph idx="1"/>
          </p:nvPr>
        </p:nvSpPr>
        <p:spPr/>
        <p:txBody>
          <a:bodyPr anchor="t"/>
          <a:lstStyle/>
          <a:p>
            <a:r>
              <a:rPr lang="zh-CN" altLang="en-US" dirty="0"/>
              <a:t>块级作</a:t>
            </a:r>
            <a:r>
              <a:rPr lang="zh-CN" altLang="en-US" dirty="0" smtClean="0"/>
              <a:t>用域是在打括号之间的作用域｛｝</a:t>
            </a:r>
            <a:endParaRPr lang="en-US" altLang="zh-CN" dirty="0" smtClean="0"/>
          </a:p>
          <a:p>
            <a:r>
              <a:rPr lang="zh-CN" altLang="en-US" dirty="0"/>
              <a:t>块级作用</a:t>
            </a:r>
            <a:r>
              <a:rPr lang="zh-CN" altLang="en-US" dirty="0" smtClean="0"/>
              <a:t>域</a:t>
            </a:r>
            <a:r>
              <a:rPr lang="zh-CN" altLang="en-US" dirty="0"/>
              <a:t>外层代码块不受内层代码块的</a:t>
            </a:r>
            <a:r>
              <a:rPr lang="zh-CN" altLang="en-US" dirty="0" smtClean="0"/>
              <a:t>影响</a:t>
            </a:r>
            <a:endParaRPr lang="en-US" altLang="zh-CN" dirty="0" smtClean="0"/>
          </a:p>
          <a:p>
            <a:r>
              <a:rPr lang="en-US" altLang="zh-CN" dirty="0"/>
              <a:t>ES6 </a:t>
            </a:r>
            <a:r>
              <a:rPr lang="zh-CN" altLang="en-US" dirty="0"/>
              <a:t>允许块级作用域的任意嵌套</a:t>
            </a:r>
            <a:r>
              <a:rPr lang="zh-CN" altLang="en-US" dirty="0" smtClean="0"/>
              <a:t>。</a:t>
            </a:r>
            <a:endParaRPr lang="en-US" altLang="zh-CN" dirty="0" smtClean="0"/>
          </a:p>
          <a:p>
            <a:r>
              <a:rPr lang="zh-CN" altLang="en-US" dirty="0"/>
              <a:t>内层作用域可以定义外层作用域的同名</a:t>
            </a:r>
            <a:r>
              <a:rPr lang="zh-CN" altLang="en-US" dirty="0" smtClean="0"/>
              <a:t>变量</a:t>
            </a:r>
            <a:endParaRPr lang="en-US" altLang="zh-CN" dirty="0" smtClean="0"/>
          </a:p>
          <a:p>
            <a:r>
              <a:rPr lang="zh-CN" altLang="en-US" dirty="0"/>
              <a:t>块级作用域的出现，实际上使得获得广泛应用的立即执行函数表达式（</a:t>
            </a:r>
            <a:r>
              <a:rPr lang="en-US" altLang="zh-CN" dirty="0"/>
              <a:t>IIFE</a:t>
            </a:r>
            <a:r>
              <a:rPr lang="zh-CN" altLang="en-US" dirty="0"/>
              <a:t>）不再必要了</a:t>
            </a:r>
            <a:r>
              <a:rPr lang="zh-CN" altLang="en-US" dirty="0" smtClean="0"/>
              <a:t>。</a:t>
            </a:r>
            <a:endParaRPr lang="en-US" altLang="zh-CN" dirty="0" smtClean="0"/>
          </a:p>
          <a:p>
            <a:r>
              <a:rPr lang="zh-CN" altLang="en-US" dirty="0" smtClean="0"/>
              <a:t>例子：</a:t>
            </a:r>
            <a:r>
              <a:rPr lang="pl-PL" altLang="zh-CN" dirty="0"/>
              <a:t>es6-3-2.js</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30743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smtClean="0"/>
              <a:t> --</a:t>
            </a:r>
            <a:r>
              <a:rPr lang="zh-CN" altLang="en-US" sz="2000" b="1" dirty="0"/>
              <a:t>块级作用域与函数声明</a:t>
            </a:r>
          </a:p>
        </p:txBody>
      </p:sp>
      <p:sp>
        <p:nvSpPr>
          <p:cNvPr id="3" name="内容占位符 2"/>
          <p:cNvSpPr>
            <a:spLocks noGrp="1"/>
          </p:cNvSpPr>
          <p:nvPr>
            <p:ph idx="1"/>
          </p:nvPr>
        </p:nvSpPr>
        <p:spPr/>
        <p:txBody>
          <a:bodyPr anchor="t"/>
          <a:lstStyle/>
          <a:p>
            <a:r>
              <a:rPr lang="en-US" altLang="zh-CN" dirty="0"/>
              <a:t>ES5 </a:t>
            </a:r>
            <a:r>
              <a:rPr lang="zh-CN" altLang="en-US" dirty="0"/>
              <a:t>规定，函数只能在顶层作用域和函数作用域之中声明，不能在块级作用域声明</a:t>
            </a:r>
            <a:r>
              <a:rPr lang="zh-CN" altLang="en-US" dirty="0" smtClean="0"/>
              <a:t>。</a:t>
            </a:r>
            <a:r>
              <a:rPr lang="zh-CN" altLang="en-US" dirty="0"/>
              <a:t>浏览器没有遵守这个规定，为了兼容以前的旧代码，还是支持在块级作用域之中声明</a:t>
            </a:r>
            <a:r>
              <a:rPr lang="zh-CN" altLang="en-US" dirty="0" smtClean="0"/>
              <a:t>函数。</a:t>
            </a:r>
            <a:endParaRPr lang="en-US" altLang="zh-CN" dirty="0" smtClean="0"/>
          </a:p>
          <a:p>
            <a:r>
              <a:rPr lang="en-US" altLang="zh-CN" dirty="0"/>
              <a:t>ES6 </a:t>
            </a:r>
            <a:r>
              <a:rPr lang="zh-CN" altLang="en-US" dirty="0"/>
              <a:t>引入了块级作用域，明确允许在块级作用域之中声明函数</a:t>
            </a:r>
            <a:r>
              <a:rPr lang="zh-CN" altLang="en-US" dirty="0" smtClean="0"/>
              <a:t>。</a:t>
            </a:r>
            <a:endParaRPr lang="en-US" altLang="zh-CN" dirty="0" smtClean="0"/>
          </a:p>
          <a:p>
            <a:r>
              <a:rPr lang="en-US" altLang="zh-CN" dirty="0" smtClean="0"/>
              <a:t>ES6 </a:t>
            </a:r>
            <a:r>
              <a:rPr lang="zh-CN" altLang="en-US" dirty="0"/>
              <a:t>规定，块级作用域之中，函数声明语句的行为类似于</a:t>
            </a:r>
            <a:r>
              <a:rPr lang="en-US" altLang="zh-CN" dirty="0"/>
              <a:t>let</a:t>
            </a:r>
            <a:r>
              <a:rPr lang="zh-CN" altLang="en-US" dirty="0"/>
              <a:t>，在块级作用域之外不可引用</a:t>
            </a:r>
            <a:r>
              <a:rPr lang="zh-CN" altLang="en-US" dirty="0" smtClean="0"/>
              <a:t>。</a:t>
            </a:r>
            <a:endParaRPr lang="en-US" altLang="zh-CN" dirty="0" smtClean="0"/>
          </a:p>
          <a:p>
            <a:r>
              <a:rPr lang="zh-CN" altLang="en-US" dirty="0" smtClean="0"/>
              <a:t>例子：</a:t>
            </a:r>
            <a:endParaRPr lang="en-US" altLang="zh-CN" dirty="0" smtClean="0"/>
          </a:p>
          <a:p>
            <a:pPr lvl="1"/>
            <a:endParaRPr lang="zh-CN" altLang="en-US" b="1" dirty="0"/>
          </a:p>
        </p:txBody>
      </p:sp>
      <p:sp>
        <p:nvSpPr>
          <p:cNvPr id="4" name="文本框 3"/>
          <p:cNvSpPr txBox="1"/>
          <p:nvPr/>
        </p:nvSpPr>
        <p:spPr>
          <a:xfrm>
            <a:off x="731520" y="4550485"/>
            <a:ext cx="7422776" cy="2031325"/>
          </a:xfrm>
          <a:prstGeom prst="rect">
            <a:avLst/>
          </a:prstGeom>
          <a:noFill/>
        </p:spPr>
        <p:txBody>
          <a:bodyPr wrap="square" rtlCol="0">
            <a:spAutoFit/>
          </a:bodyPr>
          <a:lstStyle/>
          <a:p>
            <a:r>
              <a:rPr lang="en-US" altLang="zh-CN" dirty="0"/>
              <a:t>function</a:t>
            </a:r>
            <a:r>
              <a:rPr lang="en-US" altLang="zh-CN" dirty="0" smtClean="0"/>
              <a:t> f</a:t>
            </a:r>
            <a:r>
              <a:rPr lang="en-US" altLang="zh-CN" dirty="0"/>
              <a:t>()</a:t>
            </a:r>
            <a:r>
              <a:rPr lang="en-US" altLang="zh-CN" dirty="0" smtClean="0"/>
              <a:t> </a:t>
            </a:r>
            <a:r>
              <a:rPr lang="en-US" altLang="zh-CN" dirty="0"/>
              <a:t>{</a:t>
            </a:r>
            <a:r>
              <a:rPr lang="en-US" altLang="zh-CN" dirty="0" smtClean="0"/>
              <a:t> </a:t>
            </a:r>
            <a:r>
              <a:rPr lang="en-US" altLang="zh-CN" dirty="0" err="1" smtClean="0"/>
              <a:t>console.log</a:t>
            </a:r>
            <a:r>
              <a:rPr lang="en-US" altLang="zh-CN" dirty="0"/>
              <a:t>('I am outside!');</a:t>
            </a:r>
            <a:r>
              <a:rPr lang="en-US" altLang="zh-CN" dirty="0" smtClean="0"/>
              <a:t> </a:t>
            </a:r>
            <a:r>
              <a:rPr lang="en-US" altLang="zh-CN" dirty="0"/>
              <a:t>}</a:t>
            </a:r>
            <a:r>
              <a:rPr lang="en-US" altLang="zh-CN" dirty="0" smtClean="0"/>
              <a:t> </a:t>
            </a:r>
          </a:p>
          <a:p>
            <a:r>
              <a:rPr lang="en-US" altLang="zh-CN" dirty="0" smtClean="0"/>
              <a:t>(</a:t>
            </a:r>
            <a:r>
              <a:rPr lang="en-US" altLang="zh-CN" dirty="0"/>
              <a:t>function</a:t>
            </a:r>
            <a:r>
              <a:rPr lang="en-US" altLang="zh-CN" dirty="0" smtClean="0"/>
              <a:t> </a:t>
            </a:r>
            <a:r>
              <a:rPr lang="en-US" altLang="zh-CN" dirty="0"/>
              <a:t>()</a:t>
            </a:r>
            <a:r>
              <a:rPr lang="en-US" altLang="zh-CN" dirty="0" smtClean="0"/>
              <a:t> {</a:t>
            </a:r>
          </a:p>
          <a:p>
            <a:pPr lvl="1"/>
            <a:r>
              <a:rPr lang="en-US" altLang="zh-CN" dirty="0" smtClean="0"/>
              <a:t> </a:t>
            </a:r>
            <a:r>
              <a:rPr lang="en-US" altLang="zh-CN" dirty="0"/>
              <a:t>if</a:t>
            </a:r>
            <a:r>
              <a:rPr lang="en-US" altLang="zh-CN" dirty="0" smtClean="0"/>
              <a:t> </a:t>
            </a:r>
            <a:r>
              <a:rPr lang="en-US" altLang="zh-CN" dirty="0"/>
              <a:t>(false)</a:t>
            </a:r>
            <a:r>
              <a:rPr lang="en-US" altLang="zh-CN" dirty="0" smtClean="0"/>
              <a:t> {</a:t>
            </a:r>
          </a:p>
          <a:p>
            <a:pPr lvl="1"/>
            <a:r>
              <a:rPr lang="en-US" altLang="zh-CN" dirty="0" smtClean="0"/>
              <a:t>	function f</a:t>
            </a:r>
            <a:r>
              <a:rPr lang="en-US" altLang="zh-CN" dirty="0"/>
              <a:t>()</a:t>
            </a:r>
            <a:r>
              <a:rPr lang="en-US" altLang="zh-CN" dirty="0" smtClean="0"/>
              <a:t> </a:t>
            </a:r>
            <a:r>
              <a:rPr lang="en-US" altLang="zh-CN" dirty="0"/>
              <a:t>{</a:t>
            </a:r>
            <a:r>
              <a:rPr lang="en-US" altLang="zh-CN" dirty="0" smtClean="0"/>
              <a:t> </a:t>
            </a:r>
            <a:r>
              <a:rPr lang="en-US" altLang="zh-CN" dirty="0" err="1" smtClean="0"/>
              <a:t>console</a:t>
            </a:r>
            <a:r>
              <a:rPr lang="en-US" altLang="zh-CN" dirty="0" err="1"/>
              <a:t>.</a:t>
            </a:r>
            <a:r>
              <a:rPr lang="en-US" altLang="zh-CN" dirty="0" err="1" smtClean="0"/>
              <a:t>log</a:t>
            </a:r>
            <a:r>
              <a:rPr lang="en-US" altLang="zh-CN" dirty="0"/>
              <a:t>('I am inside!');</a:t>
            </a:r>
            <a:r>
              <a:rPr lang="en-US" altLang="zh-CN" dirty="0" smtClean="0"/>
              <a:t> </a:t>
            </a:r>
            <a:r>
              <a:rPr lang="en-US" altLang="zh-CN" dirty="0"/>
              <a:t>}</a:t>
            </a:r>
            <a:r>
              <a:rPr lang="en-US" altLang="zh-CN" dirty="0" smtClean="0"/>
              <a:t> </a:t>
            </a:r>
          </a:p>
          <a:p>
            <a:pPr lvl="1"/>
            <a:r>
              <a:rPr lang="en-US" altLang="zh-CN" dirty="0" smtClean="0"/>
              <a:t>} </a:t>
            </a:r>
          </a:p>
          <a:p>
            <a:pPr lvl="1"/>
            <a:r>
              <a:rPr lang="en-US" altLang="zh-CN" dirty="0" smtClean="0"/>
              <a:t>f</a:t>
            </a:r>
            <a:r>
              <a:rPr lang="en-US" altLang="zh-CN" dirty="0"/>
              <a:t>();</a:t>
            </a:r>
            <a:r>
              <a:rPr lang="en-US" altLang="zh-CN" dirty="0" smtClean="0"/>
              <a:t> </a:t>
            </a:r>
          </a:p>
          <a:p>
            <a:r>
              <a:rPr lang="en-US" altLang="zh-CN" dirty="0" smtClean="0"/>
              <a:t>}());</a:t>
            </a:r>
            <a:endParaRPr kumimoji="1" lang="zh-CN" altLang="en-US" dirty="0"/>
          </a:p>
        </p:txBody>
      </p:sp>
    </p:spTree>
    <p:extLst>
      <p:ext uri="{BB962C8B-B14F-4D97-AF65-F5344CB8AC3E}">
        <p14:creationId xmlns:p14="http://schemas.microsoft.com/office/powerpoint/2010/main" val="642840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chor="t"/>
          <a:lstStyle/>
          <a:p>
            <a:r>
              <a:rPr kumimoji="1" lang="en-US" altLang="zh-CN" b="1" dirty="0" smtClean="0"/>
              <a:t>ECMAScript 6 </a:t>
            </a:r>
            <a:r>
              <a:rPr kumimoji="1" lang="zh-CN" altLang="en-US" b="1" dirty="0" smtClean="0"/>
              <a:t>简介</a:t>
            </a:r>
            <a:endParaRPr kumimoji="1" lang="en-US" altLang="zh-CN" b="1" dirty="0" smtClean="0"/>
          </a:p>
          <a:p>
            <a:r>
              <a:rPr kumimoji="1" lang="en-US" altLang="zh-CN" b="1" dirty="0" err="1" smtClean="0"/>
              <a:t>var</a:t>
            </a:r>
            <a:r>
              <a:rPr kumimoji="1" lang="zh-CN" altLang="en-US" b="1" dirty="0" smtClean="0"/>
              <a:t>命令</a:t>
            </a:r>
            <a:endParaRPr kumimoji="1" lang="en-US" altLang="zh-CN" b="1" dirty="0" smtClean="0"/>
          </a:p>
          <a:p>
            <a:r>
              <a:rPr lang="zh-CN" altLang="en-US" b="1" dirty="0"/>
              <a:t>块级作用域</a:t>
            </a:r>
            <a:endParaRPr kumimoji="1" lang="en-US" altLang="zh-CN" b="1" dirty="0" smtClean="0"/>
          </a:p>
          <a:p>
            <a:r>
              <a:rPr lang="en-US" altLang="zh-CN" b="1" dirty="0" smtClean="0"/>
              <a:t>let</a:t>
            </a:r>
            <a:r>
              <a:rPr lang="zh-CN" altLang="en-US" b="1" dirty="0" smtClean="0"/>
              <a:t>命令 </a:t>
            </a:r>
          </a:p>
          <a:p>
            <a:r>
              <a:rPr lang="fr-FR" altLang="zh-CN" b="1" dirty="0" err="1" smtClean="0"/>
              <a:t>const</a:t>
            </a:r>
            <a:r>
              <a:rPr lang="zh-CN" altLang="fr-FR" b="1" dirty="0"/>
              <a:t>命令</a:t>
            </a:r>
          </a:p>
          <a:p>
            <a:r>
              <a:rPr kumimoji="1" lang="en-US" altLang="zh-CN" b="1" dirty="0" err="1" smtClean="0"/>
              <a:t>var</a:t>
            </a:r>
            <a:r>
              <a:rPr kumimoji="1" lang="zh-CN" altLang="en-US" b="1" dirty="0" smtClean="0"/>
              <a:t>、</a:t>
            </a:r>
            <a:r>
              <a:rPr kumimoji="1" lang="en-US" altLang="zh-CN" b="1" dirty="0" smtClean="0"/>
              <a:t>let</a:t>
            </a:r>
            <a:r>
              <a:rPr kumimoji="1" lang="zh-CN" altLang="en-US" b="1" dirty="0" smtClean="0"/>
              <a:t>、</a:t>
            </a:r>
            <a:r>
              <a:rPr kumimoji="1" lang="en-US" altLang="zh-CN" b="1" dirty="0" err="1" smtClean="0"/>
              <a:t>const</a:t>
            </a:r>
            <a:r>
              <a:rPr kumimoji="1" lang="zh-CN" altLang="en-US" b="1" dirty="0" smtClean="0"/>
              <a:t>的区别</a:t>
            </a:r>
            <a:endParaRPr kumimoji="1" lang="zh-CN" altLang="en-US" b="1" dirty="0"/>
          </a:p>
        </p:txBody>
      </p:sp>
    </p:spTree>
    <p:extLst>
      <p:ext uri="{BB962C8B-B14F-4D97-AF65-F5344CB8AC3E}">
        <p14:creationId xmlns:p14="http://schemas.microsoft.com/office/powerpoint/2010/main" val="395168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t>块级作用域</a:t>
            </a:r>
            <a:r>
              <a:rPr lang="en-US" altLang="zh-CN" sz="2800" b="1" dirty="0"/>
              <a:t/>
            </a:r>
            <a:br>
              <a:rPr lang="en-US" altLang="zh-CN" sz="2800" b="1" dirty="0"/>
            </a:br>
            <a:r>
              <a:rPr lang="en-US" altLang="zh-CN" b="1" dirty="0"/>
              <a:t> </a:t>
            </a:r>
            <a:r>
              <a:rPr lang="en-US" altLang="zh-CN" sz="2000" b="1" dirty="0"/>
              <a:t>--</a:t>
            </a:r>
            <a:r>
              <a:rPr lang="zh-CN" altLang="en-US" sz="2000" b="1" dirty="0"/>
              <a:t>块级作用域与函数声明</a:t>
            </a:r>
            <a:endParaRPr kumimoji="1" lang="zh-CN" altLang="en-US" sz="2000" dirty="0"/>
          </a:p>
        </p:txBody>
      </p:sp>
      <p:sp>
        <p:nvSpPr>
          <p:cNvPr id="3" name="内容占位符 2"/>
          <p:cNvSpPr>
            <a:spLocks noGrp="1"/>
          </p:cNvSpPr>
          <p:nvPr>
            <p:ph sz="half" idx="1"/>
          </p:nvPr>
        </p:nvSpPr>
        <p:spPr/>
        <p:txBody>
          <a:bodyPr anchor="t"/>
          <a:lstStyle/>
          <a:p>
            <a:r>
              <a:rPr kumimoji="1" lang="en-US" altLang="zh-CN" dirty="0" smtClean="0"/>
              <a:t>es5</a:t>
            </a:r>
            <a:endParaRPr kumimoji="1" lang="zh-CN" altLang="en-US" dirty="0"/>
          </a:p>
        </p:txBody>
      </p:sp>
      <p:sp>
        <p:nvSpPr>
          <p:cNvPr id="4" name="内容占位符 3"/>
          <p:cNvSpPr>
            <a:spLocks noGrp="1"/>
          </p:cNvSpPr>
          <p:nvPr>
            <p:ph sz="half" idx="2"/>
          </p:nvPr>
        </p:nvSpPr>
        <p:spPr/>
        <p:txBody>
          <a:bodyPr anchor="t"/>
          <a:lstStyle/>
          <a:p>
            <a:r>
              <a:rPr kumimoji="1" lang="en-US" altLang="zh-CN" dirty="0" smtClean="0"/>
              <a:t>es6</a:t>
            </a:r>
            <a:endParaRPr kumimoji="1" lang="zh-CN" altLang="en-US" dirty="0"/>
          </a:p>
        </p:txBody>
      </p:sp>
      <p:sp>
        <p:nvSpPr>
          <p:cNvPr id="5" name="文本框 4"/>
          <p:cNvSpPr txBox="1"/>
          <p:nvPr/>
        </p:nvSpPr>
        <p:spPr>
          <a:xfrm>
            <a:off x="457200" y="2667896"/>
            <a:ext cx="3959352" cy="3139321"/>
          </a:xfrm>
          <a:prstGeom prst="rect">
            <a:avLst/>
          </a:prstGeom>
          <a:noFill/>
        </p:spPr>
        <p:txBody>
          <a:bodyPr wrap="square" rtlCol="0">
            <a:spAutoFit/>
          </a:bodyPr>
          <a:lstStyle/>
          <a:p>
            <a:r>
              <a:rPr lang="en-US" altLang="zh-CN" dirty="0"/>
              <a:t>function</a:t>
            </a:r>
            <a:r>
              <a:rPr lang="en-US" altLang="zh-CN" dirty="0" smtClean="0"/>
              <a:t> f</a:t>
            </a:r>
            <a:r>
              <a:rPr lang="en-US" altLang="zh-CN" dirty="0"/>
              <a:t>()</a:t>
            </a:r>
            <a:r>
              <a:rPr lang="en-US" altLang="zh-CN" dirty="0" smtClean="0"/>
              <a:t> { </a:t>
            </a:r>
          </a:p>
          <a:p>
            <a:pPr lvl="1"/>
            <a:r>
              <a:rPr lang="en-US" altLang="zh-CN" dirty="0" err="1" smtClean="0"/>
              <a:t>console.log</a:t>
            </a:r>
            <a:r>
              <a:rPr lang="en-US" altLang="zh-CN" dirty="0"/>
              <a:t>('I am outside!');</a:t>
            </a:r>
            <a:r>
              <a:rPr lang="en-US" altLang="zh-CN" dirty="0" smtClean="0"/>
              <a:t> </a:t>
            </a:r>
          </a:p>
          <a:p>
            <a:r>
              <a:rPr lang="en-US" altLang="zh-CN" dirty="0" smtClean="0"/>
              <a:t>}</a:t>
            </a:r>
          </a:p>
          <a:p>
            <a:r>
              <a:rPr lang="en-US" altLang="zh-CN" dirty="0" smtClean="0"/>
              <a:t> </a:t>
            </a:r>
            <a:r>
              <a:rPr lang="en-US" altLang="zh-CN" dirty="0"/>
              <a:t>(function</a:t>
            </a:r>
            <a:r>
              <a:rPr lang="en-US" altLang="zh-CN" dirty="0" smtClean="0"/>
              <a:t> </a:t>
            </a:r>
            <a:r>
              <a:rPr lang="en-US" altLang="zh-CN" dirty="0"/>
              <a:t>()</a:t>
            </a:r>
            <a:r>
              <a:rPr lang="en-US" altLang="zh-CN" dirty="0" smtClean="0"/>
              <a:t> </a:t>
            </a:r>
            <a:r>
              <a:rPr lang="en-US" altLang="zh-CN" dirty="0"/>
              <a:t>{</a:t>
            </a:r>
            <a:r>
              <a:rPr lang="en-US" altLang="zh-CN" dirty="0" smtClean="0"/>
              <a:t> </a:t>
            </a:r>
          </a:p>
          <a:p>
            <a:pPr lvl="1"/>
            <a:r>
              <a:rPr lang="en-US" altLang="zh-CN" dirty="0" smtClean="0"/>
              <a:t>function f</a:t>
            </a:r>
            <a:r>
              <a:rPr lang="en-US" altLang="zh-CN" dirty="0"/>
              <a:t>()</a:t>
            </a:r>
            <a:r>
              <a:rPr lang="en-US" altLang="zh-CN" dirty="0" smtClean="0"/>
              <a:t> </a:t>
            </a:r>
            <a:r>
              <a:rPr lang="en-US" altLang="zh-CN" dirty="0"/>
              <a:t>{</a:t>
            </a:r>
            <a:r>
              <a:rPr lang="en-US" altLang="zh-CN" dirty="0" smtClean="0"/>
              <a:t> </a:t>
            </a:r>
          </a:p>
          <a:p>
            <a:pPr lvl="2"/>
            <a:r>
              <a:rPr lang="en-US" altLang="zh-CN" dirty="0" err="1" smtClean="0"/>
              <a:t>console.log</a:t>
            </a:r>
            <a:r>
              <a:rPr lang="en-US" altLang="zh-CN" dirty="0"/>
              <a:t>('I am inside</a:t>
            </a:r>
            <a:r>
              <a:rPr lang="en-US" altLang="zh-CN" dirty="0" smtClean="0"/>
              <a:t>!');	</a:t>
            </a:r>
          </a:p>
          <a:p>
            <a:pPr lvl="1"/>
            <a:r>
              <a:rPr lang="en-US" altLang="zh-CN" dirty="0" smtClean="0"/>
              <a:t>} </a:t>
            </a:r>
          </a:p>
          <a:p>
            <a:pPr lvl="1"/>
            <a:r>
              <a:rPr lang="en-US" altLang="zh-CN" dirty="0" smtClean="0"/>
              <a:t>if </a:t>
            </a:r>
            <a:r>
              <a:rPr lang="en-US" altLang="zh-CN" dirty="0"/>
              <a:t>(false)</a:t>
            </a:r>
            <a:r>
              <a:rPr lang="en-US" altLang="zh-CN" dirty="0" smtClean="0"/>
              <a:t> </a:t>
            </a:r>
            <a:r>
              <a:rPr lang="en-US" altLang="zh-CN" dirty="0"/>
              <a:t>{</a:t>
            </a:r>
            <a:r>
              <a:rPr lang="en-US" altLang="zh-CN" dirty="0" smtClean="0"/>
              <a:t> </a:t>
            </a:r>
            <a:r>
              <a:rPr lang="en-US" altLang="zh-CN" dirty="0"/>
              <a:t>}</a:t>
            </a:r>
            <a:r>
              <a:rPr lang="en-US" altLang="zh-CN" dirty="0" smtClean="0"/>
              <a:t> </a:t>
            </a:r>
          </a:p>
          <a:p>
            <a:pPr lvl="1"/>
            <a:r>
              <a:rPr lang="en-US" altLang="zh-CN" dirty="0" smtClean="0"/>
              <a:t>f();</a:t>
            </a:r>
          </a:p>
          <a:p>
            <a:r>
              <a:rPr lang="en-US" altLang="zh-CN" dirty="0" smtClean="0"/>
              <a:t>}());</a:t>
            </a:r>
          </a:p>
          <a:p>
            <a:r>
              <a:rPr kumimoji="1" lang="en-US" altLang="zh-CN" dirty="0" smtClean="0"/>
              <a:t>//</a:t>
            </a:r>
            <a:r>
              <a:rPr lang="en-US" altLang="zh-CN" dirty="0"/>
              <a:t>I am inside!</a:t>
            </a:r>
            <a:endParaRPr kumimoji="1" lang="zh-CN" altLang="en-US" dirty="0"/>
          </a:p>
        </p:txBody>
      </p:sp>
      <p:sp>
        <p:nvSpPr>
          <p:cNvPr id="6" name="文本框 5"/>
          <p:cNvSpPr txBox="1"/>
          <p:nvPr/>
        </p:nvSpPr>
        <p:spPr>
          <a:xfrm>
            <a:off x="4416553" y="2657138"/>
            <a:ext cx="4264868" cy="3693319"/>
          </a:xfrm>
          <a:prstGeom prst="rect">
            <a:avLst/>
          </a:prstGeom>
          <a:noFill/>
        </p:spPr>
        <p:txBody>
          <a:bodyPr wrap="square" rtlCol="0">
            <a:spAutoFit/>
          </a:bodyPr>
          <a:lstStyle/>
          <a:p>
            <a:r>
              <a:rPr lang="en-US" altLang="zh-CN" dirty="0"/>
              <a:t>function</a:t>
            </a:r>
            <a:r>
              <a:rPr lang="en-US" altLang="zh-CN" dirty="0" smtClean="0"/>
              <a:t> f</a:t>
            </a:r>
            <a:r>
              <a:rPr lang="en-US" altLang="zh-CN" dirty="0"/>
              <a:t>()</a:t>
            </a:r>
            <a:r>
              <a:rPr lang="en-US" altLang="zh-CN" dirty="0" smtClean="0"/>
              <a:t> </a:t>
            </a:r>
            <a:r>
              <a:rPr lang="en-US" altLang="zh-CN" dirty="0"/>
              <a:t>{</a:t>
            </a:r>
            <a:r>
              <a:rPr lang="en-US" altLang="zh-CN" dirty="0" smtClean="0"/>
              <a:t> </a:t>
            </a:r>
          </a:p>
          <a:p>
            <a:pPr lvl="1"/>
            <a:r>
              <a:rPr lang="en-US" altLang="zh-CN" dirty="0" err="1" smtClean="0"/>
              <a:t>console.log</a:t>
            </a:r>
            <a:r>
              <a:rPr lang="en-US" altLang="zh-CN" dirty="0"/>
              <a:t>('I am outside!');</a:t>
            </a:r>
            <a:r>
              <a:rPr lang="en-US" altLang="zh-CN" dirty="0" smtClean="0"/>
              <a:t> </a:t>
            </a:r>
          </a:p>
          <a:p>
            <a:r>
              <a:rPr lang="en-US" altLang="zh-CN" dirty="0" smtClean="0"/>
              <a:t>}</a:t>
            </a:r>
          </a:p>
          <a:p>
            <a:r>
              <a:rPr lang="en-US" altLang="zh-CN" dirty="0" smtClean="0"/>
              <a:t> </a:t>
            </a:r>
            <a:r>
              <a:rPr lang="en-US" altLang="zh-CN" dirty="0"/>
              <a:t>(function</a:t>
            </a:r>
            <a:r>
              <a:rPr lang="en-US" altLang="zh-CN" dirty="0" smtClean="0"/>
              <a:t> </a:t>
            </a:r>
            <a:r>
              <a:rPr lang="en-US" altLang="zh-CN" dirty="0"/>
              <a:t>()</a:t>
            </a:r>
            <a:r>
              <a:rPr lang="en-US" altLang="zh-CN" dirty="0" smtClean="0"/>
              <a:t> </a:t>
            </a:r>
            <a:r>
              <a:rPr lang="en-US" altLang="zh-CN" dirty="0"/>
              <a:t>{</a:t>
            </a:r>
            <a:r>
              <a:rPr lang="en-US" altLang="zh-CN" dirty="0" smtClean="0"/>
              <a:t> </a:t>
            </a:r>
          </a:p>
          <a:p>
            <a:pPr lvl="1"/>
            <a:r>
              <a:rPr lang="en-US" altLang="zh-CN" dirty="0" err="1"/>
              <a:t>var</a:t>
            </a:r>
            <a:r>
              <a:rPr lang="en-US" altLang="zh-CN" dirty="0" smtClean="0"/>
              <a:t> f </a:t>
            </a:r>
            <a:r>
              <a:rPr lang="en-US" altLang="zh-CN" dirty="0"/>
              <a:t>=</a:t>
            </a:r>
            <a:r>
              <a:rPr lang="en-US" altLang="zh-CN" dirty="0" smtClean="0"/>
              <a:t> undefined</a:t>
            </a:r>
            <a:r>
              <a:rPr lang="en-US" altLang="zh-CN" dirty="0"/>
              <a:t>;</a:t>
            </a:r>
            <a:endParaRPr lang="en-US" altLang="zh-CN" dirty="0" smtClean="0"/>
          </a:p>
          <a:p>
            <a:pPr lvl="1"/>
            <a:r>
              <a:rPr lang="en-US" altLang="zh-CN" dirty="0" smtClean="0"/>
              <a:t>if </a:t>
            </a:r>
            <a:r>
              <a:rPr lang="en-US" altLang="zh-CN" dirty="0"/>
              <a:t>(false)</a:t>
            </a:r>
            <a:r>
              <a:rPr lang="en-US" altLang="zh-CN" dirty="0" smtClean="0"/>
              <a:t> </a:t>
            </a:r>
            <a:r>
              <a:rPr lang="en-US" altLang="zh-CN" dirty="0"/>
              <a:t>{</a:t>
            </a:r>
            <a:r>
              <a:rPr lang="en-US" altLang="zh-CN" dirty="0" smtClean="0"/>
              <a:t> </a:t>
            </a:r>
          </a:p>
          <a:p>
            <a:pPr lvl="2"/>
            <a:r>
              <a:rPr lang="en-US" altLang="zh-CN" dirty="0" smtClean="0"/>
              <a:t>function f</a:t>
            </a:r>
            <a:r>
              <a:rPr lang="en-US" altLang="zh-CN" dirty="0"/>
              <a:t>()</a:t>
            </a:r>
            <a:r>
              <a:rPr lang="en-US" altLang="zh-CN" dirty="0" smtClean="0"/>
              <a:t> </a:t>
            </a:r>
            <a:r>
              <a:rPr lang="en-US" altLang="zh-CN" dirty="0"/>
              <a:t>{</a:t>
            </a:r>
            <a:r>
              <a:rPr lang="en-US" altLang="zh-CN" dirty="0" smtClean="0"/>
              <a:t> </a:t>
            </a:r>
          </a:p>
          <a:p>
            <a:pPr lvl="3"/>
            <a:r>
              <a:rPr lang="en-US" altLang="zh-CN" dirty="0" err="1" smtClean="0"/>
              <a:t>console.log</a:t>
            </a:r>
            <a:r>
              <a:rPr lang="en-US" altLang="zh-CN" dirty="0"/>
              <a:t>('I am inside!');</a:t>
            </a:r>
            <a:r>
              <a:rPr lang="en-US" altLang="zh-CN" dirty="0" smtClean="0"/>
              <a:t> </a:t>
            </a:r>
          </a:p>
          <a:p>
            <a:pPr lvl="2"/>
            <a:r>
              <a:rPr lang="en-US" altLang="zh-CN" dirty="0" smtClean="0"/>
              <a:t>} </a:t>
            </a:r>
          </a:p>
          <a:p>
            <a:pPr lvl="1"/>
            <a:r>
              <a:rPr lang="en-US" altLang="zh-CN" dirty="0" smtClean="0"/>
              <a:t>}</a:t>
            </a:r>
          </a:p>
          <a:p>
            <a:pPr lvl="1"/>
            <a:r>
              <a:rPr lang="en-US" altLang="zh-CN" dirty="0" smtClean="0"/>
              <a:t>f</a:t>
            </a:r>
            <a:r>
              <a:rPr lang="en-US" altLang="zh-CN" dirty="0"/>
              <a:t>();</a:t>
            </a:r>
            <a:r>
              <a:rPr lang="en-US" altLang="zh-CN" dirty="0" smtClean="0"/>
              <a:t> </a:t>
            </a:r>
          </a:p>
          <a:p>
            <a:r>
              <a:rPr lang="en-US" altLang="zh-CN" dirty="0" smtClean="0"/>
              <a:t>}());</a:t>
            </a:r>
          </a:p>
          <a:p>
            <a:r>
              <a:rPr lang="en-US" altLang="zh-CN" dirty="0" smtClean="0"/>
              <a:t> </a:t>
            </a:r>
            <a:r>
              <a:rPr lang="en-US" altLang="zh-CN" dirty="0"/>
              <a:t>// Uncaught </a:t>
            </a:r>
            <a:r>
              <a:rPr lang="en-US" altLang="zh-CN" dirty="0" err="1"/>
              <a:t>TypeError</a:t>
            </a:r>
            <a:r>
              <a:rPr lang="en-US" altLang="zh-CN" dirty="0"/>
              <a:t>: f is not a function</a:t>
            </a:r>
            <a:endParaRPr kumimoji="1" lang="zh-CN" altLang="en-US" dirty="0"/>
          </a:p>
        </p:txBody>
      </p:sp>
    </p:spTree>
    <p:extLst>
      <p:ext uri="{BB962C8B-B14F-4D97-AF65-F5344CB8AC3E}">
        <p14:creationId xmlns:p14="http://schemas.microsoft.com/office/powerpoint/2010/main" val="35221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smtClean="0"/>
              <a:t> --</a:t>
            </a:r>
            <a:r>
              <a:rPr lang="zh-CN" altLang="en-US" sz="2000" b="1" dirty="0"/>
              <a:t>块级作用域与函数声明</a:t>
            </a:r>
          </a:p>
        </p:txBody>
      </p:sp>
      <p:sp>
        <p:nvSpPr>
          <p:cNvPr id="3" name="内容占位符 2"/>
          <p:cNvSpPr>
            <a:spLocks noGrp="1"/>
          </p:cNvSpPr>
          <p:nvPr>
            <p:ph idx="1"/>
          </p:nvPr>
        </p:nvSpPr>
        <p:spPr>
          <a:xfrm>
            <a:off x="457200" y="2142068"/>
            <a:ext cx="8245736" cy="4334036"/>
          </a:xfrm>
        </p:spPr>
        <p:txBody>
          <a:bodyPr anchor="t">
            <a:normAutofit fontScale="92500"/>
          </a:bodyPr>
          <a:lstStyle/>
          <a:p>
            <a:r>
              <a:rPr lang="zh-CN" altLang="en-US" dirty="0"/>
              <a:t>上面代码在 </a:t>
            </a:r>
            <a:r>
              <a:rPr lang="en-US" altLang="zh-CN" dirty="0"/>
              <a:t>ES5 </a:t>
            </a:r>
            <a:r>
              <a:rPr lang="zh-CN" altLang="en-US" dirty="0"/>
              <a:t>中运行，会得到“</a:t>
            </a:r>
            <a:r>
              <a:rPr lang="en-US" altLang="zh-CN" dirty="0"/>
              <a:t>I am inside!”</a:t>
            </a:r>
            <a:r>
              <a:rPr lang="zh-CN" altLang="en-US" dirty="0"/>
              <a:t>，因为在</a:t>
            </a:r>
            <a:r>
              <a:rPr lang="en-US" altLang="zh-CN" dirty="0"/>
              <a:t>if</a:t>
            </a:r>
            <a:r>
              <a:rPr lang="zh-CN" altLang="en-US" dirty="0"/>
              <a:t>内声明的函数</a:t>
            </a:r>
            <a:r>
              <a:rPr lang="en-US" altLang="zh-CN" dirty="0"/>
              <a:t>f</a:t>
            </a:r>
            <a:r>
              <a:rPr lang="zh-CN" altLang="en-US" dirty="0"/>
              <a:t>会被提升到函数</a:t>
            </a:r>
            <a:r>
              <a:rPr lang="zh-CN" altLang="en-US" dirty="0" smtClean="0"/>
              <a:t>头部</a:t>
            </a:r>
            <a:endParaRPr lang="en-US" altLang="zh-CN" dirty="0" smtClean="0"/>
          </a:p>
          <a:p>
            <a:r>
              <a:rPr lang="en-US" altLang="zh-CN" dirty="0"/>
              <a:t>ES6 </a:t>
            </a:r>
            <a:r>
              <a:rPr lang="zh-CN" altLang="en-US" dirty="0" smtClean="0"/>
              <a:t>理论</a:t>
            </a:r>
            <a:r>
              <a:rPr lang="zh-CN" altLang="en-US" dirty="0"/>
              <a:t>上会得到“</a:t>
            </a:r>
            <a:r>
              <a:rPr lang="en-US" altLang="zh-CN" dirty="0"/>
              <a:t>I am outside!”</a:t>
            </a:r>
            <a:r>
              <a:rPr lang="zh-CN" altLang="en-US" dirty="0"/>
              <a:t>。因为块级作用域内声明的</a:t>
            </a:r>
            <a:r>
              <a:rPr lang="zh-CN" altLang="en-US" dirty="0" smtClean="0"/>
              <a:t>函数对</a:t>
            </a:r>
            <a:r>
              <a:rPr lang="zh-CN" altLang="en-US" dirty="0"/>
              <a:t>作用域之外没有影响。但是，如果你真的在 </a:t>
            </a:r>
            <a:r>
              <a:rPr lang="en-US" altLang="zh-CN" dirty="0"/>
              <a:t>ES6 </a:t>
            </a:r>
            <a:r>
              <a:rPr lang="zh-CN" altLang="en-US" dirty="0"/>
              <a:t>浏览器中运行一下上面的代码，是会报错</a:t>
            </a:r>
            <a:r>
              <a:rPr lang="zh-CN" altLang="en-US" dirty="0" smtClean="0"/>
              <a:t>的</a:t>
            </a:r>
            <a:endParaRPr lang="en-US" altLang="zh-CN" dirty="0" smtClean="0"/>
          </a:p>
          <a:p>
            <a:r>
              <a:rPr lang="zh-CN" altLang="en-US" dirty="0"/>
              <a:t>如果改变了块级作用域内声明的函数的处理规则，显然会对老代码产生很大影响。为了减轻因此产生的不兼容问题，</a:t>
            </a:r>
            <a:r>
              <a:rPr lang="en-US" altLang="zh-CN" dirty="0"/>
              <a:t>ES6</a:t>
            </a:r>
            <a:r>
              <a:rPr lang="zh-CN" altLang="en-US" dirty="0"/>
              <a:t>在</a:t>
            </a:r>
            <a:r>
              <a:rPr lang="zh-CN" altLang="en-US" dirty="0">
                <a:hlinkClick r:id="rId2"/>
              </a:rPr>
              <a:t>附录</a:t>
            </a:r>
            <a:r>
              <a:rPr lang="en-US" altLang="zh-CN" dirty="0">
                <a:hlinkClick r:id="rId2"/>
              </a:rPr>
              <a:t>B</a:t>
            </a:r>
            <a:r>
              <a:rPr lang="zh-CN" altLang="en-US" dirty="0"/>
              <a:t>里面规定，浏览器的实现可以不遵守上面的规定，有自己的</a:t>
            </a:r>
            <a:r>
              <a:rPr lang="zh-CN" altLang="en-US" dirty="0">
                <a:hlinkClick r:id="rId3"/>
              </a:rPr>
              <a:t>行为方式</a:t>
            </a:r>
            <a:r>
              <a:rPr lang="zh-CN" altLang="en-US" dirty="0" smtClean="0"/>
              <a:t>。</a:t>
            </a:r>
            <a:endParaRPr lang="en-US" altLang="zh-CN" dirty="0" smtClean="0"/>
          </a:p>
          <a:p>
            <a:pPr lvl="1">
              <a:buFont typeface="Wingdings" charset="2"/>
              <a:buChar char="Ø"/>
            </a:pPr>
            <a:r>
              <a:rPr lang="zh-CN" altLang="en-US" dirty="0"/>
              <a:t>允许在块级作用域内声明函数。</a:t>
            </a:r>
          </a:p>
          <a:p>
            <a:pPr lvl="1">
              <a:buFont typeface="Wingdings" charset="2"/>
              <a:buChar char="Ø"/>
            </a:pPr>
            <a:r>
              <a:rPr lang="zh-CN" altLang="en-US" dirty="0"/>
              <a:t>函数声明类似于</a:t>
            </a:r>
            <a:r>
              <a:rPr lang="en-US" altLang="zh-CN" dirty="0" err="1"/>
              <a:t>var</a:t>
            </a:r>
            <a:r>
              <a:rPr lang="zh-CN" altLang="en-US" dirty="0"/>
              <a:t>，即会提升到全局作用域或函数作用域的头部。</a:t>
            </a:r>
          </a:p>
          <a:p>
            <a:pPr lvl="1">
              <a:buFont typeface="Wingdings" charset="2"/>
              <a:buChar char="Ø"/>
            </a:pPr>
            <a:r>
              <a:rPr lang="zh-CN" altLang="en-US" dirty="0"/>
              <a:t>同时，函数声明还会提升到所在的块级作用域的头部</a:t>
            </a:r>
            <a:r>
              <a:rPr lang="zh-CN" altLang="en-US" dirty="0" smtClean="0"/>
              <a:t>。</a:t>
            </a:r>
            <a:endParaRPr lang="en-US" altLang="zh-CN" dirty="0"/>
          </a:p>
          <a:p>
            <a:r>
              <a:rPr lang="zh-CN" altLang="en-US" dirty="0"/>
              <a:t>注意，上面三条规则只对 </a:t>
            </a:r>
            <a:r>
              <a:rPr lang="en-US" altLang="zh-CN" dirty="0"/>
              <a:t>ES6 </a:t>
            </a:r>
            <a:r>
              <a:rPr lang="zh-CN" altLang="en-US" dirty="0"/>
              <a:t>的浏览器实现有效，其他环境的实现不用</a:t>
            </a:r>
            <a:r>
              <a:rPr lang="zh-CN" altLang="en-US" dirty="0" smtClean="0"/>
              <a:t>遵守。</a:t>
            </a:r>
            <a:endParaRPr lang="zh-CN" altLang="en-US" dirty="0"/>
          </a:p>
          <a:p>
            <a:r>
              <a:rPr lang="zh-CN" altLang="en-US" dirty="0"/>
              <a:t>根据这三条规则，在浏览器的 </a:t>
            </a:r>
            <a:r>
              <a:rPr lang="en-US" altLang="zh-CN" dirty="0"/>
              <a:t>ES6 </a:t>
            </a:r>
            <a:r>
              <a:rPr lang="zh-CN" altLang="en-US" dirty="0"/>
              <a:t>环境中，块级作用域内声明的函数，行为类似于</a:t>
            </a:r>
            <a:r>
              <a:rPr lang="en-US" altLang="zh-CN" dirty="0" err="1"/>
              <a:t>var</a:t>
            </a:r>
            <a:r>
              <a:rPr lang="zh-CN" altLang="en-US" dirty="0"/>
              <a:t>声明的</a:t>
            </a:r>
            <a:r>
              <a:rPr lang="zh-CN" altLang="en-US" dirty="0" smtClean="0"/>
              <a:t>变量。</a:t>
            </a:r>
            <a:endParaRPr lang="en-US" altLang="zh-CN" dirty="0" smtClean="0"/>
          </a:p>
        </p:txBody>
      </p:sp>
    </p:spTree>
    <p:extLst>
      <p:ext uri="{BB962C8B-B14F-4D97-AF65-F5344CB8AC3E}">
        <p14:creationId xmlns:p14="http://schemas.microsoft.com/office/powerpoint/2010/main" val="2081196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smtClean="0"/>
              <a:t> --</a:t>
            </a:r>
            <a:r>
              <a:rPr lang="zh-CN" altLang="en-US" sz="2000" b="1" dirty="0"/>
              <a:t>块级作用域与函数声明</a:t>
            </a:r>
          </a:p>
        </p:txBody>
      </p:sp>
      <p:sp>
        <p:nvSpPr>
          <p:cNvPr id="3" name="内容占位符 2"/>
          <p:cNvSpPr>
            <a:spLocks noGrp="1"/>
          </p:cNvSpPr>
          <p:nvPr>
            <p:ph idx="1"/>
          </p:nvPr>
        </p:nvSpPr>
        <p:spPr>
          <a:xfrm>
            <a:off x="457200" y="2142068"/>
            <a:ext cx="8245736" cy="4022064"/>
          </a:xfrm>
        </p:spPr>
        <p:txBody>
          <a:bodyPr anchor="t">
            <a:normAutofit/>
          </a:bodyPr>
          <a:lstStyle/>
          <a:p>
            <a:r>
              <a:rPr lang="zh-CN" altLang="en-US" dirty="0"/>
              <a:t>另外，还有一个需要注意的地方。</a:t>
            </a:r>
            <a:r>
              <a:rPr lang="en-US" altLang="zh-CN" dirty="0"/>
              <a:t>ES6 </a:t>
            </a:r>
            <a:r>
              <a:rPr lang="zh-CN" altLang="en-US" dirty="0"/>
              <a:t>的块级作用域允许声明函数的规则，只在使用大括号的情况下成立，如果没有使用大括号，就会报错</a:t>
            </a:r>
            <a:r>
              <a:rPr lang="zh-CN" altLang="en-US" dirty="0" smtClean="0"/>
              <a:t>。</a:t>
            </a:r>
            <a:endParaRPr lang="zh-CN" altLang="en-US" dirty="0"/>
          </a:p>
        </p:txBody>
      </p:sp>
      <p:sp>
        <p:nvSpPr>
          <p:cNvPr id="4" name="文本框 3"/>
          <p:cNvSpPr txBox="1"/>
          <p:nvPr/>
        </p:nvSpPr>
        <p:spPr>
          <a:xfrm>
            <a:off x="774551" y="3012141"/>
            <a:ext cx="7691717" cy="3139321"/>
          </a:xfrm>
          <a:prstGeom prst="rect">
            <a:avLst/>
          </a:prstGeom>
          <a:noFill/>
        </p:spPr>
        <p:txBody>
          <a:bodyPr wrap="square" rtlCol="0">
            <a:spAutoFit/>
          </a:bodyPr>
          <a:lstStyle/>
          <a:p>
            <a:r>
              <a:rPr lang="en-US" altLang="zh-CN" dirty="0"/>
              <a:t>// </a:t>
            </a:r>
            <a:r>
              <a:rPr lang="zh-CN" altLang="en-US" dirty="0"/>
              <a:t>不报错 </a:t>
            </a:r>
            <a:endParaRPr lang="en-US" altLang="zh-CN" dirty="0" smtClean="0"/>
          </a:p>
          <a:p>
            <a:r>
              <a:rPr lang="en-US" altLang="zh-CN" dirty="0" smtClean="0"/>
              <a:t>'use </a:t>
            </a:r>
            <a:r>
              <a:rPr lang="en-US" altLang="zh-CN" dirty="0"/>
              <a:t>strict</a:t>
            </a:r>
            <a:r>
              <a:rPr lang="en-US" altLang="zh-CN" dirty="0" smtClean="0"/>
              <a:t>';</a:t>
            </a:r>
          </a:p>
          <a:p>
            <a:r>
              <a:rPr lang="en-US" altLang="zh-CN" dirty="0" smtClean="0"/>
              <a:t>if </a:t>
            </a:r>
            <a:r>
              <a:rPr lang="en-US" altLang="zh-CN" dirty="0"/>
              <a:t>(true)</a:t>
            </a:r>
            <a:r>
              <a:rPr lang="en-US" altLang="zh-CN" dirty="0" smtClean="0"/>
              <a:t> </a:t>
            </a:r>
            <a:r>
              <a:rPr lang="en-US" altLang="zh-CN" dirty="0"/>
              <a:t>{</a:t>
            </a:r>
            <a:r>
              <a:rPr lang="en-US" altLang="zh-CN" dirty="0" smtClean="0"/>
              <a:t> </a:t>
            </a:r>
          </a:p>
          <a:p>
            <a:pPr lvl="1"/>
            <a:r>
              <a:rPr lang="en-US" altLang="zh-CN" dirty="0" smtClean="0"/>
              <a:t>function f</a:t>
            </a:r>
            <a:r>
              <a:rPr lang="en-US" altLang="zh-CN" dirty="0"/>
              <a:t>()</a:t>
            </a:r>
            <a:r>
              <a:rPr lang="en-US" altLang="zh-CN" dirty="0" smtClean="0"/>
              <a:t> </a:t>
            </a:r>
            <a:r>
              <a:rPr lang="en-US" altLang="zh-CN" dirty="0"/>
              <a:t>{}</a:t>
            </a:r>
            <a:r>
              <a:rPr lang="en-US" altLang="zh-CN" dirty="0" smtClean="0"/>
              <a:t> </a:t>
            </a:r>
          </a:p>
          <a:p>
            <a:r>
              <a:rPr lang="en-US" altLang="zh-CN" dirty="0" smtClean="0"/>
              <a:t>} </a:t>
            </a:r>
          </a:p>
          <a:p>
            <a:endParaRPr lang="en-US" altLang="zh-CN" dirty="0" smtClean="0"/>
          </a:p>
          <a:p>
            <a:endParaRPr lang="en-US" altLang="zh-CN" dirty="0"/>
          </a:p>
          <a:p>
            <a:r>
              <a:rPr lang="en-US" altLang="zh-CN" dirty="0" smtClean="0"/>
              <a:t>// </a:t>
            </a:r>
            <a:r>
              <a:rPr lang="zh-CN" altLang="en-US" dirty="0"/>
              <a:t>报错 </a:t>
            </a:r>
            <a:endParaRPr lang="en-US" altLang="zh-CN" dirty="0" smtClean="0"/>
          </a:p>
          <a:p>
            <a:r>
              <a:rPr lang="en-US" altLang="zh-CN" dirty="0" smtClean="0"/>
              <a:t>'use </a:t>
            </a:r>
            <a:r>
              <a:rPr lang="en-US" altLang="zh-CN" dirty="0"/>
              <a:t>strict';</a:t>
            </a:r>
            <a:r>
              <a:rPr lang="en-US" altLang="zh-CN" dirty="0" smtClean="0"/>
              <a:t> </a:t>
            </a:r>
          </a:p>
          <a:p>
            <a:r>
              <a:rPr lang="en-US" altLang="zh-CN" dirty="0" smtClean="0"/>
              <a:t>if </a:t>
            </a:r>
            <a:r>
              <a:rPr lang="en-US" altLang="zh-CN" dirty="0"/>
              <a:t>(true)</a:t>
            </a:r>
            <a:r>
              <a:rPr lang="en-US" altLang="zh-CN" dirty="0" smtClean="0"/>
              <a:t> </a:t>
            </a:r>
          </a:p>
          <a:p>
            <a:pPr lvl="1"/>
            <a:r>
              <a:rPr lang="en-US" altLang="zh-CN" dirty="0" smtClean="0"/>
              <a:t>function f</a:t>
            </a:r>
            <a:r>
              <a:rPr lang="en-US" altLang="zh-CN" dirty="0"/>
              <a:t>()</a:t>
            </a:r>
            <a:r>
              <a:rPr lang="en-US" altLang="zh-CN" dirty="0" smtClean="0"/>
              <a:t> </a:t>
            </a:r>
            <a:r>
              <a:rPr lang="en-US" altLang="zh-CN" dirty="0"/>
              <a:t>{}</a:t>
            </a:r>
            <a:endParaRPr kumimoji="1" lang="zh-CN" altLang="en-US" dirty="0"/>
          </a:p>
        </p:txBody>
      </p:sp>
    </p:spTree>
    <p:extLst>
      <p:ext uri="{BB962C8B-B14F-4D97-AF65-F5344CB8AC3E}">
        <p14:creationId xmlns:p14="http://schemas.microsoft.com/office/powerpoint/2010/main" val="190866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b="1" dirty="0"/>
              <a:t>块级作用</a:t>
            </a:r>
            <a:r>
              <a:rPr lang="zh-CN" altLang="en-US" b="1" dirty="0" smtClean="0"/>
              <a:t>域</a:t>
            </a:r>
            <a:r>
              <a:rPr lang="en-US" altLang="zh-CN" b="1" dirty="0" smtClean="0"/>
              <a:t/>
            </a:r>
            <a:br>
              <a:rPr lang="en-US" altLang="zh-CN" b="1" dirty="0" smtClean="0"/>
            </a:br>
            <a:r>
              <a:rPr lang="en-US" altLang="zh-CN" sz="2000" b="1" dirty="0" smtClean="0"/>
              <a:t> --</a:t>
            </a:r>
            <a:r>
              <a:rPr lang="zh-CN" altLang="en-US" sz="2000" b="1" dirty="0"/>
              <a:t> </a:t>
            </a:r>
            <a:r>
              <a:rPr lang="en-US" altLang="zh-CN" sz="2000" b="1" dirty="0"/>
              <a:t>do </a:t>
            </a:r>
            <a:r>
              <a:rPr lang="zh-CN" altLang="en-US" sz="2000" b="1" dirty="0"/>
              <a:t>表达式</a:t>
            </a:r>
          </a:p>
        </p:txBody>
      </p:sp>
      <p:sp>
        <p:nvSpPr>
          <p:cNvPr id="3" name="内容占位符 2"/>
          <p:cNvSpPr>
            <a:spLocks noGrp="1"/>
          </p:cNvSpPr>
          <p:nvPr>
            <p:ph idx="1"/>
          </p:nvPr>
        </p:nvSpPr>
        <p:spPr/>
        <p:txBody>
          <a:bodyPr anchor="t"/>
          <a:lstStyle/>
          <a:p>
            <a:pPr defTabSz="914400">
              <a:spcAft>
                <a:spcPts val="0"/>
              </a:spcAft>
              <a:buClrTx/>
              <a:buSzTx/>
            </a:pPr>
            <a:r>
              <a:rPr lang="zh-CN" altLang="en-US" b="1" dirty="0" smtClean="0"/>
              <a:t>块级作用域以外无法获取到块级作用域以内的值，</a:t>
            </a:r>
            <a:r>
              <a:rPr lang="zh-CN" altLang="en-US" dirty="0"/>
              <a:t>现在有一个提案，使得块级作用域可以变为表达式，也就是说可以返回值，办法就是在块级作用域之前加上</a:t>
            </a:r>
            <a:r>
              <a:rPr lang="en-US" altLang="zh-CN" dirty="0"/>
              <a:t>do</a:t>
            </a:r>
            <a:r>
              <a:rPr lang="zh-CN" altLang="en-US" dirty="0"/>
              <a:t>，使它变为</a:t>
            </a:r>
            <a:r>
              <a:rPr lang="en-US" altLang="zh-CN" dirty="0"/>
              <a:t>do</a:t>
            </a:r>
            <a:r>
              <a:rPr lang="zh-CN" altLang="en-US" dirty="0"/>
              <a:t>表达式</a:t>
            </a:r>
            <a:r>
              <a:rPr lang="zh-CN" altLang="en-US" dirty="0" smtClean="0"/>
              <a:t>。</a:t>
            </a:r>
            <a:endParaRPr lang="en-US" altLang="zh-CN" dirty="0" smtClean="0"/>
          </a:p>
          <a:p>
            <a:pPr marL="0" indent="0" defTabSz="914400">
              <a:spcAft>
                <a:spcPts val="0"/>
              </a:spcAft>
              <a:buClrTx/>
              <a:buSzTx/>
              <a:buNone/>
            </a:pPr>
            <a:endParaRPr lang="en-US" altLang="zh-CN" b="1" dirty="0" smtClean="0"/>
          </a:p>
          <a:p>
            <a:pPr marL="0" indent="0" defTabSz="914400">
              <a:spcAft>
                <a:spcPts val="0"/>
              </a:spcAft>
              <a:buClrTx/>
              <a:buSzTx/>
              <a:buNone/>
            </a:pPr>
            <a:r>
              <a:rPr lang="en-US" altLang="zh-CN" dirty="0"/>
              <a:t>let</a:t>
            </a:r>
            <a:r>
              <a:rPr lang="en-US" altLang="zh-CN" dirty="0"/>
              <a:t> x </a:t>
            </a:r>
            <a:r>
              <a:rPr lang="en-US" altLang="zh-CN" dirty="0"/>
              <a:t>=</a:t>
            </a:r>
            <a:r>
              <a:rPr lang="en-US" altLang="zh-CN" dirty="0"/>
              <a:t> </a:t>
            </a:r>
            <a:r>
              <a:rPr lang="en-US" altLang="zh-CN" dirty="0"/>
              <a:t>do</a:t>
            </a:r>
            <a:r>
              <a:rPr lang="en-US" altLang="zh-CN" dirty="0"/>
              <a:t> </a:t>
            </a:r>
            <a:r>
              <a:rPr lang="en-US" altLang="zh-CN" dirty="0"/>
              <a:t>{</a:t>
            </a:r>
            <a:r>
              <a:rPr lang="en-US" altLang="zh-CN" dirty="0"/>
              <a:t> </a:t>
            </a:r>
            <a:endParaRPr lang="en-US" altLang="zh-CN" dirty="0" smtClean="0"/>
          </a:p>
          <a:p>
            <a:pPr marL="457200" lvl="1" indent="0" defTabSz="914400">
              <a:spcAft>
                <a:spcPts val="0"/>
              </a:spcAft>
              <a:buClrTx/>
              <a:buSzTx/>
              <a:buNone/>
            </a:pPr>
            <a:r>
              <a:rPr lang="en-US" altLang="zh-CN" dirty="0" smtClean="0"/>
              <a:t>let </a:t>
            </a:r>
            <a:r>
              <a:rPr lang="en-US" altLang="zh-CN" dirty="0"/>
              <a:t>t </a:t>
            </a:r>
            <a:r>
              <a:rPr lang="en-US" altLang="zh-CN" dirty="0"/>
              <a:t>=</a:t>
            </a:r>
            <a:r>
              <a:rPr lang="en-US" altLang="zh-CN" dirty="0"/>
              <a:t> f</a:t>
            </a:r>
            <a:r>
              <a:rPr lang="en-US" altLang="zh-CN" dirty="0"/>
              <a:t>();</a:t>
            </a:r>
            <a:r>
              <a:rPr lang="en-US" altLang="zh-CN" dirty="0"/>
              <a:t> </a:t>
            </a:r>
            <a:endParaRPr lang="en-US" altLang="zh-CN" dirty="0" smtClean="0"/>
          </a:p>
          <a:p>
            <a:pPr marL="457200" lvl="1" indent="0" defTabSz="914400">
              <a:spcAft>
                <a:spcPts val="0"/>
              </a:spcAft>
              <a:buClrTx/>
              <a:buSzTx/>
              <a:buNone/>
            </a:pPr>
            <a:r>
              <a:rPr lang="en-US" altLang="zh-CN" dirty="0" smtClean="0"/>
              <a:t>t </a:t>
            </a:r>
            <a:r>
              <a:rPr lang="en-US" altLang="zh-CN" dirty="0"/>
              <a:t>*</a:t>
            </a:r>
            <a:r>
              <a:rPr lang="en-US" altLang="zh-CN" dirty="0"/>
              <a:t> t </a:t>
            </a:r>
            <a:r>
              <a:rPr lang="en-US" altLang="zh-CN" dirty="0"/>
              <a:t>+</a:t>
            </a:r>
            <a:r>
              <a:rPr lang="en-US" altLang="zh-CN" dirty="0"/>
              <a:t> </a:t>
            </a:r>
            <a:r>
              <a:rPr lang="en-US" altLang="zh-CN" dirty="0"/>
              <a:t>1;</a:t>
            </a:r>
            <a:r>
              <a:rPr lang="en-US" altLang="zh-CN" dirty="0"/>
              <a:t> </a:t>
            </a:r>
            <a:endParaRPr lang="en-US" altLang="zh-CN" dirty="0" smtClean="0"/>
          </a:p>
          <a:p>
            <a:pPr marL="0" indent="0" defTabSz="914400">
              <a:spcAft>
                <a:spcPts val="0"/>
              </a:spcAft>
              <a:buClrTx/>
              <a:buSzTx/>
              <a:buNone/>
            </a:pPr>
            <a:r>
              <a:rPr lang="en-US" altLang="zh-CN" dirty="0" smtClean="0"/>
              <a:t>};</a:t>
            </a:r>
            <a:endParaRPr lang="zh-CN" altLang="en-US" b="1" dirty="0"/>
          </a:p>
        </p:txBody>
      </p:sp>
    </p:spTree>
    <p:extLst>
      <p:ext uri="{BB962C8B-B14F-4D97-AF65-F5344CB8AC3E}">
        <p14:creationId xmlns:p14="http://schemas.microsoft.com/office/powerpoint/2010/main" val="91476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endParaRPr kumimoji="1" lang="zh-CN" altLang="en-US" dirty="0"/>
          </a:p>
        </p:txBody>
      </p:sp>
      <p:sp>
        <p:nvSpPr>
          <p:cNvPr id="3" name="内容占位符 2"/>
          <p:cNvSpPr>
            <a:spLocks noGrp="1"/>
          </p:cNvSpPr>
          <p:nvPr>
            <p:ph idx="1"/>
          </p:nvPr>
        </p:nvSpPr>
        <p:spPr/>
        <p:txBody>
          <a:bodyPr anchor="t"/>
          <a:lstStyle/>
          <a:p>
            <a:r>
              <a:rPr lang="zh-CN" altLang="en-US" b="1" dirty="0"/>
              <a:t>基本用法</a:t>
            </a:r>
            <a:endParaRPr lang="en-US" altLang="zh-CN" b="1" dirty="0" smtClean="0"/>
          </a:p>
          <a:p>
            <a:r>
              <a:rPr lang="zh-CN" altLang="en-US" b="1" dirty="0" smtClean="0"/>
              <a:t>不存在变量提升</a:t>
            </a:r>
            <a:endParaRPr lang="en-US" altLang="zh-CN" b="1" dirty="0" smtClean="0"/>
          </a:p>
          <a:p>
            <a:r>
              <a:rPr lang="zh-CN" altLang="en-US" b="1" dirty="0" smtClean="0"/>
              <a:t>暂时性死区</a:t>
            </a:r>
          </a:p>
          <a:p>
            <a:r>
              <a:rPr lang="zh-CN" altLang="en-US" b="1" dirty="0" smtClean="0"/>
              <a:t>不允许重复声明</a:t>
            </a:r>
          </a:p>
          <a:p>
            <a:endParaRPr lang="zh-CN" altLang="en-US" b="1" dirty="0" smtClean="0"/>
          </a:p>
          <a:p>
            <a:endParaRPr kumimoji="1" lang="zh-CN" altLang="en-US" dirty="0"/>
          </a:p>
        </p:txBody>
      </p:sp>
    </p:spTree>
    <p:extLst>
      <p:ext uri="{BB962C8B-B14F-4D97-AF65-F5344CB8AC3E}">
        <p14:creationId xmlns:p14="http://schemas.microsoft.com/office/powerpoint/2010/main" val="124237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基本用</a:t>
            </a:r>
            <a:r>
              <a:rPr lang="zh-CN" altLang="en-US" sz="2000" b="1" dirty="0" smtClean="0"/>
              <a:t>法</a:t>
            </a:r>
            <a:endParaRPr kumimoji="1" lang="zh-CN" altLang="en-US" sz="2000" dirty="0"/>
          </a:p>
        </p:txBody>
      </p:sp>
      <p:sp>
        <p:nvSpPr>
          <p:cNvPr id="3" name="内容占位符 2"/>
          <p:cNvSpPr>
            <a:spLocks noGrp="1"/>
          </p:cNvSpPr>
          <p:nvPr>
            <p:ph idx="1"/>
          </p:nvPr>
        </p:nvSpPr>
        <p:spPr/>
        <p:txBody>
          <a:bodyPr anchor="t">
            <a:normAutofit lnSpcReduction="10000"/>
          </a:bodyPr>
          <a:lstStyle/>
          <a:p>
            <a:r>
              <a:rPr lang="en-US" altLang="zh-CN" dirty="0"/>
              <a:t>ES6</a:t>
            </a:r>
            <a:r>
              <a:rPr lang="zh-CN" altLang="en-US" dirty="0"/>
              <a:t>新增了</a:t>
            </a:r>
            <a:r>
              <a:rPr lang="en-US" altLang="zh-CN" dirty="0"/>
              <a:t>let</a:t>
            </a:r>
            <a:r>
              <a:rPr lang="zh-CN" altLang="en-US" dirty="0"/>
              <a:t>命令，用来声明变量。它的用法类似于</a:t>
            </a:r>
            <a:r>
              <a:rPr lang="en-US" altLang="zh-CN" dirty="0" err="1"/>
              <a:t>var</a:t>
            </a:r>
            <a:r>
              <a:rPr lang="zh-CN" altLang="en-US" dirty="0"/>
              <a:t>，但是所声明的变量，只在</a:t>
            </a:r>
            <a:r>
              <a:rPr lang="en-US" altLang="zh-CN" dirty="0"/>
              <a:t>let</a:t>
            </a:r>
            <a:r>
              <a:rPr lang="zh-CN" altLang="en-US" dirty="0"/>
              <a:t>命令所在的代码块内</a:t>
            </a:r>
            <a:r>
              <a:rPr lang="zh-CN" altLang="en-US" dirty="0" smtClean="0"/>
              <a:t>有效</a:t>
            </a:r>
            <a:endParaRPr lang="en-US" altLang="zh-CN"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r>
              <a:rPr lang="zh-CN" altLang="en-US" dirty="0"/>
              <a:t>上面代码在代码块之中，分别用</a:t>
            </a:r>
            <a:r>
              <a:rPr lang="en-US" altLang="zh-CN" dirty="0"/>
              <a:t>let</a:t>
            </a:r>
            <a:r>
              <a:rPr lang="zh-CN" altLang="en-US" dirty="0"/>
              <a:t>和</a:t>
            </a:r>
            <a:r>
              <a:rPr lang="en-US" altLang="zh-CN" dirty="0" err="1"/>
              <a:t>var</a:t>
            </a:r>
            <a:r>
              <a:rPr lang="zh-CN" altLang="en-US" dirty="0"/>
              <a:t>声明了两个变量。然后在代码块之外调用这两个变量，结果</a:t>
            </a:r>
            <a:r>
              <a:rPr lang="en-US" altLang="zh-CN" dirty="0"/>
              <a:t>let</a:t>
            </a:r>
            <a:r>
              <a:rPr lang="zh-CN" altLang="en-US" dirty="0"/>
              <a:t>声明的变量报错，</a:t>
            </a:r>
            <a:r>
              <a:rPr lang="en-US" altLang="zh-CN" dirty="0" err="1"/>
              <a:t>var</a:t>
            </a:r>
            <a:r>
              <a:rPr lang="zh-CN" altLang="en-US" dirty="0"/>
              <a:t>声明的变量返回了正确的值。这表明，</a:t>
            </a:r>
            <a:r>
              <a:rPr lang="en-US" altLang="zh-CN" dirty="0"/>
              <a:t>let</a:t>
            </a:r>
            <a:r>
              <a:rPr lang="zh-CN" altLang="en-US" dirty="0"/>
              <a:t>声明的变量只在它所在的代码块有效。</a:t>
            </a:r>
            <a:endParaRPr lang="zh-CN" altLang="en-US" b="1" dirty="0" smtClean="0"/>
          </a:p>
          <a:p>
            <a:endParaRPr kumimoji="1" lang="zh-CN" altLang="en-US" dirty="0"/>
          </a:p>
        </p:txBody>
      </p:sp>
      <p:sp>
        <p:nvSpPr>
          <p:cNvPr id="5" name="文本框 4"/>
          <p:cNvSpPr txBox="1"/>
          <p:nvPr/>
        </p:nvSpPr>
        <p:spPr>
          <a:xfrm>
            <a:off x="849854" y="2815566"/>
            <a:ext cx="7379746" cy="1754326"/>
          </a:xfrm>
          <a:prstGeom prst="rect">
            <a:avLst/>
          </a:prstGeom>
          <a:noFill/>
        </p:spPr>
        <p:txBody>
          <a:bodyPr wrap="square" rtlCol="0">
            <a:spAutoFit/>
          </a:bodyPr>
          <a:lstStyle/>
          <a:p>
            <a:r>
              <a:rPr lang="en-US" altLang="zh-CN" dirty="0"/>
              <a:t>{</a:t>
            </a:r>
            <a:r>
              <a:rPr lang="en-US" altLang="zh-CN" dirty="0" smtClean="0"/>
              <a:t> </a:t>
            </a:r>
          </a:p>
          <a:p>
            <a:pPr lvl="1"/>
            <a:r>
              <a:rPr lang="en-US" altLang="zh-CN" dirty="0" smtClean="0"/>
              <a:t>let a </a:t>
            </a:r>
            <a:r>
              <a:rPr lang="en-US" altLang="zh-CN" dirty="0"/>
              <a:t>=</a:t>
            </a:r>
            <a:r>
              <a:rPr lang="en-US" altLang="zh-CN" dirty="0" smtClean="0"/>
              <a:t> </a:t>
            </a:r>
            <a:r>
              <a:rPr lang="en-US" altLang="zh-CN" dirty="0"/>
              <a:t>10;</a:t>
            </a:r>
            <a:r>
              <a:rPr lang="en-US" altLang="zh-CN" dirty="0" smtClean="0"/>
              <a:t> </a:t>
            </a:r>
          </a:p>
          <a:p>
            <a:pPr lvl="1"/>
            <a:r>
              <a:rPr lang="en-US" altLang="zh-CN" dirty="0" err="1" smtClean="0"/>
              <a:t>var</a:t>
            </a:r>
            <a:r>
              <a:rPr lang="en-US" altLang="zh-CN" dirty="0" smtClean="0"/>
              <a:t> b </a:t>
            </a:r>
            <a:r>
              <a:rPr lang="en-US" altLang="zh-CN" dirty="0"/>
              <a:t>=</a:t>
            </a:r>
            <a:r>
              <a:rPr lang="en-US" altLang="zh-CN" dirty="0" smtClean="0"/>
              <a:t> </a:t>
            </a:r>
            <a:r>
              <a:rPr lang="en-US" altLang="zh-CN" dirty="0"/>
              <a:t>1;</a:t>
            </a:r>
            <a:r>
              <a:rPr lang="en-US" altLang="zh-CN" dirty="0" smtClean="0"/>
              <a:t> </a:t>
            </a:r>
          </a:p>
          <a:p>
            <a:r>
              <a:rPr lang="en-US" altLang="zh-CN" dirty="0" smtClean="0"/>
              <a:t>} </a:t>
            </a:r>
          </a:p>
          <a:p>
            <a:r>
              <a:rPr lang="en-US" altLang="zh-CN" dirty="0" smtClean="0"/>
              <a:t>a </a:t>
            </a:r>
            <a:r>
              <a:rPr lang="en-US" altLang="zh-CN" dirty="0"/>
              <a:t>// </a:t>
            </a:r>
            <a:r>
              <a:rPr lang="en-US" altLang="zh-CN" dirty="0" err="1"/>
              <a:t>ReferenceError</a:t>
            </a:r>
            <a:r>
              <a:rPr lang="en-US" altLang="zh-CN" dirty="0"/>
              <a:t>: a is not defined. </a:t>
            </a:r>
          </a:p>
          <a:p>
            <a:r>
              <a:rPr lang="en-US" altLang="zh-CN" dirty="0" smtClean="0"/>
              <a:t>b </a:t>
            </a:r>
            <a:r>
              <a:rPr lang="en-US" altLang="zh-CN" dirty="0"/>
              <a:t>// 1</a:t>
            </a:r>
            <a:endParaRPr kumimoji="1" lang="zh-CN" altLang="en-US" dirty="0"/>
          </a:p>
        </p:txBody>
      </p:sp>
    </p:spTree>
    <p:extLst>
      <p:ext uri="{BB962C8B-B14F-4D97-AF65-F5344CB8AC3E}">
        <p14:creationId xmlns:p14="http://schemas.microsoft.com/office/powerpoint/2010/main" val="430905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基本用</a:t>
            </a:r>
            <a:r>
              <a:rPr lang="zh-CN" altLang="en-US" sz="2000" b="1" dirty="0" smtClean="0"/>
              <a:t>法</a:t>
            </a:r>
            <a:endParaRPr kumimoji="1" lang="zh-CN" altLang="en-US" sz="2000" dirty="0"/>
          </a:p>
        </p:txBody>
      </p:sp>
      <p:sp>
        <p:nvSpPr>
          <p:cNvPr id="3" name="内容占位符 2"/>
          <p:cNvSpPr>
            <a:spLocks noGrp="1"/>
          </p:cNvSpPr>
          <p:nvPr>
            <p:ph idx="1"/>
          </p:nvPr>
        </p:nvSpPr>
        <p:spPr>
          <a:xfrm>
            <a:off x="457200" y="2142068"/>
            <a:ext cx="7772400" cy="4151156"/>
          </a:xfrm>
        </p:spPr>
        <p:txBody>
          <a:bodyPr anchor="t">
            <a:normAutofit fontScale="92500" lnSpcReduction="10000"/>
          </a:bodyPr>
          <a:lstStyle/>
          <a:p>
            <a:endParaRPr lang="en-US" altLang="zh-CN" b="1" dirty="0"/>
          </a:p>
          <a:p>
            <a:endParaRPr lang="en-US" altLang="zh-CN" b="1" dirty="0" smtClean="0"/>
          </a:p>
          <a:p>
            <a:endParaRPr lang="en-US" altLang="zh-CN" b="1" dirty="0" smtClean="0"/>
          </a:p>
          <a:p>
            <a:endParaRPr lang="en-US" altLang="zh-CN" b="1" dirty="0"/>
          </a:p>
          <a:p>
            <a:r>
              <a:rPr lang="zh-CN" altLang="en-US" dirty="0"/>
              <a:t>上面代码中，变量</a:t>
            </a:r>
            <a:r>
              <a:rPr lang="en-US" altLang="zh-CN" dirty="0" err="1"/>
              <a:t>i</a:t>
            </a:r>
            <a:r>
              <a:rPr lang="zh-CN" altLang="en-US" dirty="0"/>
              <a:t>是</a:t>
            </a:r>
            <a:r>
              <a:rPr lang="en-US" altLang="zh-CN" dirty="0" err="1"/>
              <a:t>var</a:t>
            </a:r>
            <a:r>
              <a:rPr lang="zh-CN" altLang="en-US" dirty="0"/>
              <a:t>声明的，在全局范围内都有效，所以全局只有一个变量</a:t>
            </a:r>
            <a:r>
              <a:rPr lang="en-US" altLang="zh-CN" dirty="0" err="1"/>
              <a:t>i</a:t>
            </a:r>
            <a:r>
              <a:rPr lang="zh-CN" altLang="en-US" dirty="0"/>
              <a:t>。每一次循环，变量</a:t>
            </a:r>
            <a:r>
              <a:rPr lang="en-US" altLang="zh-CN" dirty="0" err="1"/>
              <a:t>i</a:t>
            </a:r>
            <a:r>
              <a:rPr lang="zh-CN" altLang="en-US" dirty="0"/>
              <a:t>的值都会发生改变，而循环内被赋给数组</a:t>
            </a:r>
            <a:r>
              <a:rPr lang="en-US" altLang="zh-CN" dirty="0"/>
              <a:t>a</a:t>
            </a:r>
            <a:r>
              <a:rPr lang="zh-CN" altLang="en-US" dirty="0"/>
              <a:t>的</a:t>
            </a:r>
            <a:r>
              <a:rPr lang="en-US" altLang="zh-CN" dirty="0"/>
              <a:t>function</a:t>
            </a:r>
            <a:r>
              <a:rPr lang="zh-CN" altLang="en-US" dirty="0"/>
              <a:t>在运行时，会通过闭包读到这同一个变量</a:t>
            </a:r>
            <a:r>
              <a:rPr lang="en-US" altLang="zh-CN" dirty="0" err="1"/>
              <a:t>i</a:t>
            </a:r>
            <a:r>
              <a:rPr lang="zh-CN" altLang="en-US" dirty="0"/>
              <a:t>，导致最后输出的是最后一轮的</a:t>
            </a:r>
            <a:r>
              <a:rPr lang="en-US" altLang="zh-CN" dirty="0" err="1"/>
              <a:t>i</a:t>
            </a:r>
            <a:r>
              <a:rPr lang="zh-CN" altLang="en-US" dirty="0"/>
              <a:t>的值，也就是</a:t>
            </a:r>
            <a:r>
              <a:rPr lang="en-US" altLang="zh-CN" dirty="0"/>
              <a:t>10</a:t>
            </a:r>
            <a:r>
              <a:rPr lang="zh-CN" altLang="en-US" dirty="0" smtClean="0"/>
              <a:t>。</a:t>
            </a:r>
            <a:endParaRPr lang="en-US" altLang="zh-CN" dirty="0" smtClean="0"/>
          </a:p>
          <a:p>
            <a:r>
              <a:rPr lang="zh-CN" altLang="en-US" dirty="0"/>
              <a:t>而如果使用</a:t>
            </a:r>
            <a:r>
              <a:rPr lang="en-US" altLang="zh-CN" dirty="0"/>
              <a:t>let</a:t>
            </a:r>
            <a:r>
              <a:rPr lang="zh-CN" altLang="en-US" dirty="0"/>
              <a:t>，声明的变量仅在块级作用域内有效，最后输出的是</a:t>
            </a:r>
            <a:r>
              <a:rPr lang="en-US" altLang="zh-CN" dirty="0"/>
              <a:t>6</a:t>
            </a:r>
            <a:r>
              <a:rPr lang="zh-CN" altLang="en-US" dirty="0" smtClean="0"/>
              <a:t>。</a:t>
            </a:r>
            <a:endParaRPr lang="en-US" altLang="zh-CN" dirty="0" smtClean="0"/>
          </a:p>
          <a:p>
            <a:r>
              <a:rPr lang="zh-CN" altLang="en-US" dirty="0"/>
              <a:t>上面代码中，变量</a:t>
            </a:r>
            <a:r>
              <a:rPr lang="en-US" altLang="zh-CN" dirty="0" err="1"/>
              <a:t>i</a:t>
            </a:r>
            <a:r>
              <a:rPr lang="zh-CN" altLang="en-US" dirty="0"/>
              <a:t>是</a:t>
            </a:r>
            <a:r>
              <a:rPr lang="en-US" altLang="zh-CN" dirty="0"/>
              <a:t>let</a:t>
            </a:r>
            <a:r>
              <a:rPr lang="zh-CN" altLang="en-US" dirty="0"/>
              <a:t>声明的，当前的</a:t>
            </a:r>
            <a:r>
              <a:rPr lang="en-US" altLang="zh-CN" dirty="0" err="1"/>
              <a:t>i</a:t>
            </a:r>
            <a:r>
              <a:rPr lang="zh-CN" altLang="en-US" dirty="0"/>
              <a:t>只在本轮循环有效，所以每一次循环的</a:t>
            </a:r>
            <a:r>
              <a:rPr lang="en-US" altLang="zh-CN" dirty="0" err="1"/>
              <a:t>i</a:t>
            </a:r>
            <a:r>
              <a:rPr lang="zh-CN" altLang="en-US" dirty="0"/>
              <a:t>其实都是一个新的变量，所以最后输出的是</a:t>
            </a:r>
            <a:r>
              <a:rPr lang="en-US" altLang="zh-CN" dirty="0"/>
              <a:t>6</a:t>
            </a:r>
            <a:r>
              <a:rPr lang="zh-CN" altLang="en-US" dirty="0"/>
              <a:t>。你可能会问，如果每一轮循环的变量</a:t>
            </a:r>
            <a:r>
              <a:rPr lang="en-US" altLang="zh-CN" dirty="0" err="1"/>
              <a:t>i</a:t>
            </a:r>
            <a:r>
              <a:rPr lang="zh-CN" altLang="en-US" dirty="0"/>
              <a:t>都是重新声明的，那它怎么知道上一轮循环的值，从而计算出本轮循环的值？这是因为 </a:t>
            </a:r>
            <a:r>
              <a:rPr lang="en-US" altLang="zh-CN" dirty="0"/>
              <a:t>JavaScript </a:t>
            </a:r>
            <a:r>
              <a:rPr lang="zh-CN" altLang="en-US" dirty="0"/>
              <a:t>引擎内部会记住上一轮循环的值，初始化本轮的变量</a:t>
            </a:r>
            <a:r>
              <a:rPr lang="en-US" altLang="zh-CN" dirty="0" err="1"/>
              <a:t>i</a:t>
            </a:r>
            <a:r>
              <a:rPr lang="zh-CN" altLang="en-US" dirty="0"/>
              <a:t>时，就在上一轮循环的基础上进行计算</a:t>
            </a:r>
            <a:r>
              <a:rPr lang="zh-CN" altLang="en-US" dirty="0" smtClean="0"/>
              <a:t>。</a:t>
            </a:r>
            <a:endParaRPr lang="zh-CN" altLang="en-US" dirty="0"/>
          </a:p>
        </p:txBody>
      </p:sp>
      <p:sp>
        <p:nvSpPr>
          <p:cNvPr id="5" name="文本框 4"/>
          <p:cNvSpPr txBox="1"/>
          <p:nvPr/>
        </p:nvSpPr>
        <p:spPr>
          <a:xfrm>
            <a:off x="457200" y="2088680"/>
            <a:ext cx="3894268" cy="1477328"/>
          </a:xfrm>
          <a:prstGeom prst="rect">
            <a:avLst/>
          </a:prstGeom>
          <a:noFill/>
        </p:spPr>
        <p:txBody>
          <a:bodyPr wrap="square" rtlCol="0">
            <a:spAutoFit/>
          </a:bodyPr>
          <a:lstStyle/>
          <a:p>
            <a:r>
              <a:rPr lang="en-US" altLang="zh-CN" dirty="0" err="1"/>
              <a:t>var</a:t>
            </a:r>
            <a:r>
              <a:rPr lang="en-US" altLang="zh-CN" dirty="0" smtClean="0"/>
              <a:t> a </a:t>
            </a:r>
            <a:r>
              <a:rPr lang="en-US" altLang="zh-CN" dirty="0"/>
              <a:t>=</a:t>
            </a:r>
            <a:r>
              <a:rPr lang="en-US" altLang="zh-CN" dirty="0" smtClean="0"/>
              <a:t> </a:t>
            </a:r>
            <a:r>
              <a:rPr lang="en-US" altLang="zh-CN" dirty="0"/>
              <a:t>[];</a:t>
            </a:r>
            <a:r>
              <a:rPr lang="en-US" altLang="zh-CN" dirty="0" smtClean="0"/>
              <a:t> </a:t>
            </a:r>
          </a:p>
          <a:p>
            <a:r>
              <a:rPr lang="en-US" altLang="zh-CN" dirty="0" smtClean="0"/>
              <a:t>for </a:t>
            </a:r>
            <a:r>
              <a:rPr lang="en-US" altLang="zh-CN" dirty="0"/>
              <a:t>(</a:t>
            </a:r>
            <a:r>
              <a:rPr lang="en-US" altLang="zh-CN" dirty="0" err="1"/>
              <a:t>var</a:t>
            </a:r>
            <a:r>
              <a:rPr lang="en-US" altLang="zh-CN" dirty="0" smtClean="0"/>
              <a:t> </a:t>
            </a:r>
            <a:r>
              <a:rPr lang="en-US" altLang="zh-CN" dirty="0" err="1" smtClean="0"/>
              <a:t>i</a:t>
            </a:r>
            <a:r>
              <a:rPr lang="en-US" altLang="zh-CN" dirty="0" smtClean="0"/>
              <a:t> </a:t>
            </a:r>
            <a:r>
              <a:rPr lang="en-US" altLang="zh-CN" dirty="0"/>
              <a:t>=</a:t>
            </a:r>
            <a:r>
              <a:rPr lang="en-US" altLang="zh-CN" dirty="0" smtClean="0"/>
              <a:t> </a:t>
            </a:r>
            <a:r>
              <a:rPr lang="en-US" altLang="zh-CN" dirty="0"/>
              <a:t>0;</a:t>
            </a:r>
            <a:r>
              <a:rPr lang="en-US" altLang="zh-CN" dirty="0" smtClean="0"/>
              <a:t> </a:t>
            </a:r>
            <a:r>
              <a:rPr lang="en-US" altLang="zh-CN" dirty="0" err="1" smtClean="0"/>
              <a:t>i</a:t>
            </a:r>
            <a:r>
              <a:rPr lang="en-US" altLang="zh-CN" dirty="0" smtClean="0"/>
              <a:t> </a:t>
            </a:r>
            <a:r>
              <a:rPr lang="en-US" altLang="zh-CN" dirty="0"/>
              <a:t>&lt;</a:t>
            </a:r>
            <a:r>
              <a:rPr lang="en-US" altLang="zh-CN" dirty="0" smtClean="0"/>
              <a:t> </a:t>
            </a:r>
            <a:r>
              <a:rPr lang="en-US" altLang="zh-CN" dirty="0"/>
              <a:t>10;</a:t>
            </a:r>
            <a:r>
              <a:rPr lang="en-US" altLang="zh-CN" dirty="0" smtClean="0"/>
              <a:t> </a:t>
            </a:r>
            <a:r>
              <a:rPr lang="en-US" altLang="zh-CN" dirty="0" err="1" smtClean="0"/>
              <a:t>i</a:t>
            </a:r>
            <a:r>
              <a:rPr lang="en-US" altLang="zh-CN" dirty="0"/>
              <a:t>++)</a:t>
            </a:r>
            <a:r>
              <a:rPr lang="en-US" altLang="zh-CN" dirty="0" smtClean="0"/>
              <a:t> </a:t>
            </a:r>
            <a:r>
              <a:rPr lang="en-US" altLang="zh-CN" dirty="0"/>
              <a:t>{</a:t>
            </a:r>
            <a:r>
              <a:rPr lang="en-US" altLang="zh-CN" dirty="0" smtClean="0"/>
              <a:t> </a:t>
            </a:r>
          </a:p>
          <a:p>
            <a:pPr lvl="1"/>
            <a:r>
              <a:rPr lang="en-US" altLang="zh-CN" dirty="0" smtClean="0"/>
              <a:t>a[</a:t>
            </a:r>
            <a:r>
              <a:rPr lang="en-US" altLang="zh-CN" dirty="0" err="1" smtClean="0"/>
              <a:t>i</a:t>
            </a:r>
            <a:r>
              <a:rPr lang="en-US" altLang="zh-CN" dirty="0"/>
              <a:t>]</a:t>
            </a:r>
            <a:r>
              <a:rPr lang="en-US" altLang="zh-CN" dirty="0" smtClean="0"/>
              <a:t> </a:t>
            </a:r>
            <a:r>
              <a:rPr lang="en-US" altLang="zh-CN" dirty="0"/>
              <a:t>=</a:t>
            </a:r>
            <a:r>
              <a:rPr lang="en-US" altLang="zh-CN" dirty="0" smtClean="0"/>
              <a:t> </a:t>
            </a:r>
            <a:r>
              <a:rPr lang="en-US" altLang="zh-CN" dirty="0"/>
              <a:t>function</a:t>
            </a:r>
            <a:r>
              <a:rPr lang="en-US" altLang="zh-CN" dirty="0" smtClean="0"/>
              <a:t> </a:t>
            </a:r>
            <a:r>
              <a:rPr lang="en-US" altLang="zh-CN" dirty="0"/>
              <a:t>()</a:t>
            </a:r>
            <a:r>
              <a:rPr lang="en-US" altLang="zh-CN" dirty="0" smtClean="0"/>
              <a:t> </a:t>
            </a:r>
            <a:r>
              <a:rPr lang="en-US" altLang="zh-CN" dirty="0"/>
              <a:t>{</a:t>
            </a:r>
            <a:r>
              <a:rPr lang="en-US" altLang="zh-CN" dirty="0" smtClean="0"/>
              <a:t> </a:t>
            </a:r>
            <a:r>
              <a:rPr lang="en-US" altLang="zh-CN" dirty="0" err="1" smtClean="0"/>
              <a:t>console</a:t>
            </a:r>
            <a:r>
              <a:rPr lang="en-US" altLang="zh-CN" dirty="0" err="1"/>
              <a:t>.</a:t>
            </a:r>
            <a:r>
              <a:rPr lang="en-US" altLang="zh-CN" dirty="0" err="1" smtClean="0"/>
              <a:t>log</a:t>
            </a:r>
            <a:r>
              <a:rPr lang="en-US" altLang="zh-CN" dirty="0"/>
              <a:t>(</a:t>
            </a:r>
            <a:r>
              <a:rPr lang="en-US" altLang="zh-CN" dirty="0" err="1" smtClean="0"/>
              <a:t>i</a:t>
            </a:r>
            <a:r>
              <a:rPr lang="en-US" altLang="zh-CN" dirty="0"/>
              <a:t>);</a:t>
            </a:r>
            <a:r>
              <a:rPr lang="en-US" altLang="zh-CN" dirty="0" smtClean="0"/>
              <a:t> }; </a:t>
            </a:r>
          </a:p>
          <a:p>
            <a:r>
              <a:rPr lang="en-US" altLang="zh-CN" dirty="0" smtClean="0"/>
              <a:t>} </a:t>
            </a:r>
          </a:p>
          <a:p>
            <a:r>
              <a:rPr lang="en-US" altLang="zh-CN" dirty="0" smtClean="0"/>
              <a:t>a[6</a:t>
            </a:r>
            <a:r>
              <a:rPr lang="en-US" altLang="zh-CN" dirty="0"/>
              <a:t>](); // 10</a:t>
            </a:r>
            <a:endParaRPr kumimoji="1" lang="zh-CN" altLang="en-US" dirty="0"/>
          </a:p>
        </p:txBody>
      </p:sp>
      <p:sp>
        <p:nvSpPr>
          <p:cNvPr id="6" name="文本框 5"/>
          <p:cNvSpPr txBox="1"/>
          <p:nvPr/>
        </p:nvSpPr>
        <p:spPr>
          <a:xfrm>
            <a:off x="4351468" y="2142068"/>
            <a:ext cx="3894268" cy="1477328"/>
          </a:xfrm>
          <a:prstGeom prst="rect">
            <a:avLst/>
          </a:prstGeom>
          <a:noFill/>
        </p:spPr>
        <p:txBody>
          <a:bodyPr wrap="square" rtlCol="0">
            <a:spAutoFit/>
          </a:bodyPr>
          <a:lstStyle/>
          <a:p>
            <a:r>
              <a:rPr lang="en-US" altLang="zh-CN" dirty="0" err="1"/>
              <a:t>var</a:t>
            </a:r>
            <a:r>
              <a:rPr lang="en-US" altLang="zh-CN" dirty="0" smtClean="0"/>
              <a:t> a </a:t>
            </a:r>
            <a:r>
              <a:rPr lang="en-US" altLang="zh-CN" dirty="0"/>
              <a:t>=</a:t>
            </a:r>
            <a:r>
              <a:rPr lang="en-US" altLang="zh-CN" dirty="0" smtClean="0"/>
              <a:t> </a:t>
            </a:r>
            <a:r>
              <a:rPr lang="en-US" altLang="zh-CN" dirty="0"/>
              <a:t>[];</a:t>
            </a:r>
            <a:r>
              <a:rPr lang="en-US" altLang="zh-CN" dirty="0" smtClean="0"/>
              <a:t> </a:t>
            </a:r>
          </a:p>
          <a:p>
            <a:r>
              <a:rPr lang="en-US" altLang="zh-CN" dirty="0" smtClean="0"/>
              <a:t>for (let </a:t>
            </a:r>
            <a:r>
              <a:rPr lang="en-US" altLang="zh-CN" dirty="0" err="1" smtClean="0"/>
              <a:t>i</a:t>
            </a:r>
            <a:r>
              <a:rPr lang="en-US" altLang="zh-CN" dirty="0" smtClean="0"/>
              <a:t> </a:t>
            </a:r>
            <a:r>
              <a:rPr lang="en-US" altLang="zh-CN" dirty="0"/>
              <a:t>=</a:t>
            </a:r>
            <a:r>
              <a:rPr lang="en-US" altLang="zh-CN" dirty="0" smtClean="0"/>
              <a:t> </a:t>
            </a:r>
            <a:r>
              <a:rPr lang="en-US" altLang="zh-CN" dirty="0"/>
              <a:t>0;</a:t>
            </a:r>
            <a:r>
              <a:rPr lang="en-US" altLang="zh-CN" dirty="0" smtClean="0"/>
              <a:t> </a:t>
            </a:r>
            <a:r>
              <a:rPr lang="en-US" altLang="zh-CN" dirty="0" err="1" smtClean="0"/>
              <a:t>i</a:t>
            </a:r>
            <a:r>
              <a:rPr lang="en-US" altLang="zh-CN" dirty="0" smtClean="0"/>
              <a:t> </a:t>
            </a:r>
            <a:r>
              <a:rPr lang="en-US" altLang="zh-CN" dirty="0"/>
              <a:t>&lt;</a:t>
            </a:r>
            <a:r>
              <a:rPr lang="en-US" altLang="zh-CN" dirty="0" smtClean="0"/>
              <a:t> </a:t>
            </a:r>
            <a:r>
              <a:rPr lang="en-US" altLang="zh-CN" dirty="0"/>
              <a:t>10;</a:t>
            </a:r>
            <a:r>
              <a:rPr lang="en-US" altLang="zh-CN" dirty="0" smtClean="0"/>
              <a:t> </a:t>
            </a:r>
            <a:r>
              <a:rPr lang="en-US" altLang="zh-CN" dirty="0" err="1" smtClean="0"/>
              <a:t>i</a:t>
            </a:r>
            <a:r>
              <a:rPr lang="en-US" altLang="zh-CN" dirty="0"/>
              <a:t>++)</a:t>
            </a:r>
            <a:r>
              <a:rPr lang="en-US" altLang="zh-CN" dirty="0" smtClean="0"/>
              <a:t> </a:t>
            </a:r>
            <a:r>
              <a:rPr lang="en-US" altLang="zh-CN" dirty="0"/>
              <a:t>{</a:t>
            </a:r>
            <a:r>
              <a:rPr lang="en-US" altLang="zh-CN" dirty="0" smtClean="0"/>
              <a:t> </a:t>
            </a:r>
          </a:p>
          <a:p>
            <a:pPr lvl="1"/>
            <a:r>
              <a:rPr lang="en-US" altLang="zh-CN" dirty="0" smtClean="0"/>
              <a:t>a[</a:t>
            </a:r>
            <a:r>
              <a:rPr lang="en-US" altLang="zh-CN" dirty="0" err="1" smtClean="0"/>
              <a:t>i</a:t>
            </a:r>
            <a:r>
              <a:rPr lang="en-US" altLang="zh-CN" dirty="0"/>
              <a:t>]</a:t>
            </a:r>
            <a:r>
              <a:rPr lang="en-US" altLang="zh-CN" dirty="0" smtClean="0"/>
              <a:t> </a:t>
            </a:r>
            <a:r>
              <a:rPr lang="en-US" altLang="zh-CN" dirty="0"/>
              <a:t>=</a:t>
            </a:r>
            <a:r>
              <a:rPr lang="en-US" altLang="zh-CN" dirty="0" smtClean="0"/>
              <a:t> </a:t>
            </a:r>
            <a:r>
              <a:rPr lang="en-US" altLang="zh-CN" dirty="0"/>
              <a:t>function</a:t>
            </a:r>
            <a:r>
              <a:rPr lang="en-US" altLang="zh-CN" dirty="0" smtClean="0"/>
              <a:t> </a:t>
            </a:r>
            <a:r>
              <a:rPr lang="en-US" altLang="zh-CN" dirty="0"/>
              <a:t>()</a:t>
            </a:r>
            <a:r>
              <a:rPr lang="en-US" altLang="zh-CN" dirty="0" smtClean="0"/>
              <a:t> </a:t>
            </a:r>
            <a:r>
              <a:rPr lang="en-US" altLang="zh-CN" dirty="0"/>
              <a:t>{</a:t>
            </a:r>
            <a:r>
              <a:rPr lang="en-US" altLang="zh-CN" dirty="0" smtClean="0"/>
              <a:t> </a:t>
            </a:r>
            <a:r>
              <a:rPr lang="en-US" altLang="zh-CN" dirty="0" err="1" smtClean="0"/>
              <a:t>console</a:t>
            </a:r>
            <a:r>
              <a:rPr lang="en-US" altLang="zh-CN" dirty="0" err="1"/>
              <a:t>.</a:t>
            </a:r>
            <a:r>
              <a:rPr lang="en-US" altLang="zh-CN" dirty="0" err="1" smtClean="0"/>
              <a:t>log</a:t>
            </a:r>
            <a:r>
              <a:rPr lang="en-US" altLang="zh-CN" dirty="0"/>
              <a:t>(</a:t>
            </a:r>
            <a:r>
              <a:rPr lang="en-US" altLang="zh-CN" dirty="0" err="1" smtClean="0"/>
              <a:t>i</a:t>
            </a:r>
            <a:r>
              <a:rPr lang="en-US" altLang="zh-CN" dirty="0"/>
              <a:t>);</a:t>
            </a:r>
            <a:r>
              <a:rPr lang="en-US" altLang="zh-CN" dirty="0" smtClean="0"/>
              <a:t> }; </a:t>
            </a:r>
          </a:p>
          <a:p>
            <a:r>
              <a:rPr lang="en-US" altLang="zh-CN" dirty="0" smtClean="0"/>
              <a:t>} </a:t>
            </a:r>
          </a:p>
          <a:p>
            <a:r>
              <a:rPr lang="en-US" altLang="zh-CN" dirty="0" smtClean="0"/>
              <a:t>a[6</a:t>
            </a:r>
            <a:r>
              <a:rPr lang="en-US" altLang="zh-CN" dirty="0"/>
              <a:t>](); // </a:t>
            </a:r>
            <a:r>
              <a:rPr lang="en-US" altLang="zh-CN" dirty="0" smtClean="0"/>
              <a:t>6</a:t>
            </a:r>
            <a:endParaRPr kumimoji="1" lang="zh-CN" altLang="en-US" dirty="0"/>
          </a:p>
        </p:txBody>
      </p:sp>
    </p:spTree>
    <p:extLst>
      <p:ext uri="{BB962C8B-B14F-4D97-AF65-F5344CB8AC3E}">
        <p14:creationId xmlns:p14="http://schemas.microsoft.com/office/powerpoint/2010/main" val="1768018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let</a:t>
            </a:r>
            <a:r>
              <a:rPr lang="zh-CN" altLang="en-US" b="1" dirty="0" smtClean="0"/>
              <a:t>命令 </a:t>
            </a:r>
            <a:r>
              <a:rPr lang="en-US" altLang="zh-CN" b="1" dirty="0" smtClean="0"/>
              <a:t/>
            </a:r>
            <a:br>
              <a:rPr lang="en-US" altLang="zh-CN" b="1" dirty="0" smtClean="0"/>
            </a:br>
            <a:r>
              <a:rPr lang="en-US" altLang="zh-CN" sz="2000" b="1" dirty="0" smtClean="0"/>
              <a:t>--</a:t>
            </a:r>
            <a:r>
              <a:rPr lang="zh-CN" altLang="en-US" sz="2000" b="1" dirty="0" smtClean="0"/>
              <a:t>不存在变量提升</a:t>
            </a:r>
            <a:endParaRPr kumimoji="1" lang="zh-CN" altLang="en-US" sz="2000" dirty="0"/>
          </a:p>
        </p:txBody>
      </p:sp>
      <p:sp>
        <p:nvSpPr>
          <p:cNvPr id="3" name="内容占位符 2"/>
          <p:cNvSpPr>
            <a:spLocks noGrp="1"/>
          </p:cNvSpPr>
          <p:nvPr>
            <p:ph idx="1"/>
          </p:nvPr>
        </p:nvSpPr>
        <p:spPr/>
        <p:txBody>
          <a:bodyPr anchor="t"/>
          <a:lstStyle/>
          <a:p>
            <a:r>
              <a:rPr lang="en-US" altLang="zh-CN" dirty="0" err="1"/>
              <a:t>var</a:t>
            </a:r>
            <a:r>
              <a:rPr lang="zh-CN" altLang="en-US" dirty="0"/>
              <a:t>命令会发生”变量提升“现象，即变量可以在声明之前使用，值为</a:t>
            </a:r>
            <a:r>
              <a:rPr lang="en-US" altLang="zh-CN" dirty="0"/>
              <a:t>undefined</a:t>
            </a:r>
            <a:r>
              <a:rPr lang="zh-CN" altLang="en-US" dirty="0"/>
              <a:t>。这种现象多多少少是有些奇怪的，按照一般的逻辑，变量应该在声明语句之后才可以使用。</a:t>
            </a:r>
          </a:p>
          <a:p>
            <a:r>
              <a:rPr lang="zh-CN" altLang="en-US" dirty="0"/>
              <a:t>为了纠正这种现象，</a:t>
            </a:r>
            <a:r>
              <a:rPr lang="en-US" altLang="zh-CN" dirty="0"/>
              <a:t>let</a:t>
            </a:r>
            <a:r>
              <a:rPr lang="zh-CN" altLang="en-US" dirty="0"/>
              <a:t>命令改变了语法行为，它所声明的变量一定要在声明后使用，否则报错</a:t>
            </a:r>
            <a:r>
              <a:rPr lang="zh-CN" altLang="en-US" dirty="0" smtClean="0"/>
              <a:t>。</a:t>
            </a:r>
            <a:endParaRPr lang="en-US" altLang="zh-CN" dirty="0" smtClean="0"/>
          </a:p>
          <a:p>
            <a:endParaRPr lang="zh-CN" altLang="en-US" b="1" dirty="0" smtClean="0"/>
          </a:p>
          <a:p>
            <a:endParaRPr kumimoji="1" lang="zh-CN" altLang="en-US" dirty="0"/>
          </a:p>
        </p:txBody>
      </p:sp>
    </p:spTree>
    <p:extLst>
      <p:ext uri="{BB962C8B-B14F-4D97-AF65-F5344CB8AC3E}">
        <p14:creationId xmlns:p14="http://schemas.microsoft.com/office/powerpoint/2010/main" val="1873534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let</a:t>
            </a:r>
            <a:r>
              <a:rPr lang="zh-CN" altLang="en-US" b="1" dirty="0" smtClean="0"/>
              <a:t>命令 </a:t>
            </a:r>
            <a:r>
              <a:rPr lang="en-US" altLang="zh-CN" b="1" dirty="0" smtClean="0"/>
              <a:t/>
            </a:r>
            <a:br>
              <a:rPr lang="en-US" altLang="zh-CN" b="1" dirty="0" smtClean="0"/>
            </a:br>
            <a:r>
              <a:rPr lang="en-US" altLang="zh-CN" sz="2000" b="1" dirty="0" smtClean="0"/>
              <a:t>--</a:t>
            </a:r>
            <a:r>
              <a:rPr lang="zh-CN" altLang="en-US" sz="2000" b="1" dirty="0" smtClean="0"/>
              <a:t>不存在变量提升</a:t>
            </a:r>
            <a:endParaRPr kumimoji="1" lang="zh-CN" altLang="en-US" sz="2000" dirty="0"/>
          </a:p>
        </p:txBody>
      </p:sp>
      <p:sp>
        <p:nvSpPr>
          <p:cNvPr id="3" name="内容占位符 2"/>
          <p:cNvSpPr>
            <a:spLocks noGrp="1"/>
          </p:cNvSpPr>
          <p:nvPr>
            <p:ph idx="1"/>
          </p:nvPr>
        </p:nvSpPr>
        <p:spPr/>
        <p:txBody>
          <a:bodyPr anchor="t">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上面代码中，变量</a:t>
            </a:r>
            <a:r>
              <a:rPr lang="en-US" altLang="zh-CN" dirty="0"/>
              <a:t>foo</a:t>
            </a:r>
            <a:r>
              <a:rPr lang="zh-CN" altLang="en-US" dirty="0"/>
              <a:t>用</a:t>
            </a:r>
            <a:r>
              <a:rPr lang="en-US" altLang="zh-CN" dirty="0" err="1"/>
              <a:t>var</a:t>
            </a:r>
            <a:r>
              <a:rPr lang="zh-CN" altLang="en-US" dirty="0"/>
              <a:t>命令声明，会发生变量提升，即脚本开始运行时，变量</a:t>
            </a:r>
            <a:r>
              <a:rPr lang="en-US" altLang="zh-CN" dirty="0"/>
              <a:t>foo</a:t>
            </a:r>
            <a:r>
              <a:rPr lang="zh-CN" altLang="en-US" dirty="0"/>
              <a:t>已经存在了，但是没有值，所以会输出</a:t>
            </a:r>
            <a:r>
              <a:rPr lang="en-US" altLang="zh-CN" dirty="0"/>
              <a:t>undefined</a:t>
            </a:r>
            <a:r>
              <a:rPr lang="zh-CN" altLang="en-US" dirty="0"/>
              <a:t>。变量</a:t>
            </a:r>
            <a:r>
              <a:rPr lang="en-US" altLang="zh-CN" dirty="0"/>
              <a:t>bar</a:t>
            </a:r>
            <a:r>
              <a:rPr lang="zh-CN" altLang="en-US" dirty="0"/>
              <a:t>用</a:t>
            </a:r>
            <a:r>
              <a:rPr lang="en-US" altLang="zh-CN" dirty="0"/>
              <a:t>let</a:t>
            </a:r>
            <a:r>
              <a:rPr lang="zh-CN" altLang="en-US" dirty="0"/>
              <a:t>命令声明，不会发生变量提升。这表示在声明它之前，变量</a:t>
            </a:r>
            <a:r>
              <a:rPr lang="en-US" altLang="zh-CN" dirty="0"/>
              <a:t>bar</a:t>
            </a:r>
            <a:r>
              <a:rPr lang="zh-CN" altLang="en-US" dirty="0"/>
              <a:t>是不存在的，这时如果用到它，就会抛出一个错误。</a:t>
            </a:r>
            <a:endParaRPr lang="zh-CN" altLang="en-US" b="1" dirty="0" smtClean="0"/>
          </a:p>
          <a:p>
            <a:endParaRPr kumimoji="1" lang="zh-CN" altLang="en-US" dirty="0"/>
          </a:p>
        </p:txBody>
      </p:sp>
      <p:sp>
        <p:nvSpPr>
          <p:cNvPr id="6" name="文本框 5"/>
          <p:cNvSpPr txBox="1"/>
          <p:nvPr/>
        </p:nvSpPr>
        <p:spPr>
          <a:xfrm>
            <a:off x="739588" y="2065868"/>
            <a:ext cx="7207623" cy="2031325"/>
          </a:xfrm>
          <a:prstGeom prst="rect">
            <a:avLst/>
          </a:prstGeom>
          <a:noFill/>
        </p:spPr>
        <p:txBody>
          <a:bodyPr wrap="square" rtlCol="0">
            <a:spAutoFit/>
          </a:bodyPr>
          <a:lstStyle/>
          <a:p>
            <a:r>
              <a:rPr lang="en-US" altLang="zh-CN" dirty="0"/>
              <a:t>// </a:t>
            </a:r>
            <a:r>
              <a:rPr lang="en-US" altLang="zh-CN" dirty="0" err="1"/>
              <a:t>var</a:t>
            </a:r>
            <a:r>
              <a:rPr lang="en-US" altLang="zh-CN" dirty="0"/>
              <a:t> </a:t>
            </a:r>
            <a:r>
              <a:rPr lang="zh-CN" altLang="en-US" dirty="0"/>
              <a:t>的情况 </a:t>
            </a:r>
            <a:endParaRPr lang="en-US" altLang="zh-CN" dirty="0" smtClean="0"/>
          </a:p>
          <a:p>
            <a:r>
              <a:rPr lang="en-US" altLang="zh-CN" dirty="0" err="1" smtClean="0"/>
              <a:t>console.log</a:t>
            </a:r>
            <a:r>
              <a:rPr lang="en-US" altLang="zh-CN" dirty="0" smtClean="0"/>
              <a:t>(foo</a:t>
            </a:r>
            <a:r>
              <a:rPr lang="en-US" altLang="zh-CN" dirty="0"/>
              <a:t>); // </a:t>
            </a:r>
            <a:r>
              <a:rPr lang="zh-CN" altLang="en-US" dirty="0"/>
              <a:t>输出</a:t>
            </a:r>
            <a:r>
              <a:rPr lang="en-US" altLang="zh-CN" dirty="0"/>
              <a:t>undefined </a:t>
            </a:r>
            <a:endParaRPr lang="en-US" altLang="zh-CN" dirty="0" smtClean="0"/>
          </a:p>
          <a:p>
            <a:r>
              <a:rPr lang="en-US" altLang="zh-CN" dirty="0" err="1" smtClean="0"/>
              <a:t>var</a:t>
            </a:r>
            <a:r>
              <a:rPr lang="en-US" altLang="zh-CN" dirty="0" smtClean="0"/>
              <a:t> foo </a:t>
            </a:r>
            <a:r>
              <a:rPr lang="en-US" altLang="zh-CN" dirty="0"/>
              <a:t>=</a:t>
            </a:r>
            <a:r>
              <a:rPr lang="en-US" altLang="zh-CN" dirty="0" smtClean="0"/>
              <a:t> </a:t>
            </a:r>
            <a:r>
              <a:rPr lang="en-US" altLang="zh-CN" dirty="0"/>
              <a:t>2;</a:t>
            </a:r>
            <a:r>
              <a:rPr lang="en-US" altLang="zh-CN" dirty="0" smtClean="0"/>
              <a:t> </a:t>
            </a:r>
          </a:p>
          <a:p>
            <a:endParaRPr lang="en-US" altLang="zh-CN" dirty="0"/>
          </a:p>
          <a:p>
            <a:r>
              <a:rPr lang="en-US" altLang="zh-CN" dirty="0" smtClean="0"/>
              <a:t>// </a:t>
            </a:r>
            <a:r>
              <a:rPr lang="en-US" altLang="zh-CN" dirty="0"/>
              <a:t>let </a:t>
            </a:r>
            <a:r>
              <a:rPr lang="zh-CN" altLang="en-US" dirty="0"/>
              <a:t>的情况 </a:t>
            </a:r>
            <a:endParaRPr lang="en-US" altLang="zh-CN" dirty="0" smtClean="0"/>
          </a:p>
          <a:p>
            <a:r>
              <a:rPr lang="en-US" altLang="zh-CN" dirty="0" err="1" smtClean="0"/>
              <a:t>console.log</a:t>
            </a:r>
            <a:r>
              <a:rPr lang="en-US" altLang="zh-CN" dirty="0" smtClean="0"/>
              <a:t>(bar</a:t>
            </a:r>
            <a:r>
              <a:rPr lang="en-US" altLang="zh-CN" dirty="0"/>
              <a:t>); // </a:t>
            </a:r>
            <a:r>
              <a:rPr lang="zh-CN" altLang="en-US" dirty="0"/>
              <a:t>报错</a:t>
            </a:r>
            <a:r>
              <a:rPr lang="en-US" altLang="zh-CN" dirty="0" err="1"/>
              <a:t>ReferenceError</a:t>
            </a:r>
            <a:r>
              <a:rPr lang="en-US" altLang="zh-CN" dirty="0"/>
              <a:t> </a:t>
            </a:r>
            <a:endParaRPr lang="en-US" altLang="zh-CN" dirty="0" smtClean="0"/>
          </a:p>
          <a:p>
            <a:r>
              <a:rPr lang="en-US" altLang="zh-CN" dirty="0" smtClean="0"/>
              <a:t>let bar </a:t>
            </a:r>
            <a:r>
              <a:rPr lang="en-US" altLang="zh-CN" dirty="0"/>
              <a:t>=</a:t>
            </a:r>
            <a:r>
              <a:rPr lang="en-US" altLang="zh-CN" dirty="0" smtClean="0"/>
              <a:t> </a:t>
            </a:r>
            <a:r>
              <a:rPr lang="en-US" altLang="zh-CN" dirty="0"/>
              <a:t>2;</a:t>
            </a:r>
            <a:endParaRPr kumimoji="1" lang="zh-CN" altLang="en-US" dirty="0"/>
          </a:p>
        </p:txBody>
      </p:sp>
    </p:spTree>
    <p:extLst>
      <p:ext uri="{BB962C8B-B14F-4D97-AF65-F5344CB8AC3E}">
        <p14:creationId xmlns:p14="http://schemas.microsoft.com/office/powerpoint/2010/main" val="2061052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暂时性</a:t>
            </a:r>
            <a:r>
              <a:rPr lang="zh-CN" altLang="en-US" sz="2000" b="1" dirty="0" smtClean="0"/>
              <a:t>死区</a:t>
            </a:r>
            <a:endParaRPr lang="zh-CN" altLang="en-US" sz="2000" b="1" dirty="0"/>
          </a:p>
        </p:txBody>
      </p:sp>
      <p:sp>
        <p:nvSpPr>
          <p:cNvPr id="3" name="内容占位符 2"/>
          <p:cNvSpPr>
            <a:spLocks noGrp="1"/>
          </p:cNvSpPr>
          <p:nvPr>
            <p:ph idx="1"/>
          </p:nvPr>
        </p:nvSpPr>
        <p:spPr/>
        <p:txBody>
          <a:bodyPr anchor="t"/>
          <a:lstStyle/>
          <a:p>
            <a:r>
              <a:rPr lang="zh-CN" altLang="en-US" dirty="0"/>
              <a:t>只要块级作用域内存在</a:t>
            </a:r>
            <a:r>
              <a:rPr lang="en-US" altLang="zh-CN" dirty="0"/>
              <a:t>let</a:t>
            </a:r>
            <a:r>
              <a:rPr lang="zh-CN" altLang="en-US" dirty="0"/>
              <a:t>命令，它所声明的变量就“绑定”（</a:t>
            </a:r>
            <a:r>
              <a:rPr lang="en-US" altLang="zh-CN" dirty="0"/>
              <a:t>binding</a:t>
            </a:r>
            <a:r>
              <a:rPr lang="zh-CN" altLang="en-US" dirty="0"/>
              <a:t>）这个区域，不再受外部的影响</a:t>
            </a:r>
            <a:r>
              <a:rPr lang="zh-CN" altLang="en-US" dirty="0" smtClean="0"/>
              <a:t>。</a:t>
            </a:r>
            <a:endParaRPr lang="en-US" altLang="zh-CN" dirty="0" smtClean="0"/>
          </a:p>
          <a:p>
            <a:endParaRPr lang="en-US" altLang="zh-CN" dirty="0" smtClean="0"/>
          </a:p>
          <a:p>
            <a:endParaRPr lang="en-US" altLang="zh-CN" b="1" dirty="0" smtClean="0"/>
          </a:p>
          <a:p>
            <a:endParaRPr lang="en-US" altLang="zh-CN" b="1" dirty="0"/>
          </a:p>
          <a:p>
            <a:endParaRPr lang="en-US" altLang="zh-CN" b="1" dirty="0"/>
          </a:p>
          <a:p>
            <a:r>
              <a:rPr lang="zh-CN" altLang="en-US" dirty="0"/>
              <a:t>上面代码中，存在全局变量</a:t>
            </a:r>
            <a:r>
              <a:rPr lang="en-US" altLang="zh-CN" dirty="0" err="1"/>
              <a:t>tmp</a:t>
            </a:r>
            <a:r>
              <a:rPr lang="zh-CN" altLang="en-US" dirty="0"/>
              <a:t>，但是块级作用域内</a:t>
            </a:r>
            <a:r>
              <a:rPr lang="en-US" altLang="zh-CN" dirty="0"/>
              <a:t>let</a:t>
            </a:r>
            <a:r>
              <a:rPr lang="zh-CN" altLang="en-US" dirty="0"/>
              <a:t>又声明了一个局部变量</a:t>
            </a:r>
            <a:r>
              <a:rPr lang="en-US" altLang="zh-CN" dirty="0" err="1"/>
              <a:t>tmp</a:t>
            </a:r>
            <a:r>
              <a:rPr lang="zh-CN" altLang="en-US" dirty="0"/>
              <a:t>，导致后者绑定这个块级作用域，所以在</a:t>
            </a:r>
            <a:r>
              <a:rPr lang="en-US" altLang="zh-CN" dirty="0"/>
              <a:t>let</a:t>
            </a:r>
            <a:r>
              <a:rPr lang="zh-CN" altLang="en-US" dirty="0"/>
              <a:t>声明变量前，对</a:t>
            </a:r>
            <a:r>
              <a:rPr lang="en-US" altLang="zh-CN" dirty="0" err="1"/>
              <a:t>tmp</a:t>
            </a:r>
            <a:r>
              <a:rPr lang="zh-CN" altLang="en-US" dirty="0"/>
              <a:t>赋值会报错</a:t>
            </a:r>
            <a:r>
              <a:rPr lang="zh-CN" altLang="en-US" dirty="0" smtClean="0"/>
              <a:t>。</a:t>
            </a:r>
            <a:endParaRPr lang="en-US" altLang="zh-CN" dirty="0" smtClean="0"/>
          </a:p>
          <a:p>
            <a:endParaRPr lang="zh-CN" altLang="en-US" b="1" dirty="0" smtClean="0"/>
          </a:p>
          <a:p>
            <a:endParaRPr kumimoji="1" lang="zh-CN" altLang="en-US" dirty="0"/>
          </a:p>
        </p:txBody>
      </p:sp>
      <p:sp>
        <p:nvSpPr>
          <p:cNvPr id="5" name="文本框 4"/>
          <p:cNvSpPr txBox="1"/>
          <p:nvPr/>
        </p:nvSpPr>
        <p:spPr>
          <a:xfrm>
            <a:off x="806824" y="2904565"/>
            <a:ext cx="7272169" cy="1477328"/>
          </a:xfrm>
          <a:prstGeom prst="rect">
            <a:avLst/>
          </a:prstGeom>
          <a:noFill/>
        </p:spPr>
        <p:txBody>
          <a:bodyPr wrap="square" rtlCol="0">
            <a:spAutoFit/>
          </a:bodyPr>
          <a:lstStyle/>
          <a:p>
            <a:r>
              <a:rPr lang="en-US" altLang="zh-CN" dirty="0" err="1"/>
              <a:t>var</a:t>
            </a:r>
            <a:r>
              <a:rPr lang="en-US" altLang="zh-CN" dirty="0" smtClean="0"/>
              <a:t> </a:t>
            </a:r>
            <a:r>
              <a:rPr lang="en-US" altLang="zh-CN" dirty="0" err="1" smtClean="0"/>
              <a:t>tmp</a:t>
            </a:r>
            <a:r>
              <a:rPr lang="en-US" altLang="zh-CN" dirty="0" smtClean="0"/>
              <a:t> </a:t>
            </a:r>
            <a:r>
              <a:rPr lang="en-US" altLang="zh-CN" dirty="0"/>
              <a:t>=</a:t>
            </a:r>
            <a:r>
              <a:rPr lang="en-US" altLang="zh-CN" dirty="0" smtClean="0"/>
              <a:t> </a:t>
            </a:r>
            <a:r>
              <a:rPr lang="en-US" altLang="zh-CN" dirty="0"/>
              <a:t>123;</a:t>
            </a:r>
            <a:r>
              <a:rPr lang="en-US" altLang="zh-CN" dirty="0" smtClean="0"/>
              <a:t> </a:t>
            </a:r>
          </a:p>
          <a:p>
            <a:r>
              <a:rPr lang="en-US" altLang="zh-CN" dirty="0" smtClean="0"/>
              <a:t>if </a:t>
            </a:r>
            <a:r>
              <a:rPr lang="en-US" altLang="zh-CN" dirty="0"/>
              <a:t>(true)</a:t>
            </a:r>
            <a:r>
              <a:rPr lang="en-US" altLang="zh-CN" dirty="0" smtClean="0"/>
              <a:t> </a:t>
            </a:r>
            <a:r>
              <a:rPr lang="en-US" altLang="zh-CN" dirty="0"/>
              <a:t>{</a:t>
            </a:r>
            <a:r>
              <a:rPr lang="en-US" altLang="zh-CN" dirty="0" smtClean="0"/>
              <a:t> </a:t>
            </a:r>
          </a:p>
          <a:p>
            <a:pPr lvl="1"/>
            <a:r>
              <a:rPr lang="en-US" altLang="zh-CN" dirty="0" err="1" smtClean="0"/>
              <a:t>tmp</a:t>
            </a:r>
            <a:r>
              <a:rPr lang="en-US" altLang="zh-CN" dirty="0" smtClean="0"/>
              <a:t> </a:t>
            </a:r>
            <a:r>
              <a:rPr lang="en-US" altLang="zh-CN" dirty="0"/>
              <a:t>=</a:t>
            </a:r>
            <a:r>
              <a:rPr lang="en-US" altLang="zh-CN" dirty="0" smtClean="0"/>
              <a:t> </a:t>
            </a:r>
            <a:r>
              <a:rPr lang="en-US" altLang="zh-CN" dirty="0"/>
              <a:t>'</a:t>
            </a:r>
            <a:r>
              <a:rPr lang="en-US" altLang="zh-CN" dirty="0" err="1"/>
              <a:t>abc</a:t>
            </a:r>
            <a:r>
              <a:rPr lang="en-US" altLang="zh-CN" dirty="0"/>
              <a:t>'; // </a:t>
            </a:r>
            <a:r>
              <a:rPr lang="en-US" altLang="zh-CN" dirty="0" err="1"/>
              <a:t>ReferenceError</a:t>
            </a:r>
            <a:r>
              <a:rPr lang="en-US" altLang="zh-CN" dirty="0"/>
              <a:t> </a:t>
            </a:r>
            <a:endParaRPr lang="en-US" altLang="zh-CN" dirty="0" smtClean="0"/>
          </a:p>
          <a:p>
            <a:pPr lvl="1"/>
            <a:r>
              <a:rPr lang="en-US" altLang="zh-CN" dirty="0" smtClean="0"/>
              <a:t>let </a:t>
            </a:r>
            <a:r>
              <a:rPr lang="en-US" altLang="zh-CN" dirty="0" err="1" smtClean="0"/>
              <a:t>tmp</a:t>
            </a:r>
            <a:r>
              <a:rPr lang="en-US" altLang="zh-CN" dirty="0"/>
              <a:t>;</a:t>
            </a:r>
            <a:r>
              <a:rPr lang="en-US" altLang="zh-CN" dirty="0" smtClean="0"/>
              <a:t> </a:t>
            </a:r>
          </a:p>
          <a:p>
            <a:r>
              <a:rPr lang="en-US" altLang="zh-CN" dirty="0" smtClean="0"/>
              <a:t>}</a:t>
            </a:r>
            <a:endParaRPr kumimoji="1" lang="zh-CN" altLang="en-US" dirty="0"/>
          </a:p>
        </p:txBody>
      </p:sp>
    </p:spTree>
    <p:extLst>
      <p:ext uri="{BB962C8B-B14F-4D97-AF65-F5344CB8AC3E}">
        <p14:creationId xmlns:p14="http://schemas.microsoft.com/office/powerpoint/2010/main" val="924218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ECMAScript 6 </a:t>
            </a:r>
            <a:r>
              <a:rPr kumimoji="1" lang="zh-CN" altLang="en-US" b="1" dirty="0" smtClean="0"/>
              <a:t>简介</a:t>
            </a:r>
            <a:endParaRPr kumimoji="1" lang="zh-CN" altLang="en-US" dirty="0"/>
          </a:p>
        </p:txBody>
      </p:sp>
      <p:sp>
        <p:nvSpPr>
          <p:cNvPr id="3" name="内容占位符 2"/>
          <p:cNvSpPr>
            <a:spLocks noGrp="1"/>
          </p:cNvSpPr>
          <p:nvPr>
            <p:ph idx="1"/>
          </p:nvPr>
        </p:nvSpPr>
        <p:spPr/>
        <p:txBody>
          <a:bodyPr anchor="t"/>
          <a:lstStyle/>
          <a:p>
            <a:r>
              <a:rPr lang="en-US" altLang="zh-CN" dirty="0"/>
              <a:t>ECMAScript 6.0</a:t>
            </a:r>
            <a:r>
              <a:rPr lang="zh-CN" altLang="en-US" dirty="0"/>
              <a:t>（以下简称 </a:t>
            </a:r>
            <a:r>
              <a:rPr lang="en-US" altLang="zh-CN" dirty="0"/>
              <a:t>ES6</a:t>
            </a:r>
            <a:r>
              <a:rPr lang="zh-CN" altLang="en-US" dirty="0"/>
              <a:t>）是 </a:t>
            </a:r>
            <a:r>
              <a:rPr lang="en-US" altLang="zh-CN" dirty="0"/>
              <a:t>JavaScript </a:t>
            </a:r>
            <a:r>
              <a:rPr lang="zh-CN" altLang="en-US" dirty="0"/>
              <a:t>语言的下一代标准，已经在</a:t>
            </a:r>
            <a:r>
              <a:rPr lang="en-US" altLang="zh-CN" dirty="0"/>
              <a:t>2015</a:t>
            </a:r>
            <a:r>
              <a:rPr lang="zh-CN" altLang="en-US" dirty="0"/>
              <a:t>年</a:t>
            </a:r>
            <a:r>
              <a:rPr lang="en-US" altLang="zh-CN" dirty="0"/>
              <a:t>6</a:t>
            </a:r>
            <a:r>
              <a:rPr lang="zh-CN" altLang="en-US" dirty="0"/>
              <a:t>月正式发布了。它的目标，是使得 </a:t>
            </a:r>
            <a:r>
              <a:rPr lang="en-US" altLang="zh-CN" dirty="0"/>
              <a:t>JavaScript </a:t>
            </a:r>
            <a:r>
              <a:rPr lang="zh-CN" altLang="en-US" dirty="0"/>
              <a:t>语言可以用来编写复杂的大型应用程序，成为企业级开发语言</a:t>
            </a:r>
            <a:r>
              <a:rPr lang="zh-CN" altLang="en-US" dirty="0" smtClean="0"/>
              <a:t>。</a:t>
            </a:r>
            <a:endParaRPr lang="en-US" altLang="zh-CN" dirty="0" smtClean="0"/>
          </a:p>
          <a:p>
            <a:endParaRPr lang="en-US" altLang="zh-CN" b="1" dirty="0" smtClean="0"/>
          </a:p>
          <a:p>
            <a:r>
              <a:rPr lang="en-US" altLang="zh-CN" b="1" dirty="0" smtClean="0"/>
              <a:t>ECMAScript </a:t>
            </a:r>
            <a:r>
              <a:rPr lang="zh-CN" altLang="en-US" b="1" dirty="0"/>
              <a:t>和 </a:t>
            </a:r>
            <a:r>
              <a:rPr lang="en-US" altLang="zh-CN" b="1" dirty="0"/>
              <a:t>JavaScript </a:t>
            </a:r>
            <a:r>
              <a:rPr lang="zh-CN" altLang="en-US" b="1" dirty="0"/>
              <a:t>的关系</a:t>
            </a:r>
          </a:p>
          <a:p>
            <a:r>
              <a:rPr lang="fr-FR" altLang="zh-CN" b="1" dirty="0"/>
              <a:t>ES6 </a:t>
            </a:r>
            <a:r>
              <a:rPr lang="zh-CN" altLang="fr-FR" b="1" dirty="0"/>
              <a:t>与 </a:t>
            </a:r>
            <a:r>
              <a:rPr lang="fr-FR" altLang="zh-CN" b="1" dirty="0" err="1"/>
              <a:t>ECMAScript</a:t>
            </a:r>
            <a:r>
              <a:rPr lang="fr-FR" altLang="zh-CN" b="1" dirty="0"/>
              <a:t> 2015 </a:t>
            </a:r>
            <a:r>
              <a:rPr lang="zh-CN" altLang="fr-FR" b="1" dirty="0"/>
              <a:t>的关系</a:t>
            </a:r>
          </a:p>
          <a:p>
            <a:r>
              <a:rPr lang="zh-CN" altLang="en-US" b="1" dirty="0"/>
              <a:t>语法提案的批准流程</a:t>
            </a:r>
          </a:p>
          <a:p>
            <a:r>
              <a:rPr lang="en-US" altLang="zh-CN" b="1" dirty="0"/>
              <a:t>ECMAScript </a:t>
            </a:r>
            <a:r>
              <a:rPr lang="zh-CN" altLang="en-US" b="1" dirty="0"/>
              <a:t>的历史</a:t>
            </a:r>
          </a:p>
          <a:p>
            <a:endParaRPr kumimoji="1" lang="zh-CN" altLang="en-US" dirty="0"/>
          </a:p>
        </p:txBody>
      </p:sp>
    </p:spTree>
    <p:extLst>
      <p:ext uri="{BB962C8B-B14F-4D97-AF65-F5344CB8AC3E}">
        <p14:creationId xmlns:p14="http://schemas.microsoft.com/office/powerpoint/2010/main" val="1318825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暂时性</a:t>
            </a:r>
            <a:r>
              <a:rPr lang="zh-CN" altLang="en-US" sz="2000" b="1" dirty="0" smtClean="0"/>
              <a:t>死区</a:t>
            </a:r>
            <a:endParaRPr lang="zh-CN" altLang="en-US" sz="2000" b="1" dirty="0"/>
          </a:p>
        </p:txBody>
      </p:sp>
      <p:sp>
        <p:nvSpPr>
          <p:cNvPr id="3" name="内容占位符 2"/>
          <p:cNvSpPr>
            <a:spLocks noGrp="1"/>
          </p:cNvSpPr>
          <p:nvPr>
            <p:ph idx="1"/>
          </p:nvPr>
        </p:nvSpPr>
        <p:spPr/>
        <p:txBody>
          <a:bodyPr anchor="t"/>
          <a:lstStyle/>
          <a:p>
            <a:r>
              <a:rPr lang="en-US" altLang="zh-CN" dirty="0"/>
              <a:t>ES6</a:t>
            </a:r>
            <a:r>
              <a:rPr lang="zh-CN" altLang="en-US" dirty="0"/>
              <a:t>明确规定，如果区块中存在</a:t>
            </a:r>
            <a:r>
              <a:rPr lang="en-US" altLang="zh-CN" dirty="0"/>
              <a:t>let</a:t>
            </a:r>
            <a:r>
              <a:rPr lang="zh-CN" altLang="en-US" dirty="0"/>
              <a:t>和</a:t>
            </a:r>
            <a:r>
              <a:rPr lang="en-US" altLang="zh-CN" dirty="0" err="1"/>
              <a:t>const</a:t>
            </a:r>
            <a:r>
              <a:rPr lang="zh-CN" altLang="en-US" dirty="0"/>
              <a:t>命令，这个区块对这些命令声明的变量，从一开始就形成了封闭作用域。凡是在声明之前就使用这些变量，就会报错。</a:t>
            </a:r>
          </a:p>
          <a:p>
            <a:r>
              <a:rPr lang="zh-CN" altLang="en-US" dirty="0"/>
              <a:t>总之，在代码块内，使用</a:t>
            </a:r>
            <a:r>
              <a:rPr lang="en-US" altLang="zh-CN" dirty="0"/>
              <a:t>let</a:t>
            </a:r>
            <a:r>
              <a:rPr lang="zh-CN" altLang="en-US" dirty="0"/>
              <a:t>命令声明变量之前，该变量都是不可用的。这在语法上，称为“暂时性死区”（</a:t>
            </a:r>
            <a:r>
              <a:rPr lang="en-US" altLang="zh-CN" dirty="0"/>
              <a:t>temporal dead zone</a:t>
            </a:r>
            <a:r>
              <a:rPr lang="zh-CN" altLang="en-US" dirty="0"/>
              <a:t>，简称 </a:t>
            </a:r>
            <a:r>
              <a:rPr lang="en-US" altLang="zh-CN" dirty="0"/>
              <a:t>TDZ</a:t>
            </a:r>
            <a:r>
              <a:rPr lang="zh-CN" altLang="en-US" dirty="0"/>
              <a:t>）。</a:t>
            </a:r>
          </a:p>
          <a:p>
            <a:endParaRPr lang="zh-CN" altLang="en-US" b="1" dirty="0" smtClean="0"/>
          </a:p>
          <a:p>
            <a:endParaRPr kumimoji="1" lang="zh-CN" altLang="en-US" dirty="0"/>
          </a:p>
        </p:txBody>
      </p:sp>
      <p:sp>
        <p:nvSpPr>
          <p:cNvPr id="6" name="文本框 5"/>
          <p:cNvSpPr txBox="1"/>
          <p:nvPr/>
        </p:nvSpPr>
        <p:spPr>
          <a:xfrm>
            <a:off x="457200" y="3718679"/>
            <a:ext cx="7772400" cy="2862322"/>
          </a:xfrm>
          <a:prstGeom prst="rect">
            <a:avLst/>
          </a:prstGeom>
          <a:noFill/>
        </p:spPr>
        <p:txBody>
          <a:bodyPr wrap="square" rtlCol="0">
            <a:spAutoFit/>
          </a:bodyPr>
          <a:lstStyle/>
          <a:p>
            <a:r>
              <a:rPr lang="en-US" altLang="zh-CN" dirty="0"/>
              <a:t>if</a:t>
            </a:r>
            <a:r>
              <a:rPr lang="en-US" altLang="zh-CN" dirty="0" smtClean="0"/>
              <a:t> </a:t>
            </a:r>
            <a:r>
              <a:rPr lang="en-US" altLang="zh-CN" dirty="0"/>
              <a:t>(true)</a:t>
            </a:r>
            <a:r>
              <a:rPr lang="en-US" altLang="zh-CN" dirty="0" smtClean="0"/>
              <a:t> {</a:t>
            </a:r>
          </a:p>
          <a:p>
            <a:pPr lvl="1"/>
            <a:r>
              <a:rPr lang="en-US" altLang="zh-CN" dirty="0" err="1" smtClean="0"/>
              <a:t>tmp</a:t>
            </a:r>
            <a:r>
              <a:rPr lang="en-US" altLang="zh-CN" dirty="0" smtClean="0"/>
              <a:t> </a:t>
            </a:r>
            <a:r>
              <a:rPr lang="en-US" altLang="zh-CN" dirty="0"/>
              <a:t>=</a:t>
            </a:r>
            <a:r>
              <a:rPr lang="en-US" altLang="zh-CN" dirty="0" smtClean="0"/>
              <a:t> </a:t>
            </a:r>
            <a:r>
              <a:rPr lang="en-US" altLang="zh-CN" dirty="0"/>
              <a:t>'</a:t>
            </a:r>
            <a:r>
              <a:rPr lang="en-US" altLang="zh-CN" dirty="0" err="1"/>
              <a:t>abc</a:t>
            </a:r>
            <a:r>
              <a:rPr lang="en-US" altLang="zh-CN" dirty="0"/>
              <a:t>'; // </a:t>
            </a:r>
            <a:r>
              <a:rPr lang="en-US" altLang="zh-CN" dirty="0" err="1" smtClean="0"/>
              <a:t>ReferenceError</a:t>
            </a:r>
            <a:r>
              <a:rPr lang="en-US" altLang="zh-CN" dirty="0" smtClean="0"/>
              <a:t> </a:t>
            </a:r>
          </a:p>
          <a:p>
            <a:pPr lvl="1"/>
            <a:r>
              <a:rPr lang="en-US" altLang="zh-CN" dirty="0" err="1" smtClean="0"/>
              <a:t>console.log</a:t>
            </a:r>
            <a:r>
              <a:rPr lang="en-US" altLang="zh-CN" dirty="0" smtClean="0"/>
              <a:t>(</a:t>
            </a:r>
            <a:r>
              <a:rPr lang="en-US" altLang="zh-CN" dirty="0" err="1" smtClean="0"/>
              <a:t>tmp</a:t>
            </a:r>
            <a:r>
              <a:rPr lang="en-US" altLang="zh-CN" dirty="0"/>
              <a:t>); // </a:t>
            </a:r>
            <a:r>
              <a:rPr lang="en-US" altLang="zh-CN" dirty="0" err="1"/>
              <a:t>ReferenceError</a:t>
            </a:r>
            <a:r>
              <a:rPr lang="en-US" altLang="zh-CN" dirty="0"/>
              <a:t> </a:t>
            </a:r>
            <a:endParaRPr lang="en-US" altLang="zh-CN" dirty="0" smtClean="0"/>
          </a:p>
          <a:p>
            <a:pPr lvl="1"/>
            <a:r>
              <a:rPr lang="en-US" altLang="zh-CN" dirty="0" smtClean="0"/>
              <a:t>let </a:t>
            </a:r>
            <a:r>
              <a:rPr lang="en-US" altLang="zh-CN" dirty="0" err="1" smtClean="0"/>
              <a:t>tmp</a:t>
            </a:r>
            <a:r>
              <a:rPr lang="en-US" altLang="zh-CN" dirty="0"/>
              <a:t>; </a:t>
            </a:r>
            <a:endParaRPr lang="en-US" altLang="zh-CN" dirty="0" smtClean="0"/>
          </a:p>
          <a:p>
            <a:pPr lvl="1"/>
            <a:r>
              <a:rPr lang="en-US" altLang="zh-CN" dirty="0" err="1" smtClean="0"/>
              <a:t>console.log</a:t>
            </a:r>
            <a:r>
              <a:rPr lang="en-US" altLang="zh-CN" dirty="0" smtClean="0"/>
              <a:t>(</a:t>
            </a:r>
            <a:r>
              <a:rPr lang="en-US" altLang="zh-CN" dirty="0" err="1" smtClean="0"/>
              <a:t>tmp</a:t>
            </a:r>
            <a:r>
              <a:rPr lang="en-US" altLang="zh-CN" dirty="0"/>
              <a:t>); // undefined </a:t>
            </a:r>
            <a:endParaRPr lang="en-US" altLang="zh-CN" dirty="0" smtClean="0"/>
          </a:p>
          <a:p>
            <a:pPr lvl="1"/>
            <a:r>
              <a:rPr lang="en-US" altLang="zh-CN" dirty="0" err="1" smtClean="0"/>
              <a:t>tmp</a:t>
            </a:r>
            <a:r>
              <a:rPr lang="en-US" altLang="zh-CN" dirty="0" smtClean="0"/>
              <a:t> </a:t>
            </a:r>
            <a:r>
              <a:rPr lang="en-US" altLang="zh-CN" dirty="0"/>
              <a:t>=</a:t>
            </a:r>
            <a:r>
              <a:rPr lang="en-US" altLang="zh-CN" dirty="0" smtClean="0"/>
              <a:t> </a:t>
            </a:r>
            <a:r>
              <a:rPr lang="en-US" altLang="zh-CN" dirty="0"/>
              <a:t>123;</a:t>
            </a:r>
            <a:r>
              <a:rPr lang="en-US" altLang="zh-CN" dirty="0" smtClean="0"/>
              <a:t> </a:t>
            </a:r>
          </a:p>
          <a:p>
            <a:pPr lvl="1"/>
            <a:r>
              <a:rPr lang="en-US" altLang="zh-CN" dirty="0" err="1" smtClean="0"/>
              <a:t>console.log</a:t>
            </a:r>
            <a:r>
              <a:rPr lang="en-US" altLang="zh-CN" dirty="0" smtClean="0"/>
              <a:t>(</a:t>
            </a:r>
            <a:r>
              <a:rPr lang="en-US" altLang="zh-CN" dirty="0" err="1" smtClean="0"/>
              <a:t>tmp</a:t>
            </a:r>
            <a:r>
              <a:rPr lang="en-US" altLang="zh-CN" dirty="0"/>
              <a:t>); // 123 </a:t>
            </a:r>
            <a:endParaRPr lang="en-US" altLang="zh-CN" dirty="0" smtClean="0"/>
          </a:p>
          <a:p>
            <a:r>
              <a:rPr lang="en-US" altLang="zh-CN" dirty="0" smtClean="0"/>
              <a:t>}</a:t>
            </a:r>
          </a:p>
          <a:p>
            <a:r>
              <a:rPr lang="en-US" altLang="zh-CN" dirty="0" err="1" smtClean="0"/>
              <a:t>typeof</a:t>
            </a:r>
            <a:r>
              <a:rPr lang="en-US" altLang="zh-CN" dirty="0" smtClean="0"/>
              <a:t> x; // </a:t>
            </a:r>
            <a:r>
              <a:rPr lang="en-US" altLang="zh-CN" dirty="0" err="1" smtClean="0"/>
              <a:t>ReferenceError</a:t>
            </a:r>
            <a:r>
              <a:rPr lang="en-US" altLang="zh-CN" dirty="0" smtClean="0"/>
              <a:t> </a:t>
            </a:r>
          </a:p>
          <a:p>
            <a:r>
              <a:rPr lang="en-US" altLang="zh-CN" dirty="0" smtClean="0"/>
              <a:t>let x;</a:t>
            </a:r>
            <a:endParaRPr kumimoji="1" lang="zh-CN" altLang="en-US" dirty="0" smtClean="0"/>
          </a:p>
        </p:txBody>
      </p:sp>
    </p:spTree>
    <p:extLst>
      <p:ext uri="{BB962C8B-B14F-4D97-AF65-F5344CB8AC3E}">
        <p14:creationId xmlns:p14="http://schemas.microsoft.com/office/powerpoint/2010/main" val="1859096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暂时性</a:t>
            </a:r>
            <a:r>
              <a:rPr lang="zh-CN" altLang="en-US" sz="2000" b="1" dirty="0" smtClean="0"/>
              <a:t>死区</a:t>
            </a:r>
            <a:endParaRPr lang="zh-CN" altLang="en-US" sz="2000" b="1" dirty="0"/>
          </a:p>
        </p:txBody>
      </p:sp>
      <p:sp>
        <p:nvSpPr>
          <p:cNvPr id="3" name="内容占位符 2"/>
          <p:cNvSpPr>
            <a:spLocks noGrp="1"/>
          </p:cNvSpPr>
          <p:nvPr>
            <p:ph idx="1"/>
          </p:nvPr>
        </p:nvSpPr>
        <p:spPr/>
        <p:txBody>
          <a:bodyPr anchor="t"/>
          <a:lstStyle/>
          <a:p>
            <a:endParaRPr lang="zh-CN" altLang="en-US" b="1" dirty="0" smtClean="0"/>
          </a:p>
          <a:p>
            <a:endParaRPr kumimoji="1" lang="en-US" altLang="zh-CN" dirty="0" smtClean="0"/>
          </a:p>
          <a:p>
            <a:endParaRPr kumimoji="1" lang="en-US" altLang="zh-CN" dirty="0" smtClean="0"/>
          </a:p>
          <a:p>
            <a:endParaRPr kumimoji="1" lang="en-US" altLang="zh-CN" dirty="0" smtClean="0"/>
          </a:p>
          <a:p>
            <a:r>
              <a:rPr lang="zh-CN" altLang="en-US" dirty="0"/>
              <a:t>上面代码中，调用</a:t>
            </a:r>
            <a:r>
              <a:rPr lang="en-US" altLang="zh-CN" dirty="0"/>
              <a:t>bar</a:t>
            </a:r>
            <a:r>
              <a:rPr lang="zh-CN" altLang="en-US" dirty="0"/>
              <a:t>函数之所以报错（某些实现可能不报错），是因为参数</a:t>
            </a:r>
            <a:r>
              <a:rPr lang="en-US" altLang="zh-CN" dirty="0"/>
              <a:t>x</a:t>
            </a:r>
            <a:r>
              <a:rPr lang="zh-CN" altLang="en-US" dirty="0"/>
              <a:t>默认值等于另一个参数</a:t>
            </a:r>
            <a:r>
              <a:rPr lang="en-US" altLang="zh-CN" dirty="0"/>
              <a:t>y</a:t>
            </a:r>
            <a:r>
              <a:rPr lang="zh-CN" altLang="en-US" dirty="0"/>
              <a:t>，而此时</a:t>
            </a:r>
            <a:r>
              <a:rPr lang="en-US" altLang="zh-CN" dirty="0"/>
              <a:t>y</a:t>
            </a:r>
            <a:r>
              <a:rPr lang="zh-CN" altLang="en-US" dirty="0"/>
              <a:t>还没有声明，属于”死区“。如果</a:t>
            </a:r>
            <a:r>
              <a:rPr lang="en-US" altLang="zh-CN" dirty="0"/>
              <a:t>y</a:t>
            </a:r>
            <a:r>
              <a:rPr lang="zh-CN" altLang="en-US" dirty="0"/>
              <a:t>的默认值是</a:t>
            </a:r>
            <a:r>
              <a:rPr lang="en-US" altLang="zh-CN" dirty="0"/>
              <a:t>x</a:t>
            </a:r>
            <a:r>
              <a:rPr lang="zh-CN" altLang="en-US" dirty="0"/>
              <a:t>，就不会报错，因为此时</a:t>
            </a:r>
            <a:r>
              <a:rPr lang="en-US" altLang="zh-CN" dirty="0"/>
              <a:t>x</a:t>
            </a:r>
            <a:r>
              <a:rPr lang="zh-CN" altLang="en-US" dirty="0"/>
              <a:t>已经声明了</a:t>
            </a:r>
            <a:r>
              <a:rPr lang="zh-CN" altLang="en-US" dirty="0" smtClean="0"/>
              <a:t>。</a:t>
            </a:r>
            <a:endParaRPr lang="en-US" altLang="zh-CN" dirty="0" smtClean="0"/>
          </a:p>
          <a:p>
            <a:r>
              <a:rPr lang="zh-CN" altLang="en-US" dirty="0"/>
              <a:t>暂时性死区的本质就是，只要一进入当前作用域，所要使用的变量就已经存在了，但是不可获取，只有等到声明变量的那一行代码出现，才可以获取和使用该变量。</a:t>
            </a:r>
            <a:endParaRPr kumimoji="1" lang="zh-CN" altLang="en-US" dirty="0"/>
          </a:p>
        </p:txBody>
      </p:sp>
      <p:sp>
        <p:nvSpPr>
          <p:cNvPr id="6" name="文本框 5"/>
          <p:cNvSpPr txBox="1"/>
          <p:nvPr/>
        </p:nvSpPr>
        <p:spPr>
          <a:xfrm>
            <a:off x="806824" y="2065868"/>
            <a:ext cx="7422776" cy="1200329"/>
          </a:xfrm>
          <a:prstGeom prst="rect">
            <a:avLst/>
          </a:prstGeom>
          <a:noFill/>
        </p:spPr>
        <p:txBody>
          <a:bodyPr wrap="square" rtlCol="0">
            <a:spAutoFit/>
          </a:bodyPr>
          <a:lstStyle/>
          <a:p>
            <a:r>
              <a:rPr lang="en-US" altLang="zh-CN" dirty="0"/>
              <a:t>function</a:t>
            </a:r>
            <a:r>
              <a:rPr lang="en-US" altLang="zh-CN" dirty="0" smtClean="0"/>
              <a:t> bar</a:t>
            </a:r>
            <a:r>
              <a:rPr lang="en-US" altLang="zh-CN" dirty="0"/>
              <a:t>(</a:t>
            </a:r>
            <a:r>
              <a:rPr lang="en-US" altLang="zh-CN" dirty="0" smtClean="0"/>
              <a:t>x </a:t>
            </a:r>
            <a:r>
              <a:rPr lang="en-US" altLang="zh-CN" dirty="0"/>
              <a:t>=</a:t>
            </a:r>
            <a:r>
              <a:rPr lang="en-US" altLang="zh-CN" dirty="0" smtClean="0"/>
              <a:t> y</a:t>
            </a:r>
            <a:r>
              <a:rPr lang="en-US" altLang="zh-CN" dirty="0"/>
              <a:t>,</a:t>
            </a:r>
            <a:r>
              <a:rPr lang="en-US" altLang="zh-CN" dirty="0" smtClean="0"/>
              <a:t> y </a:t>
            </a:r>
            <a:r>
              <a:rPr lang="en-US" altLang="zh-CN" dirty="0"/>
              <a:t>=</a:t>
            </a:r>
            <a:r>
              <a:rPr lang="en-US" altLang="zh-CN" dirty="0" smtClean="0"/>
              <a:t> </a:t>
            </a:r>
            <a:r>
              <a:rPr lang="en-US" altLang="zh-CN" dirty="0"/>
              <a:t>2)</a:t>
            </a:r>
            <a:r>
              <a:rPr lang="en-US" altLang="zh-CN" dirty="0" smtClean="0"/>
              <a:t> </a:t>
            </a:r>
            <a:r>
              <a:rPr lang="en-US" altLang="zh-CN" dirty="0"/>
              <a:t>{</a:t>
            </a:r>
            <a:r>
              <a:rPr lang="en-US" altLang="zh-CN" dirty="0" smtClean="0"/>
              <a:t> </a:t>
            </a:r>
          </a:p>
          <a:p>
            <a:pPr lvl="1"/>
            <a:r>
              <a:rPr lang="en-US" altLang="zh-CN" dirty="0" smtClean="0"/>
              <a:t>return </a:t>
            </a:r>
            <a:r>
              <a:rPr lang="en-US" altLang="zh-CN" dirty="0"/>
              <a:t>[</a:t>
            </a:r>
            <a:r>
              <a:rPr lang="en-US" altLang="zh-CN" dirty="0" smtClean="0"/>
              <a:t>x</a:t>
            </a:r>
            <a:r>
              <a:rPr lang="en-US" altLang="zh-CN" dirty="0"/>
              <a:t>,</a:t>
            </a:r>
            <a:r>
              <a:rPr lang="en-US" altLang="zh-CN" dirty="0" smtClean="0"/>
              <a:t> y</a:t>
            </a:r>
            <a:r>
              <a:rPr lang="en-US" altLang="zh-CN" dirty="0"/>
              <a:t>];</a:t>
            </a:r>
            <a:r>
              <a:rPr lang="en-US" altLang="zh-CN" dirty="0" smtClean="0"/>
              <a:t> </a:t>
            </a:r>
          </a:p>
          <a:p>
            <a:r>
              <a:rPr lang="en-US" altLang="zh-CN" dirty="0" smtClean="0"/>
              <a:t>} </a:t>
            </a:r>
          </a:p>
          <a:p>
            <a:r>
              <a:rPr lang="en-US" altLang="zh-CN" dirty="0" smtClean="0"/>
              <a:t>bar</a:t>
            </a:r>
            <a:r>
              <a:rPr lang="en-US" altLang="zh-CN" dirty="0"/>
              <a:t>(); // </a:t>
            </a:r>
            <a:r>
              <a:rPr lang="zh-CN" altLang="en-US" dirty="0"/>
              <a:t>报错</a:t>
            </a:r>
            <a:endParaRPr kumimoji="1" lang="zh-CN" altLang="en-US" dirty="0"/>
          </a:p>
        </p:txBody>
      </p:sp>
    </p:spTree>
    <p:extLst>
      <p:ext uri="{BB962C8B-B14F-4D97-AF65-F5344CB8AC3E}">
        <p14:creationId xmlns:p14="http://schemas.microsoft.com/office/powerpoint/2010/main" val="704680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不允许重复声明</a:t>
            </a:r>
          </a:p>
        </p:txBody>
      </p:sp>
      <p:sp>
        <p:nvSpPr>
          <p:cNvPr id="3" name="内容占位符 2"/>
          <p:cNvSpPr>
            <a:spLocks noGrp="1"/>
          </p:cNvSpPr>
          <p:nvPr>
            <p:ph idx="1"/>
          </p:nvPr>
        </p:nvSpPr>
        <p:spPr/>
        <p:txBody>
          <a:bodyPr anchor="t"/>
          <a:lstStyle/>
          <a:p>
            <a:r>
              <a:rPr lang="en-US" altLang="zh-CN" dirty="0"/>
              <a:t>let</a:t>
            </a:r>
            <a:r>
              <a:rPr lang="zh-CN" altLang="en-US" dirty="0"/>
              <a:t>不允许在相同作用域内，重复声明同一个变量。</a:t>
            </a:r>
            <a:endParaRPr lang="zh-CN" altLang="en-US" b="1" dirty="0" smtClean="0"/>
          </a:p>
          <a:p>
            <a:endParaRPr kumimoji="1" lang="zh-CN" altLang="en-US" dirty="0"/>
          </a:p>
        </p:txBody>
      </p:sp>
      <p:sp>
        <p:nvSpPr>
          <p:cNvPr id="4" name="文本框 3"/>
          <p:cNvSpPr txBox="1"/>
          <p:nvPr/>
        </p:nvSpPr>
        <p:spPr>
          <a:xfrm>
            <a:off x="457200" y="2786231"/>
            <a:ext cx="7772400" cy="3139321"/>
          </a:xfrm>
          <a:prstGeom prst="rect">
            <a:avLst/>
          </a:prstGeom>
          <a:noFill/>
        </p:spPr>
        <p:txBody>
          <a:bodyPr wrap="square" rtlCol="0">
            <a:spAutoFit/>
          </a:bodyPr>
          <a:lstStyle/>
          <a:p>
            <a:r>
              <a:rPr lang="en-US" altLang="zh-CN" dirty="0"/>
              <a:t>// </a:t>
            </a:r>
            <a:r>
              <a:rPr lang="zh-CN" altLang="en-US" dirty="0"/>
              <a:t>报错 </a:t>
            </a:r>
            <a:endParaRPr lang="en-US" altLang="zh-CN" dirty="0" smtClean="0"/>
          </a:p>
          <a:p>
            <a:r>
              <a:rPr lang="en-US" altLang="zh-CN" dirty="0" smtClean="0"/>
              <a:t>function </a:t>
            </a:r>
            <a:r>
              <a:rPr lang="en-US" altLang="zh-CN" dirty="0"/>
              <a:t>()</a:t>
            </a:r>
            <a:r>
              <a:rPr lang="en-US" altLang="zh-CN" dirty="0" smtClean="0"/>
              <a:t> </a:t>
            </a:r>
            <a:r>
              <a:rPr lang="en-US" altLang="zh-CN" dirty="0"/>
              <a:t>{</a:t>
            </a:r>
            <a:r>
              <a:rPr lang="en-US" altLang="zh-CN" dirty="0" smtClean="0"/>
              <a:t> </a:t>
            </a:r>
          </a:p>
          <a:p>
            <a:pPr lvl="1"/>
            <a:r>
              <a:rPr lang="en-US" altLang="zh-CN" dirty="0" smtClean="0"/>
              <a:t>let a </a:t>
            </a:r>
            <a:r>
              <a:rPr lang="en-US" altLang="zh-CN" dirty="0"/>
              <a:t>=</a:t>
            </a:r>
            <a:r>
              <a:rPr lang="en-US" altLang="zh-CN" dirty="0" smtClean="0"/>
              <a:t> </a:t>
            </a:r>
            <a:r>
              <a:rPr lang="en-US" altLang="zh-CN" dirty="0"/>
              <a:t>10;</a:t>
            </a:r>
            <a:r>
              <a:rPr lang="en-US" altLang="zh-CN" dirty="0" smtClean="0"/>
              <a:t> </a:t>
            </a:r>
          </a:p>
          <a:p>
            <a:pPr lvl="1"/>
            <a:r>
              <a:rPr lang="en-US" altLang="zh-CN" dirty="0" err="1" smtClean="0"/>
              <a:t>var</a:t>
            </a:r>
            <a:r>
              <a:rPr lang="en-US" altLang="zh-CN" dirty="0" smtClean="0"/>
              <a:t> a </a:t>
            </a:r>
            <a:r>
              <a:rPr lang="en-US" altLang="zh-CN" dirty="0"/>
              <a:t>=</a:t>
            </a:r>
            <a:r>
              <a:rPr lang="en-US" altLang="zh-CN" dirty="0" smtClean="0"/>
              <a:t> </a:t>
            </a:r>
            <a:r>
              <a:rPr lang="en-US" altLang="zh-CN" dirty="0"/>
              <a:t>1;</a:t>
            </a:r>
            <a:r>
              <a:rPr lang="en-US" altLang="zh-CN" dirty="0" smtClean="0"/>
              <a:t> </a:t>
            </a:r>
          </a:p>
          <a:p>
            <a:r>
              <a:rPr lang="en-US" altLang="zh-CN" dirty="0" smtClean="0"/>
              <a:t>} </a:t>
            </a:r>
          </a:p>
          <a:p>
            <a:endParaRPr lang="en-US" altLang="zh-CN" dirty="0" smtClean="0"/>
          </a:p>
          <a:p>
            <a:r>
              <a:rPr lang="en-US" altLang="zh-CN" dirty="0" smtClean="0"/>
              <a:t>// </a:t>
            </a:r>
            <a:r>
              <a:rPr lang="zh-CN" altLang="en-US" dirty="0"/>
              <a:t>报错 </a:t>
            </a:r>
            <a:endParaRPr lang="en-US" altLang="zh-CN" dirty="0" smtClean="0"/>
          </a:p>
          <a:p>
            <a:r>
              <a:rPr lang="en-US" altLang="zh-CN" dirty="0" smtClean="0"/>
              <a:t>function </a:t>
            </a:r>
            <a:r>
              <a:rPr lang="en-US" altLang="zh-CN" dirty="0"/>
              <a:t>()</a:t>
            </a:r>
            <a:r>
              <a:rPr lang="en-US" altLang="zh-CN" dirty="0" smtClean="0"/>
              <a:t> </a:t>
            </a:r>
            <a:r>
              <a:rPr lang="en-US" altLang="zh-CN" dirty="0"/>
              <a:t>{</a:t>
            </a:r>
            <a:r>
              <a:rPr lang="en-US" altLang="zh-CN" dirty="0" smtClean="0"/>
              <a:t> </a:t>
            </a:r>
          </a:p>
          <a:p>
            <a:pPr lvl="1"/>
            <a:r>
              <a:rPr lang="en-US" altLang="zh-CN" dirty="0" smtClean="0"/>
              <a:t>let a </a:t>
            </a:r>
            <a:r>
              <a:rPr lang="en-US" altLang="zh-CN" dirty="0"/>
              <a:t>=</a:t>
            </a:r>
            <a:r>
              <a:rPr lang="en-US" altLang="zh-CN" dirty="0" smtClean="0"/>
              <a:t> </a:t>
            </a:r>
            <a:r>
              <a:rPr lang="en-US" altLang="zh-CN" dirty="0"/>
              <a:t>10;</a:t>
            </a:r>
            <a:r>
              <a:rPr lang="en-US" altLang="zh-CN" dirty="0" smtClean="0"/>
              <a:t> </a:t>
            </a:r>
          </a:p>
          <a:p>
            <a:pPr lvl="1"/>
            <a:r>
              <a:rPr lang="en-US" altLang="zh-CN" dirty="0" smtClean="0"/>
              <a:t>let a </a:t>
            </a:r>
            <a:r>
              <a:rPr lang="en-US" altLang="zh-CN" dirty="0"/>
              <a:t>=</a:t>
            </a:r>
            <a:r>
              <a:rPr lang="en-US" altLang="zh-CN" dirty="0" smtClean="0"/>
              <a:t> </a:t>
            </a:r>
            <a:r>
              <a:rPr lang="en-US" altLang="zh-CN" dirty="0"/>
              <a:t>1;</a:t>
            </a:r>
            <a:r>
              <a:rPr lang="en-US" altLang="zh-CN" dirty="0" smtClean="0"/>
              <a:t> </a:t>
            </a:r>
          </a:p>
          <a:p>
            <a:r>
              <a:rPr lang="en-US" altLang="zh-CN" dirty="0" smtClean="0"/>
              <a:t>}</a:t>
            </a:r>
            <a:endParaRPr kumimoji="1" lang="zh-CN" altLang="en-US" dirty="0"/>
          </a:p>
        </p:txBody>
      </p:sp>
    </p:spTree>
    <p:extLst>
      <p:ext uri="{BB962C8B-B14F-4D97-AF65-F5344CB8AC3E}">
        <p14:creationId xmlns:p14="http://schemas.microsoft.com/office/powerpoint/2010/main" val="1874913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let</a:t>
            </a:r>
            <a:r>
              <a:rPr lang="zh-CN" altLang="en-US" b="1" dirty="0"/>
              <a:t>命令 </a:t>
            </a:r>
            <a:r>
              <a:rPr lang="en-US" altLang="zh-CN" b="1" dirty="0" smtClean="0"/>
              <a:t/>
            </a:r>
            <a:br>
              <a:rPr lang="en-US" altLang="zh-CN" b="1" dirty="0" smtClean="0"/>
            </a:br>
            <a:r>
              <a:rPr lang="en-US" altLang="zh-CN" sz="2000" b="1" dirty="0" smtClean="0"/>
              <a:t>--</a:t>
            </a:r>
            <a:r>
              <a:rPr lang="zh-CN" altLang="en-US" sz="2000" b="1" dirty="0"/>
              <a:t>不允许重复声明</a:t>
            </a:r>
          </a:p>
        </p:txBody>
      </p:sp>
      <p:sp>
        <p:nvSpPr>
          <p:cNvPr id="3" name="内容占位符 2"/>
          <p:cNvSpPr>
            <a:spLocks noGrp="1"/>
          </p:cNvSpPr>
          <p:nvPr>
            <p:ph idx="1"/>
          </p:nvPr>
        </p:nvSpPr>
        <p:spPr/>
        <p:txBody>
          <a:bodyPr anchor="t"/>
          <a:lstStyle/>
          <a:p>
            <a:r>
              <a:rPr lang="zh-CN" altLang="en-US" dirty="0"/>
              <a:t>因此，不能在函数内部重新声明参数。</a:t>
            </a:r>
            <a:endParaRPr kumimoji="1" lang="zh-CN" altLang="en-US" dirty="0"/>
          </a:p>
        </p:txBody>
      </p:sp>
      <p:sp>
        <p:nvSpPr>
          <p:cNvPr id="4" name="文本框 3"/>
          <p:cNvSpPr txBox="1"/>
          <p:nvPr/>
        </p:nvSpPr>
        <p:spPr>
          <a:xfrm>
            <a:off x="457200" y="2786231"/>
            <a:ext cx="7772400" cy="2585323"/>
          </a:xfrm>
          <a:prstGeom prst="rect">
            <a:avLst/>
          </a:prstGeom>
          <a:noFill/>
        </p:spPr>
        <p:txBody>
          <a:bodyPr wrap="square" rtlCol="0">
            <a:spAutoFit/>
          </a:bodyPr>
          <a:lstStyle/>
          <a:p>
            <a:r>
              <a:rPr lang="en-US" altLang="zh-CN" dirty="0"/>
              <a:t>function</a:t>
            </a:r>
            <a:r>
              <a:rPr lang="en-US" altLang="zh-CN" dirty="0" smtClean="0"/>
              <a:t> </a:t>
            </a:r>
            <a:r>
              <a:rPr lang="en-US" altLang="zh-CN" dirty="0" err="1" smtClean="0"/>
              <a:t>func</a:t>
            </a:r>
            <a:r>
              <a:rPr lang="en-US" altLang="zh-CN" dirty="0"/>
              <a:t>(</a:t>
            </a:r>
            <a:r>
              <a:rPr lang="en-US" altLang="zh-CN" dirty="0" err="1" smtClean="0"/>
              <a:t>arg</a:t>
            </a:r>
            <a:r>
              <a:rPr lang="en-US" altLang="zh-CN" dirty="0"/>
              <a:t>)</a:t>
            </a:r>
            <a:r>
              <a:rPr lang="en-US" altLang="zh-CN" dirty="0" smtClean="0"/>
              <a:t> {</a:t>
            </a:r>
          </a:p>
          <a:p>
            <a:pPr lvl="1"/>
            <a:r>
              <a:rPr lang="en-US" altLang="zh-CN" dirty="0" smtClean="0"/>
              <a:t>let </a:t>
            </a:r>
            <a:r>
              <a:rPr lang="en-US" altLang="zh-CN" dirty="0" err="1" smtClean="0"/>
              <a:t>arg</a:t>
            </a:r>
            <a:r>
              <a:rPr lang="en-US" altLang="zh-CN" dirty="0"/>
              <a:t>; // </a:t>
            </a:r>
            <a:r>
              <a:rPr lang="zh-CN" altLang="en-US" dirty="0"/>
              <a:t>报错 </a:t>
            </a:r>
            <a:endParaRPr lang="en-US" altLang="zh-CN" dirty="0" smtClean="0"/>
          </a:p>
          <a:p>
            <a:r>
              <a:rPr lang="en-US" altLang="zh-CN" dirty="0" smtClean="0"/>
              <a:t>}</a:t>
            </a:r>
          </a:p>
          <a:p>
            <a:endParaRPr lang="en-US" altLang="zh-CN" dirty="0"/>
          </a:p>
          <a:p>
            <a:r>
              <a:rPr lang="en-US" altLang="zh-CN" dirty="0" smtClean="0"/>
              <a:t> </a:t>
            </a:r>
            <a:r>
              <a:rPr lang="en-US" altLang="zh-CN" dirty="0"/>
              <a:t>function</a:t>
            </a:r>
            <a:r>
              <a:rPr lang="en-US" altLang="zh-CN" dirty="0" smtClean="0"/>
              <a:t> </a:t>
            </a:r>
            <a:r>
              <a:rPr lang="en-US" altLang="zh-CN" dirty="0" err="1" smtClean="0"/>
              <a:t>func</a:t>
            </a:r>
            <a:r>
              <a:rPr lang="en-US" altLang="zh-CN" dirty="0"/>
              <a:t>(</a:t>
            </a:r>
            <a:r>
              <a:rPr lang="en-US" altLang="zh-CN" dirty="0" err="1" smtClean="0"/>
              <a:t>arg</a:t>
            </a:r>
            <a:r>
              <a:rPr lang="en-US" altLang="zh-CN" dirty="0"/>
              <a:t>)</a:t>
            </a:r>
            <a:r>
              <a:rPr lang="en-US" altLang="zh-CN" dirty="0" smtClean="0"/>
              <a:t> </a:t>
            </a:r>
            <a:r>
              <a:rPr lang="en-US" altLang="zh-CN" dirty="0"/>
              <a:t>{</a:t>
            </a:r>
            <a:r>
              <a:rPr lang="en-US" altLang="zh-CN" dirty="0" smtClean="0"/>
              <a:t> </a:t>
            </a:r>
          </a:p>
          <a:p>
            <a:pPr lvl="1"/>
            <a:r>
              <a:rPr lang="en-US" altLang="zh-CN" dirty="0" smtClean="0"/>
              <a:t>{ </a:t>
            </a:r>
          </a:p>
          <a:p>
            <a:pPr lvl="2"/>
            <a:r>
              <a:rPr lang="en-US" altLang="zh-CN" dirty="0" smtClean="0"/>
              <a:t>let </a:t>
            </a:r>
            <a:r>
              <a:rPr lang="en-US" altLang="zh-CN" dirty="0" err="1" smtClean="0"/>
              <a:t>arg</a:t>
            </a:r>
            <a:r>
              <a:rPr lang="en-US" altLang="zh-CN" dirty="0"/>
              <a:t>; // </a:t>
            </a:r>
            <a:r>
              <a:rPr lang="zh-CN" altLang="en-US" dirty="0"/>
              <a:t>不报错 </a:t>
            </a:r>
            <a:endParaRPr lang="en-US" altLang="zh-CN" dirty="0" smtClean="0"/>
          </a:p>
          <a:p>
            <a:pPr lvl="1"/>
            <a:r>
              <a:rPr lang="en-US" altLang="zh-CN" dirty="0" smtClean="0"/>
              <a:t>}</a:t>
            </a:r>
          </a:p>
          <a:p>
            <a:r>
              <a:rPr lang="en-US" altLang="zh-CN" dirty="0" smtClean="0"/>
              <a:t> </a:t>
            </a:r>
            <a:r>
              <a:rPr lang="en-US" altLang="zh-CN" dirty="0"/>
              <a:t>}</a:t>
            </a:r>
            <a:endParaRPr kumimoji="1" lang="zh-CN" altLang="en-US" dirty="0"/>
          </a:p>
        </p:txBody>
      </p:sp>
    </p:spTree>
    <p:extLst>
      <p:ext uri="{BB962C8B-B14F-4D97-AF65-F5344CB8AC3E}">
        <p14:creationId xmlns:p14="http://schemas.microsoft.com/office/powerpoint/2010/main" val="981929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a:t>const</a:t>
            </a:r>
            <a:r>
              <a:rPr lang="zh-CN" altLang="fr-FR" b="1" dirty="0" smtClean="0"/>
              <a:t>命令</a:t>
            </a:r>
            <a:endParaRPr kumimoji="1" lang="zh-CN" altLang="en-US" dirty="0"/>
          </a:p>
        </p:txBody>
      </p:sp>
      <p:sp>
        <p:nvSpPr>
          <p:cNvPr id="3" name="内容占位符 2"/>
          <p:cNvSpPr>
            <a:spLocks noGrp="1"/>
          </p:cNvSpPr>
          <p:nvPr>
            <p:ph idx="1"/>
          </p:nvPr>
        </p:nvSpPr>
        <p:spPr/>
        <p:txBody>
          <a:bodyPr anchor="t"/>
          <a:lstStyle/>
          <a:p>
            <a:r>
              <a:rPr lang="zh-CN" altLang="en-US" b="1" dirty="0"/>
              <a:t>基本用法</a:t>
            </a:r>
          </a:p>
          <a:p>
            <a:r>
              <a:rPr lang="en-US" altLang="zh-CN" b="1" dirty="0" smtClean="0"/>
              <a:t>C</a:t>
            </a:r>
            <a:r>
              <a:rPr lang="fr-FR" altLang="zh-CN" b="1" dirty="0" err="1" smtClean="0"/>
              <a:t>onst</a:t>
            </a:r>
            <a:r>
              <a:rPr lang="zh-CN" altLang="en-US" b="1" dirty="0" smtClean="0"/>
              <a:t> </a:t>
            </a:r>
            <a:r>
              <a:rPr lang="zh-CN" altLang="fr-FR" b="1" dirty="0" smtClean="0"/>
              <a:t>命令</a:t>
            </a:r>
            <a:r>
              <a:rPr lang="zh-CN" altLang="en-US" b="1" dirty="0"/>
              <a:t>本质</a:t>
            </a:r>
          </a:p>
          <a:p>
            <a:endParaRPr kumimoji="1" lang="zh-CN" altLang="en-US" dirty="0"/>
          </a:p>
        </p:txBody>
      </p:sp>
    </p:spTree>
    <p:extLst>
      <p:ext uri="{BB962C8B-B14F-4D97-AF65-F5344CB8AC3E}">
        <p14:creationId xmlns:p14="http://schemas.microsoft.com/office/powerpoint/2010/main" val="1316874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a:t>const</a:t>
            </a:r>
            <a:r>
              <a:rPr lang="zh-CN" altLang="fr-FR" b="1" dirty="0" smtClean="0"/>
              <a:t>命令</a:t>
            </a:r>
            <a:r>
              <a:rPr lang="en-US" altLang="zh-CN" b="1" dirty="0" smtClean="0"/>
              <a:t/>
            </a:r>
            <a:br>
              <a:rPr lang="en-US" altLang="zh-CN" b="1" dirty="0" smtClean="0"/>
            </a:br>
            <a:r>
              <a:rPr lang="en-US" altLang="zh-CN" sz="2000" b="1" dirty="0" smtClean="0"/>
              <a:t>--</a:t>
            </a:r>
            <a:r>
              <a:rPr lang="zh-CN" altLang="en-US" sz="2000" b="1" dirty="0"/>
              <a:t>基本用</a:t>
            </a:r>
            <a:r>
              <a:rPr lang="zh-CN" altLang="en-US" sz="2000" b="1" dirty="0" smtClean="0"/>
              <a:t>法</a:t>
            </a:r>
            <a:endParaRPr kumimoji="1" lang="zh-CN" altLang="en-US" sz="2000" dirty="0"/>
          </a:p>
        </p:txBody>
      </p:sp>
      <p:sp>
        <p:nvSpPr>
          <p:cNvPr id="3" name="内容占位符 2"/>
          <p:cNvSpPr>
            <a:spLocks noGrp="1"/>
          </p:cNvSpPr>
          <p:nvPr>
            <p:ph idx="1"/>
          </p:nvPr>
        </p:nvSpPr>
        <p:spPr/>
        <p:txBody>
          <a:bodyPr anchor="t"/>
          <a:lstStyle/>
          <a:p>
            <a:r>
              <a:rPr lang="en-US" altLang="zh-CN" dirty="0" err="1"/>
              <a:t>const</a:t>
            </a:r>
            <a:r>
              <a:rPr lang="zh-CN" altLang="en-US" dirty="0"/>
              <a:t>声明一个只读的常量。一旦声明，常量的值就不能改变</a:t>
            </a:r>
            <a:r>
              <a:rPr lang="zh-CN" altLang="en-US" dirty="0" smtClean="0"/>
              <a:t>。</a:t>
            </a:r>
            <a:endParaRPr lang="en-US" altLang="zh-CN" dirty="0" smtClean="0"/>
          </a:p>
          <a:p>
            <a:r>
              <a:rPr lang="en-US" altLang="zh-CN" dirty="0" err="1" smtClean="0"/>
              <a:t>const</a:t>
            </a:r>
            <a:r>
              <a:rPr lang="zh-CN" altLang="en-US" dirty="0"/>
              <a:t>一旦声明变量，就必须立即初始化，不能留到以后赋值</a:t>
            </a:r>
            <a:r>
              <a:rPr lang="zh-CN" altLang="en-US" dirty="0" smtClean="0"/>
              <a:t>。</a:t>
            </a:r>
            <a:endParaRPr lang="en-US" altLang="zh-CN" dirty="0" smtClean="0"/>
          </a:p>
          <a:p>
            <a:r>
              <a:rPr lang="en-US" altLang="zh-CN" dirty="0" err="1"/>
              <a:t>const</a:t>
            </a:r>
            <a:r>
              <a:rPr lang="zh-CN" altLang="en-US" dirty="0"/>
              <a:t>的作用域与</a:t>
            </a:r>
            <a:r>
              <a:rPr lang="en-US" altLang="zh-CN" dirty="0" smtClean="0"/>
              <a:t>let</a:t>
            </a:r>
            <a:r>
              <a:rPr lang="zh-CN" altLang="en-US" dirty="0" smtClean="0"/>
              <a:t>相同</a:t>
            </a:r>
            <a:r>
              <a:rPr lang="zh-CN" altLang="en-US" dirty="0"/>
              <a:t>：只在声明所在的块级作用域内有效</a:t>
            </a:r>
            <a:r>
              <a:rPr lang="zh-CN" altLang="en-US" dirty="0" smtClean="0"/>
              <a:t>。</a:t>
            </a:r>
            <a:endParaRPr lang="en-US" altLang="zh-CN" dirty="0" smtClean="0"/>
          </a:p>
          <a:p>
            <a:r>
              <a:rPr lang="en-US" altLang="zh-CN" dirty="0" err="1"/>
              <a:t>const</a:t>
            </a:r>
            <a:r>
              <a:rPr lang="zh-CN" altLang="en-US" dirty="0"/>
              <a:t>命令声明的常量也是不提升，同样存在暂时性死区，只能在声明的位置后面使用</a:t>
            </a:r>
            <a:r>
              <a:rPr lang="zh-CN" altLang="en-US" dirty="0" smtClean="0"/>
              <a:t>。</a:t>
            </a:r>
            <a:endParaRPr lang="en-US" altLang="zh-CN" dirty="0" smtClean="0"/>
          </a:p>
          <a:p>
            <a:r>
              <a:rPr lang="en-US" altLang="zh-CN" dirty="0" err="1"/>
              <a:t>const</a:t>
            </a:r>
            <a:r>
              <a:rPr lang="zh-CN" altLang="en-US" dirty="0"/>
              <a:t>声明的常量，也与</a:t>
            </a:r>
            <a:r>
              <a:rPr lang="en-US" altLang="zh-CN" dirty="0"/>
              <a:t>let</a:t>
            </a:r>
            <a:r>
              <a:rPr lang="zh-CN" altLang="en-US" dirty="0"/>
              <a:t>一样不可重复声明</a:t>
            </a:r>
            <a:r>
              <a:rPr lang="zh-CN" altLang="en-US" dirty="0" smtClean="0"/>
              <a:t>。</a:t>
            </a:r>
            <a:endParaRPr lang="en-US" altLang="zh-CN" dirty="0" smtClean="0"/>
          </a:p>
          <a:p>
            <a:r>
              <a:rPr lang="zh-CN" altLang="en-US" dirty="0" smtClean="0"/>
              <a:t>例子：</a:t>
            </a:r>
            <a:r>
              <a:rPr lang="hr-HR" altLang="zh-CN" dirty="0"/>
              <a:t>es6-5-1.js</a:t>
            </a:r>
            <a:endParaRPr lang="en-US" altLang="zh-CN" dirty="0" smtClean="0"/>
          </a:p>
          <a:p>
            <a:endParaRPr kumimoji="1" lang="zh-CN" altLang="en-US" dirty="0"/>
          </a:p>
        </p:txBody>
      </p:sp>
    </p:spTree>
    <p:extLst>
      <p:ext uri="{BB962C8B-B14F-4D97-AF65-F5344CB8AC3E}">
        <p14:creationId xmlns:p14="http://schemas.microsoft.com/office/powerpoint/2010/main" val="1826809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smtClean="0"/>
              <a:t>const</a:t>
            </a:r>
            <a:r>
              <a:rPr lang="zh-CN" altLang="fr-FR" b="1" dirty="0" smtClean="0"/>
              <a:t>命令</a:t>
            </a:r>
            <a:r>
              <a:rPr lang="en-US" altLang="zh-CN" b="1" dirty="0" smtClean="0"/>
              <a:t/>
            </a:r>
            <a:br>
              <a:rPr lang="en-US" altLang="zh-CN" b="1" dirty="0" smtClean="0"/>
            </a:br>
            <a:r>
              <a:rPr lang="en-US" altLang="zh-CN" sz="2000" b="1" dirty="0" smtClean="0"/>
              <a:t>--C</a:t>
            </a:r>
            <a:r>
              <a:rPr lang="fr-FR" altLang="zh-CN" sz="2000" b="1" dirty="0" err="1" smtClean="0"/>
              <a:t>onst</a:t>
            </a:r>
            <a:r>
              <a:rPr lang="zh-CN" altLang="en-US" sz="2000" b="1" dirty="0" smtClean="0"/>
              <a:t> </a:t>
            </a:r>
            <a:r>
              <a:rPr lang="zh-CN" altLang="fr-FR" sz="2000" b="1" dirty="0" smtClean="0"/>
              <a:t>命令</a:t>
            </a:r>
            <a:r>
              <a:rPr lang="zh-CN" altLang="en-US" sz="2000" b="1" dirty="0"/>
              <a:t>本质</a:t>
            </a:r>
          </a:p>
        </p:txBody>
      </p:sp>
      <p:sp>
        <p:nvSpPr>
          <p:cNvPr id="3" name="内容占位符 2"/>
          <p:cNvSpPr>
            <a:spLocks noGrp="1"/>
          </p:cNvSpPr>
          <p:nvPr>
            <p:ph idx="1"/>
          </p:nvPr>
        </p:nvSpPr>
        <p:spPr/>
        <p:txBody>
          <a:bodyPr anchor="t"/>
          <a:lstStyle/>
          <a:p>
            <a:r>
              <a:rPr lang="en-US" altLang="zh-CN" dirty="0" err="1"/>
              <a:t>const</a:t>
            </a:r>
            <a:r>
              <a:rPr lang="zh-CN" altLang="en-US" dirty="0"/>
              <a:t>实际上保证的，并不是变量的值不得改动，而是变量指向的那个内存地址不得改动</a:t>
            </a:r>
            <a:r>
              <a:rPr lang="zh-CN" altLang="en-US" dirty="0" smtClean="0"/>
              <a:t>。</a:t>
            </a:r>
            <a:endParaRPr lang="en-US" altLang="zh-CN" dirty="0"/>
          </a:p>
          <a:p>
            <a:r>
              <a:rPr lang="zh-CN" altLang="en-US" dirty="0" smtClean="0"/>
              <a:t>对于</a:t>
            </a:r>
            <a:r>
              <a:rPr lang="zh-CN" altLang="en-US" dirty="0"/>
              <a:t>简单类型的数据（数值、字符串、布尔值），值就保存在变量指向的那个内存地址，因此等同于常量</a:t>
            </a:r>
            <a:r>
              <a:rPr lang="zh-CN" altLang="en-US" dirty="0" smtClean="0"/>
              <a:t>。</a:t>
            </a:r>
            <a:endParaRPr lang="en-US" altLang="zh-CN" dirty="0" smtClean="0"/>
          </a:p>
          <a:p>
            <a:r>
              <a:rPr lang="zh-CN" altLang="en-US" dirty="0" smtClean="0"/>
              <a:t>对于</a:t>
            </a:r>
            <a:r>
              <a:rPr lang="zh-CN" altLang="en-US" dirty="0"/>
              <a:t>复合类型的数据（主要是对象和数组），变量指向的内存地址，保存的只是一个指针，</a:t>
            </a:r>
            <a:r>
              <a:rPr lang="en-US" altLang="zh-CN" dirty="0" err="1"/>
              <a:t>const</a:t>
            </a:r>
            <a:r>
              <a:rPr lang="zh-CN" altLang="en-US" dirty="0"/>
              <a:t>只能保证这个指针是固定的，至于它指向的数据结构是不是可变的，就完全不能控制了</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12425643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smtClean="0"/>
              <a:t>const</a:t>
            </a:r>
            <a:r>
              <a:rPr lang="zh-CN" altLang="fr-FR" b="1" dirty="0" smtClean="0"/>
              <a:t>命令</a:t>
            </a:r>
            <a:r>
              <a:rPr lang="en-US" altLang="zh-CN" b="1" dirty="0" smtClean="0"/>
              <a:t/>
            </a:r>
            <a:br>
              <a:rPr lang="en-US" altLang="zh-CN" b="1" dirty="0" smtClean="0"/>
            </a:br>
            <a:r>
              <a:rPr lang="en-US" altLang="zh-CN" sz="2000" b="1" dirty="0" smtClean="0"/>
              <a:t>--C</a:t>
            </a:r>
            <a:r>
              <a:rPr lang="fr-FR" altLang="zh-CN" sz="2000" b="1" dirty="0" err="1" smtClean="0"/>
              <a:t>onst</a:t>
            </a:r>
            <a:r>
              <a:rPr lang="zh-CN" altLang="en-US" sz="2000" b="1" dirty="0" smtClean="0"/>
              <a:t> </a:t>
            </a:r>
            <a:r>
              <a:rPr lang="zh-CN" altLang="fr-FR" sz="2000" b="1" dirty="0" smtClean="0"/>
              <a:t>命令</a:t>
            </a:r>
            <a:r>
              <a:rPr lang="zh-CN" altLang="en-US" sz="2000" b="1" dirty="0"/>
              <a:t>本质</a:t>
            </a:r>
          </a:p>
        </p:txBody>
      </p:sp>
      <p:sp>
        <p:nvSpPr>
          <p:cNvPr id="3" name="内容占位符 2"/>
          <p:cNvSpPr>
            <a:spLocks noGrp="1"/>
          </p:cNvSpPr>
          <p:nvPr>
            <p:ph idx="1"/>
          </p:nvPr>
        </p:nvSpPr>
        <p:spPr>
          <a:xfrm>
            <a:off x="457200" y="2142068"/>
            <a:ext cx="7772400" cy="4151156"/>
          </a:xfrm>
        </p:spPr>
        <p:txBody>
          <a:bodyPr anchor="t">
            <a:normAutofit/>
          </a:bodyPr>
          <a:lstStyle/>
          <a:p>
            <a:r>
              <a:rPr lang="zh-CN" altLang="en-US" dirty="0" smtClean="0"/>
              <a:t>我们来看一个例子：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zh-CN" altLang="en-US" dirty="0" smtClean="0"/>
              <a:t>上面</a:t>
            </a:r>
            <a:r>
              <a:rPr lang="zh-CN" altLang="en-US" dirty="0"/>
              <a:t>代码中，常量</a:t>
            </a:r>
            <a:r>
              <a:rPr lang="en-US" altLang="zh-CN" dirty="0"/>
              <a:t>foo</a:t>
            </a:r>
            <a:r>
              <a:rPr lang="zh-CN" altLang="en-US" dirty="0"/>
              <a:t>储存的是一个地址，这个地址指向一个对象。不可变的只是这个地址，即不能把</a:t>
            </a:r>
            <a:r>
              <a:rPr lang="en-US" altLang="zh-CN" dirty="0"/>
              <a:t>foo</a:t>
            </a:r>
            <a:r>
              <a:rPr lang="zh-CN" altLang="en-US" dirty="0"/>
              <a:t>指向另一个地址，但对象本身是可变的，所以依然可以为其添加新属性。</a:t>
            </a:r>
            <a:endParaRPr kumimoji="1" lang="zh-CN" altLang="en-US" dirty="0"/>
          </a:p>
        </p:txBody>
      </p:sp>
      <p:sp>
        <p:nvSpPr>
          <p:cNvPr id="4" name="文本框 3"/>
          <p:cNvSpPr txBox="1"/>
          <p:nvPr/>
        </p:nvSpPr>
        <p:spPr>
          <a:xfrm>
            <a:off x="892885" y="2592993"/>
            <a:ext cx="7336715" cy="2585323"/>
          </a:xfrm>
          <a:prstGeom prst="rect">
            <a:avLst/>
          </a:prstGeom>
          <a:noFill/>
        </p:spPr>
        <p:txBody>
          <a:bodyPr wrap="square" rtlCol="0">
            <a:spAutoFit/>
          </a:bodyPr>
          <a:lstStyle/>
          <a:p>
            <a:r>
              <a:rPr lang="en-US" altLang="zh-CN" dirty="0" err="1" smtClean="0"/>
              <a:t>const</a:t>
            </a:r>
            <a:r>
              <a:rPr lang="en-US" altLang="zh-CN" dirty="0" smtClean="0"/>
              <a:t> foo </a:t>
            </a:r>
            <a:r>
              <a:rPr lang="en-US" altLang="zh-CN" dirty="0"/>
              <a:t>=</a:t>
            </a:r>
            <a:r>
              <a:rPr lang="en-US" altLang="zh-CN" dirty="0" smtClean="0"/>
              <a:t> </a:t>
            </a:r>
            <a:r>
              <a:rPr lang="en-US" altLang="zh-CN" dirty="0"/>
              <a:t>{};</a:t>
            </a:r>
            <a:r>
              <a:rPr lang="en-US" altLang="zh-CN" dirty="0" smtClean="0"/>
              <a:t> </a:t>
            </a:r>
          </a:p>
          <a:p>
            <a:endParaRPr lang="en-US" altLang="zh-CN" dirty="0" smtClean="0"/>
          </a:p>
          <a:p>
            <a:r>
              <a:rPr lang="en-US" altLang="zh-CN" dirty="0" smtClean="0"/>
              <a:t>// </a:t>
            </a:r>
            <a:r>
              <a:rPr lang="zh-CN" altLang="en-US" dirty="0" smtClean="0"/>
              <a:t>为 </a:t>
            </a:r>
            <a:r>
              <a:rPr lang="en-US" altLang="zh-CN" dirty="0" smtClean="0"/>
              <a:t>foo </a:t>
            </a:r>
            <a:r>
              <a:rPr lang="zh-CN" altLang="en-US" dirty="0" smtClean="0"/>
              <a:t>添加一个属性，可以成功 </a:t>
            </a:r>
            <a:endParaRPr lang="en-US" altLang="zh-CN" dirty="0" smtClean="0"/>
          </a:p>
          <a:p>
            <a:r>
              <a:rPr lang="en-US" altLang="zh-CN" dirty="0" err="1" smtClean="0"/>
              <a:t>foo.prop</a:t>
            </a:r>
            <a:r>
              <a:rPr lang="en-US" altLang="zh-CN" dirty="0" smtClean="0"/>
              <a:t> </a:t>
            </a:r>
            <a:r>
              <a:rPr lang="en-US" altLang="zh-CN" dirty="0"/>
              <a:t>=</a:t>
            </a:r>
            <a:r>
              <a:rPr lang="en-US" altLang="zh-CN" dirty="0" smtClean="0"/>
              <a:t> </a:t>
            </a:r>
            <a:r>
              <a:rPr lang="en-US" altLang="zh-CN" dirty="0"/>
              <a:t>123;</a:t>
            </a:r>
            <a:r>
              <a:rPr lang="en-US" altLang="zh-CN" dirty="0" smtClean="0"/>
              <a:t> </a:t>
            </a:r>
          </a:p>
          <a:p>
            <a:r>
              <a:rPr lang="en-US" altLang="zh-CN" dirty="0" err="1" smtClean="0"/>
              <a:t>console.log</a:t>
            </a:r>
            <a:r>
              <a:rPr lang="en-US" altLang="zh-CN" dirty="0" smtClean="0"/>
              <a:t>(</a:t>
            </a:r>
            <a:r>
              <a:rPr lang="en-US" altLang="zh-CN" dirty="0" err="1" smtClean="0"/>
              <a:t>foo.prop</a:t>
            </a:r>
            <a:r>
              <a:rPr lang="en-US" altLang="zh-CN" dirty="0" smtClean="0"/>
              <a:t>); </a:t>
            </a:r>
            <a:r>
              <a:rPr lang="en-US" altLang="zh-CN" dirty="0"/>
              <a:t>// 123 </a:t>
            </a:r>
            <a:endParaRPr lang="en-US" altLang="zh-CN" dirty="0" smtClean="0"/>
          </a:p>
          <a:p>
            <a:endParaRPr lang="en-US" altLang="zh-CN" dirty="0" smtClean="0"/>
          </a:p>
          <a:p>
            <a:r>
              <a:rPr lang="en-US" altLang="zh-CN" dirty="0" smtClean="0"/>
              <a:t>// </a:t>
            </a:r>
            <a:r>
              <a:rPr lang="zh-CN" altLang="en-US" dirty="0"/>
              <a:t>将 </a:t>
            </a:r>
            <a:r>
              <a:rPr lang="en-US" altLang="zh-CN" dirty="0"/>
              <a:t>foo </a:t>
            </a:r>
            <a:r>
              <a:rPr lang="zh-CN" altLang="en-US" dirty="0"/>
              <a:t>指向另一个对象，就会报</a:t>
            </a:r>
            <a:r>
              <a:rPr lang="zh-CN" altLang="en-US" dirty="0" smtClean="0"/>
              <a:t>错</a:t>
            </a:r>
            <a:endParaRPr lang="en-US" altLang="zh-CN" dirty="0" smtClean="0"/>
          </a:p>
          <a:p>
            <a:r>
              <a:rPr lang="zh-CN" altLang="en-US" dirty="0" smtClean="0"/>
              <a:t> </a:t>
            </a:r>
            <a:r>
              <a:rPr lang="en-US" altLang="zh-CN" dirty="0" smtClean="0"/>
              <a:t>foo </a:t>
            </a:r>
            <a:r>
              <a:rPr lang="en-US" altLang="zh-CN" dirty="0"/>
              <a:t>=</a:t>
            </a:r>
            <a:r>
              <a:rPr lang="en-US" altLang="zh-CN" dirty="0" smtClean="0"/>
              <a:t> </a:t>
            </a:r>
            <a:r>
              <a:rPr lang="en-US" altLang="zh-CN" dirty="0"/>
              <a:t>{}; // </a:t>
            </a:r>
            <a:r>
              <a:rPr lang="en-US" altLang="zh-CN" dirty="0" err="1"/>
              <a:t>TypeError</a:t>
            </a:r>
            <a:r>
              <a:rPr lang="en-US" altLang="zh-CN" dirty="0"/>
              <a:t>: "foo" is </a:t>
            </a:r>
            <a:r>
              <a:rPr lang="en-US" altLang="zh-CN" dirty="0" smtClean="0"/>
              <a:t>read-only</a:t>
            </a:r>
            <a:endParaRPr lang="en-US" altLang="zh-CN" dirty="0"/>
          </a:p>
          <a:p>
            <a:endParaRPr kumimoji="1" lang="zh-CN" altLang="en-US" dirty="0"/>
          </a:p>
        </p:txBody>
      </p:sp>
    </p:spTree>
    <p:extLst>
      <p:ext uri="{BB962C8B-B14F-4D97-AF65-F5344CB8AC3E}">
        <p14:creationId xmlns:p14="http://schemas.microsoft.com/office/powerpoint/2010/main" val="1495343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smtClean="0"/>
              <a:t>const</a:t>
            </a:r>
            <a:r>
              <a:rPr lang="zh-CN" altLang="fr-FR" b="1" dirty="0" smtClean="0"/>
              <a:t>命令</a:t>
            </a:r>
            <a:r>
              <a:rPr lang="en-US" altLang="zh-CN" b="1" dirty="0" smtClean="0"/>
              <a:t/>
            </a:r>
            <a:br>
              <a:rPr lang="en-US" altLang="zh-CN" b="1" dirty="0" smtClean="0"/>
            </a:br>
            <a:r>
              <a:rPr lang="en-US" altLang="zh-CN" sz="2000" b="1" dirty="0" smtClean="0"/>
              <a:t>--C</a:t>
            </a:r>
            <a:r>
              <a:rPr lang="fr-FR" altLang="zh-CN" sz="2000" b="1" dirty="0" err="1" smtClean="0"/>
              <a:t>onst</a:t>
            </a:r>
            <a:r>
              <a:rPr lang="zh-CN" altLang="en-US" sz="2000" b="1" dirty="0" smtClean="0"/>
              <a:t> </a:t>
            </a:r>
            <a:r>
              <a:rPr lang="zh-CN" altLang="fr-FR" sz="2000" b="1" dirty="0" smtClean="0"/>
              <a:t>命令</a:t>
            </a:r>
            <a:r>
              <a:rPr lang="zh-CN" altLang="en-US" sz="2000" b="1" dirty="0"/>
              <a:t>本质</a:t>
            </a:r>
          </a:p>
        </p:txBody>
      </p:sp>
      <p:sp>
        <p:nvSpPr>
          <p:cNvPr id="3" name="内容占位符 2"/>
          <p:cNvSpPr>
            <a:spLocks noGrp="1"/>
          </p:cNvSpPr>
          <p:nvPr>
            <p:ph idx="1"/>
          </p:nvPr>
        </p:nvSpPr>
        <p:spPr>
          <a:xfrm>
            <a:off x="457200" y="2142068"/>
            <a:ext cx="7772400" cy="3677819"/>
          </a:xfrm>
        </p:spPr>
        <p:txBody>
          <a:bodyPr anchor="t">
            <a:normAutofit/>
          </a:bodyPr>
          <a:lstStyle/>
          <a:p>
            <a:r>
              <a:rPr lang="zh-CN" altLang="en-US" smtClean="0"/>
              <a:t>看另一</a:t>
            </a:r>
            <a:r>
              <a:rPr lang="zh-CN" altLang="en-US" dirty="0"/>
              <a:t>个</a:t>
            </a:r>
            <a:r>
              <a:rPr lang="zh-CN" altLang="en-US"/>
              <a:t>例子</a:t>
            </a:r>
            <a:r>
              <a:rPr lang="zh-CN" altLang="en-US" smtClean="0"/>
              <a:t>：</a:t>
            </a:r>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上面</a:t>
            </a:r>
            <a:r>
              <a:rPr lang="zh-CN" altLang="en-US" dirty="0"/>
              <a:t>代码中，常量</a:t>
            </a:r>
            <a:r>
              <a:rPr lang="en-US" altLang="zh-CN" dirty="0"/>
              <a:t>a</a:t>
            </a:r>
            <a:r>
              <a:rPr lang="zh-CN" altLang="en-US" dirty="0"/>
              <a:t>是一个数组，这个数组本身是可写的，但是如果将另一个数组赋值给</a:t>
            </a:r>
            <a:r>
              <a:rPr lang="en-US" altLang="zh-CN" dirty="0"/>
              <a:t>a</a:t>
            </a:r>
            <a:r>
              <a:rPr lang="zh-CN" altLang="en-US" dirty="0"/>
              <a:t>，就会报错。</a:t>
            </a:r>
            <a:endParaRPr kumimoji="1" lang="zh-CN" altLang="en-US" dirty="0"/>
          </a:p>
        </p:txBody>
      </p:sp>
      <p:sp>
        <p:nvSpPr>
          <p:cNvPr id="4" name="文本框 3"/>
          <p:cNvSpPr txBox="1"/>
          <p:nvPr/>
        </p:nvSpPr>
        <p:spPr>
          <a:xfrm>
            <a:off x="828339" y="2474659"/>
            <a:ext cx="7401261" cy="2031325"/>
          </a:xfrm>
          <a:prstGeom prst="rect">
            <a:avLst/>
          </a:prstGeom>
          <a:noFill/>
        </p:spPr>
        <p:txBody>
          <a:bodyPr wrap="square" rtlCol="0">
            <a:spAutoFit/>
          </a:bodyPr>
          <a:lstStyle/>
          <a:p>
            <a:r>
              <a:rPr lang="en-US" altLang="zh-CN" dirty="0" err="1" smtClean="0"/>
              <a:t>const</a:t>
            </a:r>
            <a:r>
              <a:rPr lang="en-US" altLang="zh-CN" dirty="0" smtClean="0"/>
              <a:t> a </a:t>
            </a:r>
            <a:r>
              <a:rPr lang="en-US" altLang="zh-CN" dirty="0"/>
              <a:t>=</a:t>
            </a:r>
            <a:r>
              <a:rPr lang="en-US" altLang="zh-CN" dirty="0" smtClean="0"/>
              <a:t> []; </a:t>
            </a:r>
          </a:p>
          <a:p>
            <a:endParaRPr lang="en-US" altLang="zh-CN" dirty="0" smtClean="0"/>
          </a:p>
          <a:p>
            <a:r>
              <a:rPr lang="en-US" altLang="zh-CN" dirty="0" err="1" smtClean="0"/>
              <a:t>a.push</a:t>
            </a:r>
            <a:r>
              <a:rPr lang="en-US" altLang="zh-CN" dirty="0"/>
              <a:t>('Hello'); // </a:t>
            </a:r>
            <a:r>
              <a:rPr lang="zh-CN" altLang="en-US" dirty="0"/>
              <a:t>可</a:t>
            </a:r>
            <a:r>
              <a:rPr lang="zh-CN" altLang="en-US" dirty="0" smtClean="0"/>
              <a:t>执行</a:t>
            </a:r>
            <a:endParaRPr lang="en-US" altLang="zh-CN" dirty="0" smtClean="0"/>
          </a:p>
          <a:p>
            <a:r>
              <a:rPr lang="zh-CN" altLang="en-US" dirty="0" smtClean="0"/>
              <a:t> </a:t>
            </a:r>
            <a:endParaRPr lang="en-US" altLang="zh-CN" dirty="0" smtClean="0"/>
          </a:p>
          <a:p>
            <a:r>
              <a:rPr lang="en-US" altLang="zh-CN" dirty="0" err="1" smtClean="0"/>
              <a:t>a.length</a:t>
            </a:r>
            <a:r>
              <a:rPr lang="en-US" altLang="zh-CN" dirty="0" smtClean="0"/>
              <a:t> </a:t>
            </a:r>
            <a:r>
              <a:rPr lang="en-US" altLang="zh-CN" dirty="0"/>
              <a:t>=</a:t>
            </a:r>
            <a:r>
              <a:rPr lang="en-US" altLang="zh-CN" dirty="0" smtClean="0"/>
              <a:t> </a:t>
            </a:r>
            <a:r>
              <a:rPr lang="en-US" altLang="zh-CN" dirty="0"/>
              <a:t>0;</a:t>
            </a:r>
            <a:r>
              <a:rPr lang="en-US" altLang="zh-CN" dirty="0" smtClean="0"/>
              <a:t> </a:t>
            </a:r>
            <a:r>
              <a:rPr lang="en-US" altLang="zh-CN" dirty="0"/>
              <a:t>// </a:t>
            </a:r>
            <a:r>
              <a:rPr lang="zh-CN" altLang="en-US" dirty="0"/>
              <a:t>可</a:t>
            </a:r>
            <a:r>
              <a:rPr lang="zh-CN" altLang="en-US" dirty="0" smtClean="0"/>
              <a:t>执行</a:t>
            </a:r>
            <a:endParaRPr lang="en-US" altLang="zh-CN" dirty="0" smtClean="0"/>
          </a:p>
          <a:p>
            <a:r>
              <a:rPr lang="zh-CN" altLang="en-US" dirty="0" smtClean="0"/>
              <a:t> </a:t>
            </a:r>
            <a:endParaRPr lang="en-US" altLang="zh-CN" dirty="0" smtClean="0"/>
          </a:p>
          <a:p>
            <a:r>
              <a:rPr lang="en-US" altLang="zh-CN" dirty="0" smtClean="0"/>
              <a:t>a </a:t>
            </a:r>
            <a:r>
              <a:rPr lang="en-US" altLang="zh-CN" dirty="0"/>
              <a:t>=</a:t>
            </a:r>
            <a:r>
              <a:rPr lang="en-US" altLang="zh-CN" dirty="0" smtClean="0"/>
              <a:t> </a:t>
            </a:r>
            <a:r>
              <a:rPr lang="en-US" altLang="zh-CN" dirty="0"/>
              <a:t>['Dave'];</a:t>
            </a:r>
            <a:r>
              <a:rPr lang="en-US" altLang="zh-CN" dirty="0" smtClean="0"/>
              <a:t> </a:t>
            </a:r>
            <a:r>
              <a:rPr lang="en-US" altLang="zh-CN" dirty="0"/>
              <a:t>// </a:t>
            </a:r>
            <a:r>
              <a:rPr lang="zh-CN" altLang="en-US" dirty="0"/>
              <a:t>报错</a:t>
            </a:r>
            <a:endParaRPr kumimoji="1" lang="zh-CN" altLang="en-US" dirty="0"/>
          </a:p>
        </p:txBody>
      </p:sp>
    </p:spTree>
    <p:extLst>
      <p:ext uri="{BB962C8B-B14F-4D97-AF65-F5344CB8AC3E}">
        <p14:creationId xmlns:p14="http://schemas.microsoft.com/office/powerpoint/2010/main" val="1630066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smtClean="0"/>
              <a:t>const</a:t>
            </a:r>
            <a:r>
              <a:rPr lang="zh-CN" altLang="fr-FR" b="1" dirty="0" smtClean="0"/>
              <a:t>命令</a:t>
            </a:r>
            <a:r>
              <a:rPr lang="en-US" altLang="zh-CN" b="1" dirty="0" smtClean="0"/>
              <a:t/>
            </a:r>
            <a:br>
              <a:rPr lang="en-US" altLang="zh-CN" b="1" dirty="0" smtClean="0"/>
            </a:br>
            <a:r>
              <a:rPr lang="en-US" altLang="zh-CN" sz="2000" b="1" dirty="0" smtClean="0"/>
              <a:t>--C</a:t>
            </a:r>
            <a:r>
              <a:rPr lang="fr-FR" altLang="zh-CN" sz="2000" b="1" dirty="0" err="1" smtClean="0"/>
              <a:t>onst</a:t>
            </a:r>
            <a:r>
              <a:rPr lang="zh-CN" altLang="en-US" sz="2000" b="1" dirty="0" smtClean="0"/>
              <a:t> </a:t>
            </a:r>
            <a:r>
              <a:rPr lang="zh-CN" altLang="fr-FR" sz="2000" b="1" dirty="0" smtClean="0"/>
              <a:t>命令</a:t>
            </a:r>
            <a:r>
              <a:rPr lang="zh-CN" altLang="en-US" sz="2000" b="1" dirty="0"/>
              <a:t>本质</a:t>
            </a:r>
          </a:p>
        </p:txBody>
      </p:sp>
      <p:sp>
        <p:nvSpPr>
          <p:cNvPr id="3" name="内容占位符 2"/>
          <p:cNvSpPr>
            <a:spLocks noGrp="1"/>
          </p:cNvSpPr>
          <p:nvPr>
            <p:ph idx="1"/>
          </p:nvPr>
        </p:nvSpPr>
        <p:spPr>
          <a:xfrm>
            <a:off x="457200" y="2142068"/>
            <a:ext cx="7772400" cy="3677819"/>
          </a:xfrm>
        </p:spPr>
        <p:txBody>
          <a:bodyPr anchor="t">
            <a:normAutofit/>
          </a:bodyPr>
          <a:lstStyle/>
          <a:p>
            <a:r>
              <a:rPr lang="zh-CN" altLang="en-US" dirty="0" smtClean="0"/>
              <a:t>看另一</a:t>
            </a:r>
            <a:r>
              <a:rPr lang="zh-CN" altLang="en-US" dirty="0"/>
              <a:t>个例子</a:t>
            </a:r>
            <a:r>
              <a:rPr lang="zh-CN" altLang="en-US" dirty="0" smtClean="0"/>
              <a:t>：</a:t>
            </a:r>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上面</a:t>
            </a:r>
            <a:r>
              <a:rPr lang="zh-CN" altLang="en-US" dirty="0"/>
              <a:t>代码中，常量</a:t>
            </a:r>
            <a:r>
              <a:rPr lang="en-US" altLang="zh-CN" dirty="0"/>
              <a:t>a</a:t>
            </a:r>
            <a:r>
              <a:rPr lang="zh-CN" altLang="en-US" dirty="0"/>
              <a:t>是一个数组，这个数组本身是可写的，但是如果将另一个数组赋值给</a:t>
            </a:r>
            <a:r>
              <a:rPr lang="en-US" altLang="zh-CN" dirty="0"/>
              <a:t>a</a:t>
            </a:r>
            <a:r>
              <a:rPr lang="zh-CN" altLang="en-US" dirty="0"/>
              <a:t>，就会报错。</a:t>
            </a:r>
            <a:endParaRPr kumimoji="1" lang="zh-CN" altLang="en-US" dirty="0"/>
          </a:p>
        </p:txBody>
      </p:sp>
      <p:sp>
        <p:nvSpPr>
          <p:cNvPr id="4" name="文本框 3"/>
          <p:cNvSpPr txBox="1"/>
          <p:nvPr/>
        </p:nvSpPr>
        <p:spPr>
          <a:xfrm>
            <a:off x="828339" y="2474659"/>
            <a:ext cx="7401261" cy="2031325"/>
          </a:xfrm>
          <a:prstGeom prst="rect">
            <a:avLst/>
          </a:prstGeom>
          <a:noFill/>
        </p:spPr>
        <p:txBody>
          <a:bodyPr wrap="square" rtlCol="0">
            <a:spAutoFit/>
          </a:bodyPr>
          <a:lstStyle/>
          <a:p>
            <a:r>
              <a:rPr lang="en-US" altLang="zh-CN" dirty="0" err="1" smtClean="0"/>
              <a:t>const</a:t>
            </a:r>
            <a:r>
              <a:rPr lang="en-US" altLang="zh-CN" dirty="0" smtClean="0"/>
              <a:t> a </a:t>
            </a:r>
            <a:r>
              <a:rPr lang="en-US" altLang="zh-CN" dirty="0"/>
              <a:t>=</a:t>
            </a:r>
            <a:r>
              <a:rPr lang="en-US" altLang="zh-CN" dirty="0" smtClean="0"/>
              <a:t> []; </a:t>
            </a:r>
          </a:p>
          <a:p>
            <a:endParaRPr lang="en-US" altLang="zh-CN" dirty="0" smtClean="0"/>
          </a:p>
          <a:p>
            <a:r>
              <a:rPr lang="en-US" altLang="zh-CN" dirty="0" err="1" smtClean="0"/>
              <a:t>a.push</a:t>
            </a:r>
            <a:r>
              <a:rPr lang="en-US" altLang="zh-CN" dirty="0"/>
              <a:t>('Hello'); // </a:t>
            </a:r>
            <a:r>
              <a:rPr lang="zh-CN" altLang="en-US" dirty="0"/>
              <a:t>可</a:t>
            </a:r>
            <a:r>
              <a:rPr lang="zh-CN" altLang="en-US" dirty="0" smtClean="0"/>
              <a:t>执行</a:t>
            </a:r>
            <a:endParaRPr lang="en-US" altLang="zh-CN" dirty="0" smtClean="0"/>
          </a:p>
          <a:p>
            <a:r>
              <a:rPr lang="zh-CN" altLang="en-US" dirty="0" smtClean="0"/>
              <a:t> </a:t>
            </a:r>
            <a:endParaRPr lang="en-US" altLang="zh-CN" dirty="0" smtClean="0"/>
          </a:p>
          <a:p>
            <a:r>
              <a:rPr lang="en-US" altLang="zh-CN" dirty="0" err="1" smtClean="0"/>
              <a:t>a.length</a:t>
            </a:r>
            <a:r>
              <a:rPr lang="en-US" altLang="zh-CN" dirty="0" smtClean="0"/>
              <a:t> </a:t>
            </a:r>
            <a:r>
              <a:rPr lang="en-US" altLang="zh-CN" dirty="0"/>
              <a:t>=</a:t>
            </a:r>
            <a:r>
              <a:rPr lang="en-US" altLang="zh-CN" dirty="0" smtClean="0"/>
              <a:t> </a:t>
            </a:r>
            <a:r>
              <a:rPr lang="en-US" altLang="zh-CN" dirty="0"/>
              <a:t>0;</a:t>
            </a:r>
            <a:r>
              <a:rPr lang="en-US" altLang="zh-CN" dirty="0" smtClean="0"/>
              <a:t> </a:t>
            </a:r>
            <a:r>
              <a:rPr lang="en-US" altLang="zh-CN" dirty="0"/>
              <a:t>// </a:t>
            </a:r>
            <a:r>
              <a:rPr lang="zh-CN" altLang="en-US" dirty="0"/>
              <a:t>可</a:t>
            </a:r>
            <a:r>
              <a:rPr lang="zh-CN" altLang="en-US" dirty="0" smtClean="0"/>
              <a:t>执行</a:t>
            </a:r>
            <a:endParaRPr lang="en-US" altLang="zh-CN" dirty="0" smtClean="0"/>
          </a:p>
          <a:p>
            <a:r>
              <a:rPr lang="zh-CN" altLang="en-US" dirty="0" smtClean="0"/>
              <a:t> </a:t>
            </a:r>
            <a:endParaRPr lang="en-US" altLang="zh-CN" dirty="0" smtClean="0"/>
          </a:p>
          <a:p>
            <a:r>
              <a:rPr lang="en-US" altLang="zh-CN" dirty="0" smtClean="0"/>
              <a:t>a </a:t>
            </a:r>
            <a:r>
              <a:rPr lang="en-US" altLang="zh-CN" dirty="0"/>
              <a:t>=</a:t>
            </a:r>
            <a:r>
              <a:rPr lang="en-US" altLang="zh-CN" dirty="0" smtClean="0"/>
              <a:t> </a:t>
            </a:r>
            <a:r>
              <a:rPr lang="en-US" altLang="zh-CN" dirty="0"/>
              <a:t>['Dave'];</a:t>
            </a:r>
            <a:r>
              <a:rPr lang="en-US" altLang="zh-CN" dirty="0" smtClean="0"/>
              <a:t> </a:t>
            </a:r>
            <a:r>
              <a:rPr lang="en-US" altLang="zh-CN" dirty="0"/>
              <a:t>// </a:t>
            </a:r>
            <a:r>
              <a:rPr lang="zh-CN" altLang="en-US" dirty="0"/>
              <a:t>报错</a:t>
            </a:r>
            <a:endParaRPr kumimoji="1" lang="zh-CN" altLang="en-US" dirty="0"/>
          </a:p>
        </p:txBody>
      </p:sp>
    </p:spTree>
    <p:extLst>
      <p:ext uri="{BB962C8B-B14F-4D97-AF65-F5344CB8AC3E}">
        <p14:creationId xmlns:p14="http://schemas.microsoft.com/office/powerpoint/2010/main" val="477721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ECMAScript 6 </a:t>
            </a:r>
            <a:r>
              <a:rPr kumimoji="1" lang="zh-CN" altLang="en-US" b="1" dirty="0" smtClean="0"/>
              <a:t>简介</a:t>
            </a:r>
            <a:r>
              <a:rPr kumimoji="1" lang="en-US" altLang="zh-CN" b="1" dirty="0" smtClean="0"/>
              <a:t/>
            </a:r>
            <a:br>
              <a:rPr kumimoji="1" lang="en-US" altLang="zh-CN" b="1" dirty="0" smtClean="0"/>
            </a:br>
            <a:r>
              <a:rPr kumimoji="1" lang="en-US" altLang="zh-CN" sz="2000" b="1" dirty="0" smtClean="0"/>
              <a:t>--</a:t>
            </a:r>
            <a:r>
              <a:rPr lang="en-US" altLang="zh-CN" sz="2000" b="1" dirty="0" smtClean="0"/>
              <a:t>ECMAScript </a:t>
            </a:r>
            <a:r>
              <a:rPr lang="zh-CN" altLang="en-US" sz="2000" b="1" dirty="0"/>
              <a:t>和 </a:t>
            </a:r>
            <a:r>
              <a:rPr lang="en-US" altLang="zh-CN" sz="2000" b="1" dirty="0"/>
              <a:t>JavaScript </a:t>
            </a:r>
            <a:r>
              <a:rPr lang="zh-CN" altLang="en-US" sz="2000" b="1" dirty="0"/>
              <a:t>的</a:t>
            </a:r>
            <a:r>
              <a:rPr lang="zh-CN" altLang="en-US" sz="2000" b="1" dirty="0" smtClean="0"/>
              <a:t>关系</a:t>
            </a:r>
            <a:endParaRPr kumimoji="1" lang="zh-CN" altLang="en-US" sz="2000" dirty="0"/>
          </a:p>
        </p:txBody>
      </p:sp>
      <p:sp>
        <p:nvSpPr>
          <p:cNvPr id="3" name="内容占位符 2"/>
          <p:cNvSpPr>
            <a:spLocks noGrp="1"/>
          </p:cNvSpPr>
          <p:nvPr>
            <p:ph idx="1"/>
          </p:nvPr>
        </p:nvSpPr>
        <p:spPr>
          <a:xfrm>
            <a:off x="457200" y="2142068"/>
            <a:ext cx="7772400" cy="3968276"/>
          </a:xfrm>
        </p:spPr>
        <p:txBody>
          <a:bodyPr anchor="t">
            <a:normAutofit fontScale="92500" lnSpcReduction="10000"/>
          </a:bodyPr>
          <a:lstStyle/>
          <a:p>
            <a:r>
              <a:rPr lang="zh-CN" altLang="en-US" dirty="0"/>
              <a:t>一个常见的问题是，</a:t>
            </a:r>
            <a:r>
              <a:rPr lang="en-US" altLang="zh-CN" dirty="0"/>
              <a:t>ECMAScript </a:t>
            </a:r>
            <a:r>
              <a:rPr lang="zh-CN" altLang="en-US" dirty="0"/>
              <a:t>和 </a:t>
            </a:r>
            <a:r>
              <a:rPr lang="en-US" altLang="zh-CN" dirty="0"/>
              <a:t>JavaScript </a:t>
            </a:r>
            <a:r>
              <a:rPr lang="zh-CN" altLang="en-US" dirty="0"/>
              <a:t>到底是什么关系？</a:t>
            </a:r>
          </a:p>
          <a:p>
            <a:r>
              <a:rPr lang="zh-CN" altLang="en-US" dirty="0"/>
              <a:t>要讲清楚这个问题，需要回顾历史。</a:t>
            </a:r>
            <a:r>
              <a:rPr lang="en-US" altLang="zh-CN" dirty="0"/>
              <a:t>1996</a:t>
            </a:r>
            <a:r>
              <a:rPr lang="zh-CN" altLang="en-US" dirty="0"/>
              <a:t>年</a:t>
            </a:r>
            <a:r>
              <a:rPr lang="en-US" altLang="zh-CN" dirty="0"/>
              <a:t>11</a:t>
            </a:r>
            <a:r>
              <a:rPr lang="zh-CN" altLang="en-US" dirty="0"/>
              <a:t>月，</a:t>
            </a:r>
            <a:r>
              <a:rPr lang="en-US" altLang="zh-CN" dirty="0"/>
              <a:t>JavaScript </a:t>
            </a:r>
            <a:r>
              <a:rPr lang="zh-CN" altLang="en-US" dirty="0"/>
              <a:t>的创造者 </a:t>
            </a:r>
            <a:r>
              <a:rPr lang="en-US" altLang="zh-CN" dirty="0"/>
              <a:t>Netscape </a:t>
            </a:r>
            <a:r>
              <a:rPr lang="zh-CN" altLang="en-US" dirty="0"/>
              <a:t>公司，决定将 </a:t>
            </a:r>
            <a:r>
              <a:rPr lang="en-US" altLang="zh-CN" dirty="0"/>
              <a:t>JavaScript </a:t>
            </a:r>
            <a:r>
              <a:rPr lang="zh-CN" altLang="en-US" dirty="0"/>
              <a:t>提交给国际标准化组织</a:t>
            </a:r>
            <a:r>
              <a:rPr lang="en-US" altLang="zh-CN" dirty="0"/>
              <a:t>ECMA</a:t>
            </a:r>
            <a:r>
              <a:rPr lang="zh-CN" altLang="en-US" dirty="0"/>
              <a:t>，希望这种语言能够成为国际标准。次年，</a:t>
            </a:r>
            <a:r>
              <a:rPr lang="en-US" altLang="zh-CN" dirty="0"/>
              <a:t>ECMA </a:t>
            </a:r>
            <a:r>
              <a:rPr lang="zh-CN" altLang="en-US" dirty="0"/>
              <a:t>发布</a:t>
            </a:r>
            <a:r>
              <a:rPr lang="en-US" altLang="zh-CN" dirty="0"/>
              <a:t>262</a:t>
            </a:r>
            <a:r>
              <a:rPr lang="zh-CN" altLang="en-US" dirty="0"/>
              <a:t>号标准文件（</a:t>
            </a:r>
            <a:r>
              <a:rPr lang="en-US" altLang="zh-CN" dirty="0"/>
              <a:t>ECMA-262</a:t>
            </a:r>
            <a:r>
              <a:rPr lang="zh-CN" altLang="en-US" dirty="0"/>
              <a:t>）的第一版，规定了浏览器脚本语言的标准，并将这种语言称为 </a:t>
            </a:r>
            <a:r>
              <a:rPr lang="en-US" altLang="zh-CN" dirty="0"/>
              <a:t>ECMAScript</a:t>
            </a:r>
            <a:r>
              <a:rPr lang="zh-CN" altLang="en-US" dirty="0"/>
              <a:t>，这个版本就是</a:t>
            </a:r>
            <a:r>
              <a:rPr lang="en-US" altLang="zh-CN" dirty="0"/>
              <a:t>1.0</a:t>
            </a:r>
            <a:r>
              <a:rPr lang="zh-CN" altLang="en-US" dirty="0"/>
              <a:t>版。</a:t>
            </a:r>
          </a:p>
          <a:p>
            <a:r>
              <a:rPr lang="zh-CN" altLang="en-US" dirty="0"/>
              <a:t>该标准从一开始就是针对 </a:t>
            </a:r>
            <a:r>
              <a:rPr lang="en-US" altLang="zh-CN" dirty="0"/>
              <a:t>JavaScript </a:t>
            </a:r>
            <a:r>
              <a:rPr lang="zh-CN" altLang="en-US" dirty="0"/>
              <a:t>语言制定的，但是之所以不叫 </a:t>
            </a:r>
            <a:r>
              <a:rPr lang="en-US" altLang="zh-CN" dirty="0"/>
              <a:t>JavaScript</a:t>
            </a:r>
            <a:r>
              <a:rPr lang="zh-CN" altLang="en-US" dirty="0"/>
              <a:t>，有两个原因。一是商标，</a:t>
            </a:r>
            <a:r>
              <a:rPr lang="en-US" altLang="zh-CN" dirty="0"/>
              <a:t>Java </a:t>
            </a:r>
            <a:r>
              <a:rPr lang="zh-CN" altLang="en-US" dirty="0"/>
              <a:t>是 </a:t>
            </a:r>
            <a:r>
              <a:rPr lang="en-US" altLang="zh-CN" dirty="0"/>
              <a:t>Sun </a:t>
            </a:r>
            <a:r>
              <a:rPr lang="zh-CN" altLang="en-US" dirty="0"/>
              <a:t>公司的商标，根据授权协议，只有 </a:t>
            </a:r>
            <a:r>
              <a:rPr lang="en-US" altLang="zh-CN" dirty="0"/>
              <a:t>Netscape </a:t>
            </a:r>
            <a:r>
              <a:rPr lang="zh-CN" altLang="en-US" dirty="0"/>
              <a:t>公司可以合法地使用 </a:t>
            </a:r>
            <a:r>
              <a:rPr lang="en-US" altLang="zh-CN" dirty="0"/>
              <a:t>JavaScript </a:t>
            </a:r>
            <a:r>
              <a:rPr lang="zh-CN" altLang="en-US" dirty="0"/>
              <a:t>这个名字，且 </a:t>
            </a:r>
            <a:r>
              <a:rPr lang="en-US" altLang="zh-CN" dirty="0"/>
              <a:t>JavaScript </a:t>
            </a:r>
            <a:r>
              <a:rPr lang="zh-CN" altLang="en-US" dirty="0"/>
              <a:t>本身也已经被 </a:t>
            </a:r>
            <a:r>
              <a:rPr lang="en-US" altLang="zh-CN" dirty="0"/>
              <a:t>Netscape </a:t>
            </a:r>
            <a:r>
              <a:rPr lang="zh-CN" altLang="en-US" dirty="0"/>
              <a:t>公司注册为商标。二是想体现这门语言的制定者是 </a:t>
            </a:r>
            <a:r>
              <a:rPr lang="en-US" altLang="zh-CN" dirty="0"/>
              <a:t>ECMA</a:t>
            </a:r>
            <a:r>
              <a:rPr lang="zh-CN" altLang="en-US" dirty="0"/>
              <a:t>，不是 </a:t>
            </a:r>
            <a:r>
              <a:rPr lang="en-US" altLang="zh-CN" dirty="0"/>
              <a:t>Netscape</a:t>
            </a:r>
            <a:r>
              <a:rPr lang="zh-CN" altLang="en-US" dirty="0"/>
              <a:t>，这样有利于保证这门语言的开放性和中立性。</a:t>
            </a:r>
          </a:p>
          <a:p>
            <a:r>
              <a:rPr lang="zh-CN" altLang="en-US" dirty="0"/>
              <a:t>因此，</a:t>
            </a:r>
            <a:r>
              <a:rPr lang="en-US" altLang="zh-CN" dirty="0"/>
              <a:t>ECMAScript </a:t>
            </a:r>
            <a:r>
              <a:rPr lang="zh-CN" altLang="en-US" dirty="0"/>
              <a:t>和 </a:t>
            </a:r>
            <a:r>
              <a:rPr lang="en-US" altLang="zh-CN" dirty="0"/>
              <a:t>JavaScript </a:t>
            </a:r>
            <a:r>
              <a:rPr lang="zh-CN" altLang="en-US" dirty="0"/>
              <a:t>的关系是，前者是后者的规格，后者是前者的一种实现（另外的 </a:t>
            </a:r>
            <a:r>
              <a:rPr lang="en-US" altLang="zh-CN" dirty="0"/>
              <a:t>ECMAScript </a:t>
            </a:r>
            <a:r>
              <a:rPr lang="zh-CN" altLang="en-US" dirty="0"/>
              <a:t>方言还有 </a:t>
            </a:r>
            <a:r>
              <a:rPr lang="en-US" altLang="zh-CN" dirty="0"/>
              <a:t>Jscript </a:t>
            </a:r>
            <a:r>
              <a:rPr lang="zh-CN" altLang="en-US" dirty="0"/>
              <a:t>和 </a:t>
            </a:r>
            <a:r>
              <a:rPr lang="en-US" altLang="zh-CN" dirty="0" err="1"/>
              <a:t>ActionScript</a:t>
            </a:r>
            <a:r>
              <a:rPr lang="zh-CN" altLang="en-US" dirty="0"/>
              <a:t>）。日常场合，这两个词是可以互换的</a:t>
            </a:r>
            <a:r>
              <a:rPr lang="zh-CN" altLang="en-US" dirty="0" smtClean="0"/>
              <a:t>。</a:t>
            </a:r>
            <a:endParaRPr lang="zh-CN" altLang="en-US" dirty="0"/>
          </a:p>
        </p:txBody>
      </p:sp>
    </p:spTree>
    <p:extLst>
      <p:ext uri="{BB962C8B-B14F-4D97-AF65-F5344CB8AC3E}">
        <p14:creationId xmlns:p14="http://schemas.microsoft.com/office/powerpoint/2010/main" val="13691836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1" dirty="0" err="1" smtClean="0"/>
              <a:t>const</a:t>
            </a:r>
            <a:r>
              <a:rPr lang="zh-CN" altLang="fr-FR" b="1" dirty="0" smtClean="0"/>
              <a:t>命令</a:t>
            </a:r>
            <a:r>
              <a:rPr lang="en-US" altLang="zh-CN" b="1" dirty="0" smtClean="0"/>
              <a:t/>
            </a:r>
            <a:br>
              <a:rPr lang="en-US" altLang="zh-CN" b="1" dirty="0" smtClean="0"/>
            </a:br>
            <a:r>
              <a:rPr lang="en-US" altLang="zh-CN" sz="2000" b="1" dirty="0" smtClean="0"/>
              <a:t>--C</a:t>
            </a:r>
            <a:r>
              <a:rPr lang="fr-FR" altLang="zh-CN" sz="2000" b="1" dirty="0" err="1" smtClean="0"/>
              <a:t>onst</a:t>
            </a:r>
            <a:r>
              <a:rPr lang="zh-CN" altLang="en-US" sz="2000" b="1" dirty="0" smtClean="0"/>
              <a:t> </a:t>
            </a:r>
            <a:r>
              <a:rPr lang="zh-CN" altLang="fr-FR" sz="2000" b="1" dirty="0" smtClean="0"/>
              <a:t>命令</a:t>
            </a:r>
            <a:r>
              <a:rPr lang="zh-CN" altLang="en-US" sz="2000" b="1" dirty="0"/>
              <a:t>本质</a:t>
            </a:r>
          </a:p>
        </p:txBody>
      </p:sp>
      <p:sp>
        <p:nvSpPr>
          <p:cNvPr id="3" name="内容占位符 2"/>
          <p:cNvSpPr>
            <a:spLocks noGrp="1"/>
          </p:cNvSpPr>
          <p:nvPr>
            <p:ph idx="1"/>
          </p:nvPr>
        </p:nvSpPr>
        <p:spPr>
          <a:xfrm>
            <a:off x="457200" y="2142068"/>
            <a:ext cx="7772400" cy="3677819"/>
          </a:xfrm>
        </p:spPr>
        <p:txBody>
          <a:bodyPr anchor="t">
            <a:normAutofit/>
          </a:bodyPr>
          <a:lstStyle/>
          <a:p>
            <a:r>
              <a:rPr lang="zh-CN" altLang="en-US" dirty="0"/>
              <a:t>如果真的想将对象冻结，应该使用</a:t>
            </a:r>
            <a:r>
              <a:rPr lang="en-US" altLang="zh-CN" dirty="0" err="1"/>
              <a:t>Object.freeze</a:t>
            </a:r>
            <a:r>
              <a:rPr lang="zh-CN" altLang="en-US" dirty="0"/>
              <a:t>方法</a:t>
            </a:r>
            <a:r>
              <a:rPr lang="zh-CN" altLang="en-US" dirty="0" smtClean="0"/>
              <a:t>。</a:t>
            </a:r>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zh-CN" altLang="en-US" dirty="0"/>
              <a:t>上面代码中，常量</a:t>
            </a:r>
            <a:r>
              <a:rPr lang="en-US" altLang="zh-CN" dirty="0"/>
              <a:t>foo</a:t>
            </a:r>
            <a:r>
              <a:rPr lang="zh-CN" altLang="en-US" dirty="0"/>
              <a:t>指向一个冻结的对象，所以添加新属性不起作用，严格模式时还会报错。</a:t>
            </a:r>
            <a:endParaRPr kumimoji="1" lang="zh-CN" altLang="en-US" dirty="0"/>
          </a:p>
        </p:txBody>
      </p:sp>
      <p:sp>
        <p:nvSpPr>
          <p:cNvPr id="4" name="文本框 3"/>
          <p:cNvSpPr txBox="1"/>
          <p:nvPr/>
        </p:nvSpPr>
        <p:spPr>
          <a:xfrm>
            <a:off x="828339" y="2582239"/>
            <a:ext cx="7401261" cy="1754326"/>
          </a:xfrm>
          <a:prstGeom prst="rect">
            <a:avLst/>
          </a:prstGeom>
          <a:noFill/>
        </p:spPr>
        <p:txBody>
          <a:bodyPr wrap="square" rtlCol="0">
            <a:spAutoFit/>
          </a:bodyPr>
          <a:lstStyle/>
          <a:p>
            <a:r>
              <a:rPr lang="en-US" altLang="zh-CN" dirty="0" err="1" smtClean="0"/>
              <a:t>const</a:t>
            </a:r>
            <a:r>
              <a:rPr lang="en-US" altLang="zh-CN" dirty="0" smtClean="0"/>
              <a:t> foo </a:t>
            </a:r>
            <a:r>
              <a:rPr lang="en-US" altLang="zh-CN" dirty="0"/>
              <a:t>=</a:t>
            </a:r>
            <a:r>
              <a:rPr lang="zh-CN" altLang="en-US" dirty="0" smtClean="0"/>
              <a:t> </a:t>
            </a:r>
            <a:r>
              <a:rPr lang="en-US" altLang="zh-CN" dirty="0" err="1" smtClean="0"/>
              <a:t>Object</a:t>
            </a:r>
            <a:r>
              <a:rPr lang="en-US" altLang="zh-CN" dirty="0" err="1"/>
              <a:t>.</a:t>
            </a:r>
            <a:r>
              <a:rPr lang="en-US" altLang="zh-CN" dirty="0" err="1" smtClean="0"/>
              <a:t>freeze</a:t>
            </a:r>
            <a:r>
              <a:rPr lang="en-US" altLang="zh-CN" dirty="0"/>
              <a:t>({});</a:t>
            </a:r>
            <a:r>
              <a:rPr lang="zh-CN" altLang="en-US" dirty="0" smtClean="0"/>
              <a:t> </a:t>
            </a:r>
            <a:endParaRPr lang="en-US" altLang="zh-CN" dirty="0" smtClean="0"/>
          </a:p>
          <a:p>
            <a:endParaRPr lang="en-US" altLang="zh-CN" dirty="0"/>
          </a:p>
          <a:p>
            <a:r>
              <a:rPr lang="en-US" altLang="zh-CN" dirty="0" smtClean="0"/>
              <a:t>// </a:t>
            </a:r>
            <a:r>
              <a:rPr lang="zh-CN" altLang="en-US" dirty="0"/>
              <a:t>常规模式时，下面一行不起作用</a:t>
            </a:r>
            <a:r>
              <a:rPr lang="zh-CN" altLang="en-US" dirty="0" smtClean="0"/>
              <a:t>；</a:t>
            </a:r>
            <a:endParaRPr lang="en-US" altLang="zh-CN" dirty="0" smtClean="0"/>
          </a:p>
          <a:p>
            <a:r>
              <a:rPr lang="en-US" altLang="zh-CN" dirty="0" smtClean="0"/>
              <a:t>// </a:t>
            </a:r>
            <a:r>
              <a:rPr lang="zh-CN" altLang="en-US" dirty="0"/>
              <a:t>严格模式时，该行会报错 </a:t>
            </a:r>
            <a:endParaRPr lang="en-US" altLang="zh-CN" dirty="0" smtClean="0"/>
          </a:p>
          <a:p>
            <a:endParaRPr lang="en-US" altLang="zh-CN" dirty="0" smtClean="0"/>
          </a:p>
          <a:p>
            <a:r>
              <a:rPr lang="en-US" altLang="zh-CN" dirty="0" err="1" smtClean="0"/>
              <a:t>foo.prop</a:t>
            </a:r>
            <a:r>
              <a:rPr lang="en-US" altLang="zh-CN" dirty="0" smtClean="0"/>
              <a:t> </a:t>
            </a:r>
            <a:r>
              <a:rPr lang="en-US" altLang="zh-CN" dirty="0"/>
              <a:t>=</a:t>
            </a:r>
            <a:r>
              <a:rPr lang="zh-CN" altLang="en-US" dirty="0" smtClean="0"/>
              <a:t> </a:t>
            </a:r>
            <a:r>
              <a:rPr lang="en-US" altLang="zh-CN" dirty="0"/>
              <a:t>123;</a:t>
            </a:r>
            <a:endParaRPr kumimoji="1" lang="zh-CN" altLang="en-US" dirty="0"/>
          </a:p>
        </p:txBody>
      </p:sp>
    </p:spTree>
    <p:extLst>
      <p:ext uri="{BB962C8B-B14F-4D97-AF65-F5344CB8AC3E}">
        <p14:creationId xmlns:p14="http://schemas.microsoft.com/office/powerpoint/2010/main" val="878882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t>var</a:t>
            </a:r>
            <a:r>
              <a:rPr kumimoji="1" lang="zh-CN" altLang="en-US" b="1" dirty="0"/>
              <a:t>、</a:t>
            </a:r>
            <a:r>
              <a:rPr kumimoji="1" lang="en-US" altLang="zh-CN" b="1" dirty="0"/>
              <a:t>let</a:t>
            </a:r>
            <a:r>
              <a:rPr kumimoji="1" lang="zh-CN" altLang="en-US" b="1" dirty="0"/>
              <a:t>、</a:t>
            </a:r>
            <a:r>
              <a:rPr kumimoji="1" lang="en-US" altLang="zh-CN" b="1" dirty="0" err="1"/>
              <a:t>const</a:t>
            </a:r>
            <a:r>
              <a:rPr kumimoji="1" lang="zh-CN" altLang="en-US" b="1" dirty="0"/>
              <a:t>的</a:t>
            </a:r>
            <a:r>
              <a:rPr kumimoji="1" lang="zh-CN" altLang="en-US" b="1" dirty="0" smtClean="0"/>
              <a:t>区别</a:t>
            </a:r>
            <a:endParaRPr kumimoji="1" lang="zh-CN" altLang="en-US" dirty="0"/>
          </a:p>
        </p:txBody>
      </p:sp>
      <p:sp>
        <p:nvSpPr>
          <p:cNvPr id="3" name="内容占位符 2"/>
          <p:cNvSpPr>
            <a:spLocks noGrp="1"/>
          </p:cNvSpPr>
          <p:nvPr>
            <p:ph idx="1"/>
          </p:nvPr>
        </p:nvSpPr>
        <p:spPr>
          <a:xfrm>
            <a:off x="457200" y="2065868"/>
            <a:ext cx="2662518" cy="4280247"/>
          </a:xfrm>
        </p:spPr>
        <p:txBody>
          <a:bodyPr anchor="t">
            <a:normAutofit/>
          </a:bodyPr>
          <a:lstStyle/>
          <a:p>
            <a:r>
              <a:rPr kumimoji="1" lang="en-US" altLang="zh-CN" dirty="0" err="1" smtClean="0"/>
              <a:t>var</a:t>
            </a:r>
            <a:endParaRPr kumimoji="1" lang="en-US" altLang="zh-CN" dirty="0" smtClean="0"/>
          </a:p>
          <a:p>
            <a:pPr marL="342900" indent="-342900">
              <a:buFont typeface="+mj-lt"/>
              <a:buAutoNum type="arabicPeriod"/>
            </a:pPr>
            <a:r>
              <a:rPr kumimoji="1" lang="zh-CN" altLang="en-US" dirty="0" smtClean="0"/>
              <a:t>变量使用前可以无需声明</a:t>
            </a:r>
            <a:endParaRPr kumimoji="1" lang="en-US" altLang="zh-CN" dirty="0" smtClean="0"/>
          </a:p>
          <a:p>
            <a:pPr marL="342900" indent="-342900">
              <a:buFont typeface="+mj-lt"/>
              <a:buAutoNum type="arabicPeriod"/>
            </a:pPr>
            <a:r>
              <a:rPr kumimoji="1" lang="zh-CN" altLang="en-US" dirty="0" smtClean="0"/>
              <a:t>变量声明后可以不赋值</a:t>
            </a:r>
            <a:endParaRPr kumimoji="1" lang="en-US" altLang="zh-CN" dirty="0" smtClean="0"/>
          </a:p>
          <a:p>
            <a:pPr marL="342900" indent="-342900">
              <a:buFont typeface="+mj-lt"/>
              <a:buAutoNum type="arabicPeriod"/>
            </a:pPr>
            <a:r>
              <a:rPr kumimoji="1" lang="zh-CN" altLang="en-US" dirty="0" smtClean="0"/>
              <a:t>变量声明后可以修改</a:t>
            </a:r>
            <a:endParaRPr kumimoji="1" lang="en-US" altLang="zh-CN" dirty="0" smtClean="0"/>
          </a:p>
          <a:p>
            <a:pPr marL="342900" indent="-342900">
              <a:buFont typeface="+mj-lt"/>
              <a:buAutoNum type="arabicPeriod"/>
            </a:pPr>
            <a:r>
              <a:rPr kumimoji="1" lang="zh-CN" altLang="en-US" dirty="0" smtClean="0"/>
              <a:t>无块级作用域，使用函数作用域</a:t>
            </a:r>
            <a:endParaRPr kumimoji="1" lang="en-US" altLang="zh-CN" dirty="0" smtClean="0"/>
          </a:p>
          <a:p>
            <a:pPr marL="342900" indent="-342900">
              <a:buFont typeface="+mj-lt"/>
              <a:buAutoNum type="arabicPeriod"/>
            </a:pPr>
            <a:r>
              <a:rPr kumimoji="1" lang="zh-CN" altLang="en-US" dirty="0" smtClean="0"/>
              <a:t>有变量提升</a:t>
            </a:r>
            <a:endParaRPr kumimoji="1" lang="en-US" altLang="zh-CN" dirty="0" smtClean="0"/>
          </a:p>
          <a:p>
            <a:pPr marL="342900" indent="-342900">
              <a:buFont typeface="+mj-lt"/>
              <a:buAutoNum type="arabicPeriod"/>
            </a:pPr>
            <a:r>
              <a:rPr kumimoji="1" lang="zh-CN" altLang="en-US" dirty="0" smtClean="0"/>
              <a:t>可以声明同名变量</a:t>
            </a:r>
            <a:endParaRPr kumimoji="1" lang="en-US" altLang="zh-CN" dirty="0" smtClean="0"/>
          </a:p>
          <a:p>
            <a:pPr lvl="1"/>
            <a:endParaRPr kumimoji="1" lang="en-US" altLang="zh-CN" dirty="0" smtClean="0"/>
          </a:p>
          <a:p>
            <a:pPr lvl="1"/>
            <a:endParaRPr kumimoji="1" lang="en-US" altLang="zh-CN" dirty="0" smtClean="0"/>
          </a:p>
          <a:p>
            <a:pPr lvl="1"/>
            <a:endParaRPr kumimoji="1" lang="en-US" altLang="zh-CN" dirty="0" smtClean="0"/>
          </a:p>
        </p:txBody>
      </p:sp>
      <p:sp>
        <p:nvSpPr>
          <p:cNvPr id="4" name="内容占位符 2"/>
          <p:cNvSpPr txBox="1">
            <a:spLocks/>
          </p:cNvSpPr>
          <p:nvPr/>
        </p:nvSpPr>
        <p:spPr>
          <a:xfrm>
            <a:off x="3119718" y="2065867"/>
            <a:ext cx="2662518" cy="428024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kumimoji="1" lang="en-US" altLang="zh-CN" dirty="0" smtClean="0"/>
              <a:t>let</a:t>
            </a:r>
          </a:p>
          <a:p>
            <a:pPr marL="342900" indent="-342900">
              <a:buFont typeface="+mj-lt"/>
              <a:buAutoNum type="arabicPeriod"/>
            </a:pPr>
            <a:r>
              <a:rPr kumimoji="1" lang="zh-CN" altLang="en-US" dirty="0" smtClean="0"/>
              <a:t>变量必须声明后才能使用</a:t>
            </a:r>
            <a:endParaRPr kumimoji="1" lang="en-US" altLang="zh-CN" dirty="0" smtClean="0"/>
          </a:p>
          <a:p>
            <a:pPr marL="342900" indent="-342900">
              <a:buFont typeface="+mj-lt"/>
              <a:buAutoNum type="arabicPeriod"/>
            </a:pPr>
            <a:r>
              <a:rPr kumimoji="1" lang="zh-CN" altLang="en-US" dirty="0" smtClean="0"/>
              <a:t>变量声明后可以不赋值</a:t>
            </a:r>
            <a:endParaRPr kumimoji="1" lang="en-US" altLang="zh-CN" dirty="0" smtClean="0"/>
          </a:p>
          <a:p>
            <a:pPr marL="342900" indent="-342900">
              <a:buFont typeface="+mj-lt"/>
              <a:buAutoNum type="arabicPeriod"/>
            </a:pPr>
            <a:r>
              <a:rPr kumimoji="1" lang="zh-CN" altLang="en-US" dirty="0" smtClean="0"/>
              <a:t>变量声明后可以修改</a:t>
            </a:r>
            <a:endParaRPr kumimoji="1" lang="en-US" altLang="zh-CN" dirty="0" smtClean="0"/>
          </a:p>
          <a:p>
            <a:pPr marL="342900" indent="-342900">
              <a:buFont typeface="+mj-lt"/>
              <a:buAutoNum type="arabicPeriod"/>
            </a:pPr>
            <a:r>
              <a:rPr kumimoji="1" lang="zh-CN" altLang="en-US" dirty="0" smtClean="0"/>
              <a:t>块级作用域</a:t>
            </a:r>
            <a:endParaRPr kumimoji="1" lang="en-US" altLang="zh-CN" dirty="0" smtClean="0"/>
          </a:p>
          <a:p>
            <a:pPr marL="342900" indent="-342900">
              <a:buFont typeface="+mj-lt"/>
              <a:buAutoNum type="arabicPeriod"/>
            </a:pPr>
            <a:r>
              <a:rPr kumimoji="1" lang="zh-CN" altLang="en-US" dirty="0" smtClean="0"/>
              <a:t>无变量提升</a:t>
            </a:r>
            <a:endParaRPr kumimoji="1" lang="en-US" altLang="zh-CN" dirty="0" smtClean="0"/>
          </a:p>
          <a:p>
            <a:pPr marL="342900" indent="-342900">
              <a:buFont typeface="+mj-lt"/>
              <a:buAutoNum type="arabicPeriod"/>
            </a:pPr>
            <a:r>
              <a:rPr kumimoji="1" lang="zh-CN" altLang="en-US" dirty="0" smtClean="0"/>
              <a:t>在同一个块级作用域中不能声明同名变量</a:t>
            </a:r>
            <a:endParaRPr kumimoji="1" lang="en-US" altLang="zh-CN" dirty="0" smtClean="0"/>
          </a:p>
          <a:p>
            <a:pPr lvl="1"/>
            <a:endParaRPr kumimoji="1" lang="en-US" altLang="zh-CN" dirty="0" smtClean="0"/>
          </a:p>
          <a:p>
            <a:pPr lvl="1"/>
            <a:endParaRPr kumimoji="1" lang="en-US" altLang="zh-CN" dirty="0" smtClean="0"/>
          </a:p>
          <a:p>
            <a:pPr lvl="1"/>
            <a:endParaRPr kumimoji="1" lang="en-US" altLang="zh-CN" dirty="0" smtClean="0"/>
          </a:p>
        </p:txBody>
      </p:sp>
      <p:sp>
        <p:nvSpPr>
          <p:cNvPr id="5" name="内容占位符 2"/>
          <p:cNvSpPr txBox="1">
            <a:spLocks/>
          </p:cNvSpPr>
          <p:nvPr/>
        </p:nvSpPr>
        <p:spPr>
          <a:xfrm>
            <a:off x="5782236" y="2065866"/>
            <a:ext cx="2662518" cy="428024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kumimoji="1" lang="en-US" altLang="zh-CN" dirty="0" err="1" smtClean="0"/>
              <a:t>const</a:t>
            </a:r>
            <a:endParaRPr kumimoji="1" lang="en-US" altLang="zh-CN" dirty="0" smtClean="0"/>
          </a:p>
          <a:p>
            <a:pPr marL="342900" indent="-342900">
              <a:buFont typeface="+mj-lt"/>
              <a:buAutoNum type="arabicPeriod"/>
            </a:pPr>
            <a:r>
              <a:rPr kumimoji="1" lang="zh-CN" altLang="en-US" dirty="0" smtClean="0"/>
              <a:t>变量必须声明后才能使用</a:t>
            </a:r>
            <a:endParaRPr kumimoji="1" lang="en-US" altLang="zh-CN" dirty="0" smtClean="0"/>
          </a:p>
          <a:p>
            <a:pPr marL="342900" indent="-342900">
              <a:buFont typeface="+mj-lt"/>
              <a:buAutoNum type="arabicPeriod"/>
            </a:pPr>
            <a:r>
              <a:rPr kumimoji="1" lang="zh-CN" altLang="en-US" dirty="0" smtClean="0"/>
              <a:t>变量声明后必须赋值</a:t>
            </a:r>
            <a:endParaRPr kumimoji="1" lang="en-US" altLang="zh-CN" dirty="0" smtClean="0"/>
          </a:p>
          <a:p>
            <a:pPr marL="342900" indent="-342900">
              <a:buFont typeface="+mj-lt"/>
              <a:buAutoNum type="arabicPeriod"/>
            </a:pPr>
            <a:r>
              <a:rPr kumimoji="1" lang="zh-CN" altLang="en-US" dirty="0" smtClean="0"/>
              <a:t>变量声明后不能更改</a:t>
            </a:r>
            <a:endParaRPr kumimoji="1" lang="en-US" altLang="zh-CN" dirty="0" smtClean="0"/>
          </a:p>
          <a:p>
            <a:pPr marL="342900" indent="-342900">
              <a:buFont typeface="+mj-lt"/>
              <a:buAutoNum type="arabicPeriod"/>
            </a:pPr>
            <a:r>
              <a:rPr kumimoji="1" lang="zh-CN" altLang="en-US" dirty="0" smtClean="0"/>
              <a:t>块级作用域</a:t>
            </a:r>
            <a:endParaRPr kumimoji="1" lang="en-US" altLang="zh-CN" dirty="0" smtClean="0"/>
          </a:p>
          <a:p>
            <a:pPr marL="342900" indent="-342900">
              <a:buFont typeface="+mj-lt"/>
              <a:buAutoNum type="arabicPeriod"/>
            </a:pPr>
            <a:r>
              <a:rPr kumimoji="1" lang="zh-CN" altLang="en-US" dirty="0" smtClean="0"/>
              <a:t>无变量提升</a:t>
            </a:r>
            <a:endParaRPr kumimoji="1" lang="en-US" altLang="zh-CN" dirty="0"/>
          </a:p>
          <a:p>
            <a:pPr marL="342900" indent="-342900">
              <a:buFont typeface="+mj-lt"/>
              <a:buAutoNum type="arabicPeriod"/>
            </a:pPr>
            <a:r>
              <a:rPr kumimoji="1" lang="zh-CN" altLang="en-US" dirty="0"/>
              <a:t>在同一个块级作用域中不能声明同名变量</a:t>
            </a:r>
            <a:endParaRPr kumimoji="1" lang="en-US" altLang="zh-CN" dirty="0"/>
          </a:p>
          <a:p>
            <a:pPr marL="342900" indent="-342900">
              <a:buFont typeface="+mj-lt"/>
              <a:buAutoNum type="arabicPeriod"/>
            </a:pPr>
            <a:endParaRPr kumimoji="1" lang="en-US" altLang="zh-CN" dirty="0" smtClean="0"/>
          </a:p>
          <a:p>
            <a:pPr lvl="1"/>
            <a:endParaRPr kumimoji="1" lang="en-US" altLang="zh-CN" dirty="0" smtClean="0"/>
          </a:p>
          <a:p>
            <a:pPr lvl="1"/>
            <a:endParaRPr kumimoji="1" lang="en-US" altLang="zh-CN" dirty="0" smtClean="0"/>
          </a:p>
        </p:txBody>
      </p:sp>
    </p:spTree>
    <p:extLst>
      <p:ext uri="{BB962C8B-B14F-4D97-AF65-F5344CB8AC3E}">
        <p14:creationId xmlns:p14="http://schemas.microsoft.com/office/powerpoint/2010/main" val="1252311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55925" y="2054711"/>
            <a:ext cx="3818964" cy="1200329"/>
          </a:xfrm>
          <a:prstGeom prst="rect">
            <a:avLst/>
          </a:prstGeom>
          <a:noFill/>
        </p:spPr>
        <p:txBody>
          <a:bodyPr wrap="square" rtlCol="0">
            <a:spAutoFit/>
          </a:bodyPr>
          <a:lstStyle/>
          <a:p>
            <a:r>
              <a:rPr kumimoji="1" lang="zh-CN" altLang="en-US" dirty="0" smtClean="0"/>
              <a:t>未完，待续</a:t>
            </a:r>
            <a:endParaRPr kumimoji="1" lang="en-US" altLang="zh-CN" dirty="0" smtClean="0"/>
          </a:p>
          <a:p>
            <a:endParaRPr kumimoji="1" lang="en-US" altLang="zh-CN" dirty="0" smtClean="0"/>
          </a:p>
          <a:p>
            <a:r>
              <a:rPr kumimoji="1" lang="zh-CN" altLang="en-US" dirty="0" smtClean="0"/>
              <a:t>下期预告：</a:t>
            </a:r>
            <a:endParaRPr kumimoji="1" lang="en-US" altLang="zh-CN" dirty="0" smtClean="0"/>
          </a:p>
          <a:p>
            <a:endParaRPr kumimoji="1" lang="zh-CN" altLang="en-US" dirty="0"/>
          </a:p>
        </p:txBody>
      </p:sp>
    </p:spTree>
    <p:extLst>
      <p:ext uri="{BB962C8B-B14F-4D97-AF65-F5344CB8AC3E}">
        <p14:creationId xmlns:p14="http://schemas.microsoft.com/office/powerpoint/2010/main" val="1869693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ECMAScript 6 </a:t>
            </a:r>
            <a:r>
              <a:rPr kumimoji="1" lang="zh-CN" altLang="en-US" b="1" dirty="0" smtClean="0"/>
              <a:t>简介</a:t>
            </a:r>
            <a:r>
              <a:rPr kumimoji="1" lang="en-US" altLang="zh-CN" b="1" dirty="0" smtClean="0"/>
              <a:t/>
            </a:r>
            <a:br>
              <a:rPr kumimoji="1" lang="en-US" altLang="zh-CN" b="1" dirty="0" smtClean="0"/>
            </a:br>
            <a:r>
              <a:rPr kumimoji="1" lang="en-US" altLang="zh-CN" sz="2000" b="1" dirty="0" smtClean="0"/>
              <a:t>--</a:t>
            </a:r>
            <a:r>
              <a:rPr lang="fr-FR" altLang="zh-CN" sz="2000" b="1" dirty="0"/>
              <a:t>ES6 </a:t>
            </a:r>
            <a:r>
              <a:rPr lang="zh-CN" altLang="fr-FR" sz="2000" b="1" dirty="0"/>
              <a:t>与 </a:t>
            </a:r>
            <a:r>
              <a:rPr lang="fr-FR" altLang="zh-CN" sz="2000" b="1" dirty="0" err="1"/>
              <a:t>ECMAScript</a:t>
            </a:r>
            <a:r>
              <a:rPr lang="fr-FR" altLang="zh-CN" sz="2000" b="1" dirty="0"/>
              <a:t> 2015 </a:t>
            </a:r>
            <a:r>
              <a:rPr lang="zh-CN" altLang="fr-FR" sz="2000" b="1" dirty="0"/>
              <a:t>的关系</a:t>
            </a:r>
            <a:endParaRPr lang="zh-CN" altLang="fr-FR" sz="2000" b="1" dirty="0"/>
          </a:p>
        </p:txBody>
      </p:sp>
      <p:sp>
        <p:nvSpPr>
          <p:cNvPr id="3" name="内容占位符 2"/>
          <p:cNvSpPr>
            <a:spLocks noGrp="1"/>
          </p:cNvSpPr>
          <p:nvPr>
            <p:ph idx="1"/>
          </p:nvPr>
        </p:nvSpPr>
        <p:spPr>
          <a:xfrm>
            <a:off x="457200" y="2142068"/>
            <a:ext cx="7772400" cy="3839184"/>
          </a:xfrm>
        </p:spPr>
        <p:txBody>
          <a:bodyPr anchor="t">
            <a:normAutofit lnSpcReduction="10000"/>
          </a:bodyPr>
          <a:lstStyle/>
          <a:p>
            <a:r>
              <a:rPr lang="en-US" altLang="zh-CN" dirty="0"/>
              <a:t>ECMAScript 2015</a:t>
            </a:r>
            <a:r>
              <a:rPr lang="zh-CN" altLang="en-US" dirty="0"/>
              <a:t>（简称 </a:t>
            </a:r>
            <a:r>
              <a:rPr lang="en-US" altLang="zh-CN" dirty="0"/>
              <a:t>ES2015</a:t>
            </a:r>
            <a:r>
              <a:rPr lang="zh-CN" altLang="en-US" dirty="0"/>
              <a:t>）这个词，也是经常可以看到的。它与 </a:t>
            </a:r>
            <a:r>
              <a:rPr lang="en-US" altLang="zh-CN" dirty="0"/>
              <a:t>ES6 </a:t>
            </a:r>
            <a:r>
              <a:rPr lang="zh-CN" altLang="en-US" dirty="0"/>
              <a:t>是什么关系呢？</a:t>
            </a:r>
            <a:endParaRPr lang="en-US" altLang="zh-CN" dirty="0" smtClean="0"/>
          </a:p>
          <a:p>
            <a:r>
              <a:rPr lang="en-US" altLang="zh-CN" dirty="0" smtClean="0"/>
              <a:t>2011</a:t>
            </a:r>
            <a:r>
              <a:rPr lang="zh-CN" altLang="en-US" dirty="0"/>
              <a:t>年，</a:t>
            </a:r>
            <a:r>
              <a:rPr lang="en-US" altLang="zh-CN" dirty="0"/>
              <a:t>ECMAScript 5.1</a:t>
            </a:r>
            <a:r>
              <a:rPr lang="zh-CN" altLang="en-US" dirty="0"/>
              <a:t>版发布后，就开始制定</a:t>
            </a:r>
            <a:r>
              <a:rPr lang="en-US" altLang="zh-CN" dirty="0"/>
              <a:t>6.0</a:t>
            </a:r>
            <a:r>
              <a:rPr lang="zh-CN" altLang="en-US" dirty="0"/>
              <a:t>版了。因此，</a:t>
            </a:r>
            <a:r>
              <a:rPr lang="en-US" altLang="zh-CN" dirty="0"/>
              <a:t>ES6 </a:t>
            </a:r>
            <a:r>
              <a:rPr lang="zh-CN" altLang="en-US" dirty="0"/>
              <a:t>这个词的原意，就是指 </a:t>
            </a:r>
            <a:r>
              <a:rPr lang="en-US" altLang="zh-CN" dirty="0"/>
              <a:t>JavaScript </a:t>
            </a:r>
            <a:r>
              <a:rPr lang="zh-CN" altLang="en-US" dirty="0"/>
              <a:t>语言的下一个版本。</a:t>
            </a:r>
          </a:p>
          <a:p>
            <a:r>
              <a:rPr lang="en-US" altLang="zh-CN" dirty="0"/>
              <a:t>ES6</a:t>
            </a:r>
            <a:r>
              <a:rPr lang="zh-CN" altLang="en-US" dirty="0" smtClean="0"/>
              <a:t>这个</a:t>
            </a:r>
            <a:r>
              <a:rPr lang="zh-CN" altLang="en-US" dirty="0"/>
              <a:t>版本引入的语法功能太多，而且制定过程当中，还有很多组织和个人不断提交新</a:t>
            </a:r>
            <a:r>
              <a:rPr lang="zh-CN" altLang="en-US" dirty="0" smtClean="0"/>
              <a:t>功能，</a:t>
            </a:r>
            <a:r>
              <a:rPr lang="zh-CN" altLang="en-US" dirty="0"/>
              <a:t>不可能在一个版本里面包括所有将要引入的</a:t>
            </a:r>
            <a:r>
              <a:rPr lang="zh-CN" altLang="en-US" dirty="0" smtClean="0"/>
              <a:t>功能，</a:t>
            </a:r>
            <a:r>
              <a:rPr lang="zh-CN" altLang="en-US" dirty="0"/>
              <a:t>标准委员会最终决定，标准在每年的</a:t>
            </a:r>
            <a:r>
              <a:rPr lang="en-US" altLang="zh-CN" dirty="0"/>
              <a:t>6</a:t>
            </a:r>
            <a:r>
              <a:rPr lang="zh-CN" altLang="en-US" dirty="0"/>
              <a:t>月份正式发布一次，作为当年的正式</a:t>
            </a:r>
            <a:r>
              <a:rPr lang="zh-CN" altLang="en-US" dirty="0" smtClean="0"/>
              <a:t>版本，每年</a:t>
            </a:r>
            <a:r>
              <a:rPr lang="en-US" altLang="zh-CN" dirty="0" smtClean="0"/>
              <a:t>6</a:t>
            </a:r>
            <a:r>
              <a:rPr lang="zh-CN" altLang="en-US" dirty="0" smtClean="0"/>
              <a:t>月迭代一次</a:t>
            </a:r>
            <a:endParaRPr lang="en-US" altLang="zh-CN" dirty="0" smtClean="0"/>
          </a:p>
          <a:p>
            <a:r>
              <a:rPr lang="en-US" altLang="zh-CN" dirty="0"/>
              <a:t>ES6 </a:t>
            </a:r>
            <a:r>
              <a:rPr lang="zh-CN" altLang="en-US" dirty="0"/>
              <a:t>的第一个版本，就这样在</a:t>
            </a:r>
            <a:r>
              <a:rPr lang="en-US" altLang="zh-CN" dirty="0"/>
              <a:t>2015</a:t>
            </a:r>
            <a:r>
              <a:rPr lang="zh-CN" altLang="en-US" dirty="0"/>
              <a:t>年</a:t>
            </a:r>
            <a:r>
              <a:rPr lang="en-US" altLang="zh-CN" dirty="0"/>
              <a:t>6</a:t>
            </a:r>
            <a:r>
              <a:rPr lang="zh-CN" altLang="en-US" dirty="0"/>
              <a:t>月发布了，正式名称就是</a:t>
            </a:r>
            <a:r>
              <a:rPr lang="en-US" altLang="zh-CN" dirty="0"/>
              <a:t>《ECMAScript 2015</a:t>
            </a:r>
            <a:r>
              <a:rPr lang="zh-CN" altLang="en-US" dirty="0"/>
              <a:t>标准</a:t>
            </a:r>
            <a:r>
              <a:rPr lang="en-US" altLang="zh-CN" dirty="0"/>
              <a:t>》</a:t>
            </a:r>
            <a:r>
              <a:rPr lang="zh-CN" altLang="en-US" dirty="0"/>
              <a:t>（简称 </a:t>
            </a:r>
            <a:r>
              <a:rPr lang="en-US" altLang="zh-CN" dirty="0"/>
              <a:t>ES2015</a:t>
            </a:r>
            <a:r>
              <a:rPr lang="zh-CN" altLang="en-US" dirty="0"/>
              <a:t>）。 </a:t>
            </a:r>
            <a:endParaRPr lang="en-US" altLang="zh-CN" dirty="0" smtClean="0"/>
          </a:p>
          <a:p>
            <a:r>
              <a:rPr lang="en-US" altLang="zh-CN" dirty="0"/>
              <a:t>2016</a:t>
            </a:r>
            <a:r>
              <a:rPr lang="zh-CN" altLang="en-US" dirty="0"/>
              <a:t>年</a:t>
            </a:r>
            <a:r>
              <a:rPr lang="en-US" altLang="zh-CN" dirty="0"/>
              <a:t>6</a:t>
            </a:r>
            <a:r>
              <a:rPr lang="zh-CN" altLang="en-US" dirty="0"/>
              <a:t>月，小幅修订的</a:t>
            </a:r>
            <a:r>
              <a:rPr lang="en-US" altLang="zh-CN" dirty="0"/>
              <a:t>《ECMAScript 2016</a:t>
            </a:r>
            <a:r>
              <a:rPr lang="zh-CN" altLang="en-US" dirty="0"/>
              <a:t>标准</a:t>
            </a:r>
            <a:r>
              <a:rPr lang="en-US" altLang="zh-CN" dirty="0"/>
              <a:t>》</a:t>
            </a:r>
            <a:r>
              <a:rPr lang="zh-CN" altLang="en-US" dirty="0"/>
              <a:t>（简称 </a:t>
            </a:r>
            <a:r>
              <a:rPr lang="en-US" altLang="zh-CN" dirty="0"/>
              <a:t>ES2016</a:t>
            </a:r>
            <a:r>
              <a:rPr lang="zh-CN" altLang="en-US" dirty="0"/>
              <a:t>）如期发布，这个版本可以看作是 </a:t>
            </a:r>
            <a:r>
              <a:rPr lang="en-US" altLang="zh-CN" dirty="0"/>
              <a:t>ES6.1 </a:t>
            </a:r>
            <a:r>
              <a:rPr lang="zh-CN" altLang="en-US" dirty="0" smtClean="0"/>
              <a:t>版。</a:t>
            </a:r>
            <a:r>
              <a:rPr lang="zh-CN" altLang="en-US" dirty="0"/>
              <a:t/>
            </a:r>
            <a:br>
              <a:rPr lang="zh-CN" altLang="en-US" dirty="0"/>
            </a:br>
            <a:endParaRPr kumimoji="1" lang="zh-CN" altLang="en-US" dirty="0"/>
          </a:p>
        </p:txBody>
      </p:sp>
    </p:spTree>
    <p:extLst>
      <p:ext uri="{BB962C8B-B14F-4D97-AF65-F5344CB8AC3E}">
        <p14:creationId xmlns:p14="http://schemas.microsoft.com/office/powerpoint/2010/main" val="205054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ECMAScript 6 </a:t>
            </a:r>
            <a:r>
              <a:rPr kumimoji="1" lang="zh-CN" altLang="en-US" b="1" dirty="0" smtClean="0"/>
              <a:t>简介</a:t>
            </a:r>
            <a:r>
              <a:rPr kumimoji="1" lang="en-US" altLang="zh-CN" b="1" dirty="0" smtClean="0"/>
              <a:t/>
            </a:r>
            <a:br>
              <a:rPr kumimoji="1" lang="en-US" altLang="zh-CN" b="1" dirty="0" smtClean="0"/>
            </a:br>
            <a:r>
              <a:rPr kumimoji="1" lang="en-US" altLang="zh-CN" sz="2000" b="1" dirty="0" smtClean="0"/>
              <a:t>--</a:t>
            </a:r>
            <a:r>
              <a:rPr lang="fr-FR" altLang="zh-CN" sz="2000" b="1" dirty="0"/>
              <a:t>ES6 </a:t>
            </a:r>
            <a:r>
              <a:rPr lang="zh-CN" altLang="fr-FR" sz="2000" b="1" dirty="0"/>
              <a:t>与 </a:t>
            </a:r>
            <a:r>
              <a:rPr lang="fr-FR" altLang="zh-CN" sz="2000" b="1" dirty="0" err="1"/>
              <a:t>ECMAScript</a:t>
            </a:r>
            <a:r>
              <a:rPr lang="fr-FR" altLang="zh-CN" sz="2000" b="1" dirty="0"/>
              <a:t> 2015 </a:t>
            </a:r>
            <a:r>
              <a:rPr lang="zh-CN" altLang="fr-FR" sz="2000" b="1" dirty="0"/>
              <a:t>的关系</a:t>
            </a:r>
            <a:endParaRPr lang="zh-CN" altLang="fr-FR" sz="2000" b="1" dirty="0"/>
          </a:p>
        </p:txBody>
      </p:sp>
      <p:sp>
        <p:nvSpPr>
          <p:cNvPr id="3" name="内容占位符 2"/>
          <p:cNvSpPr>
            <a:spLocks noGrp="1"/>
          </p:cNvSpPr>
          <p:nvPr>
            <p:ph idx="1"/>
          </p:nvPr>
        </p:nvSpPr>
        <p:spPr>
          <a:xfrm>
            <a:off x="457200" y="2142068"/>
            <a:ext cx="7772400" cy="4129640"/>
          </a:xfrm>
        </p:spPr>
        <p:txBody>
          <a:bodyPr anchor="t">
            <a:normAutofit/>
          </a:bodyPr>
          <a:lstStyle/>
          <a:p>
            <a:r>
              <a:rPr lang="zh-CN" altLang="en-US" dirty="0"/>
              <a:t>根据计划，</a:t>
            </a:r>
            <a:r>
              <a:rPr lang="en-US" altLang="zh-CN" dirty="0"/>
              <a:t>2017</a:t>
            </a:r>
            <a:r>
              <a:rPr lang="zh-CN" altLang="en-US" dirty="0"/>
              <a:t>年</a:t>
            </a:r>
            <a:r>
              <a:rPr lang="en-US" altLang="zh-CN" dirty="0"/>
              <a:t>6</a:t>
            </a:r>
            <a:r>
              <a:rPr lang="zh-CN" altLang="en-US" dirty="0"/>
              <a:t>月发布 </a:t>
            </a:r>
            <a:r>
              <a:rPr lang="en-US" altLang="zh-CN" dirty="0"/>
              <a:t>ES2017 </a:t>
            </a:r>
            <a:r>
              <a:rPr lang="zh-CN" altLang="en-US" dirty="0"/>
              <a:t>标准。</a:t>
            </a:r>
            <a:endParaRPr lang="en-US" altLang="zh-CN" dirty="0" smtClean="0"/>
          </a:p>
          <a:p>
            <a:r>
              <a:rPr lang="zh-CN" altLang="en-US" dirty="0" smtClean="0"/>
              <a:t>因此</a:t>
            </a:r>
            <a:r>
              <a:rPr lang="zh-CN" altLang="en-US" dirty="0"/>
              <a:t>，</a:t>
            </a:r>
            <a:r>
              <a:rPr lang="en-US" altLang="zh-CN" dirty="0"/>
              <a:t>ES6 </a:t>
            </a:r>
            <a:r>
              <a:rPr lang="zh-CN" altLang="en-US" dirty="0"/>
              <a:t>既是一个历史名词，也是一个泛指，含义是</a:t>
            </a:r>
            <a:r>
              <a:rPr lang="en-US" altLang="zh-CN" dirty="0"/>
              <a:t>5.1</a:t>
            </a:r>
            <a:r>
              <a:rPr lang="zh-CN" altLang="en-US" dirty="0"/>
              <a:t>版以后的 </a:t>
            </a:r>
            <a:r>
              <a:rPr lang="en-US" altLang="zh-CN" dirty="0"/>
              <a:t>JavaScript </a:t>
            </a:r>
            <a:r>
              <a:rPr lang="zh-CN" altLang="en-US" dirty="0"/>
              <a:t>的下一代标准，涵盖了</a:t>
            </a:r>
            <a:r>
              <a:rPr lang="en-US" altLang="zh-CN" dirty="0"/>
              <a:t>ES2015</a:t>
            </a:r>
            <a:r>
              <a:rPr lang="zh-CN" altLang="en-US" dirty="0"/>
              <a:t>、</a:t>
            </a:r>
            <a:r>
              <a:rPr lang="en-US" altLang="zh-CN" dirty="0"/>
              <a:t>ES2016</a:t>
            </a:r>
            <a:r>
              <a:rPr lang="zh-CN" altLang="en-US" dirty="0"/>
              <a:t>、</a:t>
            </a:r>
            <a:r>
              <a:rPr lang="en-US" altLang="zh-CN" dirty="0"/>
              <a:t>ES2017</a:t>
            </a:r>
            <a:r>
              <a:rPr lang="zh-CN" altLang="en-US" dirty="0"/>
              <a:t>等等，而</a:t>
            </a:r>
            <a:r>
              <a:rPr lang="en-US" altLang="zh-CN" dirty="0"/>
              <a:t>ES2015 </a:t>
            </a:r>
            <a:r>
              <a:rPr lang="zh-CN" altLang="en-US" dirty="0"/>
              <a:t>则是正式名称，特指该年发布的正式版本的语言标准。本书中提到 </a:t>
            </a:r>
            <a:r>
              <a:rPr lang="en-US" altLang="zh-CN" dirty="0"/>
              <a:t>ES6 </a:t>
            </a:r>
            <a:r>
              <a:rPr lang="zh-CN" altLang="en-US" dirty="0"/>
              <a:t>的地方，一般是指 </a:t>
            </a:r>
            <a:r>
              <a:rPr lang="en-US" altLang="zh-CN" dirty="0"/>
              <a:t>ES2015 </a:t>
            </a:r>
            <a:r>
              <a:rPr lang="zh-CN" altLang="en-US" dirty="0"/>
              <a:t>标准，但有时也是泛指“下一代 </a:t>
            </a:r>
            <a:r>
              <a:rPr lang="en-US" altLang="zh-CN" dirty="0"/>
              <a:t>JavaScript </a:t>
            </a:r>
            <a:r>
              <a:rPr lang="zh-CN" altLang="en-US" dirty="0"/>
              <a:t>语言”。</a:t>
            </a:r>
            <a:endParaRPr kumimoji="1" lang="zh-CN" altLang="en-US" dirty="0"/>
          </a:p>
        </p:txBody>
      </p:sp>
    </p:spTree>
    <p:extLst>
      <p:ext uri="{BB962C8B-B14F-4D97-AF65-F5344CB8AC3E}">
        <p14:creationId xmlns:p14="http://schemas.microsoft.com/office/powerpoint/2010/main" val="69080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ECMAScript 6 </a:t>
            </a:r>
            <a:r>
              <a:rPr kumimoji="1" lang="zh-CN" altLang="en-US" b="1" dirty="0" smtClean="0"/>
              <a:t>简介</a:t>
            </a:r>
            <a:r>
              <a:rPr kumimoji="1" lang="en-US" altLang="zh-CN" b="1" dirty="0" smtClean="0"/>
              <a:t/>
            </a:r>
            <a:br>
              <a:rPr kumimoji="1" lang="en-US" altLang="zh-CN" b="1" dirty="0" smtClean="0"/>
            </a:br>
            <a:r>
              <a:rPr kumimoji="1" lang="en-US" altLang="zh-CN" sz="2000" b="1" dirty="0" smtClean="0"/>
              <a:t>--</a:t>
            </a:r>
            <a:r>
              <a:rPr lang="fr-FR" altLang="zh-CN" sz="2000" b="1" dirty="0"/>
              <a:t>ES6 </a:t>
            </a:r>
            <a:r>
              <a:rPr lang="zh-CN" altLang="fr-FR" sz="2000" b="1" dirty="0"/>
              <a:t>与 </a:t>
            </a:r>
            <a:r>
              <a:rPr lang="fr-FR" altLang="zh-CN" sz="2000" b="1" dirty="0" err="1"/>
              <a:t>ECMAScript</a:t>
            </a:r>
            <a:r>
              <a:rPr lang="fr-FR" altLang="zh-CN" sz="2000" b="1" dirty="0"/>
              <a:t> 2015 </a:t>
            </a:r>
            <a:r>
              <a:rPr lang="zh-CN" altLang="fr-FR" sz="2000" b="1" dirty="0"/>
              <a:t>的关系</a:t>
            </a:r>
            <a:endParaRPr lang="zh-CN" altLang="fr-FR" sz="2000" b="1" dirty="0"/>
          </a:p>
        </p:txBody>
      </p:sp>
      <p:sp>
        <p:nvSpPr>
          <p:cNvPr id="3" name="内容占位符 2"/>
          <p:cNvSpPr>
            <a:spLocks noGrp="1"/>
          </p:cNvSpPr>
          <p:nvPr>
            <p:ph idx="1"/>
          </p:nvPr>
        </p:nvSpPr>
        <p:spPr>
          <a:xfrm>
            <a:off x="457200" y="2142068"/>
            <a:ext cx="7772400" cy="4129640"/>
          </a:xfrm>
        </p:spPr>
        <p:txBody>
          <a:bodyPr anchor="t">
            <a:normAutofit lnSpcReduction="10000"/>
          </a:bodyPr>
          <a:lstStyle/>
          <a:p>
            <a:r>
              <a:rPr lang="en-US" altLang="zh-CN" dirty="0"/>
              <a:t>ECMAScript 2015</a:t>
            </a:r>
            <a:r>
              <a:rPr lang="zh-CN" altLang="en-US" dirty="0"/>
              <a:t>（简称 </a:t>
            </a:r>
            <a:r>
              <a:rPr lang="en-US" altLang="zh-CN" dirty="0"/>
              <a:t>ES2015</a:t>
            </a:r>
            <a:r>
              <a:rPr lang="zh-CN" altLang="en-US" dirty="0"/>
              <a:t>）这个词，也是经常可以看到的。它与 </a:t>
            </a:r>
            <a:r>
              <a:rPr lang="en-US" altLang="zh-CN" dirty="0"/>
              <a:t>ES6 </a:t>
            </a:r>
            <a:r>
              <a:rPr lang="zh-CN" altLang="en-US" dirty="0"/>
              <a:t>是什么关系呢？</a:t>
            </a:r>
            <a:endParaRPr lang="en-US" altLang="zh-CN" dirty="0" smtClean="0"/>
          </a:p>
          <a:p>
            <a:r>
              <a:rPr lang="en-US" altLang="zh-CN" dirty="0" smtClean="0"/>
              <a:t>2011</a:t>
            </a:r>
            <a:r>
              <a:rPr lang="zh-CN" altLang="en-US" dirty="0"/>
              <a:t>年，</a:t>
            </a:r>
            <a:r>
              <a:rPr lang="en-US" altLang="zh-CN" dirty="0"/>
              <a:t>ECMAScript 5.1</a:t>
            </a:r>
            <a:r>
              <a:rPr lang="zh-CN" altLang="en-US" dirty="0"/>
              <a:t>版发布后，就开始制定</a:t>
            </a:r>
            <a:r>
              <a:rPr lang="en-US" altLang="zh-CN" dirty="0"/>
              <a:t>6.0</a:t>
            </a:r>
            <a:r>
              <a:rPr lang="zh-CN" altLang="en-US" dirty="0"/>
              <a:t>版了。因此，</a:t>
            </a:r>
            <a:r>
              <a:rPr lang="en-US" altLang="zh-CN" dirty="0"/>
              <a:t>ES6 </a:t>
            </a:r>
            <a:r>
              <a:rPr lang="zh-CN" altLang="en-US" dirty="0"/>
              <a:t>这个词的原意，就是指 </a:t>
            </a:r>
            <a:r>
              <a:rPr lang="en-US" altLang="zh-CN" dirty="0"/>
              <a:t>JavaScript </a:t>
            </a:r>
            <a:r>
              <a:rPr lang="zh-CN" altLang="en-US" dirty="0"/>
              <a:t>语言的下一个版本。</a:t>
            </a:r>
          </a:p>
          <a:p>
            <a:r>
              <a:rPr lang="en-US" altLang="zh-CN" dirty="0"/>
              <a:t>ES6</a:t>
            </a:r>
            <a:r>
              <a:rPr lang="zh-CN" altLang="en-US" dirty="0" smtClean="0"/>
              <a:t>这个</a:t>
            </a:r>
            <a:r>
              <a:rPr lang="zh-CN" altLang="en-US" dirty="0"/>
              <a:t>版本引入的语法功能太多，而且制定过程当中，还有很多组织和个人不断提交新</a:t>
            </a:r>
            <a:r>
              <a:rPr lang="zh-CN" altLang="en-US" dirty="0" smtClean="0"/>
              <a:t>功能，</a:t>
            </a:r>
            <a:r>
              <a:rPr lang="zh-CN" altLang="en-US" dirty="0"/>
              <a:t>不可能在一个版本里面包括所有将要引入的</a:t>
            </a:r>
            <a:r>
              <a:rPr lang="zh-CN" altLang="en-US" dirty="0" smtClean="0"/>
              <a:t>功能，</a:t>
            </a:r>
            <a:r>
              <a:rPr lang="zh-CN" altLang="en-US" dirty="0"/>
              <a:t>标准委员会最终决定，标准在每年的</a:t>
            </a:r>
            <a:r>
              <a:rPr lang="en-US" altLang="zh-CN" dirty="0"/>
              <a:t>6</a:t>
            </a:r>
            <a:r>
              <a:rPr lang="zh-CN" altLang="en-US" dirty="0"/>
              <a:t>月份正式发布一次，作为当年的正式</a:t>
            </a:r>
            <a:r>
              <a:rPr lang="zh-CN" altLang="en-US" dirty="0" smtClean="0"/>
              <a:t>版本，每年</a:t>
            </a:r>
            <a:r>
              <a:rPr lang="en-US" altLang="zh-CN" dirty="0" smtClean="0"/>
              <a:t>6</a:t>
            </a:r>
            <a:r>
              <a:rPr lang="zh-CN" altLang="en-US" dirty="0" smtClean="0"/>
              <a:t>月迭代一次</a:t>
            </a:r>
            <a:endParaRPr lang="en-US" altLang="zh-CN" dirty="0" smtClean="0"/>
          </a:p>
          <a:p>
            <a:r>
              <a:rPr lang="en-US" altLang="zh-CN" dirty="0"/>
              <a:t>ES6 </a:t>
            </a:r>
            <a:r>
              <a:rPr lang="zh-CN" altLang="en-US" dirty="0"/>
              <a:t>的第一个版本，就这样在</a:t>
            </a:r>
            <a:r>
              <a:rPr lang="en-US" altLang="zh-CN" dirty="0"/>
              <a:t>2015</a:t>
            </a:r>
            <a:r>
              <a:rPr lang="zh-CN" altLang="en-US" dirty="0"/>
              <a:t>年</a:t>
            </a:r>
            <a:r>
              <a:rPr lang="en-US" altLang="zh-CN" dirty="0"/>
              <a:t>6</a:t>
            </a:r>
            <a:r>
              <a:rPr lang="zh-CN" altLang="en-US" dirty="0"/>
              <a:t>月发布了，正式名称就是</a:t>
            </a:r>
            <a:r>
              <a:rPr lang="en-US" altLang="zh-CN" dirty="0"/>
              <a:t>《ECMAScript 2015</a:t>
            </a:r>
            <a:r>
              <a:rPr lang="zh-CN" altLang="en-US" dirty="0"/>
              <a:t>标准</a:t>
            </a:r>
            <a:r>
              <a:rPr lang="en-US" altLang="zh-CN" dirty="0"/>
              <a:t>》</a:t>
            </a:r>
            <a:r>
              <a:rPr lang="zh-CN" altLang="en-US" dirty="0"/>
              <a:t>（简称 </a:t>
            </a:r>
            <a:r>
              <a:rPr lang="en-US" altLang="zh-CN" dirty="0"/>
              <a:t>ES2015</a:t>
            </a:r>
            <a:r>
              <a:rPr lang="zh-CN" altLang="en-US" dirty="0"/>
              <a:t>）。 </a:t>
            </a:r>
            <a:endParaRPr lang="en-US" altLang="zh-CN" dirty="0" smtClean="0"/>
          </a:p>
          <a:p>
            <a:r>
              <a:rPr lang="en-US" altLang="zh-CN" dirty="0"/>
              <a:t>2016</a:t>
            </a:r>
            <a:r>
              <a:rPr lang="zh-CN" altLang="en-US" dirty="0"/>
              <a:t>年</a:t>
            </a:r>
            <a:r>
              <a:rPr lang="en-US" altLang="zh-CN" dirty="0"/>
              <a:t>6</a:t>
            </a:r>
            <a:r>
              <a:rPr lang="zh-CN" altLang="en-US" dirty="0"/>
              <a:t>月，小幅修订的</a:t>
            </a:r>
            <a:r>
              <a:rPr lang="en-US" altLang="zh-CN" dirty="0"/>
              <a:t>《ECMAScript 2016</a:t>
            </a:r>
            <a:r>
              <a:rPr lang="zh-CN" altLang="en-US" dirty="0"/>
              <a:t>标准</a:t>
            </a:r>
            <a:r>
              <a:rPr lang="en-US" altLang="zh-CN" dirty="0"/>
              <a:t>》</a:t>
            </a:r>
            <a:r>
              <a:rPr lang="zh-CN" altLang="en-US" dirty="0"/>
              <a:t>（简称 </a:t>
            </a:r>
            <a:r>
              <a:rPr lang="en-US" altLang="zh-CN" dirty="0"/>
              <a:t>ES2016</a:t>
            </a:r>
            <a:r>
              <a:rPr lang="zh-CN" altLang="en-US" dirty="0"/>
              <a:t>）如期发布，这个版本可以看作是 </a:t>
            </a:r>
            <a:r>
              <a:rPr lang="en-US" altLang="zh-CN" dirty="0"/>
              <a:t>ES6.1 </a:t>
            </a:r>
            <a:r>
              <a:rPr lang="zh-CN" altLang="en-US" dirty="0" smtClean="0"/>
              <a:t>版，</a:t>
            </a:r>
            <a:r>
              <a:rPr lang="zh-CN" altLang="en-US" dirty="0"/>
              <a:t>根据计划，</a:t>
            </a:r>
            <a:r>
              <a:rPr lang="en-US" altLang="zh-CN" dirty="0"/>
              <a:t>2017</a:t>
            </a:r>
            <a:r>
              <a:rPr lang="zh-CN" altLang="en-US" dirty="0"/>
              <a:t>年</a:t>
            </a:r>
            <a:r>
              <a:rPr lang="en-US" altLang="zh-CN" dirty="0"/>
              <a:t>6</a:t>
            </a:r>
            <a:r>
              <a:rPr lang="zh-CN" altLang="en-US" dirty="0"/>
              <a:t>月发布 </a:t>
            </a:r>
            <a:r>
              <a:rPr lang="en-US" altLang="zh-CN" dirty="0"/>
              <a:t>ES2017 </a:t>
            </a:r>
            <a:r>
              <a:rPr lang="zh-CN" altLang="en-US" dirty="0"/>
              <a:t>标准。 </a:t>
            </a:r>
            <a:r>
              <a:rPr lang="zh-CN" altLang="en-US" dirty="0"/>
              <a:t/>
            </a:r>
            <a:br>
              <a:rPr lang="zh-CN" altLang="en-US" dirty="0"/>
            </a:br>
            <a:endParaRPr kumimoji="1" lang="zh-CN" altLang="en-US" dirty="0"/>
          </a:p>
        </p:txBody>
      </p:sp>
    </p:spTree>
    <p:extLst>
      <p:ext uri="{BB962C8B-B14F-4D97-AF65-F5344CB8AC3E}">
        <p14:creationId xmlns:p14="http://schemas.microsoft.com/office/powerpoint/2010/main" val="1932397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ECMAScript 6 </a:t>
            </a:r>
            <a:r>
              <a:rPr kumimoji="1" lang="zh-CN" altLang="en-US" b="1" dirty="0" smtClean="0"/>
              <a:t>简介</a:t>
            </a:r>
            <a:r>
              <a:rPr kumimoji="1" lang="en-US" altLang="zh-CN" b="1" dirty="0" smtClean="0"/>
              <a:t/>
            </a:r>
            <a:br>
              <a:rPr kumimoji="1" lang="en-US" altLang="zh-CN" b="1" dirty="0" smtClean="0"/>
            </a:br>
            <a:r>
              <a:rPr kumimoji="1" lang="en-US" altLang="zh-CN" sz="2000" b="1" dirty="0" smtClean="0"/>
              <a:t>--</a:t>
            </a:r>
            <a:r>
              <a:rPr lang="zh-CN" altLang="en-US" sz="2000" b="1" dirty="0"/>
              <a:t>语法提案的批准</a:t>
            </a:r>
            <a:r>
              <a:rPr lang="zh-CN" altLang="en-US" sz="2000" b="1" dirty="0" smtClean="0"/>
              <a:t>流程</a:t>
            </a:r>
            <a:endParaRPr lang="zh-CN" altLang="fr-FR" sz="2000" b="1" dirty="0"/>
          </a:p>
        </p:txBody>
      </p:sp>
      <p:sp>
        <p:nvSpPr>
          <p:cNvPr id="3" name="内容占位符 2"/>
          <p:cNvSpPr>
            <a:spLocks noGrp="1"/>
          </p:cNvSpPr>
          <p:nvPr>
            <p:ph idx="1"/>
          </p:nvPr>
        </p:nvSpPr>
        <p:spPr>
          <a:xfrm>
            <a:off x="457200" y="2142068"/>
            <a:ext cx="7772400" cy="3903730"/>
          </a:xfrm>
        </p:spPr>
        <p:txBody>
          <a:bodyPr anchor="t">
            <a:normAutofit lnSpcReduction="10000"/>
          </a:bodyPr>
          <a:lstStyle/>
          <a:p>
            <a:r>
              <a:rPr lang="zh-CN" altLang="en-US" dirty="0"/>
              <a:t>任何人都可以向标准委员会（又称 </a:t>
            </a:r>
            <a:r>
              <a:rPr lang="en-US" altLang="zh-CN" dirty="0"/>
              <a:t>TC39 </a:t>
            </a:r>
            <a:r>
              <a:rPr lang="zh-CN" altLang="en-US" dirty="0"/>
              <a:t>委员会）提案，要求修改语言标准。</a:t>
            </a:r>
          </a:p>
          <a:p>
            <a:r>
              <a:rPr lang="zh-CN" altLang="en-US" dirty="0"/>
              <a:t>一种新的语法从提案到变成正式标准，需要经历五个阶段。每个阶段的变动都需要由 </a:t>
            </a:r>
            <a:r>
              <a:rPr lang="en-US" altLang="zh-CN" dirty="0"/>
              <a:t>TC39 </a:t>
            </a:r>
            <a:r>
              <a:rPr lang="zh-CN" altLang="en-US" dirty="0"/>
              <a:t>委员会批准。</a:t>
            </a:r>
          </a:p>
          <a:p>
            <a:pPr lvl="1">
              <a:buFont typeface="Wingdings" charset="2"/>
              <a:buChar char="Ø"/>
            </a:pPr>
            <a:r>
              <a:rPr lang="en-US" altLang="zh-CN" dirty="0"/>
              <a:t>Stage 0 - </a:t>
            </a:r>
            <a:r>
              <a:rPr lang="en-US" altLang="zh-CN" dirty="0" err="1"/>
              <a:t>Strawman</a:t>
            </a:r>
            <a:r>
              <a:rPr lang="zh-CN" altLang="en-US" dirty="0"/>
              <a:t>（展示阶段）</a:t>
            </a:r>
          </a:p>
          <a:p>
            <a:pPr lvl="1">
              <a:buFont typeface="Wingdings" charset="2"/>
              <a:buChar char="Ø"/>
            </a:pPr>
            <a:r>
              <a:rPr lang="en-US" altLang="zh-CN" dirty="0"/>
              <a:t>Stage 1 - Proposal</a:t>
            </a:r>
            <a:r>
              <a:rPr lang="zh-CN" altLang="en-US" dirty="0"/>
              <a:t>（征求意见阶段）</a:t>
            </a:r>
          </a:p>
          <a:p>
            <a:pPr lvl="1">
              <a:buFont typeface="Wingdings" charset="2"/>
              <a:buChar char="Ø"/>
            </a:pPr>
            <a:r>
              <a:rPr lang="en-US" altLang="zh-CN" dirty="0"/>
              <a:t>Stage 2 - Draft</a:t>
            </a:r>
            <a:r>
              <a:rPr lang="zh-CN" altLang="en-US" dirty="0"/>
              <a:t>（草案阶段）</a:t>
            </a:r>
          </a:p>
          <a:p>
            <a:pPr lvl="1">
              <a:buFont typeface="Wingdings" charset="2"/>
              <a:buChar char="Ø"/>
            </a:pPr>
            <a:r>
              <a:rPr lang="en-US" altLang="zh-CN" dirty="0"/>
              <a:t>Stage 3 - Candidate</a:t>
            </a:r>
            <a:r>
              <a:rPr lang="zh-CN" altLang="en-US" dirty="0"/>
              <a:t>（候选人阶段）</a:t>
            </a:r>
          </a:p>
          <a:p>
            <a:pPr lvl="1">
              <a:buFont typeface="Wingdings" charset="2"/>
              <a:buChar char="Ø"/>
            </a:pPr>
            <a:r>
              <a:rPr lang="en-US" altLang="zh-CN" dirty="0"/>
              <a:t>Stage 4 - Finished</a:t>
            </a:r>
            <a:r>
              <a:rPr lang="zh-CN" altLang="en-US" dirty="0"/>
              <a:t>（定案阶段</a:t>
            </a:r>
            <a:r>
              <a:rPr lang="zh-CN" altLang="en-US" dirty="0" smtClean="0"/>
              <a:t>）</a:t>
            </a:r>
            <a:endParaRPr lang="en-US" altLang="zh-CN" dirty="0" smtClean="0"/>
          </a:p>
          <a:p>
            <a:r>
              <a:rPr lang="zh-CN" altLang="en-US" dirty="0"/>
              <a:t>一个提案只要能进入 </a:t>
            </a:r>
            <a:r>
              <a:rPr lang="en-US" altLang="zh-CN" dirty="0"/>
              <a:t>Stage 2</a:t>
            </a:r>
            <a:r>
              <a:rPr lang="zh-CN" altLang="en-US" dirty="0"/>
              <a:t>，就差不多肯定会包括在以后的正式标准里面。</a:t>
            </a:r>
          </a:p>
          <a:p>
            <a:endParaRPr kumimoji="1" lang="zh-CN" altLang="en-US" dirty="0"/>
          </a:p>
        </p:txBody>
      </p:sp>
    </p:spTree>
    <p:extLst>
      <p:ext uri="{BB962C8B-B14F-4D97-AF65-F5344CB8AC3E}">
        <p14:creationId xmlns:p14="http://schemas.microsoft.com/office/powerpoint/2010/main" val="159329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ECMAScript 6 </a:t>
            </a:r>
            <a:r>
              <a:rPr kumimoji="1" lang="zh-CN" altLang="en-US" b="1" dirty="0" smtClean="0"/>
              <a:t>简介</a:t>
            </a:r>
            <a:r>
              <a:rPr kumimoji="1" lang="en-US" altLang="zh-CN" b="1" dirty="0" smtClean="0"/>
              <a:t/>
            </a:r>
            <a:br>
              <a:rPr kumimoji="1" lang="en-US" altLang="zh-CN" b="1" dirty="0" smtClean="0"/>
            </a:br>
            <a:r>
              <a:rPr kumimoji="1" lang="en-US" altLang="zh-CN" sz="2000" b="1" dirty="0" smtClean="0"/>
              <a:t>--</a:t>
            </a:r>
            <a:r>
              <a:rPr lang="en-US" altLang="zh-CN" sz="2000" b="1" dirty="0"/>
              <a:t>ECMAScript </a:t>
            </a:r>
            <a:r>
              <a:rPr lang="zh-CN" altLang="en-US" sz="2000" b="1" dirty="0"/>
              <a:t>的历史</a:t>
            </a:r>
            <a:endParaRPr lang="zh-CN" altLang="en-US" sz="2000" b="1" dirty="0"/>
          </a:p>
        </p:txBody>
      </p:sp>
      <p:sp>
        <p:nvSpPr>
          <p:cNvPr id="3" name="内容占位符 2"/>
          <p:cNvSpPr>
            <a:spLocks noGrp="1"/>
          </p:cNvSpPr>
          <p:nvPr>
            <p:ph idx="1"/>
          </p:nvPr>
        </p:nvSpPr>
        <p:spPr>
          <a:xfrm>
            <a:off x="457199" y="2142069"/>
            <a:ext cx="8321041" cy="3979032"/>
          </a:xfrm>
        </p:spPr>
        <p:txBody>
          <a:bodyPr anchor="t">
            <a:noAutofit/>
          </a:bodyPr>
          <a:lstStyle/>
          <a:p>
            <a:r>
              <a:rPr lang="en-US" altLang="zh-CN" sz="1600" dirty="0"/>
              <a:t>ES6 </a:t>
            </a:r>
            <a:r>
              <a:rPr lang="zh-CN" altLang="en-US" sz="1600" dirty="0"/>
              <a:t>从开始制定到最后发布，整整用了</a:t>
            </a:r>
            <a:r>
              <a:rPr lang="en-US" altLang="zh-CN" sz="1600" dirty="0"/>
              <a:t>15</a:t>
            </a:r>
            <a:r>
              <a:rPr lang="zh-CN" altLang="en-US" sz="1600" dirty="0"/>
              <a:t>年</a:t>
            </a:r>
            <a:r>
              <a:rPr lang="zh-CN" altLang="en-US" sz="1600" dirty="0" smtClean="0"/>
              <a:t>。</a:t>
            </a:r>
            <a:endParaRPr lang="en-US" altLang="zh-CN" sz="1600" dirty="0" smtClean="0"/>
          </a:p>
          <a:p>
            <a:r>
              <a:rPr lang="cs-CZ" altLang="zh-CN" sz="1600" dirty="0" smtClean="0"/>
              <a:t>1997</a:t>
            </a:r>
            <a:r>
              <a:rPr lang="zh-CN" altLang="en-US" sz="1600" dirty="0" smtClean="0"/>
              <a:t>：</a:t>
            </a:r>
            <a:r>
              <a:rPr lang="en-US" altLang="zh-CN" sz="1600" dirty="0"/>
              <a:t> ECMAScript </a:t>
            </a:r>
            <a:r>
              <a:rPr lang="en-US" altLang="zh-CN" sz="1600" dirty="0" smtClean="0"/>
              <a:t>1.0</a:t>
            </a:r>
          </a:p>
          <a:p>
            <a:r>
              <a:rPr lang="en-US" altLang="zh-CN" sz="1600" dirty="0" smtClean="0"/>
              <a:t>1998.6</a:t>
            </a:r>
            <a:r>
              <a:rPr lang="zh-CN" altLang="en-US" sz="1600" dirty="0" smtClean="0"/>
              <a:t>：</a:t>
            </a:r>
            <a:r>
              <a:rPr lang="en-US" altLang="zh-CN" sz="1600" dirty="0"/>
              <a:t> ECMAScript </a:t>
            </a:r>
            <a:r>
              <a:rPr lang="en-US" altLang="zh-CN" sz="1600" dirty="0" smtClean="0"/>
              <a:t>2.0</a:t>
            </a:r>
          </a:p>
          <a:p>
            <a:r>
              <a:rPr lang="en-US" altLang="zh-CN" sz="1600" dirty="0" smtClean="0"/>
              <a:t>1999.12</a:t>
            </a:r>
            <a:r>
              <a:rPr lang="zh-CN" altLang="en-US" sz="1600" dirty="0" smtClean="0"/>
              <a:t>：</a:t>
            </a:r>
            <a:r>
              <a:rPr lang="en-US" altLang="zh-CN" sz="1600" dirty="0"/>
              <a:t> ECMAScript </a:t>
            </a:r>
            <a:r>
              <a:rPr lang="en-US" altLang="zh-CN" sz="1600" dirty="0" smtClean="0"/>
              <a:t>3.0</a:t>
            </a:r>
            <a:r>
              <a:rPr lang="zh-CN" altLang="en-US" sz="1600" dirty="0" smtClean="0"/>
              <a:t>，</a:t>
            </a:r>
            <a:r>
              <a:rPr lang="en-US" altLang="zh-CN" sz="1600" dirty="0" smtClean="0"/>
              <a:t>3.0</a:t>
            </a:r>
            <a:r>
              <a:rPr lang="zh-CN" altLang="en-US" sz="1600" dirty="0"/>
              <a:t>版是一个巨大的成功，在业界得到广泛支持，成为通行标准，奠定了 </a:t>
            </a:r>
            <a:r>
              <a:rPr lang="en-US" altLang="zh-CN" sz="1600" dirty="0"/>
              <a:t>JavaScript </a:t>
            </a:r>
            <a:r>
              <a:rPr lang="zh-CN" altLang="en-US" sz="1600" dirty="0"/>
              <a:t>语言的基本语法，以后的版本完全</a:t>
            </a:r>
            <a:r>
              <a:rPr lang="zh-CN" altLang="en-US" sz="1600" dirty="0" smtClean="0"/>
              <a:t>继承</a:t>
            </a:r>
            <a:endParaRPr lang="en-US" altLang="zh-CN" sz="1600" dirty="0"/>
          </a:p>
          <a:p>
            <a:r>
              <a:rPr lang="en-US" altLang="zh-CN" sz="1600" dirty="0" smtClean="0"/>
              <a:t>2008.7</a:t>
            </a:r>
            <a:r>
              <a:rPr lang="zh-CN" altLang="en-US" sz="1600" dirty="0" smtClean="0"/>
              <a:t>：</a:t>
            </a:r>
            <a:r>
              <a:rPr lang="en-US" altLang="zh-CN" sz="1600" dirty="0"/>
              <a:t>ECMAScript </a:t>
            </a:r>
            <a:r>
              <a:rPr lang="en-US" altLang="zh-CN" sz="1600" dirty="0" smtClean="0"/>
              <a:t>3.1</a:t>
            </a:r>
          </a:p>
          <a:p>
            <a:r>
              <a:rPr lang="is-IS" altLang="zh-CN" sz="1600" dirty="0" smtClean="0"/>
              <a:t>2009</a:t>
            </a:r>
            <a:r>
              <a:rPr lang="en-US" altLang="zh-CN" sz="1600" dirty="0"/>
              <a:t>.</a:t>
            </a:r>
            <a:r>
              <a:rPr lang="is-IS" altLang="zh-CN" sz="1600" dirty="0" smtClean="0"/>
              <a:t>12</a:t>
            </a:r>
            <a:r>
              <a:rPr lang="zh-CN" altLang="en-US" sz="1600" dirty="0" smtClean="0"/>
              <a:t>：</a:t>
            </a:r>
            <a:r>
              <a:rPr lang="en-US" altLang="zh-CN" sz="1600" dirty="0"/>
              <a:t>ECMAScript 5.0</a:t>
            </a:r>
            <a:r>
              <a:rPr lang="zh-CN" altLang="en-US" sz="1600" dirty="0"/>
              <a:t>版正式</a:t>
            </a:r>
            <a:r>
              <a:rPr lang="zh-CN" altLang="en-US" sz="1600" dirty="0" smtClean="0"/>
              <a:t>发布</a:t>
            </a:r>
            <a:endParaRPr lang="en-US" altLang="zh-CN" sz="1600" dirty="0" smtClean="0"/>
          </a:p>
          <a:p>
            <a:r>
              <a:rPr lang="en-US" altLang="zh-CN" sz="1600" dirty="0" smtClean="0"/>
              <a:t>2011.6</a:t>
            </a:r>
            <a:r>
              <a:rPr lang="zh-CN" altLang="en-US" sz="1600" dirty="0"/>
              <a:t> ： </a:t>
            </a:r>
            <a:r>
              <a:rPr lang="en-US" altLang="zh-CN" sz="1600" dirty="0" err="1" smtClean="0"/>
              <a:t>ECMAscript</a:t>
            </a:r>
            <a:r>
              <a:rPr lang="en-US" altLang="zh-CN" sz="1600" dirty="0" smtClean="0"/>
              <a:t> </a:t>
            </a:r>
            <a:r>
              <a:rPr lang="en-US" altLang="zh-CN" sz="1600" dirty="0"/>
              <a:t>5.1</a:t>
            </a:r>
            <a:r>
              <a:rPr lang="zh-CN" altLang="en-US" sz="1600" dirty="0"/>
              <a:t>版发布，并且成为</a:t>
            </a:r>
            <a:r>
              <a:rPr lang="en-US" altLang="zh-CN" sz="1600" dirty="0"/>
              <a:t>ISO</a:t>
            </a:r>
            <a:r>
              <a:rPr lang="zh-CN" altLang="en-US" sz="1600" dirty="0"/>
              <a:t>国际标准（</a:t>
            </a:r>
            <a:r>
              <a:rPr lang="en-US" altLang="zh-CN" sz="1600" dirty="0"/>
              <a:t>ISO/IEC 16262:2011</a:t>
            </a:r>
            <a:r>
              <a:rPr lang="zh-CN" altLang="en-US" sz="1600" dirty="0"/>
              <a:t>）。</a:t>
            </a:r>
          </a:p>
          <a:p>
            <a:r>
              <a:rPr lang="en-US" altLang="zh-CN" sz="1600" dirty="0" smtClean="0"/>
              <a:t>2013</a:t>
            </a:r>
            <a:r>
              <a:rPr lang="en-US" altLang="zh-CN" sz="1600" dirty="0"/>
              <a:t>.</a:t>
            </a:r>
            <a:r>
              <a:rPr lang="en-US" altLang="zh-CN" sz="1600" dirty="0" smtClean="0"/>
              <a:t>3</a:t>
            </a:r>
            <a:r>
              <a:rPr lang="zh-CN" altLang="en-US" sz="1600" dirty="0" smtClean="0"/>
              <a:t> </a:t>
            </a:r>
            <a:r>
              <a:rPr lang="zh-CN" altLang="en-US" sz="1600" dirty="0"/>
              <a:t>： </a:t>
            </a:r>
            <a:r>
              <a:rPr lang="en-US" altLang="zh-CN" sz="1600" dirty="0" smtClean="0"/>
              <a:t>ECMAScript </a:t>
            </a:r>
            <a:r>
              <a:rPr lang="en-US" altLang="zh-CN" sz="1600" dirty="0"/>
              <a:t>6</a:t>
            </a:r>
            <a:r>
              <a:rPr lang="zh-CN" altLang="en-US" sz="1600" dirty="0"/>
              <a:t>草案冻结，不再添加新功能。新的功能设想将被放到</a:t>
            </a:r>
            <a:r>
              <a:rPr lang="en-US" altLang="zh-CN" sz="1600" dirty="0"/>
              <a:t>ECMAScript 7</a:t>
            </a:r>
            <a:r>
              <a:rPr lang="zh-CN" altLang="en-US" sz="1600" dirty="0"/>
              <a:t>。</a:t>
            </a:r>
          </a:p>
          <a:p>
            <a:r>
              <a:rPr lang="en-US" altLang="zh-CN" sz="1600" dirty="0" smtClean="0"/>
              <a:t>2013</a:t>
            </a:r>
            <a:r>
              <a:rPr lang="en-US" altLang="zh-CN" sz="1600" dirty="0"/>
              <a:t>.</a:t>
            </a:r>
            <a:r>
              <a:rPr lang="en-US" altLang="zh-CN" sz="1600" dirty="0" smtClean="0"/>
              <a:t>12</a:t>
            </a:r>
            <a:r>
              <a:rPr lang="zh-CN" altLang="en-US" sz="1600" dirty="0" smtClean="0"/>
              <a:t> </a:t>
            </a:r>
            <a:r>
              <a:rPr lang="zh-CN" altLang="en-US" sz="1600" dirty="0"/>
              <a:t>： </a:t>
            </a:r>
            <a:r>
              <a:rPr lang="en-US" altLang="zh-CN" sz="1600" dirty="0" smtClean="0"/>
              <a:t>ECMAScript </a:t>
            </a:r>
            <a:r>
              <a:rPr lang="en-US" altLang="zh-CN" sz="1600" dirty="0"/>
              <a:t>6</a:t>
            </a:r>
            <a:r>
              <a:rPr lang="zh-CN" altLang="en-US" sz="1600" dirty="0"/>
              <a:t>草案发布。然后是</a:t>
            </a:r>
            <a:r>
              <a:rPr lang="en-US" altLang="zh-CN" sz="1600" dirty="0"/>
              <a:t>12</a:t>
            </a:r>
            <a:r>
              <a:rPr lang="zh-CN" altLang="en-US" sz="1600" dirty="0"/>
              <a:t>个月的讨论期，听取各方反馈。</a:t>
            </a:r>
          </a:p>
          <a:p>
            <a:r>
              <a:rPr lang="en-US" altLang="zh-CN" sz="1600" dirty="0" smtClean="0"/>
              <a:t>2015</a:t>
            </a:r>
            <a:r>
              <a:rPr lang="en-US" altLang="zh-CN" sz="1600" dirty="0"/>
              <a:t>.</a:t>
            </a:r>
            <a:r>
              <a:rPr lang="en-US" altLang="zh-CN" sz="1600" dirty="0" smtClean="0"/>
              <a:t>6</a:t>
            </a:r>
            <a:r>
              <a:rPr lang="zh-CN" altLang="en-US" sz="1600" dirty="0" smtClean="0"/>
              <a:t> </a:t>
            </a:r>
            <a:r>
              <a:rPr lang="zh-CN" altLang="en-US" sz="1600" dirty="0"/>
              <a:t>： </a:t>
            </a:r>
            <a:r>
              <a:rPr lang="en-US" altLang="zh-CN" sz="1600" dirty="0" smtClean="0"/>
              <a:t>ECMAScript </a:t>
            </a:r>
            <a:r>
              <a:rPr lang="en-US" altLang="zh-CN" sz="1600" dirty="0"/>
              <a:t>6</a:t>
            </a:r>
            <a:r>
              <a:rPr lang="zh-CN" altLang="en-US" sz="1600" dirty="0"/>
              <a:t>正式通过，成为国际标准。从</a:t>
            </a:r>
            <a:r>
              <a:rPr lang="en-US" altLang="zh-CN" sz="1600" dirty="0"/>
              <a:t>2000</a:t>
            </a:r>
            <a:r>
              <a:rPr lang="zh-CN" altLang="en-US" sz="1600" dirty="0"/>
              <a:t>年算起，这时已经过去了</a:t>
            </a:r>
            <a:r>
              <a:rPr lang="en-US" altLang="zh-CN" sz="1600" dirty="0"/>
              <a:t>15</a:t>
            </a:r>
            <a:r>
              <a:rPr lang="zh-CN" altLang="en-US" sz="1600" dirty="0"/>
              <a:t>年</a:t>
            </a:r>
            <a:r>
              <a:rPr lang="zh-CN" altLang="en-US" sz="1600" dirty="0" smtClean="0"/>
              <a:t>。</a:t>
            </a:r>
            <a:endParaRPr lang="zh-CN" altLang="en-US" sz="1600" dirty="0"/>
          </a:p>
        </p:txBody>
      </p:sp>
    </p:spTree>
    <p:extLst>
      <p:ext uri="{BB962C8B-B14F-4D97-AF65-F5344CB8AC3E}">
        <p14:creationId xmlns:p14="http://schemas.microsoft.com/office/powerpoint/2010/main" val="1025711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1446</TotalTime>
  <Words>3962</Words>
  <Application>Microsoft Macintosh PowerPoint</Application>
  <PresentationFormat>全屏显示(4:3)</PresentationFormat>
  <Paragraphs>418</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Calibri</vt:lpstr>
      <vt:lpstr>Calibri Light</vt:lpstr>
      <vt:lpstr>Wingdings</vt:lpstr>
      <vt:lpstr>宋体</vt:lpstr>
      <vt:lpstr>Arial</vt:lpstr>
      <vt:lpstr>天体</vt:lpstr>
      <vt:lpstr>ECMAScript 6 入门基础篇（一）</vt:lpstr>
      <vt:lpstr>目录</vt:lpstr>
      <vt:lpstr>ECMAScript 6 简介</vt:lpstr>
      <vt:lpstr>ECMAScript 6 简介 --ECMAScript 和 JavaScript 的关系</vt:lpstr>
      <vt:lpstr>ECMAScript 6 简介 --ES6 与 ECMAScript 2015 的关系</vt:lpstr>
      <vt:lpstr>ECMAScript 6 简介 --ES6 与 ECMAScript 2015 的关系</vt:lpstr>
      <vt:lpstr>ECMAScript 6 简介 --ES6 与 ECMAScript 2015 的关系</vt:lpstr>
      <vt:lpstr>ECMAScript 6 简介 --语法提案的批准流程</vt:lpstr>
      <vt:lpstr>ECMAScript 6 简介 --ECMAScript 的历史</vt:lpstr>
      <vt:lpstr>var命令</vt:lpstr>
      <vt:lpstr>var命令 --基本用法</vt:lpstr>
      <vt:lpstr>var命令 --Var 的作用域</vt:lpstr>
      <vt:lpstr>var命令 --什么是变量提升</vt:lpstr>
      <vt:lpstr>块级作用域</vt:lpstr>
      <vt:lpstr>块级作用域  --为什么需要块级作用域？</vt:lpstr>
      <vt:lpstr>块级作用域  --为什么需要块级作用域？</vt:lpstr>
      <vt:lpstr>块级作用域  --为什么需要块级作用域？</vt:lpstr>
      <vt:lpstr>块级作用域  --ES6 的块级作用域</vt:lpstr>
      <vt:lpstr>块级作用域  --块级作用域与函数声明</vt:lpstr>
      <vt:lpstr>块级作用域  --块级作用域与函数声明</vt:lpstr>
      <vt:lpstr>块级作用域  --块级作用域与函数声明</vt:lpstr>
      <vt:lpstr>块级作用域  --块级作用域与函数声明</vt:lpstr>
      <vt:lpstr>块级作用域  -- do 表达式</vt:lpstr>
      <vt:lpstr>let命令 </vt:lpstr>
      <vt:lpstr>let命令  --基本用法</vt:lpstr>
      <vt:lpstr>let命令  --基本用法</vt:lpstr>
      <vt:lpstr>let命令  --不存在变量提升</vt:lpstr>
      <vt:lpstr>let命令  --不存在变量提升</vt:lpstr>
      <vt:lpstr>let命令  --暂时性死区</vt:lpstr>
      <vt:lpstr>let命令  --暂时性死区</vt:lpstr>
      <vt:lpstr>let命令  --暂时性死区</vt:lpstr>
      <vt:lpstr>let命令  --不允许重复声明</vt:lpstr>
      <vt:lpstr>let命令  --不允许重复声明</vt:lpstr>
      <vt:lpstr>const命令</vt:lpstr>
      <vt:lpstr>const命令 --基本用法</vt:lpstr>
      <vt:lpstr>const命令 --Const 命令本质</vt:lpstr>
      <vt:lpstr>const命令 --Const 命令本质</vt:lpstr>
      <vt:lpstr>const命令 --Const 命令本质</vt:lpstr>
      <vt:lpstr>const命令 --Const 命令本质</vt:lpstr>
      <vt:lpstr>const命令 --Const 命令本质</vt:lpstr>
      <vt:lpstr>var、let、const的区别</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6 入门基础篇</dc:title>
  <dc:creator>Microsoft Office 用户</dc:creator>
  <cp:lastModifiedBy>Microsoft Office 用户</cp:lastModifiedBy>
  <cp:revision>113</cp:revision>
  <dcterms:created xsi:type="dcterms:W3CDTF">2017-03-19T09:55:17Z</dcterms:created>
  <dcterms:modified xsi:type="dcterms:W3CDTF">2017-03-20T10:01:41Z</dcterms:modified>
</cp:coreProperties>
</file>