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0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1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4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5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6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7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8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9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0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1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2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3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4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5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6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27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9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071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808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0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196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926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38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498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64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93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40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629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55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081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2874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20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835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7120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6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335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672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40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172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395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897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356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162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44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Relationship Id="rId1" Type="http://schemas.openxmlformats.org/officeDocument/2006/relationships/tags" Target="../tags/tag28.xml"/><Relationship Id="rId2" Type="http://schemas.openxmlformats.org/officeDocument/2006/relationships/tags" Target="../tags/tag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<Relationship Id="rId1" Type="http://schemas.openxmlformats.org/officeDocument/2006/relationships/tags" Target="../tags/tag31.xml"/><Relationship Id="rId2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3.xml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4.xml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5.xml"/><Relationship Id="rId1" Type="http://schemas.openxmlformats.org/officeDocument/2006/relationships/tags" Target="../tags/tag39.xml"/><Relationship Id="rId2" Type="http://schemas.openxmlformats.org/officeDocument/2006/relationships/tags" Target="../tags/tag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6.xml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7.xml"/><Relationship Id="rId1" Type="http://schemas.openxmlformats.org/officeDocument/2006/relationships/tags" Target="../tags/tag45.xml"/><Relationship Id="rId2" Type="http://schemas.openxmlformats.org/officeDocument/2006/relationships/tags" Target="../tags/tag4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8.xml"/><Relationship Id="rId1" Type="http://schemas.openxmlformats.org/officeDocument/2006/relationships/tags" Target="../tags/tag48.xml"/><Relationship Id="rId2" Type="http://schemas.openxmlformats.org/officeDocument/2006/relationships/tags" Target="../tags/tag4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9.xml"/><Relationship Id="rId1" Type="http://schemas.openxmlformats.org/officeDocument/2006/relationships/tags" Target="../tags/tag51.xml"/><Relationship Id="rId2" Type="http://schemas.openxmlformats.org/officeDocument/2006/relationships/tags" Target="../tags/tag5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0.xml"/><Relationship Id="rId1" Type="http://schemas.openxmlformats.org/officeDocument/2006/relationships/tags" Target="../tags/tag54.xml"/><Relationship Id="rId2" Type="http://schemas.openxmlformats.org/officeDocument/2006/relationships/tags" Target="../tags/tag5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1.xml"/><Relationship Id="rId1" Type="http://schemas.openxmlformats.org/officeDocument/2006/relationships/tags" Target="../tags/tag57.xml"/><Relationship Id="rId2" Type="http://schemas.openxmlformats.org/officeDocument/2006/relationships/tags" Target="../tags/tag5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2.xml"/><Relationship Id="rId1" Type="http://schemas.openxmlformats.org/officeDocument/2006/relationships/tags" Target="../tags/tag60.xml"/><Relationship Id="rId2" Type="http://schemas.openxmlformats.org/officeDocument/2006/relationships/tags" Target="../tags/tag6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3.xml"/><Relationship Id="rId1" Type="http://schemas.openxmlformats.org/officeDocument/2006/relationships/tags" Target="../tags/tag63.xml"/><Relationship Id="rId2" Type="http://schemas.openxmlformats.org/officeDocument/2006/relationships/tags" Target="../tags/tag6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4.xml"/><Relationship Id="rId1" Type="http://schemas.openxmlformats.org/officeDocument/2006/relationships/tags" Target="../tags/tag66.xml"/><Relationship Id="rId2" Type="http://schemas.openxmlformats.org/officeDocument/2006/relationships/tags" Target="../tags/tag6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5.xml"/><Relationship Id="rId1" Type="http://schemas.openxmlformats.org/officeDocument/2006/relationships/tags" Target="../tags/tag68.xml"/><Relationship Id="rId2" Type="http://schemas.openxmlformats.org/officeDocument/2006/relationships/tags" Target="../tags/tag6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6.xml"/><Relationship Id="rId1" Type="http://schemas.openxmlformats.org/officeDocument/2006/relationships/tags" Target="../tags/tag70.xml"/><Relationship Id="rId2" Type="http://schemas.openxmlformats.org/officeDocument/2006/relationships/tags" Target="../tags/tag7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7.xml"/><Relationship Id="rId1" Type="http://schemas.openxmlformats.org/officeDocument/2006/relationships/tags" Target="../tags/tag73.xml"/><Relationship Id="rId2" Type="http://schemas.openxmlformats.org/officeDocument/2006/relationships/tags" Target="../tags/tag7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68350" y="446405"/>
            <a:ext cx="8985250" cy="633095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ES6</a:t>
            </a:r>
            <a:r>
              <a:rPr lang="zh-CN" altLang="en-US" sz="3200" dirty="0" smtClean="0"/>
              <a:t>基础语法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80465" y="2889250"/>
            <a:ext cx="8343900" cy="1397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时间：</a:t>
            </a:r>
            <a:r>
              <a:rPr lang="en-US" altLang="zh-CN" dirty="0" smtClean="0"/>
              <a:t>2017.05.02</a:t>
            </a:r>
          </a:p>
          <a:p>
            <a:r>
              <a:rPr lang="zh-CN" altLang="en-US" dirty="0" smtClean="0"/>
              <a:t>作者</a:t>
            </a:r>
            <a:r>
              <a:rPr lang="zh-CN" altLang="en-US" dirty="0" smtClean="0"/>
              <a:t>：</a:t>
            </a:r>
            <a:r>
              <a:rPr lang="en-US" altLang="zh-CN" dirty="0" err="1"/>
              <a:t>chengbao</a:t>
            </a:r>
            <a:r>
              <a:rPr lang="en-US" altLang="zh-CN" dirty="0"/>
              <a:t>. </a:t>
            </a:r>
            <a:r>
              <a:rPr lang="en-US" altLang="zh-CN" dirty="0" err="1"/>
              <a:t>jiang@ttpai.cn</a:t>
            </a:r>
            <a:endParaRPr lang="en-US" altLang="zh-CN" dirty="0" smtClean="0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491615" y="1218565"/>
            <a:ext cx="7129145" cy="593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BFBF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ym typeface="+mn-ea"/>
              </a:rPr>
              <a:t>——</a:t>
            </a:r>
            <a:r>
              <a:rPr lang="zh-CN" altLang="en-US" sz="2000" dirty="0">
                <a:sym typeface="+mn-ea"/>
              </a:rPr>
              <a:t>数组扩展和对象的扩展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96925" y="819150"/>
            <a:ext cx="5140960" cy="1255395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ym typeface="+mn-ea"/>
              </a:rPr>
              <a:t>fill()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04850" y="2759710"/>
            <a:ext cx="7602220" cy="2865755"/>
          </a:xfrm>
        </p:spPr>
        <p:txBody>
          <a:bodyPr>
            <a:normAutofit/>
          </a:bodyPr>
          <a:lstStyle/>
          <a:p>
            <a:r>
              <a:rPr lang="en-US" altLang="zh-CN" dirty="0"/>
              <a:t>使用给定值，填充一个数组</a:t>
            </a:r>
            <a:r>
              <a:rPr lang="zh-CN" altLang="en-US" dirty="0"/>
              <a:t>，用于空数组的初始化</a:t>
            </a:r>
          </a:p>
          <a:p>
            <a:pPr>
              <a:buFont typeface="Arial" panose="020B0604020202020204" pitchFamily="34" charset="0"/>
            </a:pPr>
            <a:r>
              <a:rPr lang="zh-CN" altLang="en-US" sz="2000" dirty="0">
                <a:solidFill>
                  <a:srgbClr val="0070C0"/>
                </a:solidFill>
              </a:rPr>
              <a:t>fill方法还可以接受第二个和第三个参数，用于指定填充的起始位置和结束位置</a:t>
            </a:r>
          </a:p>
          <a:p>
            <a:pPr>
              <a:buFont typeface="Arial" panose="020B0604020202020204" pitchFamily="34" charset="0"/>
            </a:pPr>
            <a:endParaRPr lang="zh-CN" altLang="en-US" sz="2000" dirty="0" smtClean="0"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2000" dirty="0" smtClean="0">
                <a:sym typeface="+mn-ea"/>
              </a:rPr>
              <a:t>参照示例：</a:t>
            </a:r>
            <a:r>
              <a:rPr lang="en-US" altLang="zh-CN" sz="2000" dirty="0" smtClean="0">
                <a:sym typeface="+mn-ea"/>
              </a:rPr>
              <a:t>es6-demo-5.js</a:t>
            </a:r>
            <a:endParaRPr sz="2000" dirty="0"/>
          </a:p>
          <a:p>
            <a:pPr>
              <a:buFont typeface="Arial" panose="020B0604020202020204" pitchFamily="34" charset="0"/>
            </a:pPr>
            <a:endParaRPr lang="zh-CN" altLang="en-US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96925" y="1213485"/>
            <a:ext cx="6588760" cy="86106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ym typeface="+mn-ea"/>
              </a:rPr>
              <a:t>entries()，keys()</a:t>
            </a:r>
            <a:r>
              <a:rPr lang="zh-CN" altLang="en-US" sz="4000" dirty="0">
                <a:sym typeface="+mn-ea"/>
              </a:rPr>
              <a:t>，</a:t>
            </a:r>
            <a:r>
              <a:rPr lang="en-US" altLang="zh-CN" sz="4000" dirty="0">
                <a:sym typeface="+mn-ea"/>
              </a:rPr>
              <a:t>values()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04850" y="2759710"/>
            <a:ext cx="7602220" cy="2865755"/>
          </a:xfrm>
        </p:spPr>
        <p:txBody>
          <a:bodyPr>
            <a:normAutofit fontScale="90000"/>
          </a:bodyPr>
          <a:lstStyle/>
          <a:p>
            <a:r>
              <a:rPr dirty="0"/>
              <a:t>用于遍历数组</a:t>
            </a:r>
            <a:r>
              <a:rPr lang="zh-CN" dirty="0"/>
              <a:t>，它们</a:t>
            </a:r>
            <a:r>
              <a:rPr dirty="0"/>
              <a:t>都返回一个遍历器对象，可以用for...of循环进行遍历，唯一的区别是keys()是对键名的遍历、values()是对键值的遍历，entries()是对键值对的遍历。</a:t>
            </a:r>
          </a:p>
          <a:p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参照示例：</a:t>
            </a:r>
            <a:r>
              <a:rPr lang="en-US" altLang="zh-CN" dirty="0" smtClean="0">
                <a:sym typeface="+mn-ea"/>
              </a:rPr>
              <a:t>es6-demo-6.js</a:t>
            </a:r>
            <a:endParaRPr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96925" y="819150"/>
            <a:ext cx="5140960" cy="1255395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ym typeface="+mn-ea"/>
              </a:rPr>
              <a:t>includes()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04850" y="2759710"/>
            <a:ext cx="7602220" cy="2865755"/>
          </a:xfrm>
        </p:spPr>
        <p:txBody>
          <a:bodyPr>
            <a:normAutofit fontScale="80000" lnSpcReduction="10000"/>
          </a:bodyPr>
          <a:lstStyle/>
          <a:p>
            <a:r>
              <a:rPr dirty="0"/>
              <a:t>方法返回一个布尔值，表示某个数组是否包含给定的值，与字符串的includes方法类似。该方法属于ES7，但Babel转码器已经支持。</a:t>
            </a:r>
          </a:p>
          <a:p>
            <a:r>
              <a:rPr dirty="0"/>
              <a:t>该方法的第二个参数表示搜索的起始位置，默认为0。如果第二个参数为负数，则表示倒数的位置，如果这时它大于数组长度（比如第二个参数为-4，但数组长度为3），则会重置为从0开始。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73405" y="1785620"/>
            <a:ext cx="7602220" cy="286575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ES5</a:t>
            </a:r>
            <a:r>
              <a:rPr lang="zh-CN" altLang="en-US" dirty="0"/>
              <a:t>中使用</a:t>
            </a:r>
            <a:r>
              <a:rPr dirty="0"/>
              <a:t>indexOf方法</a:t>
            </a:r>
            <a:r>
              <a:rPr lang="zh-CN" dirty="0"/>
              <a:t>，</a:t>
            </a:r>
            <a:r>
              <a:rPr dirty="0"/>
              <a:t>有两个缺点，一是不够语义化，它的含义是找到参数值的第一个出现位置，所以要去比较是否不等于-1，表达起来不够直观。二是，</a:t>
            </a:r>
            <a:r>
              <a:rPr dirty="0" smtClean="0"/>
              <a:t>它内部使用严格相</a:t>
            </a:r>
            <a:r>
              <a:rPr lang="zh-CN" altLang="en-US" smtClean="0"/>
              <a:t>等</a:t>
            </a:r>
            <a:r>
              <a:rPr smtClean="0"/>
              <a:t>运算符</a:t>
            </a:r>
            <a:r>
              <a:rPr dirty="0"/>
              <a:t>（===）进行判断，这会导致对NaN的误判。</a:t>
            </a:r>
          </a:p>
          <a:p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参照示例：</a:t>
            </a:r>
            <a:r>
              <a:rPr lang="en-US" altLang="zh-CN" dirty="0" smtClean="0">
                <a:sym typeface="+mn-ea"/>
              </a:rPr>
              <a:t>es6-demo-7.js</a:t>
            </a:r>
            <a:endParaRPr dirty="0"/>
          </a:p>
          <a:p>
            <a:endParaRPr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96925" y="819150"/>
            <a:ext cx="5140960" cy="1255395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ym typeface="+mn-ea"/>
              </a:rPr>
              <a:t>数组的空位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04850" y="2075180"/>
            <a:ext cx="7602220" cy="3550285"/>
          </a:xfrm>
        </p:spPr>
        <p:txBody>
          <a:bodyPr>
            <a:normAutofit fontScale="75000" lnSpcReduction="20000"/>
          </a:bodyPr>
          <a:lstStyle/>
          <a:p>
            <a:r>
              <a:rPr dirty="0"/>
              <a:t>数组的空位指，数组的某一个位置没有任何值。比如，Array构造函数返回的数组都是空位。</a:t>
            </a:r>
          </a:p>
          <a:p>
            <a:endParaRPr dirty="0"/>
          </a:p>
          <a:p>
            <a:r>
              <a:rPr dirty="0">
                <a:solidFill>
                  <a:srgbClr val="0070C0"/>
                </a:solidFill>
              </a:rPr>
              <a:t>注意，空位不是undefined，一个位置的值等于undefined，依然是有值的。空位是没有任何值，in运算符可以说明这一点。</a:t>
            </a:r>
          </a:p>
          <a:p>
            <a:r>
              <a:rPr lang="zh-CN" dirty="0">
                <a:solidFill>
                  <a:srgbClr val="0070C0"/>
                </a:solidFill>
              </a:rPr>
              <a:t>（in操作符用来判断某个属性属于某个对象，可以是对象的直接属性，也可以是通过prototype继承的属性</a:t>
            </a:r>
            <a:r>
              <a:rPr lang="zh-CN" dirty="0" smtClean="0">
                <a:solidFill>
                  <a:srgbClr val="0070C0"/>
                </a:solidFill>
              </a:rPr>
              <a:t>）</a:t>
            </a:r>
            <a:endParaRPr dirty="0">
              <a:solidFill>
                <a:srgbClr val="0070C0"/>
              </a:solidFill>
            </a:endParaRPr>
          </a:p>
          <a:p>
            <a:r>
              <a:rPr lang="zh-CN" altLang="en-US" dirty="0" smtClean="0">
                <a:sym typeface="+mn-ea"/>
              </a:rPr>
              <a:t>参照示例：</a:t>
            </a:r>
            <a:r>
              <a:rPr lang="en-US" altLang="zh-CN" dirty="0" smtClean="0">
                <a:sym typeface="+mn-ea"/>
              </a:rPr>
              <a:t>es6-demo-8.js</a:t>
            </a:r>
            <a:endParaRPr dirty="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04850" y="527901"/>
            <a:ext cx="5140960" cy="745365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对象的扩展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04850" y="1385740"/>
            <a:ext cx="7602220" cy="5147035"/>
          </a:xfrm>
        </p:spPr>
        <p:txBody>
          <a:bodyPr>
            <a:normAutofit fontScale="72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dirty="0" smtClean="0"/>
              <a:t>属性的简洁表示法</a:t>
            </a:r>
            <a:endParaRPr lang="en-US" altLang="zh-CN" dirty="0" smtClean="0"/>
          </a:p>
          <a:p>
            <a:pPr marL="342900" indent="-342900">
              <a:buFont typeface="Arial" charset="0"/>
              <a:buChar char="•"/>
            </a:pPr>
            <a:r>
              <a:rPr lang="zh-CN" altLang="en-US" dirty="0" smtClean="0"/>
              <a:t>属性名表达式</a:t>
            </a:r>
            <a:endParaRPr lang="en-US" altLang="zh-CN" dirty="0" smtClean="0"/>
          </a:p>
          <a:p>
            <a:pPr marL="342900" indent="-342900">
              <a:buFont typeface="Arial" charset="0"/>
              <a:buChar char="•"/>
            </a:pPr>
            <a:r>
              <a:rPr lang="zh-CN" altLang="en-US" dirty="0" smtClean="0"/>
              <a:t>方法的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err="1" smtClean="0"/>
              <a:t>Object.is</a:t>
            </a:r>
            <a:r>
              <a:rPr lang="en-US" altLang="zh-CN" dirty="0" smtClean="0"/>
              <a:t>()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dirty="0" err="1" smtClean="0"/>
              <a:t>Object.assign</a:t>
            </a:r>
            <a:r>
              <a:rPr lang="en-US" altLang="zh-CN" dirty="0" smtClean="0"/>
              <a:t>()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dirty="0" smtClean="0"/>
              <a:t>属性的可枚举性</a:t>
            </a:r>
            <a:endParaRPr lang="en-US" altLang="zh-CN" dirty="0" smtClean="0"/>
          </a:p>
          <a:p>
            <a:pPr marL="342900" indent="-342900">
              <a:buFont typeface="Arial" charset="0"/>
              <a:buChar char="•"/>
            </a:pPr>
            <a:r>
              <a:rPr lang="zh-CN" altLang="en-US" dirty="0" smtClean="0"/>
              <a:t>属性的遍历</a:t>
            </a:r>
            <a:endParaRPr lang="en-US" altLang="zh-CN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err="1" smtClean="0"/>
              <a:t>Object.keys</a:t>
            </a:r>
            <a:endParaRPr lang="en-US" altLang="zh-CN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err="1" smtClean="0"/>
              <a:t>Object.values</a:t>
            </a:r>
            <a:endParaRPr lang="en-US" altLang="zh-CN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err="1" smtClean="0"/>
              <a:t>Object.entries</a:t>
            </a:r>
            <a:endParaRPr lang="en-US" altLang="zh-CN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smtClean="0"/>
              <a:t>Null</a:t>
            </a:r>
            <a:r>
              <a:rPr lang="zh-CN" altLang="en-US" dirty="0" smtClean="0"/>
              <a:t>的传导运算符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636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3804" y="857840"/>
            <a:ext cx="5140960" cy="764219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属性的简洁表示法</a:t>
            </a:r>
            <a:endParaRPr lang="en-US" altLang="zh-CN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16314" y="2165822"/>
            <a:ext cx="7602220" cy="2865755"/>
          </a:xfrm>
        </p:spPr>
        <p:txBody>
          <a:bodyPr>
            <a:normAutofit fontScale="95000"/>
          </a:bodyPr>
          <a:lstStyle/>
          <a:p>
            <a:r>
              <a:rPr lang="en-US" altLang="zh-CN" dirty="0"/>
              <a:t>ES6 </a:t>
            </a:r>
            <a:r>
              <a:rPr lang="zh-CN" altLang="en-US" dirty="0"/>
              <a:t>允许直接写入变量和函数，作为对象的属性和方法</a:t>
            </a:r>
            <a:r>
              <a:rPr lang="zh-CN" altLang="en-US" dirty="0" smtClean="0"/>
              <a:t>。这样的书写更加简洁。</a:t>
            </a:r>
            <a:endParaRPr lang="en-US" altLang="zh-CN" dirty="0" smtClean="0">
              <a:sym typeface="+mn-ea"/>
            </a:endParaRPr>
          </a:p>
          <a:p>
            <a:endParaRPr lang="en-US" altLang="zh-CN" dirty="0" smtClean="0">
              <a:sym typeface="+mn-ea"/>
            </a:endParaRPr>
          </a:p>
          <a:p>
            <a:r>
              <a:rPr lang="zh-CN" altLang="mr-IN" dirty="0" smtClean="0">
                <a:sym typeface="+mn-ea"/>
              </a:rPr>
              <a:t>参照</a:t>
            </a:r>
            <a:r>
              <a:rPr lang="zh-CN" altLang="mr-IN" dirty="0">
                <a:sym typeface="+mn-ea"/>
              </a:rPr>
              <a:t>示例：</a:t>
            </a:r>
            <a:r>
              <a:rPr lang="mr-IN" altLang="zh-CN" dirty="0" smtClean="0">
                <a:sym typeface="+mn-ea"/>
              </a:rPr>
              <a:t>es6-demo-</a:t>
            </a:r>
            <a:r>
              <a:rPr lang="en-US" altLang="zh-CN" dirty="0" smtClean="0">
                <a:sym typeface="+mn-ea"/>
              </a:rPr>
              <a:t>9</a:t>
            </a:r>
            <a:r>
              <a:rPr lang="mr-IN" altLang="zh-CN" dirty="0" smtClean="0">
                <a:sym typeface="+mn-ea"/>
              </a:rPr>
              <a:t>.</a:t>
            </a:r>
            <a:r>
              <a:rPr lang="mr-IN" altLang="zh-CN" dirty="0" err="1" smtClean="0">
                <a:sym typeface="+mn-ea"/>
              </a:rPr>
              <a:t>js</a:t>
            </a:r>
            <a:endParaRPr lang="mr-IN" altLang="zh-CN" dirty="0">
              <a:solidFill>
                <a:srgbClr val="0070C0"/>
              </a:solidFill>
            </a:endParaRPr>
          </a:p>
          <a:p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735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38327" y="904973"/>
            <a:ext cx="5140960" cy="783073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ym typeface="+mn-ea"/>
              </a:rPr>
              <a:t>属</a:t>
            </a:r>
            <a:r>
              <a:rPr lang="zh-CN" altLang="en-US" sz="4000" smtClean="0">
                <a:sym typeface="+mn-ea"/>
              </a:rPr>
              <a:t>性名的表达式</a:t>
            </a:r>
            <a:endParaRPr lang="en-US" altLang="zh-CN" sz="4000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14276" y="2241236"/>
            <a:ext cx="7602220" cy="2865755"/>
          </a:xfrm>
        </p:spPr>
        <p:txBody>
          <a:bodyPr>
            <a:normAutofit fontScale="800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dirty="0"/>
              <a:t>ES6 </a:t>
            </a:r>
            <a:r>
              <a:rPr lang="zh-CN" altLang="en-US" dirty="0"/>
              <a:t>允许字面量定义对象时，</a:t>
            </a:r>
            <a:r>
              <a:rPr lang="zh-CN" altLang="en-US" dirty="0" smtClean="0"/>
              <a:t>用“</a:t>
            </a:r>
            <a:r>
              <a:rPr lang="en-US" altLang="zh-CN" dirty="0"/>
              <a:t>[</a:t>
            </a:r>
            <a:r>
              <a:rPr lang="zh-CN" altLang="en-US" dirty="0"/>
              <a:t>表达式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作为</a:t>
            </a:r>
            <a:r>
              <a:rPr lang="zh-CN" altLang="en-US" dirty="0"/>
              <a:t>对象的属性名，即把表达式放在方括号内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charset="0"/>
              <a:buChar char="•"/>
            </a:pPr>
            <a:r>
              <a:rPr lang="zh-CN" altLang="en-US" dirty="0" smtClean="0"/>
              <a:t>“</a:t>
            </a:r>
            <a:r>
              <a:rPr lang="en-US" altLang="zh-CN" dirty="0" smtClean="0"/>
              <a:t>[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]</a:t>
            </a:r>
            <a:r>
              <a:rPr lang="zh-CN" altLang="en-US" dirty="0" smtClean="0"/>
              <a:t> ”还可以用于定义方法名。</a:t>
            </a:r>
            <a:endParaRPr lang="en-US" altLang="zh-CN" dirty="0" smtClean="0"/>
          </a:p>
          <a:p>
            <a:pPr marL="342900" indent="-342900">
              <a:buFont typeface="Arial" charset="0"/>
              <a:buChar char="•"/>
            </a:pPr>
            <a:endParaRPr lang="en-US" altLang="zh-CN" dirty="0"/>
          </a:p>
          <a:p>
            <a:r>
              <a:rPr lang="zh-CN" altLang="en-US" sz="1700" dirty="0" smtClean="0">
                <a:solidFill>
                  <a:srgbClr val="00B0F0"/>
                </a:solidFill>
              </a:rPr>
              <a:t>注意</a:t>
            </a:r>
            <a:r>
              <a:rPr lang="zh-CN" altLang="en-US" sz="1700" dirty="0">
                <a:solidFill>
                  <a:srgbClr val="00B0F0"/>
                </a:solidFill>
              </a:rPr>
              <a:t>，属性名表达式与简洁表示法，不能同时使用，会报</a:t>
            </a:r>
            <a:r>
              <a:rPr lang="zh-CN" altLang="en-US" sz="1700" dirty="0" smtClean="0">
                <a:solidFill>
                  <a:srgbClr val="00B0F0"/>
                </a:solidFill>
              </a:rPr>
              <a:t>错</a:t>
            </a:r>
            <a:endParaRPr lang="en-US" altLang="zh-CN" sz="1700" dirty="0" smtClean="0">
              <a:solidFill>
                <a:srgbClr val="00B0F0"/>
              </a:solidFill>
            </a:endParaRPr>
          </a:p>
          <a:p>
            <a:r>
              <a:rPr lang="zh-CN" altLang="mr-IN" sz="1800" dirty="0">
                <a:sym typeface="+mn-ea"/>
              </a:rPr>
              <a:t>参照示例：</a:t>
            </a:r>
            <a:r>
              <a:rPr lang="mr-IN" altLang="zh-CN" sz="1800" dirty="0" smtClean="0">
                <a:sym typeface="+mn-ea"/>
              </a:rPr>
              <a:t>es6-demo-</a:t>
            </a:r>
            <a:r>
              <a:rPr lang="en-US" altLang="zh-CN" sz="1800" dirty="0" smtClean="0">
                <a:sym typeface="+mn-ea"/>
              </a:rPr>
              <a:t>10</a:t>
            </a:r>
            <a:r>
              <a:rPr lang="mr-IN" altLang="zh-CN" sz="1800" dirty="0" smtClean="0">
                <a:sym typeface="+mn-ea"/>
              </a:rPr>
              <a:t>.</a:t>
            </a:r>
            <a:r>
              <a:rPr lang="mr-IN" altLang="zh-CN" sz="1800" dirty="0" err="1" smtClean="0">
                <a:sym typeface="+mn-ea"/>
              </a:rPr>
              <a:t>js</a:t>
            </a:r>
            <a:endParaRPr lang="mr-IN" altLang="zh-CN" sz="1800" dirty="0">
              <a:solidFill>
                <a:srgbClr val="0070C0"/>
              </a:solidFill>
            </a:endParaRPr>
          </a:p>
          <a:p>
            <a:endParaRPr lang="en-US" altLang="zh-CN" sz="1700" dirty="0" smtClean="0">
              <a:solidFill>
                <a:srgbClr val="00B0F0"/>
              </a:solidFill>
            </a:endParaRPr>
          </a:p>
          <a:p>
            <a:endParaRPr lang="en-US" sz="1700" dirty="0">
              <a:solidFill>
                <a:srgbClr val="00B0F0"/>
              </a:solidFill>
            </a:endParaRPr>
          </a:p>
          <a:p>
            <a:endParaRPr sz="1700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331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15779" y="876693"/>
            <a:ext cx="5140960" cy="801926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ym typeface="+mn-ea"/>
              </a:rPr>
              <a:t>方法的</a:t>
            </a:r>
            <a:r>
              <a:rPr lang="en-US" altLang="zh-CN" sz="4000" dirty="0" smtClean="0">
                <a:sym typeface="+mn-ea"/>
              </a:rPr>
              <a:t>name</a:t>
            </a:r>
            <a:r>
              <a:rPr lang="zh-CN" altLang="en-US" sz="4000" dirty="0" smtClean="0">
                <a:sym typeface="+mn-ea"/>
              </a:rPr>
              <a:t>属性</a:t>
            </a:r>
            <a:endParaRPr lang="en-US" altLang="zh-CN" sz="4000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15779" y="1913641"/>
            <a:ext cx="7602220" cy="3108509"/>
          </a:xfrm>
        </p:spPr>
        <p:txBody>
          <a:bodyPr>
            <a:normAutofit fontScale="87500" lnSpcReduction="10000"/>
          </a:bodyPr>
          <a:lstStyle/>
          <a:p>
            <a:r>
              <a:rPr lang="zh-CN" altLang="en-US" dirty="0"/>
              <a:t>函数的</a:t>
            </a:r>
            <a:r>
              <a:rPr lang="en-US" altLang="zh-CN" dirty="0"/>
              <a:t>name</a:t>
            </a:r>
            <a:r>
              <a:rPr lang="zh-CN" altLang="en-US" dirty="0"/>
              <a:t>属性，返回函数名。对象方法也是函数，因此也有</a:t>
            </a:r>
            <a:r>
              <a:rPr lang="en-US" altLang="zh-CN" dirty="0"/>
              <a:t>name</a:t>
            </a:r>
            <a:r>
              <a:rPr lang="zh-CN" altLang="en-US" dirty="0"/>
              <a:t>属性</a:t>
            </a:r>
            <a:r>
              <a:rPr lang="zh-CN" altLang="en-US" dirty="0" smtClean="0"/>
              <a:t>。</a:t>
            </a:r>
            <a:endParaRPr lang="en-US" altLang="zh-CN" dirty="0">
              <a:sym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1700" dirty="0">
                <a:solidFill>
                  <a:srgbClr val="00B0F0"/>
                </a:solidFill>
              </a:rPr>
              <a:t>如果对象的方法使用了取值函数（</a:t>
            </a:r>
            <a:r>
              <a:rPr lang="en-US" altLang="zh-CN" sz="1700" dirty="0">
                <a:solidFill>
                  <a:srgbClr val="00B0F0"/>
                </a:solidFill>
              </a:rPr>
              <a:t>getter</a:t>
            </a:r>
            <a:r>
              <a:rPr lang="zh-CN" altLang="en-US" sz="1700" dirty="0">
                <a:solidFill>
                  <a:srgbClr val="00B0F0"/>
                </a:solidFill>
              </a:rPr>
              <a:t>）和存值函数（</a:t>
            </a:r>
            <a:r>
              <a:rPr lang="en-US" altLang="zh-CN" sz="1700" dirty="0">
                <a:solidFill>
                  <a:srgbClr val="00B0F0"/>
                </a:solidFill>
              </a:rPr>
              <a:t>setter</a:t>
            </a:r>
            <a:r>
              <a:rPr lang="zh-CN" altLang="en-US" sz="1700" dirty="0">
                <a:solidFill>
                  <a:srgbClr val="00B0F0"/>
                </a:solidFill>
              </a:rPr>
              <a:t>），则</a:t>
            </a:r>
            <a:r>
              <a:rPr lang="en-US" altLang="zh-CN" sz="1700" dirty="0">
                <a:solidFill>
                  <a:srgbClr val="00B0F0"/>
                </a:solidFill>
              </a:rPr>
              <a:t>name</a:t>
            </a:r>
            <a:r>
              <a:rPr lang="zh-CN" altLang="en-US" sz="1700" dirty="0">
                <a:solidFill>
                  <a:srgbClr val="00B0F0"/>
                </a:solidFill>
              </a:rPr>
              <a:t>属性不是在该方法上面，而是该方法的属性的描述对象的</a:t>
            </a:r>
            <a:r>
              <a:rPr lang="en-US" altLang="zh-CN" sz="1700" dirty="0">
                <a:solidFill>
                  <a:srgbClr val="00B0F0"/>
                </a:solidFill>
              </a:rPr>
              <a:t>get</a:t>
            </a:r>
            <a:r>
              <a:rPr lang="zh-CN" altLang="en-US" sz="1700" dirty="0">
                <a:solidFill>
                  <a:srgbClr val="00B0F0"/>
                </a:solidFill>
              </a:rPr>
              <a:t>和</a:t>
            </a:r>
            <a:r>
              <a:rPr lang="en-US" altLang="zh-CN" sz="1700" dirty="0">
                <a:solidFill>
                  <a:srgbClr val="00B0F0"/>
                </a:solidFill>
              </a:rPr>
              <a:t>set</a:t>
            </a:r>
            <a:r>
              <a:rPr lang="zh-CN" altLang="en-US" sz="1700" dirty="0">
                <a:solidFill>
                  <a:srgbClr val="00B0F0"/>
                </a:solidFill>
              </a:rPr>
              <a:t>属性上面，返回值是方法名前加上</a:t>
            </a:r>
            <a:r>
              <a:rPr lang="en-US" altLang="zh-CN" sz="1700" dirty="0">
                <a:solidFill>
                  <a:srgbClr val="00B0F0"/>
                </a:solidFill>
              </a:rPr>
              <a:t>get</a:t>
            </a:r>
            <a:r>
              <a:rPr lang="zh-CN" altLang="en-US" sz="1700" dirty="0">
                <a:solidFill>
                  <a:srgbClr val="00B0F0"/>
                </a:solidFill>
              </a:rPr>
              <a:t>和</a:t>
            </a:r>
            <a:r>
              <a:rPr lang="en-US" altLang="zh-CN" sz="1700" dirty="0">
                <a:solidFill>
                  <a:srgbClr val="00B0F0"/>
                </a:solidFill>
              </a:rPr>
              <a:t>set</a:t>
            </a:r>
            <a:r>
              <a:rPr lang="zh-CN" altLang="en-US" sz="1700" dirty="0">
                <a:solidFill>
                  <a:srgbClr val="00B0F0"/>
                </a:solidFill>
              </a:rPr>
              <a:t>。</a:t>
            </a:r>
            <a:endParaRPr lang="en-US" altLang="zh-CN" sz="1700" dirty="0" smtClean="0">
              <a:solidFill>
                <a:srgbClr val="00B0F0"/>
              </a:solidFill>
              <a:sym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1700" dirty="0">
                <a:solidFill>
                  <a:srgbClr val="00B0F0"/>
                </a:solidFill>
              </a:rPr>
              <a:t>如果对象的方法是一个 </a:t>
            </a:r>
            <a:r>
              <a:rPr lang="en-US" altLang="zh-CN" sz="1700" dirty="0">
                <a:solidFill>
                  <a:srgbClr val="00B0F0"/>
                </a:solidFill>
              </a:rPr>
              <a:t>Symbol </a:t>
            </a:r>
            <a:r>
              <a:rPr lang="zh-CN" altLang="en-US" sz="1700" dirty="0">
                <a:solidFill>
                  <a:srgbClr val="00B0F0"/>
                </a:solidFill>
              </a:rPr>
              <a:t>值，那么</a:t>
            </a:r>
            <a:r>
              <a:rPr lang="en-US" altLang="zh-CN" sz="1700" dirty="0">
                <a:solidFill>
                  <a:srgbClr val="00B0F0"/>
                </a:solidFill>
              </a:rPr>
              <a:t>name</a:t>
            </a:r>
            <a:r>
              <a:rPr lang="zh-CN" altLang="en-US" sz="1700" dirty="0">
                <a:solidFill>
                  <a:srgbClr val="00B0F0"/>
                </a:solidFill>
              </a:rPr>
              <a:t>属性返回的是这个 </a:t>
            </a:r>
            <a:r>
              <a:rPr lang="en-US" altLang="zh-CN" sz="1700" dirty="0">
                <a:solidFill>
                  <a:srgbClr val="00B0F0"/>
                </a:solidFill>
              </a:rPr>
              <a:t>Symbol </a:t>
            </a:r>
            <a:r>
              <a:rPr lang="zh-CN" altLang="en-US" sz="1700" dirty="0">
                <a:solidFill>
                  <a:srgbClr val="00B0F0"/>
                </a:solidFill>
              </a:rPr>
              <a:t>值的描述。</a:t>
            </a:r>
            <a:endParaRPr lang="en-US" altLang="zh-CN" sz="1700" dirty="0" smtClean="0">
              <a:solidFill>
                <a:srgbClr val="00B0F0"/>
              </a:solidFill>
              <a:sym typeface="+mn-ea"/>
            </a:endParaRPr>
          </a:p>
          <a:p>
            <a:r>
              <a:rPr lang="zh-CN" altLang="mr-IN" dirty="0" smtClean="0">
                <a:sym typeface="+mn-ea"/>
              </a:rPr>
              <a:t>参照</a:t>
            </a:r>
            <a:r>
              <a:rPr lang="zh-CN" altLang="mr-IN" dirty="0">
                <a:sym typeface="+mn-ea"/>
              </a:rPr>
              <a:t>示例：</a:t>
            </a:r>
            <a:r>
              <a:rPr lang="mr-IN" altLang="zh-CN" dirty="0">
                <a:sym typeface="+mn-ea"/>
              </a:rPr>
              <a:t>es6-demo-</a:t>
            </a:r>
            <a:r>
              <a:rPr lang="en-US" altLang="zh-CN" dirty="0" smtClean="0">
                <a:sym typeface="+mn-ea"/>
              </a:rPr>
              <a:t>11</a:t>
            </a:r>
            <a:r>
              <a:rPr lang="mr-IN" altLang="zh-CN" dirty="0" smtClean="0">
                <a:sym typeface="+mn-ea"/>
              </a:rPr>
              <a:t>.</a:t>
            </a:r>
            <a:r>
              <a:rPr lang="mr-IN" altLang="zh-CN" dirty="0" err="1" smtClean="0">
                <a:sym typeface="+mn-ea"/>
              </a:rPr>
              <a:t>js</a:t>
            </a:r>
            <a:endParaRPr lang="mr-IN" altLang="zh-CN" dirty="0">
              <a:solidFill>
                <a:srgbClr val="0070C0"/>
              </a:solidFill>
            </a:endParaRPr>
          </a:p>
          <a:p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47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00619" y="791852"/>
            <a:ext cx="5140960" cy="632244"/>
          </a:xfrm>
        </p:spPr>
        <p:txBody>
          <a:bodyPr>
            <a:noAutofit/>
          </a:bodyPr>
          <a:lstStyle/>
          <a:p>
            <a:r>
              <a:rPr lang="en-US" altLang="zh-CN" sz="4000" dirty="0" err="1"/>
              <a:t>Object.is</a:t>
            </a:r>
            <a:r>
              <a:rPr lang="en-US" altLang="zh-CN" sz="4000" dirty="0"/>
              <a:t>()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61410" y="2165822"/>
            <a:ext cx="7602220" cy="2865755"/>
          </a:xfrm>
        </p:spPr>
        <p:txBody>
          <a:bodyPr>
            <a:normAutofit fontScale="57500" lnSpcReduction="20000"/>
          </a:bodyPr>
          <a:lstStyle/>
          <a:p>
            <a:r>
              <a:rPr lang="en-US" altLang="zh-CN" dirty="0"/>
              <a:t>ES5</a:t>
            </a:r>
            <a:r>
              <a:rPr lang="zh-CN" altLang="en-US" dirty="0"/>
              <a:t>比较两个值是否相等，只有两个运算符：相等运算符（</a:t>
            </a:r>
            <a:r>
              <a:rPr lang="en-US" altLang="zh-CN" dirty="0"/>
              <a:t>==</a:t>
            </a:r>
            <a:r>
              <a:rPr lang="zh-CN" altLang="en-US" dirty="0"/>
              <a:t>）和严格相等运算符（</a:t>
            </a:r>
            <a:r>
              <a:rPr lang="en-US" altLang="zh-CN" dirty="0"/>
              <a:t>===</a:t>
            </a:r>
            <a:r>
              <a:rPr lang="zh-CN" altLang="en-US" dirty="0"/>
              <a:t>）。它们都有缺点，前者会自动转换数据类型，后者的</a:t>
            </a:r>
            <a:r>
              <a:rPr lang="en-US" altLang="zh-CN" dirty="0" err="1"/>
              <a:t>NaN</a:t>
            </a:r>
            <a:r>
              <a:rPr lang="zh-CN" altLang="en-US" dirty="0"/>
              <a:t>不等于自身，以及</a:t>
            </a:r>
            <a:r>
              <a:rPr lang="en-US" altLang="zh-CN" dirty="0"/>
              <a:t>+0</a:t>
            </a:r>
            <a:r>
              <a:rPr lang="zh-CN" altLang="en-US" dirty="0"/>
              <a:t>等于</a:t>
            </a:r>
            <a:r>
              <a:rPr lang="en-US" altLang="zh-CN" dirty="0"/>
              <a:t>-0</a:t>
            </a:r>
            <a:r>
              <a:rPr lang="zh-CN" altLang="en-US" dirty="0"/>
              <a:t>。</a:t>
            </a:r>
            <a:r>
              <a:rPr lang="en-US" altLang="zh-CN" dirty="0"/>
              <a:t>JavaScript</a:t>
            </a:r>
            <a:r>
              <a:rPr lang="zh-CN" altLang="en-US" dirty="0"/>
              <a:t>缺乏一种运算，在所有环境中，只要两个值是一样的，它们就应该相等</a:t>
            </a:r>
            <a:r>
              <a:rPr lang="zh-CN" altLang="en-US" dirty="0" smtClean="0"/>
              <a:t>。</a:t>
            </a:r>
            <a:r>
              <a:rPr lang="en-US" altLang="zh-CN" dirty="0"/>
              <a:t>ES6</a:t>
            </a:r>
            <a:r>
              <a:rPr lang="zh-CN" altLang="en-US" dirty="0"/>
              <a:t>提出“</a:t>
            </a:r>
            <a:r>
              <a:rPr lang="en-US" altLang="zh-CN" dirty="0"/>
              <a:t>Same-value equality”</a:t>
            </a:r>
            <a:r>
              <a:rPr lang="zh-CN" altLang="en-US" dirty="0"/>
              <a:t>（同值相等）算法，用来解决这个问题。</a:t>
            </a:r>
            <a:r>
              <a:rPr lang="en-US" altLang="zh-CN" dirty="0" err="1"/>
              <a:t>Object.is</a:t>
            </a:r>
            <a:r>
              <a:rPr lang="zh-CN" altLang="en-US" dirty="0"/>
              <a:t>就是部署这个算法的新方法。它用来比较两个值是否严格相等，与严格比较运算符（</a:t>
            </a:r>
            <a:r>
              <a:rPr lang="en-US" altLang="zh-CN" dirty="0"/>
              <a:t>===</a:t>
            </a:r>
            <a:r>
              <a:rPr lang="zh-CN" altLang="en-US" dirty="0"/>
              <a:t>）的行为基本一致。</a:t>
            </a:r>
            <a:endParaRPr lang="en-US" altLang="zh-CN" dirty="0" smtClean="0">
              <a:sym typeface="+mn-ea"/>
            </a:endParaRPr>
          </a:p>
          <a:p>
            <a:endParaRPr lang="en-US" altLang="zh-CN" dirty="0" smtClean="0">
              <a:sym typeface="+mn-ea"/>
            </a:endParaRPr>
          </a:p>
          <a:p>
            <a:r>
              <a:rPr lang="zh-CN" altLang="mr-IN" dirty="0" smtClean="0">
                <a:sym typeface="+mn-ea"/>
              </a:rPr>
              <a:t>参照</a:t>
            </a:r>
            <a:r>
              <a:rPr lang="zh-CN" altLang="mr-IN" dirty="0">
                <a:sym typeface="+mn-ea"/>
              </a:rPr>
              <a:t>示例：</a:t>
            </a:r>
            <a:r>
              <a:rPr lang="mr-IN" altLang="zh-CN" dirty="0">
                <a:sym typeface="+mn-ea"/>
              </a:rPr>
              <a:t>es6-demo-</a:t>
            </a:r>
            <a:r>
              <a:rPr lang="en-US" altLang="zh-CN" dirty="0" smtClean="0">
                <a:sym typeface="+mn-ea"/>
              </a:rPr>
              <a:t>12</a:t>
            </a:r>
            <a:r>
              <a:rPr lang="mr-IN" altLang="zh-CN" dirty="0" smtClean="0">
                <a:sym typeface="+mn-ea"/>
              </a:rPr>
              <a:t>.</a:t>
            </a:r>
            <a:r>
              <a:rPr lang="mr-IN" altLang="zh-CN" dirty="0" err="1" smtClean="0">
                <a:sym typeface="+mn-ea"/>
              </a:rPr>
              <a:t>js</a:t>
            </a:r>
            <a:endParaRPr lang="mr-IN" altLang="zh-CN" dirty="0">
              <a:solidFill>
                <a:srgbClr val="0070C0"/>
              </a:solidFill>
            </a:endParaRPr>
          </a:p>
          <a:p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217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60070" y="641350"/>
            <a:ext cx="10945495" cy="57340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Array.from()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Array.of()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Array.of()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find()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findIndex()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fill()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entries()，keys() 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values</a:t>
            </a:r>
            <a:r>
              <a:rPr lang="en-US" altLang="zh-CN" sz="18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includes()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数组的空位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25205" y="791851"/>
            <a:ext cx="5140960" cy="783073"/>
          </a:xfrm>
        </p:spPr>
        <p:txBody>
          <a:bodyPr>
            <a:noAutofit/>
          </a:bodyPr>
          <a:lstStyle/>
          <a:p>
            <a:r>
              <a:rPr lang="en-US" altLang="zh-CN" sz="4000" b="0"/>
              <a:t>Object.assign</a:t>
            </a:r>
            <a:r>
              <a:rPr lang="en-US" altLang="zh-CN" sz="4000" dirty="0" smtClean="0">
                <a:sym typeface="+mn-ea"/>
              </a:rPr>
              <a:t>() </a:t>
            </a:r>
            <a:endParaRPr lang="en-US" altLang="zh-CN" sz="4000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82301" y="1977285"/>
            <a:ext cx="7602220" cy="2865755"/>
          </a:xfrm>
        </p:spPr>
        <p:txBody>
          <a:bodyPr>
            <a:normAutofit fontScale="95000"/>
          </a:bodyPr>
          <a:lstStyle/>
          <a:p>
            <a:r>
              <a:rPr lang="zh-CN" altLang="en-US" dirty="0"/>
              <a:t>方法用于对象的合并，将源对象（</a:t>
            </a:r>
            <a:r>
              <a:rPr lang="en-US" altLang="zh-CN" dirty="0"/>
              <a:t>source</a:t>
            </a:r>
            <a:r>
              <a:rPr lang="zh-CN" altLang="en-US" dirty="0"/>
              <a:t>）的所有可枚举属性，复制到目标对象（</a:t>
            </a:r>
            <a:r>
              <a:rPr lang="en-US" altLang="zh-CN" dirty="0"/>
              <a:t>target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sz="1500" dirty="0" smtClean="0">
              <a:solidFill>
                <a:srgbClr val="00B0F0"/>
              </a:solidFill>
            </a:endParaRPr>
          </a:p>
          <a:p>
            <a:r>
              <a:rPr lang="en-US" altLang="zh-CN" sz="1500" dirty="0" err="1" smtClean="0">
                <a:solidFill>
                  <a:srgbClr val="00B0F0"/>
                </a:solidFill>
              </a:rPr>
              <a:t>Object.assign</a:t>
            </a:r>
            <a:r>
              <a:rPr lang="zh-CN" altLang="en-US" sz="1500" dirty="0">
                <a:solidFill>
                  <a:srgbClr val="00B0F0"/>
                </a:solidFill>
              </a:rPr>
              <a:t>方法的第一个参数是目标对象，后面的参数都是源对象。</a:t>
            </a:r>
            <a:endParaRPr lang="en-US" sz="1500" dirty="0">
              <a:solidFill>
                <a:srgbClr val="00B0F0"/>
              </a:solidFill>
            </a:endParaRPr>
          </a:p>
          <a:p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47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79534" y="922118"/>
            <a:ext cx="7602220" cy="2865755"/>
          </a:xfrm>
        </p:spPr>
        <p:txBody>
          <a:bodyPr>
            <a:normAutofit fontScale="500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dirty="0" smtClean="0"/>
              <a:t>如果</a:t>
            </a:r>
            <a:r>
              <a:rPr lang="zh-CN" altLang="en-US" dirty="0"/>
              <a:t>目标对象与源对象有同名属性，或多个源对象有同名属性，则后面的属性会覆盖前面的属性。</a:t>
            </a:r>
            <a:endParaRPr lang="en-US" altLang="zh-CN" dirty="0" smtClean="0">
              <a:sym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dirty="0"/>
              <a:t>如果该参数不是对象，则会先转成对象，然后返回。</a:t>
            </a:r>
            <a:endParaRPr lang="en-US" altLang="zh-CN" dirty="0" smtClean="0"/>
          </a:p>
          <a:p>
            <a:pPr marL="342900" indent="-342900">
              <a:buFont typeface="Arial" charset="0"/>
              <a:buChar char="•"/>
            </a:pPr>
            <a:r>
              <a:rPr lang="zh-CN" altLang="en-US" dirty="0" smtClean="0"/>
              <a:t>由于</a:t>
            </a:r>
            <a:r>
              <a:rPr lang="en-US" altLang="zh-CN" dirty="0"/>
              <a:t>undefined</a:t>
            </a:r>
            <a:r>
              <a:rPr lang="zh-CN" altLang="en-US" dirty="0"/>
              <a:t>和</a:t>
            </a:r>
            <a:r>
              <a:rPr lang="en-US" altLang="zh-CN" dirty="0"/>
              <a:t>null</a:t>
            </a:r>
            <a:r>
              <a:rPr lang="zh-CN" altLang="en-US" dirty="0"/>
              <a:t>无法转成对象，所以如果它们作为参数，就会报错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err="1"/>
              <a:t>Object.assign</a:t>
            </a:r>
            <a:r>
              <a:rPr lang="zh-CN" altLang="en-US" dirty="0"/>
              <a:t>方法实行的是浅拷贝，而不是深拷贝。也就是说，如果源对象某个属性的值是对象，那么目标对象拷贝得到的是这个对象的引用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err="1"/>
              <a:t>Object.assign</a:t>
            </a:r>
            <a:r>
              <a:rPr lang="zh-CN" altLang="en-US" dirty="0"/>
              <a:t>可以用来处理数组，但是会把数组视为对象。</a:t>
            </a:r>
            <a:endParaRPr lang="en-US" altLang="zh-CN" dirty="0">
              <a:sym typeface="+mn-ea"/>
            </a:endParaRPr>
          </a:p>
          <a:p>
            <a:endParaRPr lang="en-US" altLang="zh-CN" dirty="0" smtClean="0">
              <a:sym typeface="+mn-ea"/>
            </a:endParaRPr>
          </a:p>
          <a:p>
            <a:r>
              <a:rPr lang="zh-CN" altLang="mr-IN" dirty="0" smtClean="0">
                <a:sym typeface="+mn-ea"/>
              </a:rPr>
              <a:t>参照</a:t>
            </a:r>
            <a:r>
              <a:rPr lang="zh-CN" altLang="mr-IN" dirty="0">
                <a:sym typeface="+mn-ea"/>
              </a:rPr>
              <a:t>示例：</a:t>
            </a:r>
            <a:r>
              <a:rPr lang="mr-IN" altLang="zh-CN" dirty="0">
                <a:sym typeface="+mn-ea"/>
              </a:rPr>
              <a:t>es6-demo-</a:t>
            </a:r>
            <a:r>
              <a:rPr lang="en-US" altLang="zh-CN" dirty="0">
                <a:sym typeface="+mn-ea"/>
              </a:rPr>
              <a:t>13</a:t>
            </a:r>
            <a:r>
              <a:rPr lang="mr-IN" altLang="zh-CN" dirty="0">
                <a:sym typeface="+mn-ea"/>
              </a:rPr>
              <a:t>.</a:t>
            </a:r>
            <a:r>
              <a:rPr lang="mr-IN" altLang="zh-CN" dirty="0" err="1">
                <a:sym typeface="+mn-ea"/>
              </a:rPr>
              <a:t>js</a:t>
            </a:r>
            <a:endParaRPr lang="mr-IN" altLang="zh-CN" dirty="0">
              <a:solidFill>
                <a:srgbClr val="0070C0"/>
              </a:solidFill>
            </a:endParaRPr>
          </a:p>
          <a:p>
            <a:endParaRPr dirty="0"/>
          </a:p>
        </p:txBody>
      </p:sp>
      <p:sp>
        <p:nvSpPr>
          <p:cNvPr id="5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379534" y="4695092"/>
            <a:ext cx="6894441" cy="651733"/>
          </a:xfrm>
        </p:spPr>
        <p:txBody>
          <a:bodyPr>
            <a:noAutofit/>
          </a:bodyPr>
          <a:lstStyle/>
          <a:p>
            <a:r>
              <a:rPr lang="en-US" altLang="zh-CN" sz="1200" dirty="0" err="1">
                <a:solidFill>
                  <a:srgbClr val="00B0F0"/>
                </a:solidFill>
              </a:rPr>
              <a:t>Object.assign</a:t>
            </a:r>
            <a:r>
              <a:rPr lang="zh-CN" altLang="en-US" sz="1200" b="0" dirty="0">
                <a:solidFill>
                  <a:srgbClr val="00B0F0"/>
                </a:solidFill>
              </a:rPr>
              <a:t>拷贝的属性是有限制的，只拷贝源对象的自身属性（不拷贝继承属性），也不拷贝不可枚举的属性（</a:t>
            </a:r>
            <a:r>
              <a:rPr lang="en-US" altLang="zh-CN" sz="1200" dirty="0">
                <a:solidFill>
                  <a:srgbClr val="00B0F0"/>
                </a:solidFill>
              </a:rPr>
              <a:t>enumerable: false</a:t>
            </a:r>
            <a:r>
              <a:rPr lang="zh-CN" altLang="en-US" sz="1200" b="0" dirty="0">
                <a:solidFill>
                  <a:srgbClr val="00B0F0"/>
                </a:solidFill>
              </a:rPr>
              <a:t>）</a:t>
            </a:r>
            <a:endParaRPr lang="en-US" altLang="zh-CN" sz="1200" dirty="0">
              <a:solidFill>
                <a:srgbClr val="00B0F0"/>
              </a:solidFill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33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04850" y="993530"/>
            <a:ext cx="5140960" cy="51830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ym typeface="+mn-ea"/>
              </a:rPr>
              <a:t>常见用途</a:t>
            </a:r>
            <a:endParaRPr lang="en-US" altLang="zh-CN" sz="2800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04850" y="1827725"/>
            <a:ext cx="7602220" cy="2865755"/>
          </a:xfrm>
        </p:spPr>
        <p:txBody>
          <a:bodyPr>
            <a:normAutofit fontScale="57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b="1" dirty="0"/>
              <a:t>为对象添加</a:t>
            </a:r>
            <a:r>
              <a:rPr lang="zh-CN" altLang="en-US" b="1" dirty="0" smtClean="0"/>
              <a:t>属性</a:t>
            </a:r>
            <a:endParaRPr lang="en-US" altLang="zh-CN" b="1" dirty="0" smtClean="0"/>
          </a:p>
          <a:p>
            <a:pPr marL="342900" indent="-342900">
              <a:buFont typeface="Arial" charset="0"/>
              <a:buChar char="•"/>
            </a:pPr>
            <a:r>
              <a:rPr lang="zh-CN" altLang="en-US" b="1" dirty="0"/>
              <a:t>为对象添加</a:t>
            </a:r>
            <a:r>
              <a:rPr lang="zh-CN" altLang="en-US" b="1" dirty="0" smtClean="0"/>
              <a:t>方法</a:t>
            </a:r>
            <a:endParaRPr lang="en-US" altLang="zh-CN" b="1" dirty="0" smtClean="0"/>
          </a:p>
          <a:p>
            <a:pPr marL="342900" indent="-342900">
              <a:buFont typeface="Arial" charset="0"/>
              <a:buChar char="•"/>
            </a:pPr>
            <a:r>
              <a:rPr lang="zh-CN" altLang="en-US" b="1" dirty="0"/>
              <a:t>克隆</a:t>
            </a:r>
            <a:r>
              <a:rPr lang="zh-CN" altLang="en-US" b="1" dirty="0" smtClean="0"/>
              <a:t>对象</a:t>
            </a:r>
            <a:endParaRPr lang="en-US" altLang="zh-CN" b="1" dirty="0" smtClean="0"/>
          </a:p>
          <a:p>
            <a:pPr marL="342900" indent="-342900">
              <a:buFont typeface="Arial" charset="0"/>
              <a:buChar char="•"/>
            </a:pPr>
            <a:r>
              <a:rPr lang="zh-CN" altLang="en-US" b="1" dirty="0"/>
              <a:t>合并多个</a:t>
            </a:r>
            <a:r>
              <a:rPr lang="zh-CN" altLang="en-US" b="1" dirty="0" smtClean="0"/>
              <a:t>对象</a:t>
            </a:r>
            <a:endParaRPr lang="en-US" altLang="zh-CN" b="1" dirty="0" smtClean="0"/>
          </a:p>
          <a:p>
            <a:pPr marL="342900" indent="-342900">
              <a:buFont typeface="Arial" charset="0"/>
              <a:buChar char="•"/>
            </a:pPr>
            <a:r>
              <a:rPr lang="zh-CN" altLang="en-US" b="1" dirty="0"/>
              <a:t>为属性指定默</a:t>
            </a:r>
            <a:r>
              <a:rPr lang="zh-CN" altLang="en-US" b="1" dirty="0" smtClean="0"/>
              <a:t>认值</a:t>
            </a:r>
            <a:endParaRPr lang="en-US" altLang="zh-CN" b="1" dirty="0" smtClean="0"/>
          </a:p>
          <a:p>
            <a:endParaRPr lang="en-US" b="1" dirty="0"/>
          </a:p>
          <a:p>
            <a:r>
              <a:rPr lang="zh-CN" altLang="mr-IN" dirty="0">
                <a:sym typeface="+mn-ea"/>
              </a:rPr>
              <a:t>参照示例：</a:t>
            </a:r>
            <a:r>
              <a:rPr lang="mr-IN" altLang="zh-CN" dirty="0">
                <a:sym typeface="+mn-ea"/>
              </a:rPr>
              <a:t>es6-demo-</a:t>
            </a:r>
            <a:r>
              <a:rPr lang="en-US" altLang="zh-CN" dirty="0" smtClean="0">
                <a:sym typeface="+mn-ea"/>
              </a:rPr>
              <a:t>14</a:t>
            </a:r>
            <a:r>
              <a:rPr lang="mr-IN" altLang="zh-CN" dirty="0" smtClean="0">
                <a:sym typeface="+mn-ea"/>
              </a:rPr>
              <a:t>.</a:t>
            </a:r>
            <a:r>
              <a:rPr lang="mr-IN" altLang="zh-CN" dirty="0" err="1" smtClean="0">
                <a:sym typeface="+mn-ea"/>
              </a:rPr>
              <a:t>js</a:t>
            </a:r>
            <a:endParaRPr lang="mr-IN" altLang="zh-CN" dirty="0">
              <a:solidFill>
                <a:srgbClr val="0070C0"/>
              </a:solidFill>
            </a:endParaRPr>
          </a:p>
          <a:p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78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22435" y="914400"/>
            <a:ext cx="5140960" cy="658983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ym typeface="+mn-ea"/>
              </a:rPr>
              <a:t>属性的可枚举性</a:t>
            </a:r>
            <a:endParaRPr lang="en-US" altLang="zh-CN" sz="4000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25719" y="2065118"/>
            <a:ext cx="7602220" cy="2865755"/>
          </a:xfrm>
        </p:spPr>
        <p:txBody>
          <a:bodyPr>
            <a:normAutofit fontScale="95000"/>
          </a:bodyPr>
          <a:lstStyle/>
          <a:p>
            <a:r>
              <a:rPr lang="zh-CN" altLang="en-US" sz="2000" dirty="0"/>
              <a:t>对象的每个属性都有一个描述对象（</a:t>
            </a:r>
            <a:r>
              <a:rPr lang="en-US" altLang="zh-CN" sz="2000" dirty="0"/>
              <a:t>Descriptor</a:t>
            </a:r>
            <a:r>
              <a:rPr lang="zh-CN" altLang="en-US" sz="2000" dirty="0"/>
              <a:t>），用来控制该属性的行为。</a:t>
            </a:r>
            <a:r>
              <a:rPr lang="en-US" altLang="zh-CN" sz="2000" dirty="0" err="1"/>
              <a:t>Object.getOwnPropertyDescriptor</a:t>
            </a:r>
            <a:r>
              <a:rPr lang="zh-CN" altLang="en-US" sz="2000" dirty="0"/>
              <a:t>方法可以获取该属性的描述对象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描述对象的</a:t>
            </a:r>
            <a:r>
              <a:rPr lang="en-US" altLang="zh-CN" sz="2000" dirty="0"/>
              <a:t>enumerable</a:t>
            </a:r>
            <a:r>
              <a:rPr lang="zh-CN" altLang="en-US" sz="2000" dirty="0"/>
              <a:t>属性，称为”可枚举性“，如果该属性为</a:t>
            </a:r>
            <a:r>
              <a:rPr lang="en-US" altLang="zh-CN" sz="2000" dirty="0"/>
              <a:t>false</a:t>
            </a:r>
            <a:r>
              <a:rPr lang="zh-CN" altLang="en-US" sz="2000" dirty="0"/>
              <a:t>，就表示某些操作会忽略当前属性。</a:t>
            </a:r>
            <a:endParaRPr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76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93834" y="1247433"/>
            <a:ext cx="8184173" cy="2920121"/>
          </a:xfrm>
        </p:spPr>
        <p:txBody>
          <a:bodyPr>
            <a:normAutofit fontScale="500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dirty="0"/>
              <a:t>ES5</a:t>
            </a:r>
            <a:r>
              <a:rPr lang="zh-CN" altLang="en-US" dirty="0"/>
              <a:t>有三个操作会忽略</a:t>
            </a:r>
            <a:r>
              <a:rPr lang="en-US" altLang="zh-CN" dirty="0"/>
              <a:t>enumerable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的属性。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dirty="0"/>
              <a:t>for...in</a:t>
            </a:r>
            <a:r>
              <a:rPr lang="zh-CN" altLang="en-US" dirty="0"/>
              <a:t>循环：只遍历对象自身的和继承的可枚举的属性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dirty="0" err="1"/>
              <a:t>Object.keys</a:t>
            </a:r>
            <a:r>
              <a:rPr lang="en-US" altLang="zh-CN" dirty="0"/>
              <a:t>()</a:t>
            </a:r>
            <a:r>
              <a:rPr lang="zh-CN" altLang="en-US" dirty="0"/>
              <a:t>：返回对象自身的所有可枚举的属性的键名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dirty="0" err="1"/>
              <a:t>JSON.stringify</a:t>
            </a:r>
            <a:r>
              <a:rPr lang="en-US" altLang="zh-CN" dirty="0"/>
              <a:t>()</a:t>
            </a:r>
            <a:r>
              <a:rPr lang="zh-CN" altLang="en-US" dirty="0"/>
              <a:t>：只串行化对象自身的可枚举的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/>
              <a:t>ES6</a:t>
            </a:r>
            <a:r>
              <a:rPr lang="zh-CN" altLang="en-US" dirty="0"/>
              <a:t>新增了一个操作</a:t>
            </a:r>
            <a:r>
              <a:rPr lang="en-US" altLang="zh-CN" dirty="0" err="1"/>
              <a:t>Object.assign</a:t>
            </a:r>
            <a:r>
              <a:rPr lang="en-US" altLang="zh-CN" dirty="0"/>
              <a:t>()</a:t>
            </a:r>
            <a:r>
              <a:rPr lang="zh-CN" altLang="en-US" dirty="0"/>
              <a:t>，会忽略</a:t>
            </a:r>
            <a:r>
              <a:rPr lang="en-US" altLang="zh-CN" dirty="0"/>
              <a:t>enumerable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的属性，只拷贝对象自身的可枚举的属性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charset="0"/>
              <a:buChar char="•"/>
            </a:pPr>
            <a:endParaRPr lang="en-US" altLang="zh-CN" dirty="0"/>
          </a:p>
          <a:p>
            <a:pPr marL="342900" indent="-342900">
              <a:buFont typeface="Arial" charset="0"/>
              <a:buChar char="•"/>
            </a:pPr>
            <a:endParaRPr lang="en-US" altLang="zh-CN" dirty="0" smtClean="0"/>
          </a:p>
          <a:p>
            <a:r>
              <a:rPr lang="zh-CN" altLang="mr-IN" dirty="0">
                <a:sym typeface="+mn-ea"/>
              </a:rPr>
              <a:t>参照示例：</a:t>
            </a:r>
            <a:r>
              <a:rPr lang="mr-IN" altLang="zh-CN" dirty="0">
                <a:sym typeface="+mn-ea"/>
              </a:rPr>
              <a:t>es6-demo-</a:t>
            </a:r>
            <a:r>
              <a:rPr lang="en-US" altLang="zh-CN" dirty="0" smtClean="0">
                <a:sym typeface="+mn-ea"/>
              </a:rPr>
              <a:t>15</a:t>
            </a:r>
            <a:r>
              <a:rPr lang="mr-IN" altLang="zh-CN" dirty="0" smtClean="0">
                <a:sym typeface="+mn-ea"/>
              </a:rPr>
              <a:t>.</a:t>
            </a:r>
            <a:r>
              <a:rPr lang="mr-IN" altLang="zh-CN" dirty="0" err="1" smtClean="0">
                <a:sym typeface="+mn-ea"/>
              </a:rPr>
              <a:t>js</a:t>
            </a:r>
            <a:endParaRPr lang="mr-IN" altLang="zh-CN" dirty="0">
              <a:solidFill>
                <a:srgbClr val="0070C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zh-CN" altLang="en-US" dirty="0"/>
          </a:p>
          <a:p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72965" y="1493618"/>
            <a:ext cx="7602220" cy="2865755"/>
          </a:xfrm>
        </p:spPr>
        <p:txBody>
          <a:bodyPr>
            <a:normAutofit fontScale="72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dirty="0"/>
              <a:t>属性的</a:t>
            </a:r>
            <a:r>
              <a:rPr lang="zh-CN" altLang="en-US" dirty="0" smtClean="0"/>
              <a:t>遍历</a:t>
            </a:r>
            <a:endParaRPr lang="en-US" altLang="zh-CN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err="1" smtClean="0"/>
              <a:t>Object.keys</a:t>
            </a:r>
            <a:endParaRPr lang="en-US" altLang="zh-CN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err="1" smtClean="0"/>
              <a:t>Object.values</a:t>
            </a:r>
            <a:endParaRPr lang="en-US" altLang="zh-CN" dirty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err="1" smtClean="0"/>
              <a:t>Object.entries</a:t>
            </a:r>
            <a:endParaRPr lang="en-US" altLang="zh-CN" dirty="0" smtClean="0"/>
          </a:p>
          <a:p>
            <a:pPr marL="342900" indent="-342900">
              <a:buFont typeface="Arial" charset="0"/>
              <a:buChar char="•"/>
            </a:pPr>
            <a:endParaRPr lang="en-US" altLang="zh-CN" dirty="0"/>
          </a:p>
          <a:p>
            <a:r>
              <a:rPr lang="zh-CN" altLang="en-US" dirty="0" smtClean="0"/>
              <a:t>参照之前的技术分享文档（</a:t>
            </a:r>
            <a:r>
              <a:rPr lang="en-US" altLang="zh-CN" dirty="0" smtClean="0"/>
              <a:t>iterator</a:t>
            </a:r>
            <a:r>
              <a:rPr lang="zh-CN" altLang="en-US" dirty="0" smtClean="0"/>
              <a:t>接口）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5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96925" y="819150"/>
            <a:ext cx="5140960" cy="1255395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ym typeface="+mn-ea"/>
              </a:rPr>
              <a:t>Null</a:t>
            </a:r>
            <a:r>
              <a:rPr lang="zh-CN" altLang="en-US" sz="4000" dirty="0" smtClean="0">
                <a:sym typeface="+mn-ea"/>
              </a:rPr>
              <a:t>传导运算符</a:t>
            </a:r>
            <a:endParaRPr lang="en-US" altLang="zh-CN" sz="4000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04850" y="2759710"/>
            <a:ext cx="7602220" cy="2865755"/>
          </a:xfrm>
        </p:spPr>
        <p:txBody>
          <a:bodyPr>
            <a:normAutofit fontScale="65000" lnSpcReduction="20000"/>
          </a:bodyPr>
          <a:lstStyle/>
          <a:p>
            <a:r>
              <a:rPr lang="zh-CN" altLang="en-US" dirty="0"/>
              <a:t>如果读取对象内部的某个属性，往往需要判断一下该对象是否存在。比如，要读取</a:t>
            </a:r>
            <a:r>
              <a:rPr lang="en-US" altLang="zh-CN" dirty="0" err="1"/>
              <a:t>message.body.user.firstName</a:t>
            </a:r>
            <a:r>
              <a:rPr lang="zh-CN" altLang="en-US" dirty="0"/>
              <a:t>，安全的写法是写成下面这样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firstName</a:t>
            </a:r>
            <a:r>
              <a:rPr lang="en-US" altLang="zh-CN" dirty="0"/>
              <a:t> = (message &amp;&amp; </a:t>
            </a:r>
            <a:r>
              <a:rPr lang="en-US" altLang="zh-CN" dirty="0" err="1"/>
              <a:t>message.body</a:t>
            </a:r>
            <a:r>
              <a:rPr lang="en-US" altLang="zh-CN" dirty="0"/>
              <a:t> &amp;&amp; </a:t>
            </a:r>
            <a:r>
              <a:rPr lang="en-US" altLang="zh-CN" dirty="0" err="1"/>
              <a:t>message.body.user</a:t>
            </a:r>
            <a:r>
              <a:rPr lang="en-US" altLang="zh-CN" dirty="0"/>
              <a:t> &amp;&amp; </a:t>
            </a:r>
            <a:r>
              <a:rPr lang="en-US" altLang="zh-CN" dirty="0" err="1"/>
              <a:t>message.body.user.firstName</a:t>
            </a:r>
            <a:r>
              <a:rPr lang="en-US" altLang="zh-CN" dirty="0"/>
              <a:t>) || 'default</a:t>
            </a:r>
            <a:r>
              <a:rPr lang="en-US" altLang="zh-CN" dirty="0" smtClean="0"/>
              <a:t>';</a:t>
            </a:r>
          </a:p>
          <a:p>
            <a:r>
              <a:rPr lang="zh-CN" altLang="en-US" dirty="0" smtClean="0"/>
              <a:t>（目前还属于提案，未纳入标准，浏览器暂不支持）</a:t>
            </a:r>
            <a:endParaRPr lang="en-US" dirty="0"/>
          </a:p>
          <a:p>
            <a:r>
              <a:rPr lang="zh-CN" altLang="mr-IN" dirty="0">
                <a:sym typeface="+mn-ea"/>
              </a:rPr>
              <a:t>参照示例：</a:t>
            </a:r>
            <a:r>
              <a:rPr lang="mr-IN" altLang="zh-CN" dirty="0">
                <a:sym typeface="+mn-ea"/>
              </a:rPr>
              <a:t>es6-demo-</a:t>
            </a:r>
            <a:r>
              <a:rPr lang="en-US" altLang="zh-CN" dirty="0" smtClean="0">
                <a:sym typeface="+mn-ea"/>
              </a:rPr>
              <a:t>16</a:t>
            </a:r>
            <a:r>
              <a:rPr lang="mr-IN" altLang="zh-CN" dirty="0" smtClean="0">
                <a:sym typeface="+mn-ea"/>
              </a:rPr>
              <a:t>.</a:t>
            </a:r>
            <a:r>
              <a:rPr lang="mr-IN" altLang="zh-CN" dirty="0" err="1" smtClean="0">
                <a:sym typeface="+mn-ea"/>
              </a:rPr>
              <a:t>js</a:t>
            </a:r>
            <a:endParaRPr lang="mr-IN" altLang="zh-CN" dirty="0">
              <a:solidFill>
                <a:srgbClr val="0070C0"/>
              </a:solidFill>
            </a:endParaRPr>
          </a:p>
          <a:p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6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051050" y="2794000"/>
            <a:ext cx="6254750" cy="67310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谢谢！</a:t>
            </a:r>
            <a:endParaRPr lang="zh-CN" altLang="en-US" sz="32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96925" y="819150"/>
            <a:ext cx="5140960" cy="1255395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ym typeface="+mn-ea"/>
              </a:rPr>
              <a:t>Array.from() </a:t>
            </a:r>
            <a:endParaRPr lang="en-US" altLang="zh-CN" sz="4000" b="0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04850" y="2759710"/>
            <a:ext cx="7602220" cy="28657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用于将两类对象转为真正的数组</a:t>
            </a:r>
            <a:r>
              <a:rPr lang="zh-CN" altLang="en-US" dirty="0"/>
              <a:t>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类似数组的对象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可遍历（iterable）的对象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>
              <a:buFont typeface="Arial" panose="020B0604020202020204" pitchFamily="34" charset="0"/>
            </a:pPr>
            <a:r>
              <a:rPr lang="zh-CN" altLang="en-US" sz="2000" dirty="0" smtClean="0">
                <a:sym typeface="+mn-ea"/>
              </a:rPr>
              <a:t>参照示例：</a:t>
            </a:r>
            <a:r>
              <a:rPr lang="en-US" altLang="zh-CN" sz="2000" dirty="0" smtClean="0">
                <a:sym typeface="+mn-ea"/>
              </a:rPr>
              <a:t>es6-demo-1.js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86740" y="1153795"/>
            <a:ext cx="9181465" cy="3392170"/>
          </a:xfrm>
        </p:spPr>
        <p:txBody>
          <a:bodyPr/>
          <a:lstStyle/>
          <a:p>
            <a:endParaRPr sz="1800" dirty="0">
              <a:solidFill>
                <a:srgbClr val="0070C0"/>
              </a:solidFill>
            </a:endParaRPr>
          </a:p>
          <a:p>
            <a:r>
              <a:rPr sz="1800" dirty="0">
                <a:solidFill>
                  <a:srgbClr val="0070C0"/>
                </a:solidFill>
              </a:rPr>
              <a:t>扩展运算符背后调用的是遍历器接口（Symbol.iterator），如果一个对象没有部署这个接口，就无法转换。Array.from方法则是还支持类似数组的对象。所谓类似数组的对象，本质特征只有一点，即必须有length属性。因此，任何有length属性的对象，都可以通过Array.from方法转为数组，而此时扩展运算符就无法转换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18185" y="2087880"/>
            <a:ext cx="7602220" cy="2865755"/>
          </a:xfrm>
        </p:spPr>
        <p:txBody>
          <a:bodyPr>
            <a:normAutofit/>
          </a:bodyPr>
          <a:lstStyle/>
          <a:p>
            <a:r>
              <a:rPr dirty="0"/>
              <a:t>Array.from还可以接受第二个参数，作用类似于数组的map方法，用来对每个元素进行处理，将处理后的值放入返回的数组。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96925" y="819150"/>
            <a:ext cx="5140960" cy="1255395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ym typeface="+mn-ea"/>
              </a:rPr>
              <a:t>Array.of()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04850" y="2759710"/>
            <a:ext cx="7602220" cy="2865755"/>
          </a:xfrm>
        </p:spPr>
        <p:txBody>
          <a:bodyPr>
            <a:normAutofit/>
          </a:bodyPr>
          <a:lstStyle/>
          <a:p>
            <a:r>
              <a:rPr dirty="0"/>
              <a:t>用于将一组值，转换为数组</a:t>
            </a:r>
            <a:r>
              <a:rPr lang="zh-CN" dirty="0"/>
              <a:t>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主要目的，是弥补数组构造函数Array()的不足。因为参数个数的不同，会导致Array()的行为有差异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>
              <a:buFont typeface="Arial" panose="020B0604020202020204" pitchFamily="34" charset="0"/>
            </a:pPr>
            <a:r>
              <a:rPr lang="zh-CN" altLang="en-US" sz="2000" dirty="0" smtClean="0">
                <a:sym typeface="+mn-ea"/>
              </a:rPr>
              <a:t>参照示例：</a:t>
            </a:r>
            <a:r>
              <a:rPr lang="en-US" altLang="zh-CN" sz="2000" dirty="0" smtClean="0">
                <a:sym typeface="+mn-ea"/>
              </a:rPr>
              <a:t>es6-demo-2.js</a:t>
            </a:r>
            <a:endParaRPr lang="zh-CN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36295" y="727075"/>
            <a:ext cx="5140960" cy="860425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ym typeface="+mn-ea"/>
              </a:rPr>
              <a:t>copyWithin() </a:t>
            </a:r>
            <a:endParaRPr lang="en-US" altLang="zh-CN" sz="4000" b="0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04850" y="1838960"/>
            <a:ext cx="7602220" cy="3786505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数组实例的copyWithin方法，在当前数组内部，将指定位置的成员复制到其他位置（会覆盖原有成员），然后返回当前数组。</a:t>
            </a:r>
          </a:p>
          <a:p>
            <a:r>
              <a:rPr lang="zh-CN" dirty="0"/>
              <a:t>参数：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target（必需）：从该位置开始替换数据。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start（可选）：从该位置开始读取数据，默认为0。如果为负值，表示倒数。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end（可选）：到该位置前停止读取数据，默认等于数组长度。如果为负值，表示倒数。</a:t>
            </a:r>
          </a:p>
          <a:p>
            <a:pPr>
              <a:buFont typeface="Arial" panose="020B0604020202020204" pitchFamily="34" charset="0"/>
            </a:pPr>
            <a:endParaRPr lang="zh-CN" altLang="en-US" sz="2000" dirty="0"/>
          </a:p>
          <a:p>
            <a:pPr>
              <a:buFont typeface="Arial" panose="020B0604020202020204" pitchFamily="34" charset="0"/>
            </a:pPr>
            <a:r>
              <a:rPr lang="zh-CN" altLang="en-US" sz="2000" dirty="0" smtClean="0">
                <a:sym typeface="+mn-ea"/>
              </a:rPr>
              <a:t>参照示例：</a:t>
            </a:r>
            <a:r>
              <a:rPr lang="en-US" altLang="zh-CN" sz="2000" dirty="0" smtClean="0">
                <a:sym typeface="+mn-ea"/>
              </a:rPr>
              <a:t>es6-demo-3.js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96925" y="819150"/>
            <a:ext cx="5140960" cy="1255395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ym typeface="+mn-ea"/>
              </a:rPr>
              <a:t>find()</a:t>
            </a:r>
            <a:r>
              <a:rPr lang="zh-CN" altLang="en-US" sz="4000" dirty="0">
                <a:sym typeface="+mn-ea"/>
              </a:rPr>
              <a:t>和findIndex</a:t>
            </a:r>
            <a:r>
              <a:rPr lang="en-US" altLang="zh-CN" sz="4000" dirty="0">
                <a:sym typeface="+mn-ea"/>
              </a:rPr>
              <a:t>()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04850" y="2759710"/>
            <a:ext cx="7602220" cy="2865755"/>
          </a:xfrm>
        </p:spPr>
        <p:txBody>
          <a:bodyPr>
            <a:normAutofit/>
          </a:bodyPr>
          <a:lstStyle/>
          <a:p>
            <a:r>
              <a:rPr lang="en-US" sz="2000" dirty="0"/>
              <a:t>find():</a:t>
            </a:r>
          </a:p>
          <a:p>
            <a:r>
              <a:rPr sz="2000" dirty="0"/>
              <a:t>数组实例的find方法，用于找出第一个符合条件的数组成员。它的参数是一个回调函数，所有数组成员依次执行该回调函数，直到找出第一个返回值为true的成员，然后返回该成员。如果没有符合条件的成员，则返回undefined。</a:t>
            </a:r>
            <a:endParaRPr lang="zh-CN" altLang="en-US" sz="2000" dirty="0"/>
          </a:p>
          <a:p>
            <a:endParaRPr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07365" y="1232535"/>
            <a:ext cx="7458075" cy="4339590"/>
          </a:xfrm>
        </p:spPr>
        <p:txBody>
          <a:bodyPr>
            <a:normAutofit/>
          </a:bodyPr>
          <a:lstStyle/>
          <a:p>
            <a:r>
              <a:rPr dirty="0">
                <a:sym typeface="+mn-ea"/>
              </a:rPr>
              <a:t>findIndex</a:t>
            </a:r>
            <a:r>
              <a:rPr lang="en-US" dirty="0">
                <a:sym typeface="+mn-ea"/>
              </a:rPr>
              <a:t>():</a:t>
            </a:r>
          </a:p>
          <a:p>
            <a:r>
              <a:rPr dirty="0"/>
              <a:t>数组实例的findIndex方法的用法与find方法非常类似，返回第一个符合条件的数组成员的位置，如果所有成员都不符合条件，则返回-1。</a:t>
            </a:r>
          </a:p>
          <a:p>
            <a:endParaRPr dirty="0"/>
          </a:p>
          <a:p>
            <a:r>
              <a:rPr lang="zh-CN" altLang="en-US" dirty="0" smtClean="0">
                <a:sym typeface="+mn-ea"/>
              </a:rPr>
              <a:t>参照示例：</a:t>
            </a:r>
            <a:r>
              <a:rPr lang="en-US" altLang="zh-CN" dirty="0" smtClean="0">
                <a:sym typeface="+mn-ea"/>
              </a:rPr>
              <a:t>es6-demo-4.js</a:t>
            </a:r>
            <a:endParaRPr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1338</Words>
  <Application>Microsoft Macintosh PowerPoint</Application>
  <PresentationFormat>宽屏</PresentationFormat>
  <Paragraphs>167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Calibri</vt:lpstr>
      <vt:lpstr>黑体</vt:lpstr>
      <vt:lpstr>宋体</vt:lpstr>
      <vt:lpstr>Arial</vt:lpstr>
      <vt:lpstr>自定义设计方案</vt:lpstr>
      <vt:lpstr>ES6基础语法</vt:lpstr>
      <vt:lpstr>PowerPoint 演示文稿</vt:lpstr>
      <vt:lpstr>Array.from() </vt:lpstr>
      <vt:lpstr>PowerPoint 演示文稿</vt:lpstr>
      <vt:lpstr>PowerPoint 演示文稿</vt:lpstr>
      <vt:lpstr>Array.of()</vt:lpstr>
      <vt:lpstr>copyWithin() </vt:lpstr>
      <vt:lpstr>find()和findIndex()</vt:lpstr>
      <vt:lpstr>PowerPoint 演示文稿</vt:lpstr>
      <vt:lpstr>fill()</vt:lpstr>
      <vt:lpstr>entries()，keys()，values()</vt:lpstr>
      <vt:lpstr>includes() </vt:lpstr>
      <vt:lpstr>PowerPoint 演示文稿</vt:lpstr>
      <vt:lpstr>数组的空位</vt:lpstr>
      <vt:lpstr>对象的扩展</vt:lpstr>
      <vt:lpstr>属性的简洁表示法</vt:lpstr>
      <vt:lpstr>属性名的表达式</vt:lpstr>
      <vt:lpstr>方法的name属性</vt:lpstr>
      <vt:lpstr>Object.is()</vt:lpstr>
      <vt:lpstr>Object.assign() </vt:lpstr>
      <vt:lpstr>Object.assign拷贝的属性是有限制的，只拷贝源对象的自身属性（不拷贝继承属性），也不拷贝不可枚举的属性（enumerable: false）</vt:lpstr>
      <vt:lpstr>常见用途</vt:lpstr>
      <vt:lpstr>属性的可枚举性</vt:lpstr>
      <vt:lpstr>PowerPoint 演示文稿</vt:lpstr>
      <vt:lpstr>PowerPoint 演示文稿</vt:lpstr>
      <vt:lpstr>Null传导运算符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什么是Redux</dc:title>
  <dc:creator/>
  <cp:lastModifiedBy>Microsoft Office 用户</cp:lastModifiedBy>
  <cp:revision>227</cp:revision>
  <dcterms:created xsi:type="dcterms:W3CDTF">2015-05-05T08:02:00Z</dcterms:created>
  <dcterms:modified xsi:type="dcterms:W3CDTF">2017-05-02T05:37:18Z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2052-10.1.0.6173</vt:lpwstr>
  </property>
</Properties>
</file>