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850" y="1122363"/>
            <a:ext cx="5772150" cy="2387600"/>
          </a:xfrm>
        </p:spPr>
        <p:txBody>
          <a:bodyPr anchor="b"/>
          <a:lstStyle>
            <a:lvl1pPr algn="l">
              <a:defRPr sz="6000">
                <a:solidFill>
                  <a:srgbClr val="FBFBFB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3602038"/>
            <a:ext cx="577215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BFBF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 userDrawn="1"/>
        </p:nvSpPr>
        <p:spPr>
          <a:xfrm>
            <a:off x="2711624" y="1561541"/>
            <a:ext cx="6446837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TextBox 7"/>
          <p:cNvSpPr txBox="1"/>
          <p:nvPr userDrawn="1"/>
        </p:nvSpPr>
        <p:spPr>
          <a:xfrm>
            <a:off x="3780183" y="1247775"/>
            <a:ext cx="4468468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586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000" y="1249200"/>
            <a:ext cx="4467600" cy="511200"/>
          </a:xfrm>
        </p:spPr>
        <p:txBody>
          <a:bodyPr anchor="t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710800" y="1562400"/>
            <a:ext cx="6447600" cy="381600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1655954" y="900974"/>
            <a:ext cx="9052996" cy="4378928"/>
            <a:chOff x="1655954" y="900974"/>
            <a:chExt cx="9052996" cy="4378928"/>
          </a:xfrm>
        </p:grpSpPr>
        <p:sp>
          <p:nvSpPr>
            <p:cNvPr id="7" name="菱形 6"/>
            <p:cNvSpPr/>
            <p:nvPr userDrawn="1"/>
          </p:nvSpPr>
          <p:spPr>
            <a:xfrm>
              <a:off x="1849119" y="1689809"/>
              <a:ext cx="2801258" cy="280125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72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直接连接符 7"/>
            <p:cNvCxnSpPr/>
            <p:nvPr userDrawn="1"/>
          </p:nvCxnSpPr>
          <p:spPr>
            <a:xfrm>
              <a:off x="2844673" y="900974"/>
              <a:ext cx="1356215" cy="135621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 flipH="1">
              <a:off x="1655954" y="1305560"/>
              <a:ext cx="1581548" cy="158154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V="1">
              <a:off x="2452334" y="2624773"/>
              <a:ext cx="2655129" cy="265512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平行四边形 10"/>
            <p:cNvSpPr/>
            <p:nvPr userDrawn="1"/>
          </p:nvSpPr>
          <p:spPr>
            <a:xfrm>
              <a:off x="3249748" y="3655060"/>
              <a:ext cx="7459202" cy="604520"/>
            </a:xfrm>
            <a:prstGeom prst="parallelogram">
              <a:avLst>
                <a:gd name="adj" fmla="val 960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0800" y="3654000"/>
            <a:ext cx="7459200" cy="604800"/>
          </a:xfrm>
        </p:spPr>
        <p:txBody>
          <a:bodyPr anchor="ctr" anchorCtr="0">
            <a:no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1092521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TextBox 7"/>
          <p:cNvSpPr txBox="1"/>
          <p:nvPr userDrawn="1"/>
        </p:nvSpPr>
        <p:spPr>
          <a:xfrm>
            <a:off x="1441938" y="389013"/>
            <a:ext cx="9355016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0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678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 userDrawn="1"/>
        </p:nvSpPr>
        <p:spPr>
          <a:xfrm>
            <a:off x="6332736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93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1938" y="389013"/>
            <a:ext cx="9355016" cy="511176"/>
          </a:xfrm>
        </p:spPr>
        <p:txBody>
          <a:bodyPr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66377" y="1561541"/>
            <a:ext cx="46035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78456" y="1561541"/>
            <a:ext cx="46797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724678"/>
            <a:ext cx="579120" cy="530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29920" y="724678"/>
            <a:ext cx="121920" cy="530255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5600" y="1123200"/>
            <a:ext cx="5770800" cy="2386800"/>
          </a:xfrm>
        </p:spPr>
        <p:txBody>
          <a:bodyPr anchor="b" anchorCtr="0">
            <a:noAutofit/>
          </a:bodyPr>
          <a:lstStyle>
            <a:lvl1pPr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7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509760" y="471805"/>
            <a:ext cx="184404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71805"/>
            <a:ext cx="85344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4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04850" y="662305"/>
            <a:ext cx="3851275" cy="835025"/>
          </a:xfrm>
        </p:spPr>
        <p:txBody>
          <a:bodyPr/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什么是跨域？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704850" y="1930400"/>
            <a:ext cx="6127750" cy="4326890"/>
          </a:xfrm>
        </p:spPr>
        <p:txBody>
          <a:bodyPr>
            <a:normAutofit lnSpcReduction="20000"/>
          </a:bodyPr>
          <a:lstStyle/>
          <a:p>
            <a:r>
              <a:rPr lang="en-US" altLang="zh-CN" dirty="0"/>
              <a:t>a.</a:t>
            </a:r>
            <a:r>
              <a:rPr lang="zh-CN" altLang="en-US" dirty="0"/>
              <a:t>同源策略</a:t>
            </a:r>
            <a:endParaRPr lang="zh-CN" altLang="en-US" dirty="0"/>
          </a:p>
          <a:p>
            <a:r>
              <a:rPr lang="zh-CN" altLang="en-US" dirty="0"/>
              <a:t>同源策略（Same origin policy）是一种约定，它是浏览器最核心也最基本的安全功能，如果缺少了同源策略，则浏览器的正常功能可能都会受到影响。可以说Web是构建在同源策略基础之上的，浏览器只是针对同源策略的一种实现。</a:t>
            </a:r>
            <a:endParaRPr lang="zh-CN" altLang="en-US" dirty="0"/>
          </a:p>
          <a:p>
            <a:r>
              <a:rPr lang="zh-CN" altLang="en-US" dirty="0">
                <a:solidFill>
                  <a:srgbClr val="0070C0"/>
                </a:solidFill>
              </a:rPr>
              <a:t>所谓同源是指，域名，协议，端口相同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85115" y="596265"/>
            <a:ext cx="6369050" cy="2529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JSONP只能实现GET请求，而CORS支持所有类型的HTTP请求。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使用CORS，开发者可以使用普通的XMLHttpRequest发起请求和获得数据，比起JSONP有更好的错误处理。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JSONP主要被老的浏览器支持，它们往往不支持CORS，而绝大多数现代浏览器都已经支持了CORS）。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73405" y="1582738"/>
            <a:ext cx="5772150" cy="2387600"/>
          </a:xfrm>
        </p:spPr>
        <p:txBody>
          <a:bodyPr>
            <a:normAutofit fontScale="90000"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服务器代理</a:t>
            </a:r>
            <a:r>
              <a:rPr lang="en-US" altLang="zh-CN" sz="2400" dirty="0"/>
              <a:t>跨域</a:t>
            </a:r>
            <a:br>
              <a:rPr lang="en-US" altLang="zh-CN" sz="2400" dirty="0"/>
            </a:br>
            <a:r>
              <a:rPr sz="2400" dirty="0"/>
              <a:t>由于浏览器有同源策略限制，（同源策略即：https://developer.mozilla.org/zh-CN/docs/Web/Security/Same-origin_policy），所以想要跨域访问其他域下的资源，需要绕开浏览器的这个限制，可以在服务器端设置一个代理，由服务器端向跨域下的网站发出请求，再将请求结果返回给前端，成功避免同源策略的限制。</a:t>
            </a:r>
            <a:endParaRPr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730885" y="4299268"/>
            <a:ext cx="5772150" cy="1655762"/>
          </a:xfrm>
        </p:spPr>
        <p:txBody>
          <a:bodyPr/>
          <a:lstStyle/>
          <a:p>
            <a:r>
              <a:rPr lang="zh-CN" altLang="en-US" dirty="0"/>
              <a:t>示例代码：</a:t>
            </a:r>
            <a:r>
              <a:rPr lang="en-US" altLang="zh-CN" dirty="0"/>
              <a:t>demo3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73405" y="1583055"/>
            <a:ext cx="6521450" cy="288734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4.window.name跨域</a:t>
            </a:r>
            <a:br>
              <a:rPr lang="en-US" altLang="zh-CN" sz="2400" dirty="0"/>
            </a:br>
            <a:r>
              <a:rPr lang="en-US" altLang="zh-CN" sz="2400" dirty="0"/>
              <a:t>window对象有个name属性，该属性有个特征：即在一个窗口(window)的生命周期内,窗口载入的所有的页面都是共享一个window.name的，每个页面对window.name都有读写的权限，window.name是持久存在一个窗口载入过的所有页面中的，并不会因新页面的载入而进行重置。</a:t>
            </a:r>
            <a:endParaRPr lang="en-US" altLang="zh-CN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744220" y="4772978"/>
            <a:ext cx="5772150" cy="1655762"/>
          </a:xfrm>
        </p:spPr>
        <p:txBody>
          <a:bodyPr/>
          <a:lstStyle/>
          <a:p>
            <a:r>
              <a:rPr lang="zh-CN" altLang="en-US" dirty="0"/>
              <a:t>示例代码：</a:t>
            </a:r>
            <a:r>
              <a:rPr lang="en-US" altLang="zh-CN" dirty="0"/>
              <a:t>demo4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97180" y="490855"/>
            <a:ext cx="8430895" cy="424307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5.window.domain</a:t>
            </a:r>
            <a:br>
              <a:rPr lang="en-US" altLang="zh-CN" sz="2400" dirty="0"/>
            </a:br>
            <a:br>
              <a:rPr lang="en-US" altLang="zh-CN" sz="2400" dirty="0"/>
            </a:br>
            <a:r>
              <a:rPr lang="en-US" altLang="zh-CN" sz="2400" dirty="0"/>
              <a:t>前面说过了，浏览器有一个同源策略，其限制之一是不能通过ajax的方法去请求不同源中的文档。第二个限制是浏览器中不同域的框架之间是不能进行js的交互操作的。不同的框架之间是可以获取window对象的，但却无法获取相应的属性和方法。比如，有一个页面，它的地址是http://www.ttpai.cn/index.html ， 在这个页面里面有一个iframe，它的src是http://ttpai.cn/index.html, 很显然，这个页面与它里面的iframe框架是不同域的，所以我们是无法通过在页面中书写js代码来获取iframe中的东西的</a:t>
            </a:r>
            <a:br>
              <a:rPr lang="en-US" altLang="zh-CN" sz="2400" dirty="0"/>
            </a:br>
            <a:endParaRPr lang="en-US" sz="24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309880" y="851535"/>
            <a:ext cx="5772150" cy="4182745"/>
          </a:xfrm>
        </p:spPr>
        <p:txBody>
          <a:bodyPr>
            <a:normAutofit/>
          </a:bodyPr>
          <a:p>
            <a:r>
              <a:rPr lang="en-US" altLang="zh-CN" dirty="0"/>
              <a:t>document.domain的设置是有限制的，我们只能把document.domain设置成自身或更高一级的父域，且主域必须相同。</a:t>
            </a:r>
            <a:endParaRPr lang="en-US" altLang="zh-CN" dirty="0"/>
          </a:p>
          <a:p>
            <a:r>
              <a:rPr lang="en-US" altLang="zh-CN" dirty="0">
                <a:solidFill>
                  <a:srgbClr val="00B0F0"/>
                </a:solidFill>
              </a:rPr>
              <a:t>修改document.domain的方法只适用于不同子域的框架间的交互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zh-CN" altLang="en-US" dirty="0">
                <a:sym typeface="+mn-ea"/>
              </a:rPr>
              <a:t>示例代码：</a:t>
            </a:r>
            <a:r>
              <a:rPr lang="en-US" altLang="zh-CN" dirty="0">
                <a:sym typeface="+mn-ea"/>
              </a:rPr>
              <a:t>demo5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12190" y="2860040"/>
            <a:ext cx="10167620" cy="2480310"/>
          </a:xfrm>
        </p:spPr>
        <p:txBody>
          <a:bodyPr>
            <a:normAutofit fontScale="90000"/>
          </a:bodyPr>
          <a:lstStyle/>
          <a:p>
            <a:r>
              <a:rPr lang="en-US" altLang="zh-CN" sz="2400" dirty="0"/>
              <a:t>6.web </a:t>
            </a:r>
            <a:r>
              <a:rPr lang="en-US" altLang="zh-CN" sz="2400" dirty="0">
                <a:sym typeface="+mn-ea"/>
              </a:rPr>
              <a:t>Sockets</a:t>
            </a:r>
            <a:r>
              <a:rPr lang="en-US" altLang="zh-CN" sz="2400" dirty="0"/>
              <a:t>跨域</a:t>
            </a:r>
            <a:br>
              <a:rPr lang="en-US" altLang="zh-CN" sz="2400" dirty="0"/>
            </a:br>
            <a:br>
              <a:rPr lang="en-US" altLang="zh-CN" sz="2400" dirty="0"/>
            </a:br>
            <a:r>
              <a:rPr lang="en-US" altLang="zh-CN" sz="2400" dirty="0"/>
              <a:t>Web Sockets的目标是在一个单独的持久连接上提供全双工、双向通信。在JavaScript中创建了Web Socket之后，会有一个HTTP请求发送到浏览器以发起连接。在取得服务器响应后，建立的连接会使用HTTP升级从HTTP协议交换为Web Socket协议。也就是说，使用标准的HTTP服务器无法实现Web Sockets，只有支持这种协议的专门服务器才能正常工作。</a:t>
            </a:r>
            <a:br>
              <a:rPr lang="en-US" altLang="zh-CN" sz="2400" dirty="0"/>
            </a:br>
            <a:r>
              <a:rPr lang="en-US" altLang="zh-CN" sz="2400" dirty="0"/>
              <a:t>由于Web Sockets使用了自定义的协议，所以URL模式也略有不同。未加密的连接不再是http://，而是ws://；加密的连接也不是https://，而是wss://。在使用Web Socket URL时，必须带着这个模式，因为将来还有可能支持其他模式。</a:t>
            </a:r>
            <a:br>
              <a:rPr lang="en-US" altLang="zh-CN" sz="2400" dirty="0"/>
            </a:br>
            <a:r>
              <a:rPr lang="en-US" altLang="zh-CN" sz="2400" dirty="0"/>
              <a:t>使用自定义协议而非HTTP协议的好处是，能够在客户端和服务器之间发送非常少量的数据，而不必担心HTTP那样字节级的开销。由于传送的数据包很小，因此Web Sockets非常适合移动应用。毕竟对移动应用而言，带宽和网络延迟都是关键问题。使用自定义协议的缺点在于，指定协议的时间比制定JavaScript API的时间还要长。</a:t>
            </a:r>
            <a:br>
              <a:rPr lang="en-US" altLang="zh-CN" sz="2400" dirty="0"/>
            </a:br>
            <a:endParaRPr sz="24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730885" y="2614613"/>
            <a:ext cx="5772150" cy="1655762"/>
          </a:xfrm>
        </p:spPr>
        <p:txBody>
          <a:bodyPr/>
          <a:lstStyle/>
          <a:p>
            <a:r>
              <a:rPr lang="zh-CN" altLang="en-US" dirty="0"/>
              <a:t>示例代码：</a:t>
            </a:r>
            <a:r>
              <a:rPr lang="en-US" altLang="zh-CN" dirty="0"/>
              <a:t>demo6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73405" y="1582738"/>
            <a:ext cx="5772150" cy="2387600"/>
          </a:xfrm>
        </p:spPr>
        <p:txBody>
          <a:bodyPr>
            <a:normAutofit fontScale="90000"/>
          </a:bodyPr>
          <a:lstStyle/>
          <a:p>
            <a:r>
              <a:rPr lang="en-US" altLang="zh-CN" sz="2400" dirty="0"/>
              <a:t>7.</a:t>
            </a:r>
            <a:r>
              <a:rPr sz="2400" dirty="0"/>
              <a:t> 通过HTML5的postMessage跨域</a:t>
            </a:r>
            <a:br>
              <a:rPr sz="2400" dirty="0"/>
            </a:br>
            <a:r>
              <a:rPr sz="2400" dirty="0"/>
              <a:t>高级浏览器Internet Explorer 8+, chrome，Firefox , Opera 和 Safari 都将支持这个功能。这个功能主要包括接受信息的"message"事件和发送消息的"postMessage"方法。比如</a:t>
            </a:r>
            <a:r>
              <a:rPr lang="en-US" sz="2400" dirty="0"/>
              <a:t>ttpai</a:t>
            </a:r>
            <a:r>
              <a:rPr sz="2400" dirty="0"/>
              <a:t>.cn域的A页面通过iframe嵌入了一个</a:t>
            </a:r>
            <a:r>
              <a:rPr lang="en-US" sz="2400" dirty="0"/>
              <a:t>boss.ttpai</a:t>
            </a:r>
            <a:r>
              <a:rPr sz="2400" dirty="0"/>
              <a:t>.</a:t>
            </a:r>
            <a:r>
              <a:rPr lang="en-US" sz="2400" dirty="0"/>
              <a:t>cn</a:t>
            </a:r>
            <a:r>
              <a:rPr sz="2400" dirty="0"/>
              <a:t>域的B页面</a:t>
            </a:r>
            <a:endParaRPr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730885" y="4299268"/>
            <a:ext cx="5772150" cy="1655762"/>
          </a:xfrm>
        </p:spPr>
        <p:txBody>
          <a:bodyPr/>
          <a:lstStyle/>
          <a:p>
            <a:r>
              <a:rPr lang="zh-CN" altLang="en-US" dirty="0"/>
              <a:t>示例代码：</a:t>
            </a:r>
            <a:r>
              <a:rPr lang="en-US" altLang="zh-CN" dirty="0"/>
              <a:t>demo7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04850" y="753745"/>
            <a:ext cx="5140960" cy="1439545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这里需要明确的一点是：所谓的域跟js的存放服务器没有关系，比如baidu.com的页面加载了google.com的js，那么此js的所在域是baidu.com而不是google.com。也就是说，此时该js能操作baidu.com的页面对象，而不能操作google.com的页面对象</a:t>
            </a:r>
            <a:endParaRPr lang="zh-CN" altLang="en-US" sz="1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704850" y="2759710"/>
            <a:ext cx="7602220" cy="2865755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跨域情形：</a:t>
            </a:r>
            <a:endParaRPr lang="zh-CN" altLang="en-US" dirty="0"/>
          </a:p>
          <a:p>
            <a:r>
              <a:rPr lang="zh-CN" altLang="en-US" dirty="0"/>
              <a:t>URL                      </a:t>
            </a:r>
            <a:r>
              <a:rPr lang="en-US" altLang="zh-CN" dirty="0"/>
              <a:t>	</a:t>
            </a:r>
            <a:r>
              <a:rPr lang="zh-CN" altLang="en-US" dirty="0"/>
              <a:t>说明       </a:t>
            </a:r>
            <a:r>
              <a:rPr lang="en-US" altLang="zh-CN" dirty="0"/>
              <a:t>			</a:t>
            </a:r>
            <a:r>
              <a:rPr lang="zh-CN" altLang="en-US" dirty="0"/>
              <a:t>是否允许通信</a:t>
            </a:r>
            <a:endParaRPr lang="zh-CN" altLang="en-US" dirty="0"/>
          </a:p>
          <a:p>
            <a:r>
              <a:rPr lang="zh-CN" altLang="en-US" dirty="0"/>
              <a:t>http://www.a.com/a.js</a:t>
            </a:r>
            <a:endParaRPr lang="zh-CN" altLang="en-US" dirty="0"/>
          </a:p>
          <a:p>
            <a:r>
              <a:rPr lang="zh-CN" altLang="en-US" dirty="0"/>
              <a:t>http://www.a.com/b.js    </a:t>
            </a:r>
            <a:r>
              <a:rPr lang="en-US" altLang="zh-CN" dirty="0"/>
              <a:t>	</a:t>
            </a:r>
            <a:r>
              <a:rPr lang="zh-CN" altLang="en-US" dirty="0"/>
              <a:t>同一域名下   </a:t>
            </a:r>
            <a:r>
              <a:rPr lang="en-US" altLang="zh-CN" dirty="0"/>
              <a:t>			</a:t>
            </a:r>
            <a:r>
              <a:rPr lang="zh-CN" altLang="en-US" dirty="0"/>
              <a:t>允许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47320" y="280035"/>
            <a:ext cx="12038965" cy="6551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FBFBFB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URL                      说明       </a:t>
            </a:r>
            <a:r>
              <a:rPr lang="en-US" altLang="zh-CN" sz="1800" dirty="0"/>
              <a:t>			</a:t>
            </a:r>
            <a:r>
              <a:rPr lang="zh-CN" altLang="en-US" sz="1800" dirty="0"/>
              <a:t>是否允许通信</a:t>
            </a:r>
            <a:endParaRPr lang="zh-CN" altLang="en-US" sz="1800" dirty="0"/>
          </a:p>
          <a:p>
            <a:r>
              <a:rPr lang="zh-CN" altLang="en-US" sz="1800" dirty="0"/>
              <a:t>http://www.a.com/lab/a.js</a:t>
            </a:r>
            <a:endParaRPr lang="zh-CN" altLang="en-US" sz="1800" dirty="0"/>
          </a:p>
          <a:p>
            <a:r>
              <a:rPr lang="zh-CN" altLang="en-US" sz="1800" dirty="0"/>
              <a:t>http://www.a.com/script/b.js </a:t>
            </a:r>
            <a:r>
              <a:rPr lang="en-US" altLang="zh-CN" sz="1800" dirty="0"/>
              <a:t>	</a:t>
            </a:r>
            <a:r>
              <a:rPr lang="zh-CN" altLang="en-US" sz="1800" dirty="0"/>
              <a:t>同一域名下不同文件夹 允许</a:t>
            </a:r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http://www.a.com:8000/a.js</a:t>
            </a:r>
            <a:endParaRPr lang="zh-CN" altLang="en-US" sz="1800" dirty="0"/>
          </a:p>
          <a:p>
            <a:r>
              <a:rPr lang="zh-CN" altLang="en-US" sz="1800" dirty="0"/>
              <a:t>http://www.a.com/b.js     </a:t>
            </a:r>
            <a:r>
              <a:rPr lang="en-US" altLang="zh-CN" sz="1800" dirty="0"/>
              <a:t>	</a:t>
            </a:r>
            <a:r>
              <a:rPr lang="zh-CN" altLang="en-US" sz="1800" dirty="0"/>
              <a:t>同一域名，不同端口  不允许</a:t>
            </a:r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http://www.a.com/a.js</a:t>
            </a:r>
            <a:endParaRPr lang="zh-CN" altLang="en-US" sz="1800" dirty="0"/>
          </a:p>
          <a:p>
            <a:r>
              <a:rPr lang="zh-CN" altLang="en-US" sz="1800" dirty="0"/>
              <a:t>https://www.a.com/b.js </a:t>
            </a:r>
            <a:r>
              <a:rPr lang="en-US" altLang="zh-CN" sz="1800" dirty="0"/>
              <a:t>	</a:t>
            </a:r>
            <a:r>
              <a:rPr lang="zh-CN" altLang="en-US" sz="1800" dirty="0"/>
              <a:t>同一域名，不同协议 不允许</a:t>
            </a:r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http://www.a.com/a.js</a:t>
            </a:r>
            <a:endParaRPr lang="zh-CN" altLang="en-US" sz="1800" dirty="0"/>
          </a:p>
          <a:p>
            <a:r>
              <a:rPr lang="zh-CN" altLang="en-US" sz="1800" dirty="0"/>
              <a:t>http://70.32.92.74/b.js </a:t>
            </a:r>
            <a:r>
              <a:rPr lang="en-US" altLang="zh-CN" sz="1800" dirty="0"/>
              <a:t>	</a:t>
            </a:r>
            <a:r>
              <a:rPr lang="zh-CN" altLang="en-US" sz="1800" dirty="0"/>
              <a:t>域名和域名对应ip 不允许</a:t>
            </a:r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47320" y="280035"/>
            <a:ext cx="12038965" cy="6551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FBFBFB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URL                      说明       </a:t>
            </a:r>
            <a:r>
              <a:rPr lang="en-US" altLang="zh-CN" sz="1800" dirty="0"/>
              <a:t>			</a:t>
            </a:r>
            <a:r>
              <a:rPr lang="zh-CN" altLang="en-US" sz="1800" dirty="0"/>
              <a:t>是否允许通信</a:t>
            </a:r>
            <a:endParaRPr lang="zh-CN" altLang="en-US" sz="1800" dirty="0"/>
          </a:p>
          <a:p>
            <a:r>
              <a:rPr lang="zh-CN" sz="1800" dirty="0"/>
              <a:t>http://www.a.com/a.js</a:t>
            </a:r>
            <a:endParaRPr lang="zh-CN" sz="1800" dirty="0"/>
          </a:p>
          <a:p>
            <a:r>
              <a:rPr lang="zh-CN" sz="1800" dirty="0"/>
              <a:t>http://script.a.com/b.js </a:t>
            </a:r>
            <a:r>
              <a:rPr lang="en-US" altLang="zh-CN" sz="1800" dirty="0"/>
              <a:t>	</a:t>
            </a:r>
            <a:r>
              <a:rPr lang="zh-CN" sz="1800" dirty="0"/>
              <a:t>主域相同，子域不同 不允许（cookie这种情况下也不允许访问）</a:t>
            </a:r>
            <a:endParaRPr lang="zh-CN" sz="1800" dirty="0"/>
          </a:p>
          <a:p>
            <a:endParaRPr lang="zh-CN" sz="1800" dirty="0"/>
          </a:p>
          <a:p>
            <a:r>
              <a:rPr lang="zh-CN" sz="1800" dirty="0"/>
              <a:t>http://www.a.com/a.js</a:t>
            </a:r>
            <a:endParaRPr lang="zh-CN" sz="1800" dirty="0"/>
          </a:p>
          <a:p>
            <a:r>
              <a:rPr lang="zh-CN" sz="1800" dirty="0"/>
              <a:t>http://a.com/b.js </a:t>
            </a:r>
            <a:r>
              <a:rPr lang="en-US" altLang="zh-CN" sz="1800" dirty="0"/>
              <a:t>		</a:t>
            </a:r>
            <a:r>
              <a:rPr lang="zh-CN" sz="1800" dirty="0"/>
              <a:t>同一域名，不同二级域名（同上） 不允许（cookie这种情况下也不允许访问）</a:t>
            </a:r>
            <a:endParaRPr lang="zh-CN" sz="1800" dirty="0"/>
          </a:p>
          <a:p>
            <a:endParaRPr lang="zh-CN" sz="1800" dirty="0"/>
          </a:p>
          <a:p>
            <a:r>
              <a:rPr lang="zh-CN" sz="1800" dirty="0"/>
              <a:t>http://www.cnblogs.com/a.js</a:t>
            </a:r>
            <a:endParaRPr lang="zh-CN" sz="1800" dirty="0"/>
          </a:p>
          <a:p>
            <a:r>
              <a:rPr lang="zh-CN" sz="1800" dirty="0"/>
              <a:t>http://www.a.com/b.js </a:t>
            </a:r>
            <a:r>
              <a:rPr lang="en-US" altLang="zh-CN" sz="1800" dirty="0"/>
              <a:t>	</a:t>
            </a:r>
            <a:r>
              <a:rPr lang="zh-CN" sz="1800" dirty="0"/>
              <a:t>不同域名 不允许</a:t>
            </a:r>
            <a:endParaRPr lang="zh-CN" sz="1800" dirty="0"/>
          </a:p>
          <a:p>
            <a:endParaRPr lang="zh-CN" altLang="en-US" sz="1800" dirty="0"/>
          </a:p>
          <a:p>
            <a:endParaRPr lang="zh-CN" altLang="en-US" sz="18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86740" y="674688"/>
            <a:ext cx="5772150" cy="2387600"/>
          </a:xfrm>
        </p:spPr>
        <p:txBody>
          <a:bodyPr>
            <a:normAutofit fontScale="90000"/>
          </a:bodyPr>
          <a:lstStyle/>
          <a:p>
            <a:r>
              <a:rPr lang="en-US" altLang="zh-CN" sz="2400" dirty="0"/>
              <a:t>1.jsonp跨域</a:t>
            </a:r>
            <a:br>
              <a:rPr lang="en-US" altLang="zh-CN" sz="2400" dirty="0"/>
            </a:br>
            <a:br>
              <a:rPr lang="en-US" altLang="zh-CN" sz="2400" dirty="0"/>
            </a:br>
            <a:r>
              <a:rPr lang="en-US" altLang="zh-CN" sz="2400" dirty="0"/>
              <a:t>因为通过script标签引入的js是不受同源策略的限制的。所以我们可以通过script标签引入一个js或者是一个其他后缀形式（如php，jsp等）的文件，此文件返回一个js函数的调用。单项跨域</a:t>
            </a:r>
            <a:r>
              <a:rPr lang="zh-CN" altLang="en-US" sz="2400" dirty="0"/>
              <a:t>，一般用来获取数据。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示例代码：</a:t>
            </a:r>
            <a:r>
              <a:rPr lang="en-US" altLang="zh-CN" dirty="0"/>
              <a:t>demo1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04850" y="1122680"/>
            <a:ext cx="5889625" cy="2480310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JSONP的优点是：它不像XMLHttpRequest对象实现的Ajax请求那样受到同源策略的限制；它的兼容性更好，在更加古老的浏览器中都可以运行，不需要XMLHttpRequest或ActiveX的支持；并且在请求完毕后可以通过调用callback的方式回传结果。</a:t>
            </a:r>
            <a:br>
              <a:rPr lang="zh-CN" altLang="en-US" sz="1800" dirty="0"/>
            </a:br>
            <a:r>
              <a:rPr lang="zh-CN" altLang="en-US" sz="1800" dirty="0"/>
              <a:t>JSONP的缺点则是：它只支持GET请求而不支持POST等其它类型的HTTP请求；它只支持跨域HTTP请求这种情况，不能解决不同域的两个页面之间如何进行JavaScript调用的问题。</a:t>
            </a:r>
            <a:endParaRPr lang="zh-CN" altLang="en-US" sz="18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83210" y="215900"/>
            <a:ext cx="7721600" cy="4912360"/>
          </a:xfrm>
        </p:spPr>
        <p:txBody>
          <a:bodyPr>
            <a:normAutofit fontScale="90000"/>
          </a:bodyPr>
          <a:p>
            <a:r>
              <a:rPr lang="en-US" altLang="zh-CN" sz="2400" dirty="0"/>
              <a:t>2.</a:t>
            </a:r>
            <a:r>
              <a:rPr lang="zh-CN" altLang="en-US" sz="2400" dirty="0">
                <a:sym typeface="+mn-ea"/>
              </a:rPr>
              <a:t>通过CORS跨域</a:t>
            </a:r>
            <a:br>
              <a:rPr lang="zh-CN" altLang="en-US" sz="2400" dirty="0">
                <a:sym typeface="+mn-ea"/>
              </a:rPr>
            </a:br>
            <a:r>
              <a:rPr sz="2400" dirty="0"/>
              <a:t>CORS（Cross-Origin Resource Sharing）跨域资源共享，定义了必须在访问跨域资源时，浏览器与服务器应该如何沟通。CORS背后的基本思想就是使用自定义的HTTP头部让浏览器与服务器进行沟通，从而决定请求或响应是应该成功还是失败。目前，所有浏览器都支持该功能，IE浏览器不能低于IE10。整个CORS通信过程，都是浏览器自动完成，不需要用户参与。对于开发者来说，CORS通信与同源的AJAX通信没有差别，代码完全一样。浏览器一旦发现AJAX请求跨源，就会自动添加一些附加的头信息，有时还会多出一次附加的请求，但用户不会有感觉。</a:t>
            </a:r>
            <a:br>
              <a:rPr sz="2400" dirty="0"/>
            </a:br>
            <a:br>
              <a:rPr sz="2400" dirty="0"/>
            </a:br>
            <a:r>
              <a:rPr sz="2400" dirty="0"/>
              <a:t>因此，实现CORS通信的关键是服务器。只要服务器实现了CORS接口，就可以跨源通信</a:t>
            </a:r>
            <a:endParaRPr sz="24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60070" y="416878"/>
            <a:ext cx="577215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FBFBFB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示例代码：</a:t>
            </a:r>
            <a:r>
              <a:rPr lang="en-US" altLang="zh-CN" dirty="0"/>
              <a:t>demo2</a:t>
            </a:r>
            <a:endParaRPr lang="en-US" altLang="zh-CN" dirty="0"/>
          </a:p>
        </p:txBody>
      </p:sp>
      <p:sp>
        <p:nvSpPr>
          <p:cNvPr id="6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60070" y="1718945"/>
            <a:ext cx="6824980" cy="4208145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FBFBFB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apache </a:t>
            </a:r>
            <a:r>
              <a:rPr lang="zh-CN" altLang="en-US" dirty="0"/>
              <a:t>关键配置</a:t>
            </a:r>
            <a:endParaRPr lang="zh-CN" altLang="en-US" dirty="0"/>
          </a:p>
          <a:p>
            <a:r>
              <a:rPr lang="zh-CN" altLang="en-US" dirty="0"/>
              <a:t>&lt;FilesMatch "\.(ttf|otf|eot|woff)$"&gt;</a:t>
            </a:r>
            <a:endParaRPr lang="zh-CN" altLang="en-US" dirty="0"/>
          </a:p>
          <a:p>
            <a:r>
              <a:rPr lang="zh-CN" altLang="en-US" dirty="0"/>
              <a:t>    &lt;IfModule mod_headers.c&gt;</a:t>
            </a:r>
            <a:endParaRPr lang="zh-CN" altLang="en-US" dirty="0"/>
          </a:p>
          <a:p>
            <a:r>
              <a:rPr lang="zh-CN" altLang="en-US" dirty="0"/>
              <a:t>       </a:t>
            </a:r>
            <a:r>
              <a:rPr lang="en-US" altLang="zh-CN" dirty="0"/>
              <a:t>#</a:t>
            </a:r>
            <a:r>
              <a:rPr lang="zh-CN" altLang="en-US" dirty="0"/>
              <a:t> Header set Access-Control-Allow-Origin "*"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        Header set Access-Control-Allow-Origin "</a:t>
            </a:r>
            <a:r>
              <a:rPr lang="en-US" altLang="zh-CN" dirty="0">
                <a:sym typeface="+mn-ea"/>
              </a:rPr>
              <a:t>www.ttpai.cn</a:t>
            </a:r>
            <a:r>
              <a:rPr lang="zh-CN" altLang="en-US" dirty="0">
                <a:sym typeface="+mn-ea"/>
              </a:rPr>
              <a:t>"</a:t>
            </a:r>
            <a:endParaRPr lang="zh-CN" altLang="en-US" dirty="0"/>
          </a:p>
          <a:p>
            <a:r>
              <a:rPr lang="zh-CN" altLang="en-US" dirty="0"/>
              <a:t>    &lt;/IfModule&gt;</a:t>
            </a:r>
            <a:endParaRPr lang="zh-CN" altLang="en-US" dirty="0"/>
          </a:p>
          <a:p>
            <a:r>
              <a:rPr lang="zh-CN" altLang="en-US" dirty="0"/>
              <a:t>&lt;/FilesMatch&gt;</a:t>
            </a: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60070" y="416878"/>
            <a:ext cx="577215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FBFBFB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示例代码：</a:t>
            </a:r>
            <a:r>
              <a:rPr lang="en-US" altLang="zh-CN" dirty="0"/>
              <a:t>demo2</a:t>
            </a:r>
            <a:endParaRPr lang="en-US" altLang="zh-CN" dirty="0"/>
          </a:p>
        </p:txBody>
      </p:sp>
      <p:sp>
        <p:nvSpPr>
          <p:cNvPr id="6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60070" y="1075055"/>
            <a:ext cx="11261090" cy="5668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FBFBFB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IIS </a:t>
            </a:r>
            <a:r>
              <a:rPr lang="zh-CN" altLang="en-US" dirty="0"/>
              <a:t>关键配置</a:t>
            </a:r>
            <a:endParaRPr lang="zh-CN" altLang="en-US" dirty="0"/>
          </a:p>
          <a:p>
            <a:r>
              <a:rPr lang="zh-CN" altLang="en-US" dirty="0"/>
              <a:t>&lt;customHeaders&gt;  </a:t>
            </a:r>
            <a:endParaRPr lang="zh-CN" altLang="en-US" dirty="0"/>
          </a:p>
          <a:p>
            <a:r>
              <a:rPr lang="zh-CN" altLang="en-US" dirty="0"/>
              <a:t>        &lt;add name="Access-Control-Allow-Origin" value="*"/&gt;  </a:t>
            </a:r>
            <a:endParaRPr lang="zh-CN" altLang="en-US" dirty="0"/>
          </a:p>
          <a:p>
            <a:r>
              <a:rPr lang="zh-CN" altLang="en-US" dirty="0"/>
              <a:t>        &lt;add name="Access-Control-Allow-Headers" value="Content-Type"/&gt;  </a:t>
            </a:r>
            <a:endParaRPr lang="zh-CN" altLang="en-US" dirty="0"/>
          </a:p>
          <a:p>
            <a:r>
              <a:rPr lang="zh-CN" altLang="en-US" dirty="0"/>
              <a:t>        &lt;add name="Access-Control-Allow-Methods" value="POST,GET,OPTIONS"/&gt;  </a:t>
            </a:r>
            <a:endParaRPr lang="zh-CN" altLang="en-US" dirty="0"/>
          </a:p>
          <a:p>
            <a:r>
              <a:rPr lang="zh-CN" altLang="en-US" dirty="0"/>
              <a:t>      &lt;/customHeaders&gt; </a:t>
            </a: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.xml><?xml version="1.0" encoding="utf-8"?>
<p:tagLst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.xml><?xml version="1.0" encoding="utf-8"?>
<p:tagLst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4.xml><?xml version="1.0" encoding="utf-8"?>
<p:tagLst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0.xml><?xml version="1.0" encoding="utf-8"?>
<p:tagLst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自定义设计方案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4A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3740</Words>
  <Application>WPS 演示</Application>
  <PresentationFormat>宽屏</PresentationFormat>
  <Paragraphs>97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黑体</vt:lpstr>
      <vt:lpstr>微软雅黑</vt:lpstr>
      <vt:lpstr>Calibri</vt:lpstr>
      <vt:lpstr>自定义设计方案</vt:lpstr>
      <vt:lpstr>1.什么是跨域？</vt:lpstr>
      <vt:lpstr>这里需要明确的一点是：所谓的域跟js的存放服务器没有关系，比如baidu.com的页面加载了google.com的js，那么此js的所在域是baidu.com而不是google.com。也就是说，此时该js能操作baidu.com的页面对象，而不能操作google.com的页面对象</vt:lpstr>
      <vt:lpstr>PowerPoint 演示文稿</vt:lpstr>
      <vt:lpstr>PowerPoint 演示文稿</vt:lpstr>
      <vt:lpstr>1.jsonp跨域  因为通过script标签引入的js是不受同源策略的限制的。所以我们可以通过script标签引入一个js或者是一个其他后缀形式（如php，jsp等）的文件，此文件返回一个js函数的调用。单项跨域，一般用来获取数据。</vt:lpstr>
      <vt:lpstr>JSONP的优点是：它不像XMLHttpRequest对象实现的Ajax请求那样受到同源策略的限制；它的兼容性更好，在更加古老的浏览器中都可以运行，不需要XMLHttpRequest或ActiveX的支持；并且在请求完毕后可以通过调用callback的方式回传结果。 JSONP的缺点则是：它只支持GET请求而不支持POST等其它类型的HTTP请求；它只支持跨域HTTP请求这种情况，不能解决不同域的两个页面之间如何进行JavaScript调用的问题。</vt:lpstr>
      <vt:lpstr>2.通过CORS跨域 CORS（Cross-Origin Resource Sharing）跨域资源共享，定义了必须在访问跨域资源时，浏览器与服务器应该如何沟通。CORS背后的基本思想就是使用自定义的HTTP头部让浏览器与服务器进行沟通，从而决定请求或响应是应该成功还是失败。目前，所有浏览器都支持该功能，IE浏览器不能低于IE10。整个CORS通信过程，都是浏览器自动完成，不需要用户参与。对于开发者来说，CORS通信与同源的AJAX通信没有差别，代码完全一样。浏览器一旦发现AJAX请求跨源，就会自动添加一些附加的头信息，有时还会多出一次附加的请求，但用户不会有感觉。  因此，实现CORS通信的关键是服务器。只要服务器实现了CORS接口，就可以跨源通信</vt:lpstr>
      <vt:lpstr>PowerPoint 演示文稿</vt:lpstr>
      <vt:lpstr>PowerPoint 演示文稿</vt:lpstr>
      <vt:lpstr>PowerPoint 演示文稿</vt:lpstr>
      <vt:lpstr>3.服务器代理跨域 由于浏览器有同源策略限制，（同源策略即：https://developer.mozilla.org/zh-CN/docs/Web/Security/Same-origin_policy），所以想要跨域访问其他域下的资源，需要绕开浏览器的这个限制，可以在服务器端设置一个代理，由服务器端向跨域下的网站发出请求，再将请求结果返回给前端，成功避免同源策略的限制。</vt:lpstr>
      <vt:lpstr>4.window.name跨域 window对象有个name属性，该属性有个特征：即在一个窗口(window)的生命周期内,窗口载入的所有的页面都是共享一个window.name的，每个页面对window.name都有读写的权限，window.name是持久存在一个窗口载入过的所有页面中的，并不会因新页面的载入而进行重置。</vt:lpstr>
      <vt:lpstr>5.window.domain 前面说过了，浏览器有一个同源策略，其限制之一是不能通过ajax的方法去请求不同源中的文档。第二个限制是浏览器中不同域的框架之间是不能进行js的交互操作的。不同的框架之间是可以获取window对象的，但却无法获取相应的属性和方法。比如，有一个页面，它的地址是http://www.ttpai.cn/index.html ， 在这个页面里面有一个iframe，它的src是http://ttpai.cn/index.html, 很显然，这个页面与它里面的iframe框架是不同域的，所以我们是无法通过在页面中书写js代码来获取iframe中的东西的 </vt:lpstr>
      <vt:lpstr>PowerPoint 演示文稿</vt:lpstr>
      <vt:lpstr>6.web Sockets跨域  Web Sockets的目标是在一个单独的持久连接上提供全双工、双向通信。在JavaScript中创建了Web Socket之后，会有一个HTTP请求发送到浏览器以发起连接。在取得服务器响应后，建立的连接会使用HTTP升级从HTTP协议交换为Web Socket协议。也就是说，使用标准的HTTP服务器无法实现Web Sockets，只有支持这种协议的专门服务器才能正常工作。 由于Web Sockets使用了自定义的协议，所以URL模式也略有不同。未加密的连接不再是http://，而是ws://；加密的连接也不是https://，而是wss://。在使用Web Socket URL时，必须带着这个模式，因为将来还有可能支持其他模式。 使用自定义协议而非HTTP协议的好处是，能够在客户端和服务器之间发送非常少量的数据，而不必担心HTTP那样字节级的开销。由于传送的数据包很小，因此Web Sockets非常适合移动应用。毕竟对移动应用而言，带宽和网络延迟都是关键问题。使用自定义协议的缺点在于，指定协议的时间比制定JavaScript API的时间还要长。 </vt:lpstr>
      <vt:lpstr>PowerPoint 演示文稿</vt:lpstr>
      <vt:lpstr>7. 通过HTML5的postMessage跨域 高级浏览器Internet Explorer 8+, chrome，Firefox , Opera 和 Safari 都将支持这个功能。这个功能主要包括接受信息的"message"事件和发送消息的"postMessage"方法。比如ttpai.cn域的A页面通过iframe嵌入了一个boss.ttpai.cn域的B页面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John</cp:lastModifiedBy>
  <cp:revision>29</cp:revision>
  <dcterms:created xsi:type="dcterms:W3CDTF">2015-05-05T08:02:00Z</dcterms:created>
  <dcterms:modified xsi:type="dcterms:W3CDTF">2017-01-09T02:40:22Z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2052-10.1.0.6159</vt:lpwstr>
  </property>
</Properties>
</file>