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7"/>
  </p:notesMasterIdLst>
  <p:sldIdLst>
    <p:sldId id="256" r:id="rId2"/>
    <p:sldId id="263" r:id="rId3"/>
    <p:sldId id="257" r:id="rId4"/>
    <p:sldId id="266" r:id="rId5"/>
    <p:sldId id="273" r:id="rId6"/>
    <p:sldId id="264" r:id="rId7"/>
    <p:sldId id="272" r:id="rId8"/>
    <p:sldId id="267" r:id="rId9"/>
    <p:sldId id="270" r:id="rId10"/>
    <p:sldId id="268" r:id="rId11"/>
    <p:sldId id="276" r:id="rId12"/>
    <p:sldId id="274" r:id="rId13"/>
    <p:sldId id="284" r:id="rId14"/>
    <p:sldId id="275" r:id="rId15"/>
    <p:sldId id="265" r:id="rId16"/>
    <p:sldId id="258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59" r:id="rId25"/>
    <p:sldId id="285" r:id="rId26"/>
    <p:sldId id="286" r:id="rId27"/>
    <p:sldId id="287" r:id="rId28"/>
    <p:sldId id="288" r:id="rId29"/>
    <p:sldId id="299" r:id="rId30"/>
    <p:sldId id="289" r:id="rId31"/>
    <p:sldId id="291" r:id="rId32"/>
    <p:sldId id="383" r:id="rId33"/>
    <p:sldId id="349" r:id="rId34"/>
    <p:sldId id="337" r:id="rId35"/>
    <p:sldId id="382" r:id="rId36"/>
    <p:sldId id="377" r:id="rId37"/>
    <p:sldId id="381" r:id="rId38"/>
    <p:sldId id="375" r:id="rId39"/>
    <p:sldId id="378" r:id="rId40"/>
    <p:sldId id="379" r:id="rId41"/>
    <p:sldId id="400" r:id="rId42"/>
    <p:sldId id="376" r:id="rId43"/>
    <p:sldId id="388" r:id="rId44"/>
    <p:sldId id="380" r:id="rId45"/>
    <p:sldId id="385" r:id="rId46"/>
    <p:sldId id="392" r:id="rId47"/>
    <p:sldId id="393" r:id="rId48"/>
    <p:sldId id="394" r:id="rId49"/>
    <p:sldId id="395" r:id="rId50"/>
    <p:sldId id="374" r:id="rId51"/>
    <p:sldId id="386" r:id="rId52"/>
    <p:sldId id="271" r:id="rId53"/>
    <p:sldId id="398" r:id="rId54"/>
    <p:sldId id="399" r:id="rId55"/>
    <p:sldId id="355" r:id="rId56"/>
    <p:sldId id="389" r:id="rId57"/>
    <p:sldId id="295" r:id="rId58"/>
    <p:sldId id="384" r:id="rId59"/>
    <p:sldId id="327" r:id="rId60"/>
    <p:sldId id="339" r:id="rId61"/>
    <p:sldId id="294" r:id="rId62"/>
    <p:sldId id="296" r:id="rId63"/>
    <p:sldId id="338" r:id="rId64"/>
    <p:sldId id="318" r:id="rId65"/>
    <p:sldId id="340" r:id="rId66"/>
    <p:sldId id="341" r:id="rId67"/>
    <p:sldId id="300" r:id="rId68"/>
    <p:sldId id="319" r:id="rId69"/>
    <p:sldId id="292" r:id="rId70"/>
    <p:sldId id="320" r:id="rId71"/>
    <p:sldId id="298" r:id="rId72"/>
    <p:sldId id="304" r:id="rId73"/>
    <p:sldId id="321" r:id="rId74"/>
    <p:sldId id="322" r:id="rId75"/>
    <p:sldId id="323" r:id="rId76"/>
    <p:sldId id="301" r:id="rId77"/>
    <p:sldId id="306" r:id="rId78"/>
    <p:sldId id="324" r:id="rId79"/>
    <p:sldId id="325" r:id="rId80"/>
    <p:sldId id="326" r:id="rId81"/>
    <p:sldId id="328" r:id="rId82"/>
    <p:sldId id="329" r:id="rId83"/>
    <p:sldId id="297" r:id="rId84"/>
    <p:sldId id="260" r:id="rId85"/>
    <p:sldId id="313" r:id="rId86"/>
    <p:sldId id="314" r:id="rId87"/>
    <p:sldId id="315" r:id="rId88"/>
    <p:sldId id="316" r:id="rId89"/>
    <p:sldId id="317" r:id="rId90"/>
    <p:sldId id="330" r:id="rId91"/>
    <p:sldId id="331" r:id="rId92"/>
    <p:sldId id="332" r:id="rId93"/>
    <p:sldId id="333" r:id="rId94"/>
    <p:sldId id="334" r:id="rId95"/>
    <p:sldId id="335" r:id="rId96"/>
    <p:sldId id="359" r:id="rId97"/>
    <p:sldId id="361" r:id="rId98"/>
    <p:sldId id="342" r:id="rId99"/>
    <p:sldId id="360" r:id="rId100"/>
    <p:sldId id="363" r:id="rId101"/>
    <p:sldId id="372" r:id="rId102"/>
    <p:sldId id="409" r:id="rId103"/>
    <p:sldId id="336" r:id="rId104"/>
    <p:sldId id="362" r:id="rId105"/>
    <p:sldId id="402" r:id="rId106"/>
    <p:sldId id="364" r:id="rId107"/>
    <p:sldId id="365" r:id="rId108"/>
    <p:sldId id="344" r:id="rId109"/>
    <p:sldId id="366" r:id="rId110"/>
    <p:sldId id="367" r:id="rId111"/>
    <p:sldId id="368" r:id="rId112"/>
    <p:sldId id="403" r:id="rId113"/>
    <p:sldId id="404" r:id="rId114"/>
    <p:sldId id="405" r:id="rId115"/>
    <p:sldId id="406" r:id="rId116"/>
    <p:sldId id="408" r:id="rId117"/>
    <p:sldId id="407" r:id="rId118"/>
    <p:sldId id="373" r:id="rId119"/>
    <p:sldId id="371" r:id="rId120"/>
    <p:sldId id="369" r:id="rId121"/>
    <p:sldId id="370" r:id="rId122"/>
    <p:sldId id="410" r:id="rId123"/>
    <p:sldId id="401" r:id="rId124"/>
    <p:sldId id="411" r:id="rId125"/>
    <p:sldId id="357" r:id="rId126"/>
    <p:sldId id="358" r:id="rId127"/>
    <p:sldId id="412" r:id="rId128"/>
    <p:sldId id="356" r:id="rId129"/>
    <p:sldId id="261" r:id="rId130"/>
    <p:sldId id="269" r:id="rId131"/>
    <p:sldId id="262" r:id="rId132"/>
    <p:sldId id="396" r:id="rId133"/>
    <p:sldId id="397" r:id="rId134"/>
    <p:sldId id="348" r:id="rId135"/>
    <p:sldId id="347" r:id="rId1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.默认节" id="{1D30A1A3-C228-4DB2-AFE2-7C98C63EB3D4}">
          <p14:sldIdLst>
            <p14:sldId id="256"/>
            <p14:sldId id="263"/>
          </p14:sldIdLst>
        </p14:section>
        <p14:section name="01.Node简介" id="{D93BA225-9CED-431E-8FBF-216D34FB2B15}">
          <p14:sldIdLst>
            <p14:sldId id="257"/>
            <p14:sldId id="266"/>
            <p14:sldId id="273"/>
            <p14:sldId id="264"/>
            <p14:sldId id="272"/>
            <p14:sldId id="267"/>
            <p14:sldId id="270"/>
            <p14:sldId id="268"/>
            <p14:sldId id="276"/>
            <p14:sldId id="274"/>
            <p14:sldId id="284"/>
            <p14:sldId id="275"/>
            <p14:sldId id="265"/>
          </p14:sldIdLst>
        </p14:section>
        <p14:section name="02.环境配置" id="{652DD739-CB79-4DDA-9BC6-5E9BC7616367}">
          <p14:sldIdLst>
            <p14:sldId id="258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03.快速入门" id="{F84076D5-782E-4E50-8010-D25764C81353}">
          <p14:sldIdLst>
            <p14:sldId id="259"/>
            <p14:sldId id="285"/>
            <p14:sldId id="286"/>
            <p14:sldId id="287"/>
            <p14:sldId id="288"/>
            <p14:sldId id="299"/>
            <p14:sldId id="289"/>
            <p14:sldId id="291"/>
            <p14:sldId id="383"/>
            <p14:sldId id="349"/>
            <p14:sldId id="337"/>
            <p14:sldId id="382"/>
            <p14:sldId id="377"/>
          </p14:sldIdLst>
        </p14:section>
        <p14:section name="04.事件驱动和非阻塞" id="{E6F58F8B-3C25-47AB-AA5A-BD9EC096329D}">
          <p14:sldIdLst>
            <p14:sldId id="381"/>
            <p14:sldId id="375"/>
            <p14:sldId id="378"/>
            <p14:sldId id="379"/>
            <p14:sldId id="400"/>
            <p14:sldId id="376"/>
            <p14:sldId id="388"/>
            <p14:sldId id="380"/>
            <p14:sldId id="385"/>
            <p14:sldId id="392"/>
            <p14:sldId id="393"/>
            <p14:sldId id="394"/>
            <p14:sldId id="395"/>
            <p14:sldId id="374"/>
            <p14:sldId id="386"/>
            <p14:sldId id="271"/>
            <p14:sldId id="398"/>
            <p14:sldId id="399"/>
            <p14:sldId id="355"/>
            <p14:sldId id="389"/>
            <p14:sldId id="295"/>
            <p14:sldId id="384"/>
            <p14:sldId id="327"/>
          </p14:sldIdLst>
        </p14:section>
        <p14:section name="05.模块化结构" id="{EA7BCED1-338C-E54C-8288-99E945BCCCCE}">
          <p14:sldIdLst>
            <p14:sldId id="339"/>
            <p14:sldId id="294"/>
            <p14:sldId id="296"/>
            <p14:sldId id="338"/>
            <p14:sldId id="318"/>
            <p14:sldId id="340"/>
            <p14:sldId id="341"/>
            <p14:sldId id="300"/>
            <p14:sldId id="319"/>
            <p14:sldId id="292"/>
            <p14:sldId id="320"/>
            <p14:sldId id="298"/>
            <p14:sldId id="304"/>
            <p14:sldId id="321"/>
            <p14:sldId id="322"/>
            <p14:sldId id="323"/>
            <p14:sldId id="301"/>
            <p14:sldId id="306"/>
            <p14:sldId id="324"/>
            <p14:sldId id="325"/>
            <p14:sldId id="326"/>
            <p14:sldId id="328"/>
            <p14:sldId id="329"/>
            <p14:sldId id="297"/>
          </p14:sldIdLst>
        </p14:section>
        <p14:section name="06.核心模块和对象" id="{626237B8-D0D1-41C4-8A32-5657A752FD2B}">
          <p14:sldIdLst>
            <p14:sldId id="260"/>
            <p14:sldId id="313"/>
            <p14:sldId id="314"/>
          </p14:sldIdLst>
        </p14:section>
        <p14:section name="07.Node Package" id="{47EAA8B5-7945-4EA6-8EE3-4041B5B91F80}">
          <p14:sldIdLst>
            <p14:sldId id="315"/>
            <p14:sldId id="316"/>
            <p14:sldId id="317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08.文件操作" id="{11FEC8F3-3EDB-4BA4-96A9-15A976948326}">
          <p14:sldIdLst>
            <p14:sldId id="359"/>
            <p14:sldId id="361"/>
            <p14:sldId id="342"/>
            <p14:sldId id="360"/>
            <p14:sldId id="363"/>
            <p14:sldId id="372"/>
            <p14:sldId id="409"/>
            <p14:sldId id="336"/>
            <p14:sldId id="362"/>
            <p14:sldId id="402"/>
            <p14:sldId id="364"/>
            <p14:sldId id="365"/>
            <p14:sldId id="344"/>
            <p14:sldId id="366"/>
            <p14:sldId id="367"/>
            <p14:sldId id="368"/>
          </p14:sldIdLst>
        </p14:section>
        <p14:section name="09.缓冲区" id="{38955E54-1E64-40E4-8C70-58AEB76721F5}">
          <p14:sldIdLst>
            <p14:sldId id="403"/>
            <p14:sldId id="404"/>
            <p14:sldId id="405"/>
            <p14:sldId id="406"/>
            <p14:sldId id="408"/>
            <p14:sldId id="407"/>
          </p14:sldIdLst>
        </p14:section>
        <p14:section name="10.文件流" id="{753D32F0-DABF-479C-8EF0-C243F14254E5}">
          <p14:sldIdLst>
            <p14:sldId id="373"/>
            <p14:sldId id="371"/>
            <p14:sldId id="369"/>
            <p14:sldId id="370"/>
            <p14:sldId id="410"/>
          </p14:sldIdLst>
        </p14:section>
        <p14:section name="11.网络操作" id="{5F0680A3-8D69-4EA5-B0BE-B6BEB7B61D54}">
          <p14:sldIdLst>
            <p14:sldId id="401"/>
            <p14:sldId id="411"/>
            <p14:sldId id="357"/>
            <p14:sldId id="358"/>
            <p14:sldId id="412"/>
            <p14:sldId id="356"/>
          </p14:sldIdLst>
        </p14:section>
        <p14:section name="10.服务端开发基础" id="{6077073F-57DB-4531-9B2F-2EC50A3647D4}">
          <p14:sldIdLst>
            <p14:sldId id="261"/>
            <p14:sldId id="269"/>
          </p14:sldIdLst>
        </p14:section>
        <p14:section name="11.快速开发框架" id="{BB54825A-03BF-4B7F-ADB2-A7F52C298E7C}">
          <p14:sldIdLst>
            <p14:sldId id="262"/>
            <p14:sldId id="396"/>
            <p14:sldId id="397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磊" initials="汪磊" lastIdx="1" clrIdx="0">
    <p:extLst>
      <p:ext uri="{19B8F6BF-5375-455C-9EA6-DF929625EA0E}">
        <p15:presenceInfo xmlns:p15="http://schemas.microsoft.com/office/powerpoint/2012/main" userId="5ce714e001bafa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6" autoAdjust="0"/>
    <p:restoredTop sz="95407" autoAdjust="0"/>
  </p:normalViewPr>
  <p:slideViewPr>
    <p:cSldViewPr snapToGrid="0">
      <p:cViewPr varScale="1">
        <p:scale>
          <a:sx n="86" d="100"/>
          <a:sy n="86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1T17:51:45.98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8B1D-6F25-4549-AA36-2C4E3A595390}" type="datetimeFigureOut">
              <a:rPr lang="zh-CN" altLang="en-US" smtClean="0"/>
              <a:t>2016/3/6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F971-6B5D-4F6A-8C4F-8E214888D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厨房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7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这是因为回调函数主要用于异步操作，当回调函数运行时，前期的操作早结束了，错误的执行栈早就不存在了，传统的错误捕捉机制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对于异步操作行不通，所以只能把错误交给回调函数处理。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7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Node </a:t>
            </a:r>
            <a:r>
              <a:rPr lang="zh-CN" altLang="en-US" baseline="0" dirty="0" smtClean="0"/>
              <a:t>平台将一个任务连同该任务的回调函数放到一个事件循环系统中；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事件循环高效的管理系统线程池同时高效执行每一个任务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当任务执行完成过后自动执行回调函数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Tj</a:t>
            </a:r>
            <a:r>
              <a:rPr lang="en-US" altLang="zh-CN" dirty="0" smtClean="0"/>
              <a:t> express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koa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8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javascript.ruanyifeng.com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npm.html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3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打印当前目录树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fs = require('fs');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path = require('path');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target = </a:t>
            </a:r>
            <a:r>
              <a:rPr lang="en-US" altLang="zh-CN" dirty="0" err="1" smtClean="0"/>
              <a:t>path.join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process.argv</a:t>
            </a:r>
            <a:r>
              <a:rPr lang="en-US" altLang="zh-CN" dirty="0" smtClean="0"/>
              <a:t>[2] || './');function </a:t>
            </a:r>
            <a:r>
              <a:rPr lang="en-US" altLang="zh-CN" dirty="0" err="1" smtClean="0"/>
              <a:t>loaddir</a:t>
            </a:r>
            <a:r>
              <a:rPr lang="en-US" altLang="zh-CN" dirty="0" smtClean="0"/>
              <a:t>(target, level) {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prefix = new Array(level).join('│ ');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dirinfo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fs.readdirSync</a:t>
            </a:r>
            <a:r>
              <a:rPr lang="en-US" altLang="zh-CN" dirty="0" smtClean="0"/>
              <a:t>(target);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dirs</a:t>
            </a:r>
            <a:r>
              <a:rPr lang="en-US" altLang="zh-CN" dirty="0" smtClean="0"/>
              <a:t> = [];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files = [];  </a:t>
            </a:r>
            <a:r>
              <a:rPr lang="en-US" altLang="zh-CN" dirty="0" err="1" smtClean="0"/>
              <a:t>dirinfo.forEach</a:t>
            </a:r>
            <a:r>
              <a:rPr lang="en-US" altLang="zh-CN" dirty="0" smtClean="0"/>
              <a:t>(info=&gt; {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stat = </a:t>
            </a:r>
            <a:r>
              <a:rPr lang="en-US" altLang="zh-CN" dirty="0" err="1" smtClean="0"/>
              <a:t>fs.statSync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path.join</a:t>
            </a:r>
            <a:r>
              <a:rPr lang="en-US" altLang="zh-CN" dirty="0" smtClean="0"/>
              <a:t>(target, info));    if (</a:t>
            </a:r>
            <a:r>
              <a:rPr lang="en-US" altLang="zh-CN" dirty="0" err="1" smtClean="0"/>
              <a:t>stat.isDirectory</a:t>
            </a:r>
            <a:r>
              <a:rPr lang="en-US" altLang="zh-CN" dirty="0" smtClean="0"/>
              <a:t>()) {      </a:t>
            </a:r>
            <a:r>
              <a:rPr lang="en-US" altLang="zh-CN" dirty="0" err="1" smtClean="0"/>
              <a:t>dirs.push</a:t>
            </a:r>
            <a:r>
              <a:rPr lang="en-US" altLang="zh-CN" dirty="0" smtClean="0"/>
              <a:t>(info);    } else {      </a:t>
            </a:r>
            <a:r>
              <a:rPr lang="en-US" altLang="zh-CN" dirty="0" err="1" smtClean="0"/>
              <a:t>files.push</a:t>
            </a:r>
            <a:r>
              <a:rPr lang="en-US" altLang="zh-CN" dirty="0" smtClean="0"/>
              <a:t>(info);    }  });  </a:t>
            </a:r>
            <a:r>
              <a:rPr lang="en-US" altLang="zh-CN" dirty="0" err="1" smtClean="0"/>
              <a:t>dirs.forEach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=&gt; {    console.log(`${prefix}├─ ${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}`);    </a:t>
            </a:r>
            <a:r>
              <a:rPr lang="en-US" altLang="zh-CN" dirty="0" err="1" smtClean="0"/>
              <a:t>loaddir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path.join</a:t>
            </a:r>
            <a:r>
              <a:rPr lang="en-US" altLang="zh-CN" dirty="0" smtClean="0"/>
              <a:t>(target,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), 1 + level);  });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count = </a:t>
            </a:r>
            <a:r>
              <a:rPr lang="en-US" altLang="zh-CN" dirty="0" err="1" smtClean="0"/>
              <a:t>files.length</a:t>
            </a:r>
            <a:r>
              <a:rPr lang="en-US" altLang="zh-CN" dirty="0" smtClean="0"/>
              <a:t> - 1;  </a:t>
            </a:r>
            <a:r>
              <a:rPr lang="en-US" altLang="zh-CN" dirty="0" err="1" smtClean="0"/>
              <a:t>files.forEach</a:t>
            </a:r>
            <a:r>
              <a:rPr lang="en-US" altLang="zh-CN" dirty="0" smtClean="0"/>
              <a:t>(file=&gt; {    if (count--) {      console.log(`${prefix}├─ ${file}`);    } else {      console.log(`${prefix}└─ ${file}`);    }  });}</a:t>
            </a:r>
            <a:r>
              <a:rPr lang="en-US" altLang="zh-CN" dirty="0" err="1" smtClean="0"/>
              <a:t>loaddir</a:t>
            </a:r>
            <a:r>
              <a:rPr lang="en-US" altLang="zh-CN" dirty="0" smtClean="0"/>
              <a:t>(target, 0);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1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7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类的另一个特别之处是数据占用的内存并不在传统我们所熟知的 </a:t>
            </a:r>
            <a:r>
              <a:rPr lang="en-US" altLang="zh-CN" dirty="0" smtClean="0"/>
              <a:t>JavaScript VM </a:t>
            </a:r>
            <a:r>
              <a:rPr lang="zh-CN" altLang="en-US" dirty="0" smtClean="0"/>
              <a:t>内存堆中，它会占据一个不会被修改的永久内存地址，也就是说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自身的垃圾回收机制不会影响它，有利于提高整体性能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1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http://admin:123@www.wedn.net:8080/admin/users.html?name=zhaojy&amp;age=18#profile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00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地球上最早的网页：</a:t>
            </a:r>
            <a:endParaRPr lang="en-US" altLang="zh-CN" dirty="0" smtClean="0"/>
          </a:p>
          <a:p>
            <a:r>
              <a:rPr lang="en-US" altLang="zh-CN" dirty="0" smtClean="0"/>
              <a:t>http://info.cern.ch/hypertext/WWW/TheProject.html</a:t>
            </a:r>
          </a:p>
          <a:p>
            <a:r>
              <a:rPr lang="zh-CN" altLang="en-US" dirty="0" smtClean="0"/>
              <a:t>创建于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编程语言分布统计：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称霸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www.oschina.net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/news/57121/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-language-popularity-statistics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6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分发数据请求，渲染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1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http://baike.baidu.com/view/95930.htm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9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http://realwall.cn/blog/?p=110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．．∵ ∴★．∴∵∴ ╭ ╯╭ ╯╭ ╯╭ ╯∴∵∴∵∴</a:t>
            </a:r>
            <a:endParaRPr kumimoji="1" lang="en-US" altLang="zh-CN" dirty="0" smtClean="0"/>
          </a:p>
          <a:p>
            <a:r>
              <a:rPr kumimoji="1" lang="zh-CN" altLang="en-US" dirty="0" smtClean="0"/>
              <a:t>．☆．∵∴∵．∴∵∴▍▍ ▍▍ ▍▍ ▍▍☆ ★∵∴</a:t>
            </a:r>
            <a:endParaRPr kumimoji="1" lang="en-US" altLang="zh-CN" dirty="0" smtClean="0"/>
          </a:p>
          <a:p>
            <a:r>
              <a:rPr kumimoji="1" lang="zh-CN" altLang="en-US" dirty="0" smtClean="0"/>
              <a:t>▍．∴∵∴∵．∴▅███████████☆ ★∵</a:t>
            </a:r>
            <a:endParaRPr kumimoji="1" lang="en-US" altLang="zh-CN" dirty="0" smtClean="0"/>
          </a:p>
          <a:p>
            <a:r>
              <a:rPr kumimoji="1" lang="zh-CN" altLang="en-US" dirty="0" smtClean="0"/>
              <a:t>◥█▅▅▅▅███▅█▅█▅█▅█▅█▅███◤</a:t>
            </a:r>
            <a:endParaRPr kumimoji="1" lang="en-US" altLang="zh-CN" dirty="0" smtClean="0"/>
          </a:p>
          <a:p>
            <a:r>
              <a:rPr kumimoji="1" lang="zh-CN" altLang="en-US" dirty="0" smtClean="0"/>
              <a:t>． ◥███████████████████◤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zh-CN" altLang="en-US" dirty="0" smtClean="0"/>
              <a:t>．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．◥████████████████■◤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7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F971-6B5D-4F6A-8C4F-8E214888DF1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8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1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dirty="0" smtClean="0"/>
              <a:t>make IT better</a:t>
            </a:r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4072BB-DF50-4467-B57C-7F7F49F05D3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1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4072BB-DF50-4467-B57C-7F7F49F05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4072BB-DF50-4467-B57C-7F7F49F05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wsersync/browser-sync" TargetMode="External"/><Relationship Id="rId2" Type="http://schemas.openxmlformats.org/officeDocument/2006/relationships/hyperlink" Target="https://github.com/chjj/marked" TargetMode="Externa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Ease/pomelo" TargetMode="External"/><Relationship Id="rId2" Type="http://schemas.openxmlformats.org/officeDocument/2006/relationships/hyperlink" Target="https://nodejs.org/en/foundation/members/" TargetMode="Externa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#nodejs" TargetMode="External"/><Relationship Id="rId2" Type="http://schemas.openxmlformats.org/officeDocument/2006/relationships/hyperlink" Target="https://github.com/sindresorhus/awesome-nodej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Node.js" TargetMode="External"/><Relationship Id="rId4" Type="http://schemas.openxmlformats.org/officeDocument/2006/relationships/hyperlink" Target="http://baike.baidu.com/view/3974030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pm.taobao.org/mirrors/node/v5.7.0/node-v5.7.0-x64.msi" TargetMode="External"/><Relationship Id="rId2" Type="http://schemas.openxmlformats.org/officeDocument/2006/relationships/hyperlink" Target="http://npm.taobao.org/mirrors/node/v5.7.0/node-v5.7.0.pk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npm.taobao.org/mirrors/node/v5.7.0/node-v5.7.0-x86.ms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ybutler/nvm-windows/releases/download/1.1.0/nvm-noinstall.zip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graeve.com/img2txt.php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debugger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CommonJ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pm.taobao.org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fs-extra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2847" y="2427335"/>
            <a:ext cx="5758308" cy="923330"/>
          </a:xfrm>
        </p:spPr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服务端编程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讲师：汪磊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Node </a:t>
            </a:r>
            <a:r>
              <a:rPr lang="zh-CN" altLang="en-US" sz="2000" dirty="0" smtClean="0"/>
              <a:t>内部采用 </a:t>
            </a:r>
            <a:r>
              <a:rPr lang="en-US" altLang="zh-CN" sz="2000" dirty="0" smtClean="0"/>
              <a:t>Google Chrome 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V8 </a:t>
            </a:r>
            <a:r>
              <a:rPr lang="zh-CN" altLang="en-US" sz="2000" dirty="0" smtClean="0"/>
              <a:t>引擎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作为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语言</a:t>
            </a:r>
            <a:r>
              <a:rPr lang="zh-CN" altLang="en-US" sz="2000" dirty="0"/>
              <a:t>解释器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自行开发</a:t>
            </a:r>
            <a:r>
              <a:rPr lang="zh-CN" altLang="en-US" sz="2000" dirty="0" smtClean="0"/>
              <a:t>的 </a:t>
            </a:r>
            <a:r>
              <a:rPr lang="en-US" altLang="zh-CN" sz="2000" dirty="0" err="1" smtClean="0"/>
              <a:t>libuv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库</a:t>
            </a:r>
            <a:r>
              <a:rPr lang="zh-CN" altLang="en-US" sz="2000" dirty="0"/>
              <a:t>，调用操作系统资源。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47850" y="3304433"/>
            <a:ext cx="5448300" cy="2947058"/>
            <a:chOff x="1847850" y="3304433"/>
            <a:chExt cx="5448300" cy="2947058"/>
          </a:xfrm>
        </p:grpSpPr>
        <p:sp>
          <p:nvSpPr>
            <p:cNvPr id="7" name="圆角矩形 6"/>
            <p:cNvSpPr/>
            <p:nvPr/>
          </p:nvSpPr>
          <p:spPr>
            <a:xfrm>
              <a:off x="1847850" y="3304433"/>
              <a:ext cx="5448300" cy="575828"/>
            </a:xfrm>
            <a:prstGeom prst="roundRect">
              <a:avLst>
                <a:gd name="adj" fmla="val 11374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66A1"/>
                  </a:solidFill>
                </a:rPr>
                <a:t>My Application</a:t>
              </a:r>
              <a:endParaRPr lang="zh-CN" altLang="en-US" dirty="0">
                <a:solidFill>
                  <a:srgbClr val="0066A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847850" y="4016184"/>
              <a:ext cx="5448300" cy="1523556"/>
              <a:chOff x="1847850" y="4016184"/>
              <a:chExt cx="5448300" cy="1523556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847850" y="4016184"/>
                <a:ext cx="5448300" cy="1523556"/>
              </a:xfrm>
              <a:prstGeom prst="roundRect">
                <a:avLst>
                  <a:gd name="adj" fmla="val 5664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 smtClean="0">
                    <a:solidFill>
                      <a:srgbClr val="0066A1"/>
                    </a:solidFill>
                  </a:rPr>
                  <a:t>Node</a:t>
                </a:r>
                <a:endParaRPr lang="zh-CN" altLang="en-US" dirty="0">
                  <a:solidFill>
                    <a:srgbClr val="0066A1"/>
                  </a:solidFill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080260" y="4556378"/>
                <a:ext cx="4983480" cy="822516"/>
                <a:chOff x="2053590" y="4541138"/>
                <a:chExt cx="4983480" cy="822516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2053590" y="4541138"/>
                  <a:ext cx="2335530" cy="822516"/>
                </a:xfrm>
                <a:prstGeom prst="roundRect">
                  <a:avLst>
                    <a:gd name="adj" fmla="val 5664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0066A1"/>
                      </a:solidFill>
                    </a:rPr>
                    <a:t>Chrome’s V8</a:t>
                  </a:r>
                  <a:endParaRPr lang="zh-CN" altLang="en-US" dirty="0">
                    <a:solidFill>
                      <a:srgbClr val="0066A1"/>
                    </a:solidFill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4701540" y="4541138"/>
                  <a:ext cx="2335530" cy="822516"/>
                </a:xfrm>
                <a:prstGeom prst="roundRect">
                  <a:avLst>
                    <a:gd name="adj" fmla="val 5664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>
                      <a:solidFill>
                        <a:srgbClr val="0066A1"/>
                      </a:solidFill>
                    </a:rPr>
                    <a:t>libuv</a:t>
                  </a:r>
                  <a:endParaRPr lang="zh-CN" altLang="en-US" dirty="0">
                    <a:solidFill>
                      <a:srgbClr val="0066A1"/>
                    </a:solidFill>
                  </a:endParaRPr>
                </a:p>
              </p:txBody>
            </p:sp>
          </p:grpSp>
        </p:grpSp>
        <p:sp>
          <p:nvSpPr>
            <p:cNvPr id="12" name="圆角矩形 11"/>
            <p:cNvSpPr/>
            <p:nvPr/>
          </p:nvSpPr>
          <p:spPr>
            <a:xfrm>
              <a:off x="1847850" y="5675663"/>
              <a:ext cx="5448300" cy="575828"/>
            </a:xfrm>
            <a:prstGeom prst="roundRect">
              <a:avLst>
                <a:gd name="adj" fmla="val 11374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66A1"/>
                  </a:solidFill>
                </a:rPr>
                <a:t>OS</a:t>
              </a:r>
              <a:endParaRPr lang="zh-CN" altLang="en-US" dirty="0">
                <a:solidFill>
                  <a:srgbClr val="0066A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5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异步文件读取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fs.readFile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(file[,options],callback(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err,data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zh-CN" altLang="en-US" dirty="0"/>
              <a:t>同步文件读取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fs.readFileSync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(file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,[,option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lang="zh-CN" altLang="en-US" dirty="0" smtClean="0"/>
              <a:t>文件流的方式读取（后面单独介绍）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fs.createReadStream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(path[, options])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readline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模块逐行读取文本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readline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require('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readline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');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fs = require('fs');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readline.createInterface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({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input: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fs.createReadStream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('sample.txt')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rl.on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('line', (line) =&gt; {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console.log('Line from file:', line);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歌词滚动</a:t>
            </a:r>
            <a:endParaRPr lang="en-US" altLang="zh-CN" dirty="0" smtClean="0"/>
          </a:p>
          <a:p>
            <a:r>
              <a:rPr lang="zh-CN" altLang="en-US" dirty="0" smtClean="0"/>
              <a:t>根据歌曲时间显示对应歌词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文件写入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确保操作</a:t>
            </a:r>
            <a:r>
              <a:rPr kumimoji="1" lang="zh-CN" altLang="en-US" dirty="0">
                <a:solidFill>
                  <a:srgbClr val="FF0000"/>
                </a:solidFill>
              </a:rPr>
              <a:t>没有额外的问题，一定使用绝对路径的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方式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异步文件</a:t>
            </a:r>
            <a:r>
              <a:rPr lang="zh-CN" altLang="en-US" dirty="0" smtClean="0"/>
              <a:t>写入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fs.writeFile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file,data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[,option],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callback(err))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/>
              <a:t>同步文件</a:t>
            </a:r>
            <a:r>
              <a:rPr lang="zh-CN" altLang="en-US" dirty="0" smtClean="0"/>
              <a:t>写入</a:t>
            </a:r>
            <a:endParaRPr lang="en-US" altLang="zh-CN" dirty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fs.writeFileSync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file,data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,[,option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lang="zh-CN" altLang="en-US" dirty="0" smtClean="0"/>
              <a:t>流式</a:t>
            </a:r>
            <a:r>
              <a:rPr lang="zh-CN" altLang="en-US" dirty="0"/>
              <a:t>文件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fs.createWriteStream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(path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[,option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lang="zh-CN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默认写入操作是覆盖源文件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文件写入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异步追加</a:t>
            </a:r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fs.appendFile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file,data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[,options],callback(err))</a:t>
            </a:r>
          </a:p>
          <a:p>
            <a:r>
              <a:rPr lang="zh-CN" altLang="en-US" dirty="0"/>
              <a:t>同步追加</a:t>
            </a:r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fs.appendFileSync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file,data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[,options])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计算工资所得税</a:t>
            </a:r>
            <a:endParaRPr lang="en-US" altLang="zh-CN" dirty="0" smtClean="0"/>
          </a:p>
          <a:p>
            <a:r>
              <a:rPr lang="zh-CN" altLang="en-US" dirty="0"/>
              <a:t>有一</a:t>
            </a:r>
            <a:r>
              <a:rPr lang="zh-CN" altLang="en-US" dirty="0" smtClean="0"/>
              <a:t>个文件中记录了所有人的工资</a:t>
            </a:r>
            <a:endParaRPr lang="en-US" altLang="zh-CN" dirty="0" smtClean="0"/>
          </a:p>
          <a:p>
            <a:r>
              <a:rPr lang="zh-CN" altLang="en-US" dirty="0" smtClean="0"/>
              <a:t>需要动态的计算每个人的</a:t>
            </a:r>
            <a:r>
              <a:rPr lang="zh-CN" altLang="en-US" dirty="0" smtClean="0"/>
              <a:t>所得税</a:t>
            </a:r>
            <a:endParaRPr lang="en-US" altLang="zh-CN" dirty="0" smtClean="0"/>
          </a:p>
          <a:p>
            <a:pPr lvl="1"/>
            <a:r>
              <a:rPr lang="zh-CN" altLang="en-US" dirty="0"/>
              <a:t>张</a:t>
            </a:r>
            <a:r>
              <a:rPr lang="zh-CN" altLang="en-US" dirty="0" smtClean="0"/>
              <a:t>三 </a:t>
            </a:r>
            <a:r>
              <a:rPr lang="en-US" altLang="zh-CN" dirty="0" smtClean="0"/>
              <a:t>13000 5000</a:t>
            </a:r>
          </a:p>
          <a:p>
            <a:pPr lvl="1"/>
            <a:r>
              <a:rPr lang="zh-CN" altLang="en-US" dirty="0"/>
              <a:t>李</a:t>
            </a:r>
            <a:r>
              <a:rPr lang="zh-CN" altLang="en-US" dirty="0" smtClean="0"/>
              <a:t>四 </a:t>
            </a:r>
            <a:r>
              <a:rPr lang="en-US" altLang="zh-CN" dirty="0" smtClean="0"/>
              <a:t>15000 6000</a:t>
            </a:r>
          </a:p>
          <a:p>
            <a:pPr lvl="1"/>
            <a:r>
              <a:rPr lang="zh-CN" altLang="en-US" dirty="0"/>
              <a:t>王</a:t>
            </a:r>
            <a:r>
              <a:rPr lang="zh-CN" altLang="en-US" dirty="0" smtClean="0"/>
              <a:t>五 </a:t>
            </a:r>
            <a:r>
              <a:rPr lang="en-US" altLang="zh-CN" dirty="0" smtClean="0"/>
              <a:t>20000 8000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其它文件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验证路径是否</a:t>
            </a:r>
            <a:r>
              <a:rPr lang="zh-CN" altLang="en-US" dirty="0" smtClean="0"/>
              <a:t>存在（过时的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fs.exists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path,callback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(exists))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fs.existsSync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(path) // =&gt; </a:t>
            </a:r>
            <a:r>
              <a:rPr lang="zh-CN" altLang="en-US" dirty="0">
                <a:latin typeface="Source Code Pro" panose="020B0509030403020204" pitchFamily="49" charset="0"/>
              </a:rPr>
              <a:t>返回布尔类型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</a:p>
          <a:p>
            <a:r>
              <a:rPr lang="zh-CN" altLang="en-US" dirty="0"/>
              <a:t>获取文件信息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fs.stat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path,callback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err,stats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fs.statSync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(path) // =&gt; </a:t>
            </a:r>
            <a:r>
              <a:rPr lang="zh-CN" altLang="en-US" dirty="0">
                <a:latin typeface="Source Code Pro" panose="020B0509030403020204" pitchFamily="49" charset="0"/>
              </a:rPr>
              <a:t>返回一个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fs.Stats</a:t>
            </a:r>
            <a:r>
              <a:rPr lang="zh-CN" altLang="en-US" dirty="0" smtClean="0">
                <a:latin typeface="Source Code Pro" panose="020B0509030403020204" pitchFamily="49" charset="0"/>
              </a:rPr>
              <a:t>实例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/>
              <a:t>移动文件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fs.rename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oldPath,newPath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重命名文件或目录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fs.rename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oldPath,newPath,callback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fs.renameSync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oldPath,newPath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zh-CN" altLang="en-US" dirty="0"/>
              <a:t>删除文件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fs.unlink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path,callback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(err))</a:t>
            </a:r>
          </a:p>
          <a:p>
            <a:pPr lvl="1"/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fs.unlinkSync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(path)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创建一个目录</a:t>
            </a:r>
            <a:endParaRPr lang="en-US" altLang="zh-CN" sz="2000" dirty="0"/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fs.mkdir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(path[,model],callback)</a:t>
            </a:r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fs.mkdirSync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(path[,model])</a:t>
            </a:r>
          </a:p>
          <a:p>
            <a:r>
              <a:rPr lang="zh-CN" altLang="en-US" sz="2000" dirty="0"/>
              <a:t>删除一个空目录</a:t>
            </a:r>
            <a:endParaRPr lang="en-US" altLang="zh-CN" sz="2000" dirty="0"/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fs.rmdir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path,callback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fs.rmdirSync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(path)</a:t>
            </a:r>
          </a:p>
          <a:p>
            <a:r>
              <a:rPr lang="zh-CN" altLang="en-US" sz="2000" dirty="0"/>
              <a:t>读取一个目录</a:t>
            </a:r>
            <a:endParaRPr lang="en-US" altLang="zh-CN" sz="2000" dirty="0"/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fs.readdir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path,callback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err,files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lvl="1"/>
            <a:r>
              <a:rPr lang="en-US" altLang="zh-CN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fs.readdirSync</a:t>
            </a:r>
            <a:r>
              <a:rPr lang="en-US" altLang="zh-CN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(path) // =&gt; </a:t>
            </a:r>
            <a:r>
              <a:rPr lang="zh-CN" altLang="en-US" sz="1800" dirty="0">
                <a:latin typeface="Source Code Pro" panose="020B0509030403020204" pitchFamily="49" charset="0"/>
              </a:rPr>
              <a:t>返回</a:t>
            </a:r>
            <a:r>
              <a:rPr lang="en-US" altLang="zh-CN" sz="18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files</a:t>
            </a:r>
            <a:endParaRPr lang="en-US" altLang="zh-CN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zh-CN" altLang="en-US" dirty="0"/>
              <a:t>一个根目录中的所有的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打印文件列表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递归</a:t>
            </a:r>
            <a:r>
              <a:rPr lang="zh-CN" altLang="en-US" dirty="0" smtClean="0"/>
              <a:t>打印树状结构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在</a:t>
            </a:r>
            <a:r>
              <a:rPr lang="en-US" altLang="zh-CN" dirty="0"/>
              <a:t>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中的用途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4438" y="1825378"/>
            <a:ext cx="1589182" cy="4419600"/>
          </a:xfrm>
          <a:prstGeom prst="roundRect">
            <a:avLst>
              <a:gd name="adj" fmla="val 1366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86578" y="1825378"/>
            <a:ext cx="5928772" cy="4419600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22320" y="2295014"/>
            <a:ext cx="4747260" cy="3778126"/>
          </a:xfrm>
          <a:prstGeom prst="roundRect">
            <a:avLst>
              <a:gd name="adj" fmla="val 435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Application Server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Node </a:t>
            </a:r>
            <a:r>
              <a:rPr lang="zh-CN" altLang="en-US" dirty="0" smtClean="0"/>
              <a:t>开发的 </a:t>
            </a:r>
            <a:r>
              <a:rPr lang="en-US" altLang="zh-CN" dirty="0" smtClean="0"/>
              <a:t>Application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处理用户的所有请求和给用户的响应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93620" y="319278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293620" y="503682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监视文件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监视文件变化：</a:t>
            </a:r>
          </a:p>
          <a:p>
            <a:pPr lvl="1"/>
            <a:r>
              <a:rPr lang="en-US" altLang="zh-CN" dirty="0" err="1"/>
              <a:t>fs.watchFile</a:t>
            </a:r>
            <a:r>
              <a:rPr lang="en-US" altLang="zh-CN" dirty="0"/>
              <a:t>(filename[, options], listener(</a:t>
            </a:r>
            <a:r>
              <a:rPr lang="en-US" altLang="zh-CN" dirty="0" err="1"/>
              <a:t>curr,prev</a:t>
            </a:r>
            <a:r>
              <a:rPr lang="en-US" altLang="zh-CN" dirty="0"/>
              <a:t>))</a:t>
            </a:r>
          </a:p>
          <a:p>
            <a:pPr lvl="2"/>
            <a:r>
              <a:rPr lang="en-US" altLang="zh-CN" dirty="0"/>
              <a:t>options:{</a:t>
            </a:r>
            <a:r>
              <a:rPr lang="en-US" altLang="zh-CN" dirty="0" err="1"/>
              <a:t>persistent,interval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fs.watch</a:t>
            </a:r>
            <a:r>
              <a:rPr lang="en-US" altLang="zh-CN" dirty="0"/>
              <a:t>(filename[,options][,listener])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文件监视案例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利用文件监视实现自动 </a:t>
            </a:r>
            <a:r>
              <a:rPr lang="en-US" altLang="zh-CN" dirty="0" smtClean="0"/>
              <a:t>markdown </a:t>
            </a:r>
            <a:r>
              <a:rPr lang="zh-CN" altLang="en-US" dirty="0" smtClean="0"/>
              <a:t>文件转换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github.com/chjj/marked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github.com/Browsersync/browser-sync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 </a:t>
            </a:r>
            <a:r>
              <a:rPr lang="en-US" altLang="zh-CN" dirty="0" smtClean="0"/>
              <a:t>less </a:t>
            </a:r>
            <a:r>
              <a:rPr lang="zh-CN" altLang="en-US" dirty="0" smtClean="0"/>
              <a:t>自动转换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缓冲区处理（二进制数据）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什么是缓冲区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为什么要有缓冲区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缓冲区操作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什么是缓冲区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缓冲区就是内存中操作数据的容器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只是数据容器而已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通过缓冲区可以很方便的操作二进制数据</a:t>
            </a:r>
            <a:endParaRPr lang="en-US" altLang="zh-CN" dirty="0" smtClean="0"/>
          </a:p>
          <a:p>
            <a:r>
              <a:rPr lang="zh-CN" altLang="en-US" dirty="0" smtClean="0"/>
              <a:t>而且在大文件操作时必须有缓冲区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为什么要有缓冲区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</a:t>
            </a:r>
            <a:r>
              <a:rPr lang="zh-CN" altLang="en-US" dirty="0" smtClean="0"/>
              <a:t>是比较擅长处理字符串，但是早期的应用场景主要用于处理</a:t>
            </a:r>
            <a:r>
              <a:rPr lang="en-US" altLang="zh-CN" dirty="0"/>
              <a:t>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文档，不会有太大篇幅的数据处理，也不会接触到二进制的数据。</a:t>
            </a:r>
            <a:endParaRPr lang="en-US" altLang="zh-CN" dirty="0" smtClean="0"/>
          </a:p>
          <a:p>
            <a:r>
              <a:rPr lang="zh-CN" altLang="en-US" dirty="0" smtClean="0"/>
              <a:t>而在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中操作数据、网络通信是没办法完全以字符串的方式操作的，简单来说</a:t>
            </a:r>
            <a:endParaRPr lang="en-US" altLang="zh-CN" dirty="0" smtClean="0"/>
          </a:p>
          <a:p>
            <a:r>
              <a:rPr lang="zh-CN" altLang="en-US" dirty="0" smtClean="0"/>
              <a:t>所以在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中引入了一个二进制的缓冲区的实现：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个字节的缓冲区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buffer = new Buffer(4);</a:t>
            </a:r>
          </a:p>
          <a:p>
            <a:r>
              <a:rPr lang="zh-CN" altLang="en-US" dirty="0" smtClean="0"/>
              <a:t>通过指定数组内容的方式创建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buffer = new Buffer([00,01]);</a:t>
            </a:r>
          </a:p>
          <a:p>
            <a:r>
              <a:rPr lang="zh-CN" altLang="en-US" dirty="0" smtClean="0"/>
              <a:t>通过指定编码的方式创建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buffer = new Buffer('hello', 'utf8');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默认支持的编码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Buffers </a:t>
            </a:r>
            <a:r>
              <a:rPr lang="zh-CN" altLang="en-US" dirty="0"/>
              <a:t>和 </a:t>
            </a:r>
            <a:r>
              <a:rPr lang="en-US" altLang="zh-CN" dirty="0" smtClean="0"/>
              <a:t>JavaScript </a:t>
            </a:r>
            <a:r>
              <a:rPr lang="zh-CN" altLang="en-US" dirty="0"/>
              <a:t>字符串对象之间转换时需要一个明确的编码方法。下面是字符串的不同编码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ascii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en-US" altLang="zh-CN" dirty="0"/>
              <a:t> - 7</a:t>
            </a:r>
            <a:r>
              <a:rPr lang="zh-CN" altLang="en-US" dirty="0"/>
              <a:t>位的 </a:t>
            </a:r>
            <a:r>
              <a:rPr lang="en-US" altLang="zh-CN" dirty="0"/>
              <a:t>ASCII </a:t>
            </a:r>
            <a:r>
              <a:rPr lang="zh-CN" altLang="en-US" dirty="0"/>
              <a:t>数据。这种编码方式非常快，它会移除最高位内容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'utf8'</a:t>
            </a:r>
            <a:r>
              <a:rPr lang="en-US" altLang="zh-CN" dirty="0"/>
              <a:t> - </a:t>
            </a:r>
            <a:r>
              <a:rPr lang="zh-CN" altLang="en-US" dirty="0"/>
              <a:t>多字节编码 </a:t>
            </a:r>
            <a:r>
              <a:rPr lang="en-US" altLang="zh-CN" dirty="0"/>
              <a:t>Unicode </a:t>
            </a:r>
            <a:r>
              <a:rPr lang="zh-CN" altLang="en-US" dirty="0"/>
              <a:t>字符。大部分网页和文档使用这类编码方式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'utf16le'</a:t>
            </a:r>
            <a:r>
              <a:rPr lang="en-US" altLang="zh-CN" dirty="0"/>
              <a:t> - 2</a:t>
            </a:r>
            <a:r>
              <a:rPr lang="zh-CN" altLang="en-US" dirty="0"/>
              <a:t>个或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r>
              <a:rPr lang="en-US" altLang="zh-CN" dirty="0"/>
              <a:t>, Little Endian (LE) </a:t>
            </a:r>
            <a:r>
              <a:rPr lang="zh-CN" altLang="en-US" dirty="0"/>
              <a:t>编码 </a:t>
            </a:r>
            <a:r>
              <a:rPr lang="en-US" altLang="zh-CN" dirty="0"/>
              <a:t>Unicode </a:t>
            </a:r>
            <a:r>
              <a:rPr lang="zh-CN" altLang="en-US" dirty="0"/>
              <a:t>字符。编码范围 </a:t>
            </a:r>
            <a:r>
              <a:rPr lang="en-US" altLang="zh-CN" dirty="0"/>
              <a:t>(U+10000 </a:t>
            </a:r>
            <a:r>
              <a:rPr lang="zh-CN" altLang="en-US" dirty="0"/>
              <a:t>到 </a:t>
            </a:r>
            <a:r>
              <a:rPr lang="en-US" altLang="zh-CN" dirty="0"/>
              <a:t>U+10FFFF)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'ucs2'</a:t>
            </a:r>
            <a:r>
              <a:rPr lang="en-US" altLang="zh-CN" dirty="0"/>
              <a:t> - 'utf16le'</a:t>
            </a:r>
            <a:r>
              <a:rPr lang="zh-CN" altLang="en-US" dirty="0"/>
              <a:t>的子集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'base64'</a:t>
            </a:r>
            <a:r>
              <a:rPr lang="en-US" altLang="zh-CN" dirty="0"/>
              <a:t> - Base64 </a:t>
            </a:r>
            <a:r>
              <a:rPr lang="zh-CN" altLang="en-US" dirty="0"/>
              <a:t>字符编码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'binary'</a:t>
            </a:r>
            <a:r>
              <a:rPr lang="en-US" altLang="zh-CN" dirty="0"/>
              <a:t> - </a:t>
            </a:r>
            <a:r>
              <a:rPr lang="zh-CN" altLang="en-US" dirty="0"/>
              <a:t>仅使用每个字符的头</a:t>
            </a:r>
            <a:r>
              <a:rPr lang="en-US" altLang="zh-CN" dirty="0"/>
              <a:t>8</a:t>
            </a:r>
            <a:r>
              <a:rPr lang="zh-CN" altLang="en-US" dirty="0"/>
              <a:t>位将原始的二进制信息进行编码。在需使用 </a:t>
            </a:r>
            <a:r>
              <a:rPr lang="en-US" altLang="zh-CN" dirty="0"/>
              <a:t>Buffer </a:t>
            </a:r>
            <a:r>
              <a:rPr lang="zh-CN" altLang="en-US" dirty="0"/>
              <a:t>的情况下，应该尽量避免使用这个已经过时的编码方式。这个编码方式将会在未来某个版本中弃用。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'hex'</a:t>
            </a:r>
            <a:r>
              <a:rPr lang="en-US" altLang="zh-CN" dirty="0"/>
              <a:t> - </a:t>
            </a:r>
            <a:r>
              <a:rPr lang="zh-CN" altLang="en-US" dirty="0"/>
              <a:t>每个字节都采用 </a:t>
            </a:r>
            <a:r>
              <a:rPr lang="en-US" altLang="zh-CN" dirty="0"/>
              <a:t>2 </a:t>
            </a:r>
            <a:r>
              <a:rPr lang="zh-CN" altLang="en-US" dirty="0"/>
              <a:t>进制编码。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8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对咱们目前的情况来说只很少使用场景：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将图片转成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2"/>
            <a:r>
              <a:rPr lang="en-US" altLang="zh-CN" sz="1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  <a:r>
              <a:rPr lang="en-US" altLang="zh-C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:[&lt;MIME type&gt;][;charset=&lt;charset&gt;][;base64],&lt;encoded data&gt;</a:t>
            </a:r>
            <a:endParaRPr lang="en-US" altLang="zh-CN" sz="1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zh-CN" altLang="en-US" dirty="0" smtClean="0"/>
              <a:t>对文字进行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以上的方式过于“简单粗暴”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zh-CN" altLang="en-US" dirty="0"/>
              <a:t>大</a:t>
            </a:r>
            <a:r>
              <a:rPr lang="zh-CN" altLang="en-US" dirty="0" smtClean="0"/>
              <a:t>水桶，需要从一个桶倒入另外一个桶？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直接把有水的桶中的水直接倒入</a:t>
            </a:r>
            <a:r>
              <a:rPr lang="zh-CN" altLang="en-US" dirty="0">
                <a:solidFill>
                  <a:schemeClr val="bg1"/>
                </a:solidFill>
              </a:rPr>
              <a:t>另一</a:t>
            </a:r>
            <a:r>
              <a:rPr lang="zh-CN" altLang="en-US" dirty="0" smtClean="0">
                <a:solidFill>
                  <a:schemeClr val="bg1"/>
                </a:solidFill>
              </a:rPr>
              <a:t>个桶中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从有水的桶中一点</a:t>
            </a:r>
            <a:r>
              <a:rPr lang="zh-CN" altLang="en-US" dirty="0">
                <a:solidFill>
                  <a:schemeClr val="bg1"/>
                </a:solidFill>
              </a:rPr>
              <a:t>一点的舀到另一个</a:t>
            </a:r>
            <a:r>
              <a:rPr lang="zh-CN" altLang="en-US" dirty="0" smtClean="0">
                <a:solidFill>
                  <a:schemeClr val="bg1"/>
                </a:solidFill>
              </a:rPr>
              <a:t>水桶中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管道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什么时候用什么方式？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在</a:t>
            </a:r>
            <a:r>
              <a:rPr lang="en-US" altLang="zh-CN" dirty="0"/>
              <a:t>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中的用途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4438" y="1825378"/>
            <a:ext cx="1589182" cy="4419600"/>
          </a:xfrm>
          <a:prstGeom prst="roundRect">
            <a:avLst>
              <a:gd name="adj" fmla="val 1366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86578" y="1825378"/>
            <a:ext cx="5928772" cy="4419600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66894" y="2295014"/>
            <a:ext cx="2084070" cy="3778126"/>
          </a:xfrm>
          <a:prstGeom prst="roundRect">
            <a:avLst>
              <a:gd name="adj" fmla="val 898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User Server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Front Server)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Node </a:t>
            </a:r>
            <a:r>
              <a:rPr lang="zh-CN" altLang="en-US" dirty="0" smtClean="0"/>
              <a:t>分发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调用服务接口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渲染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5985510" y="2295014"/>
            <a:ext cx="2084070" cy="3778126"/>
          </a:xfrm>
          <a:prstGeom prst="roundRect">
            <a:avLst>
              <a:gd name="adj" fmla="val 898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Application Server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传统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Java</a:t>
            </a:r>
          </a:p>
          <a:p>
            <a:pPr algn="ctr"/>
            <a:r>
              <a:rPr lang="en-US" altLang="zh-CN" dirty="0" err="1" smtClean="0"/>
              <a:t>.Net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提供服务接口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293620" y="3154680"/>
            <a:ext cx="117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293620" y="5173980"/>
            <a:ext cx="117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50964" y="3185160"/>
            <a:ext cx="43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550964" y="5173980"/>
            <a:ext cx="434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2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的文档中经常见到 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（流）</a:t>
            </a:r>
            <a:endParaRPr lang="en-US" altLang="zh-CN" dirty="0" smtClean="0"/>
          </a:p>
          <a:p>
            <a:r>
              <a:rPr lang="zh-CN" altLang="en-US" dirty="0" smtClean="0"/>
              <a:t>什么是流？</a:t>
            </a:r>
            <a:endParaRPr lang="en-US" altLang="zh-CN" dirty="0" smtClean="0"/>
          </a:p>
          <a:p>
            <a:pPr lvl="1"/>
            <a:r>
              <a:rPr lang="zh-CN" altLang="en-US" dirty="0"/>
              <a:t>文件</a:t>
            </a:r>
            <a:r>
              <a:rPr lang="zh-CN" altLang="en-US" dirty="0" smtClean="0"/>
              <a:t>流、网络流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任何数据的最根本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表现形式都是二进制的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788" y="2724976"/>
            <a:ext cx="4043562" cy="30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文件流就是以面向对象的概念对文件数据进行的抽象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文件流定义了一些对文件数据的操作方式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3646326"/>
            <a:ext cx="3829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大文件拷贝</a:t>
            </a:r>
            <a:endParaRPr lang="en-US" altLang="zh-CN" dirty="0" smtClean="0"/>
          </a:p>
          <a:p>
            <a:r>
              <a:rPr lang="en-US" altLang="zh-CN" dirty="0"/>
              <a:t>https://github.com/tj/node-progress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网络操作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学习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内部与网络操作相关的模块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用于解析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格式的模块</a:t>
            </a:r>
            <a:endParaRPr lang="en-US" altLang="zh-CN" dirty="0"/>
          </a:p>
          <a:p>
            <a:r>
              <a:rPr lang="en-US" altLang="zh-CN" dirty="0" err="1" smtClean="0"/>
              <a:t>querystring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用于操作类似 </a:t>
            </a:r>
            <a:r>
              <a:rPr lang="en-US" altLang="zh-CN" dirty="0" smtClean="0"/>
              <a:t>k1=v1&amp;k2=v2 </a:t>
            </a:r>
            <a:r>
              <a:rPr lang="zh-CN" altLang="en-US" dirty="0" smtClean="0"/>
              <a:t>的查询字符串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</a:p>
          <a:p>
            <a:pPr lvl="1"/>
            <a:r>
              <a:rPr lang="zh-CN" altLang="en-US" dirty="0" smtClean="0"/>
              <a:t>用于创建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服务器或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5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 </a:t>
            </a:r>
            <a:r>
              <a:rPr kumimoji="1" lang="zh-CN" altLang="en-US" dirty="0" smtClean="0"/>
              <a:t>解析模块（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将一个 </a:t>
            </a:r>
            <a:r>
              <a:rPr kumimoji="1" lang="en-US" altLang="zh-CN" dirty="0"/>
              <a:t>URL </a:t>
            </a:r>
            <a:r>
              <a:rPr kumimoji="1" lang="zh-CN" altLang="en-US" dirty="0"/>
              <a:t>字符串解析为一个 </a:t>
            </a:r>
            <a:r>
              <a:rPr kumimoji="1" lang="en-US" altLang="zh-CN" dirty="0"/>
              <a:t>URL 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url.parse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urlStr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 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parseQueryString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][, 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slashesDenoteHost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kumimoji="1" lang="zh-CN" altLang="en-US" dirty="0" smtClean="0"/>
              <a:t>将一个 </a:t>
            </a:r>
            <a:r>
              <a:rPr kumimoji="1" lang="en-US" altLang="zh-CN" dirty="0" smtClean="0"/>
              <a:t>URL </a:t>
            </a:r>
            <a:r>
              <a:rPr kumimoji="1" lang="zh-CN" altLang="en-US" dirty="0" smtClean="0"/>
              <a:t>对象格式化为字符串的形式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url.format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urlObj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kumimoji="1" lang="zh-CN" altLang="en-US" dirty="0" smtClean="0"/>
              <a:t>用于组合 </a:t>
            </a:r>
            <a:r>
              <a:rPr kumimoji="1" lang="en-US" altLang="zh-CN" dirty="0" smtClean="0"/>
              <a:t>URL </a:t>
            </a:r>
            <a:r>
              <a:rPr kumimoji="1" lang="zh-CN" altLang="en-US" dirty="0" smtClean="0"/>
              <a:t>成员为完整的 </a:t>
            </a:r>
            <a:r>
              <a:rPr kumimoji="1" lang="en-US" altLang="zh-CN" dirty="0" smtClean="0"/>
              <a:t>URL </a:t>
            </a:r>
            <a:r>
              <a:rPr kumimoji="1" lang="zh-CN" altLang="en-US" dirty="0" smtClean="0"/>
              <a:t>字符串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url.resolve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(from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to)</a:t>
            </a:r>
            <a:endParaRPr kumimoji="1"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查询字符串模块（</a:t>
            </a:r>
            <a:r>
              <a:rPr kumimoji="1" lang="en-US" altLang="zh-CN" dirty="0" err="1" smtClean="0"/>
              <a:t>querystring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querystring.escape</a:t>
            </a:r>
            <a:endParaRPr kumimoji="1"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querystring.parse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 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][, 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eq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][, options])</a:t>
            </a:r>
          </a:p>
          <a:p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querystring.stringify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obj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[, 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][, </a:t>
            </a:r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eq</a:t>
            </a:r>
            <a:r>
              <a:rPr kumimoji="1"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][, options])</a:t>
            </a:r>
          </a:p>
          <a:p>
            <a:r>
              <a:rPr kumimoji="1"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querystring.unescape</a:t>
            </a:r>
            <a:endParaRPr kumimoji="1"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</a:t>
            </a:r>
            <a:r>
              <a:rPr kumimoji="1" lang="zh-CN" altLang="en-US" dirty="0" smtClean="0"/>
              <a:t>服务模块（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2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在当下的使用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https://github.com/nodejs/node-v0.x-archive/wiki/Projects,-Applications,-and-Companies-Using-Node</a:t>
            </a:r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://nodejs.org/en/foundation/members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github.com/NetEase/pomelo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linkedin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与传统的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开发方式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55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快速开发框架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8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2121758" y="3900676"/>
            <a:ext cx="3850395" cy="74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开发中的非阻塞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早些时候，当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还是一个个的页面的时候：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这种时候是没有必要的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132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29768" y="2812356"/>
            <a:ext cx="1191990" cy="109113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29768" y="4099868"/>
            <a:ext cx="1191990" cy="109113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3597" y="2604887"/>
            <a:ext cx="4343624" cy="289688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10" name="剪去单角的矩形 9"/>
          <p:cNvSpPr/>
          <p:nvPr/>
        </p:nvSpPr>
        <p:spPr>
          <a:xfrm>
            <a:off x="6200652" y="3186653"/>
            <a:ext cx="1193898" cy="98918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index.htm</a:t>
            </a:r>
            <a:endParaRPr lang="zh-CN" altLang="en-US" sz="1200" dirty="0"/>
          </a:p>
        </p:txBody>
      </p:sp>
      <p:sp>
        <p:nvSpPr>
          <p:cNvPr id="11" name="剪去单角的矩形 10"/>
          <p:cNvSpPr/>
          <p:nvPr/>
        </p:nvSpPr>
        <p:spPr>
          <a:xfrm>
            <a:off x="5959938" y="3406084"/>
            <a:ext cx="1193898" cy="98918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index.htm</a:t>
            </a:r>
            <a:endParaRPr lang="zh-CN" altLang="en-US" sz="1200" dirty="0"/>
          </a:p>
        </p:txBody>
      </p:sp>
      <p:sp>
        <p:nvSpPr>
          <p:cNvPr id="12" name="剪去单角的矩形 11"/>
          <p:cNvSpPr/>
          <p:nvPr/>
        </p:nvSpPr>
        <p:spPr>
          <a:xfrm>
            <a:off x="5719224" y="3605276"/>
            <a:ext cx="1193898" cy="98918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index.htm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7" idx="3"/>
            <a:endCxn id="12" idx="2"/>
          </p:cNvCxnSpPr>
          <p:nvPr/>
        </p:nvCxnSpPr>
        <p:spPr>
          <a:xfrm>
            <a:off x="2121758" y="3357923"/>
            <a:ext cx="3597466" cy="74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开发中的非阻塞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再看看当下：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各种业务需求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各种设备访问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一切为了高效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子进程</a:t>
            </a:r>
            <a:r>
              <a:rPr kumimoji="1" lang="zh-CN" altLang="en-US" dirty="0" smtClean="0"/>
              <a:t>模块（</a:t>
            </a:r>
            <a:r>
              <a:rPr kumimoji="1" lang="en-US" altLang="zh-CN" dirty="0" err="1" smtClean="0"/>
              <a:t>child_process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加密解密模块（</a:t>
            </a:r>
            <a:r>
              <a:rPr kumimoji="1" lang="en-US" altLang="zh-CN" dirty="0"/>
              <a:t>crypto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Node </a:t>
            </a:r>
            <a:r>
              <a:rPr lang="zh-CN" altLang="en-US" dirty="0" smtClean="0">
                <a:solidFill>
                  <a:srgbClr val="FF0000"/>
                </a:solidFill>
              </a:rPr>
              <a:t>是一个 </a:t>
            </a:r>
            <a:r>
              <a:rPr lang="en-US" altLang="zh-CN" dirty="0" smtClean="0">
                <a:solidFill>
                  <a:srgbClr val="FF0000"/>
                </a:solidFill>
              </a:rPr>
              <a:t>JavaScript </a:t>
            </a:r>
            <a:r>
              <a:rPr lang="zh-CN" altLang="en-US" dirty="0" smtClean="0">
                <a:solidFill>
                  <a:srgbClr val="FF0000"/>
                </a:solidFill>
              </a:rPr>
              <a:t>的运行环境（平台），不是一门语言，也不是 </a:t>
            </a:r>
            <a:r>
              <a:rPr lang="en-US" altLang="zh-CN" dirty="0" smtClean="0">
                <a:solidFill>
                  <a:srgbClr val="FF0000"/>
                </a:solidFill>
              </a:rPr>
              <a:t>JavaScript </a:t>
            </a:r>
            <a:r>
              <a:rPr lang="zh-CN" altLang="en-US" dirty="0" smtClean="0">
                <a:solidFill>
                  <a:srgbClr val="FF0000"/>
                </a:solidFill>
              </a:rPr>
              <a:t>的框架；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Node </a:t>
            </a:r>
            <a:r>
              <a:rPr lang="zh-CN" altLang="en-US" dirty="0" smtClean="0"/>
              <a:t>的实现结构；</a:t>
            </a:r>
            <a:endParaRPr lang="en-US" altLang="zh-CN" dirty="0" smtClean="0"/>
          </a:p>
          <a:p>
            <a:r>
              <a:rPr lang="en-US" altLang="zh-CN" dirty="0" smtClean="0"/>
              <a:t>Node </a:t>
            </a:r>
            <a:r>
              <a:rPr lang="zh-CN" altLang="en-US" dirty="0" smtClean="0"/>
              <a:t>可以用来开发服务端应用程序，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系统；</a:t>
            </a:r>
            <a:endParaRPr lang="en-US" altLang="zh-CN" dirty="0" smtClean="0"/>
          </a:p>
          <a:p>
            <a:r>
              <a:rPr lang="zh-CN" altLang="en-US" dirty="0" smtClean="0"/>
              <a:t>基于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的前端工具集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github.com/sindresorhus/awesome-nodejs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http://javascript.ruanyifeng.com/#</a:t>
            </a:r>
            <a:r>
              <a:rPr lang="en-US" altLang="zh-CN" dirty="0" smtClean="0">
                <a:hlinkClick r:id="rId3"/>
              </a:rPr>
              <a:t>nodejs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baike.baidu.com/view/3974030.htm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zh.wikipedia.org/wiki/Node.js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安装包的方式（不推荐）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下载安装包：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Darwin</a:t>
            </a:r>
            <a:r>
              <a:rPr lang="zh-CN" altLang="en-US" dirty="0" smtClean="0"/>
              <a:t>：</a:t>
            </a:r>
            <a:r>
              <a:rPr lang="zh-CN" altLang="en-US" dirty="0" smtClean="0">
                <a:hlinkClick r:id="rId2"/>
              </a:rPr>
              <a:t>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x64</a:t>
            </a:r>
            <a:r>
              <a:rPr lang="en-US" altLang="zh-CN" dirty="0" smtClean="0"/>
              <a:t> / </a:t>
            </a:r>
            <a:r>
              <a:rPr lang="en-US" altLang="zh-CN" dirty="0" smtClean="0">
                <a:hlinkClick r:id="rId4"/>
              </a:rPr>
              <a:t>x86</a:t>
            </a:r>
            <a:endParaRPr lang="en-US" altLang="zh-CN" dirty="0" smtClean="0"/>
          </a:p>
          <a:p>
            <a:r>
              <a:rPr lang="zh-CN" altLang="en-US" dirty="0" smtClean="0"/>
              <a:t>安装过程：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Next</a:t>
            </a:r>
          </a:p>
          <a:p>
            <a:pPr lvl="1"/>
            <a:r>
              <a:rPr lang="en-US" altLang="zh-CN" dirty="0" smtClean="0"/>
              <a:t>Next</a:t>
            </a:r>
          </a:p>
          <a:p>
            <a:pPr lvl="1"/>
            <a:r>
              <a:rPr lang="en-US" altLang="zh-CN" dirty="0" smtClean="0"/>
              <a:t>Next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9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重新下载最新的安装包；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覆盖安装即可；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以前版本安装的很多全局的工具包需要重新安装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无法回滚到之前的版本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无法在多个版本之间切换（很多时候我们要使用特定版本）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NVM </a:t>
            </a:r>
            <a:r>
              <a:rPr lang="zh-CN" altLang="en-US" dirty="0" smtClean="0"/>
              <a:t>的方式安装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 OS 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 </a:t>
            </a:r>
            <a:r>
              <a:rPr lang="zh-CN" altLang="en-US" i="1" u="sng" dirty="0" smtClean="0"/>
              <a:t>终端</a:t>
            </a:r>
            <a:r>
              <a:rPr lang="en-US" altLang="zh-CN" i="1" u="sng" dirty="0" smtClean="0"/>
              <a:t>.app </a:t>
            </a:r>
          </a:p>
          <a:p>
            <a:pPr lvl="1"/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2"/>
            <a:r>
              <a:rPr lang="pt-BR" altLang="zh-CN" sz="1000" dirty="0">
                <a:latin typeface="Source Code Pro" charset="0"/>
                <a:ea typeface="Source Code Pro" charset="0"/>
                <a:cs typeface="Source Code Pro" charset="0"/>
              </a:rPr>
              <a:t>curl -o- https://raw.githubusercontent.com/creationix/nvm/v0.31.0/install.sh | </a:t>
            </a:r>
            <a:r>
              <a:rPr lang="pt-BR" altLang="zh-CN" sz="1000" dirty="0" smtClean="0">
                <a:latin typeface="Source Code Pro" charset="0"/>
                <a:ea typeface="Source Code Pro" charset="0"/>
                <a:cs typeface="Source Code Pro" charset="0"/>
              </a:rPr>
              <a:t>bash</a:t>
            </a:r>
          </a:p>
          <a:p>
            <a:pPr lvl="2"/>
            <a:r>
              <a:rPr lang="en-US" altLang="zh-CN" sz="1000" dirty="0">
                <a:latin typeface="Source Code Pro" charset="0"/>
                <a:ea typeface="Source Code Pro" charset="0"/>
                <a:cs typeface="Source Code Pro" charset="0"/>
              </a:rPr>
              <a:t>source ~/.</a:t>
            </a:r>
            <a:r>
              <a:rPr lang="en-US" altLang="zh-CN" sz="1000" dirty="0" smtClean="0">
                <a:latin typeface="Source Code Pro" charset="0"/>
                <a:ea typeface="Source Code Pro" charset="0"/>
                <a:cs typeface="Source Code Pro" charset="0"/>
              </a:rPr>
              <a:t>nvm/nvm.sh</a:t>
            </a:r>
          </a:p>
          <a:p>
            <a:pPr lvl="1"/>
            <a:r>
              <a:rPr lang="zh-CN" altLang="en-US" dirty="0"/>
              <a:t>安装以后，</a:t>
            </a:r>
            <a:r>
              <a:rPr lang="en-US" altLang="zh-CN" dirty="0"/>
              <a:t>nvm</a:t>
            </a:r>
            <a:r>
              <a:rPr lang="zh-CN" altLang="en-US" dirty="0"/>
              <a:t>的执行脚本，每次使用前都要激活，建议将其加入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zh-CN" altLang="en-US" dirty="0"/>
              <a:t>文件（假定使用</a:t>
            </a:r>
            <a:r>
              <a:rPr lang="en-US" altLang="zh-CN" dirty="0"/>
              <a:t>Bash</a:t>
            </a:r>
            <a:r>
              <a:rPr lang="zh-CN" altLang="en-US" dirty="0"/>
              <a:t>）。激活后，就可以安装指定版本的</a:t>
            </a:r>
            <a:r>
              <a:rPr lang="en-US" altLang="zh-CN" dirty="0"/>
              <a:t>Node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可以使用 </a:t>
            </a:r>
            <a:r>
              <a:rPr lang="en-US" altLang="zh-CN" dirty="0" smtClean="0"/>
              <a:t>Homebrew </a:t>
            </a:r>
            <a:r>
              <a:rPr lang="zh-CN" altLang="en-US" dirty="0" smtClean="0"/>
              <a:t>安装（更方便，维护更简单）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brew install nvm</a:t>
            </a:r>
            <a:endParaRPr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2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是什么？带来了什么？能用来做什么？</a:t>
            </a:r>
            <a:endParaRPr lang="en-US" altLang="zh-CN" dirty="0" smtClean="0"/>
          </a:p>
          <a:p>
            <a:r>
              <a:rPr lang="zh-CN" altLang="en-US" dirty="0" smtClean="0"/>
              <a:t>如何搭建一个</a:t>
            </a:r>
            <a:r>
              <a:rPr lang="en-US" altLang="zh-CN" dirty="0"/>
              <a:t>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的开发和生产环境？</a:t>
            </a:r>
            <a:endParaRPr lang="en-US" altLang="zh-CN" dirty="0" smtClean="0"/>
          </a:p>
          <a:p>
            <a:r>
              <a:rPr lang="zh-CN" altLang="en-US" dirty="0" smtClean="0"/>
              <a:t>快速上手使用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，操作入门</a:t>
            </a:r>
            <a:endParaRPr lang="en-US" altLang="zh-CN" dirty="0" smtClean="0"/>
          </a:p>
          <a:p>
            <a:r>
              <a:rPr lang="zh-CN" altLang="en-US" dirty="0" smtClean="0"/>
              <a:t>常见的核心模块和对象的使用</a:t>
            </a:r>
            <a:endParaRPr lang="en-US" altLang="zh-CN" dirty="0" smtClean="0"/>
          </a:p>
          <a:p>
            <a:r>
              <a:rPr lang="zh-CN" altLang="en-US" dirty="0" smtClean="0"/>
              <a:t>数据库的概念和通过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操作数据库</a:t>
            </a:r>
            <a:endParaRPr lang="en-US" altLang="zh-CN" dirty="0" smtClean="0"/>
          </a:p>
          <a:p>
            <a:r>
              <a:rPr lang="zh-CN" altLang="en-US" dirty="0" smtClean="0"/>
              <a:t>服务器端开发的基本概念以及如何通过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常用的快速开发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应用程序框架</a:t>
            </a:r>
            <a:endParaRPr lang="en-US" altLang="zh-CN" dirty="0" smtClean="0"/>
          </a:p>
          <a:p>
            <a:r>
              <a:rPr lang="zh-CN" altLang="en-US" dirty="0" smtClean="0"/>
              <a:t>综合项目实战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NVM </a:t>
            </a:r>
            <a:r>
              <a:rPr lang="zh-CN" altLang="en-US" dirty="0"/>
              <a:t>的方式安装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 </a:t>
            </a:r>
            <a:r>
              <a:rPr lang="zh-CN" altLang="en-US" dirty="0" smtClean="0"/>
              <a:t>下也开发了一个 </a:t>
            </a:r>
            <a:r>
              <a:rPr lang="en-US" altLang="zh-CN" dirty="0" smtClean="0"/>
              <a:t>nvm-windows </a:t>
            </a:r>
            <a:r>
              <a:rPr lang="zh-CN" altLang="en-US" dirty="0" smtClean="0"/>
              <a:t>的工具：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下载：</a:t>
            </a:r>
            <a:r>
              <a:rPr lang="en-US" altLang="zh-CN" dirty="0" smtClean="0">
                <a:hlinkClick r:id="rId2"/>
              </a:rPr>
              <a:t>nvm-windows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压到一个全英文路径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settings.txt </a:t>
            </a:r>
            <a:r>
              <a:rPr lang="zh-CN" altLang="en-US" dirty="0" smtClean="0"/>
              <a:t>中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root </a:t>
            </a:r>
            <a:r>
              <a:rPr lang="zh-CN" altLang="en-US" dirty="0" smtClean="0"/>
              <a:t>配置为当前 </a:t>
            </a:r>
            <a:r>
              <a:rPr lang="en-US" altLang="zh-CN" dirty="0" smtClean="0"/>
              <a:t>nvm.exe </a:t>
            </a:r>
            <a:r>
              <a:rPr lang="zh-CN" altLang="en-US" dirty="0" smtClean="0"/>
              <a:t>所在目录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path </a:t>
            </a:r>
            <a:r>
              <a:rPr lang="zh-CN" altLang="en-US" dirty="0" smtClean="0"/>
              <a:t>配置为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快捷方式所在的目录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arch </a:t>
            </a:r>
            <a:r>
              <a:rPr lang="zh-CN" altLang="en-US" dirty="0" smtClean="0"/>
              <a:t>配置为当前操作系统的位数（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proxy </a:t>
            </a:r>
            <a:r>
              <a:rPr lang="zh-CN" altLang="en-US" dirty="0" smtClean="0"/>
              <a:t>不用配置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NVM </a:t>
            </a:r>
            <a:r>
              <a:rPr lang="zh-CN" altLang="en-US" dirty="0"/>
              <a:t>的方式安装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配置环境变量：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NVM_HOME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当前 </a:t>
            </a:r>
            <a:r>
              <a:rPr lang="en-US" altLang="zh-CN" dirty="0"/>
              <a:t>nvm.exe </a:t>
            </a:r>
            <a:r>
              <a:rPr lang="zh-CN" altLang="en-US" dirty="0"/>
              <a:t>所在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NVM_SYMLINK</a:t>
            </a:r>
            <a:r>
              <a:rPr lang="en-US" altLang="zh-CN" dirty="0" smtClean="0"/>
              <a:t> = node </a:t>
            </a:r>
            <a:r>
              <a:rPr lang="zh-CN" altLang="en-US" dirty="0"/>
              <a:t>快捷方式所在的目录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PATH</a:t>
            </a:r>
            <a:r>
              <a:rPr lang="en-US" altLang="zh-CN" dirty="0" smtClean="0"/>
              <a:t> += %NVM_HOME%;%NVM_SYMLINK%;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这样配置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的路径不合理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环境变量就是操作系统提供的系统级别用于存储变量的</a:t>
            </a:r>
            <a:r>
              <a:rPr lang="zh-CN" altLang="en-US" dirty="0" smtClean="0"/>
              <a:t>地方</a:t>
            </a:r>
            <a:endParaRPr lang="en-US" altLang="zh-CN" dirty="0" smtClean="0"/>
          </a:p>
          <a:p>
            <a:r>
              <a:rPr lang="zh-CN" altLang="en-US" dirty="0"/>
              <a:t>系统变量和用户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/>
              <a:t>环境变量的变量名是不区分大小写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特殊值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只要添加</a:t>
            </a:r>
            <a:r>
              <a:rPr lang="zh-CN" altLang="en-US" dirty="0" smtClean="0">
                <a:solidFill>
                  <a:srgbClr val="FF0000"/>
                </a:solidFill>
              </a:rPr>
              <a:t>到 </a:t>
            </a:r>
            <a:r>
              <a:rPr lang="en-US" altLang="zh-CN" dirty="0" smtClean="0">
                <a:solidFill>
                  <a:srgbClr val="FF0000"/>
                </a:solidFill>
              </a:rPr>
              <a:t>PATH 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>
                <a:solidFill>
                  <a:srgbClr val="FF0000"/>
                </a:solidFill>
              </a:rPr>
              <a:t>中的路径，都可以在任何目录下搜索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常用的命令行操作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切换当前目录（</a:t>
            </a:r>
            <a:r>
              <a:rPr lang="en-US" altLang="zh-CN" dirty="0" smtClean="0"/>
              <a:t>change directory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cd</a:t>
            </a:r>
          </a:p>
          <a:p>
            <a:r>
              <a:rPr lang="zh-CN" altLang="en-US" dirty="0" smtClean="0"/>
              <a:t>创建目录（</a:t>
            </a:r>
            <a:r>
              <a:rPr lang="en-US" altLang="zh-CN" dirty="0" smtClean="0"/>
              <a:t>make directory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mkdir</a:t>
            </a:r>
            <a:endParaRPr lang="en-US" altLang="zh-CN" dirty="0" smtClean="0"/>
          </a:p>
          <a:p>
            <a:r>
              <a:rPr lang="zh-CN" altLang="en-US" dirty="0" smtClean="0"/>
              <a:t>查看当前目录列表（</a:t>
            </a:r>
            <a:r>
              <a:rPr lang="en-US" altLang="zh-CN" dirty="0" smtClean="0"/>
              <a:t>directory</a:t>
            </a:r>
            <a:r>
              <a:rPr lang="zh-CN" altLang="en-US" dirty="0" smtClean="0"/>
              <a:t>）：</a:t>
            </a:r>
            <a:r>
              <a:rPr lang="en-US" altLang="zh-CN" dirty="0" err="1" smtClean="0"/>
              <a:t>dir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别名：</a:t>
            </a:r>
            <a:r>
              <a:rPr lang="en-US" altLang="zh-CN" dirty="0" smtClean="0"/>
              <a:t>ls</a:t>
            </a:r>
            <a:r>
              <a:rPr lang="zh-CN" altLang="en-US" dirty="0" smtClean="0"/>
              <a:t>（</a:t>
            </a:r>
            <a:r>
              <a:rPr lang="en-US" altLang="zh-CN" dirty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清</a:t>
            </a:r>
            <a:r>
              <a:rPr lang="zh-CN" altLang="en-US" dirty="0" smtClean="0"/>
              <a:t>空当前控制台：</a:t>
            </a:r>
            <a:r>
              <a:rPr lang="en-US" altLang="zh-CN" dirty="0" err="1" smtClean="0"/>
              <a:t>cls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别名：</a:t>
            </a:r>
            <a:r>
              <a:rPr lang="en-US" altLang="zh-CN" dirty="0" smtClean="0"/>
              <a:t>clear</a:t>
            </a:r>
          </a:p>
          <a:p>
            <a:r>
              <a:rPr lang="zh-CN" altLang="en-US" dirty="0" smtClean="0"/>
              <a:t>删除文件：</a:t>
            </a:r>
            <a:r>
              <a:rPr lang="en-US" altLang="zh-CN" dirty="0" smtClean="0"/>
              <a:t>del</a:t>
            </a:r>
          </a:p>
          <a:p>
            <a:pPr lvl="1"/>
            <a:r>
              <a:rPr lang="zh-CN" altLang="en-US" dirty="0" smtClean="0"/>
              <a:t>别名：</a:t>
            </a:r>
            <a:r>
              <a:rPr lang="en-US" altLang="zh-CN" dirty="0" err="1" smtClean="0"/>
              <a:t>rm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所有别名必须在新版本的 </a:t>
            </a:r>
            <a:r>
              <a:rPr lang="en-US" altLang="zh-CN" dirty="0" smtClean="0">
                <a:solidFill>
                  <a:srgbClr val="FF0000"/>
                </a:solidFill>
              </a:rPr>
              <a:t>PowerShell </a:t>
            </a:r>
            <a:r>
              <a:rPr lang="zh-CN" altLang="en-US" dirty="0" smtClean="0">
                <a:solidFill>
                  <a:srgbClr val="FF0000"/>
                </a:solidFill>
              </a:rPr>
              <a:t>中使用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pwd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：获取当前路径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 Node </a:t>
            </a:r>
            <a:r>
              <a:rPr lang="zh-CN" altLang="en-US" dirty="0" smtClean="0"/>
              <a:t>中</a:t>
            </a:r>
            <a:r>
              <a:rPr lang="zh-CN" altLang="en-US" dirty="0"/>
              <a:t>全局作用域及全局对象和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基础概念概要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命令的基本用法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异步操作之回调函数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命令基本用法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进入 </a:t>
            </a:r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环境：</a:t>
            </a:r>
            <a:endParaRPr kumimoji="1" lang="en-US" altLang="zh-CN" dirty="0" smtClean="0"/>
          </a:p>
          <a:p>
            <a:pPr lvl="1"/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kumimoji="1" lang="zh-CN" altLang="en-US" dirty="0" smtClean="0"/>
              <a:t>执行脚本字符串：</a:t>
            </a:r>
            <a:endParaRPr kumimoji="1" lang="en-US" altLang="zh-CN" dirty="0" smtClean="0"/>
          </a:p>
          <a:p>
            <a:pPr lvl="1"/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$ node -e '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("Hello World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")'</a:t>
            </a:r>
          </a:p>
          <a:p>
            <a:r>
              <a:rPr kumimoji="1" lang="zh-CN" altLang="en-US" dirty="0" smtClean="0"/>
              <a:t>运行脚本文件：</a:t>
            </a:r>
            <a:endParaRPr kumimoji="1" lang="en-US" altLang="zh-CN" dirty="0" smtClean="0"/>
          </a:p>
          <a:p>
            <a:pPr lvl="1"/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index.js</a:t>
            </a:r>
            <a:endParaRPr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path/</a:t>
            </a:r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index.js</a:t>
            </a:r>
            <a:endParaRPr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path/index</a:t>
            </a:r>
          </a:p>
          <a:p>
            <a:r>
              <a:rPr kumimoji="1" lang="zh-CN" altLang="en-US" dirty="0"/>
              <a:t>查看帮助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lang="en-US" altLang="zh-CN" sz="2100" dirty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lang="zh-CN" altLang="en-US" sz="21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100" dirty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lang="zh-CN" altLang="en-US" sz="21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sz="2100" dirty="0">
                <a:latin typeface="Source Code Pro" charset="0"/>
                <a:ea typeface="Source Code Pro" charset="0"/>
                <a:cs typeface="Source Code Pro" charset="0"/>
              </a:rPr>
              <a:t>--help</a:t>
            </a:r>
            <a:endParaRPr lang="zh-CN" altLang="en-US" sz="21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全称（</a:t>
            </a:r>
            <a:r>
              <a:rPr kumimoji="1" lang="en-US" altLang="zh-CN" dirty="0" smtClean="0"/>
              <a:t>Read,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Eval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3239316" y="2470123"/>
            <a:ext cx="2665368" cy="3636474"/>
            <a:chOff x="3239316" y="2541685"/>
            <a:chExt cx="2665368" cy="3636474"/>
          </a:xfrm>
        </p:grpSpPr>
        <p:sp>
          <p:nvSpPr>
            <p:cNvPr id="7" name="圆角矩形 6"/>
            <p:cNvSpPr/>
            <p:nvPr/>
          </p:nvSpPr>
          <p:spPr>
            <a:xfrm>
              <a:off x="3492000" y="2541685"/>
              <a:ext cx="2160000" cy="720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接收用户输入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492000" y="3513843"/>
              <a:ext cx="2160000" cy="720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执行用户输入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39316" y="4486001"/>
              <a:ext cx="2665368" cy="720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打印执行结果到控制台</a:t>
              </a:r>
            </a:p>
          </p:txBody>
        </p:sp>
        <p:cxnSp>
          <p:nvCxnSpPr>
            <p:cNvPr id="11" name="直线箭头连接符 10"/>
            <p:cNvCxnSpPr>
              <a:stCxn id="7" idx="2"/>
              <a:endCxn id="8" idx="0"/>
            </p:cNvCxnSpPr>
            <p:nvPr/>
          </p:nvCxnSpPr>
          <p:spPr>
            <a:xfrm>
              <a:off x="4572000" y="3261685"/>
              <a:ext cx="0" cy="2521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endCxn id="9" idx="0"/>
            </p:cNvCxnSpPr>
            <p:nvPr/>
          </p:nvCxnSpPr>
          <p:spPr>
            <a:xfrm>
              <a:off x="4572000" y="4233843"/>
              <a:ext cx="0" cy="2521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3492000" y="5458159"/>
              <a:ext cx="2160000" cy="720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循环到下一次</a:t>
              </a:r>
              <a:endParaRPr kumimoji="1" lang="zh-CN" altLang="en-US" dirty="0"/>
            </a:p>
          </p:txBody>
        </p:sp>
        <p:cxnSp>
          <p:nvCxnSpPr>
            <p:cNvPr id="15" name="直线箭头连接符 14"/>
            <p:cNvCxnSpPr>
              <a:stCxn id="9" idx="2"/>
              <a:endCxn id="13" idx="0"/>
            </p:cNvCxnSpPr>
            <p:nvPr/>
          </p:nvCxnSpPr>
          <p:spPr>
            <a:xfrm>
              <a:off x="4572000" y="5206001"/>
              <a:ext cx="0" cy="2521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3" idx="3"/>
              <a:endCxn id="7" idx="3"/>
            </p:cNvCxnSpPr>
            <p:nvPr/>
          </p:nvCxnSpPr>
          <p:spPr>
            <a:xfrm flipV="1">
              <a:off x="5652000" y="2901685"/>
              <a:ext cx="12700" cy="2916474"/>
            </a:xfrm>
            <a:prstGeom prst="bentConnector3">
              <a:avLst>
                <a:gd name="adj1" fmla="val 630782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3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 </a:t>
            </a:r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--use_strict</a:t>
            </a:r>
          </a:p>
          <a:p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环境中：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类似 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Tools</a:t>
            </a:r>
            <a:r>
              <a:rPr kumimoji="1" lang="zh-CN" altLang="en-US" dirty="0" smtClean="0"/>
              <a:t> → </a:t>
            </a:r>
            <a:r>
              <a:rPr kumimoji="1" lang="en-US" altLang="zh-CN" dirty="0" smtClean="0"/>
              <a:t>Consoles</a:t>
            </a:r>
          </a:p>
          <a:p>
            <a:pPr lvl="1"/>
            <a:r>
              <a:rPr kumimoji="1" lang="zh-CN" altLang="en-US" dirty="0" smtClean="0"/>
              <a:t>特殊</a:t>
            </a:r>
            <a:r>
              <a:rPr kumimoji="1" lang="zh-CN" altLang="en-US" dirty="0"/>
              <a:t>变量下划线（</a:t>
            </a:r>
            <a:r>
              <a:rPr kumimoji="1" lang="en-US" altLang="zh-CN" dirty="0"/>
              <a:t>_</a:t>
            </a:r>
            <a:r>
              <a:rPr kumimoji="1" lang="zh-CN" altLang="en-US" dirty="0"/>
              <a:t>）表示上一个命令的返回</a:t>
            </a:r>
            <a:r>
              <a:rPr kumimoji="1" lang="zh-CN" altLang="en-US" dirty="0" smtClean="0"/>
              <a:t>结果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.exit</a:t>
            </a:r>
            <a:r>
              <a:rPr kumimoji="1" lang="zh-CN" altLang="en-US" dirty="0" smtClean="0"/>
              <a:t> 或执行 </a:t>
            </a:r>
            <a:r>
              <a:rPr kumimoji="1" lang="en-US" altLang="zh-CN" dirty="0" err="1" smtClean="0"/>
              <a:t>process.exit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退出 </a:t>
            </a:r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交互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全局作用域成员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了解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的最基本成员以及核心概念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make IT better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global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类似于客户端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运行环境中的 </a:t>
            </a:r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process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用于获取当前的 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进程信息，一般用于获取环境变量之类的信息</a:t>
            </a:r>
            <a:endParaRPr kumimoji="1" lang="en-US" altLang="zh-CN" dirty="0" smtClean="0"/>
          </a:p>
          <a:p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console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中内置的 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 模块，提供操作控制台的输入输出功能，常见使用方式与客户端类似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setInterval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(callback,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millisecond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clearInterval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(timer)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setTimeout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(callback,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millisecond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clearTimeout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(timer)</a:t>
            </a:r>
          </a:p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Buffer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：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Class</a:t>
            </a:r>
          </a:p>
          <a:p>
            <a:pPr lvl="1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用于操作二进制数据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以后介绍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绘制字符画动画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http://www.degraeve.com/img2txt.php</a:t>
            </a:r>
            <a:r>
              <a:rPr kumimoji="1" lang="zh-CN" altLang="en-US" dirty="0"/>
              <a:t> 将图片转换为字符画</a:t>
            </a:r>
            <a:endParaRPr kumimoji="1" lang="en-US" altLang="zh-CN" dirty="0"/>
          </a:p>
          <a:p>
            <a:r>
              <a:rPr kumimoji="1" lang="zh-CN" altLang="en-US" dirty="0"/>
              <a:t>清空控制台</a:t>
            </a:r>
            <a:endParaRPr kumimoji="1" lang="en-US" altLang="zh-CN" dirty="0"/>
          </a:p>
          <a:p>
            <a:pPr lvl="1"/>
            <a:r>
              <a:rPr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process.stdout.write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('\033[2J');</a:t>
            </a:r>
          </a:p>
          <a:p>
            <a:pPr lvl="1"/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process.stdout.write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('\033[0f</a:t>
            </a:r>
            <a:r>
              <a:rPr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');</a:t>
            </a:r>
          </a:p>
          <a:p>
            <a:pPr marL="742950" lvl="2" indent="-342900"/>
            <a:r>
              <a:rPr kumimoji="1" lang="zh-CN" altLang="en-US" sz="2200" dirty="0"/>
              <a:t>或</a:t>
            </a:r>
            <a:endParaRPr kumimoji="1" lang="en-US" altLang="zh-CN" sz="2200" dirty="0"/>
          </a:p>
          <a:p>
            <a:pPr lvl="1"/>
            <a:r>
              <a:rPr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process.stdout.getWindowSize</a:t>
            </a:r>
            <a:r>
              <a:rPr lang="en-US" altLang="zh-CN" dirty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任何一个平台的开发都离不开调试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只会写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的 </a:t>
            </a:r>
            <a:r>
              <a:rPr lang="en-US" altLang="zh-CN" dirty="0" smtClean="0"/>
              <a:t>Coder </a:t>
            </a:r>
            <a:r>
              <a:rPr lang="zh-CN" altLang="en-US" dirty="0" smtClean="0"/>
              <a:t>都不是好 </a:t>
            </a:r>
            <a:r>
              <a:rPr lang="en-US" altLang="zh-CN" dirty="0" smtClean="0"/>
              <a:t>Coder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smtClean="0"/>
              <a:t> 调试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最方便也是最简单的：</a:t>
            </a:r>
            <a:r>
              <a:rPr kumimoji="1" lang="en-US" altLang="zh-CN" dirty="0" smtClean="0"/>
              <a:t>console.log()</a:t>
            </a:r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原生的调试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nodejs.org/api/debugger.html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第三方模块提供的调试工具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install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node-inspector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–g</a:t>
            </a:r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install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devtool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-g</a:t>
            </a:r>
          </a:p>
          <a:p>
            <a:r>
              <a:rPr kumimoji="1" lang="zh-CN" altLang="en-US" dirty="0" smtClean="0"/>
              <a:t>开发工具的调试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推荐 </a:t>
            </a:r>
            <a:r>
              <a:rPr kumimoji="1" lang="en-US" altLang="zh-CN" dirty="0" smtClean="0"/>
              <a:t>Visual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</a:p>
          <a:p>
            <a:pPr lvl="1"/>
            <a:r>
              <a:rPr kumimoji="1" lang="en-US" altLang="zh-CN" dirty="0" err="1" smtClean="0"/>
              <a:t>WebStorm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 </a:t>
            </a:r>
            <a:r>
              <a:rPr kumimoji="1" lang="en-US" altLang="zh-CN" dirty="0"/>
              <a:t>REPL</a:t>
            </a:r>
            <a:r>
              <a:rPr kumimoji="1" lang="zh-CN" altLang="en-US" dirty="0"/>
              <a:t> 环境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全局对象基本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使用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学会调试 </a:t>
            </a:r>
            <a:r>
              <a:rPr kumimoji="1" lang="en-US" altLang="zh-CN" dirty="0">
                <a:solidFill>
                  <a:srgbClr val="FF0000"/>
                </a:solidFill>
              </a:rPr>
              <a:t>Node </a:t>
            </a:r>
            <a:r>
              <a:rPr kumimoji="1" lang="zh-CN" altLang="en-US" dirty="0">
                <a:solidFill>
                  <a:srgbClr val="FF0000"/>
                </a:solidFill>
              </a:rPr>
              <a:t>程序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连续按两次 </a:t>
            </a:r>
            <a:r>
              <a:rPr kumimoji="1" lang="en-US" altLang="zh-CN" dirty="0" smtClean="0"/>
              <a:t>^C </a:t>
            </a:r>
            <a:r>
              <a:rPr kumimoji="1" lang="zh-CN" altLang="en-US" dirty="0" smtClean="0"/>
              <a:t>推出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放在用户操作不当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人机交互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接收用户输入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用户输入无状态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异步编程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 采用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V8</a:t>
            </a:r>
            <a:r>
              <a:rPr lang="zh-CN" altLang="en-US" dirty="0" smtClean="0"/>
              <a:t> 引擎处理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脚本，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 最</a:t>
            </a:r>
            <a:r>
              <a:rPr lang="zh-CN" altLang="en-US" dirty="0"/>
              <a:t>大特点就是单线程运行，一次只能运行一个任务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 大量</a:t>
            </a:r>
            <a:r>
              <a:rPr lang="zh-CN" altLang="en-US" dirty="0"/>
              <a:t>采用异步操作（</a:t>
            </a:r>
            <a:r>
              <a:rPr lang="en-US" altLang="zh-CN" dirty="0"/>
              <a:t>asynchronous 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）</a:t>
            </a:r>
            <a:r>
              <a:rPr lang="zh-CN" altLang="en-US" dirty="0"/>
              <a:t>，即任务不是马上执行，而是插在任务队列的尾部，等到前面的任务运行完后再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r>
              <a:rPr kumimoji="1" lang="zh-CN" altLang="en-US" dirty="0" smtClean="0"/>
              <a:t>提高代码的响应能力。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现实生活中：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打电话</a:t>
            </a:r>
            <a:endParaRPr lang="en-US" altLang="zh-CN" dirty="0" smtClean="0"/>
          </a:p>
          <a:p>
            <a:pPr lvl="1"/>
            <a:r>
              <a:rPr lang="zh-CN" altLang="en-US" dirty="0"/>
              <a:t>发短</a:t>
            </a:r>
            <a:r>
              <a:rPr lang="zh-CN" altLang="en-US" dirty="0" smtClean="0"/>
              <a:t>信就是异步</a:t>
            </a:r>
            <a:endParaRPr lang="en-US" altLang="zh-CN" dirty="0" smtClean="0"/>
          </a:p>
          <a:p>
            <a:r>
              <a:rPr lang="zh-CN" altLang="en-US" dirty="0" smtClean="0"/>
              <a:t>程序世界中：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$.ajax()</a:t>
            </a:r>
          </a:p>
          <a:p>
            <a:pPr lvl="1"/>
            <a:r>
              <a:rPr lang="zh-CN" altLang="en-US" dirty="0" smtClean="0"/>
              <a:t>文件操作。。。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</a:t>
            </a:r>
            <a:r>
              <a:rPr lang="zh-CN" altLang="en-US" dirty="0" smtClean="0"/>
              <a:t>所有的会发生阻塞的操作都是异步的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Client's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什么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JavaScript</a:t>
            </a:r>
            <a:r>
              <a:rPr lang="zh-CN" altLang="zh-CN" dirty="0"/>
              <a:t>？</a:t>
            </a:r>
          </a:p>
          <a:p>
            <a:pPr lvl="0"/>
            <a:r>
              <a:rPr lang="en-US" altLang="zh-CN" dirty="0" smtClean="0"/>
              <a:t>JavaScript </a:t>
            </a:r>
            <a:r>
              <a:rPr lang="zh-CN" altLang="zh-CN" dirty="0" smtClean="0"/>
              <a:t>的</a:t>
            </a:r>
            <a:r>
              <a:rPr lang="zh-CN" altLang="zh-CN" dirty="0"/>
              <a:t>运行环境？</a:t>
            </a:r>
          </a:p>
          <a:p>
            <a:pPr lvl="0"/>
            <a:r>
              <a:rPr lang="zh-CN" altLang="zh-CN" dirty="0" smtClean="0"/>
              <a:t>浏览器</a:t>
            </a:r>
            <a:r>
              <a:rPr lang="zh-CN" altLang="zh-CN" dirty="0"/>
              <a:t>中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JavaScript </a:t>
            </a:r>
            <a:r>
              <a:rPr lang="zh-CN" altLang="zh-CN" dirty="0" smtClean="0"/>
              <a:t>可以</a:t>
            </a:r>
            <a:r>
              <a:rPr lang="zh-CN" altLang="zh-CN" dirty="0"/>
              <a:t>做什么？</a:t>
            </a:r>
          </a:p>
          <a:p>
            <a:pPr lvl="0"/>
            <a:r>
              <a:rPr lang="zh-CN" altLang="zh-CN" dirty="0" smtClean="0"/>
              <a:t>浏览器</a:t>
            </a:r>
            <a:r>
              <a:rPr lang="zh-CN" altLang="zh-CN" dirty="0"/>
              <a:t>中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JavaScript </a:t>
            </a:r>
            <a:r>
              <a:rPr lang="zh-CN" altLang="zh-CN" dirty="0" smtClean="0"/>
              <a:t>不</a:t>
            </a:r>
            <a:r>
              <a:rPr lang="zh-CN" altLang="zh-CN" dirty="0"/>
              <a:t>可以做什么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JavaScript </a:t>
            </a:r>
            <a:r>
              <a:rPr lang="zh-CN" altLang="zh-CN" dirty="0" smtClean="0"/>
              <a:t>只</a:t>
            </a:r>
            <a:r>
              <a:rPr lang="zh-CN" altLang="zh-CN" dirty="0"/>
              <a:t>可以运行在浏览器中吗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编程语言的能力取决于什么？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语言的能力一定取决于平台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0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异步操作回调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由于系统永远不知道用户什么时候会输入内容，所以代码不能永远停在一个地方；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中的操作方式就是以异步回调的方式解决无状态的问题；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太抽象，要栗子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情人节到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我打电话去花店</a:t>
            </a:r>
            <a:r>
              <a:rPr lang="zh-CN" altLang="en-US" dirty="0"/>
              <a:t>跟老板说帮我包</a:t>
            </a:r>
            <a:r>
              <a:rPr lang="en-US" altLang="zh-CN" dirty="0"/>
              <a:t>99</a:t>
            </a:r>
            <a:r>
              <a:rPr lang="zh-CN" altLang="en-US" dirty="0"/>
              <a:t>朵菊花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然后用 </a:t>
            </a:r>
            <a:r>
              <a:rPr lang="en-US" altLang="zh-CN" dirty="0" smtClean="0"/>
              <a:t>Uber </a:t>
            </a:r>
            <a:r>
              <a:rPr lang="zh-CN" altLang="en-US" dirty="0" smtClean="0"/>
              <a:t>叫了辆专车，</a:t>
            </a:r>
            <a:endParaRPr lang="en-US" altLang="zh-CN" dirty="0" smtClean="0"/>
          </a:p>
          <a:p>
            <a:r>
              <a:rPr lang="zh-CN" altLang="en-US" dirty="0" smtClean="0"/>
              <a:t>专车来到我楼下，我乘车去花店，发现花还没包好，</a:t>
            </a:r>
            <a:endParaRPr lang="en-US" altLang="zh-CN" dirty="0" smtClean="0"/>
          </a:p>
          <a:p>
            <a:r>
              <a:rPr lang="zh-CN" altLang="en-US" dirty="0" smtClean="0"/>
              <a:t>我就让一个小花童帮我去隔壁买了包烟，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完</a:t>
            </a:r>
            <a:r>
              <a:rPr lang="zh-CN" altLang="en-US" dirty="0" smtClean="0"/>
              <a:t>过后老板叫我，</a:t>
            </a:r>
            <a:endParaRPr lang="en-US" altLang="zh-CN" dirty="0" smtClean="0"/>
          </a:p>
          <a:p>
            <a:r>
              <a:rPr lang="zh-CN" altLang="en-US" dirty="0" smtClean="0"/>
              <a:t>我再拿着花送</a:t>
            </a:r>
            <a:r>
              <a:rPr lang="zh-CN" altLang="en-US" dirty="0"/>
              <a:t>到五棵松下一站的</a:t>
            </a:r>
            <a:r>
              <a:rPr lang="en-US" altLang="zh-CN" dirty="0"/>
              <a:t>38</a:t>
            </a:r>
            <a:r>
              <a:rPr lang="zh-CN" altLang="en-US" dirty="0"/>
              <a:t>区</a:t>
            </a:r>
            <a:r>
              <a:rPr lang="en-US" altLang="zh-CN" dirty="0"/>
              <a:t>250</a:t>
            </a:r>
            <a:r>
              <a:rPr lang="zh-CN" altLang="en-US" dirty="0"/>
              <a:t>号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回调函数的设计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对于一个函数如果需要定义回调函数：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回调函数一定作为参数的最后一个参数出现：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foo1(name,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age,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callback)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 lvl="2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function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foo2(value,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callback1,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callback2)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回调函数的第一个参数默认接收错误信息，第二个参数才是真正的回调数据（便于外界获取调用的错误情况）：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foo1('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赵小黑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19,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function(error,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data)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pPr lvl="2"/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if(error)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throw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error;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console.log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(data);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});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</a:rPr>
              <a:t> 统一约定</a:t>
            </a:r>
            <a:endParaRPr kumimoji="1" lang="zh-CN" altLang="en-US" dirty="0">
              <a:solidFill>
                <a:srgbClr val="FF0000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强调 错误优先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因为之后的操作大多数都是异步的方式，无法通过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try catch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捕获异常，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SO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错误</a:t>
            </a:r>
            <a:r>
              <a:rPr kumimoji="1" lang="zh-CN" altLang="en-US" dirty="0">
                <a:solidFill>
                  <a:srgbClr val="FF0000"/>
                </a:solidFill>
              </a:rPr>
              <a:t>优先的回调函</a:t>
            </a:r>
            <a:r>
              <a:rPr kumimoji="1" lang="zh-CN" altLang="en-US" dirty="0" smtClean="0">
                <a:solidFill>
                  <a:srgbClr val="FF0000"/>
                </a:solidFill>
              </a:rPr>
              <a:t>数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第一</a:t>
            </a:r>
            <a:r>
              <a:rPr kumimoji="1" lang="zh-CN" altLang="en-US" dirty="0">
                <a:solidFill>
                  <a:srgbClr val="FF0000"/>
                </a:solidFill>
              </a:rPr>
              <a:t>个参数为上一步的错误信息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异步回调的问题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do1(function()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do2(function()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do3(function()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do4(function()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do5(function()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do6()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});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});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Source Code Pro" panose="020B0509030403020204" pitchFamily="49" charset="0"/>
              </a:rPr>
              <a:t>回调黑洞的问题（不好的地方），（）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异步回调的问题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Source Code Pro" panose="020B0509030403020204" pitchFamily="49" charset="0"/>
              </a:rPr>
              <a:t>相比较于传统的代码：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Source Code Pro" panose="020B0509030403020204" pitchFamily="49" charset="0"/>
              </a:rPr>
              <a:t>异步事件驱动的代码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Source Code Pro" panose="020B0509030403020204" pitchFamily="49" charset="0"/>
              </a:rPr>
              <a:t>不容易阅读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Source Code Pro" panose="020B0509030403020204" pitchFamily="49" charset="0"/>
              </a:rPr>
              <a:t>不</a:t>
            </a:r>
            <a:r>
              <a:rPr lang="zh-CN" altLang="en-US" dirty="0" smtClean="0">
                <a:latin typeface="Source Code Pro" panose="020B0509030403020204" pitchFamily="49" charset="0"/>
              </a:rPr>
              <a:t>容易调试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Source Code Pro" panose="020B0509030403020204" pitchFamily="49" charset="0"/>
              </a:rPr>
              <a:t>不</a:t>
            </a:r>
            <a:r>
              <a:rPr lang="zh-CN" altLang="en-US" dirty="0" smtClean="0">
                <a:latin typeface="Source Code Pro" panose="020B0509030403020204" pitchFamily="49" charset="0"/>
              </a:rPr>
              <a:t>容易维护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什么进程（进行中的程序）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正在运行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应用程序都称之为进程。</a:t>
            </a:r>
          </a:p>
          <a:p>
            <a:r>
              <a:rPr lang="zh-CN" altLang="en-US" dirty="0"/>
              <a:t>每一个</a:t>
            </a:r>
            <a:r>
              <a:rPr lang="zh-CN" altLang="en-US" dirty="0" smtClean="0"/>
              <a:t>应用程序运行都</a:t>
            </a:r>
            <a:r>
              <a:rPr lang="zh-CN" altLang="en-US" dirty="0"/>
              <a:t>至少有一个进程</a:t>
            </a:r>
          </a:p>
          <a:p>
            <a:r>
              <a:rPr lang="zh-CN" altLang="en-US" dirty="0"/>
              <a:t>进程是</a:t>
            </a:r>
            <a:r>
              <a:rPr lang="zh-CN" altLang="en-US" dirty="0" smtClean="0"/>
              <a:t>用来给</a:t>
            </a:r>
            <a:r>
              <a:rPr lang="zh-CN" altLang="en-US" dirty="0"/>
              <a:t>应用程序提供一</a:t>
            </a:r>
            <a:r>
              <a:rPr lang="zh-CN" altLang="en-US" dirty="0" smtClean="0"/>
              <a:t>个</a:t>
            </a:r>
            <a:r>
              <a:rPr lang="zh-CN" altLang="en-US" dirty="0"/>
              <a:t>运行</a:t>
            </a:r>
            <a:r>
              <a:rPr lang="zh-CN" altLang="en-US" dirty="0" smtClean="0"/>
              <a:t>的</a:t>
            </a:r>
            <a:r>
              <a:rPr lang="zh-CN" altLang="en-US" dirty="0"/>
              <a:t>环境</a:t>
            </a:r>
          </a:p>
          <a:p>
            <a:r>
              <a:rPr lang="zh-CN" altLang="en-US" dirty="0" smtClean="0"/>
              <a:t>进程是操作系统为应用程序</a:t>
            </a:r>
            <a:r>
              <a:rPr lang="zh-CN" altLang="en-US" dirty="0"/>
              <a:t>分配资源的一个单位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1773044" y="4683512"/>
            <a:ext cx="1170878" cy="100937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15883" y="4683512"/>
            <a:ext cx="3155795" cy="100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 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0"/>
            <a:endCxn id="9" idx="1"/>
          </p:cNvCxnSpPr>
          <p:nvPr/>
        </p:nvCxnSpPr>
        <p:spPr>
          <a:xfrm>
            <a:off x="2943922" y="5188201"/>
            <a:ext cx="147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08547" y="4917688"/>
            <a:ext cx="104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用来执行应用程序中的代码</a:t>
            </a:r>
          </a:p>
          <a:p>
            <a:r>
              <a:rPr lang="zh-CN" altLang="en-US" dirty="0"/>
              <a:t>在一个进程内部</a:t>
            </a:r>
            <a:r>
              <a:rPr lang="zh-CN" altLang="en-US" dirty="0" smtClean="0"/>
              <a:t>，可以有</a:t>
            </a:r>
            <a:r>
              <a:rPr lang="zh-CN" altLang="en-US" dirty="0"/>
              <a:t>很多的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在一个线程内部，同时只可以干一件事</a:t>
            </a:r>
            <a:endParaRPr lang="en-US" altLang="zh-CN" dirty="0" smtClean="0"/>
          </a:p>
          <a:p>
            <a:r>
              <a:rPr lang="zh-CN" altLang="en-US" dirty="0" smtClean="0"/>
              <a:t>而且传统的开发方式大部分都是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 阻塞的</a:t>
            </a:r>
            <a:endParaRPr lang="en-US" altLang="zh-CN" dirty="0" smtClean="0"/>
          </a:p>
          <a:p>
            <a:r>
              <a:rPr lang="zh-CN" altLang="en-US" dirty="0" smtClean="0"/>
              <a:t>所以需要多线程来更好的利用硬件资源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给</a:t>
            </a:r>
            <a:r>
              <a:rPr lang="zh-CN" altLang="en-US" dirty="0" smtClean="0">
                <a:solidFill>
                  <a:srgbClr val="FF0000"/>
                </a:solidFill>
              </a:rPr>
              <a:t>人带来一种错觉：线程越多越好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什么原因让多线程没落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线程都是假的，因为只一个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（单核）</a:t>
            </a:r>
            <a:endParaRPr lang="en-US" altLang="zh-CN" dirty="0" smtClean="0"/>
          </a:p>
          <a:p>
            <a:r>
              <a:rPr lang="zh-CN" altLang="en-US" dirty="0" smtClean="0"/>
              <a:t>线程之间共享某些数据</a:t>
            </a:r>
            <a:r>
              <a:rPr lang="zh-CN" altLang="en-US" dirty="0"/>
              <a:t>，</a:t>
            </a:r>
            <a:r>
              <a:rPr lang="zh-CN" altLang="en-US" dirty="0" smtClean="0"/>
              <a:t>同步某个状态都很麻烦</a:t>
            </a:r>
            <a:endParaRPr lang="en-US" altLang="zh-CN" dirty="0" smtClean="0"/>
          </a:p>
          <a:p>
            <a:r>
              <a:rPr lang="zh-CN" altLang="en-US" dirty="0" smtClean="0"/>
              <a:t>更致命的是：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创建线程耗费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线程数量有限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 </a:t>
            </a:r>
            <a:r>
              <a:rPr lang="zh-CN" altLang="en-US" dirty="0" smtClean="0"/>
              <a:t>在不同线程之间转换，有个上下文转换，这个转换非常耗时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48" y="3068913"/>
            <a:ext cx="8157904" cy="16889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1" y="3243829"/>
            <a:ext cx="8157898" cy="1306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Node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 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Node </a:t>
            </a:r>
            <a:r>
              <a:rPr lang="zh-CN" altLang="en-US" dirty="0" smtClean="0"/>
              <a:t>的核心特性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【input/output】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可以理解为从输入到输出之间的转化过程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敲击键盘（输入）看到编辑器中多出字符（输出）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移动鼠标（输入）看到光标移动（输出）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霸王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 执行命令</a:t>
            </a:r>
            <a:endParaRPr lang="en-US" altLang="zh-CN" dirty="0" smtClean="0"/>
          </a:p>
          <a:p>
            <a:pPr lvl="2"/>
            <a:r>
              <a:rPr lang="en-US" altLang="zh-CN" dirty="0" err="1"/>
              <a:t>dir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事件驱动和非阻塞机制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83" y="1681163"/>
            <a:ext cx="6220434" cy="465772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事件驱动和非阻塞机制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9" y="1705545"/>
            <a:ext cx="7150442" cy="460896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中将所有的阻塞操作交给了内部实现的线程池</a:t>
            </a:r>
            <a:endParaRPr lang="en-US" altLang="zh-CN" dirty="0" smtClean="0"/>
          </a:p>
          <a:p>
            <a:r>
              <a:rPr lang="en-US" altLang="zh-CN" dirty="0" smtClean="0"/>
              <a:t>Node </a:t>
            </a:r>
            <a:r>
              <a:rPr lang="zh-CN" altLang="en-US" dirty="0" smtClean="0"/>
              <a:t>本身主线程主要就是不断的</a:t>
            </a:r>
            <a:r>
              <a:rPr lang="zh-CN" altLang="en-US" dirty="0" smtClean="0">
                <a:solidFill>
                  <a:srgbClr val="FF0000"/>
                </a:solidFill>
              </a:rPr>
              <a:t>往返调度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平台实现差异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*nix </a:t>
            </a:r>
            <a:r>
              <a:rPr lang="zh-CN" altLang="en-US" dirty="0" smtClean="0"/>
              <a:t>平台</a:t>
            </a:r>
            <a:r>
              <a:rPr lang="zh-CN" altLang="en-US" dirty="0"/>
              <a:t>的差异，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libuv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</a:t>
            </a:r>
            <a:r>
              <a:rPr lang="zh-CN" altLang="en-US" dirty="0"/>
              <a:t>抽象封装层，保证上层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与</a:t>
            </a:r>
            <a:r>
              <a:rPr lang="zh-CN" altLang="en-US" dirty="0"/>
              <a:t>下层的自定义线程池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IOCP </a:t>
            </a:r>
            <a:r>
              <a:rPr lang="zh-CN" altLang="en-US" dirty="0" smtClean="0"/>
              <a:t>之间</a:t>
            </a:r>
            <a:r>
              <a:rPr lang="zh-CN" altLang="en-US" dirty="0"/>
              <a:t>各自独立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55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637692" y="3439206"/>
            <a:ext cx="3317630" cy="2771680"/>
            <a:chOff x="2487674" y="3311076"/>
            <a:chExt cx="3624367" cy="3027939"/>
          </a:xfrm>
        </p:grpSpPr>
        <p:sp>
          <p:nvSpPr>
            <p:cNvPr id="7" name="圆角矩形 6"/>
            <p:cNvSpPr/>
            <p:nvPr/>
          </p:nvSpPr>
          <p:spPr>
            <a:xfrm>
              <a:off x="2487674" y="3311076"/>
              <a:ext cx="3624367" cy="5680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Node.js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87674" y="4264561"/>
              <a:ext cx="3624367" cy="5680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libuv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7674" y="5198263"/>
              <a:ext cx="3624367" cy="1140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632364" y="5628775"/>
              <a:ext cx="1634836" cy="4017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自定义线程池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3454" y="5623167"/>
              <a:ext cx="1496291" cy="4017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IOCP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8" idx="0"/>
            </p:cNvCxnSpPr>
            <p:nvPr/>
          </p:nvCxnSpPr>
          <p:spPr>
            <a:xfrm>
              <a:off x="4299858" y="3879112"/>
              <a:ext cx="0" cy="3854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2"/>
              <a:endCxn id="9" idx="0"/>
            </p:cNvCxnSpPr>
            <p:nvPr/>
          </p:nvCxnSpPr>
          <p:spPr>
            <a:xfrm>
              <a:off x="4299858" y="4832597"/>
              <a:ext cx="0" cy="3656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681824" y="5297616"/>
              <a:ext cx="1060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Windows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17310" y="526677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</a:rPr>
                <a:t>Unix/Linux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5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阻塞的必要性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花店的栗子</a:t>
            </a:r>
            <a:endParaRPr lang="en-US" altLang="zh-CN" dirty="0" smtClean="0"/>
          </a:p>
          <a:p>
            <a:r>
              <a:rPr lang="zh-CN" altLang="en-US" dirty="0" smtClean="0"/>
              <a:t>以及：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56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80844" y="3180377"/>
            <a:ext cx="7382312" cy="2536800"/>
            <a:chOff x="865750" y="2832034"/>
            <a:chExt cx="7382312" cy="25368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750" y="2832034"/>
              <a:ext cx="3382399" cy="2536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1206" y="2958937"/>
              <a:ext cx="3456856" cy="2101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9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非阻塞的优势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提高代码的响应效率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充分利用单核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</a:t>
            </a:r>
            <a:r>
              <a:rPr kumimoji="1" lang="zh-CN" altLang="en-US" dirty="0" smtClean="0">
                <a:solidFill>
                  <a:srgbClr val="FF0000"/>
                </a:solidFill>
              </a:rPr>
              <a:t> 的优势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改善 </a:t>
            </a:r>
            <a:r>
              <a:rPr kumimoji="1" lang="en-US" altLang="zh-CN" dirty="0">
                <a:solidFill>
                  <a:srgbClr val="FF0000"/>
                </a:solidFill>
              </a:rPr>
              <a:t>I/O </a:t>
            </a:r>
            <a:r>
              <a:rPr kumimoji="1" lang="zh-CN" altLang="en-US" dirty="0">
                <a:solidFill>
                  <a:srgbClr val="FF0000"/>
                </a:solidFill>
              </a:rPr>
              <a:t>的不可预测带来的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问题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如何提高一个人的工作效率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但是目前市面上大多数都是多核 </a:t>
            </a:r>
            <a:r>
              <a:rPr kumimoji="1" lang="en-US" altLang="zh-CN" dirty="0" smtClean="0"/>
              <a:t>CPU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如何提高一个人的工作效率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我曾经曰过：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反正都是一直干，为什么不高效一点呢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学会定义错误优先的回调函数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 callback(error, data)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console.log(data);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zh-CN" altLang="en-US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kumimoji="1" lang="zh-CN" altLang="en-US" dirty="0" smtClean="0"/>
              <a:t>了解什么是事件驱动和非阻塞 </a:t>
            </a:r>
            <a:r>
              <a:rPr kumimoji="1" lang="en-US" altLang="zh-CN" dirty="0" smtClean="0"/>
              <a:t>I/O</a:t>
            </a:r>
          </a:p>
          <a:p>
            <a:r>
              <a:rPr kumimoji="1" lang="zh-CN" altLang="en-US" dirty="0" smtClean="0"/>
              <a:t>理解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为什么那么快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Node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Node </a:t>
            </a:r>
            <a:r>
              <a:rPr lang="zh-CN" altLang="en-US" dirty="0" smtClean="0">
                <a:solidFill>
                  <a:srgbClr val="FF0000"/>
                </a:solidFill>
              </a:rPr>
              <a:t>就是 </a:t>
            </a:r>
            <a:r>
              <a:rPr lang="en-US" altLang="zh-CN" dirty="0" smtClean="0">
                <a:solidFill>
                  <a:srgbClr val="FF0000"/>
                </a:solidFill>
              </a:rPr>
              <a:t>JavaScript </a:t>
            </a:r>
            <a:r>
              <a:rPr lang="zh-CN" altLang="en-US" dirty="0" smtClean="0">
                <a:solidFill>
                  <a:srgbClr val="FF0000"/>
                </a:solidFill>
              </a:rPr>
              <a:t>语言在服务器端的运行环境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所谓“运行环境（平台）”有两层意思：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首先</a:t>
            </a:r>
            <a:r>
              <a:rPr lang="zh-CN" altLang="en-US" dirty="0"/>
              <a:t>，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语言通过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在</a:t>
            </a:r>
            <a:r>
              <a:rPr lang="zh-CN" altLang="en-US" dirty="0"/>
              <a:t>服务器运行，在这个意义上，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有点像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虚拟机；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其次</a:t>
            </a:r>
            <a:r>
              <a:rPr lang="zh-CN" altLang="en-US" dirty="0"/>
              <a:t>，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提供</a:t>
            </a:r>
            <a:r>
              <a:rPr lang="zh-CN" altLang="en-US" dirty="0"/>
              <a:t>大量工具库，</a:t>
            </a:r>
            <a:r>
              <a:rPr lang="zh-CN" altLang="en-US" dirty="0" smtClean="0"/>
              <a:t>使得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语言</a:t>
            </a:r>
            <a:r>
              <a:rPr lang="zh-CN" altLang="en-US" dirty="0"/>
              <a:t>与操作系统互动（比如读写文件、新建子进程），在这个意义上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又是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</a:t>
            </a:r>
            <a:r>
              <a:rPr lang="zh-CN" altLang="en-US" dirty="0"/>
              <a:t>工具库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1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模块化结构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 实现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规范，所以可以使用模块化的方式组织代码结构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node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calculator.js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111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+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1111</a:t>
            </a:r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1222</a:t>
            </a:r>
            <a:endParaRPr kumimoji="1" lang="zh-CN" alt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kumimoji="1" lang="zh-CN" altLang="en-US" dirty="0" smtClean="0"/>
              <a:t>抽象模块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模块化代码结构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采用的模块化结构是按照 </a:t>
            </a:r>
            <a:r>
              <a:rPr kumimoji="1" lang="en-US" altLang="zh-CN" dirty="0" err="1" smtClean="0"/>
              <a:t>CommonJS</a:t>
            </a:r>
            <a:r>
              <a:rPr kumimoji="1" lang="zh-CN" altLang="en-US" dirty="0" smtClean="0"/>
              <a:t> 规范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</a:t>
            </a:r>
            <a:r>
              <a:rPr kumimoji="1" lang="zh-CN" altLang="en-US" dirty="0"/>
              <a:t>与文件是一一对应关系，即加载一个模块，实际上就是加载对应的一个模块文件。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62</a:t>
            </a:fld>
            <a:endParaRPr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3568678" y="3519460"/>
            <a:ext cx="4578543" cy="2656800"/>
            <a:chOff x="3093056" y="3511508"/>
            <a:chExt cx="4578543" cy="2656800"/>
          </a:xfrm>
        </p:grpSpPr>
        <p:sp>
          <p:nvSpPr>
            <p:cNvPr id="7" name="圆角矩形 6"/>
            <p:cNvSpPr/>
            <p:nvPr/>
          </p:nvSpPr>
          <p:spPr>
            <a:xfrm>
              <a:off x="3093056" y="3511508"/>
              <a:ext cx="4578543" cy="2656800"/>
            </a:xfrm>
            <a:prstGeom prst="roundRect">
              <a:avLst>
                <a:gd name="adj" fmla="val 658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 smtClean="0"/>
                <a:t>My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Code</a:t>
              </a:r>
              <a:endParaRPr kumimoji="1" lang="zh-CN" altLang="en-US" dirty="0"/>
            </a:p>
          </p:txBody>
        </p:sp>
        <p:grpSp>
          <p:nvGrpSpPr>
            <p:cNvPr id="13" name="组 12"/>
            <p:cNvGrpSpPr/>
            <p:nvPr/>
          </p:nvGrpSpPr>
          <p:grpSpPr>
            <a:xfrm>
              <a:off x="4658794" y="3566376"/>
              <a:ext cx="2886994" cy="2547063"/>
              <a:chOff x="4032488" y="4009765"/>
              <a:chExt cx="1803564" cy="1591202"/>
            </a:xfrm>
          </p:grpSpPr>
          <p:sp>
            <p:nvSpPr>
              <p:cNvPr id="8" name="L 形 7"/>
              <p:cNvSpPr/>
              <p:nvPr/>
            </p:nvSpPr>
            <p:spPr>
              <a:xfrm>
                <a:off x="4039200" y="4009766"/>
                <a:ext cx="1065600" cy="943200"/>
              </a:xfrm>
              <a:prstGeom prst="corner">
                <a:avLst>
                  <a:gd name="adj1" fmla="val 50000"/>
                  <a:gd name="adj2" fmla="val 57634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a.js</a:t>
                </a:r>
                <a:endParaRPr kumimoji="1" lang="zh-CN" altLang="en-US" dirty="0"/>
              </a:p>
            </p:txBody>
          </p:sp>
          <p:sp>
            <p:nvSpPr>
              <p:cNvPr id="9" name="L 形 8"/>
              <p:cNvSpPr/>
              <p:nvPr/>
            </p:nvSpPr>
            <p:spPr>
              <a:xfrm rot="10800000">
                <a:off x="4581114" y="4009765"/>
                <a:ext cx="1254938" cy="1591200"/>
              </a:xfrm>
              <a:prstGeom prst="corner">
                <a:avLst>
                  <a:gd name="adj1" fmla="val 37663"/>
                  <a:gd name="adj2" fmla="val 5909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b.js</a:t>
                </a:r>
                <a:endParaRPr kumimoji="1" lang="zh-CN" altLang="en-US" dirty="0"/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>
                <a:off x="4039200" y="4965274"/>
                <a:ext cx="635693" cy="635693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e.js</a:t>
                </a:r>
                <a:endParaRPr kumimoji="1" lang="zh-CN" altLang="en-US" dirty="0"/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 flipV="1">
                <a:off x="4032488" y="4955199"/>
                <a:ext cx="1081507" cy="640801"/>
              </a:xfrm>
              <a:prstGeom prst="parallelogram">
                <a:avLst>
                  <a:gd name="adj" fmla="val 9996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d.js</a:t>
                </a:r>
                <a:endParaRPr kumimoji="1" lang="zh-CN" altLang="en-US" dirty="0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 rot="10800000">
                <a:off x="4469107" y="4952966"/>
                <a:ext cx="635693" cy="635693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c.js</a:t>
                </a:r>
                <a:endParaRPr kumimoji="1" lang="zh-CN" altLang="en-US" dirty="0"/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3374715" y="4199569"/>
              <a:ext cx="1032837" cy="1483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index.js</a:t>
              </a:r>
              <a:endParaRPr kumimoji="1" lang="zh-CN" altLang="en-US" dirty="0"/>
            </a:p>
          </p:txBody>
        </p:sp>
      </p:grpSp>
      <p:sp>
        <p:nvSpPr>
          <p:cNvPr id="15" name="六边形 14"/>
          <p:cNvSpPr/>
          <p:nvPr/>
        </p:nvSpPr>
        <p:spPr>
          <a:xfrm>
            <a:off x="961679" y="4102581"/>
            <a:ext cx="1963972" cy="169307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进程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5" idx="0"/>
            <a:endCxn id="14" idx="1"/>
          </p:cNvCxnSpPr>
          <p:nvPr/>
        </p:nvCxnSpPr>
        <p:spPr>
          <a:xfrm>
            <a:off x="2925651" y="4949121"/>
            <a:ext cx="9246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4883174" y="4673062"/>
            <a:ext cx="917769" cy="276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6162724" y="4673062"/>
            <a:ext cx="216476" cy="532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6674400" y="4915037"/>
            <a:ext cx="652706" cy="384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CommonJS</a:t>
            </a:r>
            <a:r>
              <a:rPr lang="en-US" altLang="zh-CN" dirty="0"/>
              <a:t> </a:t>
            </a:r>
            <a:r>
              <a:rPr lang="zh-CN" altLang="en-US" dirty="0" smtClean="0"/>
              <a:t>规范概述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CommonJS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就是一套约定标准，不是技术；</a:t>
            </a:r>
            <a:endParaRPr lang="en-US" altLang="zh-CN" dirty="0" smtClean="0"/>
          </a:p>
          <a:p>
            <a:r>
              <a:rPr lang="zh-CN" altLang="en-US" dirty="0" smtClean="0"/>
              <a:t>用于约定我们的代码应该是怎样的一种结构；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wiki.commonjs.org/wiki/CommonJS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CommonJS</a:t>
            </a:r>
            <a:r>
              <a:rPr lang="zh-CN" altLang="en-US" dirty="0" smtClean="0"/>
              <a:t> 模块</a:t>
            </a:r>
            <a:r>
              <a:rPr lang="zh-CN" altLang="en-US" dirty="0"/>
              <a:t>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所有代码都运行在模块作用域，不会污染全局作用域。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模块可以多次加载，但是只会在第一次加载时运行一次，然后运行结果就被缓存了，以后再加载，就直接读取缓存结果</a:t>
            </a:r>
            <a:r>
              <a:rPr kumimoji="1" lang="zh-CN" altLang="en-US" dirty="0"/>
              <a:t>。要想让模块再次运行，必须清除缓存。</a:t>
            </a:r>
          </a:p>
          <a:p>
            <a:r>
              <a:rPr kumimoji="1" lang="zh-CN" altLang="en-US" dirty="0"/>
              <a:t>模块加载的顺序，按照其在代码中出现的顺序。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就是我们自己写的功能模块文件</a:t>
            </a:r>
            <a:endParaRPr lang="en-US" altLang="zh-CN" dirty="0" smtClean="0"/>
          </a:p>
          <a:p>
            <a:r>
              <a:rPr lang="zh-CN" altLang="en-US" dirty="0" smtClean="0"/>
              <a:t>核心模块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</a:t>
            </a:r>
            <a:r>
              <a:rPr lang="zh-CN" altLang="en-US" dirty="0" smtClean="0"/>
              <a:t>平台自带的一套基本的功能模块，也有人称之为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平台的 </a:t>
            </a:r>
            <a:r>
              <a:rPr lang="en-US" altLang="zh-CN" dirty="0" smtClean="0"/>
              <a:t>API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社区或第三方个人开发好的功能模块，可以直接拿回来用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模块化开发的流程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66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88979" y="1895177"/>
            <a:ext cx="7366042" cy="4270371"/>
            <a:chOff x="403860" y="1873770"/>
            <a:chExt cx="7366042" cy="4270371"/>
          </a:xfrm>
        </p:grpSpPr>
        <p:sp>
          <p:nvSpPr>
            <p:cNvPr id="7" name="圆角矩形 6"/>
            <p:cNvSpPr/>
            <p:nvPr/>
          </p:nvSpPr>
          <p:spPr>
            <a:xfrm>
              <a:off x="403860" y="1873770"/>
              <a:ext cx="3538553" cy="76449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Source Code Pro" panose="020B0509030403020204" pitchFamily="49" charset="0"/>
                </a:rPr>
                <a:t>new calc.js</a:t>
              </a:r>
              <a:endParaRPr lang="zh-CN" altLang="en-US" sz="1400" dirty="0">
                <a:latin typeface="Source Code Pro" panose="020B0509030403020204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03860" y="3042394"/>
              <a:ext cx="3538553" cy="76449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latin typeface="Source Code Pro" panose="020B0509030403020204" pitchFamily="49" charset="0"/>
                </a:rPr>
                <a:t>module.exports</a:t>
              </a:r>
              <a:r>
                <a:rPr lang="en-US" altLang="zh-CN" sz="1400" dirty="0" smtClean="0">
                  <a:latin typeface="Source Code Pro" panose="020B0509030403020204" pitchFamily="49" charset="0"/>
                </a:rPr>
                <a:t> = {}</a:t>
              </a:r>
              <a:endParaRPr lang="zh-CN" altLang="en-US" sz="1400" dirty="0">
                <a:latin typeface="Source Code Pro" panose="020B0509030403020204" pitchFamily="49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03860" y="4211018"/>
              <a:ext cx="3538553" cy="76449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latin typeface="Source Code Pro" panose="020B0509030403020204" pitchFamily="49" charset="0"/>
                </a:rPr>
                <a:t>var</a:t>
              </a:r>
              <a:r>
                <a:rPr lang="en-US" altLang="zh-CN" sz="1400" dirty="0" smtClean="0">
                  <a:latin typeface="Source Code Pro" panose="020B0509030403020204" pitchFamily="49" charset="0"/>
                </a:rPr>
                <a:t> </a:t>
              </a:r>
              <a:r>
                <a:rPr lang="en-US" altLang="zh-CN" sz="1400" dirty="0" err="1" smtClean="0">
                  <a:latin typeface="Source Code Pro" panose="020B0509030403020204" pitchFamily="49" charset="0"/>
                </a:rPr>
                <a:t>calc</a:t>
              </a:r>
              <a:r>
                <a:rPr lang="en-US" altLang="zh-CN" sz="1400" dirty="0" smtClean="0">
                  <a:latin typeface="Source Code Pro" panose="020B0509030403020204" pitchFamily="49" charset="0"/>
                </a:rPr>
                <a:t> = require('./calc.js')</a:t>
              </a:r>
              <a:endParaRPr lang="zh-CN" altLang="en-US" sz="1400" dirty="0">
                <a:latin typeface="Source Code Pro" panose="020B0509030403020204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3860" y="5379642"/>
              <a:ext cx="3538553" cy="76449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latin typeface="Source Code Pro" panose="020B0509030403020204" pitchFamily="49" charset="0"/>
                </a:rPr>
                <a:t>calc.add</a:t>
              </a:r>
              <a:r>
                <a:rPr lang="en-US" altLang="zh-CN" sz="1400" dirty="0" smtClean="0">
                  <a:latin typeface="Source Code Pro" panose="020B0509030403020204" pitchFamily="49" charset="0"/>
                </a:rPr>
                <a:t>(1, 2)</a:t>
              </a:r>
              <a:endParaRPr lang="zh-CN" altLang="en-US" sz="1400" dirty="0">
                <a:latin typeface="Source Code Pro" panose="020B0509030403020204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015802" y="2638269"/>
              <a:ext cx="254833" cy="404125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015802" y="3806893"/>
              <a:ext cx="254833" cy="404125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015801" y="4975517"/>
              <a:ext cx="254833" cy="404125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5611318" y="1949442"/>
              <a:ext cx="2158584" cy="689549"/>
            </a:xfrm>
            <a:prstGeom prst="wedgeRoundRectCallout">
              <a:avLst>
                <a:gd name="adj1" fmla="val -115972"/>
                <a:gd name="adj2" fmla="val 5978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创建模块</a:t>
              </a:r>
              <a:endParaRPr lang="zh-CN" altLang="en-US" dirty="0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5611318" y="3117344"/>
              <a:ext cx="2158584" cy="689549"/>
            </a:xfrm>
            <a:prstGeom prst="wedgeRoundRectCallout">
              <a:avLst>
                <a:gd name="adj1" fmla="val -115972"/>
                <a:gd name="adj2" fmla="val 5978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导出成员</a:t>
              </a:r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5611318" y="4285968"/>
              <a:ext cx="2158584" cy="689549"/>
            </a:xfrm>
            <a:prstGeom prst="wedgeRoundRectCallout">
              <a:avLst>
                <a:gd name="adj1" fmla="val -115972"/>
                <a:gd name="adj2" fmla="val 5978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载入模块</a:t>
              </a:r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5611318" y="5454592"/>
              <a:ext cx="2158584" cy="689549"/>
            </a:xfrm>
            <a:prstGeom prst="wedgeRoundRectCallout">
              <a:avLst>
                <a:gd name="adj1" fmla="val -115972"/>
                <a:gd name="adj2" fmla="val 5978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使用模块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5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定义模块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模块内全局环境（伪）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我们在之后的文件操作中必须使用绝对路径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dirname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zh-CN" altLang="en-US" dirty="0" smtClean="0"/>
              <a:t>用于获取当前文件所在目录的完整路径；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环境无效；</a:t>
            </a:r>
            <a:endParaRPr kumimoji="1" lang="en-US" altLang="zh-CN" dirty="0" smtClean="0"/>
          </a:p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__filename</a:t>
            </a:r>
          </a:p>
          <a:p>
            <a:pPr lvl="1"/>
            <a:r>
              <a:rPr kumimoji="1" lang="zh-CN" altLang="en-US" dirty="0" smtClean="0"/>
              <a:t>用来获取当前文件的完整路径；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REPL</a:t>
            </a:r>
            <a:r>
              <a:rPr kumimoji="1" lang="zh-CN" altLang="en-US" dirty="0" smtClean="0"/>
              <a:t> 环境同样无效；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模块内全局环境（伪）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module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模块对象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exports</a:t>
            </a: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映射到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的别名</a:t>
            </a:r>
            <a:endParaRPr kumimoji="1"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require()</a:t>
            </a:r>
          </a:p>
          <a:p>
            <a:pPr lvl="1"/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require.cache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require.extensions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require.main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require.resolve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kumimoji="1" lang="zh-CN" alt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目前是开发行业中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最火热的一门语言，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会的人很多很多；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dirty="0" smtClean="0"/>
              <a:t>据 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创始人 </a:t>
            </a:r>
            <a:r>
              <a:rPr lang="en-US" altLang="zh-CN" dirty="0" smtClean="0"/>
              <a:t>Ryan Dahl </a:t>
            </a:r>
            <a:r>
              <a:rPr lang="zh-CN" altLang="en-US" dirty="0" smtClean="0"/>
              <a:t>回忆</a:t>
            </a:r>
            <a:r>
              <a:rPr lang="zh-CN" altLang="en-US" dirty="0"/>
              <a:t>，他最初希望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，但是 </a:t>
            </a:r>
            <a:r>
              <a:rPr lang="en-US" altLang="zh-CN" dirty="0" smtClean="0"/>
              <a:t>Ruby </a:t>
            </a:r>
            <a:r>
              <a:rPr lang="zh-CN" altLang="en-US" dirty="0" smtClean="0"/>
              <a:t>的虚拟机效率不行；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注意：是 </a:t>
            </a:r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选择了 </a:t>
            </a: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，不是 </a:t>
            </a:r>
            <a:r>
              <a:rPr lang="en-US" altLang="zh-CN" dirty="0" smtClean="0">
                <a:solidFill>
                  <a:srgbClr val="FF0000"/>
                </a:solidFill>
              </a:rPr>
              <a:t>JavaScript </a:t>
            </a:r>
            <a:r>
              <a:rPr lang="zh-CN" altLang="en-US" dirty="0" smtClean="0">
                <a:solidFill>
                  <a:srgbClr val="FF0000"/>
                </a:solidFill>
              </a:rPr>
              <a:t>发展出来了一个 </a:t>
            </a:r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53" y="1877410"/>
            <a:ext cx="2823591" cy="2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内部</a:t>
            </a:r>
            <a:r>
              <a:rPr kumimoji="1" lang="zh-CN" altLang="en-US" dirty="0"/>
              <a:t>提供一</a:t>
            </a:r>
            <a:r>
              <a:rPr kumimoji="1" lang="zh-CN" altLang="en-US" dirty="0" smtClean="0"/>
              <a:t>个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构建</a:t>
            </a:r>
            <a:r>
              <a:rPr kumimoji="1" lang="zh-CN" altLang="en-US" dirty="0"/>
              <a:t>函数。所有模块都</a:t>
            </a:r>
            <a:r>
              <a:rPr kumimoji="1" lang="zh-CN" altLang="en-US" dirty="0" smtClean="0"/>
              <a:t>是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的实例，属性如下：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module.id</a:t>
            </a:r>
            <a:r>
              <a:rPr kumimoji="1" lang="en-US" altLang="zh-CN" dirty="0"/>
              <a:t> </a:t>
            </a:r>
            <a:r>
              <a:rPr kumimoji="1" lang="zh-CN" altLang="en-US" dirty="0"/>
              <a:t>模块的识别符，通常是带有绝对路径的模块文件名。</a:t>
            </a:r>
          </a:p>
          <a:p>
            <a:pPr lvl="1"/>
            <a:r>
              <a:rPr kumimoji="1" lang="en-US" altLang="zh-CN" dirty="0" err="1"/>
              <a:t>module.filename</a:t>
            </a:r>
            <a:r>
              <a:rPr kumimoji="1" lang="en-US" altLang="zh-CN" dirty="0"/>
              <a:t> </a:t>
            </a:r>
            <a:r>
              <a:rPr kumimoji="1" lang="zh-CN" altLang="en-US" dirty="0" smtClean="0"/>
              <a:t>模块定义的文件的绝对</a:t>
            </a:r>
            <a:r>
              <a:rPr kumimoji="1" lang="zh-CN" altLang="en-US" dirty="0"/>
              <a:t>路径。</a:t>
            </a:r>
          </a:p>
          <a:p>
            <a:pPr lvl="1"/>
            <a:r>
              <a:rPr kumimoji="1" lang="en-US" altLang="zh-CN" dirty="0" err="1"/>
              <a:t>module.loaded</a:t>
            </a:r>
            <a:r>
              <a:rPr kumimoji="1" lang="en-US" altLang="zh-CN" dirty="0"/>
              <a:t> </a:t>
            </a:r>
            <a:r>
              <a:rPr kumimoji="1" lang="zh-CN" altLang="en-US" dirty="0"/>
              <a:t>返回一个布尔值，表示模块是否已经完成加载。</a:t>
            </a:r>
          </a:p>
          <a:p>
            <a:pPr lvl="1"/>
            <a:r>
              <a:rPr kumimoji="1" lang="en-US" altLang="zh-CN" dirty="0" err="1"/>
              <a:t>module.parent</a:t>
            </a:r>
            <a:r>
              <a:rPr kumimoji="1" lang="en-US" altLang="zh-CN" dirty="0"/>
              <a:t> </a:t>
            </a:r>
            <a:r>
              <a:rPr kumimoji="1" lang="zh-CN" altLang="en-US" dirty="0"/>
              <a:t>返回一个对象，表示调用该模块的模块。</a:t>
            </a:r>
          </a:p>
          <a:p>
            <a:pPr lvl="1"/>
            <a:r>
              <a:rPr kumimoji="1" lang="en-US" altLang="zh-CN" dirty="0" err="1"/>
              <a:t>module.children</a:t>
            </a:r>
            <a:r>
              <a:rPr kumimoji="1" lang="en-US" altLang="zh-CN" dirty="0"/>
              <a:t> </a:t>
            </a:r>
            <a:r>
              <a:rPr kumimoji="1" lang="zh-CN" altLang="en-US" dirty="0"/>
              <a:t>返回一个数组，表示该模块要用到的其他模块。</a:t>
            </a:r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module.exports</a:t>
            </a:r>
            <a:r>
              <a:rPr kumimoji="1" lang="en-US" altLang="zh-CN" dirty="0">
                <a:solidFill>
                  <a:srgbClr val="FF0000"/>
                </a:solidFill>
              </a:rPr>
              <a:t> </a:t>
            </a:r>
            <a:r>
              <a:rPr kumimoji="1" lang="zh-CN" altLang="en-US" dirty="0">
                <a:solidFill>
                  <a:srgbClr val="FF0000"/>
                </a:solidFill>
              </a:rPr>
              <a:t>表示模块对外</a:t>
            </a:r>
            <a:r>
              <a:rPr kumimoji="1" lang="zh-CN" altLang="en-US" dirty="0" smtClean="0">
                <a:solidFill>
                  <a:srgbClr val="FF0000"/>
                </a:solidFill>
              </a:rPr>
              <a:t>输出的</a:t>
            </a:r>
            <a:r>
              <a:rPr kumimoji="1" lang="zh-CN" altLang="en-US" dirty="0">
                <a:solidFill>
                  <a:srgbClr val="FF0000"/>
                </a:solidFill>
              </a:rPr>
              <a:t>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载入一个模块就是构建一个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实例。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一个新的 </a:t>
            </a:r>
            <a:r>
              <a:rPr kumimoji="1" lang="en-US" altLang="zh-CN" dirty="0" smtClean="0">
                <a:solidFill>
                  <a:srgbClr val="FF0000"/>
                </a:solidFill>
              </a:rPr>
              <a:t>JS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文件就是一个模块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一个合格的模块应该是有导出成员的，否则模块就失去了定义的价值；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模块内部是一个独立（封闭）的作用域（模块与模块之间不会冲突）；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模块之间必须通过导出或导入的方式协同；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导出方式：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exports.name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value;</a:t>
            </a:r>
          </a:p>
          <a:p>
            <a:pPr lvl="1"/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{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name: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value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};</a:t>
            </a:r>
            <a:endParaRPr kumimoji="1" lang="zh-CN" alt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还有必要写自执行函数吗？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模块本身就是一个封闭的作用域</a:t>
            </a:r>
            <a:endParaRPr kumimoji="1" lang="en-US" altLang="zh-CN" dirty="0" smtClean="0"/>
          </a:p>
          <a:p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/>
              <a:t> 和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exports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是用于为模块导出成员的接口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exports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是指向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的别名，相当于在模块开始的时候执行：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en-US" altLang="zh-CN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var</a:t>
            </a:r>
            <a:r>
              <a:rPr kumimoji="1" lang="zh-CN" altLang="en-US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exports</a:t>
            </a:r>
            <a:r>
              <a:rPr kumimoji="1" lang="zh-CN" altLang="en-US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=</a:t>
            </a:r>
            <a:r>
              <a:rPr kumimoji="1" lang="zh-CN" altLang="en-US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en-US" altLang="zh-CN" dirty="0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;</a:t>
            </a:r>
          </a:p>
          <a:p>
            <a:pPr>
              <a:lnSpc>
                <a:spcPct val="16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一旦为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赋值，就会切断之前两者的相关性；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最终模块的导出成员以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载入模块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函数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 使用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模块规范，内置的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函数用于加载模块文件。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require</a:t>
            </a:r>
            <a:r>
              <a:rPr lang="zh-CN" altLang="en-US" dirty="0" smtClean="0">
                <a:solidFill>
                  <a:srgbClr val="FF0000"/>
                </a:solidFill>
              </a:rPr>
              <a:t> 的基本</a:t>
            </a:r>
            <a:r>
              <a:rPr lang="zh-CN" altLang="en-US" dirty="0">
                <a:solidFill>
                  <a:srgbClr val="FF0000"/>
                </a:solidFill>
              </a:rPr>
              <a:t>功能是，读入并执行一</a:t>
            </a:r>
            <a:r>
              <a:rPr lang="zh-CN" altLang="en-US" dirty="0" smtClean="0">
                <a:solidFill>
                  <a:srgbClr val="FF0000"/>
                </a:solidFill>
              </a:rPr>
              <a:t>个 </a:t>
            </a:r>
            <a:r>
              <a:rPr lang="en-US" altLang="zh-CN" dirty="0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 文件</a:t>
            </a:r>
            <a:r>
              <a:rPr lang="zh-CN" altLang="en-US" dirty="0">
                <a:solidFill>
                  <a:srgbClr val="FF0000"/>
                </a:solidFill>
              </a:rPr>
              <a:t>，然后返回该模块</a:t>
            </a:r>
            <a:r>
              <a:rPr lang="zh-CN" altLang="en-US" dirty="0" smtClean="0">
                <a:solidFill>
                  <a:srgbClr val="FF0000"/>
                </a:solidFill>
              </a:rPr>
              <a:t>的 </a:t>
            </a:r>
            <a:r>
              <a:rPr lang="en-US" altLang="zh-CN" dirty="0" smtClean="0">
                <a:solidFill>
                  <a:srgbClr val="FF0000"/>
                </a:solidFill>
              </a:rPr>
              <a:t>exports</a:t>
            </a:r>
            <a:r>
              <a:rPr lang="zh-CN" altLang="en-US" dirty="0" smtClean="0">
                <a:solidFill>
                  <a:srgbClr val="FF0000"/>
                </a:solidFill>
              </a:rPr>
              <a:t> 对象。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zh-CN" altLang="en-US" dirty="0"/>
              <a:t>没有发现指定模块，会报错。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6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模块的加载机制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zh-CN" dirty="0" smtClean="0"/>
              <a:t>id:</a:t>
            </a:r>
            <a:r>
              <a:rPr kumimoji="1" lang="zh-CN" altLang="en-US" dirty="0" smtClean="0"/>
              <a:t> 路径的情况就是直接以相对路径的方式找文件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76</a:t>
            </a:fld>
            <a:endParaRPr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1586039" y="3372034"/>
            <a:ext cx="5458816" cy="1275464"/>
            <a:chOff x="1601942" y="2394783"/>
            <a:chExt cx="5458816" cy="1275464"/>
          </a:xfrm>
        </p:grpSpPr>
        <p:sp>
          <p:nvSpPr>
            <p:cNvPr id="7" name="剪去单角的矩形 6"/>
            <p:cNvSpPr/>
            <p:nvPr/>
          </p:nvSpPr>
          <p:spPr>
            <a:xfrm>
              <a:off x="1601942" y="2394783"/>
              <a:ext cx="3248354" cy="1275464"/>
            </a:xfrm>
            <a:prstGeom prst="snip1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demo.js</a:t>
              </a:r>
              <a:endPara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en-US" altLang="zh-CN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ource Code Pro" charset="0"/>
                  <a:ea typeface="Source Code Pro" charset="0"/>
                  <a:cs typeface="Source Code Pro" charset="0"/>
                </a:rPr>
                <a:t>require('./</a:t>
              </a:r>
              <a:r>
                <a:rPr kumimoji="1" lang="en-US" altLang="zh-CN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ource Code Pro" charset="0"/>
                  <a:ea typeface="Source Code Pro" charset="0"/>
                  <a:cs typeface="Source Code Pro" charset="0"/>
                </a:rPr>
                <a:t>file.js</a:t>
              </a:r>
              <a:r>
                <a:rPr kumimoji="1" lang="en-US" altLang="zh-CN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ource Code Pro" charset="0"/>
                  <a:ea typeface="Source Code Pro" charset="0"/>
                  <a:cs typeface="Source Code Pro" charset="0"/>
                </a:rPr>
                <a:t>');</a:t>
              </a:r>
              <a:endPara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endParaRPr>
            </a:p>
          </p:txBody>
        </p:sp>
        <p:sp>
          <p:nvSpPr>
            <p:cNvPr id="8" name="剪去单角的矩形 7"/>
            <p:cNvSpPr/>
            <p:nvPr/>
          </p:nvSpPr>
          <p:spPr>
            <a:xfrm>
              <a:off x="6059145" y="2394783"/>
              <a:ext cx="1001613" cy="1275464"/>
            </a:xfrm>
            <a:prstGeom prst="snip1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file.js</a:t>
              </a:r>
              <a:endPara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0" name="直线箭头连接符 9"/>
            <p:cNvCxnSpPr>
              <a:stCxn id="7" idx="0"/>
              <a:endCxn id="8" idx="2"/>
            </p:cNvCxnSpPr>
            <p:nvPr/>
          </p:nvCxnSpPr>
          <p:spPr>
            <a:xfrm>
              <a:off x="4850296" y="3032515"/>
              <a:ext cx="120884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70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扩展名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加载文件时可以省略扩展名：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require('./module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');</a:t>
            </a:r>
          </a:p>
          <a:p>
            <a:pPr lvl="1"/>
            <a:r>
              <a:rPr kumimoji="1" lang="en-US" altLang="zh-CN" dirty="0"/>
              <a:t>//</a:t>
            </a:r>
            <a:r>
              <a:rPr kumimoji="1" lang="zh-CN" altLang="en-US" dirty="0"/>
              <a:t> 此时文件按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文件执行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require('./</a:t>
            </a:r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module.js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');</a:t>
            </a:r>
          </a:p>
          <a:p>
            <a:pPr lvl="1"/>
            <a:r>
              <a:rPr kumimoji="1" lang="en-US" altLang="zh-CN" dirty="0"/>
              <a:t>//</a:t>
            </a:r>
            <a:r>
              <a:rPr kumimoji="1" lang="zh-CN" altLang="en-US" dirty="0"/>
              <a:t> 此时文件按 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文件解析</a:t>
            </a:r>
            <a:endParaRPr kumimoji="1" lang="zh-CN" altLang="en-US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require('./</a:t>
            </a:r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module.json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');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/>
              <a:t>//</a:t>
            </a:r>
            <a:r>
              <a:rPr kumimoji="1" lang="zh-CN" altLang="en-US" dirty="0"/>
              <a:t> 此时文件预编译好的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 模块执行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require(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'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./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module.node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');</a:t>
            </a:r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// 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载入目录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module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目录中的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package.json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中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main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指向的文件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require('./module/default.js');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kumimoji="1" lang="en-US" altLang="zh-CN" dirty="0" smtClean="0"/>
              <a:t>// </a:t>
            </a:r>
            <a:r>
              <a:rPr kumimoji="1" lang="zh-CN" altLang="en-US" dirty="0" smtClean="0"/>
              <a:t>载入目录</a:t>
            </a:r>
            <a:r>
              <a:rPr kumimoji="1" lang="en-US" altLang="zh-CN" dirty="0" smtClean="0"/>
              <a:t>module 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index.js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加载文件规则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 </a:t>
            </a:r>
            <a:r>
              <a:rPr kumimoji="1" lang="en-US" altLang="zh-CN" dirty="0"/>
              <a:t>./ </a:t>
            </a:r>
            <a:r>
              <a:rPr kumimoji="1" lang="zh-CN" altLang="en-US" dirty="0"/>
              <a:t>或 </a:t>
            </a:r>
            <a:r>
              <a:rPr kumimoji="1" lang="en-US" altLang="zh-CN" dirty="0" smtClean="0"/>
              <a:t>../</a:t>
            </a:r>
            <a:r>
              <a:rPr kumimoji="1" lang="zh-CN" altLang="en-US" dirty="0" smtClean="0"/>
              <a:t> 开头：则</a:t>
            </a:r>
            <a:r>
              <a:rPr kumimoji="1" lang="zh-CN" altLang="en-US" dirty="0"/>
              <a:t>按照相对路径从当前文件所在文件夹开始寻找模块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require('../</a:t>
            </a:r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file.js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');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=&gt;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/>
              <a:t>上级目录下找 </a:t>
            </a:r>
            <a:r>
              <a:rPr kumimoji="1" lang="en-US" altLang="zh-CN" dirty="0" err="1" smtClean="0"/>
              <a:t>file.js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/>
              <a:t>通过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开头：则</a:t>
            </a:r>
            <a:r>
              <a:rPr kumimoji="1" lang="zh-CN" altLang="en-US" dirty="0"/>
              <a:t>以系统根目录开始寻找模块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('/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Users/iceStone/Documents/file.js');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=&gt;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/>
              <a:t>以绝对路径的方式找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没有任何异议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require</a:t>
            </a:r>
            <a:r>
              <a:rPr kumimoji="1" lang="zh-CN" altLang="en-US" dirty="0"/>
              <a:t> 加载文件规则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如果参数字符串不以“</a:t>
            </a:r>
            <a:r>
              <a:rPr lang="en-US" altLang="zh-CN" dirty="0" smtClean="0"/>
              <a:t>./“</a:t>
            </a:r>
            <a:r>
              <a:rPr lang="zh-CN" altLang="en-US" dirty="0" smtClean="0"/>
              <a:t> 或 ”</a:t>
            </a:r>
            <a:r>
              <a:rPr lang="en-US" altLang="zh-CN" dirty="0" smtClean="0"/>
              <a:t>/“</a:t>
            </a:r>
            <a:r>
              <a:rPr lang="zh-CN" altLang="en-US" dirty="0" smtClean="0"/>
              <a:t> 开头</a:t>
            </a:r>
            <a:r>
              <a:rPr lang="zh-CN" altLang="en-US" dirty="0"/>
              <a:t>，则表示加载的是一个默认提供的核心模块（</a:t>
            </a:r>
            <a:r>
              <a:rPr lang="zh-CN" altLang="en-US" dirty="0" smtClean="0"/>
              <a:t>位于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的</a:t>
            </a:r>
            <a:r>
              <a:rPr lang="zh-CN" altLang="en-US" dirty="0"/>
              <a:t>系统安装目录中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('fs');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=&gt;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/>
              <a:t>加载核心模块中的文件系统模块</a:t>
            </a:r>
            <a:endParaRPr lang="en-US" altLang="zh-CN" dirty="0" smtClean="0"/>
          </a:p>
          <a:p>
            <a:r>
              <a:rPr lang="zh-CN" altLang="en-US" dirty="0" smtClean="0"/>
              <a:t>或者从当前目录向上搜索 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 目录中的文件：</a:t>
            </a:r>
            <a:endParaRPr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('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my_module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');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=&gt;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各级 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node_modules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文件夹中搜索 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my_module.js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文件；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2008</a:t>
            </a:r>
            <a:r>
              <a:rPr lang="zh-CN" altLang="en-US" dirty="0" smtClean="0">
                <a:solidFill>
                  <a:srgbClr val="FF0000"/>
                </a:solidFill>
              </a:rPr>
              <a:t>年左右</a:t>
            </a:r>
            <a:r>
              <a:rPr lang="zh-CN" altLang="en-US" dirty="0" smtClean="0"/>
              <a:t>，随着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的逐渐普及，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开发逐渐走向复杂化，系统化；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2009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Ryan Dahl </a:t>
            </a:r>
            <a:r>
              <a:rPr lang="zh-CN" altLang="en-US" dirty="0" smtClean="0"/>
              <a:t>想要创建一个轻量级，适应现代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开发的平台；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2009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Ryan Dahl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GitHub </a:t>
            </a:r>
            <a:r>
              <a:rPr lang="zh-CN" altLang="en-US" dirty="0" smtClean="0"/>
              <a:t>中开源了最初版本，同年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月的 </a:t>
            </a:r>
            <a:r>
              <a:rPr lang="en-US" altLang="zh-CN" dirty="0" err="1" smtClean="0"/>
              <a:t>JSConf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就安排了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讲座；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2010</a:t>
            </a:r>
            <a:r>
              <a:rPr lang="zh-CN" altLang="en-US" dirty="0" smtClean="0">
                <a:solidFill>
                  <a:srgbClr val="FF0000"/>
                </a:solidFill>
              </a:rPr>
              <a:t>年底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Joyent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公司资助，</a:t>
            </a:r>
            <a:r>
              <a:rPr lang="en-US" altLang="zh-CN" dirty="0" smtClean="0"/>
              <a:t>Ryan Dahl </a:t>
            </a:r>
            <a:r>
              <a:rPr lang="zh-CN" altLang="en-US" dirty="0" smtClean="0"/>
              <a:t>也加入了该公司，专门负责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的开发；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2011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zh-CN" altLang="en-US" dirty="0" smtClean="0"/>
              <a:t>，在微软的支持下登陆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平台；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加载目录规则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传入的是一个目录的路径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会自动查看该目录</a:t>
            </a:r>
            <a:r>
              <a:rPr kumimoji="1" lang="zh-CN" altLang="en-US" dirty="0" smtClean="0"/>
              <a:t>的 </a:t>
            </a:r>
            <a:r>
              <a:rPr kumimoji="1" lang="en-US" altLang="zh-CN" dirty="0" err="1" smtClean="0"/>
              <a:t>package.json</a:t>
            </a:r>
            <a:r>
              <a:rPr kumimoji="1" lang="zh-CN" altLang="en-US" dirty="0" smtClean="0"/>
              <a:t> 文件</a:t>
            </a:r>
            <a:r>
              <a:rPr kumimoji="1" lang="zh-CN" altLang="en-US" dirty="0"/>
              <a:t>，然后</a:t>
            </a:r>
            <a:r>
              <a:rPr kumimoji="1" lang="zh-CN" altLang="en-US" dirty="0" smtClean="0"/>
              <a:t>加载 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字段</a:t>
            </a:r>
            <a:r>
              <a:rPr kumimoji="1" lang="zh-CN" altLang="en-US" dirty="0"/>
              <a:t>指定的入口文件</a:t>
            </a:r>
            <a:endParaRPr kumimoji="1" lang="en-US" altLang="zh-CN" dirty="0" smtClean="0"/>
          </a:p>
          <a:p>
            <a:r>
              <a:rPr lang="zh-CN" altLang="en-US" dirty="0"/>
              <a:t>如果</a:t>
            </a:r>
            <a:r>
              <a:rPr lang="en-US" altLang="zh-CN" dirty="0" err="1"/>
              <a:t>package.json</a:t>
            </a:r>
            <a:r>
              <a:rPr lang="zh-CN" altLang="en-US" dirty="0"/>
              <a:t>文件没有</a:t>
            </a:r>
            <a:r>
              <a:rPr lang="en-US" altLang="zh-CN" dirty="0"/>
              <a:t>main</a:t>
            </a:r>
            <a:r>
              <a:rPr lang="zh-CN" altLang="en-US" dirty="0"/>
              <a:t>字段，或者根本就没有</a:t>
            </a:r>
            <a:r>
              <a:rPr lang="en-US" altLang="zh-CN" dirty="0" err="1"/>
              <a:t>package.json</a:t>
            </a:r>
            <a:r>
              <a:rPr lang="zh-CN" altLang="en-US" dirty="0"/>
              <a:t>文件</a:t>
            </a:r>
            <a:r>
              <a:rPr kumimoji="1" lang="zh-CN" altLang="en-US" dirty="0" smtClean="0"/>
              <a:t>，则默认找目录下的 </a:t>
            </a:r>
            <a:r>
              <a:rPr kumimoji="1" lang="en-US" altLang="zh-CN" dirty="0" err="1" smtClean="0"/>
              <a:t>index.js</a:t>
            </a:r>
            <a:r>
              <a:rPr kumimoji="1" lang="zh-CN" altLang="en-US" dirty="0" smtClean="0"/>
              <a:t> 文件作为模块：</a:t>
            </a:r>
            <a:endParaRPr kumimoji="1" lang="en-US" altLang="zh-CN" dirty="0" smtClean="0"/>
          </a:p>
          <a:p>
            <a:pPr lvl="1"/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require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('./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calcuator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');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</a:rPr>
              <a:t>=&gt;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zh-CN" altLang="en-US" dirty="0" smtClean="0"/>
              <a:t>当前目录</a:t>
            </a:r>
            <a:r>
              <a:rPr kumimoji="1" lang="zh-CN" altLang="en-US" dirty="0"/>
              <a:t>下找 </a:t>
            </a:r>
            <a:r>
              <a:rPr kumimoji="1" lang="en-US" altLang="zh-CN" dirty="0" smtClean="0"/>
              <a:t>calculator</a:t>
            </a:r>
            <a:r>
              <a:rPr kumimoji="1" lang="zh-CN" altLang="en-US" dirty="0" smtClean="0"/>
              <a:t> 目录中的 </a:t>
            </a:r>
            <a:r>
              <a:rPr kumimoji="1" lang="en-US" altLang="zh-CN" dirty="0" err="1" smtClean="0"/>
              <a:t>index.js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模块的缓存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第一次加载某个模块时，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Node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会</a:t>
            </a:r>
            <a:r>
              <a:rPr kumimoji="1" lang="zh-CN" altLang="en-US" dirty="0">
                <a:solidFill>
                  <a:srgbClr val="FF0000"/>
                </a:solidFill>
              </a:rPr>
              <a:t>缓存该模块。以后再加载该模块，就直接从缓存取出该模块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ource Code Pro" charset="0"/>
                <a:ea typeface="Source Code Pro" charset="0"/>
                <a:cs typeface="Source Code Pro" charset="0"/>
              </a:rPr>
              <a:t>module.exports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属性（不会再次执行该模块）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如果需要多次执行模块中的代码，一般可以让模块暴露行为（函数）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模块的缓存可以通过 </a:t>
            </a:r>
            <a:r>
              <a:rPr kumimoji="1" lang="en-US" altLang="zh-CN" dirty="0" err="1" smtClean="0"/>
              <a:t>require.cache</a:t>
            </a:r>
            <a:r>
              <a:rPr kumimoji="1" lang="zh-CN" altLang="en-US" dirty="0" smtClean="0"/>
              <a:t> 拿到，同样也可以删除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 的实现机制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将传入的模块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通过加载规则找到对应的模块文件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读取这个文件里面的代码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通过拼接的方式为该段代码构建私有空间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执行该代码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拿到 </a:t>
            </a:r>
            <a:r>
              <a:rPr kumimoji="1" lang="en-US" altLang="zh-CN" dirty="0" err="1" smtClean="0"/>
              <a:t>module.exports</a:t>
            </a:r>
            <a:r>
              <a:rPr kumimoji="1" lang="zh-CN" altLang="en-US" dirty="0" smtClean="0"/>
              <a:t> 返回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如何定义和导入模块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使用模块化的方式组织代码结构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载入模块的规则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了解模块的加载机制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核心模块和对象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https://nodejs.org/api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学会查</a:t>
            </a:r>
            <a:r>
              <a:rPr lang="en-US" altLang="zh-CN" dirty="0"/>
              <a:t> API</a:t>
            </a:r>
            <a:r>
              <a:rPr lang="zh-CN" altLang="en-US" dirty="0"/>
              <a:t>，远远比会几个 </a:t>
            </a:r>
            <a:r>
              <a:rPr lang="en-US" altLang="zh-CN" dirty="0"/>
              <a:t>API </a:t>
            </a:r>
            <a:r>
              <a:rPr lang="zh-CN" altLang="en-US" dirty="0"/>
              <a:t>更</a:t>
            </a:r>
            <a:r>
              <a:rPr lang="zh-CN" altLang="en-US" dirty="0" smtClean="0"/>
              <a:t>重要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学会查</a:t>
            </a:r>
            <a:r>
              <a:rPr lang="en-US" altLang="zh-CN" dirty="0"/>
              <a:t> API</a:t>
            </a:r>
            <a:r>
              <a:rPr lang="zh-CN" altLang="en-US" dirty="0"/>
              <a:t>，远远比会几个 </a:t>
            </a:r>
            <a:r>
              <a:rPr lang="en-US" altLang="zh-CN" dirty="0"/>
              <a:t>API </a:t>
            </a:r>
            <a:r>
              <a:rPr lang="zh-CN" altLang="en-US" dirty="0"/>
              <a:t>更</a:t>
            </a:r>
            <a:r>
              <a:rPr lang="zh-CN" altLang="en-US" dirty="0" smtClean="0"/>
              <a:t>重要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学会查</a:t>
            </a:r>
            <a:r>
              <a:rPr lang="en-US" altLang="zh-CN" dirty="0"/>
              <a:t> API</a:t>
            </a:r>
            <a:r>
              <a:rPr lang="zh-CN" altLang="en-US" dirty="0"/>
              <a:t>，远远比会几个 </a:t>
            </a:r>
            <a:r>
              <a:rPr lang="en-US" altLang="zh-CN" dirty="0"/>
              <a:t>API </a:t>
            </a:r>
            <a:r>
              <a:rPr lang="zh-CN" altLang="en-US" dirty="0"/>
              <a:t>更重要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3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</a:t>
            </a:r>
            <a:r>
              <a:rPr kumimoji="1" lang="zh-CN" altLang="en-US" dirty="0" smtClean="0"/>
              <a:t>模块的</a:t>
            </a:r>
            <a:r>
              <a:rPr kumimoji="1" lang="zh-CN" altLang="en-US" dirty="0"/>
              <a:t>意义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如果只是在服务器</a:t>
            </a:r>
            <a:r>
              <a:rPr lang="zh-CN" altLang="en-US" dirty="0" smtClean="0">
                <a:solidFill>
                  <a:srgbClr val="FF0000"/>
                </a:solidFill>
              </a:rPr>
              <a:t>运行 </a:t>
            </a:r>
            <a:r>
              <a:rPr lang="en-US" altLang="zh-CN" dirty="0" smtClean="0">
                <a:solidFill>
                  <a:srgbClr val="FF0000"/>
                </a:solidFill>
              </a:rPr>
              <a:t>JavaScript </a:t>
            </a:r>
            <a:r>
              <a:rPr lang="zh-CN" altLang="en-US" dirty="0" smtClean="0">
                <a:solidFill>
                  <a:srgbClr val="FF0000"/>
                </a:solidFill>
              </a:rPr>
              <a:t>代码，意义并</a:t>
            </a:r>
            <a:r>
              <a:rPr lang="zh-CN" altLang="en-US" dirty="0">
                <a:solidFill>
                  <a:srgbClr val="FF0000"/>
                </a:solidFill>
              </a:rPr>
              <a:t>不大</a:t>
            </a:r>
            <a:r>
              <a:rPr lang="zh-CN" altLang="en-US" dirty="0"/>
              <a:t>，</a:t>
            </a:r>
            <a:r>
              <a:rPr lang="zh-CN" altLang="en-US" dirty="0" smtClean="0"/>
              <a:t>因为无法实现任何功能（读写文件，访问网络）。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 的用处在于它</a:t>
            </a:r>
            <a:r>
              <a:rPr lang="zh-CN" altLang="en-US" dirty="0"/>
              <a:t>本身还</a:t>
            </a:r>
            <a:r>
              <a:rPr lang="zh-CN" altLang="en-US" dirty="0" smtClean="0"/>
              <a:t>提供的一</a:t>
            </a:r>
            <a:r>
              <a:rPr lang="zh-CN" altLang="en-US" dirty="0"/>
              <a:t>系列功能模块</a:t>
            </a:r>
            <a:r>
              <a:rPr lang="zh-CN" altLang="en-US" dirty="0" smtClean="0"/>
              <a:t>，用于与</a:t>
            </a:r>
            <a:r>
              <a:rPr lang="zh-CN" altLang="en-US" dirty="0"/>
              <a:t>操作系统互动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这些</a:t>
            </a:r>
            <a:r>
              <a:rPr lang="zh-CN" altLang="en-US" dirty="0"/>
              <a:t>核心的功能</a:t>
            </a:r>
            <a:r>
              <a:rPr lang="zh-CN" altLang="en-US" dirty="0" smtClean="0"/>
              <a:t>模块在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中内置。</a:t>
            </a:r>
            <a:endParaRPr lang="en-US" altLang="zh-CN" dirty="0" smtClean="0"/>
          </a:p>
          <a:p>
            <a:r>
              <a:rPr kumimoji="1" lang="zh-CN" altLang="en-US" dirty="0" smtClean="0"/>
              <a:t>内置如下模块：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11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zh-CN" altLang="en-US" dirty="0" smtClean="0"/>
              <a:t>内置模块清单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path</a:t>
            </a:r>
            <a:r>
              <a:rPr kumimoji="1" lang="zh-CN" altLang="en-US" dirty="0"/>
              <a:t>：处理文件路径。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</a:rPr>
              <a:t>fs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操作（</a:t>
            </a:r>
            <a:r>
              <a:rPr kumimoji="1" lang="en-US" altLang="zh-CN" dirty="0" smtClean="0"/>
              <a:t>CRUD</a:t>
            </a:r>
            <a:r>
              <a:rPr kumimoji="1" lang="zh-CN" altLang="en-US" dirty="0" smtClean="0"/>
              <a:t>）文件系统</a:t>
            </a:r>
            <a:r>
              <a:rPr kumimoji="1" lang="zh-CN" altLang="en-US" dirty="0"/>
              <a:t>。</a:t>
            </a:r>
          </a:p>
          <a:p>
            <a:r>
              <a:rPr kumimoji="1" lang="en-US" altLang="zh-CN" b="1" dirty="0" err="1">
                <a:solidFill>
                  <a:srgbClr val="FF0000"/>
                </a:solidFill>
              </a:rPr>
              <a:t>child_process</a:t>
            </a:r>
            <a:r>
              <a:rPr kumimoji="1" lang="zh-CN" altLang="en-US" dirty="0"/>
              <a:t>：新建子进程。</a:t>
            </a:r>
          </a:p>
          <a:p>
            <a:r>
              <a:rPr kumimoji="1" lang="en-US" altLang="zh-CN" b="1" dirty="0" err="1">
                <a:solidFill>
                  <a:srgbClr val="FF0000"/>
                </a:solidFill>
              </a:rPr>
              <a:t>util</a:t>
            </a:r>
            <a:r>
              <a:rPr kumimoji="1" lang="zh-CN" altLang="en-US" dirty="0"/>
              <a:t>：提供一系列实用小工具。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http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提供 </a:t>
            </a:r>
            <a:r>
              <a:rPr kumimoji="1" lang="en-US" altLang="zh-CN" dirty="0" smtClean="0"/>
              <a:t>HTTP </a:t>
            </a:r>
            <a:r>
              <a:rPr kumimoji="1" lang="zh-CN" altLang="en-US" dirty="0" smtClean="0"/>
              <a:t>服务器</a:t>
            </a:r>
            <a:r>
              <a:rPr kumimoji="1" lang="zh-CN" altLang="en-US" dirty="0"/>
              <a:t>功能。</a:t>
            </a:r>
          </a:p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url</a:t>
            </a:r>
            <a:r>
              <a:rPr kumimoji="1" lang="zh-CN" altLang="en-US" dirty="0"/>
              <a:t>：用于</a:t>
            </a:r>
            <a:r>
              <a:rPr kumimoji="1" lang="zh-CN" altLang="en-US" dirty="0" smtClean="0"/>
              <a:t>解析 </a:t>
            </a:r>
            <a:r>
              <a:rPr kumimoji="1" lang="en-US" altLang="zh-CN" dirty="0" smtClean="0"/>
              <a:t>URL</a:t>
            </a:r>
            <a:r>
              <a:rPr kumimoji="1" lang="zh-CN" altLang="en-US" dirty="0"/>
              <a:t>。</a:t>
            </a:r>
          </a:p>
          <a:p>
            <a:r>
              <a:rPr kumimoji="1" lang="en-US" altLang="zh-CN" b="1" dirty="0" err="1">
                <a:solidFill>
                  <a:srgbClr val="FF0000"/>
                </a:solidFill>
              </a:rPr>
              <a:t>querystring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解析 </a:t>
            </a:r>
            <a:r>
              <a:rPr kumimoji="1" lang="en-US" altLang="zh-CN" dirty="0" smtClean="0"/>
              <a:t>URL </a:t>
            </a:r>
            <a:r>
              <a:rPr kumimoji="1" lang="zh-CN" altLang="en-US" dirty="0" smtClean="0"/>
              <a:t>中的</a:t>
            </a:r>
            <a:r>
              <a:rPr kumimoji="1" lang="zh-CN" altLang="en-US" dirty="0"/>
              <a:t>查询字符串。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</a:rPr>
              <a:t>crypto</a:t>
            </a:r>
            <a:r>
              <a:rPr kumimoji="1" lang="zh-CN" altLang="en-US" dirty="0"/>
              <a:t>：提供加密和解密</a:t>
            </a:r>
            <a:r>
              <a:rPr kumimoji="1" lang="zh-CN" altLang="en-US" dirty="0" smtClean="0"/>
              <a:t>功能。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https://nodejs.org/api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包</a:t>
            </a:r>
            <a:r>
              <a:rPr kumimoji="1" lang="zh-CN" altLang="en-US" dirty="0" smtClean="0"/>
              <a:t>的概念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NPM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是一套轻内核的平台，虽然提供了一系列的内置模块，但是不足以满足开发者的需求，于是乎出现了包（</a:t>
            </a:r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）的概念：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与核心模块类似，就是将一些预先设计好的功能或者说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封装到一个文件夹，提供给开发者使用；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包的加载机制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id:</a:t>
            </a:r>
            <a:r>
              <a:rPr kumimoji="1" lang="zh-CN" altLang="en-US" dirty="0" smtClean="0"/>
              <a:t> 包名的情况：</a:t>
            </a:r>
            <a:r>
              <a:rPr kumimoji="1" lang="en-US" altLang="zh-CN" dirty="0" smtClean="0"/>
              <a:t>require('http')</a:t>
            </a: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先在系统核心（优先级最高）的模块中找；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以后不要创建一些和现有的包重名的包；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然后再到当前项目中 </a:t>
            </a:r>
            <a:r>
              <a:rPr kumimoji="1" lang="en-US" altLang="zh-CN" dirty="0" err="1" smtClean="0"/>
              <a:t>node_modules</a:t>
            </a:r>
            <a:r>
              <a:rPr kumimoji="1" lang="zh-CN" altLang="en-US" dirty="0" smtClean="0"/>
              <a:t> 目录中找；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Ryan Dahl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Picture 2" descr="http://cdn.infoqstatic.com/statics_s1_20150519-0054u2/resource/articles/node-js-and-io-js/zh/resources/052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9552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如何管理那么多那么多的包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本身并没有太多的功能性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，所以市面上涌现出大量的第三方人员开发出来的 </a:t>
            </a:r>
            <a:r>
              <a:rPr kumimoji="1" lang="en-US" altLang="zh-CN" dirty="0" smtClean="0"/>
              <a:t>Package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包的生态圈一旦繁荣起来，就必须有工具去代替人脑或者文档的方式管理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2969683"/>
            <a:ext cx="5313600" cy="15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NPM</a:t>
            </a:r>
            <a:endParaRPr kumimoji="1"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 概述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随着时间的发展，</a:t>
            </a:r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 出现了两层概念：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一层含义</a:t>
            </a:r>
            <a:r>
              <a:rPr kumimoji="1" lang="zh-CN" altLang="en-US" dirty="0" smtClean="0"/>
              <a:t>是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的</a:t>
            </a:r>
            <a:r>
              <a:rPr kumimoji="1" lang="zh-CN" altLang="en-US" dirty="0"/>
              <a:t>开放式模块登记和管理</a:t>
            </a:r>
            <a:r>
              <a:rPr kumimoji="1" lang="zh-CN" altLang="en-US" dirty="0" smtClean="0"/>
              <a:t>系统，亦可以说是一个生态圈，一个社区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另</a:t>
            </a:r>
            <a:r>
              <a:rPr kumimoji="1" lang="zh-CN" altLang="en-US" dirty="0"/>
              <a:t>一层含义</a:t>
            </a:r>
            <a:r>
              <a:rPr kumimoji="1" lang="zh-CN" altLang="en-US" dirty="0" smtClean="0"/>
              <a:t>是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默认</a:t>
            </a:r>
            <a:r>
              <a:rPr kumimoji="1" lang="zh-CN" altLang="en-US" dirty="0"/>
              <a:t>的模块管理器，是一个命令行下的软件，用来安装和</a:t>
            </a:r>
            <a:r>
              <a:rPr kumimoji="1" lang="zh-CN" altLang="en-US" dirty="0" smtClean="0"/>
              <a:t>管理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模块。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官方链接：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3"/>
              </a:rPr>
              <a:t>https://www.npmjs.com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r>
              <a:rPr kumimoji="1" lang="zh-CN" altLang="en-US" dirty="0" smtClean="0"/>
              <a:t>国内加速镜像：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4"/>
              </a:rPr>
              <a:t>https://npm.taobao.org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 </a:t>
            </a:r>
            <a:r>
              <a:rPr kumimoji="1" lang="en-US" altLang="zh-CN" dirty="0" smtClean="0"/>
              <a:t>NRM</a:t>
            </a:r>
            <a:r>
              <a:rPr kumimoji="1" lang="zh-CN" altLang="en-US" dirty="0" smtClean="0"/>
              <a:t>： </a:t>
            </a:r>
            <a:r>
              <a:rPr kumimoji="1" lang="en-US" altLang="zh-CN" dirty="0" smtClean="0"/>
              <a:t>Node Registry Manager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 </a:t>
            </a:r>
            <a:r>
              <a:rPr kumimoji="1" lang="en-US" altLang="zh-CN" dirty="0" smtClean="0"/>
              <a:t>NPM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NPM</a:t>
            </a:r>
            <a:r>
              <a:rPr lang="zh-CN" altLang="en-US" dirty="0" smtClean="0"/>
              <a:t> 不</a:t>
            </a:r>
            <a:r>
              <a:rPr lang="zh-CN" altLang="en-US" dirty="0"/>
              <a:t>需要单独安装</a:t>
            </a:r>
            <a:r>
              <a:rPr lang="zh-CN" altLang="en-US" dirty="0" smtClean="0"/>
              <a:t>。默认在安装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的</a:t>
            </a:r>
            <a:r>
              <a:rPr lang="zh-CN" altLang="en-US" dirty="0"/>
              <a:t>时候，会连带一起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NPM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但是，</a:t>
            </a:r>
            <a:r>
              <a:rPr lang="en-US" altLang="zh-CN" dirty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 附带的 </a:t>
            </a:r>
            <a:r>
              <a:rPr lang="en-US" altLang="zh-CN" dirty="0" smtClean="0"/>
              <a:t>NPM</a:t>
            </a:r>
            <a:r>
              <a:rPr lang="zh-CN" altLang="en-US" dirty="0" smtClean="0"/>
              <a:t> 可能</a:t>
            </a:r>
            <a:r>
              <a:rPr lang="zh-CN" altLang="en-US" dirty="0"/>
              <a:t>不是最新版本，最好用下面的命令，更新到最新版本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install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-g</a:t>
            </a:r>
          </a:p>
          <a:p>
            <a:r>
              <a:rPr kumimoji="1" lang="zh-CN" altLang="en-US" dirty="0" smtClean="0"/>
              <a:t>默认安装到当前系统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所在目录下。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由于之前使用 </a:t>
            </a:r>
            <a:r>
              <a:rPr kumimoji="1" lang="en-US" altLang="zh-CN" dirty="0" smtClean="0"/>
              <a:t>NVM</a:t>
            </a:r>
            <a:r>
              <a:rPr kumimoji="1" lang="zh-CN" altLang="en-US" dirty="0" smtClean="0"/>
              <a:t> 的方式安装的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所以需要重新配置 </a:t>
            </a:r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 的全局目录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 </a:t>
            </a:r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 的全局目录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$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config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set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prefix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pathtonpm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]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 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NPM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目录配置到其他目录时，必须将该目录放到环境变量中，否则无法再全局使用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 </a:t>
            </a:r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 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>
                <a:latin typeface="Source Code Pro" charset="0"/>
                <a:ea typeface="Source Code Pro" charset="0"/>
                <a:cs typeface="Source Code Pro" charset="0"/>
              </a:rPr>
              <a:t>config</a:t>
            </a:r>
            <a:endParaRPr kumimoji="1" lang="en-US" altLang="zh-CN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init</a:t>
            </a:r>
            <a:endParaRPr kumimoji="1" lang="en-US" altLang="zh-CN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search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info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install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uninstall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list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outdated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update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run</a:t>
            </a:r>
          </a:p>
          <a:p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npm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cache [</a:t>
            </a:r>
            <a:r>
              <a:rPr kumimoji="1" lang="en-US" altLang="zh-CN" dirty="0" err="1" smtClean="0">
                <a:latin typeface="Source Code Pro" charset="0"/>
                <a:ea typeface="Source Code Pro" charset="0"/>
                <a:cs typeface="Source Code Pro" charset="0"/>
              </a:rPr>
              <a:t>clean|ls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</a:rPr>
              <a:t>]</a:t>
            </a:r>
          </a:p>
          <a:p>
            <a:r>
              <a:rPr kumimoji="1" lang="en-US" altLang="zh-CN" dirty="0">
                <a:latin typeface="Source Code Pro" charset="0"/>
                <a:ea typeface="Source Code Pro" charset="0"/>
                <a:cs typeface="Source Code Pro" charset="0"/>
                <a:hlinkClick r:id="rId3"/>
              </a:rPr>
              <a:t>https://docs.npmjs.com</a:t>
            </a:r>
            <a:r>
              <a:rPr kumimoji="1" lang="en-US" altLang="zh-CN" dirty="0" smtClean="0">
                <a:latin typeface="Source Code Pro" charset="0"/>
                <a:ea typeface="Source Code Pro" charset="0"/>
                <a:cs typeface="Source Code Pro" charset="0"/>
                <a:hlinkClick r:id="rId3"/>
              </a:rPr>
              <a:t>/</a:t>
            </a:r>
            <a:r>
              <a:rPr kumimoji="1" lang="zh-CN" alt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endParaRPr kumimoji="1" lang="zh-CN" alt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文件系统操作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一个应用程序免不了操作文件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重要 重要 重要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基础的文件操作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path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提供</a:t>
            </a:r>
            <a:r>
              <a:rPr lang="zh-CN" altLang="en-US" dirty="0" smtClean="0"/>
              <a:t>和路径相关的操作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readline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用于读取大文本文件，一行一行读</a:t>
            </a:r>
            <a:endParaRPr lang="en-US" altLang="zh-CN" dirty="0" smtClean="0"/>
          </a:p>
          <a:p>
            <a:r>
              <a:rPr lang="en-US" altLang="zh-CN" dirty="0" smtClean="0"/>
              <a:t>fs-extra</a:t>
            </a:r>
            <a:r>
              <a:rPr lang="zh-CN" altLang="en-US" dirty="0" smtClean="0"/>
              <a:t>（第三方）：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www.npmjs.com/package/fs-extra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make IT better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路径操作模块（</a:t>
            </a:r>
            <a:r>
              <a:rPr kumimoji="1" lang="en-US" altLang="zh-CN" dirty="0"/>
              <a:t>path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在文件操作的过程中，都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>
                <a:solidFill>
                  <a:srgbClr val="FF0000"/>
                </a:solidFill>
              </a:rPr>
              <a:t>必须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”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使用物理路径（绝对路径）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path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模块提供了一系列与路径相关的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API</a:t>
            </a:r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path.join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([p1][,p2][,p3]…)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连接多个路径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path.basename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(p, </a:t>
            </a:r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ext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获取文件名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path.dirname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(p)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获取文件夹路径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path.extname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(p)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获取文件扩展名</a:t>
            </a:r>
            <a:endParaRPr kumimoji="1" lang="en-US" altLang="zh-CN" dirty="0"/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path.format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obj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path.parse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(p)</a:t>
            </a:r>
          </a:p>
          <a:p>
            <a:pPr lvl="1"/>
            <a:r>
              <a:rPr kumimoji="1"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path.relative</a:t>
            </a:r>
            <a:r>
              <a:rPr kumimoji="1"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(from, to)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获取从 </a:t>
            </a:r>
            <a:r>
              <a:rPr kumimoji="1" lang="en-US" altLang="zh-CN" dirty="0" smtClean="0"/>
              <a:t>from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to </a:t>
            </a:r>
            <a:r>
              <a:rPr kumimoji="1" lang="zh-CN" altLang="en-US" dirty="0" smtClean="0"/>
              <a:t>的相对路径</a:t>
            </a:r>
            <a:endParaRPr kumimoji="1" lang="en-US" altLang="zh-CN" dirty="0" smtClean="0"/>
          </a:p>
          <a:p>
            <a:r>
              <a:rPr kumimoji="1" lang="zh-CN" altLang="en-US" dirty="0" smtClean="0"/>
              <a:t>源码地址：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https</a:t>
            </a:r>
            <a:r>
              <a:rPr kumimoji="1" lang="en-US" altLang="zh-CN" dirty="0"/>
              <a:t>://github.com/nodejs/node/blob/master/lib/path.js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0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同步或异步调用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fs</a:t>
            </a:r>
            <a:r>
              <a:rPr lang="zh-CN" altLang="en-US" dirty="0"/>
              <a:t>模块对文件的几乎所有操作都有同步和异步两种形式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readFile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() </a:t>
            </a:r>
            <a:r>
              <a:rPr lang="zh-CN" altLang="en-US" dirty="0" smtClean="0"/>
              <a:t>和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readFileSync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zh-CN" altLang="en-US" dirty="0" smtClean="0"/>
              <a:t>区别：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同步调用会阻塞代码的执行，异步则不会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异步调用会将读取任务下达到任务队列，直到任务执行完成才会回调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异常处理方面，同步必须使用 </a:t>
            </a:r>
            <a:r>
              <a:rPr lang="en-US" altLang="zh-CN" dirty="0" smtClean="0"/>
              <a:t>try catch </a:t>
            </a:r>
            <a:r>
              <a:rPr lang="zh-CN" altLang="en-US" dirty="0" smtClean="0"/>
              <a:t>方式，异步可以通过回调函数的第一个参数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make IT better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汪磊</a:t>
            </a:r>
            <a:r>
              <a:rPr lang="en-US" altLang="zh-CN" smtClean="0"/>
              <a:t>@</a:t>
            </a:r>
            <a:r>
              <a:rPr lang="zh-CN" altLang="en-US" smtClean="0"/>
              <a:t>传智播客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72BB-DF50-4467-B57C-7F7F49F05D38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" id="{E92F12C4-12E9-490E-98B6-C1CC72AB2F39}" vid="{99692EEA-2137-4707-BD41-908F778422F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</Template>
  <TotalTime>4858</TotalTime>
  <Words>6684</Words>
  <Application>Microsoft Office PowerPoint</Application>
  <PresentationFormat>全屏显示(4:3)</PresentationFormat>
  <Paragraphs>1243</Paragraphs>
  <Slides>135</Slides>
  <Notes>18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4" baseType="lpstr">
      <vt:lpstr>等线</vt:lpstr>
      <vt:lpstr>宋体</vt:lpstr>
      <vt:lpstr>微软雅黑</vt:lpstr>
      <vt:lpstr>微软雅黑</vt:lpstr>
      <vt:lpstr>微软雅黑 Light</vt:lpstr>
      <vt:lpstr>Arial</vt:lpstr>
      <vt:lpstr>Calibri</vt:lpstr>
      <vt:lpstr>Source Code Pro</vt:lpstr>
      <vt:lpstr>itcast</vt:lpstr>
      <vt:lpstr>Node 服务端编程</vt:lpstr>
      <vt:lpstr>课程大纲</vt:lpstr>
      <vt:lpstr>Node 简介</vt:lpstr>
      <vt:lpstr>Client's JavaScript</vt:lpstr>
      <vt:lpstr>What is Node</vt:lpstr>
      <vt:lpstr>What is Node</vt:lpstr>
      <vt:lpstr>WHY JavaScript</vt:lpstr>
      <vt:lpstr>Node 的诞生</vt:lpstr>
      <vt:lpstr>Ryan Dahl</vt:lpstr>
      <vt:lpstr>Node 的实现</vt:lpstr>
      <vt:lpstr>Node 在 Web 中的用途</vt:lpstr>
      <vt:lpstr>Node 在 Web 中的用途</vt:lpstr>
      <vt:lpstr>Node 在当下的使用</vt:lpstr>
      <vt:lpstr>总结</vt:lpstr>
      <vt:lpstr>相关链接</vt:lpstr>
      <vt:lpstr>环境配置</vt:lpstr>
      <vt:lpstr>安装包的方式（不推荐）</vt:lpstr>
      <vt:lpstr>更新 Node 版本</vt:lpstr>
      <vt:lpstr>NVM 的方式安装</vt:lpstr>
      <vt:lpstr>NVM 的方式安装</vt:lpstr>
      <vt:lpstr>NVM 的方式安装</vt:lpstr>
      <vt:lpstr>环境变量的概念</vt:lpstr>
      <vt:lpstr>Windows 常用的命令行操作</vt:lpstr>
      <vt:lpstr>快速入门</vt:lpstr>
      <vt:lpstr>基础概念概要</vt:lpstr>
      <vt:lpstr>Node 命令基本用法</vt:lpstr>
      <vt:lpstr>REPL 环境</vt:lpstr>
      <vt:lpstr>REPL 环境操作</vt:lpstr>
      <vt:lpstr>全局作用域成员</vt:lpstr>
      <vt:lpstr>全局对象</vt:lpstr>
      <vt:lpstr>全局函数</vt:lpstr>
      <vt:lpstr>练习</vt:lpstr>
      <vt:lpstr>Node 调试</vt:lpstr>
      <vt:lpstr>Node 调试</vt:lpstr>
      <vt:lpstr>学习目标</vt:lpstr>
      <vt:lpstr>练习</vt:lpstr>
      <vt:lpstr>异步编程</vt:lpstr>
      <vt:lpstr>异步操作</vt:lpstr>
      <vt:lpstr>什么是异步</vt:lpstr>
      <vt:lpstr>异步操作回调</vt:lpstr>
      <vt:lpstr>太抽象，要栗子</vt:lpstr>
      <vt:lpstr>回调函数的设计</vt:lpstr>
      <vt:lpstr>强调 错误优先</vt:lpstr>
      <vt:lpstr>异步回调的问题</vt:lpstr>
      <vt:lpstr>异步回调的问题</vt:lpstr>
      <vt:lpstr>进程和线程</vt:lpstr>
      <vt:lpstr>什么进程（进行中的程序）</vt:lpstr>
      <vt:lpstr>什么是线程</vt:lpstr>
      <vt:lpstr>什么原因让多线程没落</vt:lpstr>
      <vt:lpstr>非阻塞 I/O</vt:lpstr>
      <vt:lpstr>什么是 I/O</vt:lpstr>
      <vt:lpstr>事件驱动和非阻塞机制</vt:lpstr>
      <vt:lpstr>事件驱动和非阻塞机制</vt:lpstr>
      <vt:lpstr>总结</vt:lpstr>
      <vt:lpstr>平台实现差异</vt:lpstr>
      <vt:lpstr>非阻塞的必要性</vt:lpstr>
      <vt:lpstr>非阻塞的优势</vt:lpstr>
      <vt:lpstr>如何提高一个人的工作效率</vt:lpstr>
      <vt:lpstr>学习目标</vt:lpstr>
      <vt:lpstr>模块化结构</vt:lpstr>
      <vt:lpstr>练习</vt:lpstr>
      <vt:lpstr>模块化代码结构</vt:lpstr>
      <vt:lpstr>CommonJS 规范概述</vt:lpstr>
      <vt:lpstr>CommonJS 模块的特点</vt:lpstr>
      <vt:lpstr>模块的分类</vt:lpstr>
      <vt:lpstr>模块化开发的流程</vt:lpstr>
      <vt:lpstr>定义模块</vt:lpstr>
      <vt:lpstr>模块内全局环境（伪）</vt:lpstr>
      <vt:lpstr>模块内全局环境（伪）</vt:lpstr>
      <vt:lpstr>module 对象</vt:lpstr>
      <vt:lpstr>模块的定义</vt:lpstr>
      <vt:lpstr>模块的定义</vt:lpstr>
      <vt:lpstr>模块的定义</vt:lpstr>
      <vt:lpstr>载入模块</vt:lpstr>
      <vt:lpstr>require 简介</vt:lpstr>
      <vt:lpstr>模块的加载机制</vt:lpstr>
      <vt:lpstr>require 扩展名</vt:lpstr>
      <vt:lpstr>require 加载文件规则</vt:lpstr>
      <vt:lpstr>require 加载文件规则</vt:lpstr>
      <vt:lpstr>require 加载目录规则</vt:lpstr>
      <vt:lpstr>模块的缓存</vt:lpstr>
      <vt:lpstr>require 的实现机制</vt:lpstr>
      <vt:lpstr>学习目标</vt:lpstr>
      <vt:lpstr>核心模块和对象</vt:lpstr>
      <vt:lpstr>核心模块的意义</vt:lpstr>
      <vt:lpstr>常用内置模块清单</vt:lpstr>
      <vt:lpstr>包的概念</vt:lpstr>
      <vt:lpstr>什么是包</vt:lpstr>
      <vt:lpstr>包的加载机制</vt:lpstr>
      <vt:lpstr>如何管理那么多那么多的包</vt:lpstr>
      <vt:lpstr>NPM</vt:lpstr>
      <vt:lpstr>NPM 概述</vt:lpstr>
      <vt:lpstr>安装 NPM</vt:lpstr>
      <vt:lpstr>配置 NPM 的全局目录</vt:lpstr>
      <vt:lpstr>常用 NPM 命令</vt:lpstr>
      <vt:lpstr>文件系统操作</vt:lpstr>
      <vt:lpstr>相关模块</vt:lpstr>
      <vt:lpstr>路径操作模块（path）</vt:lpstr>
      <vt:lpstr>同步或异步调用</vt:lpstr>
      <vt:lpstr>文件读取</vt:lpstr>
      <vt:lpstr>readline 模块逐行读取文本</vt:lpstr>
      <vt:lpstr>练习</vt:lpstr>
      <vt:lpstr>文件写入</vt:lpstr>
      <vt:lpstr>文件写入</vt:lpstr>
      <vt:lpstr>作业</vt:lpstr>
      <vt:lpstr>其它文件操作</vt:lpstr>
      <vt:lpstr>其它文件操作</vt:lpstr>
      <vt:lpstr>目录操作</vt:lpstr>
      <vt:lpstr>练习</vt:lpstr>
      <vt:lpstr>监视文件</vt:lpstr>
      <vt:lpstr>文件监视案例</vt:lpstr>
      <vt:lpstr>缓冲区处理（二进制数据）</vt:lpstr>
      <vt:lpstr>什么是缓冲区</vt:lpstr>
      <vt:lpstr>为什么要有缓冲区</vt:lpstr>
      <vt:lpstr>创建缓冲区</vt:lpstr>
      <vt:lpstr>Node 默认支持的编码</vt:lpstr>
      <vt:lpstr>应用场景</vt:lpstr>
      <vt:lpstr>文件流</vt:lpstr>
      <vt:lpstr>文件操作进阶</vt:lpstr>
      <vt:lpstr>文件流</vt:lpstr>
      <vt:lpstr>文件流</vt:lpstr>
      <vt:lpstr>练习</vt:lpstr>
      <vt:lpstr>网络操作</vt:lpstr>
      <vt:lpstr>相关模块</vt:lpstr>
      <vt:lpstr>URL 解析模块（url）</vt:lpstr>
      <vt:lpstr>查询字符串模块（querystring）</vt:lpstr>
      <vt:lpstr>HTTP 基础知识</vt:lpstr>
      <vt:lpstr>HTTP 服务模块（http）</vt:lpstr>
      <vt:lpstr>服务端开发基础</vt:lpstr>
      <vt:lpstr>Node 与传统的 Web 开发方式</vt:lpstr>
      <vt:lpstr>快速开发框架</vt:lpstr>
      <vt:lpstr>Web 开发中的非阻塞</vt:lpstr>
      <vt:lpstr>Web 开发中的非阻塞</vt:lpstr>
      <vt:lpstr>子进程模块（child_process）</vt:lpstr>
      <vt:lpstr>加密解密模块（crypto）</vt:lpstr>
    </vt:vector>
  </TitlesOfParts>
  <Company>WEDN.NET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服务端编程</dc:title>
  <dc:creator>汪磊</dc:creator>
  <cp:keywords>itcast</cp:keywords>
  <cp:lastModifiedBy>汪磊</cp:lastModifiedBy>
  <cp:revision>567</cp:revision>
  <dcterms:created xsi:type="dcterms:W3CDTF">2016-02-28T02:12:29Z</dcterms:created>
  <dcterms:modified xsi:type="dcterms:W3CDTF">2016-03-06T10:09:59Z</dcterms:modified>
</cp:coreProperties>
</file>