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11"/>
  </p:notesMasterIdLst>
  <p:sldIdLst>
    <p:sldId id="352" r:id="rId2"/>
    <p:sldId id="353" r:id="rId3"/>
    <p:sldId id="354" r:id="rId4"/>
    <p:sldId id="355" r:id="rId5"/>
    <p:sldId id="356" r:id="rId6"/>
    <p:sldId id="357" r:id="rId7"/>
    <p:sldId id="358" r:id="rId8"/>
    <p:sldId id="359" r:id="rId9"/>
    <p:sldId id="365" r:id="rId1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ybatis与Spring的集成" id="{0CF72B70-8C6F-4268-8E4F-534A2A5B543D}">
          <p14:sldIdLst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</p14:sldIdLst>
        </p14:section>
        <p14:section name="事务管理" id="{F63C633C-A2BB-4875-9BF2-5106E2F22735}">
          <p14:sldIdLst>
            <p14:sldId id="3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8787"/>
    <a:srgbClr val="84ABE0"/>
    <a:srgbClr val="79EBB4"/>
    <a:srgbClr val="7FE5B1"/>
    <a:srgbClr val="FF0000"/>
    <a:srgbClr val="0000FF"/>
    <a:srgbClr val="FEB8C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1" autoAdjust="0"/>
    <p:restoredTop sz="89298" autoAdjust="0"/>
  </p:normalViewPr>
  <p:slideViewPr>
    <p:cSldViewPr>
      <p:cViewPr varScale="1">
        <p:scale>
          <a:sx n="71" d="100"/>
          <a:sy n="71" d="100"/>
        </p:scale>
        <p:origin x="1080" y="72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84" y="12654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728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52D47818-4036-4099-92EB-D03FE2156E5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17877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47818-4036-4099-92EB-D03FE2156E5C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6103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 smtClean="0">
              <a:latin typeface="Times New Roman" panose="02020603050405020304" pitchFamily="18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 smtClean="0">
              <a:latin typeface="Times New Roman" panose="02020603050405020304" pitchFamily="18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1800" smtClean="0"/>
          </a:p>
        </p:txBody>
      </p:sp>
      <p:pic>
        <p:nvPicPr>
          <p:cNvPr id="7" name="Picture 10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36613"/>
            <a:ext cx="158273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2555875" y="836613"/>
            <a:ext cx="5762625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3300" b="1" smtClean="0">
                <a:solidFill>
                  <a:srgbClr val="FF0000"/>
                </a:solidFill>
                <a:latin typeface="Arial Black" panose="020B0A04020102020204" pitchFamily="34" charset="0"/>
                <a:ea typeface="隶书" panose="02010509060101010101" pitchFamily="49" charset="-122"/>
              </a:rPr>
              <a:t>—</a:t>
            </a:r>
            <a:r>
              <a:rPr lang="zh-CN" altLang="en-US" sz="3300" b="1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高级软件人才实作培训专家</a:t>
            </a:r>
            <a:r>
              <a:rPr lang="en-US" altLang="zh-CN" sz="3300" b="1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!</a:t>
            </a: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827088" y="1557338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54063" y="1133475"/>
            <a:ext cx="7772400" cy="2266950"/>
          </a:xfrm>
        </p:spPr>
        <p:txBody>
          <a:bodyPr anchor="ctr" anchorCtr="1"/>
          <a:lstStyle>
            <a:lvl1pPr algn="ctr">
              <a:defRPr sz="4100" i="1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820863" y="4221163"/>
            <a:ext cx="5410200" cy="1152525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 sz="33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2987675" y="6021388"/>
            <a:ext cx="3111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上海传智播客教育  </a:t>
            </a:r>
            <a:r>
              <a:rPr lang="zh-CN" altLang="zh-CN"/>
              <a:t>sh.itcast.cn</a:t>
            </a:r>
            <a:endParaRPr lang="en-US" altLang="zh-CN"/>
          </a:p>
        </p:txBody>
      </p:sp>
      <p:sp>
        <p:nvSpPr>
          <p:cNvPr id="12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91275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2AB82185-1E0F-43F8-AF69-122EFA4EA76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3226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上海传智播客教育 </a:t>
            </a:r>
            <a:r>
              <a:rPr lang="en-US" altLang="zh-CN"/>
              <a:t>sh.itcast.cn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36CCC9-825D-4727-84F8-05583384A89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9521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上海传智播客教育 </a:t>
            </a:r>
            <a:r>
              <a:rPr lang="en-US" altLang="zh-CN"/>
              <a:t>sh.itcast.cn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980944-C0ED-4D8D-A8FA-41222487AA3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6798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上海传智播客教育 </a:t>
            </a:r>
            <a:r>
              <a:rPr lang="en-US" altLang="zh-CN"/>
              <a:t>sh.itcast.cn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1D6CDE-0ACE-437F-AC8E-9B27751FD25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444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上海传智播客教育 </a:t>
            </a:r>
            <a:r>
              <a:rPr lang="en-US" altLang="zh-CN"/>
              <a:t>sh.itcast.cn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8A83AF-E7E4-476C-8589-00E8E15D632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178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上海传智播客教育 </a:t>
            </a:r>
            <a:r>
              <a:rPr lang="en-US" altLang="zh-CN"/>
              <a:t>sh.itcast.cn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1428C5-5311-47E5-8D2B-EFB2C71340C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1282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上海传智播客教育 </a:t>
            </a:r>
            <a:r>
              <a:rPr lang="en-US" altLang="zh-CN"/>
              <a:t>sh.itcast.cn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5BC9FB-BBA7-4AC5-9B5D-264644451BC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087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上海传智播客教育 </a:t>
            </a:r>
            <a:r>
              <a:rPr lang="en-US" altLang="zh-CN"/>
              <a:t>sh.itcast.cn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5F9C66-BF0D-4174-8419-A7EE2754D96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6889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上海传智播客教育 </a:t>
            </a:r>
            <a:r>
              <a:rPr lang="en-US" altLang="zh-CN"/>
              <a:t>sh.itcast.cn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28C127-F39F-46FD-BEFA-AB6D4248770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76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上海传智播客教育 </a:t>
            </a:r>
            <a:r>
              <a:rPr lang="en-US" altLang="zh-CN"/>
              <a:t>sh.itcast.cn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12867B-08B0-468F-AF93-D861BDE60C1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529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上海传智播客教育 </a:t>
            </a:r>
            <a:r>
              <a:rPr lang="en-US" altLang="zh-CN"/>
              <a:t>sh.itcast.cn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55DDB6-9224-4C24-9FA5-C0CCB2647AB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4448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上海传智播客教育 </a:t>
            </a:r>
            <a:r>
              <a:rPr lang="en-US" altLang="zh-CN"/>
              <a:t>sh.itcast.cn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fld id="{96EA7DA1-B738-4694-B3FE-CBA58CEA5A2D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 smtClean="0">
              <a:latin typeface="Times New Roman" panose="02020603050405020304" pitchFamily="18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33" name="Picture 9" descr="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555875" y="333375"/>
            <a:ext cx="57626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3300" b="1" smtClean="0">
                <a:solidFill>
                  <a:srgbClr val="FF0000"/>
                </a:solidFill>
                <a:latin typeface="Arial Black" panose="020B0A04020102020204" pitchFamily="34" charset="0"/>
                <a:ea typeface="隶书" panose="02010509060101010101" pitchFamily="49" charset="-122"/>
              </a:rPr>
              <a:t>—</a:t>
            </a:r>
            <a:r>
              <a:rPr lang="zh-CN" altLang="en-US" sz="3300" b="1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高级软件人才实作培训专家</a:t>
            </a:r>
            <a:r>
              <a:rPr lang="en-US" altLang="zh-CN" sz="3300" b="1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!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l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Mybatis</a:t>
            </a:r>
            <a:r>
              <a:rPr lang="zh-CN" altLang="en-US" smtClean="0"/>
              <a:t>与</a:t>
            </a:r>
            <a:r>
              <a:rPr lang="en-US" altLang="zh-CN" smtClean="0"/>
              <a:t>Spring</a:t>
            </a:r>
            <a:r>
              <a:rPr lang="zh-CN" altLang="en-US" smtClean="0"/>
              <a:t>的集成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200" smtClean="0"/>
              <a:t>引入相应的依赖包：</a:t>
            </a:r>
            <a:endParaRPr lang="en-US" altLang="zh-CN" sz="3200" smtClean="0"/>
          </a:p>
          <a:p>
            <a:pPr marL="0" indent="0">
              <a:buNone/>
            </a:pPr>
            <a:r>
              <a:rPr lang="en-US" altLang="zh-CN" sz="3200" smtClean="0"/>
              <a:t>1</a:t>
            </a:r>
            <a:r>
              <a:rPr lang="zh-CN" altLang="en-US" sz="3200" smtClean="0"/>
              <a:t>、</a:t>
            </a:r>
            <a:r>
              <a:rPr lang="en-US" altLang="zh-CN" sz="3200" smtClean="0"/>
              <a:t>Spring</a:t>
            </a:r>
            <a:r>
              <a:rPr lang="zh-CN" altLang="en-US" sz="3200" smtClean="0"/>
              <a:t>依赖包；</a:t>
            </a:r>
            <a:endParaRPr lang="en-US" altLang="zh-CN" sz="3200" smtClean="0"/>
          </a:p>
          <a:p>
            <a:pPr marL="0" indent="0">
              <a:buNone/>
            </a:pPr>
            <a:r>
              <a:rPr lang="en-US" altLang="zh-CN" sz="3200" smtClean="0"/>
              <a:t>2</a:t>
            </a:r>
            <a:r>
              <a:rPr lang="zh-CN" altLang="en-US" sz="3200" smtClean="0"/>
              <a:t>、</a:t>
            </a:r>
            <a:r>
              <a:rPr lang="en-US" altLang="zh-CN" sz="3200" smtClean="0"/>
              <a:t>Mybatis-spring</a:t>
            </a:r>
            <a:r>
              <a:rPr lang="zh-CN" altLang="en-US" sz="3200" smtClean="0"/>
              <a:t>的集成包；</a:t>
            </a:r>
            <a:endParaRPr lang="en-US" altLang="zh-CN" sz="3200" smtClean="0"/>
          </a:p>
          <a:p>
            <a:pPr marL="0" indent="0">
              <a:buNone/>
            </a:pPr>
            <a:r>
              <a:rPr lang="en-US" altLang="zh-CN" sz="3200" smtClean="0"/>
              <a:t>3</a:t>
            </a:r>
            <a:r>
              <a:rPr lang="zh-CN" altLang="en-US" sz="3200" smtClean="0"/>
              <a:t>、</a:t>
            </a:r>
            <a:r>
              <a:rPr lang="en-US" altLang="zh-CN" sz="3200" smtClean="0"/>
              <a:t>Bonecp</a:t>
            </a:r>
            <a:r>
              <a:rPr lang="zh-CN" altLang="en-US" sz="3200" smtClean="0"/>
              <a:t>连接</a:t>
            </a:r>
            <a:r>
              <a:rPr lang="zh-CN" altLang="en-US" sz="3200" smtClean="0"/>
              <a:t>池依赖包；</a:t>
            </a:r>
            <a:endParaRPr lang="en-US" altLang="zh-CN" sz="320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上海传智播客教育 </a:t>
            </a:r>
            <a:r>
              <a:rPr lang="en-US" altLang="zh-CN" smtClean="0"/>
              <a:t>sh.itcast.cn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974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创建</a:t>
            </a:r>
            <a:r>
              <a:rPr lang="en-US" altLang="zh-CN"/>
              <a:t>applicationContext.xml</a:t>
            </a:r>
            <a:r>
              <a:rPr lang="zh-CN" altLang="en-US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12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1200" kern="0">
                <a:solidFill>
                  <a:srgbClr val="3F7F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beans</a:t>
            </a:r>
            <a:r>
              <a:rPr lang="en-US" altLang="zh-CN" sz="12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>
                <a:solidFill>
                  <a:srgbClr val="7F00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xmlns</a:t>
            </a:r>
            <a:r>
              <a:rPr lang="en-US" altLang="zh-CN" sz="12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200" i="1" ker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"http://www.springframework.org/schema/beans"</a:t>
            </a:r>
            <a:endParaRPr lang="zh-CN" altLang="zh-CN" sz="12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2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200" kern="0">
                <a:solidFill>
                  <a:srgbClr val="7F00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xmlns:context</a:t>
            </a:r>
            <a:r>
              <a:rPr lang="en-US" altLang="zh-CN" sz="12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200" i="1" ker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"http://www.springframework.org/schema/context"</a:t>
            </a:r>
            <a:endParaRPr lang="zh-CN" altLang="zh-CN" sz="12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2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200" kern="0">
                <a:solidFill>
                  <a:srgbClr val="7F00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xmlns:p</a:t>
            </a:r>
            <a:r>
              <a:rPr lang="en-US" altLang="zh-CN" sz="12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200" i="1" ker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"http://www.springframework.org/schema/p"</a:t>
            </a:r>
            <a:r>
              <a:rPr lang="en-US" altLang="zh-CN" sz="12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12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2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200" kern="0">
                <a:solidFill>
                  <a:srgbClr val="7F00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xmlns:aop</a:t>
            </a:r>
            <a:r>
              <a:rPr lang="en-US" altLang="zh-CN" sz="12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200" i="1" ker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"http://www.springframework.org/schema/aop"</a:t>
            </a:r>
            <a:endParaRPr lang="zh-CN" altLang="zh-CN" sz="12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2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200" kern="0">
                <a:solidFill>
                  <a:srgbClr val="7F00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xmlns:tx</a:t>
            </a:r>
            <a:r>
              <a:rPr lang="en-US" altLang="zh-CN" sz="12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200" i="1" ker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"http://www.springframework.org/schema/tx"</a:t>
            </a:r>
            <a:endParaRPr lang="zh-CN" altLang="zh-CN" sz="12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2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200" kern="0">
                <a:solidFill>
                  <a:srgbClr val="7F00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xmlns:xsi</a:t>
            </a:r>
            <a:r>
              <a:rPr lang="en-US" altLang="zh-CN" sz="12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200" i="1" ker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"http://www.w3.org/2001/XMLSchema-instance"</a:t>
            </a:r>
            <a:endParaRPr lang="zh-CN" altLang="zh-CN" sz="12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2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200" kern="0">
                <a:solidFill>
                  <a:srgbClr val="7F00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xsi:schemaLocation</a:t>
            </a:r>
            <a:r>
              <a:rPr lang="en-US" altLang="zh-CN" sz="12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200" i="1" ker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"http://www.springframework.org/schema/beans http://www.springframework.org/schema/beans/spring-beans-4.0.xsd</a:t>
            </a:r>
            <a:endParaRPr lang="zh-CN" altLang="zh-CN" sz="12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200" i="1" ker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http://www.springframework.org/schema/context http://www.springframework.org/schema/context/spring-context-4.0.xsd</a:t>
            </a:r>
            <a:endParaRPr lang="zh-CN" altLang="zh-CN" sz="12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200" i="1" ker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http://www.springframework.org/schema/aop http://</a:t>
            </a:r>
            <a:r>
              <a:rPr lang="en-US" altLang="zh-CN" sz="1200" i="1" kern="0" smtClea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www.springframework.org/schema/aop/spring-aop-4.0.xsd </a:t>
            </a:r>
            <a:r>
              <a:rPr lang="en-US" altLang="zh-CN" sz="1200" i="1" ker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http://www.springframework.org/schema/tx http://</a:t>
            </a:r>
            <a:r>
              <a:rPr lang="en-US" altLang="zh-CN" sz="1200" i="1" kern="0" smtClea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www.springframework.org/schema/tx/spring-tx-4.0.xsd</a:t>
            </a:r>
            <a:endParaRPr lang="zh-CN" altLang="zh-CN" sz="12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200" i="1" ker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http://www.springframework.org/schema/util </a:t>
            </a:r>
            <a:r>
              <a:rPr lang="en-US" altLang="zh-CN" sz="1200" i="1" kern="0">
                <a:solidFill>
                  <a:srgbClr val="0563C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http://www.springframework.org/schema/util/spring-util-4.0.xsd</a:t>
            </a:r>
            <a:r>
              <a:rPr lang="en-US" altLang="zh-CN" sz="1200" i="1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sz="12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2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2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2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2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&lt;/</a:t>
            </a:r>
            <a:r>
              <a:rPr lang="en-US" altLang="zh-CN" sz="1200" kern="0">
                <a:solidFill>
                  <a:srgbClr val="3F7F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beans</a:t>
            </a:r>
            <a:r>
              <a:rPr lang="en-US" altLang="zh-CN" sz="12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2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20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上海传智播客教育 </a:t>
            </a:r>
            <a:r>
              <a:rPr lang="en-US" altLang="zh-CN" smtClean="0"/>
              <a:t>sh.itcast.cn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201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配置</a:t>
            </a:r>
            <a:r>
              <a:rPr lang="zh-CN" altLang="en-US"/>
              <a:t>资源文件替换器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1200" kern="0">
                <a:solidFill>
                  <a:srgbClr val="3F5FB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&lt;!-- </a:t>
            </a:r>
            <a:r>
              <a:rPr lang="zh-CN" altLang="zh-CN" sz="1200" kern="0">
                <a:solidFill>
                  <a:srgbClr val="3F5FB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使用</a:t>
            </a:r>
            <a:r>
              <a:rPr lang="en-US" altLang="zh-CN" sz="1200" kern="0">
                <a:solidFill>
                  <a:srgbClr val="3F5FB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spring</a:t>
            </a:r>
            <a:r>
              <a:rPr lang="zh-CN" altLang="zh-CN" sz="1200" kern="0">
                <a:solidFill>
                  <a:srgbClr val="3F5FB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自带的占位符替换功能</a:t>
            </a:r>
            <a:r>
              <a:rPr lang="en-US" altLang="zh-CN" sz="1200" kern="0">
                <a:solidFill>
                  <a:srgbClr val="3F5FB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--&gt;</a:t>
            </a:r>
            <a:endParaRPr lang="zh-CN" altLang="zh-CN" sz="12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2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2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1200" kern="0">
                <a:solidFill>
                  <a:srgbClr val="3F7F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bean</a:t>
            </a:r>
            <a:r>
              <a:rPr lang="en-US" altLang="zh-CN" sz="12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>
                <a:solidFill>
                  <a:srgbClr val="7F00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 sz="1200" kern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200" i="1" kern="0" smtClea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"org.springframework.beans.factory.config.PropertyPlaceholderConfigurer"</a:t>
            </a:r>
            <a:r>
              <a:rPr lang="en-US" altLang="zh-CN" sz="1200" kern="0" smtClea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2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2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1200" kern="0">
                <a:solidFill>
                  <a:srgbClr val="3F5FB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&lt;!-- </a:t>
            </a:r>
            <a:r>
              <a:rPr lang="zh-CN" altLang="zh-CN" sz="1200" kern="0">
                <a:solidFill>
                  <a:srgbClr val="3F5FB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允许</a:t>
            </a:r>
            <a:r>
              <a:rPr lang="en-US" altLang="zh-CN" sz="1200" kern="0">
                <a:solidFill>
                  <a:srgbClr val="3F5FB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JVM</a:t>
            </a:r>
            <a:r>
              <a:rPr lang="zh-CN" altLang="zh-CN" sz="1200" kern="0">
                <a:solidFill>
                  <a:srgbClr val="3F5FB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参数覆盖</a:t>
            </a:r>
            <a:r>
              <a:rPr lang="en-US" altLang="zh-CN" sz="1200" kern="0">
                <a:solidFill>
                  <a:srgbClr val="3F5FB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 smtClean="0">
                <a:solidFill>
                  <a:srgbClr val="3F5FB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--&gt;</a:t>
            </a:r>
            <a:endParaRPr lang="zh-CN" altLang="zh-CN" sz="12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2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12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1200" kern="0">
                <a:solidFill>
                  <a:srgbClr val="3F7F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property</a:t>
            </a:r>
            <a:r>
              <a:rPr lang="en-US" altLang="zh-CN" sz="12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>
                <a:solidFill>
                  <a:srgbClr val="7F00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name</a:t>
            </a:r>
            <a:r>
              <a:rPr lang="en-US" altLang="zh-CN" sz="12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200" i="1" ker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"systemPropertiesModeName"</a:t>
            </a:r>
            <a:r>
              <a:rPr lang="en-US" altLang="zh-CN" sz="12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>
                <a:solidFill>
                  <a:srgbClr val="7F00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value</a:t>
            </a:r>
            <a:r>
              <a:rPr lang="en-US" altLang="zh-CN" sz="12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200" i="1" ker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"SYSTEM_PROPERTIES_MODE_OVERRIDE"</a:t>
            </a:r>
            <a:r>
              <a:rPr lang="en-US" altLang="zh-CN" sz="12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/&gt;</a:t>
            </a:r>
            <a:endParaRPr lang="zh-CN" altLang="zh-CN" sz="12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2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1200" kern="0">
                <a:solidFill>
                  <a:srgbClr val="3F5FB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&lt;!-- </a:t>
            </a:r>
            <a:r>
              <a:rPr lang="zh-CN" altLang="zh-CN" sz="1200" kern="0">
                <a:solidFill>
                  <a:srgbClr val="3F5FB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忽略没有找到的资源文件</a:t>
            </a:r>
            <a:r>
              <a:rPr lang="en-US" altLang="zh-CN" sz="1200" kern="0">
                <a:solidFill>
                  <a:srgbClr val="3F5FB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--&gt;</a:t>
            </a:r>
            <a:endParaRPr lang="zh-CN" altLang="zh-CN" sz="12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2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12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1200" kern="0">
                <a:solidFill>
                  <a:srgbClr val="3F7F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property</a:t>
            </a:r>
            <a:r>
              <a:rPr lang="en-US" altLang="zh-CN" sz="12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>
                <a:solidFill>
                  <a:srgbClr val="7F00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name</a:t>
            </a:r>
            <a:r>
              <a:rPr lang="en-US" altLang="zh-CN" sz="12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200" i="1" ker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"ignoreResourceNotFound"</a:t>
            </a:r>
            <a:r>
              <a:rPr lang="en-US" altLang="zh-CN" sz="12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>
                <a:solidFill>
                  <a:srgbClr val="7F00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value</a:t>
            </a:r>
            <a:r>
              <a:rPr lang="en-US" altLang="zh-CN" sz="12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200" i="1" ker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"true"</a:t>
            </a:r>
            <a:r>
              <a:rPr lang="en-US" altLang="zh-CN" sz="12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/&gt;</a:t>
            </a:r>
            <a:endParaRPr lang="zh-CN" altLang="zh-CN" sz="12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2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1200" kern="0">
                <a:solidFill>
                  <a:srgbClr val="3F5FB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&lt;!-- </a:t>
            </a:r>
            <a:r>
              <a:rPr lang="zh-CN" altLang="zh-CN" sz="1200" kern="0">
                <a:solidFill>
                  <a:srgbClr val="3F5FB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配置资源文件</a:t>
            </a:r>
            <a:r>
              <a:rPr lang="en-US" altLang="zh-CN" sz="1200" kern="0">
                <a:solidFill>
                  <a:srgbClr val="3F5FB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--&gt;</a:t>
            </a:r>
            <a:endParaRPr lang="zh-CN" altLang="zh-CN" sz="12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2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12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1200" kern="0">
                <a:solidFill>
                  <a:srgbClr val="3F7F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property</a:t>
            </a:r>
            <a:r>
              <a:rPr lang="en-US" altLang="zh-CN" sz="12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>
                <a:solidFill>
                  <a:srgbClr val="7F00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name</a:t>
            </a:r>
            <a:r>
              <a:rPr lang="en-US" altLang="zh-CN" sz="12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200" i="1" ker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"locations"</a:t>
            </a:r>
            <a:r>
              <a:rPr lang="en-US" altLang="zh-CN" sz="12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2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2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sz="12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1200" kern="0">
                <a:solidFill>
                  <a:srgbClr val="3F7F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list</a:t>
            </a:r>
            <a:r>
              <a:rPr lang="en-US" altLang="zh-CN" sz="12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2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2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			</a:t>
            </a:r>
            <a:r>
              <a:rPr lang="en-US" altLang="zh-CN" sz="12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1200" kern="0">
                <a:solidFill>
                  <a:srgbClr val="3F7F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value</a:t>
            </a:r>
            <a:r>
              <a:rPr lang="en-US" altLang="zh-CN" sz="12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sz="12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classpath:jdbc.properties</a:t>
            </a:r>
            <a:r>
              <a:rPr lang="en-US" altLang="zh-CN" sz="12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&lt;/</a:t>
            </a:r>
            <a:r>
              <a:rPr lang="en-US" altLang="zh-CN" sz="1200" kern="0">
                <a:solidFill>
                  <a:srgbClr val="3F7F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value</a:t>
            </a:r>
            <a:r>
              <a:rPr lang="en-US" altLang="zh-CN" sz="12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2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2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sz="12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&lt;/</a:t>
            </a:r>
            <a:r>
              <a:rPr lang="en-US" altLang="zh-CN" sz="1200" kern="0">
                <a:solidFill>
                  <a:srgbClr val="3F7F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list</a:t>
            </a:r>
            <a:r>
              <a:rPr lang="en-US" altLang="zh-CN" sz="12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2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2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12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&lt;/</a:t>
            </a:r>
            <a:r>
              <a:rPr lang="en-US" altLang="zh-CN" sz="1200" kern="0">
                <a:solidFill>
                  <a:srgbClr val="3F7F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property</a:t>
            </a:r>
            <a:r>
              <a:rPr lang="en-US" altLang="zh-CN" sz="12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2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2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2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&lt;/</a:t>
            </a:r>
            <a:r>
              <a:rPr lang="en-US" altLang="zh-CN" sz="1200" kern="0">
                <a:solidFill>
                  <a:srgbClr val="3F7F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bean</a:t>
            </a:r>
            <a:r>
              <a:rPr lang="en-US" altLang="zh-CN" sz="12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2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20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上海传智播客教育 </a:t>
            </a:r>
            <a:r>
              <a:rPr lang="en-US" altLang="zh-CN" smtClean="0"/>
              <a:t>sh.itcast.cn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898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配置连接池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20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200">
                <a:solidFill>
                  <a:srgbClr val="3F7F7F"/>
                </a:solidFill>
                <a:latin typeface="Courier New" panose="02070309020205020404" pitchFamily="49" charset="0"/>
              </a:rPr>
              <a:t>bean </a:t>
            </a:r>
            <a:r>
              <a:rPr lang="en-US" altLang="zh-CN" sz="120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200" i="1">
                <a:solidFill>
                  <a:srgbClr val="2A00FF"/>
                </a:solidFill>
                <a:latin typeface="Courier New" panose="02070309020205020404" pitchFamily="49" charset="0"/>
              </a:rPr>
              <a:t>"dataSource" </a:t>
            </a:r>
            <a:r>
              <a:rPr lang="en-US" altLang="zh-CN" sz="1200" i="1">
                <a:solidFill>
                  <a:srgbClr val="7F007F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sz="1200" i="1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200" i="1">
                <a:solidFill>
                  <a:srgbClr val="2A00FF"/>
                </a:solidFill>
                <a:latin typeface="Courier New" panose="02070309020205020404" pitchFamily="49" charset="0"/>
              </a:rPr>
              <a:t>"com.jolbox.bonecp.BoneCPDataSource"</a:t>
            </a:r>
          </a:p>
          <a:p>
            <a:pPr marL="0" indent="0">
              <a:buNone/>
            </a:pPr>
            <a:r>
              <a:rPr lang="en-US" altLang="zh-CN" sz="1200">
                <a:solidFill>
                  <a:srgbClr val="7F007F"/>
                </a:solidFill>
                <a:latin typeface="Courier New" panose="02070309020205020404" pitchFamily="49" charset="0"/>
              </a:rPr>
              <a:t>destroy-method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200" i="1">
                <a:solidFill>
                  <a:srgbClr val="2A00FF"/>
                </a:solidFill>
                <a:latin typeface="Courier New" panose="02070309020205020404" pitchFamily="49" charset="0"/>
              </a:rPr>
              <a:t>"close"</a:t>
            </a:r>
            <a:r>
              <a:rPr lang="en-US" altLang="zh-CN" sz="1200" i="1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200">
                <a:solidFill>
                  <a:srgbClr val="3F5FBF"/>
                </a:solidFill>
                <a:latin typeface="Courier New" panose="02070309020205020404" pitchFamily="49" charset="0"/>
              </a:rPr>
              <a:t>&lt;!-- </a:t>
            </a:r>
            <a:r>
              <a:rPr lang="zh-CN" altLang="en-US" sz="1200">
                <a:solidFill>
                  <a:srgbClr val="3F5FBF"/>
                </a:solidFill>
                <a:latin typeface="Courier New" panose="02070309020205020404" pitchFamily="49" charset="0"/>
              </a:rPr>
              <a:t>数据库驱动 </a:t>
            </a:r>
            <a:r>
              <a:rPr lang="en-US" altLang="zh-CN" sz="1200">
                <a:solidFill>
                  <a:srgbClr val="3F5FBF"/>
                </a:solidFill>
                <a:latin typeface="Courier New" panose="02070309020205020404" pitchFamily="49" charset="0"/>
              </a:rPr>
              <a:t>--&gt;</a:t>
            </a:r>
          </a:p>
          <a:p>
            <a:pPr marL="0" indent="0">
              <a:buNone/>
            </a:pPr>
            <a:r>
              <a:rPr lang="en-US" altLang="zh-CN" sz="120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200">
                <a:solidFill>
                  <a:srgbClr val="3F7F7F"/>
                </a:solidFill>
                <a:latin typeface="Courier New" panose="02070309020205020404" pitchFamily="49" charset="0"/>
              </a:rPr>
              <a:t>property </a:t>
            </a:r>
            <a:r>
              <a:rPr lang="en-US" altLang="zh-CN" sz="120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200" i="1">
                <a:solidFill>
                  <a:srgbClr val="2A00FF"/>
                </a:solidFill>
                <a:latin typeface="Courier New" panose="02070309020205020404" pitchFamily="49" charset="0"/>
              </a:rPr>
              <a:t>"driverClass" </a:t>
            </a:r>
            <a:r>
              <a:rPr lang="en-US" altLang="zh-CN" sz="1200" i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n-US" altLang="zh-CN" sz="1200" i="1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200" i="1">
                <a:solidFill>
                  <a:srgbClr val="2A00FF"/>
                </a:solidFill>
                <a:latin typeface="Courier New" panose="02070309020205020404" pitchFamily="49" charset="0"/>
              </a:rPr>
              <a:t>"${jdbc.driver}" </a:t>
            </a:r>
            <a:r>
              <a:rPr lang="en-US" altLang="zh-CN" sz="1200" i="1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r>
              <a:rPr lang="en-US" altLang="zh-CN" sz="1200">
                <a:solidFill>
                  <a:srgbClr val="3F5FBF"/>
                </a:solidFill>
                <a:latin typeface="Courier New" panose="02070309020205020404" pitchFamily="49" charset="0"/>
              </a:rPr>
              <a:t>&lt;!-- </a:t>
            </a:r>
            <a:r>
              <a:rPr lang="zh-CN" altLang="en-US" sz="1200">
                <a:solidFill>
                  <a:srgbClr val="3F5FBF"/>
                </a:solidFill>
                <a:latin typeface="Courier New" panose="02070309020205020404" pitchFamily="49" charset="0"/>
              </a:rPr>
              <a:t>相应驱动的</a:t>
            </a:r>
            <a:r>
              <a:rPr lang="en-US" altLang="zh-CN" sz="1200">
                <a:solidFill>
                  <a:srgbClr val="3F5FBF"/>
                </a:solidFill>
                <a:latin typeface="Courier New" panose="02070309020205020404" pitchFamily="49" charset="0"/>
              </a:rPr>
              <a:t>jdbcUrl --&gt;</a:t>
            </a:r>
          </a:p>
          <a:p>
            <a:pPr marL="0" indent="0">
              <a:buNone/>
            </a:pPr>
            <a:r>
              <a:rPr lang="en-US" altLang="zh-CN" sz="120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200">
                <a:solidFill>
                  <a:srgbClr val="3F7F7F"/>
                </a:solidFill>
                <a:latin typeface="Courier New" panose="02070309020205020404" pitchFamily="49" charset="0"/>
              </a:rPr>
              <a:t>property </a:t>
            </a:r>
            <a:r>
              <a:rPr lang="en-US" altLang="zh-CN" sz="120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200" i="1">
                <a:solidFill>
                  <a:srgbClr val="2A00FF"/>
                </a:solidFill>
                <a:latin typeface="Courier New" panose="02070309020205020404" pitchFamily="49" charset="0"/>
              </a:rPr>
              <a:t>"jdbcUrl" </a:t>
            </a:r>
            <a:r>
              <a:rPr lang="en-US" altLang="zh-CN" sz="1200" i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n-US" altLang="zh-CN" sz="1200" i="1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200" i="1">
                <a:solidFill>
                  <a:srgbClr val="2A00FF"/>
                </a:solidFill>
                <a:latin typeface="Courier New" panose="02070309020205020404" pitchFamily="49" charset="0"/>
              </a:rPr>
              <a:t>"${jdbc.url}" </a:t>
            </a:r>
            <a:r>
              <a:rPr lang="en-US" altLang="zh-CN" sz="1200" i="1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r>
              <a:rPr lang="en-US" altLang="zh-CN" sz="1200">
                <a:solidFill>
                  <a:srgbClr val="3F5FBF"/>
                </a:solidFill>
                <a:latin typeface="Courier New" panose="02070309020205020404" pitchFamily="49" charset="0"/>
              </a:rPr>
              <a:t>&lt;!-- </a:t>
            </a:r>
            <a:r>
              <a:rPr lang="zh-CN" altLang="en-US" sz="1200">
                <a:solidFill>
                  <a:srgbClr val="3F5FBF"/>
                </a:solidFill>
                <a:latin typeface="Courier New" panose="02070309020205020404" pitchFamily="49" charset="0"/>
              </a:rPr>
              <a:t>数据库的用户名 </a:t>
            </a:r>
            <a:r>
              <a:rPr lang="en-US" altLang="zh-CN" sz="1200">
                <a:solidFill>
                  <a:srgbClr val="3F5FBF"/>
                </a:solidFill>
                <a:latin typeface="Courier New" panose="02070309020205020404" pitchFamily="49" charset="0"/>
              </a:rPr>
              <a:t>--&gt;</a:t>
            </a:r>
          </a:p>
          <a:p>
            <a:pPr marL="0" indent="0">
              <a:buNone/>
            </a:pPr>
            <a:r>
              <a:rPr lang="en-US" altLang="zh-CN" sz="120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200">
                <a:solidFill>
                  <a:srgbClr val="3F7F7F"/>
                </a:solidFill>
                <a:latin typeface="Courier New" panose="02070309020205020404" pitchFamily="49" charset="0"/>
              </a:rPr>
              <a:t>property </a:t>
            </a:r>
            <a:r>
              <a:rPr lang="en-US" altLang="zh-CN" sz="120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200" i="1">
                <a:solidFill>
                  <a:srgbClr val="2A00FF"/>
                </a:solidFill>
                <a:latin typeface="Courier New" panose="02070309020205020404" pitchFamily="49" charset="0"/>
              </a:rPr>
              <a:t>"username" </a:t>
            </a:r>
            <a:r>
              <a:rPr lang="en-US" altLang="zh-CN" sz="1200" i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n-US" altLang="zh-CN" sz="1200" i="1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200" i="1">
                <a:solidFill>
                  <a:srgbClr val="2A00FF"/>
                </a:solidFill>
                <a:latin typeface="Courier New" panose="02070309020205020404" pitchFamily="49" charset="0"/>
              </a:rPr>
              <a:t>"${jdbc.username}" </a:t>
            </a:r>
            <a:r>
              <a:rPr lang="en-US" altLang="zh-CN" sz="1200" i="1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r>
              <a:rPr lang="en-US" altLang="zh-CN" sz="1200">
                <a:solidFill>
                  <a:srgbClr val="3F5FBF"/>
                </a:solidFill>
                <a:latin typeface="Courier New" panose="02070309020205020404" pitchFamily="49" charset="0"/>
              </a:rPr>
              <a:t>&lt;!-- </a:t>
            </a:r>
            <a:r>
              <a:rPr lang="zh-CN" altLang="en-US" sz="1200">
                <a:solidFill>
                  <a:srgbClr val="3F5FBF"/>
                </a:solidFill>
                <a:latin typeface="Courier New" panose="02070309020205020404" pitchFamily="49" charset="0"/>
              </a:rPr>
              <a:t>数据库的密码 </a:t>
            </a:r>
            <a:r>
              <a:rPr lang="en-US" altLang="zh-CN" sz="1200">
                <a:solidFill>
                  <a:srgbClr val="3F5FBF"/>
                </a:solidFill>
                <a:latin typeface="Courier New" panose="02070309020205020404" pitchFamily="49" charset="0"/>
              </a:rPr>
              <a:t>--&gt;</a:t>
            </a:r>
          </a:p>
          <a:p>
            <a:pPr marL="0" indent="0">
              <a:buNone/>
            </a:pPr>
            <a:r>
              <a:rPr lang="en-US" altLang="zh-CN" sz="120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200">
                <a:solidFill>
                  <a:srgbClr val="3F7F7F"/>
                </a:solidFill>
                <a:latin typeface="Courier New" panose="02070309020205020404" pitchFamily="49" charset="0"/>
              </a:rPr>
              <a:t>property </a:t>
            </a:r>
            <a:r>
              <a:rPr lang="en-US" altLang="zh-CN" sz="120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200" i="1">
                <a:solidFill>
                  <a:srgbClr val="2A00FF"/>
                </a:solidFill>
                <a:latin typeface="Courier New" panose="02070309020205020404" pitchFamily="49" charset="0"/>
              </a:rPr>
              <a:t>"password" </a:t>
            </a:r>
            <a:r>
              <a:rPr lang="en-US" altLang="zh-CN" sz="1200" i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n-US" altLang="zh-CN" sz="1200" i="1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200" i="1">
                <a:solidFill>
                  <a:srgbClr val="2A00FF"/>
                </a:solidFill>
                <a:latin typeface="Courier New" panose="02070309020205020404" pitchFamily="49" charset="0"/>
              </a:rPr>
              <a:t>"${jdbc.password}" </a:t>
            </a:r>
            <a:r>
              <a:rPr lang="en-US" altLang="zh-CN" sz="1200" i="1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r>
              <a:rPr lang="en-US" altLang="zh-CN" sz="1200">
                <a:solidFill>
                  <a:srgbClr val="3F5FBF"/>
                </a:solidFill>
                <a:latin typeface="Courier New" panose="02070309020205020404" pitchFamily="49" charset="0"/>
              </a:rPr>
              <a:t>&lt;!-- </a:t>
            </a:r>
            <a:r>
              <a:rPr lang="zh-CN" altLang="en-US" sz="1200">
                <a:solidFill>
                  <a:srgbClr val="3F5FBF"/>
                </a:solidFill>
                <a:latin typeface="Courier New" panose="02070309020205020404" pitchFamily="49" charset="0"/>
              </a:rPr>
              <a:t>检查数据库连接池中空闲连接的间隔时间，单位是分，默认值：</a:t>
            </a:r>
            <a:r>
              <a:rPr lang="en-US" altLang="zh-CN" sz="1200">
                <a:solidFill>
                  <a:srgbClr val="3F5FBF"/>
                </a:solidFill>
                <a:latin typeface="Courier New" panose="02070309020205020404" pitchFamily="49" charset="0"/>
              </a:rPr>
              <a:t>240</a:t>
            </a:r>
            <a:r>
              <a:rPr lang="zh-CN" altLang="en-US" sz="1200">
                <a:solidFill>
                  <a:srgbClr val="3F5FBF"/>
                </a:solidFill>
                <a:latin typeface="Courier New" panose="02070309020205020404" pitchFamily="49" charset="0"/>
              </a:rPr>
              <a:t>，如果要取消则设置为</a:t>
            </a:r>
            <a:r>
              <a:rPr lang="en-US" altLang="zh-CN" sz="1200">
                <a:solidFill>
                  <a:srgbClr val="3F5FBF"/>
                </a:solidFill>
                <a:latin typeface="Courier New" panose="02070309020205020404" pitchFamily="49" charset="0"/>
              </a:rPr>
              <a:t>0 --&gt;</a:t>
            </a:r>
          </a:p>
          <a:p>
            <a:pPr marL="0" indent="0">
              <a:buNone/>
            </a:pPr>
            <a:r>
              <a:rPr lang="en-US" altLang="zh-CN" sz="120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200">
                <a:solidFill>
                  <a:srgbClr val="3F7F7F"/>
                </a:solidFill>
                <a:latin typeface="Courier New" panose="02070309020205020404" pitchFamily="49" charset="0"/>
              </a:rPr>
              <a:t>property </a:t>
            </a:r>
            <a:r>
              <a:rPr lang="en-US" altLang="zh-CN" sz="120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200" i="1">
                <a:solidFill>
                  <a:srgbClr val="2A00FF"/>
                </a:solidFill>
                <a:latin typeface="Courier New" panose="02070309020205020404" pitchFamily="49" charset="0"/>
              </a:rPr>
              <a:t>"idleConnectionTestPeriod" </a:t>
            </a:r>
            <a:r>
              <a:rPr lang="en-US" altLang="zh-CN" sz="1200" i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n-US" altLang="zh-CN" sz="1200" i="1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200" i="1">
                <a:solidFill>
                  <a:srgbClr val="2A00FF"/>
                </a:solidFill>
                <a:latin typeface="Courier New" panose="02070309020205020404" pitchFamily="49" charset="0"/>
              </a:rPr>
              <a:t>"60" </a:t>
            </a:r>
            <a:r>
              <a:rPr lang="en-US" altLang="zh-CN" sz="1200" i="1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r>
              <a:rPr lang="en-US" altLang="zh-CN" sz="1200">
                <a:solidFill>
                  <a:srgbClr val="3F5FBF"/>
                </a:solidFill>
                <a:latin typeface="Courier New" panose="02070309020205020404" pitchFamily="49" charset="0"/>
              </a:rPr>
              <a:t>&lt;!-- </a:t>
            </a:r>
            <a:r>
              <a:rPr lang="zh-CN" altLang="en-US" sz="1200">
                <a:solidFill>
                  <a:srgbClr val="3F5FBF"/>
                </a:solidFill>
                <a:latin typeface="Courier New" panose="02070309020205020404" pitchFamily="49" charset="0"/>
              </a:rPr>
              <a:t>连接池中未使用的链接最大存活时间，单位是分，默认值：</a:t>
            </a:r>
            <a:r>
              <a:rPr lang="en-US" altLang="zh-CN" sz="1200">
                <a:solidFill>
                  <a:srgbClr val="3F5FBF"/>
                </a:solidFill>
                <a:latin typeface="Courier New" panose="02070309020205020404" pitchFamily="49" charset="0"/>
              </a:rPr>
              <a:t>60</a:t>
            </a:r>
            <a:r>
              <a:rPr lang="zh-CN" altLang="en-US" sz="1200">
                <a:solidFill>
                  <a:srgbClr val="3F5FBF"/>
                </a:solidFill>
                <a:latin typeface="Courier New" panose="02070309020205020404" pitchFamily="49" charset="0"/>
              </a:rPr>
              <a:t>，如果要永远存活设置为</a:t>
            </a:r>
            <a:r>
              <a:rPr lang="en-US" altLang="zh-CN" sz="1200">
                <a:solidFill>
                  <a:srgbClr val="3F5FBF"/>
                </a:solidFill>
                <a:latin typeface="Courier New" panose="02070309020205020404" pitchFamily="49" charset="0"/>
              </a:rPr>
              <a:t>0 --&gt;</a:t>
            </a:r>
          </a:p>
          <a:p>
            <a:pPr marL="0" indent="0">
              <a:buNone/>
            </a:pPr>
            <a:r>
              <a:rPr lang="en-US" altLang="zh-CN" sz="120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200">
                <a:solidFill>
                  <a:srgbClr val="3F7F7F"/>
                </a:solidFill>
                <a:latin typeface="Courier New" panose="02070309020205020404" pitchFamily="49" charset="0"/>
              </a:rPr>
              <a:t>property </a:t>
            </a:r>
            <a:r>
              <a:rPr lang="en-US" altLang="zh-CN" sz="120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200" i="1">
                <a:solidFill>
                  <a:srgbClr val="2A00FF"/>
                </a:solidFill>
                <a:latin typeface="Courier New" panose="02070309020205020404" pitchFamily="49" charset="0"/>
              </a:rPr>
              <a:t>"idleMaxAge" </a:t>
            </a:r>
            <a:r>
              <a:rPr lang="en-US" altLang="zh-CN" sz="1200" i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n-US" altLang="zh-CN" sz="1200" i="1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200" i="1">
                <a:solidFill>
                  <a:srgbClr val="2A00FF"/>
                </a:solidFill>
                <a:latin typeface="Courier New" panose="02070309020205020404" pitchFamily="49" charset="0"/>
              </a:rPr>
              <a:t>"30" </a:t>
            </a:r>
            <a:r>
              <a:rPr lang="en-US" altLang="zh-CN" sz="1200" i="1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r>
              <a:rPr lang="en-US" altLang="zh-CN" sz="1200">
                <a:solidFill>
                  <a:srgbClr val="3F5FBF"/>
                </a:solidFill>
                <a:latin typeface="Courier New" panose="02070309020205020404" pitchFamily="49" charset="0"/>
              </a:rPr>
              <a:t>&lt;!-- </a:t>
            </a:r>
            <a:r>
              <a:rPr lang="zh-CN" altLang="en-US" sz="1200">
                <a:solidFill>
                  <a:srgbClr val="3F5FBF"/>
                </a:solidFill>
                <a:latin typeface="Courier New" panose="02070309020205020404" pitchFamily="49" charset="0"/>
              </a:rPr>
              <a:t>每个分区最大的连接数 </a:t>
            </a:r>
            <a:r>
              <a:rPr lang="en-US" altLang="zh-CN" sz="1200">
                <a:solidFill>
                  <a:srgbClr val="3F5FBF"/>
                </a:solidFill>
                <a:latin typeface="Courier New" panose="02070309020205020404" pitchFamily="49" charset="0"/>
              </a:rPr>
              <a:t>--&gt;</a:t>
            </a:r>
          </a:p>
          <a:p>
            <a:pPr marL="0" indent="0">
              <a:buNone/>
            </a:pPr>
            <a:r>
              <a:rPr lang="en-US" altLang="zh-CN" sz="120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200">
                <a:solidFill>
                  <a:srgbClr val="3F7F7F"/>
                </a:solidFill>
                <a:latin typeface="Courier New" panose="02070309020205020404" pitchFamily="49" charset="0"/>
              </a:rPr>
              <a:t>property </a:t>
            </a:r>
            <a:r>
              <a:rPr lang="en-US" altLang="zh-CN" sz="120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200" i="1">
                <a:solidFill>
                  <a:srgbClr val="2A00FF"/>
                </a:solidFill>
                <a:latin typeface="Courier New" panose="02070309020205020404" pitchFamily="49" charset="0"/>
              </a:rPr>
              <a:t>"maxConnectionsPerPartition" </a:t>
            </a:r>
            <a:r>
              <a:rPr lang="en-US" altLang="zh-CN" sz="1200" i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n-US" altLang="zh-CN" sz="1200" i="1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200" i="1">
                <a:solidFill>
                  <a:srgbClr val="2A00FF"/>
                </a:solidFill>
                <a:latin typeface="Courier New" panose="02070309020205020404" pitchFamily="49" charset="0"/>
              </a:rPr>
              <a:t>"150" </a:t>
            </a:r>
            <a:r>
              <a:rPr lang="en-US" altLang="zh-CN" sz="1200" i="1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r>
              <a:rPr lang="en-US" altLang="zh-CN" sz="1200">
                <a:solidFill>
                  <a:srgbClr val="3F5FBF"/>
                </a:solidFill>
                <a:latin typeface="Courier New" panose="02070309020205020404" pitchFamily="49" charset="0"/>
              </a:rPr>
              <a:t>&lt;!-- </a:t>
            </a:r>
            <a:r>
              <a:rPr lang="zh-CN" altLang="en-US" sz="1200">
                <a:solidFill>
                  <a:srgbClr val="3F5FBF"/>
                </a:solidFill>
                <a:latin typeface="Courier New" panose="02070309020205020404" pitchFamily="49" charset="0"/>
              </a:rPr>
              <a:t>每个分区最小的连接数 </a:t>
            </a:r>
            <a:r>
              <a:rPr lang="en-US" altLang="zh-CN" sz="1200">
                <a:solidFill>
                  <a:srgbClr val="3F5FBF"/>
                </a:solidFill>
                <a:latin typeface="Courier New" panose="02070309020205020404" pitchFamily="49" charset="0"/>
              </a:rPr>
              <a:t>--&gt;</a:t>
            </a:r>
          </a:p>
          <a:p>
            <a:pPr marL="0" indent="0">
              <a:buNone/>
            </a:pPr>
            <a:r>
              <a:rPr lang="en-US" altLang="zh-CN" sz="120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200">
                <a:solidFill>
                  <a:srgbClr val="3F7F7F"/>
                </a:solidFill>
                <a:latin typeface="Courier New" panose="02070309020205020404" pitchFamily="49" charset="0"/>
              </a:rPr>
              <a:t>property </a:t>
            </a:r>
            <a:r>
              <a:rPr lang="en-US" altLang="zh-CN" sz="120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CN" sz="12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200" i="1">
                <a:solidFill>
                  <a:srgbClr val="2A00FF"/>
                </a:solidFill>
                <a:latin typeface="Courier New" panose="02070309020205020404" pitchFamily="49" charset="0"/>
              </a:rPr>
              <a:t>"minConnectionsPerPartition" </a:t>
            </a:r>
            <a:r>
              <a:rPr lang="en-US" altLang="zh-CN" sz="1200" i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n-US" altLang="zh-CN" sz="1200" i="1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200" i="1">
                <a:solidFill>
                  <a:srgbClr val="2A00FF"/>
                </a:solidFill>
                <a:latin typeface="Courier New" panose="02070309020205020404" pitchFamily="49" charset="0"/>
              </a:rPr>
              <a:t>"5" </a:t>
            </a:r>
            <a:r>
              <a:rPr lang="en-US" altLang="zh-CN" sz="1200" i="1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r>
              <a:rPr lang="en-US" altLang="zh-CN" sz="120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200">
                <a:solidFill>
                  <a:srgbClr val="3F7F7F"/>
                </a:solidFill>
                <a:latin typeface="Courier New" panose="02070309020205020404" pitchFamily="49" charset="0"/>
              </a:rPr>
              <a:t>bean</a:t>
            </a:r>
            <a:r>
              <a:rPr lang="en-US" altLang="zh-CN" sz="120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en-US" altLang="zh-CN" sz="120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上海传智播客教育 </a:t>
            </a:r>
            <a:r>
              <a:rPr lang="en-US" altLang="zh-CN" smtClean="0"/>
              <a:t>sh.itcast.cn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272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zh-CN" altLang="zh-CN" sz="3600" b="1"/>
              <a:t>配置</a:t>
            </a:r>
            <a:r>
              <a:rPr lang="en-US" altLang="zh-CN" sz="3600" b="1" smtClean="0"/>
              <a:t>SqlSessionFactory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400" kern="0">
                <a:solidFill>
                  <a:srgbClr val="3F5FB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&lt;!-- </a:t>
            </a:r>
            <a:r>
              <a:rPr lang="zh-CN" altLang="zh-CN" sz="1400" kern="0">
                <a:solidFill>
                  <a:srgbClr val="3F5FB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定义</a:t>
            </a:r>
            <a:r>
              <a:rPr lang="en-US" altLang="zh-CN" sz="1400" kern="0">
                <a:solidFill>
                  <a:srgbClr val="3F5FB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Mybatis</a:t>
            </a:r>
            <a:r>
              <a:rPr lang="zh-CN" altLang="zh-CN" sz="1400" kern="0">
                <a:solidFill>
                  <a:srgbClr val="3F5FB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的</a:t>
            </a:r>
            <a:r>
              <a:rPr lang="en-US" altLang="zh-CN" sz="1400" kern="0">
                <a:solidFill>
                  <a:srgbClr val="3F5FB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SqlSessionFactory --&gt;</a:t>
            </a:r>
            <a:endParaRPr lang="zh-CN" altLang="zh-CN" sz="14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4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1400" kern="0">
                <a:solidFill>
                  <a:srgbClr val="3F7F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bean</a:t>
            </a:r>
            <a:r>
              <a:rPr lang="en-US" altLang="zh-CN" sz="1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0">
                <a:solidFill>
                  <a:srgbClr val="7F00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400" i="1" ker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"sqlSessionFactory"</a:t>
            </a:r>
            <a:r>
              <a:rPr lang="en-US" altLang="zh-CN" sz="1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0">
                <a:solidFill>
                  <a:srgbClr val="7F00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400" i="1" ker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"org.mybatis.spring.SqlSessionFactoryBean"</a:t>
            </a:r>
            <a:r>
              <a:rPr lang="en-US" altLang="zh-CN" sz="14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4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  </a:t>
            </a:r>
            <a:r>
              <a:rPr lang="en-US" altLang="zh-CN" sz="14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1400" kern="0">
                <a:solidFill>
                  <a:srgbClr val="3F7F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property</a:t>
            </a:r>
            <a:r>
              <a:rPr lang="en-US" altLang="zh-CN" sz="1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0">
                <a:solidFill>
                  <a:srgbClr val="7F00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name</a:t>
            </a: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400" i="1" ker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"dataSource"</a:t>
            </a:r>
            <a:r>
              <a:rPr lang="en-US" altLang="zh-CN" sz="1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0">
                <a:solidFill>
                  <a:srgbClr val="7F00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ref</a:t>
            </a: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400" i="1" ker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"dataSource"</a:t>
            </a:r>
            <a:r>
              <a:rPr lang="en-US" altLang="zh-CN" sz="1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/&gt;</a:t>
            </a:r>
            <a:endParaRPr lang="zh-CN" altLang="zh-CN" sz="14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  </a:t>
            </a:r>
            <a:r>
              <a:rPr lang="en-US" altLang="zh-CN" sz="14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1400" kern="0">
                <a:solidFill>
                  <a:srgbClr val="3F7F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property</a:t>
            </a:r>
            <a:r>
              <a:rPr lang="en-US" altLang="zh-CN" sz="1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0">
                <a:solidFill>
                  <a:srgbClr val="7F00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name</a:t>
            </a: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400" i="1" ker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"configLocation"</a:t>
            </a:r>
            <a:r>
              <a:rPr lang="en-US" altLang="zh-CN" sz="1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0">
                <a:solidFill>
                  <a:srgbClr val="7F00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value</a:t>
            </a: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400" i="1" ker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"classpath:mybatis-config.xml"</a:t>
            </a:r>
            <a:r>
              <a:rPr lang="en-US" altLang="zh-CN" sz="14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&gt;&lt;/</a:t>
            </a:r>
            <a:r>
              <a:rPr lang="en-US" altLang="zh-CN" sz="1400" kern="0">
                <a:solidFill>
                  <a:srgbClr val="3F7F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property</a:t>
            </a:r>
            <a:r>
              <a:rPr lang="en-US" altLang="zh-CN" sz="14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4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4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&lt;/</a:t>
            </a:r>
            <a:r>
              <a:rPr lang="en-US" altLang="zh-CN" sz="1400" kern="0">
                <a:solidFill>
                  <a:srgbClr val="3F7F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bean</a:t>
            </a:r>
            <a:r>
              <a:rPr lang="en-US" altLang="zh-CN" sz="1400" kern="0" smtClea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spcAft>
                <a:spcPts val="0"/>
              </a:spcAft>
              <a:buNone/>
            </a:pPr>
            <a:endParaRPr lang="en-US" altLang="zh-CN" sz="1400" kern="0">
              <a:solidFill>
                <a:srgbClr val="008080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endParaRPr lang="en-US" altLang="zh-CN" sz="1400" kern="0" smtClean="0">
              <a:solidFill>
                <a:srgbClr val="00808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zh-CN" altLang="zh-CN" sz="1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这里使用的并不是</a:t>
            </a:r>
            <a:r>
              <a:rPr lang="en-US" altLang="zh-CN" sz="1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SqlSessionFactoryBuilder</a:t>
            </a:r>
            <a:r>
              <a:rPr lang="zh-CN" altLang="zh-CN" sz="1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，而是使用的</a:t>
            </a:r>
            <a:r>
              <a:rPr lang="en-US" altLang="zh-CN" sz="1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Mybatis-spring</a:t>
            </a:r>
            <a:r>
              <a:rPr lang="zh-CN" altLang="zh-CN" sz="1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整合</a:t>
            </a:r>
            <a:r>
              <a:rPr lang="en-US" altLang="zh-CN" sz="1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jar</a:t>
            </a:r>
            <a:r>
              <a:rPr lang="zh-CN" altLang="zh-CN" sz="1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中的</a:t>
            </a:r>
            <a:r>
              <a:rPr lang="en-US" altLang="zh-CN" sz="1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org.mybatis.spring.SqlSessionFactoryBean</a:t>
            </a:r>
            <a:r>
              <a:rPr lang="zh-CN" altLang="zh-CN" sz="1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，并且通过</a:t>
            </a:r>
            <a:r>
              <a:rPr lang="en-US" altLang="zh-CN" sz="1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configLocation</a:t>
            </a:r>
            <a:r>
              <a:rPr lang="zh-CN" altLang="zh-CN" sz="1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配置</a:t>
            </a:r>
            <a:r>
              <a:rPr lang="en-US" altLang="zh-CN" sz="1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Mybatis</a:t>
            </a:r>
            <a:r>
              <a:rPr lang="zh-CN" altLang="zh-CN" sz="1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的配置文件。</a:t>
            </a:r>
          </a:p>
          <a:p>
            <a:pPr marL="0" indent="0" algn="just">
              <a:spcAft>
                <a:spcPts val="0"/>
              </a:spcAft>
              <a:buNone/>
            </a:pPr>
            <a:endParaRPr lang="zh-CN" altLang="zh-CN" sz="14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上海传智播客教育 </a:t>
            </a:r>
            <a:r>
              <a:rPr lang="en-US" altLang="zh-CN" smtClean="0"/>
              <a:t>sh.itcast.cn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38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zh-CN" altLang="zh-CN" sz="3600" b="1"/>
              <a:t>定义</a:t>
            </a:r>
            <a:r>
              <a:rPr lang="en-US" altLang="zh-CN" sz="3600" b="1"/>
              <a:t>Mapper</a:t>
            </a:r>
            <a:endParaRPr lang="zh-CN" altLang="zh-CN" sz="36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Aft>
                <a:spcPts val="0"/>
              </a:spcAft>
              <a:buNone/>
            </a:pPr>
            <a:r>
              <a:rPr lang="zh-CN" altLang="zh-CN" sz="1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1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MapperFactoryBean</a:t>
            </a:r>
            <a:r>
              <a:rPr lang="zh-CN" altLang="zh-CN" sz="1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来生成</a:t>
            </a:r>
            <a:r>
              <a:rPr lang="en-US" altLang="zh-CN" sz="1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Mapper</a:t>
            </a:r>
            <a:r>
              <a:rPr lang="zh-CN" altLang="zh-CN" sz="1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接口的实现，需要指定</a:t>
            </a:r>
            <a:r>
              <a:rPr lang="en-US" altLang="zh-CN" sz="1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mapper</a:t>
            </a:r>
            <a:r>
              <a:rPr lang="zh-CN" altLang="zh-CN" sz="1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接口和</a:t>
            </a:r>
            <a:r>
              <a:rPr lang="en-US" altLang="zh-CN" sz="1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sqlsessionfactory</a:t>
            </a:r>
            <a:r>
              <a:rPr lang="zh-CN" altLang="zh-CN" sz="1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0" indent="0" algn="just">
              <a:spcAft>
                <a:spcPts val="0"/>
              </a:spcAft>
              <a:buNone/>
            </a:pPr>
            <a:endParaRPr lang="en-US" altLang="zh-CN" sz="1400" kern="100" smtClean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endParaRPr lang="en-US" altLang="zh-CN" sz="14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kern="0" smtClean="0">
                <a:solidFill>
                  <a:srgbClr val="3F5FB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&lt;!-- </a:t>
            </a:r>
            <a:r>
              <a:rPr lang="zh-CN" altLang="zh-CN" sz="1400" kern="0">
                <a:solidFill>
                  <a:srgbClr val="3F5FB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定义</a:t>
            </a:r>
            <a:r>
              <a:rPr lang="en-US" altLang="zh-CN" sz="1400" kern="0">
                <a:solidFill>
                  <a:srgbClr val="3F5FB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Mapper --&gt;</a:t>
            </a:r>
            <a:endParaRPr lang="zh-CN" altLang="zh-CN" sz="16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kern="0" smtClea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1400" kern="0">
                <a:solidFill>
                  <a:srgbClr val="3F7F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bean</a:t>
            </a:r>
            <a:r>
              <a:rPr lang="en-US" altLang="zh-CN" sz="1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0">
                <a:solidFill>
                  <a:srgbClr val="7F00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400" i="1" ker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"orderMapper"</a:t>
            </a:r>
            <a:r>
              <a:rPr lang="en-US" altLang="zh-CN" sz="1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0">
                <a:solidFill>
                  <a:srgbClr val="7F00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400" i="1" ker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"org.mybatis.spring.mapper.MapperFactoryBean"</a:t>
            </a:r>
            <a:r>
              <a:rPr lang="en-US" altLang="zh-CN" sz="14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6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400" kern="0" smtClea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1400" kern="0">
                <a:solidFill>
                  <a:srgbClr val="3F7F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property</a:t>
            </a:r>
            <a:r>
              <a:rPr lang="en-US" altLang="zh-CN" sz="1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0">
                <a:solidFill>
                  <a:srgbClr val="7F00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name</a:t>
            </a: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400" i="1" ker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"mapperInterface"</a:t>
            </a:r>
            <a:r>
              <a:rPr lang="en-US" altLang="zh-CN" sz="1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0">
                <a:solidFill>
                  <a:srgbClr val="7F00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value</a:t>
            </a: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400" i="1" ker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"cn.itcast.mybatis.mapper.OrderMapper"</a:t>
            </a:r>
            <a:r>
              <a:rPr lang="en-US" altLang="zh-CN" sz="1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/&gt;</a:t>
            </a:r>
            <a:endParaRPr lang="zh-CN" altLang="zh-CN" sz="16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400" kern="0" smtClea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1400" kern="0">
                <a:solidFill>
                  <a:srgbClr val="3F7F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property</a:t>
            </a:r>
            <a:r>
              <a:rPr lang="en-US" altLang="zh-CN" sz="1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0">
                <a:solidFill>
                  <a:srgbClr val="7F00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name</a:t>
            </a: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400" i="1" ker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"sqlSessionFactory"</a:t>
            </a:r>
            <a:r>
              <a:rPr lang="en-US" altLang="zh-CN" sz="1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0">
                <a:solidFill>
                  <a:srgbClr val="7F00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ref</a:t>
            </a: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400" i="1" ker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"sqlSessionFactory"</a:t>
            </a:r>
            <a:r>
              <a:rPr lang="en-US" altLang="zh-CN" sz="1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0" smtClea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/&gt;</a:t>
            </a:r>
            <a:endParaRPr lang="en-US" altLang="zh-CN" sz="1600" kern="10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kern="0" smtClea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&lt;/</a:t>
            </a:r>
            <a:r>
              <a:rPr lang="en-US" altLang="zh-CN" sz="1400" kern="0">
                <a:solidFill>
                  <a:srgbClr val="3F7F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bean</a:t>
            </a:r>
            <a:r>
              <a:rPr lang="en-US" altLang="zh-CN" sz="14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6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endParaRPr lang="zh-CN" altLang="zh-CN" sz="14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上海传智播客教育 </a:t>
            </a:r>
            <a:r>
              <a:rPr lang="en-US" altLang="zh-CN" smtClean="0"/>
              <a:t>sh.itcast.cn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83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zh-CN" altLang="zh-CN" sz="3600"/>
              <a:t>使用通配符配置</a:t>
            </a:r>
            <a:r>
              <a:rPr lang="en-US" altLang="zh-CN" sz="3600"/>
              <a:t>mapper.xml</a:t>
            </a:r>
            <a:r>
              <a:rPr lang="zh-CN" altLang="zh-CN" sz="3600"/>
              <a:t>文件</a:t>
            </a:r>
            <a:endParaRPr lang="zh-CN" altLang="zh-CN" sz="36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1400" kern="0" smtClean="0">
                <a:solidFill>
                  <a:srgbClr val="3F5FB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&lt;!-- </a:t>
            </a:r>
            <a:r>
              <a:rPr lang="zh-CN" altLang="zh-CN" sz="1400" kern="0">
                <a:solidFill>
                  <a:srgbClr val="3F5FB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定义</a:t>
            </a:r>
            <a:r>
              <a:rPr lang="en-US" altLang="zh-CN" sz="1400" kern="0">
                <a:solidFill>
                  <a:srgbClr val="3F5FB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Mybatis</a:t>
            </a:r>
            <a:r>
              <a:rPr lang="zh-CN" altLang="zh-CN" sz="1400" kern="0">
                <a:solidFill>
                  <a:srgbClr val="3F5FB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的</a:t>
            </a:r>
            <a:r>
              <a:rPr lang="en-US" altLang="zh-CN" sz="1400" kern="0">
                <a:solidFill>
                  <a:srgbClr val="3F5FB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SqlSessionFactory --&gt;</a:t>
            </a:r>
            <a:endParaRPr lang="zh-CN" altLang="zh-CN" sz="16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kern="0" smtClea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1400" kern="0">
                <a:solidFill>
                  <a:srgbClr val="3F7F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bean</a:t>
            </a:r>
            <a:r>
              <a:rPr lang="en-US" altLang="zh-CN" sz="1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0">
                <a:solidFill>
                  <a:srgbClr val="7F00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400" i="1" ker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"sqlSessionFactory"</a:t>
            </a:r>
            <a:r>
              <a:rPr lang="en-US" altLang="zh-CN" sz="1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0">
                <a:solidFill>
                  <a:srgbClr val="7F00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400" i="1" ker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"org.mybatis.spring.SqlSessionFactoryBean"</a:t>
            </a:r>
            <a:r>
              <a:rPr lang="en-US" altLang="zh-CN" sz="14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6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kern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4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1400" kern="0">
                <a:solidFill>
                  <a:srgbClr val="3F7F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property</a:t>
            </a:r>
            <a:r>
              <a:rPr lang="en-US" altLang="zh-CN" sz="1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0">
                <a:solidFill>
                  <a:srgbClr val="7F00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name</a:t>
            </a: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400" i="1" ker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"dataSource"</a:t>
            </a:r>
            <a:r>
              <a:rPr lang="en-US" altLang="zh-CN" sz="1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0">
                <a:solidFill>
                  <a:srgbClr val="7F00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ref</a:t>
            </a: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400" i="1" ker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"dataSource"</a:t>
            </a:r>
            <a:r>
              <a:rPr lang="en-US" altLang="zh-CN" sz="1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/&gt;</a:t>
            </a:r>
            <a:endParaRPr lang="zh-CN" altLang="zh-CN" sz="16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kern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4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1400" kern="0">
                <a:solidFill>
                  <a:srgbClr val="3F7F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property</a:t>
            </a:r>
            <a:r>
              <a:rPr lang="en-US" altLang="zh-CN" sz="1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0">
                <a:solidFill>
                  <a:srgbClr val="7F00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name</a:t>
            </a: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400" i="1" ker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"configLocation"</a:t>
            </a:r>
            <a:r>
              <a:rPr lang="en-US" altLang="zh-CN" sz="1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0">
                <a:solidFill>
                  <a:srgbClr val="7F00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value</a:t>
            </a: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400" i="1" ker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"classpath:mybatis-config.xml"</a:t>
            </a:r>
            <a:r>
              <a:rPr lang="en-US" altLang="zh-CN" sz="14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&gt;&lt;/</a:t>
            </a:r>
            <a:r>
              <a:rPr lang="en-US" altLang="zh-CN" sz="1400" kern="0">
                <a:solidFill>
                  <a:srgbClr val="3F7F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property</a:t>
            </a:r>
            <a:r>
              <a:rPr lang="en-US" altLang="zh-CN" sz="14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6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kern="0" smtClean="0">
                <a:solidFill>
                  <a:srgbClr val="3F5FB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&lt;!-- </a:t>
            </a:r>
            <a:r>
              <a:rPr lang="zh-CN" altLang="zh-CN" sz="1400" kern="0">
                <a:solidFill>
                  <a:srgbClr val="3F5FB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扫描</a:t>
            </a:r>
            <a:r>
              <a:rPr lang="en-US" altLang="zh-CN" sz="1400" kern="0">
                <a:solidFill>
                  <a:srgbClr val="3F5FB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mappers</a:t>
            </a:r>
            <a:r>
              <a:rPr lang="zh-CN" altLang="zh-CN" sz="1400" kern="0">
                <a:solidFill>
                  <a:srgbClr val="3F5FB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目录以及子目录下的所有</a:t>
            </a:r>
            <a:r>
              <a:rPr lang="en-US" altLang="zh-CN" sz="1400" kern="0">
                <a:solidFill>
                  <a:srgbClr val="3F5FB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xml</a:t>
            </a:r>
            <a:r>
              <a:rPr lang="zh-CN" altLang="zh-CN" sz="1400" kern="0">
                <a:solidFill>
                  <a:srgbClr val="3F5FB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文件</a:t>
            </a:r>
            <a:r>
              <a:rPr lang="en-US" altLang="zh-CN" sz="1400" kern="0">
                <a:solidFill>
                  <a:srgbClr val="3F5FB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--&gt;</a:t>
            </a:r>
            <a:endParaRPr lang="zh-CN" altLang="zh-CN" sz="16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kern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&lt;property name=</a:t>
            </a:r>
            <a:r>
              <a:rPr lang="en-US" altLang="zh-CN" sz="1400" i="1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"mapperLocations"</a:t>
            </a:r>
            <a:r>
              <a:rPr lang="en-US" altLang="zh-CN" sz="14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value=</a:t>
            </a:r>
            <a:r>
              <a:rPr lang="en-US" altLang="zh-CN" sz="1400" i="1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"classpath:mappers/**/*.xml"</a:t>
            </a:r>
            <a:r>
              <a:rPr lang="en-US" altLang="zh-CN" sz="14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/&gt;</a:t>
            </a:r>
            <a:endParaRPr lang="zh-CN" altLang="zh-CN" sz="16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400" kern="0" smtClea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&lt;/</a:t>
            </a:r>
            <a:r>
              <a:rPr lang="en-US" altLang="zh-CN" sz="1400" kern="0">
                <a:solidFill>
                  <a:srgbClr val="3F7F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bean</a:t>
            </a:r>
            <a:r>
              <a:rPr lang="en-US" altLang="zh-CN" sz="14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6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endParaRPr lang="zh-CN" altLang="zh-CN" sz="14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上海传智播客教育 </a:t>
            </a:r>
            <a:r>
              <a:rPr lang="en-US" altLang="zh-CN" smtClean="0"/>
              <a:t>sh.itcast.cn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501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zh-CN" altLang="en-US" sz="3600" smtClean="0"/>
              <a:t>配置</a:t>
            </a:r>
            <a:r>
              <a:rPr lang="en-US" altLang="zh-CN" sz="3600"/>
              <a:t>Mapper</a:t>
            </a:r>
            <a:r>
              <a:rPr lang="zh-CN" altLang="en-US" sz="3600"/>
              <a:t>接口的自动扫描器</a:t>
            </a:r>
            <a:endParaRPr lang="zh-CN" altLang="zh-CN" sz="36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Aft>
                <a:spcPts val="0"/>
              </a:spcAft>
              <a:buNone/>
            </a:pPr>
            <a:r>
              <a:rPr lang="zh-CN" altLang="zh-CN" sz="16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我们没有必要一个一个的在</a:t>
            </a:r>
            <a:r>
              <a:rPr lang="en-US" altLang="zh-CN" sz="16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spring</a:t>
            </a:r>
            <a:r>
              <a:rPr lang="zh-CN" altLang="zh-CN" sz="16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配置文件中配置</a:t>
            </a:r>
            <a:r>
              <a:rPr lang="en-US" altLang="zh-CN" sz="16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Mapper</a:t>
            </a:r>
            <a:r>
              <a:rPr lang="zh-CN" altLang="zh-CN" sz="16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接口，</a:t>
            </a:r>
            <a:r>
              <a:rPr lang="en-US" altLang="zh-CN" sz="16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Mybatis</a:t>
            </a:r>
            <a:r>
              <a:rPr lang="zh-CN" altLang="zh-CN" sz="16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6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Spring</a:t>
            </a:r>
            <a:r>
              <a:rPr lang="zh-CN" altLang="zh-CN" sz="16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整合包中提供了更高级的方式，</a:t>
            </a:r>
            <a:r>
              <a:rPr lang="en-US" altLang="zh-CN" sz="16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mapper</a:t>
            </a:r>
            <a:r>
              <a:rPr lang="zh-CN" altLang="zh-CN" sz="16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接口扫描器，</a:t>
            </a:r>
            <a:r>
              <a:rPr lang="en-US" altLang="zh-CN" sz="160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org.mybatis.spring.mapper.MapperScannerConfigurer</a:t>
            </a:r>
          </a:p>
          <a:p>
            <a:pPr marL="0" indent="0" algn="just">
              <a:spcAft>
                <a:spcPts val="0"/>
              </a:spcAft>
              <a:buNone/>
            </a:pPr>
            <a:endParaRPr lang="en-US" altLang="zh-CN" sz="16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kern="0" smtClea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1400" kern="0">
                <a:solidFill>
                  <a:srgbClr val="3F7F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bean</a:t>
            </a:r>
            <a:r>
              <a:rPr lang="en-US" altLang="zh-CN" sz="1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0">
                <a:solidFill>
                  <a:srgbClr val="7F00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400" i="1" ker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sz="1400" i="1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org.mybatis.spring.mapper.MapperScannerConfigurer</a:t>
            </a:r>
            <a:r>
              <a:rPr lang="en-US" altLang="zh-CN" sz="1400" i="1" kern="0" smtClea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sz="1400" kern="0" smtClea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400" kern="10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kern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1400" kern="0" smtClea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1400" kern="0" smtClean="0">
                <a:solidFill>
                  <a:srgbClr val="3F7F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property</a:t>
            </a:r>
            <a:r>
              <a:rPr lang="en-US" altLang="zh-CN" sz="1400" kern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0" smtClean="0">
                <a:solidFill>
                  <a:srgbClr val="7F00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name</a:t>
            </a:r>
            <a:r>
              <a:rPr lang="en-US" altLang="zh-CN" sz="1400" kern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400" i="1" kern="0" smtClea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"basePackage"</a:t>
            </a:r>
            <a:r>
              <a:rPr lang="en-US" altLang="zh-CN" sz="1400" kern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0" smtClean="0">
                <a:solidFill>
                  <a:srgbClr val="7F00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value</a:t>
            </a:r>
            <a:r>
              <a:rPr lang="en-US" altLang="zh-CN" sz="1400" kern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400" i="1" kern="0" smtClea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"cn.itcast.mybatis.mapper"</a:t>
            </a:r>
            <a:r>
              <a:rPr lang="en-US" altLang="zh-CN" sz="1400" kern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0" smtClea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/&gt;</a:t>
            </a:r>
            <a:endParaRPr lang="zh-CN" altLang="zh-CN" sz="1400" kern="10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400" kern="0" smtClea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&lt;/</a:t>
            </a:r>
            <a:r>
              <a:rPr lang="en-US" altLang="zh-CN" sz="1400" kern="0">
                <a:solidFill>
                  <a:srgbClr val="3F7F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bean</a:t>
            </a:r>
            <a:r>
              <a:rPr lang="en-US" altLang="zh-CN" sz="14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4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endParaRPr lang="en-US" altLang="zh-CN" sz="1600" kern="100" smtClean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endParaRPr lang="en-US" altLang="zh-CN" sz="16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zh-CN" altLang="zh-CN" sz="1600"/>
              <a:t>问题？多个包怎么</a:t>
            </a:r>
            <a:r>
              <a:rPr lang="zh-CN" altLang="zh-CN" sz="1600" smtClean="0"/>
              <a:t>配置</a:t>
            </a:r>
            <a:r>
              <a:rPr lang="zh-CN" altLang="en-US" sz="1600" smtClean="0"/>
              <a:t>？</a:t>
            </a:r>
            <a:endParaRPr lang="zh-CN" altLang="zh-CN" sz="16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上海传智播客教育 </a:t>
            </a:r>
            <a:r>
              <a:rPr lang="en-US" altLang="zh-CN" smtClean="0"/>
              <a:t>sh.itcast.cn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962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事务管理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Mybatis</a:t>
            </a:r>
            <a:r>
              <a:rPr lang="zh-CN" altLang="zh-CN" sz="24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spring</a:t>
            </a:r>
            <a:r>
              <a:rPr lang="zh-CN" altLang="zh-CN" sz="24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整合后的事务管理是由</a:t>
            </a:r>
            <a:r>
              <a:rPr lang="en-US" altLang="zh-CN" sz="24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Spring</a:t>
            </a:r>
            <a:r>
              <a:rPr lang="zh-CN" altLang="zh-CN" sz="24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管理的，事务管理器依然使用</a:t>
            </a:r>
            <a:r>
              <a:rPr lang="en-US" altLang="zh-CN" sz="24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jdbc</a:t>
            </a:r>
            <a:r>
              <a:rPr lang="zh-CN" altLang="zh-CN" sz="24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的事务管理器，</a:t>
            </a:r>
            <a:r>
              <a:rPr lang="en-US" altLang="zh-CN" sz="24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org.springframework.jdbc.datasource.DataSourceTransactionManager</a:t>
            </a:r>
            <a:r>
              <a:rPr lang="zh-CN" altLang="zh-CN" sz="240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240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上海传智播客教育 </a:t>
            </a:r>
            <a:r>
              <a:rPr lang="en-US" altLang="zh-CN" smtClean="0"/>
              <a:t>sh.itcast.cn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264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tudio">
  <a:themeElements>
    <a:clrScheme name="1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_Studio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7522</TotalTime>
  <Pages>0</Pages>
  <Words>530</Words>
  <Characters>0</Characters>
  <Application>Microsoft Office PowerPoint</Application>
  <DocSecurity>0</DocSecurity>
  <PresentationFormat>全屏显示(4:3)</PresentationFormat>
  <Lines>0</Lines>
  <Paragraphs>99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隶书</vt:lpstr>
      <vt:lpstr>宋体</vt:lpstr>
      <vt:lpstr>Arial</vt:lpstr>
      <vt:lpstr>Arial Black</vt:lpstr>
      <vt:lpstr>Calibri</vt:lpstr>
      <vt:lpstr>Courier New</vt:lpstr>
      <vt:lpstr>Times New Roman</vt:lpstr>
      <vt:lpstr>Wingdings</vt:lpstr>
      <vt:lpstr>1_Studio</vt:lpstr>
      <vt:lpstr>Mybatis与Spring的集成</vt:lpstr>
      <vt:lpstr>创建applicationContext.xml文件</vt:lpstr>
      <vt:lpstr>配置资源文件替换器</vt:lpstr>
      <vt:lpstr>配置连接池</vt:lpstr>
      <vt:lpstr>配置SqlSessionFactory</vt:lpstr>
      <vt:lpstr>定义Mapper</vt:lpstr>
      <vt:lpstr>使用通配符配置mapper.xml文件</vt:lpstr>
      <vt:lpstr>配置Mapper接口的自动扫描器</vt:lpstr>
      <vt:lpstr>事务管理</vt:lpstr>
    </vt:vector>
  </TitlesOfParts>
  <Manager>yuyang@itcast.cn</Manager>
  <Company>上海传智播客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Mybatis和Spring整合</dc:title>
  <dc:subject>jQueryEasyUI快速入门</dc:subject>
  <dc:creator>花和尚</dc:creator>
  <cp:keywords/>
  <dc:description/>
  <cp:lastModifiedBy>张志君</cp:lastModifiedBy>
  <cp:revision>2398</cp:revision>
  <cp:lastPrinted>1601-01-01T00:00:00Z</cp:lastPrinted>
  <dcterms:created xsi:type="dcterms:W3CDTF">2003-04-14T14:59:42Z</dcterms:created>
  <dcterms:modified xsi:type="dcterms:W3CDTF">2014-11-30T03:09:03Z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LCID">
    <vt:r8>2052</vt:r8>
  </property>
  <property fmtid="{D5CDD505-2E9C-101B-9397-08002B2CF9AE}" pid="4" name="KSOProductBuildVer">
    <vt:lpwstr>2052-6.5.0.1966</vt:lpwstr>
  </property>
</Properties>
</file>