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2"/>
  </p:notesMasterIdLst>
  <p:sldIdLst>
    <p:sldId id="256" r:id="rId2"/>
    <p:sldId id="373" r:id="rId3"/>
    <p:sldId id="381" r:id="rId4"/>
    <p:sldId id="296" r:id="rId5"/>
    <p:sldId id="317" r:id="rId6"/>
    <p:sldId id="372" r:id="rId7"/>
    <p:sldId id="319" r:id="rId8"/>
    <p:sldId id="320" r:id="rId9"/>
    <p:sldId id="321" r:id="rId10"/>
    <p:sldId id="322" r:id="rId11"/>
    <p:sldId id="326" r:id="rId12"/>
    <p:sldId id="323" r:id="rId13"/>
    <p:sldId id="324" r:id="rId14"/>
    <p:sldId id="325" r:id="rId15"/>
    <p:sldId id="327" r:id="rId16"/>
    <p:sldId id="329" r:id="rId17"/>
    <p:sldId id="330" r:id="rId18"/>
    <p:sldId id="331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74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9" r:id="rId36"/>
    <p:sldId id="350" r:id="rId37"/>
    <p:sldId id="351" r:id="rId38"/>
    <p:sldId id="378" r:id="rId39"/>
    <p:sldId id="379" r:id="rId40"/>
    <p:sldId id="380" r:id="rId4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batis快速入门" id="{B3D178D2-0F1E-4410-B512-1FB26034246D}">
          <p14:sldIdLst>
            <p14:sldId id="256"/>
            <p14:sldId id="373"/>
            <p14:sldId id="381"/>
            <p14:sldId id="296"/>
            <p14:sldId id="317"/>
            <p14:sldId id="372"/>
            <p14:sldId id="319"/>
            <p14:sldId id="320"/>
            <p14:sldId id="321"/>
            <p14:sldId id="322"/>
            <p14:sldId id="326"/>
          </p14:sldIdLst>
        </p14:section>
        <p14:section name="面向接口编程实现DAO" id="{FD04596C-471E-4F92-9967-D1CA1EA6B8DB}">
          <p14:sldIdLst>
            <p14:sldId id="323"/>
            <p14:sldId id="324"/>
            <p14:sldId id="325"/>
          </p14:sldIdLst>
        </p14:section>
        <p14:section name="Mybatis-Config" id="{FAFC2CA6-9C90-4B5A-91B7-84DF01C2BEAB}">
          <p14:sldIdLst>
            <p14:sldId id="327"/>
            <p14:sldId id="329"/>
            <p14:sldId id="330"/>
            <p14:sldId id="331"/>
            <p14:sldId id="333"/>
            <p14:sldId id="334"/>
            <p14:sldId id="335"/>
          </p14:sldIdLst>
        </p14:section>
        <p14:section name="Mapper XML(重点)" id="{122154C8-2E48-440F-B22E-5AED6FCBC23B}">
          <p14:sldIdLst>
            <p14:sldId id="336"/>
            <p14:sldId id="337"/>
            <p14:sldId id="338"/>
            <p14:sldId id="339"/>
            <p14:sldId id="374"/>
            <p14:sldId id="340"/>
            <p14:sldId id="341"/>
            <p14:sldId id="342"/>
            <p14:sldId id="343"/>
          </p14:sldIdLst>
        </p14:section>
        <p14:section name="动态SQL" id="{F01C6031-F63C-458F-9E96-43C7158F68BF}">
          <p14:sldIdLst>
            <p14:sldId id="344"/>
          </p14:sldIdLst>
        </p14:section>
        <p14:section name="缓存" id="{5E82CE1A-C79E-486E-9CC1-AB8B43FAAAAE}">
          <p14:sldIdLst>
            <p14:sldId id="345"/>
            <p14:sldId id="346"/>
            <p14:sldId id="347"/>
          </p14:sldIdLst>
        </p14:section>
        <p14:section name="高级查询" id="{2F22CF19-8A7C-41A9-917D-960737753A90}">
          <p14:sldIdLst>
            <p14:sldId id="349"/>
            <p14:sldId id="350"/>
            <p14:sldId id="351"/>
          </p14:sldIdLst>
        </p14:section>
        <p14:section name="分页插件" id="{62648F5C-702B-4A52-ADFF-F8E27C0140BD}">
          <p14:sldIdLst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787"/>
    <a:srgbClr val="84ABE0"/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523" autoAdjust="0"/>
  </p:normalViewPr>
  <p:slideViewPr>
    <p:cSldViewPr>
      <p:cViewPr varScale="1">
        <p:scale>
          <a:sx n="81" d="100"/>
          <a:sy n="81" d="100"/>
        </p:scale>
        <p:origin x="990" y="7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84" y="1265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52D47818-4036-4099-92EB-D03FE2156E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87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15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9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3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47818-4036-4099-92EB-D03FE2156E5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86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pic>
        <p:nvPicPr>
          <p:cNvPr id="7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 </a:t>
            </a:r>
            <a:r>
              <a:rPr lang="zh-CN" altLang="zh-CN"/>
              <a:t>sh.itcast.cn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AB82185-1E0F-43F8-AF69-122EFA4EA7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2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6CCC9-825D-4727-84F8-05583384A8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80944-C0ED-4D8D-A8FA-41222487AA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7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D6CDE-0ACE-437F-AC8E-9B27751FD2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A83AF-E7E4-476C-8589-00E8E15D63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78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428C5-5311-47E5-8D2B-EFB2C71340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8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BC9FB-BBA7-4AC5-9B5D-264644451B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F9C66-BF0D-4174-8419-A7EE2754D9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8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8C127-F39F-46FD-BEFA-AB6D424877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2867B-08B0-468F-AF93-D861BDE60C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9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5DDB6-9224-4C24-9FA5-C0CCB2647A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上海传智播客教育 </a:t>
            </a:r>
            <a:r>
              <a:rPr lang="en-US" altLang="zh-CN"/>
              <a:t>sh.itcast.cn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96EA7DA1-B738-4694-B3FE-CBA58CEA5A2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3300" b="1" smtClean="0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ybatis.github.io/ehcache-cach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batis.github.io/memcached-cache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ybatis.org/&#65292;&#20174;3.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miedev/mybatis-paginator" TargetMode="External"/><Relationship Id="rId2" Type="http://schemas.openxmlformats.org/officeDocument/2006/relationships/hyperlink" Target="https://github.com/pagehelper/Mybatis-PageHel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mybatis-3/releases" TargetMode="External"/><Relationship Id="rId2" Type="http://schemas.openxmlformats.org/officeDocument/2006/relationships/hyperlink" Target="http://blog.mybati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batis.github.io/mybatis-3/zh/index.html" TargetMode="External"/><Relationship Id="rId4" Type="http://schemas.openxmlformats.org/officeDocument/2006/relationships/hyperlink" Target="http://mybatis.github.io/mybatis-3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 </a:t>
            </a:r>
            <a:r>
              <a:rPr lang="zh-CN" altLang="zh-CN" sz="1400" smtClean="0"/>
              <a:t>sh.itcast.cn</a:t>
            </a:r>
            <a:endParaRPr lang="en-US" altLang="zh-CN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en-US" altLang="zh-CN" b="1" i="0" err="1"/>
              <a:t>Mybatis</a:t>
            </a:r>
            <a:r>
              <a:rPr lang="zh-CN" altLang="en-US" b="1" i="0" smtClean="0"/>
              <a:t>教程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/>
              <a:t>花和尚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</a:t>
            </a:r>
            <a:r>
              <a:rPr lang="en-US" altLang="zh-CN" smtClean="0"/>
              <a:t>XML</a:t>
            </a:r>
            <a:r>
              <a:rPr lang="zh-CN" altLang="en-US" smtClean="0"/>
              <a:t>中构建</a:t>
            </a:r>
            <a:r>
              <a:rPr lang="en-US" altLang="zh-CN" err="1" smtClean="0"/>
              <a:t>SessionFactory</a:t>
            </a:r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6552728" cy="477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err="1" smtClean="0"/>
              <a:t>Mybatis</a:t>
            </a:r>
            <a:r>
              <a:rPr lang="zh-CN" altLang="en-US" smtClean="0"/>
              <a:t>使用步骤总结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715226" y="2276872"/>
            <a:ext cx="60944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SqlSessionFactory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通过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SqlSessionFactory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创建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SqlSession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对象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通过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SqlSession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操作数据库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调用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session.commit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提交事务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调用</a:t>
            </a:r>
            <a:r>
              <a:rPr lang="en-US" altLang="zh-CN" sz="2800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session.close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关闭会话</a:t>
            </a:r>
          </a:p>
        </p:txBody>
      </p:sp>
    </p:spTree>
    <p:extLst>
      <p:ext uri="{BB962C8B-B14F-4D97-AF65-F5344CB8AC3E}">
        <p14:creationId xmlns:p14="http://schemas.microsoft.com/office/powerpoint/2010/main" val="32849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使用接口实现</a:t>
            </a:r>
            <a:r>
              <a:rPr lang="en-US" altLang="zh-CN" smtClean="0"/>
              <a:t>DAO</a:t>
            </a:r>
            <a:endParaRPr lang="zh-CN" altLang="en-US" smtClean="0"/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 smtClean="0"/>
              <a:t>在</a:t>
            </a:r>
            <a:r>
              <a:rPr lang="zh-CN" altLang="zh-CN" sz="1800"/>
              <a:t>实际开发过程中，</a:t>
            </a:r>
            <a:r>
              <a:rPr lang="en-US" altLang="zh-CN" sz="1800"/>
              <a:t>DAO</a:t>
            </a:r>
            <a:r>
              <a:rPr lang="zh-CN" altLang="zh-CN" sz="1800"/>
              <a:t>层往往是先定义接口，再做实现，在</a:t>
            </a:r>
            <a:r>
              <a:rPr lang="en-US" altLang="zh-CN" sz="1800"/>
              <a:t>Service</a:t>
            </a:r>
            <a:r>
              <a:rPr lang="zh-CN" altLang="zh-CN" sz="1800"/>
              <a:t>层引用</a:t>
            </a:r>
            <a:r>
              <a:rPr lang="en-US" altLang="zh-CN" sz="1800"/>
              <a:t>DAO</a:t>
            </a:r>
            <a:r>
              <a:rPr lang="zh-CN" altLang="zh-CN" sz="1800"/>
              <a:t>时也是通过接口引用，也就是我们所说的面向接口编程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问题</a:t>
            </a:r>
            <a:r>
              <a:rPr lang="zh-CN" altLang="en-US" sz="1800"/>
              <a:t>？</a:t>
            </a:r>
          </a:p>
          <a:p>
            <a:r>
              <a:rPr lang="en-US" altLang="zh-CN" sz="1800" smtClean="0"/>
              <a:t>1)  sql statement </a:t>
            </a:r>
            <a:r>
              <a:rPr lang="zh-CN" altLang="en-US" sz="1800" smtClean="0"/>
              <a:t>硬编码到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代码中。</a:t>
            </a:r>
          </a:p>
          <a:p>
            <a:r>
              <a:rPr lang="en-US" altLang="zh-CN" sz="1800" smtClean="0"/>
              <a:t>2)  </a:t>
            </a:r>
            <a:r>
              <a:rPr lang="zh-CN" altLang="en-US" sz="1800" smtClean="0"/>
              <a:t>接口的实现类的实现方法代码似乎很相似。</a:t>
            </a:r>
          </a:p>
          <a:p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9063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动态代理实现</a:t>
            </a:r>
            <a:r>
              <a:rPr lang="en-US" altLang="zh-CN" smtClean="0"/>
              <a:t>DAO</a:t>
            </a:r>
            <a:endParaRPr lang="zh-CN" altLang="en-US" smtClean="0"/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/>
              <a:t>Namespace</a:t>
            </a:r>
            <a:r>
              <a:rPr lang="zh-CN" altLang="zh-CN" sz="1800" b="1"/>
              <a:t>的</a:t>
            </a:r>
            <a:r>
              <a:rPr lang="zh-CN" altLang="zh-CN" sz="1800" b="1" smtClean="0"/>
              <a:t>作用</a:t>
            </a:r>
            <a:r>
              <a:rPr lang="zh-CN" altLang="en-US" sz="1800" b="1" smtClean="0"/>
              <a:t>：</a:t>
            </a:r>
            <a:endParaRPr lang="en-US" altLang="zh-CN" sz="1800" b="1" smtClean="0"/>
          </a:p>
          <a:p>
            <a:endParaRPr lang="en-US" altLang="zh-CN" sz="1800" smtClean="0"/>
          </a:p>
          <a:p>
            <a:r>
              <a:rPr lang="en-US" altLang="zh-CN" sz="1800"/>
              <a:t>Mapper</a:t>
            </a:r>
            <a:r>
              <a:rPr lang="zh-CN" altLang="zh-CN" sz="1800"/>
              <a:t>中</a:t>
            </a:r>
            <a:r>
              <a:rPr lang="en-US" altLang="zh-CN" sz="1800"/>
              <a:t>Namespace</a:t>
            </a:r>
            <a:r>
              <a:rPr lang="zh-CN" altLang="zh-CN" sz="1800"/>
              <a:t>的定义本身是没有限制的，只要不重复即可，但是如果要想使用</a:t>
            </a:r>
            <a:r>
              <a:rPr lang="en-US" altLang="zh-CN" sz="1800" err="1"/>
              <a:t>Mybatis</a:t>
            </a:r>
            <a:r>
              <a:rPr lang="zh-CN" altLang="zh-CN" sz="1800"/>
              <a:t>提供的</a:t>
            </a:r>
            <a:r>
              <a:rPr lang="en-US" altLang="zh-CN" sz="1800"/>
              <a:t>DAO</a:t>
            </a:r>
            <a:r>
              <a:rPr lang="zh-CN" altLang="zh-CN" sz="1800"/>
              <a:t>的动态代理，</a:t>
            </a:r>
            <a:r>
              <a:rPr lang="en-US" altLang="zh-CN" sz="1800"/>
              <a:t>namespace</a:t>
            </a:r>
            <a:r>
              <a:rPr lang="zh-CN" altLang="zh-CN" sz="1800"/>
              <a:t>必须为</a:t>
            </a:r>
            <a:r>
              <a:rPr lang="en-US" altLang="zh-CN" sz="1800"/>
              <a:t>DAO</a:t>
            </a:r>
            <a:r>
              <a:rPr lang="zh-CN" altLang="zh-CN" sz="1800"/>
              <a:t>接口的全路径，例如：</a:t>
            </a:r>
            <a:r>
              <a:rPr lang="en-US" altLang="zh-CN" sz="1800" err="1"/>
              <a:t>cn.itcast.mybatis.dao.UserDAO</a:t>
            </a:r>
            <a:r>
              <a:rPr lang="zh-CN" altLang="zh-CN" sz="1800"/>
              <a:t>。</a:t>
            </a:r>
          </a:p>
          <a:p>
            <a:endParaRPr lang="en-US" altLang="zh-CN" sz="1800" smtClean="0"/>
          </a:p>
          <a:p>
            <a:r>
              <a:rPr lang="en-US" altLang="zh-CN" sz="1800" smtClean="0"/>
              <a:t>@</a:t>
            </a:r>
            <a:r>
              <a:rPr lang="en-US" altLang="zh-CN" sz="1800"/>
              <a:t>Test</a:t>
            </a:r>
            <a:endParaRPr lang="zh-CN" altLang="zh-CN" sz="1800"/>
          </a:p>
          <a:p>
            <a:r>
              <a:rPr lang="en-US" altLang="zh-CN" sz="1800" b="1" smtClean="0"/>
              <a:t>public</a:t>
            </a:r>
            <a:r>
              <a:rPr lang="en-US" altLang="zh-CN" sz="1800" smtClean="0"/>
              <a:t> </a:t>
            </a:r>
            <a:r>
              <a:rPr lang="en-US" altLang="zh-CN" sz="1800" b="1"/>
              <a:t>void</a:t>
            </a:r>
            <a:r>
              <a:rPr lang="en-US" altLang="zh-CN" sz="1800"/>
              <a:t> </a:t>
            </a:r>
            <a:r>
              <a:rPr lang="en-US" altLang="zh-CN" sz="1800" err="1"/>
              <a:t>testOpenSession</a:t>
            </a:r>
            <a:r>
              <a:rPr lang="en-US" altLang="zh-CN" sz="1800"/>
              <a:t>() {</a:t>
            </a:r>
            <a:endParaRPr lang="zh-CN" altLang="zh-CN" sz="1800"/>
          </a:p>
          <a:p>
            <a:r>
              <a:rPr lang="en-US" altLang="zh-CN" sz="1800"/>
              <a:t>	</a:t>
            </a:r>
            <a:r>
              <a:rPr lang="en-US" altLang="zh-CN" sz="1800" err="1" smtClean="0"/>
              <a:t>SqlSession</a:t>
            </a:r>
            <a:r>
              <a:rPr lang="en-US" altLang="zh-CN" sz="1800" smtClean="0"/>
              <a:t> </a:t>
            </a:r>
            <a:r>
              <a:rPr lang="en-US" altLang="zh-CN" sz="1800"/>
              <a:t>session = </a:t>
            </a:r>
            <a:r>
              <a:rPr lang="en-US" altLang="zh-CN" sz="1800" err="1"/>
              <a:t>sqlSessionFactory.openSession</a:t>
            </a:r>
            <a:r>
              <a:rPr lang="en-US" altLang="zh-CN" sz="1800"/>
              <a:t>();</a:t>
            </a:r>
            <a:endParaRPr lang="zh-CN" altLang="zh-CN" sz="1800"/>
          </a:p>
          <a:p>
            <a:r>
              <a:rPr lang="en-US" altLang="zh-CN" sz="1800"/>
              <a:t>	</a:t>
            </a:r>
            <a:r>
              <a:rPr lang="en-US" altLang="zh-CN" sz="1800" err="1" smtClean="0"/>
              <a:t>UserDAO</a:t>
            </a:r>
            <a:r>
              <a:rPr lang="en-US" altLang="zh-CN" sz="1800" smtClean="0"/>
              <a:t> </a:t>
            </a:r>
            <a:r>
              <a:rPr lang="en-US" altLang="zh-CN" sz="1800" err="1"/>
              <a:t>userDAO</a:t>
            </a:r>
            <a:r>
              <a:rPr lang="en-US" altLang="zh-CN" sz="1800"/>
              <a:t> = </a:t>
            </a:r>
            <a:r>
              <a:rPr lang="en-US" altLang="zh-CN" sz="1800" err="1"/>
              <a:t>session.getMapper</a:t>
            </a:r>
            <a:r>
              <a:rPr lang="en-US" altLang="zh-CN" sz="1800"/>
              <a:t>(</a:t>
            </a:r>
            <a:r>
              <a:rPr lang="en-US" altLang="zh-CN" sz="1800" err="1"/>
              <a:t>UserDAO.</a:t>
            </a:r>
            <a:r>
              <a:rPr lang="en-US" altLang="zh-CN" sz="1800" b="1" err="1"/>
              <a:t>class</a:t>
            </a:r>
            <a:r>
              <a:rPr lang="en-US" altLang="zh-CN" sz="1800"/>
              <a:t>);</a:t>
            </a:r>
            <a:endParaRPr lang="zh-CN" altLang="zh-CN" sz="1800"/>
          </a:p>
          <a:p>
            <a:r>
              <a:rPr lang="en-US" altLang="zh-CN" sz="1800"/>
              <a:t>	</a:t>
            </a:r>
            <a:r>
              <a:rPr lang="en-US" altLang="zh-CN" sz="1800" i="1" smtClean="0"/>
              <a:t>logger</a:t>
            </a:r>
            <a:r>
              <a:rPr lang="en-US" altLang="zh-CN" sz="1800" smtClean="0"/>
              <a:t>.info</a:t>
            </a:r>
            <a:r>
              <a:rPr lang="en-US" altLang="zh-CN" sz="1800"/>
              <a:t>("</a:t>
            </a:r>
            <a:r>
              <a:rPr lang="zh-CN" altLang="zh-CN" sz="1800"/>
              <a:t>生成的动态代理</a:t>
            </a:r>
            <a:r>
              <a:rPr lang="en-US" altLang="zh-CN" sz="1800"/>
              <a:t>DAO</a:t>
            </a:r>
            <a:r>
              <a:rPr lang="zh-CN" altLang="zh-CN" sz="1800"/>
              <a:t>为 ：</a:t>
            </a:r>
            <a:r>
              <a:rPr lang="en-US" altLang="zh-CN" sz="1800"/>
              <a:t> {}" ,</a:t>
            </a:r>
            <a:r>
              <a:rPr lang="en-US" altLang="zh-CN" sz="1800" err="1"/>
              <a:t>userDAO</a:t>
            </a:r>
            <a:r>
              <a:rPr lang="en-US" altLang="zh-CN" sz="1800"/>
              <a:t> );</a:t>
            </a:r>
            <a:endParaRPr lang="zh-CN" altLang="zh-CN" sz="1800"/>
          </a:p>
          <a:p>
            <a:r>
              <a:rPr lang="en-US" altLang="zh-CN" sz="1800" smtClean="0"/>
              <a:t>}</a:t>
            </a:r>
            <a:endParaRPr lang="zh-CN" altLang="zh-CN" sz="1800"/>
          </a:p>
          <a:p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8357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使用动态代理总结</a:t>
            </a:r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接口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不用写接口实现类即可完成数据库操作，使用非常简单，</a:t>
            </a:r>
            <a:r>
              <a:rPr lang="zh-CN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也是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官方所推荐的使用方法。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使用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接口的必须具备以几个条件：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必须和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接口的全路径一致。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接口的方法名必须和</a:t>
            </a:r>
            <a:r>
              <a:rPr lang="en-US" altLang="zh-CN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定义的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一致。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接口中方法的输入参数类型必须和</a:t>
            </a:r>
            <a:r>
              <a:rPr lang="en-US" altLang="zh-CN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定义的</a:t>
            </a:r>
            <a:r>
              <a:rPr lang="en-US" altLang="zh-CN" kern="100" err="1">
                <a:latin typeface="Calibri" panose="020F0502020204030204" pitchFamily="34" charset="0"/>
                <a:cs typeface="Times New Roman" panose="02020603050405020304" pitchFamily="18" charset="0"/>
              </a:rPr>
              <a:t>parameterType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一致。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Mapper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接口中方法的输出参数类型必须和</a:t>
            </a:r>
            <a:r>
              <a:rPr lang="en-US" altLang="zh-CN" kern="100" err="1"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定义的</a:t>
            </a:r>
            <a:r>
              <a:rPr lang="en-US" altLang="zh-CN" kern="100" err="1">
                <a:latin typeface="Calibri" panose="020F0502020204030204" pitchFamily="34" charset="0"/>
                <a:cs typeface="Times New Roman" panose="02020603050405020304" pitchFamily="18" charset="0"/>
              </a:rPr>
              <a:t>resultType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一致。</a:t>
            </a:r>
          </a:p>
        </p:txBody>
      </p:sp>
    </p:spTree>
    <p:extLst>
      <p:ext uri="{BB962C8B-B14F-4D97-AF65-F5344CB8AC3E}">
        <p14:creationId xmlns:p14="http://schemas.microsoft.com/office/powerpoint/2010/main" val="1181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Mybatis-Config</a:t>
            </a:r>
            <a:r>
              <a:rPr lang="zh-CN" altLang="zh-CN"/>
              <a:t>配置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在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config.xml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配置文件中的内容和</a:t>
            </a:r>
            <a:r>
              <a:rPr lang="zh-CN" altLang="zh-CN" b="1" kern="10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顺序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如下：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属性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settings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设置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typeAliases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类型别名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typeHandlers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类型处理器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objectFactory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对象工厂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plugins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插件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环境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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environment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环境变量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transactionManager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事务管理器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just">
              <a:spcAft>
                <a:spcPts val="0"/>
              </a:spcAft>
              <a:buFont typeface="Wingdings" panose="05000000000000000000" pitchFamily="2" charset="2"/>
              <a:buChar char="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dataSource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数据源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mappers 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映射</a:t>
            </a:r>
            <a:r>
              <a:rPr lang="zh-CN" altLang="zh-CN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器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setting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3" y="2199347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重点参数说明：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" y="2861702"/>
            <a:ext cx="7868297" cy="1926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4941168"/>
            <a:ext cx="7848227" cy="9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typeAliases</a:t>
            </a:r>
            <a:r>
              <a:rPr lang="zh-CN" altLang="en-US" smtClean="0"/>
              <a:t>（别名）</a:t>
            </a:r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3" y="2073042"/>
            <a:ext cx="71287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类型别名是为</a:t>
            </a:r>
            <a:r>
              <a:rPr lang="en-US" altLang="zh-CN"/>
              <a:t> Java </a:t>
            </a:r>
            <a:r>
              <a:rPr lang="zh-CN" altLang="zh-CN"/>
              <a:t>类型命名一个短的名字。 它只和</a:t>
            </a:r>
            <a:r>
              <a:rPr lang="en-US" altLang="zh-CN"/>
              <a:t> XML </a:t>
            </a:r>
            <a:r>
              <a:rPr lang="zh-CN" altLang="zh-CN"/>
              <a:t>配置有关</a:t>
            </a:r>
            <a:r>
              <a:rPr lang="en-US" altLang="zh-CN"/>
              <a:t>, </a:t>
            </a:r>
            <a:r>
              <a:rPr lang="zh-CN" altLang="zh-CN"/>
              <a:t>只用来减少类完全 限定名的多余部分</a:t>
            </a:r>
            <a:r>
              <a:rPr lang="zh-CN" altLang="zh-CN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自定义别名：</a:t>
            </a:r>
            <a:endParaRPr lang="en-US" altLang="zh-CN" smtClean="0"/>
          </a:p>
          <a:p>
            <a:pPr>
              <a:spcAft>
                <a:spcPts val="0"/>
              </a:spcAft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typeAliases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typeAlias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alias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"User"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"cn.itcast.mybatis.pojo.User"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&lt;!-- </a:t>
            </a:r>
            <a:r>
              <a:rPr lang="zh-CN" altLang="zh-CN" sz="1400" kern="0">
                <a:solidFill>
                  <a:srgbClr val="3F5F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定义扫描包</a:t>
            </a:r>
            <a:r>
              <a:rPr lang="en-US" altLang="zh-CN" sz="1400" kern="0">
                <a:solidFill>
                  <a:srgbClr val="3F5FB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--&gt;</a:t>
            </a:r>
            <a:endParaRPr lang="zh-CN" altLang="zh-CN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package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"cn.itcast.mybatis.pojo"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typeAliases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spcAft>
                <a:spcPts val="0"/>
              </a:spcAft>
            </a:pPr>
            <a:endParaRPr lang="en-US" altLang="zh-CN" sz="1400" kern="0">
              <a:solidFill>
                <a:srgbClr val="008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引用：</a:t>
            </a:r>
            <a:endParaRPr lang="en-US" altLang="zh-CN" sz="1400" kern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id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"queryUserByID"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parameterType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"long"</a:t>
            </a:r>
            <a:r>
              <a:rPr lang="en-US" altLang="zh-CN" sz="1400" ker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resultType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"User"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SELECT 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* FROM tb_user WHERE id = #{id}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&lt;/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select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3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typeHandlers</a:t>
            </a:r>
            <a:r>
              <a:rPr lang="zh-CN" altLang="en-US" smtClean="0"/>
              <a:t>（</a:t>
            </a:r>
            <a:r>
              <a:rPr lang="zh-CN" altLang="zh-CN"/>
              <a:t>类型处理器</a:t>
            </a:r>
            <a:r>
              <a:rPr lang="zh-CN" altLang="en-US" smtClean="0"/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2" y="2073042"/>
            <a:ext cx="7848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类型处理器是在设置参数，以及从</a:t>
            </a:r>
            <a:r>
              <a:rPr lang="en-US" altLang="zh-CN"/>
              <a:t>Restult</a:t>
            </a:r>
            <a:r>
              <a:rPr lang="zh-CN" altLang="zh-CN"/>
              <a:t>中检索值来匹配</a:t>
            </a:r>
            <a:r>
              <a:rPr lang="en-US" altLang="zh-CN"/>
              <a:t>java</a:t>
            </a:r>
            <a:r>
              <a:rPr lang="zh-CN" altLang="zh-CN"/>
              <a:t>数据类型，</a:t>
            </a:r>
            <a:r>
              <a:rPr lang="en-US" altLang="zh-CN"/>
              <a:t>Mybatis</a:t>
            </a:r>
            <a:r>
              <a:rPr lang="zh-CN" altLang="zh-CN"/>
              <a:t>提供非常多的默认类型处理器，一般情况下都可以满足日常的使用，</a:t>
            </a:r>
            <a:r>
              <a:rPr lang="zh-CN" altLang="zh-CN">
                <a:solidFill>
                  <a:srgbClr val="FF0000"/>
                </a:solidFill>
              </a:rPr>
              <a:t>不需要自定义</a:t>
            </a:r>
            <a:r>
              <a:rPr lang="zh-CN" altLang="zh-CN" smtClean="0">
                <a:solidFill>
                  <a:srgbClr val="FF0000"/>
                </a:solidFill>
              </a:rPr>
              <a:t>处理器</a:t>
            </a:r>
            <a:r>
              <a:rPr lang="zh-CN" altLang="en-US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92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plugins</a:t>
            </a:r>
            <a:r>
              <a:rPr lang="zh-CN" altLang="en-US" smtClean="0"/>
              <a:t>（插件）</a:t>
            </a:r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2" y="2073042"/>
            <a:ext cx="78482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允许你在某一点拦截已映射语句执行的调用。默认情况下</a:t>
            </a:r>
            <a:r>
              <a:rPr lang="en-US" altLang="zh-CN"/>
              <a:t>,MyBatis </a:t>
            </a:r>
            <a:r>
              <a:rPr lang="zh-CN" altLang="en-US"/>
              <a:t>允许使用 插件来拦截方法调用</a:t>
            </a:r>
            <a:r>
              <a:rPr lang="en-US" altLang="zh-CN"/>
              <a:t>: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/>
              <a:t>•Executor </a:t>
            </a:r>
            <a:r>
              <a:rPr lang="en-US" altLang="zh-CN"/>
              <a:t>(update, query, flushStatements, commit, rollback, getTransaction, close, isClosed)</a:t>
            </a:r>
          </a:p>
          <a:p>
            <a:r>
              <a:rPr lang="en-US" altLang="zh-CN" smtClean="0"/>
              <a:t>•ParameterHandler </a:t>
            </a:r>
            <a:r>
              <a:rPr lang="en-US" altLang="zh-CN"/>
              <a:t>(getParameterObject, setParameters)</a:t>
            </a:r>
          </a:p>
          <a:p>
            <a:r>
              <a:rPr lang="en-US" altLang="zh-CN" smtClean="0"/>
              <a:t>•ResultSetHandler </a:t>
            </a:r>
            <a:r>
              <a:rPr lang="en-US" altLang="zh-CN"/>
              <a:t>(handleResultSets, handleOutputParameters)</a:t>
            </a:r>
          </a:p>
          <a:p>
            <a:r>
              <a:rPr lang="en-US" altLang="zh-CN" smtClean="0"/>
              <a:t>•StatementHandler </a:t>
            </a:r>
            <a:r>
              <a:rPr lang="en-US" altLang="zh-CN"/>
              <a:t>(prepare, parameterize, batch, update, query)</a:t>
            </a:r>
          </a:p>
          <a:p>
            <a:endParaRPr lang="zh-CN" altLang="zh-CN" smtClean="0">
              <a:solidFill>
                <a:srgbClr val="FF0000"/>
              </a:solidFill>
            </a:endParaRPr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19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统一开发环境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Eclipse 4.4.1</a:t>
            </a:r>
            <a:r>
              <a:rPr lang="zh-CN" altLang="en-US" smtClean="0"/>
              <a:t>（</a:t>
            </a:r>
            <a:r>
              <a:rPr lang="en-US" altLang="zh-CN"/>
              <a:t>luna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Maven</a:t>
            </a:r>
            <a:r>
              <a:rPr lang="zh-CN" altLang="en-US" smtClean="0"/>
              <a:t>私服（</a:t>
            </a:r>
            <a:r>
              <a:rPr lang="en-US" altLang="zh-CN" smtClean="0"/>
              <a:t>192.168.0.47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/>
              <a:t>《Eclipse</a:t>
            </a:r>
            <a:r>
              <a:rPr lang="zh-CN" altLang="en-US"/>
              <a:t>相关配置</a:t>
            </a:r>
            <a:r>
              <a:rPr lang="en-US" altLang="zh-CN"/>
              <a:t>.docx》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23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environments</a:t>
            </a:r>
            <a:r>
              <a:rPr lang="zh-CN" altLang="en-US" smtClean="0"/>
              <a:t>（环境）</a:t>
            </a:r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2" y="2073042"/>
            <a:ext cx="78482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Mybatis</a:t>
            </a:r>
            <a:r>
              <a:rPr lang="zh-CN" altLang="zh-CN" kern="100">
                <a:latin typeface="Calibri" panose="020F0502020204030204" pitchFamily="34" charset="0"/>
                <a:cs typeface="Times New Roman" panose="02020603050405020304" pitchFamily="18" charset="0"/>
              </a:rPr>
              <a:t>允许配置多个环境，比如说开发环境、测试环境、生产环境，</a:t>
            </a:r>
            <a:r>
              <a:rPr lang="zh-CN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但是在构建</a:t>
            </a: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SqlSessionFactory</a:t>
            </a:r>
            <a:r>
              <a:rPr lang="zh-CN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时只能选择一个。虽然这种方式也可以做到很方便的分离多个环境，但是在实际使用场景下我们都是更多的使用</a:t>
            </a:r>
            <a:r>
              <a:rPr lang="en-US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zh-CN" altLang="zh-CN" kern="10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来管理数据源，做环境的分离。</a:t>
            </a:r>
            <a:endParaRPr lang="zh-CN" altLang="zh-CN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87" y="3501008"/>
            <a:ext cx="5076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mappers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674178" y="2060848"/>
            <a:ext cx="769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212" y="2073042"/>
            <a:ext cx="78482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mapper</a:t>
            </a:r>
            <a:r>
              <a:rPr lang="zh-CN" altLang="en-US" smtClean="0"/>
              <a:t>映射</a:t>
            </a:r>
            <a:r>
              <a:rPr lang="zh-CN" altLang="en-US"/>
              <a:t>文件的引入有</a:t>
            </a:r>
            <a:r>
              <a:rPr lang="en-US" altLang="zh-CN"/>
              <a:t>3</a:t>
            </a:r>
            <a:r>
              <a:rPr lang="zh-CN" altLang="en-US"/>
              <a:t>种方式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pPr algn="just">
              <a:spcAft>
                <a:spcPts val="0"/>
              </a:spcAft>
            </a:pPr>
            <a:r>
              <a:rPr lang="zh-CN" altLang="zh-CN" sz="1400" kern="100">
                <a:latin typeface="Calibri" panose="020F0502020204030204" pitchFamily="34" charset="0"/>
                <a:cs typeface="Times New Roman" panose="02020603050405020304" pitchFamily="18" charset="0"/>
              </a:rPr>
              <a:t>路径相对于资源目录跟路径：</a:t>
            </a:r>
          </a:p>
          <a:p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</a:rPr>
              <a:t>mapper</a:t>
            </a:r>
            <a:r>
              <a:rPr lang="en-US" altLang="zh-CN" sz="1400" kern="0">
                <a:latin typeface="Courier New" panose="02070309020205020404" pitchFamily="49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</a:rPr>
              <a:t>resource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</a:rPr>
              <a:t>"mappers/userMapper.xml"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CN" sz="1400" ker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kern="100">
                <a:latin typeface="Calibri" panose="020F0502020204030204" pitchFamily="34" charset="0"/>
                <a:cs typeface="Times New Roman" panose="02020603050405020304" pitchFamily="18" charset="0"/>
              </a:rPr>
              <a:t>使用完整的文件路径：</a:t>
            </a:r>
          </a:p>
          <a:p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</a:rPr>
              <a:t>mapper</a:t>
            </a:r>
            <a:r>
              <a:rPr lang="en-US" altLang="zh-CN" sz="1400" kern="0">
                <a:latin typeface="Courier New" panose="02070309020205020404" pitchFamily="49" charset="0"/>
              </a:rPr>
              <a:t> </a:t>
            </a:r>
            <a:r>
              <a:rPr lang="en-US" altLang="zh-CN" sz="1400" kern="0" smtClean="0">
                <a:latin typeface="Courier New" panose="02070309020205020404" pitchFamily="49" charset="0"/>
              </a:rPr>
              <a:t>url</a:t>
            </a:r>
            <a:r>
              <a:rPr lang="en-US" altLang="zh-CN" sz="1400" kern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</a:rPr>
              <a:t>file:///</a:t>
            </a:r>
            <a:r>
              <a:rPr lang="en-US" altLang="zh-CN" sz="16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</a:rPr>
              <a:t>D:\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</a:rPr>
              <a:t>itcast-workspace\itcast-mybatis\src\main\resources\mappers\userMapper.xml"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CN" sz="1400" ker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zh-CN" altLang="zh-CN" sz="1400"/>
              <a:t>使用</a:t>
            </a:r>
            <a:r>
              <a:rPr lang="en-US" altLang="zh-CN" sz="1400"/>
              <a:t>mapper</a:t>
            </a:r>
            <a:r>
              <a:rPr lang="zh-CN" altLang="zh-CN" sz="1400"/>
              <a:t>接口类路径</a:t>
            </a:r>
          </a:p>
          <a:p>
            <a:r>
              <a:rPr lang="zh-CN" altLang="zh-CN" sz="1400"/>
              <a:t>如：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</a:rPr>
              <a:t>&lt;mapper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</a:rPr>
              <a:t>"cn.itcast.mybatis.mapper.UserMapper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CN" sz="1400" kern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zh-CN" altLang="zh-CN" sz="1200" b="1">
                <a:solidFill>
                  <a:srgbClr val="C00000"/>
                </a:solidFill>
                <a:cs typeface="宋体" panose="02010600030101010101" pitchFamily="2" charset="-122"/>
              </a:rPr>
              <a:t>注意：此种方法要求</a:t>
            </a:r>
            <a:r>
              <a:rPr lang="en-US" altLang="zh-CN" sz="1200" b="1">
                <a:solidFill>
                  <a:srgbClr val="C00000"/>
                </a:solidFill>
                <a:cs typeface="宋体" panose="02010600030101010101" pitchFamily="2" charset="-122"/>
              </a:rPr>
              <a:t>mapper</a:t>
            </a:r>
            <a:r>
              <a:rPr lang="zh-CN" altLang="zh-CN" sz="1200" b="1">
                <a:solidFill>
                  <a:srgbClr val="C00000"/>
                </a:solidFill>
                <a:cs typeface="宋体" panose="02010600030101010101" pitchFamily="2" charset="-122"/>
              </a:rPr>
              <a:t>接口名称和</a:t>
            </a:r>
            <a:r>
              <a:rPr lang="en-US" altLang="zh-CN" sz="1200" b="1">
                <a:solidFill>
                  <a:srgbClr val="C00000"/>
                </a:solidFill>
                <a:cs typeface="宋体" panose="02010600030101010101" pitchFamily="2" charset="-122"/>
              </a:rPr>
              <a:t>mapper</a:t>
            </a:r>
            <a:r>
              <a:rPr lang="zh-CN" altLang="zh-CN" sz="1200" b="1">
                <a:solidFill>
                  <a:srgbClr val="C00000"/>
                </a:solidFill>
                <a:cs typeface="宋体" panose="02010600030101010101" pitchFamily="2" charset="-122"/>
              </a:rPr>
              <a:t>映射文件名称相同，且放在同一个目录中。</a:t>
            </a:r>
            <a:endParaRPr lang="zh-CN" altLang="zh-CN" sz="1200" kern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Mapper </a:t>
            </a:r>
            <a:r>
              <a:rPr lang="en-US" altLang="zh-CN"/>
              <a:t>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/>
              <a:t>Mapper</a:t>
            </a:r>
            <a:r>
              <a:rPr lang="zh-CN" altLang="en-US" sz="1400"/>
              <a:t>映射文件是在实际开发过程中使用最多的，也是我们学习的重点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Mapper</a:t>
            </a:r>
            <a:r>
              <a:rPr lang="zh-CN" altLang="en-US" sz="1400"/>
              <a:t>文件中包含的元素有：</a:t>
            </a:r>
          </a:p>
          <a:p>
            <a:r>
              <a:rPr lang="en-US" altLang="zh-CN" sz="1400" i="1" smtClean="0">
                <a:solidFill>
                  <a:srgbClr val="C00000"/>
                </a:solidFill>
              </a:rPr>
              <a:t>cache</a:t>
            </a:r>
            <a:r>
              <a:rPr lang="en-US" altLang="zh-CN" sz="1400" smtClean="0">
                <a:solidFill>
                  <a:srgbClr val="C00000"/>
                </a:solidFill>
              </a:rPr>
              <a:t>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配置给定命名空间的缓存。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cache-ref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从其他命名空间引用缓存配置。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resultMap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映射复杂的结果对象。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sql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可以重用的 </a:t>
            </a:r>
            <a:r>
              <a:rPr lang="en-US" altLang="zh-CN" sz="1400">
                <a:solidFill>
                  <a:srgbClr val="C00000"/>
                </a:solidFill>
              </a:rPr>
              <a:t>SQL </a:t>
            </a:r>
            <a:r>
              <a:rPr lang="zh-CN" altLang="en-US" sz="1400">
                <a:solidFill>
                  <a:srgbClr val="C00000"/>
                </a:solidFill>
              </a:rPr>
              <a:t>块</a:t>
            </a:r>
            <a:r>
              <a:rPr lang="en-US" altLang="zh-CN" sz="1400">
                <a:solidFill>
                  <a:srgbClr val="C00000"/>
                </a:solidFill>
              </a:rPr>
              <a:t>,</a:t>
            </a:r>
            <a:r>
              <a:rPr lang="zh-CN" altLang="en-US" sz="1400">
                <a:solidFill>
                  <a:srgbClr val="C00000"/>
                </a:solidFill>
              </a:rPr>
              <a:t>也可以被其他语句引用。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insert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映射插入语句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update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映射更新语句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delete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映射删除语句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select </a:t>
            </a:r>
            <a:r>
              <a:rPr lang="en-US" altLang="zh-CN" sz="1400">
                <a:solidFill>
                  <a:srgbClr val="C00000"/>
                </a:solidFill>
              </a:rPr>
              <a:t>– </a:t>
            </a:r>
            <a:r>
              <a:rPr lang="zh-CN" altLang="en-US" sz="1400">
                <a:solidFill>
                  <a:srgbClr val="C00000"/>
                </a:solidFill>
              </a:rPr>
              <a:t>映射查询语句</a:t>
            </a:r>
          </a:p>
          <a:p>
            <a:pPr marL="0" indent="0">
              <a:buNone/>
            </a:pPr>
            <a:endParaRPr lang="zh-CN" altLang="en-US" sz="1400" i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3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"queryUserByID"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"long"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resultType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"User"</a:t>
            </a:r>
            <a:r>
              <a:rPr lang="en-US" altLang="zh-CN" sz="11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SELECT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 FROM tb_user WHERE id = #{id}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100" kern="0" smtClea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"saveUser"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"cn.itcast.mybatis.pojo.User"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useGeneratedKeys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"true"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keyProperty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"id"</a:t>
            </a:r>
            <a:r>
              <a:rPr lang="en-US" altLang="zh-CN" sz="11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INSERT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tb_user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	(id,user_name,password,name,age,sex,birthday,created,updated)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VALUES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(null,#{userName},#{password},#{name},#{age},#{sex},#{birthday},#{created},#{updated});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100" ker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"deleteUserByID"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"java.lang.Long"</a:t>
            </a:r>
            <a:r>
              <a:rPr lang="en-US" altLang="zh-CN" sz="11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DELETE FROM tb_user WHERE id = #{id}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100" ker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"updateUser"</a:t>
            </a:r>
            <a:r>
              <a:rPr lang="en-US" altLang="zh-CN" sz="11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1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"cn.itcast.mybatis.pojo.User"</a:t>
            </a:r>
            <a:r>
              <a:rPr lang="en-US" altLang="zh-CN" sz="11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UPDATE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tb_user SET 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#{name},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age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#{age},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sex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#{sex},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birthday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#{birthday},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updated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NOW()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altLang="zh-CN" sz="11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 = #{id}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1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en-US" altLang="zh-CN" sz="11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1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9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</a:t>
            </a:r>
            <a:r>
              <a:rPr lang="zh-CN" altLang="en-US" smtClean="0"/>
              <a:t>试题：</a:t>
            </a:r>
            <a:r>
              <a:rPr lang="en-US" altLang="zh-CN" smtClean="0"/>
              <a:t>#{}</a:t>
            </a:r>
            <a:r>
              <a:rPr lang="zh-CN" altLang="en-US" smtClean="0"/>
              <a:t>与</a:t>
            </a:r>
            <a:r>
              <a:rPr lang="en-US" altLang="zh-CN" smtClean="0"/>
              <a:t>${}</a:t>
            </a:r>
            <a:r>
              <a:rPr lang="zh-CN" altLang="en-US" smtClean="0"/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400"/>
              <a:t>在</a:t>
            </a:r>
            <a:r>
              <a:rPr lang="en-US" altLang="zh-CN" sz="1400"/>
              <a:t>Mybatis</a:t>
            </a:r>
            <a:r>
              <a:rPr lang="zh-CN" altLang="zh-CN" sz="1400"/>
              <a:t>的</a:t>
            </a:r>
            <a:r>
              <a:rPr lang="en-US" altLang="zh-CN" sz="1400"/>
              <a:t>mapper</a:t>
            </a:r>
            <a:r>
              <a:rPr lang="zh-CN" altLang="zh-CN" sz="1400"/>
              <a:t>中，参数传递有</a:t>
            </a:r>
            <a:r>
              <a:rPr lang="en-US" altLang="zh-CN" sz="1400"/>
              <a:t>2</a:t>
            </a:r>
            <a:r>
              <a:rPr lang="zh-CN" altLang="zh-CN" sz="1400"/>
              <a:t>种方式，一种是</a:t>
            </a:r>
            <a:r>
              <a:rPr lang="en-US" altLang="zh-CN" sz="1400"/>
              <a:t>#{}</a:t>
            </a:r>
            <a:r>
              <a:rPr lang="zh-CN" altLang="zh-CN" sz="1400"/>
              <a:t>另一种是</a:t>
            </a:r>
            <a:r>
              <a:rPr lang="en-US" altLang="zh-CN" sz="1400"/>
              <a:t>${}</a:t>
            </a:r>
            <a:r>
              <a:rPr lang="zh-CN" altLang="zh-CN" sz="1400"/>
              <a:t>，两者有着很大的区别：</a:t>
            </a:r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#{} </a:t>
            </a:r>
            <a:r>
              <a:rPr lang="zh-CN" altLang="zh-CN" sz="1400"/>
              <a:t>实现的是</a:t>
            </a:r>
            <a:r>
              <a:rPr lang="en-US" altLang="zh-CN" sz="1400"/>
              <a:t>sql</a:t>
            </a:r>
            <a:r>
              <a:rPr lang="zh-CN" altLang="zh-CN" sz="1400"/>
              <a:t>语句的预处理参数，之后执行</a:t>
            </a:r>
            <a:r>
              <a:rPr lang="en-US" altLang="zh-CN" sz="1400"/>
              <a:t>sql</a:t>
            </a:r>
            <a:r>
              <a:rPr lang="zh-CN" altLang="zh-CN" sz="1400"/>
              <a:t>中用</a:t>
            </a:r>
            <a:r>
              <a:rPr lang="en-US" altLang="zh-CN" sz="1400"/>
              <a:t>?</a:t>
            </a:r>
            <a:r>
              <a:rPr lang="zh-CN" altLang="zh-CN" sz="1400"/>
              <a:t>号代替，使用时不需要关注数据类型，</a:t>
            </a:r>
            <a:r>
              <a:rPr lang="en-US" altLang="zh-CN" sz="1400"/>
              <a:t>Mybatis</a:t>
            </a:r>
            <a:r>
              <a:rPr lang="zh-CN" altLang="zh-CN" sz="1400"/>
              <a:t>自动实现数据类型的转换。并且可以防止</a:t>
            </a:r>
            <a:r>
              <a:rPr lang="en-US" altLang="zh-CN" sz="1400"/>
              <a:t>SQL</a:t>
            </a:r>
            <a:r>
              <a:rPr lang="zh-CN" altLang="zh-CN" sz="1400"/>
              <a:t>注入。</a:t>
            </a:r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en-US" altLang="zh-CN" sz="1400"/>
              <a:t>${} </a:t>
            </a:r>
            <a:r>
              <a:rPr lang="zh-CN" altLang="zh-CN" sz="1400"/>
              <a:t>实现是</a:t>
            </a:r>
            <a:r>
              <a:rPr lang="en-US" altLang="zh-CN" sz="1400"/>
              <a:t>sql</a:t>
            </a:r>
            <a:r>
              <a:rPr lang="zh-CN" altLang="zh-CN" sz="1400"/>
              <a:t>语句的直接拼接，不做数据类型转换，需要自行判断数据类型。不能防止</a:t>
            </a:r>
            <a:r>
              <a:rPr lang="en-US" altLang="zh-CN" sz="1400"/>
              <a:t>SQL</a:t>
            </a:r>
            <a:r>
              <a:rPr lang="zh-CN" altLang="zh-CN" sz="1400"/>
              <a:t>注入。</a:t>
            </a:r>
          </a:p>
          <a:p>
            <a:pPr marL="0" indent="0">
              <a:buNone/>
            </a:pPr>
            <a:r>
              <a:rPr lang="en-US" altLang="zh-CN" sz="1400"/>
              <a:t> </a:t>
            </a:r>
            <a:endParaRPr lang="zh-CN" altLang="zh-CN" sz="1400"/>
          </a:p>
          <a:p>
            <a:pPr marL="0" indent="0">
              <a:buNone/>
            </a:pPr>
            <a:r>
              <a:rPr lang="zh-CN" altLang="zh-CN" sz="1400"/>
              <a:t>是不是</a:t>
            </a:r>
            <a:r>
              <a:rPr lang="en-US" altLang="zh-CN" sz="1400"/>
              <a:t>${}</a:t>
            </a:r>
            <a:r>
              <a:rPr lang="zh-CN" altLang="zh-CN" sz="1400"/>
              <a:t>就没用了呢？不是的，有些情况下就必须使用</a:t>
            </a:r>
            <a:r>
              <a:rPr lang="en-US" altLang="zh-CN" sz="1400"/>
              <a:t>${}</a:t>
            </a:r>
            <a:r>
              <a:rPr lang="zh-CN" altLang="zh-CN" sz="1400"/>
              <a:t>，举个例子：</a:t>
            </a:r>
          </a:p>
          <a:p>
            <a:pPr marL="0" indent="0">
              <a:buNone/>
            </a:pPr>
            <a:r>
              <a:rPr lang="zh-CN" altLang="zh-CN" sz="1400"/>
              <a:t>在分表存储的情况下，我们从哪张表查询是不确定的，也就是说</a:t>
            </a:r>
            <a:r>
              <a:rPr lang="en-US" altLang="zh-CN" sz="1400"/>
              <a:t>sql</a:t>
            </a:r>
            <a:r>
              <a:rPr lang="zh-CN" altLang="zh-CN" sz="1400"/>
              <a:t>语句不能写死，表名是动态的，查询条件的固定的，这样：</a:t>
            </a:r>
            <a:r>
              <a:rPr lang="en-US" altLang="zh-CN" sz="1400"/>
              <a:t>SELECT * FROM ${tableName} WHERE id = #{id}</a:t>
            </a:r>
            <a:endParaRPr lang="zh-CN" altLang="zh-CN" sz="1400"/>
          </a:p>
          <a:p>
            <a:pPr marL="0" indent="0">
              <a:buNone/>
            </a:pPr>
            <a:endParaRPr lang="en-US" altLang="zh-CN" sz="1400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总结：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#{} </a:t>
            </a:r>
            <a:r>
              <a:rPr lang="zh-CN" altLang="en-US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占位符，</a:t>
            </a:r>
            <a:r>
              <a:rPr lang="zh-CN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参数传递。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${}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拼接。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0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parameterType</a:t>
            </a:r>
            <a:r>
              <a:rPr lang="zh-CN" altLang="en-US"/>
              <a:t>的传入参数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传入类型有三种：</a:t>
            </a:r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 smtClean="0"/>
              <a:t>、简单</a:t>
            </a:r>
            <a:r>
              <a:rPr lang="zh-CN" altLang="en-US" sz="1400"/>
              <a:t>类型，</a:t>
            </a:r>
            <a:r>
              <a:rPr lang="en-US" altLang="zh-CN" sz="1400"/>
              <a:t>string</a:t>
            </a:r>
            <a:r>
              <a:rPr lang="zh-CN" altLang="en-US" sz="1400"/>
              <a:t>、</a:t>
            </a:r>
            <a:r>
              <a:rPr lang="en-US" altLang="zh-CN" sz="1400"/>
              <a:t>long</a:t>
            </a:r>
            <a:r>
              <a:rPr lang="zh-CN" altLang="en-US" sz="1400"/>
              <a:t>、</a:t>
            </a:r>
            <a:r>
              <a:rPr lang="en-US" altLang="zh-CN" sz="1400"/>
              <a:t>integer</a:t>
            </a:r>
            <a:r>
              <a:rPr lang="zh-CN" altLang="en-US" sz="1400"/>
              <a:t>等</a:t>
            </a:r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 smtClean="0"/>
              <a:t>、</a:t>
            </a:r>
            <a:r>
              <a:rPr lang="en-US" altLang="zh-CN" sz="1400" smtClean="0"/>
              <a:t>Pojo</a:t>
            </a:r>
            <a:r>
              <a:rPr lang="zh-CN" altLang="en-US" sz="1400"/>
              <a:t>类型，</a:t>
            </a:r>
            <a:r>
              <a:rPr lang="en-US" altLang="zh-CN" sz="1400"/>
              <a:t>User</a:t>
            </a:r>
            <a:r>
              <a:rPr lang="zh-CN" altLang="en-US" sz="1400"/>
              <a:t>等</a:t>
            </a:r>
          </a:p>
          <a:p>
            <a:pPr marL="0" indent="0">
              <a:buNone/>
            </a:pPr>
            <a:r>
              <a:rPr lang="en-US" altLang="zh-CN" sz="1400"/>
              <a:t>3</a:t>
            </a:r>
            <a:r>
              <a:rPr lang="zh-CN" altLang="en-US" sz="1400" smtClean="0"/>
              <a:t>、</a:t>
            </a:r>
            <a:r>
              <a:rPr lang="en-US" altLang="zh-CN" sz="1400" smtClean="0"/>
              <a:t>HashMap</a:t>
            </a:r>
            <a:r>
              <a:rPr lang="zh-CN" altLang="en-US" sz="1400"/>
              <a:t>类型</a:t>
            </a:r>
            <a:r>
              <a:rPr lang="zh-CN" altLang="en-US" sz="1400" smtClean="0"/>
              <a:t>。</a:t>
            </a:r>
            <a:endParaRPr lang="en-US" altLang="zh-CN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#{}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传参时，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#{}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只是做占位符，与参数名无关。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400" smtClean="0"/>
          </a:p>
          <a:p>
            <a:pPr marL="0" lvl="2" indent="0">
              <a:buSzPct val="70000"/>
              <a:buNone/>
            </a:pP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${}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传参时，是通过参数名获取参数的，如果没有指定参数名则可以通过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获取，如果指定则需要按照名称获取</a:t>
            </a:r>
            <a:r>
              <a:rPr lang="zh-CN" altLang="zh-CN" sz="1400" kern="100" smtClean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smtClean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parameterType</a:t>
            </a:r>
            <a:r>
              <a:rPr lang="zh-CN" altLang="en-US"/>
              <a:t>的</a:t>
            </a:r>
            <a:r>
              <a:rPr lang="zh-CN" altLang="en-US" smtClean="0"/>
              <a:t>传入多个参数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接口中需要传递多个参数时</a:t>
            </a: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方法传递</a:t>
            </a: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3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使用默认规则获取参数</a:t>
            </a: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2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32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@Param</a:t>
            </a:r>
            <a:r>
              <a:rPr lang="zh-CN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注解表明参数传递；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ResultType</a:t>
            </a:r>
            <a:r>
              <a:rPr lang="zh-CN" altLang="en-US"/>
              <a:t>结果输出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3200"/>
              <a:t>输出类型有三种：</a:t>
            </a:r>
          </a:p>
          <a:p>
            <a:pPr lvl="0"/>
            <a:r>
              <a:rPr lang="zh-CN" altLang="zh-CN" sz="3200"/>
              <a:t>简单类型，</a:t>
            </a:r>
            <a:r>
              <a:rPr lang="en-US" altLang="zh-CN" sz="3200"/>
              <a:t>string</a:t>
            </a:r>
            <a:r>
              <a:rPr lang="zh-CN" altLang="zh-CN" sz="3200"/>
              <a:t>、</a:t>
            </a:r>
            <a:r>
              <a:rPr lang="en-US" altLang="zh-CN" sz="3200"/>
              <a:t>long</a:t>
            </a:r>
            <a:r>
              <a:rPr lang="zh-CN" altLang="zh-CN" sz="3200"/>
              <a:t>、</a:t>
            </a:r>
            <a:r>
              <a:rPr lang="en-US" altLang="zh-CN" sz="3200"/>
              <a:t>integer</a:t>
            </a:r>
            <a:r>
              <a:rPr lang="zh-CN" altLang="zh-CN" sz="3200"/>
              <a:t>等</a:t>
            </a:r>
          </a:p>
          <a:p>
            <a:pPr lvl="0"/>
            <a:r>
              <a:rPr lang="en-US" altLang="zh-CN" sz="3200"/>
              <a:t>Pojo</a:t>
            </a:r>
            <a:r>
              <a:rPr lang="zh-CN" altLang="zh-CN" sz="3200"/>
              <a:t>类型，</a:t>
            </a:r>
            <a:r>
              <a:rPr lang="en-US" altLang="zh-CN" sz="3200"/>
              <a:t>User</a:t>
            </a:r>
            <a:r>
              <a:rPr lang="zh-CN" altLang="zh-CN" sz="3200"/>
              <a:t>等</a:t>
            </a:r>
          </a:p>
          <a:p>
            <a:pPr lvl="0"/>
            <a:r>
              <a:rPr lang="en-US" altLang="zh-CN" sz="3200" smtClean="0"/>
              <a:t>HashMap</a:t>
            </a:r>
            <a:r>
              <a:rPr lang="zh-CN" altLang="zh-CN" sz="3200"/>
              <a:t>类型。</a:t>
            </a:r>
          </a:p>
          <a:p>
            <a:pPr marL="0" lvl="2" indent="0">
              <a:buSzPct val="70000"/>
              <a:buNone/>
            </a:pPr>
            <a:endParaRPr lang="zh-CN" altLang="zh-CN" sz="14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1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ResultMap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ResultMap</a:t>
            </a:r>
            <a:r>
              <a:rPr lang="zh-CN" altLang="zh-CN" sz="2000"/>
              <a:t>是</a:t>
            </a:r>
            <a:r>
              <a:rPr lang="en-US" altLang="zh-CN" sz="2000"/>
              <a:t>Mybatis</a:t>
            </a:r>
            <a:r>
              <a:rPr lang="zh-CN" altLang="zh-CN" sz="2000"/>
              <a:t>中最重要最强大的</a:t>
            </a:r>
            <a:r>
              <a:rPr lang="zh-CN" altLang="zh-CN" sz="2000" smtClean="0"/>
              <a:t>元素</a:t>
            </a:r>
            <a:r>
              <a:rPr lang="en-US" altLang="zh-CN" sz="2000" smtClean="0"/>
              <a:t>,</a:t>
            </a:r>
            <a:r>
              <a:rPr lang="zh-CN" altLang="zh-CN" sz="2000" smtClean="0"/>
              <a:t>使用</a:t>
            </a:r>
            <a:r>
              <a:rPr lang="en-US" altLang="zh-CN" sz="2000"/>
              <a:t>ResultMap</a:t>
            </a:r>
            <a:r>
              <a:rPr lang="zh-CN" altLang="zh-CN" sz="2000"/>
              <a:t>可以解决两大问题：</a:t>
            </a:r>
          </a:p>
          <a:p>
            <a:pPr lvl="0"/>
            <a:r>
              <a:rPr lang="en-US" altLang="zh-CN" sz="1600"/>
              <a:t>POJO</a:t>
            </a:r>
            <a:r>
              <a:rPr lang="zh-CN" altLang="zh-CN" sz="1600"/>
              <a:t>属性名和表结构字段名不一致的问题（有些情况下也不是标准的驼峰格式）</a:t>
            </a:r>
          </a:p>
          <a:p>
            <a:pPr lvl="0"/>
            <a:r>
              <a:rPr lang="zh-CN" altLang="zh-CN" sz="1600"/>
              <a:t>完成高级查询，比如说，一对一、一对多、多对多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lvl="0" indent="0">
              <a:buNone/>
            </a:pPr>
            <a:endParaRPr lang="en-US" altLang="zh-CN" sz="1600"/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解决表字段名和属性名不一致的问题有两种方法：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、如果是驼峰似的命名规则可以在</a:t>
            </a:r>
            <a:r>
              <a:rPr lang="en-US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配置文件中设置</a:t>
            </a:r>
            <a:r>
              <a:rPr lang="en-US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&lt;setting name="mapUnderscoreToCamelCase" value="true"/&gt;</a:t>
            </a: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、使用</a:t>
            </a:r>
            <a:r>
              <a:rPr lang="en-US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zh-CN" altLang="zh-CN" sz="16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解决。</a:t>
            </a:r>
            <a:endParaRPr lang="zh-CN" altLang="zh-CN" sz="16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600" smtClean="0"/>
          </a:p>
          <a:p>
            <a:pPr marL="0" lvl="0" indent="0">
              <a:buNone/>
            </a:pPr>
            <a:r>
              <a:rPr lang="zh-CN" altLang="en-US" sz="1600" smtClean="0"/>
              <a:t>高级查询后面详细讲解。</a:t>
            </a:r>
            <a:endParaRPr lang="zh-CN" altLang="zh-CN" sz="1600" smtClean="0"/>
          </a:p>
          <a:p>
            <a:pPr marL="0" lvl="2" indent="0">
              <a:buSzPct val="70000"/>
              <a:buNone/>
            </a:pPr>
            <a:endParaRPr lang="zh-CN" altLang="zh-CN" sz="14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自动映射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在上面讲到的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中有这样的一个疑问，如果表字段名和属性名一致的情况下是否也需要定义出来？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这个决定于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autoMapping</a:t>
            </a: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属性，默认为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中定义不全的属性会自动映射到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实体中。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只是针对定义的</a:t>
            </a:r>
            <a:r>
              <a:rPr lang="en-US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zh-CN" altLang="zh-CN" sz="1400" kern="10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定义的属性做映射。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>
              <a:buSzPct val="70000"/>
              <a:buNone/>
            </a:pPr>
            <a:endParaRPr lang="zh-CN" altLang="zh-CN" sz="1400" kern="10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0587" y="4437113"/>
            <a:ext cx="6993781" cy="115212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9469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从一个</a:t>
            </a:r>
            <a:r>
              <a:rPr lang="en-US" altLang="zh-CN" smtClean="0"/>
              <a:t>JDBC</a:t>
            </a:r>
            <a:r>
              <a:rPr lang="zh-CN" altLang="en-US" smtClean="0"/>
              <a:t>程序开始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  <a:r>
              <a:rPr lang="en-US" altLang="zh-CN" smtClean="0"/>
              <a:t>JDBC</a:t>
            </a:r>
            <a:r>
              <a:rPr lang="zh-CN" altLang="en-US" smtClean="0"/>
              <a:t>的编程</a:t>
            </a:r>
            <a:endParaRPr lang="en-US" altLang="zh-CN" smtClean="0"/>
          </a:p>
          <a:p>
            <a:r>
              <a:rPr lang="zh-CN" altLang="en-US" smtClean="0"/>
              <a:t>从原始</a:t>
            </a:r>
            <a:r>
              <a:rPr lang="en-US" altLang="zh-CN" smtClean="0"/>
              <a:t>JDBC</a:t>
            </a:r>
            <a:r>
              <a:rPr lang="zh-CN" altLang="en-US" smtClean="0"/>
              <a:t>编程中找出问题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89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</a:t>
            </a:r>
            <a:r>
              <a:rPr lang="zh-CN" altLang="en-US" smtClean="0"/>
              <a:t>片段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000"/>
              <a:t>我们在</a:t>
            </a:r>
            <a:r>
              <a:rPr lang="en-US" altLang="zh-CN" sz="2000"/>
              <a:t>java</a:t>
            </a:r>
            <a:r>
              <a:rPr lang="zh-CN" altLang="zh-CN" sz="2000"/>
              <a:t>代码中会将公用的一些代码提取出来需要的地方直接调用方法即可，在</a:t>
            </a:r>
            <a:r>
              <a:rPr lang="en-US" altLang="zh-CN" sz="2000"/>
              <a:t>Mybatis</a:t>
            </a:r>
            <a:r>
              <a:rPr lang="zh-CN" altLang="zh-CN" sz="2000"/>
              <a:t>也是有类似的概念，那就是</a:t>
            </a:r>
            <a:r>
              <a:rPr lang="en-US" altLang="zh-CN" sz="2000"/>
              <a:t>SQL</a:t>
            </a:r>
            <a:r>
              <a:rPr lang="zh-CN" altLang="zh-CN" sz="2000"/>
              <a:t>片段</a:t>
            </a:r>
            <a:r>
              <a:rPr lang="zh-CN" altLang="zh-CN" sz="2000" smtClean="0"/>
              <a:t>。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zh-CN" sz="2000" smtClean="0"/>
              <a:t>在</a:t>
            </a:r>
            <a:r>
              <a:rPr lang="en-US" altLang="zh-CN" sz="2000"/>
              <a:t>Mybatis</a:t>
            </a:r>
            <a:r>
              <a:rPr lang="zh-CN" altLang="zh-CN" sz="2000"/>
              <a:t>中使用</a:t>
            </a:r>
            <a:r>
              <a:rPr lang="en-US" altLang="zh-CN" sz="2000"/>
              <a:t>&lt;sql id=”” /&gt;</a:t>
            </a:r>
            <a:r>
              <a:rPr lang="zh-CN" altLang="zh-CN" sz="2000"/>
              <a:t>标签定义</a:t>
            </a:r>
            <a:r>
              <a:rPr lang="en-US" altLang="zh-CN" sz="2000"/>
              <a:t>SQL</a:t>
            </a:r>
            <a:r>
              <a:rPr lang="zh-CN" altLang="zh-CN" sz="2000"/>
              <a:t>片段，在需要的地方通过</a:t>
            </a:r>
            <a:r>
              <a:rPr lang="en-US" altLang="zh-CN" sz="2000"/>
              <a:t>&lt;include refid</a:t>
            </a:r>
            <a:r>
              <a:rPr lang="en-US" altLang="zh-CN" sz="2000" smtClean="0"/>
              <a:t>=“”/&gt;</a:t>
            </a:r>
            <a:r>
              <a:rPr lang="zh-CN" altLang="zh-CN" sz="2000" smtClean="0"/>
              <a:t>引用</a:t>
            </a:r>
            <a:r>
              <a:rPr lang="zh-CN" altLang="en-US" sz="2000" smtClean="0"/>
              <a:t>，例如：</a:t>
            </a: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"userColumns"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id,user_name,password,name,age,sex,birthday,created,updated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"queryUserByID"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parameterType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"long"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resultMap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"userResultMap"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SELECT 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include</a:t>
            </a:r>
            <a:r>
              <a:rPr lang="en-US" altLang="zh-CN" sz="12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refid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2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"userColumns"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r>
              <a:rPr lang="en-US" altLang="zh-CN" sz="12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FROM tb_user WHERE id = ${id}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2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2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en-US" altLang="zh-CN" sz="12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2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000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</a:t>
            </a:r>
            <a:r>
              <a:rPr lang="en-US" altLang="zh-CN" smtClean="0"/>
              <a:t>SQL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MyBatis </a:t>
            </a:r>
            <a:r>
              <a:rPr lang="zh-CN" altLang="zh-CN" sz="1600"/>
              <a:t>的一个强大的特性之一通常是它的动态</a:t>
            </a:r>
            <a:r>
              <a:rPr lang="en-US" altLang="zh-CN" sz="1600"/>
              <a:t> SQL </a:t>
            </a:r>
            <a:r>
              <a:rPr lang="zh-CN" altLang="zh-CN" sz="1600"/>
              <a:t>能力。提供了</a:t>
            </a:r>
            <a:r>
              <a:rPr lang="en-US" altLang="zh-CN" sz="1600"/>
              <a:t>OGNL</a:t>
            </a:r>
            <a:r>
              <a:rPr lang="zh-CN" altLang="zh-CN" sz="1600"/>
              <a:t>表达式动态生成</a:t>
            </a:r>
            <a:r>
              <a:rPr lang="en-US" altLang="zh-CN" sz="1600"/>
              <a:t>SQL</a:t>
            </a:r>
            <a:r>
              <a:rPr lang="zh-CN" altLang="zh-CN" sz="1600"/>
              <a:t>的功能</a:t>
            </a:r>
            <a:r>
              <a:rPr lang="zh-CN" altLang="zh-CN" sz="1600" smtClean="0"/>
              <a:t>。</a:t>
            </a:r>
            <a:r>
              <a:rPr lang="zh-CN" altLang="en-US" sz="1600" smtClean="0"/>
              <a:t>动态</a:t>
            </a:r>
            <a:r>
              <a:rPr lang="en-US" altLang="zh-CN" sz="1600" smtClean="0"/>
              <a:t>SQL</a:t>
            </a:r>
            <a:r>
              <a:rPr lang="zh-CN" altLang="en-US" sz="1600" smtClean="0"/>
              <a:t>有：</a:t>
            </a:r>
            <a:endParaRPr lang="en-US" altLang="zh-CN" sz="1600" smtClean="0"/>
          </a:p>
          <a:p>
            <a:pPr marL="0" indent="0">
              <a:buNone/>
            </a:pPr>
            <a:r>
              <a:rPr lang="en-US" altLang="zh-CN" sz="1600" smtClean="0"/>
              <a:t>1</a:t>
            </a:r>
            <a:r>
              <a:rPr lang="zh-CN" altLang="en-US" sz="1600" smtClean="0"/>
              <a:t>、</a:t>
            </a:r>
            <a:r>
              <a:rPr lang="en-US" altLang="zh-CN" sz="1600" smtClean="0"/>
              <a:t>if</a:t>
            </a:r>
          </a:p>
          <a:p>
            <a:pPr marL="0" indent="0">
              <a:buNone/>
            </a:pPr>
            <a:r>
              <a:rPr lang="en-US" altLang="zh-CN" sz="1600" smtClean="0"/>
              <a:t>2</a:t>
            </a:r>
            <a:r>
              <a:rPr lang="zh-CN" altLang="en-US" sz="1600" smtClean="0"/>
              <a:t>、</a:t>
            </a:r>
            <a:r>
              <a:rPr lang="en-US" altLang="zh-CN" sz="1600" smtClean="0"/>
              <a:t>choose</a:t>
            </a:r>
            <a:r>
              <a:rPr lang="en-US" altLang="zh-CN" sz="1600"/>
              <a:t>, when, </a:t>
            </a:r>
            <a:r>
              <a:rPr lang="en-US" altLang="zh-CN" sz="1600" smtClean="0"/>
              <a:t>otherwise</a:t>
            </a:r>
          </a:p>
          <a:p>
            <a:pPr marL="0" indent="0">
              <a:buNone/>
            </a:pPr>
            <a:r>
              <a:rPr lang="en-US" altLang="zh-CN" sz="1600" smtClean="0"/>
              <a:t>3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where</a:t>
            </a:r>
            <a:r>
              <a:rPr lang="en-US" altLang="zh-CN" sz="1600"/>
              <a:t>, </a:t>
            </a:r>
            <a:r>
              <a:rPr lang="en-US" altLang="zh-CN" sz="1600" smtClean="0"/>
              <a:t>set</a:t>
            </a:r>
          </a:p>
          <a:p>
            <a:pPr marL="0" lvl="1" indent="0">
              <a:buClr>
                <a:schemeClr val="tx1"/>
              </a:buClr>
              <a:buSzPct val="70000"/>
              <a:buNone/>
            </a:pPr>
            <a:r>
              <a:rPr lang="en-US" altLang="zh-CN" sz="1600" smtClean="0"/>
              <a:t>4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foreach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zh-CN" altLang="en-US" sz="1600" smtClean="0"/>
              <a:t>使用动态</a:t>
            </a:r>
            <a:r>
              <a:rPr lang="en-US" altLang="zh-CN" sz="1600" smtClean="0"/>
              <a:t>SQL</a:t>
            </a:r>
            <a:r>
              <a:rPr lang="zh-CN" altLang="en-US" sz="1600" smtClean="0"/>
              <a:t>完成如下需求：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zh-CN" sz="1600" smtClean="0"/>
              <a:t>需求</a:t>
            </a:r>
            <a:r>
              <a:rPr lang="en-US" altLang="zh-CN" sz="1600" smtClean="0"/>
              <a:t>1</a:t>
            </a:r>
            <a:r>
              <a:rPr lang="zh-CN" altLang="zh-CN" sz="1600" smtClean="0"/>
              <a:t>：</a:t>
            </a:r>
            <a:r>
              <a:rPr lang="zh-CN" altLang="zh-CN" sz="1600"/>
              <a:t>查询男性用户，如果输入了姓名，进行模糊查找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zh-CN" sz="1600" smtClean="0"/>
              <a:t>需求</a:t>
            </a:r>
            <a:r>
              <a:rPr lang="en-US" altLang="zh-CN" sz="1600" smtClean="0"/>
              <a:t>2</a:t>
            </a:r>
            <a:r>
              <a:rPr lang="zh-CN" altLang="zh-CN" sz="1600" smtClean="0"/>
              <a:t>：</a:t>
            </a:r>
            <a:r>
              <a:rPr lang="zh-CN" altLang="zh-CN" sz="1600"/>
              <a:t>查询男性用户，如果输入了姓名则按照姓名模糊</a:t>
            </a:r>
            <a:r>
              <a:rPr lang="zh-CN" altLang="zh-CN" sz="1600" smtClean="0"/>
              <a:t>查找</a:t>
            </a:r>
            <a:r>
              <a:rPr lang="zh-CN" altLang="en-US" sz="1600" smtClean="0"/>
              <a:t>，否则</a:t>
            </a:r>
            <a:r>
              <a:rPr lang="zh-CN" altLang="zh-CN" sz="1600" smtClean="0"/>
              <a:t>如果</a:t>
            </a:r>
            <a:r>
              <a:rPr lang="zh-CN" altLang="zh-CN" sz="1600"/>
              <a:t>输入了年龄则按照年龄查找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需求</a:t>
            </a:r>
            <a:r>
              <a:rPr lang="en-US" altLang="zh-CN" sz="1600" smtClean="0"/>
              <a:t>3</a:t>
            </a:r>
            <a:r>
              <a:rPr lang="zh-CN" altLang="en-US" sz="1600" smtClean="0"/>
              <a:t>：查询所有用户，</a:t>
            </a:r>
            <a:r>
              <a:rPr lang="zh-CN" altLang="zh-CN" sz="1600"/>
              <a:t>如果输入了姓名，进行模糊查</a:t>
            </a:r>
            <a:r>
              <a:rPr lang="zh-CN" altLang="zh-CN" sz="1600" smtClean="0"/>
              <a:t>找</a:t>
            </a:r>
            <a:r>
              <a:rPr lang="zh-CN" altLang="en-US" sz="1600" smtClean="0"/>
              <a:t>，如果输入了年龄则按照年龄查找。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需求</a:t>
            </a:r>
            <a:r>
              <a:rPr lang="en-US" altLang="zh-CN" sz="1600" smtClean="0"/>
              <a:t>4</a:t>
            </a:r>
            <a:r>
              <a:rPr lang="zh-CN" altLang="en-US" sz="1600" smtClean="0"/>
              <a:t>：</a:t>
            </a:r>
            <a:r>
              <a:rPr lang="zh-CN" altLang="en-US" sz="1600"/>
              <a:t>按照多个</a:t>
            </a:r>
            <a:r>
              <a:rPr lang="en-US" altLang="zh-CN" sz="1600"/>
              <a:t>ID</a:t>
            </a:r>
            <a:r>
              <a:rPr lang="zh-CN" altLang="en-US" sz="1600"/>
              <a:t>查询用户信息。</a:t>
            </a:r>
            <a:endParaRPr lang="en-US" altLang="zh-CN" sz="16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0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的一级缓存的作用域是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openSession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后，如果执行相同的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（相同语句和参数），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不进行执行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，而是从缓存中命中返回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原理：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执行查询时首先去缓存区命中，如果命中直接返回，没有命中则执行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，从数据库中查询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/>
              <a:t>使用</a:t>
            </a:r>
            <a:r>
              <a:rPr lang="en-US" altLang="zh-CN" sz="1800"/>
              <a:t>session.clearCache()</a:t>
            </a:r>
            <a:r>
              <a:rPr lang="zh-CN" altLang="zh-CN" sz="1800"/>
              <a:t>强制查询不缓存</a:t>
            </a:r>
            <a:r>
              <a:rPr lang="zh-CN" altLang="zh-CN" sz="1800" smtClean="0"/>
              <a:t>。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en-US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在执行</a:t>
            </a:r>
            <a:r>
              <a:rPr lang="en-US" altLang="zh-CN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zh-CN" altLang="en-US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1800" kern="10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时会刷新缓存。</a:t>
            </a:r>
            <a:endParaRPr lang="zh-CN" altLang="zh-CN" sz="1800" kern="10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二级缓存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smtClean="0"/>
              <a:t>Mybatis</a:t>
            </a:r>
            <a:r>
              <a:rPr lang="zh-CN" altLang="zh-CN" sz="1600" smtClean="0"/>
              <a:t>的</a:t>
            </a:r>
            <a:r>
              <a:rPr lang="zh-CN" altLang="zh-CN" sz="1600"/>
              <a:t>二级缓存的作用域是一个</a:t>
            </a:r>
            <a:r>
              <a:rPr lang="en-US" altLang="zh-CN" sz="1600"/>
              <a:t>mapper</a:t>
            </a:r>
            <a:r>
              <a:rPr lang="zh-CN" altLang="zh-CN" sz="1600"/>
              <a:t>的</a:t>
            </a:r>
            <a:r>
              <a:rPr lang="en-US" altLang="zh-CN" sz="1600"/>
              <a:t>namespace</a:t>
            </a:r>
            <a:r>
              <a:rPr lang="zh-CN" altLang="zh-CN" sz="1600"/>
              <a:t>，同一个</a:t>
            </a:r>
            <a:r>
              <a:rPr lang="en-US" altLang="zh-CN" sz="1600"/>
              <a:t>namespace</a:t>
            </a:r>
            <a:r>
              <a:rPr lang="zh-CN" altLang="zh-CN" sz="1600"/>
              <a:t>中查询</a:t>
            </a:r>
            <a:r>
              <a:rPr lang="en-US" altLang="zh-CN" sz="1600"/>
              <a:t>sql</a:t>
            </a:r>
            <a:r>
              <a:rPr lang="zh-CN" altLang="zh-CN" sz="1600" smtClean="0"/>
              <a:t>可以</a:t>
            </a:r>
            <a:r>
              <a:rPr lang="zh-CN" altLang="zh-CN" sz="1600"/>
              <a:t>从缓存中命中。</a:t>
            </a:r>
          </a:p>
          <a:p>
            <a:pPr marL="0" indent="0">
              <a:buNone/>
            </a:pPr>
            <a:r>
              <a:rPr lang="zh-CN" altLang="zh-CN" sz="1600"/>
              <a:t>二级缓存是可以跨</a:t>
            </a:r>
            <a:r>
              <a:rPr lang="en-US" altLang="zh-CN" sz="1600"/>
              <a:t>session</a:t>
            </a:r>
            <a:r>
              <a:rPr lang="zh-CN" altLang="zh-CN" sz="1600"/>
              <a:t>的</a:t>
            </a:r>
            <a:r>
              <a:rPr lang="zh-CN" altLang="zh-CN" sz="1600" smtClean="0"/>
              <a:t>。</a:t>
            </a:r>
            <a:r>
              <a:rPr lang="en-US" altLang="zh-CN" sz="1600"/>
              <a:t/>
            </a:r>
            <a:br>
              <a:rPr lang="en-US" altLang="zh-CN" sz="1600"/>
            </a:b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smtClean="0"/>
              <a:t>开启二级缓存：</a:t>
            </a:r>
            <a:endParaRPr lang="en-US" altLang="zh-CN" sz="1600" smtClean="0"/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mapper.xml</a:t>
            </a: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文件中加入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 </a:t>
            </a:r>
            <a:r>
              <a:rPr lang="zh-CN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400" kern="0" smtClea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注意：在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Mybatis-Config</a:t>
            </a:r>
            <a:r>
              <a:rPr lang="zh-CN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中有缓存的全局控制器（</a:t>
            </a:r>
            <a:r>
              <a:rPr lang="en-US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cacheEnabled</a:t>
            </a:r>
            <a:r>
              <a:rPr lang="zh-CN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），默认是开启的</a:t>
            </a:r>
            <a:r>
              <a:rPr lang="zh-CN" altLang="zh-CN" sz="1600" kern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zh-CN" altLang="en-US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所以</a:t>
            </a:r>
            <a:r>
              <a:rPr lang="zh-CN" altLang="zh-CN" sz="1600" kern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无需</a:t>
            </a:r>
            <a:r>
              <a:rPr lang="zh-CN" altLang="zh-CN" sz="16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手动开启</a:t>
            </a:r>
            <a:r>
              <a:rPr lang="zh-CN" altLang="zh-CN" sz="1600" kern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  <a:endParaRPr lang="en-US" altLang="zh-CN" sz="1600" kern="0" smtClean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</a:t>
            </a:r>
            <a:r>
              <a:rPr lang="en-US" altLang="zh-CN" sz="16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cache</a:t>
            </a:r>
            <a:r>
              <a:rPr lang="en-US" altLang="zh-CN" sz="1600" ker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/&gt;</a:t>
            </a:r>
            <a:r>
              <a:rPr lang="zh-CN" altLang="zh-CN" sz="1600" ker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标签中还有其他一些参数，如下</a:t>
            </a:r>
            <a:r>
              <a:rPr lang="zh-CN" altLang="zh-CN" sz="1600" kern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  <a:endParaRPr lang="en-US" altLang="zh-CN" sz="1600" kern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eviction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"FIFO"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flushInterval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"60000"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"512"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readOnly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"true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400"/>
              <a:t>这个更高级的配置创建了一个</a:t>
            </a:r>
            <a:r>
              <a:rPr lang="en-US" altLang="zh-CN" sz="1400"/>
              <a:t> FIFO </a:t>
            </a:r>
            <a:r>
              <a:rPr lang="zh-CN" altLang="zh-CN" sz="1400"/>
              <a:t>缓存</a:t>
            </a:r>
            <a:r>
              <a:rPr lang="en-US" altLang="zh-CN" sz="1400"/>
              <a:t>,</a:t>
            </a:r>
            <a:r>
              <a:rPr lang="zh-CN" altLang="zh-CN" sz="1400"/>
              <a:t>并每隔</a:t>
            </a:r>
            <a:r>
              <a:rPr lang="en-US" altLang="zh-CN" sz="1400"/>
              <a:t> 60 </a:t>
            </a:r>
            <a:r>
              <a:rPr lang="zh-CN" altLang="zh-CN" sz="1400"/>
              <a:t>秒刷新</a:t>
            </a:r>
            <a:r>
              <a:rPr lang="en-US" altLang="zh-CN" sz="1400"/>
              <a:t>,</a:t>
            </a:r>
            <a:r>
              <a:rPr lang="zh-CN" altLang="zh-CN" sz="1400"/>
              <a:t>存数结果对象或列表的</a:t>
            </a:r>
            <a:r>
              <a:rPr lang="en-US" altLang="zh-CN" sz="1400"/>
              <a:t> 512 </a:t>
            </a:r>
            <a:r>
              <a:rPr lang="zh-CN" altLang="zh-CN" sz="1400"/>
              <a:t>个引用</a:t>
            </a:r>
            <a:r>
              <a:rPr lang="en-US" altLang="zh-CN" sz="1400"/>
              <a:t>,</a:t>
            </a:r>
            <a:r>
              <a:rPr lang="zh-CN" altLang="zh-CN" sz="1400"/>
              <a:t>而且返回的对象被认为是只读的</a:t>
            </a:r>
            <a:r>
              <a:rPr lang="en-US" altLang="zh-CN" sz="1400"/>
              <a:t>,</a:t>
            </a:r>
            <a:r>
              <a:rPr lang="zh-CN" altLang="zh-CN" sz="1400"/>
              <a:t>因此在不同线程中的调用者之间修改它们</a:t>
            </a:r>
            <a:r>
              <a:rPr lang="zh-CN" altLang="zh-CN" sz="1400" smtClean="0"/>
              <a:t>会导致</a:t>
            </a:r>
            <a:r>
              <a:rPr lang="zh-CN" altLang="zh-CN" sz="1400"/>
              <a:t>冲突。</a:t>
            </a: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6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6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9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使用第三方缓存实现二级缓存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EHCache</a:t>
            </a:r>
            <a:br>
              <a:rPr lang="en-US" altLang="zh-CN" sz="3200"/>
            </a:br>
            <a:r>
              <a:rPr lang="en-US" altLang="zh-CN" sz="3200">
                <a:hlinkClick r:id="rId3"/>
              </a:rPr>
              <a:t>http://mybatis.github.io/ehcache-cache</a:t>
            </a:r>
            <a:r>
              <a:rPr lang="en-US" altLang="zh-CN" sz="3200" smtClean="0">
                <a:hlinkClick r:id="rId3"/>
              </a:rPr>
              <a:t>/</a:t>
            </a:r>
            <a:endParaRPr lang="en-US" altLang="zh-CN" sz="3200" smtClean="0"/>
          </a:p>
          <a:p>
            <a:r>
              <a:rPr lang="en-US" altLang="zh-CN" sz="3200"/>
              <a:t>Memcache</a:t>
            </a:r>
            <a:br>
              <a:rPr lang="en-US" altLang="zh-CN" sz="3200"/>
            </a:br>
            <a:r>
              <a:rPr lang="en-US" altLang="zh-CN" sz="3200">
                <a:hlinkClick r:id="rId4"/>
              </a:rPr>
              <a:t>http://mybatis.github.io/memcached-cache</a:t>
            </a:r>
            <a:r>
              <a:rPr lang="en-US" altLang="zh-CN" sz="3200" smtClean="0">
                <a:hlinkClick r:id="rId4"/>
              </a:rPr>
              <a:t>/</a:t>
            </a:r>
            <a:endParaRPr lang="en-US" altLang="zh-CN" sz="3200" smtClean="0"/>
          </a:p>
          <a:p>
            <a:pPr marL="0" indent="0">
              <a:buNone/>
            </a:pPr>
            <a:endParaRPr lang="en-US" altLang="zh-CN" sz="3200"/>
          </a:p>
          <a:p>
            <a:endParaRPr lang="en-US" altLang="zh-CN" sz="32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2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作为一个</a:t>
            </a:r>
            <a:r>
              <a:rPr lang="en-US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ORM</a:t>
            </a: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框架，也对</a:t>
            </a:r>
            <a:r>
              <a:rPr lang="en-US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的高级查询做了支持，下面我们学习</a:t>
            </a:r>
            <a:r>
              <a:rPr lang="en-US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6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下的一对一、一对多、多对多的查询</a:t>
            </a:r>
            <a:r>
              <a:rPr lang="zh-CN" altLang="zh-CN" sz="16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600" b="1" smtClean="0"/>
              <a:t>案例说明</a:t>
            </a:r>
            <a:r>
              <a:rPr lang="zh-CN" altLang="en-US" sz="1600" b="1" smtClean="0"/>
              <a:t>：</a:t>
            </a:r>
            <a:endParaRPr lang="zh-CN" altLang="zh-CN" sz="1600" b="1"/>
          </a:p>
          <a:p>
            <a:pPr marL="0" indent="0">
              <a:buNone/>
            </a:pPr>
            <a:r>
              <a:rPr lang="zh-CN" altLang="zh-CN" sz="1600"/>
              <a:t>此案例的业务关系是用户、订单</a:t>
            </a:r>
            <a:r>
              <a:rPr lang="zh-CN" altLang="zh-CN" sz="1600" smtClean="0"/>
              <a:t>、</a:t>
            </a:r>
            <a:r>
              <a:rPr lang="zh-CN" altLang="en-US" sz="1600" smtClean="0"/>
              <a:t>订单详情、</a:t>
            </a:r>
            <a:r>
              <a:rPr lang="zh-CN" altLang="zh-CN" sz="1600" smtClean="0"/>
              <a:t>商品</a:t>
            </a:r>
            <a:r>
              <a:rPr lang="zh-CN" altLang="zh-CN" sz="1600"/>
              <a:t>之间的关系，其中，</a:t>
            </a:r>
          </a:p>
          <a:p>
            <a:pPr marL="0" lvl="0" indent="0">
              <a:buNone/>
            </a:pPr>
            <a:r>
              <a:rPr lang="zh-CN" altLang="zh-CN" sz="1600" smtClean="0"/>
              <a:t>一</a:t>
            </a:r>
            <a:r>
              <a:rPr lang="zh-CN" altLang="zh-CN" sz="1600"/>
              <a:t>个订单只能属于一个人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lvl="0" indent="0">
              <a:buNone/>
            </a:pPr>
            <a:r>
              <a:rPr lang="zh-CN" altLang="en-US" sz="1600"/>
              <a:t>一</a:t>
            </a:r>
            <a:r>
              <a:rPr lang="zh-CN" altLang="en-US" sz="1600" smtClean="0"/>
              <a:t>个订单可以有多个订单详情。</a:t>
            </a:r>
            <a:endParaRPr lang="en-US" altLang="zh-CN" sz="1600" smtClean="0"/>
          </a:p>
          <a:p>
            <a:pPr marL="0" lvl="0" indent="0">
              <a:buNone/>
            </a:pPr>
            <a:r>
              <a:rPr lang="zh-CN" altLang="en-US" sz="1600"/>
              <a:t>一</a:t>
            </a:r>
            <a:r>
              <a:rPr lang="zh-CN" altLang="en-US" sz="1600" smtClean="0"/>
              <a:t>个订单详情中包含一个商品信息。</a:t>
            </a:r>
            <a:endParaRPr lang="zh-CN" altLang="zh-CN" sz="1600"/>
          </a:p>
          <a:p>
            <a:pPr marL="0" indent="0">
              <a:buNone/>
            </a:pPr>
            <a:r>
              <a:rPr lang="en-US" altLang="zh-CN" sz="1600"/>
              <a:t> </a:t>
            </a:r>
            <a:endParaRPr lang="zh-CN" altLang="zh-CN" sz="1600"/>
          </a:p>
          <a:p>
            <a:pPr marL="0" indent="0">
              <a:buNone/>
            </a:pPr>
            <a:r>
              <a:rPr lang="zh-CN" altLang="zh-CN" sz="1600"/>
              <a:t>它们的关系是：</a:t>
            </a:r>
          </a:p>
          <a:p>
            <a:pPr marL="0" indent="0">
              <a:buNone/>
            </a:pPr>
            <a:r>
              <a:rPr lang="en-US" altLang="zh-CN" sz="1600"/>
              <a:t> </a:t>
            </a:r>
            <a:endParaRPr lang="zh-CN" altLang="zh-CN" sz="1600"/>
          </a:p>
          <a:p>
            <a:pPr marL="0" indent="0">
              <a:buNone/>
            </a:pPr>
            <a:r>
              <a:rPr lang="zh-CN" altLang="zh-CN" sz="1600"/>
              <a:t>订单和人是 </a:t>
            </a:r>
            <a:r>
              <a:rPr lang="zh-CN" altLang="zh-CN" sz="1600" b="1"/>
              <a:t>一对一</a:t>
            </a:r>
            <a:r>
              <a:rPr lang="zh-CN" altLang="zh-CN" sz="1600"/>
              <a:t>的关系。</a:t>
            </a:r>
          </a:p>
          <a:p>
            <a:pPr marL="0" indent="0">
              <a:buNone/>
            </a:pPr>
            <a:r>
              <a:rPr lang="zh-CN" altLang="en-US" sz="1600" smtClean="0"/>
              <a:t>订单和订单详情是 </a:t>
            </a:r>
            <a:r>
              <a:rPr lang="zh-CN" altLang="en-US" sz="1600" b="1" smtClean="0"/>
              <a:t>一对多</a:t>
            </a:r>
            <a:r>
              <a:rPr lang="zh-CN" altLang="en-US" sz="1600" smtClean="0"/>
              <a:t> 的关系。</a:t>
            </a:r>
            <a:endParaRPr lang="en-US" altLang="zh-CN" sz="1600" smtClean="0"/>
          </a:p>
          <a:p>
            <a:pPr marL="0" indent="0">
              <a:buNone/>
            </a:pPr>
            <a:r>
              <a:rPr lang="zh-CN" altLang="zh-CN" sz="1600" smtClean="0"/>
              <a:t>订单</a:t>
            </a:r>
            <a:r>
              <a:rPr lang="zh-CN" altLang="zh-CN" sz="1600"/>
              <a:t>和商品是 </a:t>
            </a:r>
            <a:r>
              <a:rPr lang="zh-CN" altLang="zh-CN" sz="1600" b="1"/>
              <a:t>多对多</a:t>
            </a:r>
            <a:r>
              <a:rPr lang="zh-CN" altLang="zh-CN" sz="1600"/>
              <a:t>的关系。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smtClean="0"/>
              <a:t>需求：</a:t>
            </a:r>
            <a:endParaRPr lang="en-US" altLang="zh-CN" sz="2800" b="1" smtClean="0"/>
          </a:p>
          <a:p>
            <a:pPr marL="0" indent="0">
              <a:buNone/>
            </a:pPr>
            <a:endParaRPr lang="en-US" altLang="zh-CN" sz="1600" b="1"/>
          </a:p>
          <a:p>
            <a:pPr marL="0" indent="0">
              <a:buNone/>
            </a:pPr>
            <a:r>
              <a:rPr lang="zh-CN" altLang="en-US" sz="1600" b="1" smtClean="0"/>
              <a:t>一对一查询：</a:t>
            </a:r>
            <a:r>
              <a:rPr lang="zh-CN" altLang="en-US" sz="1600" smtClean="0"/>
              <a:t>查询订单，并且查询出下单人的信息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b="1"/>
              <a:t>一对</a:t>
            </a:r>
            <a:r>
              <a:rPr lang="zh-CN" altLang="en-US" sz="1600" b="1" smtClean="0"/>
              <a:t>多查询：</a:t>
            </a:r>
            <a:r>
              <a:rPr lang="zh-CN" altLang="en-US" sz="1600" smtClean="0"/>
              <a:t>查询订单，查询出下单人信息并且查询出订单详情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 smtClean="0"/>
          </a:p>
          <a:p>
            <a:pPr marL="0" indent="0">
              <a:buNone/>
            </a:pPr>
            <a:r>
              <a:rPr lang="zh-CN" altLang="en-US" sz="1600" b="1"/>
              <a:t>多</a:t>
            </a:r>
            <a:r>
              <a:rPr lang="zh-CN" altLang="en-US" sz="1600" b="1" smtClean="0"/>
              <a:t>对多查询：</a:t>
            </a:r>
            <a:r>
              <a:rPr lang="zh-CN" altLang="en-US" sz="1600" smtClean="0"/>
              <a:t>查询订单，查询出下单人信息并且查询出订单详情中的商品数据</a:t>
            </a:r>
            <a:r>
              <a:rPr lang="zh-CN" altLang="zh-CN" sz="1600" smtClean="0"/>
              <a:t>。</a:t>
            </a:r>
            <a:endParaRPr lang="zh-CN" altLang="en-US" sz="1600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2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800"/>
              <a:t>延迟加载的意义在于，虽然是关联查询，但</a:t>
            </a:r>
            <a:r>
              <a:rPr lang="zh-CN" altLang="zh-CN" sz="1800" smtClean="0"/>
              <a:t>不是</a:t>
            </a:r>
            <a:r>
              <a:rPr lang="zh-CN" altLang="en-US" sz="1800" smtClean="0"/>
              <a:t>及时</a:t>
            </a:r>
            <a:r>
              <a:rPr lang="zh-CN" altLang="zh-CN" sz="1800" smtClean="0"/>
              <a:t>将</a:t>
            </a:r>
            <a:r>
              <a:rPr lang="zh-CN" altLang="zh-CN" sz="1800"/>
              <a:t>关联的数据查询出来，而且在需要的时候进行查询</a:t>
            </a:r>
            <a:r>
              <a:rPr lang="zh-CN" altLang="zh-CN" sz="1800" smtClean="0"/>
              <a:t>。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开启延迟加载：</a:t>
            </a:r>
            <a:endParaRPr lang="en-US" altLang="zh-CN" sz="1800" smtClean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setting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"lazyLoadingEnabled"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"true"</a:t>
            </a: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  <a:endParaRPr lang="zh-CN" altLang="zh-CN" sz="1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400" ker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400" kern="0">
                <a:solidFill>
                  <a:srgbClr val="3F7F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setting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"aggressiveLazyLoading"</a:t>
            </a:r>
            <a:r>
              <a:rPr lang="en-US" altLang="zh-CN" sz="1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>
                <a:solidFill>
                  <a:srgbClr val="7F007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sz="1400" ker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400" i="1" ker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"false</a:t>
            </a:r>
            <a:r>
              <a:rPr lang="en-US" altLang="zh-CN" sz="1400" i="1" kern="0" smtClean="0">
                <a:solidFill>
                  <a:srgbClr val="2A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400" kern="0" smtClean="0">
                <a:solidFill>
                  <a:srgbClr val="0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/&gt;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US" altLang="zh-CN" sz="1400" kern="0" smtClean="0">
              <a:solidFill>
                <a:srgbClr val="008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/>
              <a:t>lazyLoadingEnabled</a:t>
            </a:r>
            <a:r>
              <a:rPr lang="zh-CN" altLang="zh-CN" sz="1800"/>
              <a:t>：</a:t>
            </a:r>
            <a:r>
              <a:rPr lang="en-US" altLang="zh-CN" sz="1800"/>
              <a:t>true</a:t>
            </a:r>
            <a:r>
              <a:rPr lang="zh-CN" altLang="zh-CN" sz="1800"/>
              <a:t>使用延迟加载，</a:t>
            </a:r>
            <a:r>
              <a:rPr lang="en-US" altLang="zh-CN" sz="1800"/>
              <a:t>false</a:t>
            </a:r>
            <a:r>
              <a:rPr lang="zh-CN" altLang="zh-CN" sz="1800"/>
              <a:t>禁用延迟加载。默认为</a:t>
            </a:r>
            <a:r>
              <a:rPr lang="en-US" altLang="zh-CN" sz="1800"/>
              <a:t>true</a:t>
            </a:r>
            <a:endParaRPr lang="zh-CN" altLang="zh-CN" sz="1800"/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/>
              <a:t>aggressiveLazyLoading</a:t>
            </a:r>
            <a:r>
              <a:rPr lang="zh-CN" altLang="zh-CN" sz="1800"/>
              <a:t>：</a:t>
            </a:r>
            <a:r>
              <a:rPr lang="en-US" altLang="zh-CN" sz="1800"/>
              <a:t>true</a:t>
            </a:r>
            <a:r>
              <a:rPr lang="zh-CN" altLang="zh-CN" sz="1800"/>
              <a:t>启用时，当延迟加载开启时访问对象中一个懒对象属性时，将完全加载这个对象的所有懒对象属性。</a:t>
            </a:r>
            <a:r>
              <a:rPr lang="en-US" altLang="zh-CN" sz="1800"/>
              <a:t>false</a:t>
            </a:r>
            <a:r>
              <a:rPr lang="zh-CN" altLang="zh-CN" sz="1800"/>
              <a:t>，当延迟加载时，按需加载对象属性（即访问对象中一个懒对象属性，不会加载对象中其他的懒对象属性）。默认为</a:t>
            </a:r>
            <a:r>
              <a:rPr lang="en-US" altLang="zh-CN" sz="1800"/>
              <a:t>true</a:t>
            </a:r>
            <a:endParaRPr lang="zh-CN" altLang="zh-CN" sz="1800"/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4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1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r>
              <a:rPr lang="zh-CN" altLang="en-US"/>
              <a:t>通用分页组件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如果想要将现有的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语句改为支持分页功能的查询语句该怎么做呢？最简单的一种做法就是将所有的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语句都加上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limit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来实现分页，这种做法有什么问题呢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改动的地方非常多，而且每个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改动逻辑基本上一致；</a:t>
            </a: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DAO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层的查询逻辑要改动，要在原来查询之后执行查询 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count(1) from ….. 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查询数据总条数</a:t>
            </a:r>
            <a:r>
              <a:rPr lang="zh-CN" altLang="zh-CN" sz="1800" kern="10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buFont typeface="+mj-ea"/>
              <a:buAutoNum type="ea1JpnKorPlain"/>
            </a:pP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有没有一种简便方法实现呢？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plugin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机制，允许我们在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的原有处理流程上加入自己逻辑，所有我们就可以使用这种逻辑加上我们的分页逻辑，也就是实现拦截器。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支持的拦截的接口有</a:t>
            </a:r>
            <a:r>
              <a:rPr lang="en-US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个，</a:t>
            </a:r>
            <a:r>
              <a:rPr lang="en-US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Executor</a:t>
            </a:r>
            <a:r>
              <a:rPr lang="zh-CN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ParameterHandler</a:t>
            </a:r>
            <a:r>
              <a:rPr lang="zh-CN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ResultSetHandler</a:t>
            </a:r>
            <a:r>
              <a:rPr lang="zh-CN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StatementHandler</a:t>
            </a:r>
            <a:r>
              <a:rPr lang="zh-CN" altLang="zh-CN" sz="1800" kern="0">
                <a:solidFill>
                  <a:srgbClr val="404040"/>
                </a:solidFill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的</a:t>
            </a:r>
            <a:r>
              <a:rPr lang="en-US" altLang="zh-CN" smtClean="0"/>
              <a:t>plugin</a:t>
            </a:r>
            <a:r>
              <a:rPr lang="zh-CN" altLang="en-US" smtClean="0"/>
              <a:t>实现原理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525" y="2143125"/>
            <a:ext cx="5886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err="1" smtClean="0"/>
              <a:t>Mybatis</a:t>
            </a:r>
            <a:r>
              <a:rPr lang="zh-CN" altLang="en-US" smtClean="0"/>
              <a:t>简介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err="1"/>
              <a:t>Mybatis</a:t>
            </a:r>
            <a:r>
              <a:rPr lang="zh-CN" altLang="zh-CN" sz="1800"/>
              <a:t>的前身是</a:t>
            </a:r>
            <a:r>
              <a:rPr lang="en-US" altLang="zh-CN" sz="1800" err="1"/>
              <a:t>iBatis</a:t>
            </a:r>
            <a:r>
              <a:rPr lang="zh-CN" altLang="zh-CN" sz="1800" smtClean="0"/>
              <a:t>，</a:t>
            </a:r>
            <a:r>
              <a:rPr lang="en-US" altLang="zh-CN" sz="1800" smtClean="0"/>
              <a:t>Apache</a:t>
            </a:r>
            <a:r>
              <a:rPr lang="zh-CN" altLang="zh-CN" sz="1800"/>
              <a:t>的一个开源项目，</a:t>
            </a:r>
            <a:r>
              <a:rPr lang="en-US" altLang="zh-CN" sz="1800"/>
              <a:t>2010</a:t>
            </a:r>
            <a:r>
              <a:rPr lang="zh-CN" altLang="zh-CN" sz="1800"/>
              <a:t>年这个</a:t>
            </a:r>
            <a:r>
              <a:rPr lang="zh-CN" altLang="zh-CN" sz="1800" smtClean="0"/>
              <a:t>项目</a:t>
            </a:r>
            <a:r>
              <a:rPr lang="zh-CN" altLang="en-US" sz="1800" smtClean="0"/>
              <a:t>从</a:t>
            </a:r>
            <a:r>
              <a:rPr lang="en-US" altLang="zh-CN" sz="1800" smtClean="0"/>
              <a:t>Apache</a:t>
            </a:r>
            <a:r>
              <a:rPr lang="zh-CN" altLang="zh-CN" sz="1800"/>
              <a:t>迁移到</a:t>
            </a:r>
            <a:r>
              <a:rPr lang="en-US" altLang="zh-CN" sz="1800"/>
              <a:t>Google Code</a:t>
            </a:r>
            <a:r>
              <a:rPr lang="zh-CN" altLang="zh-CN" sz="1800"/>
              <a:t>改名为</a:t>
            </a:r>
            <a:r>
              <a:rPr lang="en-US" altLang="zh-CN" sz="1800" err="1"/>
              <a:t>Mybatis</a:t>
            </a:r>
            <a:r>
              <a:rPr lang="en-US" altLang="zh-CN" sz="1800"/>
              <a:t> </a:t>
            </a:r>
            <a:r>
              <a:rPr lang="zh-CN" altLang="zh-CN" sz="1800"/>
              <a:t>之后将版本升级到</a:t>
            </a:r>
            <a:r>
              <a:rPr lang="en-US" altLang="zh-CN" sz="1800"/>
              <a:t>3.X</a:t>
            </a:r>
            <a:r>
              <a:rPr lang="zh-CN" altLang="zh-CN" sz="1800"/>
              <a:t>，其官网：</a:t>
            </a:r>
            <a:r>
              <a:rPr lang="en-US" altLang="zh-CN" sz="1800" u="sng">
                <a:hlinkClick r:id="rId2"/>
              </a:rPr>
              <a:t>http://blog.mybatis.org/</a:t>
            </a:r>
            <a:r>
              <a:rPr lang="en-US" altLang="zh-CN" sz="1800"/>
              <a:t>，从3.2</a:t>
            </a:r>
            <a:r>
              <a:rPr lang="zh-CN" altLang="zh-CN" sz="1800"/>
              <a:t>版本之后迁移到</a:t>
            </a:r>
            <a:r>
              <a:rPr lang="en-US" altLang="zh-CN" sz="1800" err="1"/>
              <a:t>github</a:t>
            </a:r>
            <a:r>
              <a:rPr lang="zh-CN" altLang="zh-CN" sz="1800"/>
              <a:t>，目前最新稳定版本为：</a:t>
            </a:r>
            <a:r>
              <a:rPr lang="en-US" altLang="zh-CN" sz="1800" smtClean="0"/>
              <a:t>3.2.8</a:t>
            </a:r>
            <a:r>
              <a:rPr lang="zh-CN" altLang="zh-CN" sz="1800" smtClean="0"/>
              <a:t>。</a:t>
            </a:r>
            <a:endParaRPr lang="zh-CN" altLang="zh-CN" sz="1800"/>
          </a:p>
          <a:p>
            <a:r>
              <a:rPr lang="en-US" altLang="zh-CN" sz="1800"/>
              <a:t> </a:t>
            </a:r>
            <a:endParaRPr lang="zh-CN" altLang="zh-CN" sz="1800"/>
          </a:p>
          <a:p>
            <a:r>
              <a:rPr lang="en-US" altLang="zh-CN" sz="1800" err="1"/>
              <a:t>Mybatis</a:t>
            </a:r>
            <a:r>
              <a:rPr lang="zh-CN" altLang="zh-CN" sz="1800"/>
              <a:t>是一个类似于</a:t>
            </a:r>
            <a:r>
              <a:rPr lang="en-US" altLang="zh-CN" sz="1800"/>
              <a:t>Hibernate</a:t>
            </a:r>
            <a:r>
              <a:rPr lang="zh-CN" altLang="zh-CN" sz="1800"/>
              <a:t>的</a:t>
            </a:r>
            <a:r>
              <a:rPr lang="en-US" altLang="zh-CN" sz="1800"/>
              <a:t>ORM</a:t>
            </a:r>
            <a:r>
              <a:rPr lang="zh-CN" altLang="zh-CN" sz="1800"/>
              <a:t>持久化框架，支持普通</a:t>
            </a:r>
            <a:r>
              <a:rPr lang="en-US" altLang="zh-CN" sz="1800"/>
              <a:t>SQL</a:t>
            </a:r>
            <a:r>
              <a:rPr lang="zh-CN" altLang="zh-CN" sz="1800"/>
              <a:t>查询，存储过程以及高级映射。</a:t>
            </a:r>
            <a:r>
              <a:rPr lang="en-US" altLang="zh-CN" sz="1800" err="1"/>
              <a:t>Mybatis</a:t>
            </a:r>
            <a:r>
              <a:rPr lang="zh-CN" altLang="zh-CN" sz="1800"/>
              <a:t>通过使用简单的</a:t>
            </a:r>
            <a:r>
              <a:rPr lang="en-US" altLang="zh-CN" sz="1800" smtClean="0"/>
              <a:t>XM</a:t>
            </a:r>
            <a:endParaRPr lang="zh-CN" altLang="zh-CN" sz="1800"/>
          </a:p>
          <a:p>
            <a:r>
              <a:rPr lang="en-US" altLang="zh-CN" sz="1800" smtClean="0"/>
              <a:t>L</a:t>
            </a:r>
            <a:r>
              <a:rPr lang="zh-CN" altLang="zh-CN" sz="1800"/>
              <a:t>或注解用于配置和原始映射，将接口和</a:t>
            </a:r>
            <a:r>
              <a:rPr lang="en-US" altLang="zh-CN" sz="1800"/>
              <a:t>POJO</a:t>
            </a:r>
            <a:r>
              <a:rPr lang="zh-CN" altLang="zh-CN" sz="1800"/>
              <a:t>对象映射成数据库中的记录</a:t>
            </a:r>
            <a:r>
              <a:rPr lang="zh-CN" altLang="zh-CN" sz="1800" smtClean="0"/>
              <a:t>。</a:t>
            </a:r>
            <a:endParaRPr lang="en-US" altLang="zh-CN" sz="1800"/>
          </a:p>
          <a:p>
            <a:pPr eaLnBrk="1" hangingPunct="1"/>
            <a:endParaRPr lang="en-US" altLang="zh-CN" sz="1800" smtClean="0"/>
          </a:p>
          <a:p>
            <a:r>
              <a:rPr lang="zh-CN" altLang="zh-CN" sz="1800"/>
              <a:t>由于</a:t>
            </a:r>
            <a:r>
              <a:rPr lang="en-US" altLang="zh-CN" sz="1800" err="1"/>
              <a:t>Mybatis</a:t>
            </a:r>
            <a:r>
              <a:rPr lang="zh-CN" altLang="zh-CN" sz="1800" smtClean="0"/>
              <a:t>是</a:t>
            </a:r>
            <a:r>
              <a:rPr lang="zh-CN" altLang="en-US" sz="1800" smtClean="0"/>
              <a:t>直接</a:t>
            </a:r>
            <a:r>
              <a:rPr lang="zh-CN" altLang="zh-CN" sz="1800" smtClean="0"/>
              <a:t>基于</a:t>
            </a:r>
            <a:r>
              <a:rPr lang="en-US" altLang="zh-CN" sz="1800"/>
              <a:t>JDBC</a:t>
            </a:r>
            <a:r>
              <a:rPr lang="zh-CN" altLang="zh-CN" sz="1800"/>
              <a:t>做</a:t>
            </a:r>
            <a:r>
              <a:rPr lang="zh-CN" altLang="zh-CN" sz="1800" smtClean="0"/>
              <a:t>了</a:t>
            </a:r>
            <a:r>
              <a:rPr lang="zh-CN" altLang="en-US" sz="1800" smtClean="0"/>
              <a:t>简单的</a:t>
            </a:r>
            <a:r>
              <a:rPr lang="zh-CN" altLang="zh-CN" sz="1800" smtClean="0"/>
              <a:t>映射</a:t>
            </a:r>
            <a:r>
              <a:rPr lang="zh-CN" altLang="zh-CN" sz="1800"/>
              <a:t>包装，所有从性能角度来看：</a:t>
            </a:r>
          </a:p>
          <a:p>
            <a:r>
              <a:rPr lang="en-US" altLang="zh-CN" sz="1800"/>
              <a:t> </a:t>
            </a:r>
            <a:endParaRPr lang="zh-CN" altLang="zh-CN" sz="1800"/>
          </a:p>
          <a:p>
            <a:r>
              <a:rPr lang="en-US" altLang="zh-CN" sz="1800"/>
              <a:t>JDBC &gt; </a:t>
            </a:r>
            <a:r>
              <a:rPr lang="en-US" altLang="zh-CN" sz="1800" err="1"/>
              <a:t>Mybatis</a:t>
            </a:r>
            <a:r>
              <a:rPr lang="en-US" altLang="zh-CN" sz="1800"/>
              <a:t> &gt; Hibernate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PageHelper</a:t>
            </a:r>
            <a:r>
              <a:rPr lang="zh-CN" altLang="en-US" smtClean="0"/>
              <a:t>实现分页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PageHelper</a:t>
            </a:r>
            <a:r>
              <a:rPr lang="zh-CN" altLang="zh-CN" sz="1800" smtClean="0"/>
              <a:t>实现</a:t>
            </a:r>
            <a:r>
              <a:rPr lang="zh-CN" altLang="zh-CN" sz="1800"/>
              <a:t>了通用的分页查询，其支持的数据有，</a:t>
            </a:r>
            <a:r>
              <a:rPr lang="en-US" altLang="zh-CN" sz="1800"/>
              <a:t>mysql</a:t>
            </a:r>
            <a:r>
              <a:rPr lang="zh-CN" altLang="zh-CN" sz="1800"/>
              <a:t>、</a:t>
            </a:r>
            <a:r>
              <a:rPr lang="en-US" altLang="zh-CN" sz="1800"/>
              <a:t>Oracle</a:t>
            </a:r>
            <a:r>
              <a:rPr lang="zh-CN" altLang="zh-CN" sz="1800"/>
              <a:t>、</a:t>
            </a:r>
            <a:r>
              <a:rPr lang="en-US" altLang="zh-CN" sz="1800"/>
              <a:t>DB2</a:t>
            </a:r>
            <a:r>
              <a:rPr lang="zh-CN" altLang="zh-CN" sz="1800"/>
              <a:t>、</a:t>
            </a:r>
            <a:r>
              <a:rPr lang="en-US" altLang="zh-CN" sz="1800"/>
              <a:t>PostgreSQL</a:t>
            </a:r>
            <a:r>
              <a:rPr lang="zh-CN" altLang="zh-CN" sz="1800"/>
              <a:t>等主流的数据库。</a:t>
            </a:r>
          </a:p>
          <a:p>
            <a:pPr marL="0" indent="0">
              <a:buNone/>
            </a:pPr>
            <a:r>
              <a:rPr lang="zh-CN" altLang="zh-CN" sz="1800"/>
              <a:t>该</a:t>
            </a:r>
            <a:r>
              <a:rPr lang="zh-CN" altLang="zh-CN" sz="1800" smtClean="0"/>
              <a:t>插件托管</a:t>
            </a:r>
            <a:r>
              <a:rPr lang="zh-CN" altLang="zh-CN" sz="1800"/>
              <a:t>于</a:t>
            </a:r>
            <a:r>
              <a:rPr lang="en-US" altLang="zh-CN" sz="1800"/>
              <a:t>github</a:t>
            </a:r>
            <a:r>
              <a:rPr lang="zh-CN" altLang="zh-CN" sz="1800" smtClean="0"/>
              <a:t>：</a:t>
            </a:r>
            <a:r>
              <a:rPr lang="en-US" altLang="zh-CN" sz="1800"/>
              <a:t> </a:t>
            </a:r>
            <a:r>
              <a:rPr lang="en-US" altLang="zh-CN" sz="1800">
                <a:hlinkClick r:id="rId2"/>
              </a:rPr>
              <a:t>https://</a:t>
            </a:r>
            <a:r>
              <a:rPr lang="en-US" altLang="zh-CN" sz="1800" smtClean="0">
                <a:hlinkClick r:id="rId2"/>
              </a:rPr>
              <a:t>github.com/pagehelper/Mybatis-PageHelper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 u="sng" smtClean="0">
              <a:hlinkClick r:id="rId3"/>
            </a:endParaRPr>
          </a:p>
          <a:p>
            <a:pPr marL="0" indent="0">
              <a:buNone/>
            </a:pPr>
            <a:r>
              <a:rPr lang="zh-CN" altLang="en-US" sz="1800" smtClean="0"/>
              <a:t>参考</a:t>
            </a:r>
            <a:r>
              <a:rPr lang="en-US" altLang="zh-CN" sz="1800"/>
              <a:t>《 Mybatis</a:t>
            </a:r>
            <a:r>
              <a:rPr lang="zh-CN" altLang="en-US" sz="1800"/>
              <a:t>分页插件 </a:t>
            </a:r>
            <a:r>
              <a:rPr lang="en-US" altLang="zh-CN" sz="1800"/>
              <a:t>- PageHelper.docx 》</a:t>
            </a:r>
            <a:endParaRPr lang="zh-CN" altLang="zh-CN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上海传智播客教育 </a:t>
            </a:r>
            <a:r>
              <a:rPr lang="en-US" altLang="zh-CN" smtClean="0"/>
              <a:t>sh.itcast.cn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8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en-US" altLang="zh-CN" err="1" smtClean="0"/>
              <a:t>Mybatis</a:t>
            </a:r>
            <a:r>
              <a:rPr lang="zh-CN" altLang="en-US" smtClean="0"/>
              <a:t>的整体架构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55287"/>
            <a:ext cx="5805545" cy="4066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Mybatis</a:t>
            </a:r>
            <a:r>
              <a:rPr lang="zh-CN" altLang="en-US" smtClean="0"/>
              <a:t>的下载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/>
              <a:t>Mybatis</a:t>
            </a:r>
            <a:r>
              <a:rPr lang="zh-CN" altLang="en-US" sz="1800" smtClean="0"/>
              <a:t>的官网：</a:t>
            </a:r>
            <a:endParaRPr lang="en-US" altLang="zh-CN" sz="1800" smtClean="0"/>
          </a:p>
          <a:p>
            <a:r>
              <a:rPr lang="en-US" altLang="zh-CN" sz="1800">
                <a:hlinkClick r:id="rId2"/>
              </a:rPr>
              <a:t>http://blog.mybatis.org</a:t>
            </a:r>
            <a:r>
              <a:rPr lang="en-US" altLang="zh-CN" sz="1800" smtClean="0">
                <a:hlinkClick r:id="rId2"/>
              </a:rPr>
              <a:t>/</a:t>
            </a:r>
            <a:endParaRPr lang="en-US" altLang="zh-CN" sz="1800" smtClean="0"/>
          </a:p>
          <a:p>
            <a:endParaRPr lang="en-US" altLang="zh-CN" sz="1800"/>
          </a:p>
          <a:p>
            <a:r>
              <a:rPr lang="zh-CN" altLang="en-US" sz="1800" smtClean="0"/>
              <a:t>下载地址（</a:t>
            </a:r>
            <a:r>
              <a:rPr lang="en-US" altLang="zh-CN" sz="1800" smtClean="0"/>
              <a:t>3.2.8</a:t>
            </a:r>
            <a:r>
              <a:rPr lang="zh-CN" altLang="en-US" sz="1800" smtClean="0"/>
              <a:t>）：</a:t>
            </a:r>
            <a:endParaRPr lang="en-US" altLang="zh-CN" sz="1800" smtClean="0"/>
          </a:p>
          <a:p>
            <a:r>
              <a:rPr lang="en-US" altLang="zh-CN" sz="1800">
                <a:hlinkClick r:id="rId3"/>
              </a:rPr>
              <a:t>https://</a:t>
            </a:r>
            <a:r>
              <a:rPr lang="en-US" altLang="zh-CN" sz="1800" smtClean="0">
                <a:hlinkClick r:id="rId3"/>
              </a:rPr>
              <a:t>github.com/mybatis/mybatis-3/releases</a:t>
            </a:r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smtClean="0"/>
              <a:t>官方文档：</a:t>
            </a:r>
            <a:endParaRPr lang="en-US" altLang="zh-CN" sz="1800" smtClean="0"/>
          </a:p>
          <a:p>
            <a:r>
              <a:rPr lang="en-US" altLang="zh-CN" sz="1800">
                <a:hlinkClick r:id="rId4"/>
              </a:rPr>
              <a:t>http://mybatis.github.io/mybatis-3</a:t>
            </a:r>
            <a:r>
              <a:rPr lang="en-US" altLang="zh-CN" sz="1800" smtClean="0">
                <a:hlinkClick r:id="rId4"/>
              </a:rPr>
              <a:t>/</a:t>
            </a:r>
            <a:endParaRPr lang="en-US" altLang="zh-CN" sz="1800" smtClean="0"/>
          </a:p>
          <a:p>
            <a:endParaRPr lang="en-US" altLang="zh-CN" sz="1800"/>
          </a:p>
          <a:p>
            <a:r>
              <a:rPr lang="zh-CN" altLang="en-US" sz="1800" smtClean="0"/>
              <a:t>官方文档（中文版）：</a:t>
            </a:r>
            <a:endParaRPr lang="en-US" altLang="zh-CN" sz="1800" smtClean="0"/>
          </a:p>
          <a:p>
            <a:r>
              <a:rPr lang="en-US" altLang="zh-CN" sz="1800">
                <a:hlinkClick r:id="rId5"/>
              </a:rPr>
              <a:t>http://</a:t>
            </a:r>
            <a:r>
              <a:rPr lang="en-US" altLang="zh-CN" sz="1800" smtClean="0">
                <a:hlinkClick r:id="rId5"/>
              </a:rPr>
              <a:t>mybatis.github.io/mybatis-3/zh/index.html</a:t>
            </a:r>
            <a:endParaRPr lang="en-US" altLang="zh-CN" sz="1800" smtClean="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852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搭建开发环境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/>
              <a:t>开发环境：</a:t>
            </a:r>
            <a:r>
              <a:rPr lang="en-US" altLang="zh-CN" sz="1800" smtClean="0"/>
              <a:t>Eclipse 4.4.1 + Maven 3.2.3</a:t>
            </a:r>
          </a:p>
          <a:p>
            <a:r>
              <a:rPr lang="zh-CN" altLang="en-US" sz="1800" smtClean="0"/>
              <a:t>数据库：</a:t>
            </a:r>
            <a:r>
              <a:rPr lang="en-US" altLang="zh-CN" sz="1800" smtClean="0"/>
              <a:t>Mysql 5.6</a:t>
            </a:r>
          </a:p>
          <a:p>
            <a:endParaRPr lang="en-US" altLang="zh-CN" sz="1800"/>
          </a:p>
          <a:p>
            <a:r>
              <a:rPr lang="zh-CN" altLang="en-US" sz="1800" smtClean="0"/>
              <a:t>步骤：</a:t>
            </a:r>
            <a:endParaRPr lang="en-US" altLang="zh-CN" sz="1800" smtClean="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、创建</a:t>
            </a:r>
            <a:r>
              <a:rPr lang="en-US" altLang="zh-CN" sz="1800" smtClean="0"/>
              <a:t>Maven</a:t>
            </a:r>
            <a:r>
              <a:rPr lang="zh-CN" altLang="en-US" sz="1800" smtClean="0"/>
              <a:t>的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工程；</a:t>
            </a:r>
            <a:endParaRPr lang="en-US" altLang="zh-CN" sz="1800" smtClean="0"/>
          </a:p>
          <a:p>
            <a:r>
              <a:rPr lang="en-US" altLang="zh-CN" sz="1800" smtClean="0"/>
              <a:t>2</a:t>
            </a:r>
            <a:r>
              <a:rPr lang="zh-CN" altLang="en-US" sz="1800" smtClean="0"/>
              <a:t>、添加相关依赖；</a:t>
            </a:r>
            <a:endParaRPr lang="en-US" altLang="zh-CN" sz="1800" smtClean="0"/>
          </a:p>
          <a:p>
            <a:r>
              <a:rPr lang="en-US" altLang="zh-CN" sz="1800" smtClean="0"/>
              <a:t>3</a:t>
            </a:r>
            <a:r>
              <a:rPr lang="zh-CN" altLang="en-US" sz="1800" smtClean="0"/>
              <a:t>、添加相关的配置文件，</a:t>
            </a:r>
            <a:r>
              <a:rPr lang="en-US" altLang="zh-CN" sz="1800" smtClean="0"/>
              <a:t>log4j.properties</a:t>
            </a:r>
            <a:r>
              <a:rPr lang="zh-CN" altLang="en-US" sz="1800" smtClean="0"/>
              <a:t>、</a:t>
            </a:r>
            <a:r>
              <a:rPr lang="en-US" altLang="zh-CN" sz="1800" err="1" smtClean="0"/>
              <a:t>jdbc.properties</a:t>
            </a:r>
            <a:endParaRPr lang="en-US" altLang="zh-CN" sz="1800" smtClean="0"/>
          </a:p>
          <a:p>
            <a:r>
              <a:rPr lang="en-US" altLang="zh-CN" sz="1800" smtClean="0"/>
              <a:t>4</a:t>
            </a:r>
            <a:r>
              <a:rPr lang="zh-CN" altLang="en-US" sz="1800" smtClean="0"/>
              <a:t>、创建</a:t>
            </a:r>
            <a:r>
              <a:rPr lang="en-US" altLang="zh-CN" sz="1800" err="1" smtClean="0"/>
              <a:t>Mybatis</a:t>
            </a:r>
            <a:r>
              <a:rPr lang="zh-CN" altLang="en-US" sz="1800" smtClean="0"/>
              <a:t>的配置文件</a:t>
            </a:r>
            <a:endParaRPr lang="en-US" altLang="zh-CN" sz="1800" smtClean="0"/>
          </a:p>
          <a:p>
            <a:r>
              <a:rPr lang="en-US" altLang="zh-CN" sz="1800" smtClean="0"/>
              <a:t>5</a:t>
            </a:r>
            <a:r>
              <a:rPr lang="zh-CN" altLang="en-US" sz="1800" smtClean="0"/>
              <a:t>、从</a:t>
            </a:r>
            <a:r>
              <a:rPr lang="en-US" altLang="zh-CN" sz="1800" smtClean="0"/>
              <a:t>XML</a:t>
            </a:r>
            <a:r>
              <a:rPr lang="zh-CN" altLang="en-US" sz="1800" smtClean="0"/>
              <a:t>中构建</a:t>
            </a:r>
            <a:r>
              <a:rPr lang="en-US" altLang="zh-CN" sz="1800" smtClean="0"/>
              <a:t>SessionFactory</a:t>
            </a:r>
          </a:p>
          <a:p>
            <a:r>
              <a:rPr lang="en-US" altLang="zh-CN" sz="1800" smtClean="0"/>
              <a:t>6</a:t>
            </a:r>
            <a:r>
              <a:rPr lang="zh-CN" altLang="en-US" sz="1800" smtClean="0"/>
              <a:t>、从</a:t>
            </a:r>
            <a:r>
              <a:rPr lang="en-US" altLang="zh-CN" sz="1800" smtClean="0"/>
              <a:t>SessionFactory</a:t>
            </a:r>
            <a:r>
              <a:rPr lang="zh-CN" altLang="en-US" sz="1800" smtClean="0"/>
              <a:t>获得</a:t>
            </a:r>
            <a:r>
              <a:rPr lang="en-US" altLang="zh-CN" sz="1800" smtClean="0"/>
              <a:t>SqlSession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9664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相关配置文件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err="1">
                <a:solidFill>
                  <a:srgbClr val="C00000"/>
                </a:solidFill>
              </a:rPr>
              <a:t>j</a:t>
            </a:r>
            <a:r>
              <a:rPr lang="en-US" altLang="zh-CN" sz="1800" smtClean="0">
                <a:solidFill>
                  <a:srgbClr val="C00000"/>
                </a:solidFill>
              </a:rPr>
              <a:t>dbc.properties:</a:t>
            </a:r>
          </a:p>
          <a:p>
            <a:r>
              <a:rPr lang="en-US" altLang="zh-CN" sz="1800" smtClean="0"/>
              <a:t>jdbc.driver=com.mysql.jdbc.Driver</a:t>
            </a:r>
            <a:endParaRPr lang="zh-CN" altLang="zh-CN" sz="1800"/>
          </a:p>
          <a:p>
            <a:r>
              <a:rPr lang="en-US" altLang="zh-CN" sz="1800"/>
              <a:t>jdbc.url=</a:t>
            </a:r>
            <a:r>
              <a:rPr lang="en-US" altLang="zh-CN" sz="1800" err="1"/>
              <a:t>jdbc:mysql</a:t>
            </a:r>
            <a:r>
              <a:rPr lang="en-US" altLang="zh-CN" sz="1800"/>
              <a:t>://</a:t>
            </a:r>
            <a:r>
              <a:rPr lang="en-US" altLang="zh-CN" sz="1800" smtClean="0"/>
              <a:t>127.0.0.1:3306/mybatis_test?useUnicode=true&amp;characterEncoding=utf8&amp;autoReconnect=true&amp;allowMultiQueries=true</a:t>
            </a:r>
            <a:endParaRPr lang="zh-CN" altLang="zh-CN" sz="1800"/>
          </a:p>
          <a:p>
            <a:r>
              <a:rPr lang="en-US" altLang="zh-CN" sz="1800" err="1"/>
              <a:t>jdbc.username</a:t>
            </a:r>
            <a:r>
              <a:rPr lang="en-US" altLang="zh-CN" sz="1800"/>
              <a:t>=root</a:t>
            </a:r>
            <a:endParaRPr lang="zh-CN" altLang="zh-CN" sz="1800"/>
          </a:p>
          <a:p>
            <a:r>
              <a:rPr lang="en-US" altLang="zh-CN" sz="1800" err="1"/>
              <a:t>jdbc.password</a:t>
            </a:r>
            <a:r>
              <a:rPr lang="en-US" altLang="zh-CN" sz="1800"/>
              <a:t>=123456</a:t>
            </a:r>
            <a:endParaRPr lang="zh-CN" altLang="zh-CN" sz="1800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684213" y="4102238"/>
            <a:ext cx="79914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C00000"/>
                </a:solidFill>
              </a:rPr>
              <a:t>log4j.properties:</a:t>
            </a:r>
          </a:p>
          <a:p>
            <a:r>
              <a:rPr lang="en-US" altLang="zh-CN" sz="1800"/>
              <a:t>log4j.rootLogger=DEBUG,A1</a:t>
            </a:r>
            <a:endParaRPr lang="zh-CN" altLang="zh-CN" sz="1800"/>
          </a:p>
          <a:p>
            <a:r>
              <a:rPr lang="en-US" altLang="zh-CN" sz="1800"/>
              <a:t>log4j.logger.org.mybatis = DEBUG</a:t>
            </a:r>
            <a:endParaRPr lang="zh-CN" altLang="zh-CN" sz="1800"/>
          </a:p>
          <a:p>
            <a:r>
              <a:rPr lang="en-US" altLang="zh-CN" sz="1800"/>
              <a:t>  </a:t>
            </a:r>
            <a:r>
              <a:rPr lang="en-US" altLang="zh-CN" sz="1800" smtClean="0"/>
              <a:t>log4j.appender.A1=org.apache.log4j.ConsoleAppender</a:t>
            </a:r>
            <a:endParaRPr lang="zh-CN" altLang="zh-CN" sz="1800"/>
          </a:p>
          <a:p>
            <a:r>
              <a:rPr lang="en-US" altLang="zh-CN" sz="1800"/>
              <a:t>log4j.appender.A1.layout=org.apache.log4j.PatternLayout</a:t>
            </a:r>
            <a:endParaRPr lang="zh-CN" altLang="zh-CN" sz="1800"/>
          </a:p>
          <a:p>
            <a:r>
              <a:rPr lang="en-US" altLang="zh-CN" sz="1800"/>
              <a:t>log4j.appender.A1.layout.ConversionPattern=%-d{</a:t>
            </a:r>
            <a:r>
              <a:rPr lang="en-US" altLang="zh-CN" sz="1800" err="1"/>
              <a:t>yyyy</a:t>
            </a:r>
            <a:r>
              <a:rPr lang="en-US" altLang="zh-CN" sz="1800"/>
              <a:t>-MM-</a:t>
            </a:r>
            <a:r>
              <a:rPr lang="en-US" altLang="zh-CN" sz="1800" err="1"/>
              <a:t>dd</a:t>
            </a:r>
            <a:r>
              <a:rPr lang="en-US" altLang="zh-CN" sz="1800"/>
              <a:t> </a:t>
            </a:r>
            <a:r>
              <a:rPr lang="en-US" altLang="zh-CN" sz="1800" err="1"/>
              <a:t>HH:mm:ss,SSS</a:t>
            </a:r>
            <a:r>
              <a:rPr lang="en-US" altLang="zh-CN" sz="1800"/>
              <a:t>} [%t] [%c]-[%p] %</a:t>
            </a:r>
            <a:r>
              <a:rPr lang="en-US" altLang="zh-CN" sz="1800" err="1"/>
              <a:t>m%n</a:t>
            </a:r>
            <a:endParaRPr lang="zh-CN" altLang="zh-CN" sz="1800"/>
          </a:p>
          <a:p>
            <a:endParaRPr lang="en-US" altLang="zh-CN" sz="180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smtClean="0"/>
              <a:t>上海传智播客教育 </a:t>
            </a:r>
            <a:r>
              <a:rPr lang="en-US" altLang="zh-CN" sz="1400" smtClean="0"/>
              <a:t>sh.itcast.cn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err="1" smtClean="0"/>
              <a:t>Mybatis</a:t>
            </a:r>
            <a:r>
              <a:rPr lang="zh-CN" altLang="en-US" smtClean="0"/>
              <a:t>配置文件</a:t>
            </a:r>
          </a:p>
        </p:txBody>
      </p:sp>
      <p:sp>
        <p:nvSpPr>
          <p:cNvPr id="5124" name="文本框 2"/>
          <p:cNvSpPr txBox="1">
            <a:spLocks noChangeArrowheads="1"/>
          </p:cNvSpPr>
          <p:nvPr/>
        </p:nvSpPr>
        <p:spPr bwMode="auto">
          <a:xfrm>
            <a:off x="684213" y="2060575"/>
            <a:ext cx="7991475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C00000"/>
                </a:solidFill>
              </a:rPr>
              <a:t>mybatis-config.xml</a:t>
            </a:r>
            <a:r>
              <a:rPr lang="en-US" altLang="zh-CN" sz="180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800" smtClean="0"/>
              <a:t>&lt;?</a:t>
            </a:r>
            <a:r>
              <a:rPr lang="en-US" altLang="zh-CN" sz="1800"/>
              <a:t>xml version=</a:t>
            </a:r>
            <a:r>
              <a:rPr lang="en-US" altLang="zh-CN" sz="1800" i="1"/>
              <a:t>"1.0"</a:t>
            </a:r>
            <a:r>
              <a:rPr lang="en-US" altLang="zh-CN" sz="1800"/>
              <a:t> encoding=</a:t>
            </a:r>
            <a:r>
              <a:rPr lang="en-US" altLang="zh-CN" sz="1800" i="1"/>
              <a:t>"UTF-8"</a:t>
            </a:r>
            <a:r>
              <a:rPr lang="en-US" altLang="zh-CN" sz="1800"/>
              <a:t> ?&gt;</a:t>
            </a:r>
            <a:endParaRPr lang="zh-CN" altLang="zh-CN" sz="1800"/>
          </a:p>
          <a:p>
            <a:r>
              <a:rPr lang="en-US" altLang="zh-CN" sz="1800"/>
              <a:t>&lt;!DOCTYPE configuration</a:t>
            </a:r>
            <a:endParaRPr lang="zh-CN" altLang="zh-CN" sz="1800"/>
          </a:p>
          <a:p>
            <a:r>
              <a:rPr lang="en-US" altLang="zh-CN" sz="1800"/>
              <a:t>  PUBLIC "-//mybatis.org//DTD </a:t>
            </a:r>
            <a:r>
              <a:rPr lang="en-US" altLang="zh-CN" sz="1800" err="1"/>
              <a:t>Config</a:t>
            </a:r>
            <a:r>
              <a:rPr lang="en-US" altLang="zh-CN" sz="1800"/>
              <a:t> 3.0//EN"</a:t>
            </a:r>
            <a:endParaRPr lang="zh-CN" altLang="zh-CN" sz="1800"/>
          </a:p>
          <a:p>
            <a:r>
              <a:rPr lang="en-US" altLang="zh-CN" sz="1800"/>
              <a:t>  "http://mybatis.org/</a:t>
            </a:r>
            <a:r>
              <a:rPr lang="en-US" altLang="zh-CN" sz="1800" err="1"/>
              <a:t>dtd</a:t>
            </a:r>
            <a:r>
              <a:rPr lang="en-US" altLang="zh-CN" sz="1800"/>
              <a:t>/mybatis-3-config.dtd"&gt;</a:t>
            </a:r>
            <a:endParaRPr lang="zh-CN" altLang="zh-CN" sz="1800"/>
          </a:p>
          <a:p>
            <a:r>
              <a:rPr lang="en-US" altLang="zh-CN" sz="1800"/>
              <a:t> </a:t>
            </a:r>
            <a:endParaRPr lang="zh-CN" altLang="zh-CN" sz="1800"/>
          </a:p>
          <a:p>
            <a:r>
              <a:rPr lang="en-US" altLang="zh-CN" sz="1800"/>
              <a:t> &lt;configuration&gt;</a:t>
            </a:r>
            <a:endParaRPr lang="zh-CN" altLang="zh-CN" sz="1800"/>
          </a:p>
          <a:p>
            <a:r>
              <a:rPr lang="en-US" altLang="zh-CN" sz="1800"/>
              <a:t> 	&lt;properties resource=</a:t>
            </a:r>
            <a:r>
              <a:rPr lang="en-US" altLang="zh-CN" sz="1800" i="1"/>
              <a:t>"</a:t>
            </a:r>
            <a:r>
              <a:rPr lang="en-US" altLang="zh-CN" sz="1800" i="1" err="1"/>
              <a:t>jdbc.properties</a:t>
            </a:r>
            <a:r>
              <a:rPr lang="en-US" altLang="zh-CN" sz="1800" i="1"/>
              <a:t>"</a:t>
            </a:r>
            <a:r>
              <a:rPr lang="en-US" altLang="zh-CN" sz="1800"/>
              <a:t>&gt;&lt;/properties&gt;</a:t>
            </a:r>
            <a:endParaRPr lang="zh-CN" altLang="zh-CN" sz="1800"/>
          </a:p>
          <a:p>
            <a:r>
              <a:rPr lang="en-US" altLang="zh-CN" sz="1800"/>
              <a:t> 	&lt;environments default=</a:t>
            </a:r>
            <a:r>
              <a:rPr lang="en-US" altLang="zh-CN" sz="1800" i="1"/>
              <a:t>"development"</a:t>
            </a:r>
            <a:r>
              <a:rPr lang="en-US" altLang="zh-CN" sz="1800"/>
              <a:t>&gt;</a:t>
            </a:r>
            <a:endParaRPr lang="zh-CN" altLang="zh-CN" sz="1800"/>
          </a:p>
          <a:p>
            <a:r>
              <a:rPr lang="en-US" altLang="zh-CN" sz="1800"/>
              <a:t> 		&lt;environment id=</a:t>
            </a:r>
            <a:r>
              <a:rPr lang="en-US" altLang="zh-CN" sz="1800" i="1"/>
              <a:t>"development"</a:t>
            </a:r>
            <a:r>
              <a:rPr lang="en-US" altLang="zh-CN" sz="1800"/>
              <a:t>&gt;</a:t>
            </a:r>
            <a:endParaRPr lang="zh-CN" altLang="zh-CN" sz="1800"/>
          </a:p>
          <a:p>
            <a:r>
              <a:rPr lang="en-US" altLang="zh-CN" sz="1800"/>
              <a:t> 			&lt;</a:t>
            </a:r>
            <a:r>
              <a:rPr lang="en-US" altLang="zh-CN" sz="1800" err="1"/>
              <a:t>transactionManager</a:t>
            </a:r>
            <a:r>
              <a:rPr lang="en-US" altLang="zh-CN" sz="1800"/>
              <a:t> type=</a:t>
            </a:r>
            <a:r>
              <a:rPr lang="en-US" altLang="zh-CN" sz="1800" i="1"/>
              <a:t>"JDBC"</a:t>
            </a:r>
            <a:r>
              <a:rPr lang="en-US" altLang="zh-CN" sz="1800"/>
              <a:t> /&gt;</a:t>
            </a:r>
            <a:endParaRPr lang="zh-CN" altLang="zh-CN" sz="1800"/>
          </a:p>
          <a:p>
            <a:r>
              <a:rPr lang="en-US" altLang="zh-CN" sz="1800"/>
              <a:t> 			&lt;</a:t>
            </a:r>
            <a:r>
              <a:rPr lang="en-US" altLang="zh-CN" sz="1800" err="1"/>
              <a:t>dataSource</a:t>
            </a:r>
            <a:r>
              <a:rPr lang="en-US" altLang="zh-CN" sz="1800"/>
              <a:t> type=</a:t>
            </a:r>
            <a:r>
              <a:rPr lang="en-US" altLang="zh-CN" sz="1800" i="1"/>
              <a:t>"POOLED"</a:t>
            </a:r>
            <a:r>
              <a:rPr lang="en-US" altLang="zh-CN" sz="1800"/>
              <a:t>&gt;</a:t>
            </a:r>
            <a:endParaRPr lang="zh-CN" altLang="zh-CN" sz="1800"/>
          </a:p>
          <a:p>
            <a:r>
              <a:rPr lang="en-US" altLang="zh-CN" sz="1800"/>
              <a:t> 				&lt;property name=</a:t>
            </a:r>
            <a:r>
              <a:rPr lang="en-US" altLang="zh-CN" sz="1800" i="1"/>
              <a:t>"driver"</a:t>
            </a:r>
            <a:r>
              <a:rPr lang="en-US" altLang="zh-CN" sz="1800"/>
              <a:t> value=</a:t>
            </a:r>
            <a:r>
              <a:rPr lang="en-US" altLang="zh-CN" sz="1800" i="1"/>
              <a:t>"${</a:t>
            </a:r>
            <a:r>
              <a:rPr lang="en-US" altLang="zh-CN" sz="1800" i="1" err="1"/>
              <a:t>jdbc.driver</a:t>
            </a:r>
            <a:r>
              <a:rPr lang="en-US" altLang="zh-CN" sz="1800" i="1"/>
              <a:t>}"</a:t>
            </a:r>
            <a:r>
              <a:rPr lang="en-US" altLang="zh-CN" sz="1800"/>
              <a:t>/&gt;</a:t>
            </a:r>
            <a:endParaRPr lang="zh-CN" altLang="zh-CN" sz="1800"/>
          </a:p>
          <a:p>
            <a:r>
              <a:rPr lang="en-US" altLang="zh-CN" sz="1800"/>
              <a:t> 				&lt;property name=</a:t>
            </a:r>
            <a:r>
              <a:rPr lang="en-US" altLang="zh-CN" sz="1800" i="1"/>
              <a:t>"</a:t>
            </a:r>
            <a:r>
              <a:rPr lang="en-US" altLang="zh-CN" sz="1800" i="1" err="1"/>
              <a:t>url</a:t>
            </a:r>
            <a:r>
              <a:rPr lang="en-US" altLang="zh-CN" sz="1800" i="1"/>
              <a:t>"</a:t>
            </a:r>
            <a:r>
              <a:rPr lang="en-US" altLang="zh-CN" sz="1800"/>
              <a:t> value=</a:t>
            </a:r>
            <a:r>
              <a:rPr lang="en-US" altLang="zh-CN" sz="1800" i="1"/>
              <a:t>"${jdbc.url}"</a:t>
            </a:r>
            <a:r>
              <a:rPr lang="en-US" altLang="zh-CN" sz="1800"/>
              <a:t>/&gt;</a:t>
            </a:r>
            <a:endParaRPr lang="zh-CN" altLang="zh-CN" sz="1800"/>
          </a:p>
          <a:p>
            <a:r>
              <a:rPr lang="en-US" altLang="zh-CN" sz="1800"/>
              <a:t> 				&lt;property name=</a:t>
            </a:r>
            <a:r>
              <a:rPr lang="en-US" altLang="zh-CN" sz="1800" i="1"/>
              <a:t>"username"</a:t>
            </a:r>
            <a:r>
              <a:rPr lang="en-US" altLang="zh-CN" sz="1800"/>
              <a:t> value=</a:t>
            </a:r>
            <a:r>
              <a:rPr lang="en-US" altLang="zh-CN" sz="1800" i="1"/>
              <a:t>"${</a:t>
            </a:r>
            <a:r>
              <a:rPr lang="en-US" altLang="zh-CN" sz="1800" i="1" err="1"/>
              <a:t>jdbc.username</a:t>
            </a:r>
            <a:r>
              <a:rPr lang="en-US" altLang="zh-CN" sz="1800" i="1"/>
              <a:t>}"</a:t>
            </a:r>
            <a:r>
              <a:rPr lang="en-US" altLang="zh-CN" sz="1800"/>
              <a:t>/&gt;</a:t>
            </a:r>
            <a:endParaRPr lang="zh-CN" altLang="zh-CN" sz="1800"/>
          </a:p>
          <a:p>
            <a:r>
              <a:rPr lang="en-US" altLang="zh-CN" sz="1800"/>
              <a:t> 				&lt;property name=</a:t>
            </a:r>
            <a:r>
              <a:rPr lang="en-US" altLang="zh-CN" sz="1800" i="1"/>
              <a:t>"password"</a:t>
            </a:r>
            <a:r>
              <a:rPr lang="en-US" altLang="zh-CN" sz="1800"/>
              <a:t> value=</a:t>
            </a:r>
            <a:r>
              <a:rPr lang="en-US" altLang="zh-CN" sz="1800" i="1"/>
              <a:t>"${</a:t>
            </a:r>
            <a:r>
              <a:rPr lang="en-US" altLang="zh-CN" sz="1800" i="1" err="1"/>
              <a:t>jdbc.password</a:t>
            </a:r>
            <a:r>
              <a:rPr lang="en-US" altLang="zh-CN" sz="1800" i="1"/>
              <a:t>}"</a:t>
            </a:r>
            <a:r>
              <a:rPr lang="en-US" altLang="zh-CN" sz="1800"/>
              <a:t>/&gt;</a:t>
            </a:r>
            <a:endParaRPr lang="zh-CN" altLang="zh-CN" sz="1800"/>
          </a:p>
          <a:p>
            <a:r>
              <a:rPr lang="en-US" altLang="zh-CN" sz="1800"/>
              <a:t> 			&lt;/</a:t>
            </a:r>
            <a:r>
              <a:rPr lang="en-US" altLang="zh-CN" sz="1800" err="1"/>
              <a:t>dataSource</a:t>
            </a:r>
            <a:r>
              <a:rPr lang="en-US" altLang="zh-CN" sz="1800"/>
              <a:t>&gt;</a:t>
            </a:r>
            <a:endParaRPr lang="zh-CN" altLang="zh-CN" sz="1800"/>
          </a:p>
          <a:p>
            <a:r>
              <a:rPr lang="en-US" altLang="zh-CN" sz="1800"/>
              <a:t> 		&lt;/environment&gt;</a:t>
            </a:r>
            <a:endParaRPr lang="zh-CN" altLang="zh-CN" sz="1800"/>
          </a:p>
          <a:p>
            <a:r>
              <a:rPr lang="en-US" altLang="zh-CN" sz="1800"/>
              <a:t> 	&lt;/environments&gt;</a:t>
            </a:r>
            <a:endParaRPr lang="zh-CN" altLang="zh-CN" sz="1800"/>
          </a:p>
          <a:p>
            <a:r>
              <a:rPr lang="en-US" altLang="zh-CN" sz="1800"/>
              <a:t> &lt;/configuration&gt;</a:t>
            </a:r>
            <a:endParaRPr lang="zh-CN" altLang="zh-CN" sz="1800"/>
          </a:p>
          <a:p>
            <a:endParaRPr lang="en-US" altLang="zh-CN" sz="180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8802</TotalTime>
  <Pages>0</Pages>
  <Words>3350</Words>
  <Characters>0</Characters>
  <Application>Microsoft Office PowerPoint</Application>
  <DocSecurity>0</DocSecurity>
  <PresentationFormat>全屏显示(4:3)</PresentationFormat>
  <Lines>0</Lines>
  <Paragraphs>381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Helvetica Neue</vt:lpstr>
      <vt:lpstr>隶书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1_Studio</vt:lpstr>
      <vt:lpstr>Mybatis教程</vt:lpstr>
      <vt:lpstr>统一开发环境</vt:lpstr>
      <vt:lpstr>从一个JDBC程序开始</vt:lpstr>
      <vt:lpstr> Mybatis简介</vt:lpstr>
      <vt:lpstr> Mybatis的整体架构</vt:lpstr>
      <vt:lpstr> Mybatis的下载</vt:lpstr>
      <vt:lpstr> 搭建开发环境</vt:lpstr>
      <vt:lpstr>相关配置文件</vt:lpstr>
      <vt:lpstr>Mybatis配置文件</vt:lpstr>
      <vt:lpstr>从XML中构建SessionFactory</vt:lpstr>
      <vt:lpstr>Mybatis使用步骤总结</vt:lpstr>
      <vt:lpstr>使用接口实现DAO</vt:lpstr>
      <vt:lpstr>动态代理实现DAO</vt:lpstr>
      <vt:lpstr>使用动态代理总结</vt:lpstr>
      <vt:lpstr>Mybatis-Config配置</vt:lpstr>
      <vt:lpstr>setting</vt:lpstr>
      <vt:lpstr>typeAliases（别名）</vt:lpstr>
      <vt:lpstr>typeHandlers（类型处理器）</vt:lpstr>
      <vt:lpstr>plugins（插件）</vt:lpstr>
      <vt:lpstr>environments（环境）</vt:lpstr>
      <vt:lpstr>mappers</vt:lpstr>
      <vt:lpstr>Mapper XML</vt:lpstr>
      <vt:lpstr>CRUD</vt:lpstr>
      <vt:lpstr>面试题：#{}与${}的区别</vt:lpstr>
      <vt:lpstr>parameterType的传入参数</vt:lpstr>
      <vt:lpstr>parameterType的传入多个参数</vt:lpstr>
      <vt:lpstr>ResultType结果输出</vt:lpstr>
      <vt:lpstr>ResultMap</vt:lpstr>
      <vt:lpstr>自动映射</vt:lpstr>
      <vt:lpstr>SQL片段</vt:lpstr>
      <vt:lpstr>动态SQL</vt:lpstr>
      <vt:lpstr>一级缓存</vt:lpstr>
      <vt:lpstr>二级缓存</vt:lpstr>
      <vt:lpstr>使用第三方缓存实现二级缓存</vt:lpstr>
      <vt:lpstr>高级查询</vt:lpstr>
      <vt:lpstr>高级查询</vt:lpstr>
      <vt:lpstr>延迟加载</vt:lpstr>
      <vt:lpstr>实现通用分页组件</vt:lpstr>
      <vt:lpstr>Mybatis的plugin实现原理</vt:lpstr>
      <vt:lpstr>使用PageHelper实现分页</vt:lpstr>
    </vt:vector>
  </TitlesOfParts>
  <Manager>yuyang@itcast.cn</Manager>
  <Company>上海传智播客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</dc:title>
  <dc:subject>jQueryEasyUI快速入门</dc:subject>
  <dc:creator>花和尚</dc:creator>
  <cp:keywords/>
  <dc:description/>
  <cp:lastModifiedBy>张志君</cp:lastModifiedBy>
  <cp:revision>2423</cp:revision>
  <cp:lastPrinted>1601-01-01T00:00:00Z</cp:lastPrinted>
  <dcterms:created xsi:type="dcterms:W3CDTF">2003-04-14T14:59:42Z</dcterms:created>
  <dcterms:modified xsi:type="dcterms:W3CDTF">2015-05-06T08:16:59Z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