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40"/>
  </p:notesMasterIdLst>
  <p:sldIdLst>
    <p:sldId id="256" r:id="rId2"/>
    <p:sldId id="296" r:id="rId3"/>
    <p:sldId id="297" r:id="rId4"/>
    <p:sldId id="299" r:id="rId5"/>
    <p:sldId id="302" r:id="rId6"/>
    <p:sldId id="303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5" r:id="rId16"/>
    <p:sldId id="316" r:id="rId17"/>
    <p:sldId id="318" r:id="rId18"/>
    <p:sldId id="319" r:id="rId19"/>
    <p:sldId id="321" r:id="rId20"/>
    <p:sldId id="320" r:id="rId21"/>
    <p:sldId id="323" r:id="rId22"/>
    <p:sldId id="324" r:id="rId23"/>
    <p:sldId id="340" r:id="rId24"/>
    <p:sldId id="326" r:id="rId25"/>
    <p:sldId id="329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41" r:id="rId35"/>
    <p:sldId id="342" r:id="rId36"/>
    <p:sldId id="343" r:id="rId37"/>
    <p:sldId id="344" r:id="rId38"/>
    <p:sldId id="345" r:id="rId3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ringMVC快速入门" id="{B3D178D2-0F1E-4410-B512-1FB26034246D}">
          <p14:sldIdLst>
            <p14:sldId id="256"/>
            <p14:sldId id="296"/>
            <p14:sldId id="297"/>
            <p14:sldId id="299"/>
            <p14:sldId id="302"/>
            <p14:sldId id="303"/>
          </p14:sldIdLst>
        </p14:section>
        <p14:section name="使用@RequestMapping映射请求" id="{80C6F698-4016-422F-B4D1-24639CEA6F8B}">
          <p14:sldIdLst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处理方法的数据绑定" id="{6C3864DF-FA12-4445-8334-9CDA5974AC40}">
          <p14:sldIdLst>
            <p14:sldId id="315"/>
            <p14:sldId id="316"/>
            <p14:sldId id="318"/>
            <p14:sldId id="319"/>
            <p14:sldId id="321"/>
            <p14:sldId id="320"/>
            <p14:sldId id="323"/>
            <p14:sldId id="324"/>
          </p14:sldIdLst>
        </p14:section>
        <p14:section name="SpringMVC与Struts2的区别" id="{44275C85-BD25-436E-8326-67D7873F8E62}">
          <p14:sldIdLst>
            <p14:sldId id="340"/>
          </p14:sldIdLst>
        </p14:section>
        <p14:section name="视图和视图解析器" id="{34B53CEA-659E-467D-A70C-F164684D6D14}">
          <p14:sldIdLst>
            <p14:sldId id="326"/>
            <p14:sldId id="329"/>
          </p14:sldIdLst>
        </p14:section>
        <p14:section name="文件上传" id="{359E3C1C-1684-47AE-B9EB-451E0BC6BAFF}">
          <p14:sldIdLst>
            <p14:sldId id="331"/>
            <p14:sldId id="332"/>
            <p14:sldId id="333"/>
            <p14:sldId id="334"/>
          </p14:sldIdLst>
        </p14:section>
        <p14:section name="拦截器" id="{1FD70320-5414-4797-8152-2FF852F44D1F}">
          <p14:sldIdLst>
            <p14:sldId id="335"/>
            <p14:sldId id="336"/>
            <p14:sldId id="337"/>
            <p14:sldId id="338"/>
          </p14:sldIdLst>
        </p14:section>
        <p14:section name="SpringMVC应用实例" id="{32A14786-3B6E-4868-AF86-E6F248531CF0}">
          <p14:sldIdLst>
            <p14:sldId id="341"/>
            <p14:sldId id="342"/>
            <p14:sldId id="343"/>
            <p14:sldId id="344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787"/>
    <a:srgbClr val="84ABE0"/>
    <a:srgbClr val="79EBB4"/>
    <a:srgbClr val="7FE5B1"/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0358" autoAdjust="0"/>
  </p:normalViewPr>
  <p:slideViewPr>
    <p:cSldViewPr>
      <p:cViewPr varScale="1">
        <p:scale>
          <a:sx n="78" d="100"/>
          <a:sy n="78" d="100"/>
        </p:scale>
        <p:origin x="1134" y="5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84" y="12654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52D47818-4036-4099-92EB-D03FE2156E5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787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47818-4036-4099-92EB-D03FE2156E5C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270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47818-4036-4099-92EB-D03FE2156E5C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482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public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class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UserExcelView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extends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AbstractExcelView {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@Override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protected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buildExcelDocument(Map&lt;String, Object&gt; model, HSSFWorkbook workbook, HttpServletRequest request, HttpServletResponse response)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throws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Exception {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//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从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model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对象中获取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userList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@SuppressWarnings("unchecked")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List&lt;User&gt; userList = (List&lt;User&gt;) model.get("userList");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//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创建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Excel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sheet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HSSFSheet sheet = workbook.createSheet("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会员列表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");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//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创建标题行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HSSFRow header = sheet.createRow(0);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header.createCell(0).setCellValue("ID");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header.createCell(1).setCellValue("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用户名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");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header.createCell(2).setCellValue("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姓名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");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header.createCell(3).setCellValue("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");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header.createCell(4).setCellValue("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性别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");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header.createCell(5).setCellValue("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出生日期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");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header.createCell(6).setCellValue("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创建时间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");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header.createCell(7).setCellValue("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更新时间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");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//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填充数据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rowNum = 1;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(User user : userList) {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HSSFRow row = sheet.createRow(rowNum);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row.createCell(0).setCellValue(user.getId());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row.createCell(1).setCellValue(user.getUserName());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row.createCell(2).setCellValue(user.getName());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row.createCell(3).setCellValue(user.getAge());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String sexStr;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(user.getSex() == 1) {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	sexStr = "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男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";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}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(user.getSex() == 2) {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	sexStr = "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女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";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}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{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	sexStr = "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未知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";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}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row.createCell(4).setCellValue(sexStr);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row.createCell(5).setCellValue(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DateTime(user.getBirthday()).toString(Constants.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DATE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row.createCell(6).setCellValue(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DateTime(user.getCreated()).toString(Constants.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DATE_TIME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row.createCell(7).setCellValue(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DateTime(user.getUpdated()).toString(Constants.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DATE_TIME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rowNum++;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}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//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设置相应头信息，以附件形式下载并且指定文件名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response.setHeader("Content-Disposition", "attachment;filename=" +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String("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会员列表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".getBytes(),"ISO-8859-1"));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}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47818-4036-4099-92EB-D03FE2156E5C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289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47818-4036-4099-92EB-D03FE2156E5C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95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47818-4036-4099-92EB-D03FE2156E5C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1897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47818-4036-4099-92EB-D03FE2156E5C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40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47818-4036-4099-92EB-D03FE2156E5C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300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r>
              <a:rPr lang="en-US" altLang="zh-CN" smtClean="0"/>
              <a:t>Jackson</a:t>
            </a:r>
            <a:r>
              <a:rPr lang="zh-CN" altLang="en-US" smtClean="0"/>
              <a:t>依赖</a:t>
            </a:r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&lt;!-- Jackson JSON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处理器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--&gt;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&lt;dependency&gt;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&lt;groupId&gt;com.fasterxml.jackson.core&lt;/groupId&gt;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&lt;artifactId&gt;jackson-databind&lt;/artifactId&gt;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&lt;version&gt;2.4.2&lt;/version&gt;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&lt;/dependency&gt;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47818-4036-4099-92EB-D03FE2156E5C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6272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Demo.html</a:t>
            </a:r>
          </a:p>
          <a:p>
            <a:r>
              <a:rPr lang="en-US" altLang="zh-CN" smtClean="0"/>
              <a:t>&lt;!DOCTYPE&gt;</a:t>
            </a:r>
          </a:p>
          <a:p>
            <a:r>
              <a:rPr lang="en-US" altLang="zh-CN" smtClean="0"/>
              <a:t>&lt;form action="/demos/demo1.action" method="post"&gt;</a:t>
            </a:r>
          </a:p>
          <a:p>
            <a:r>
              <a:rPr lang="en-US" altLang="zh-CN" smtClean="0"/>
              <a:t>	&lt;div&gt;</a:t>
            </a:r>
            <a:r>
              <a:rPr lang="zh-CN" altLang="en-US" smtClean="0"/>
              <a:t>姓名</a:t>
            </a:r>
            <a:r>
              <a:rPr lang="en-US" altLang="zh-CN" smtClean="0"/>
              <a:t>:&lt;/div&gt;</a:t>
            </a:r>
          </a:p>
          <a:p>
            <a:r>
              <a:rPr lang="en-US" altLang="zh-CN" smtClean="0"/>
              <a:t>	&lt;div&gt;&lt;input name="name" value="</a:t>
            </a:r>
            <a:r>
              <a:rPr lang="zh-CN" altLang="en-US" smtClean="0"/>
              <a:t>张三</a:t>
            </a:r>
            <a:r>
              <a:rPr lang="en-US" altLang="zh-CN" smtClean="0"/>
              <a:t>"/&gt;&lt;/div&gt;</a:t>
            </a:r>
          </a:p>
          <a:p>
            <a:r>
              <a:rPr lang="en-US" altLang="zh-CN" smtClean="0"/>
              <a:t>	&lt;div class="clear"&gt;&lt;/div&gt;</a:t>
            </a:r>
          </a:p>
          <a:p>
            <a:r>
              <a:rPr lang="en-US" altLang="zh-CN" smtClean="0"/>
              <a:t>	&lt;div&gt;</a:t>
            </a:r>
            <a:r>
              <a:rPr lang="zh-CN" altLang="en-US" smtClean="0"/>
              <a:t>年龄</a:t>
            </a:r>
            <a:r>
              <a:rPr lang="en-US" altLang="zh-CN" smtClean="0"/>
              <a:t>:&lt;/div&gt;</a:t>
            </a:r>
          </a:p>
          <a:p>
            <a:r>
              <a:rPr lang="en-US" altLang="zh-CN" smtClean="0"/>
              <a:t>	&lt;div&gt;&lt;input name="age" value="20"/&gt;&lt;/div&gt;</a:t>
            </a:r>
          </a:p>
          <a:p>
            <a:r>
              <a:rPr lang="en-US" altLang="zh-CN" smtClean="0"/>
              <a:t>	&lt;div class="clear"&gt;&lt;/div&gt;</a:t>
            </a:r>
          </a:p>
          <a:p>
            <a:r>
              <a:rPr lang="en-US" altLang="zh-CN" smtClean="0"/>
              <a:t>	&lt;div&gt;</a:t>
            </a:r>
            <a:r>
              <a:rPr lang="zh-CN" altLang="en-US" smtClean="0"/>
              <a:t>收入</a:t>
            </a:r>
            <a:r>
              <a:rPr lang="en-US" altLang="zh-CN" smtClean="0"/>
              <a:t>:&lt;/div&gt;</a:t>
            </a:r>
          </a:p>
          <a:p>
            <a:r>
              <a:rPr lang="en-US" altLang="zh-CN" smtClean="0"/>
              <a:t>	&lt;div&gt;&lt;input name="income" value="100000"/&gt;&lt;/div&gt;</a:t>
            </a:r>
          </a:p>
          <a:p>
            <a:r>
              <a:rPr lang="en-US" altLang="zh-CN" smtClean="0"/>
              <a:t>	&lt;div class="clear"&gt;&lt;/div&gt;</a:t>
            </a:r>
          </a:p>
          <a:p>
            <a:r>
              <a:rPr lang="en-US" altLang="zh-CN" smtClean="0"/>
              <a:t>	&lt;div&gt;</a:t>
            </a:r>
            <a:r>
              <a:rPr lang="zh-CN" altLang="en-US" smtClean="0"/>
              <a:t>结婚</a:t>
            </a:r>
            <a:r>
              <a:rPr lang="en-US" altLang="zh-CN" smtClean="0"/>
              <a:t>:&lt;/div&gt;</a:t>
            </a:r>
          </a:p>
          <a:p>
            <a:r>
              <a:rPr lang="en-US" altLang="zh-CN" smtClean="0"/>
              <a:t>	&lt;div&gt;</a:t>
            </a:r>
          </a:p>
          <a:p>
            <a:r>
              <a:rPr lang="en-US" altLang="zh-CN" smtClean="0"/>
              <a:t>	&lt;input type="radio" name="isMarried" value="true" checked="checked"/&gt;</a:t>
            </a:r>
            <a:r>
              <a:rPr lang="zh-CN" altLang="en-US" smtClean="0"/>
              <a:t>是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&lt;input type="radio" name="isMarried" value="false"/&gt;</a:t>
            </a:r>
            <a:r>
              <a:rPr lang="zh-CN" altLang="en-US" smtClean="0"/>
              <a:t>否</a:t>
            </a:r>
            <a:r>
              <a:rPr lang="en-US" altLang="zh-CN" smtClean="0"/>
              <a:t>&lt;/div&gt;</a:t>
            </a:r>
          </a:p>
          <a:p>
            <a:r>
              <a:rPr lang="en-US" altLang="zh-CN" smtClean="0"/>
              <a:t>	&lt;div class="clear"&gt;&lt;/div&gt;</a:t>
            </a:r>
          </a:p>
          <a:p>
            <a:r>
              <a:rPr lang="en-US" altLang="zh-CN" smtClean="0"/>
              <a:t>	&lt;div&gt;</a:t>
            </a:r>
            <a:r>
              <a:rPr lang="zh-CN" altLang="en-US" smtClean="0"/>
              <a:t>兴趣</a:t>
            </a:r>
            <a:r>
              <a:rPr lang="en-US" altLang="zh-CN" smtClean="0"/>
              <a:t>:&lt;/div&gt;</a:t>
            </a:r>
          </a:p>
          <a:p>
            <a:r>
              <a:rPr lang="en-US" altLang="zh-CN" smtClean="0"/>
              <a:t>	&lt;div&gt;</a:t>
            </a:r>
          </a:p>
          <a:p>
            <a:r>
              <a:rPr lang="en-US" altLang="zh-CN" smtClean="0"/>
              <a:t>	&lt;input type="checkbox" name="interests" value="</a:t>
            </a:r>
            <a:r>
              <a:rPr lang="zh-CN" altLang="en-US" smtClean="0"/>
              <a:t>听歌</a:t>
            </a:r>
            <a:r>
              <a:rPr lang="en-US" altLang="zh-CN" smtClean="0"/>
              <a:t>" checked="checked"/&gt;</a:t>
            </a:r>
            <a:r>
              <a:rPr lang="zh-CN" altLang="en-US" smtClean="0"/>
              <a:t>听歌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&lt;input type="checkbox" name="interests" value="</a:t>
            </a:r>
            <a:r>
              <a:rPr lang="zh-CN" altLang="en-US" smtClean="0"/>
              <a:t>书法</a:t>
            </a:r>
            <a:r>
              <a:rPr lang="en-US" altLang="zh-CN" smtClean="0"/>
              <a:t>" checked="checked"/&gt;</a:t>
            </a:r>
            <a:r>
              <a:rPr lang="zh-CN" altLang="en-US" smtClean="0"/>
              <a:t>书法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&lt;input type="checkbox" name="interests" value="</a:t>
            </a:r>
            <a:r>
              <a:rPr lang="zh-CN" altLang="en-US" smtClean="0"/>
              <a:t>看电影</a:t>
            </a:r>
            <a:r>
              <a:rPr lang="en-US" altLang="zh-CN" smtClean="0"/>
              <a:t>" checked="checked"/&gt;</a:t>
            </a:r>
            <a:r>
              <a:rPr lang="zh-CN" altLang="en-US" smtClean="0"/>
              <a:t>看电影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&lt;/div&gt;</a:t>
            </a:r>
          </a:p>
          <a:p>
            <a:r>
              <a:rPr lang="en-US" altLang="zh-CN" smtClean="0"/>
              <a:t>	&lt;div class="clear"&gt;&lt;/div&gt;</a:t>
            </a:r>
          </a:p>
          <a:p>
            <a:r>
              <a:rPr lang="en-US" altLang="zh-CN" smtClean="0"/>
              <a:t>	&lt;div&gt;&lt;input type="submit" value="</a:t>
            </a:r>
            <a:r>
              <a:rPr lang="zh-CN" altLang="en-US" smtClean="0"/>
              <a:t>提交表单</a:t>
            </a:r>
            <a:r>
              <a:rPr lang="en-US" altLang="zh-CN" smtClean="0"/>
              <a:t>"/&gt;&lt;/div&gt;</a:t>
            </a:r>
          </a:p>
          <a:p>
            <a:r>
              <a:rPr lang="en-US" altLang="zh-CN" smtClean="0"/>
              <a:t>&lt;/form&gt;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代码：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	@RequestMapping("/demo")</a:t>
            </a:r>
          </a:p>
          <a:p>
            <a:r>
              <a:rPr lang="en-US" altLang="zh-CN" smtClean="0"/>
              <a:t>	@ResponseStatus(value = HttpStatus.OK) //</a:t>
            </a:r>
            <a:r>
              <a:rPr lang="zh-CN" altLang="en-US" smtClean="0"/>
              <a:t>无需跳转页面，直接返回</a:t>
            </a:r>
            <a:r>
              <a:rPr lang="en-US" altLang="zh-CN" smtClean="0"/>
              <a:t>200</a:t>
            </a:r>
            <a:r>
              <a:rPr lang="zh-CN" altLang="en-US" smtClean="0"/>
              <a:t>状态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public void demo1(String name, Integer age, Double income, Boolean isMarried, String[] interests) {</a:t>
            </a:r>
          </a:p>
          <a:p>
            <a:r>
              <a:rPr lang="en-US" altLang="zh-CN" smtClean="0"/>
              <a:t>		System.out.println("</a:t>
            </a:r>
            <a:r>
              <a:rPr lang="zh-CN" altLang="en-US" smtClean="0"/>
              <a:t>简单数据类型绑定</a:t>
            </a:r>
            <a:r>
              <a:rPr lang="en-US" altLang="zh-CN" smtClean="0"/>
              <a:t>=========");</a:t>
            </a:r>
          </a:p>
          <a:p>
            <a:r>
              <a:rPr lang="en-US" altLang="zh-CN" smtClean="0"/>
              <a:t>		System.out.println("</a:t>
            </a:r>
            <a:r>
              <a:rPr lang="zh-CN" altLang="en-US" smtClean="0"/>
              <a:t>名字</a:t>
            </a:r>
            <a:r>
              <a:rPr lang="en-US" altLang="zh-CN" smtClean="0"/>
              <a:t>:" + name);</a:t>
            </a:r>
          </a:p>
          <a:p>
            <a:r>
              <a:rPr lang="en-US" altLang="zh-CN" smtClean="0"/>
              <a:t>		System.out.println("</a:t>
            </a:r>
            <a:r>
              <a:rPr lang="zh-CN" altLang="en-US" smtClean="0"/>
              <a:t>年龄</a:t>
            </a:r>
            <a:r>
              <a:rPr lang="en-US" altLang="zh-CN" smtClean="0"/>
              <a:t>:" + age);</a:t>
            </a:r>
          </a:p>
          <a:p>
            <a:r>
              <a:rPr lang="en-US" altLang="zh-CN" smtClean="0"/>
              <a:t>		System.out.println("</a:t>
            </a:r>
            <a:r>
              <a:rPr lang="zh-CN" altLang="en-US" smtClean="0"/>
              <a:t>收入</a:t>
            </a:r>
            <a:r>
              <a:rPr lang="en-US" altLang="zh-CN" smtClean="0"/>
              <a:t>:" + income);</a:t>
            </a:r>
          </a:p>
          <a:p>
            <a:r>
              <a:rPr lang="en-US" altLang="zh-CN" smtClean="0"/>
              <a:t>		System.out.println("</a:t>
            </a:r>
            <a:r>
              <a:rPr lang="zh-CN" altLang="en-US" smtClean="0"/>
              <a:t>已结婚</a:t>
            </a:r>
            <a:r>
              <a:rPr lang="en-US" altLang="zh-CN" smtClean="0"/>
              <a:t>:" + isMarried);</a:t>
            </a:r>
          </a:p>
          <a:p>
            <a:r>
              <a:rPr lang="en-US" altLang="zh-CN" smtClean="0"/>
              <a:t>		System.out.println("</a:t>
            </a:r>
            <a:r>
              <a:rPr lang="zh-CN" altLang="en-US" smtClean="0"/>
              <a:t>兴趣</a:t>
            </a:r>
            <a:r>
              <a:rPr lang="en-US" altLang="zh-CN" smtClean="0"/>
              <a:t>:");</a:t>
            </a:r>
          </a:p>
          <a:p>
            <a:r>
              <a:rPr lang="en-US" altLang="zh-CN" smtClean="0"/>
              <a:t>		for (String interest : interests) {</a:t>
            </a:r>
          </a:p>
          <a:p>
            <a:r>
              <a:rPr lang="en-US" altLang="zh-CN" smtClean="0"/>
              <a:t>			System.out.println(interest);</a:t>
            </a:r>
          </a:p>
          <a:p>
            <a:r>
              <a:rPr lang="en-US" altLang="zh-CN" smtClean="0"/>
              <a:t>		}</a:t>
            </a:r>
          </a:p>
          <a:p>
            <a:r>
              <a:rPr lang="en-US" altLang="zh-CN" smtClean="0"/>
              <a:t>		System.out.println("====================");</a:t>
            </a:r>
          </a:p>
          <a:p>
            <a:r>
              <a:rPr lang="en-US" altLang="zh-CN" smtClean="0"/>
              <a:t>	}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47818-4036-4099-92EB-D03FE2156E5C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7377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47818-4036-4099-92EB-D03FE2156E5C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058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&lt;%@ page language=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"java"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contentType=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"text/html; charset=UTF-8"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pageEncoding=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"UTF-8"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%&gt;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&lt;%@ taglib prefix=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"c"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uri=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"http://java.sun.com/jsp/jstl/core"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%&gt;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&lt;!DOCTYPE html&gt;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&lt;html&gt;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&lt;head&gt;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&lt;title&gt;JSTL Demo&lt;/title&gt;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&lt;/head&gt;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&lt;body&gt;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&lt;table&gt;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&lt;thead&gt;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&lt;tr&gt;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	&lt;th&gt;ID&lt;/th&gt;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	&lt;th&gt;UserName&lt;/th&gt;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	&lt;th&gt;Name&lt;/th&gt;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	&lt;th&gt;Age&lt;/th&gt;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&lt;/tr&gt;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&lt;/thead&gt;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&lt;tbody&gt;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	&lt;c:forEach items=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"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${users}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"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var=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"user"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		&lt;tr&gt;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			&lt;td&gt;${user.id}&lt;/&lt;td&gt;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			&lt;td&gt;${user.userName}&lt;/&lt;td&gt;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			&lt;td&gt;${user.name}&lt;/&lt;td&gt;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			&lt;td&gt;${user.age}&lt;/&lt;td&gt;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		&lt;/tr&gt;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	&lt;/c:forEach&gt;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&lt;/tbody&gt;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&lt;/table&gt;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&lt;/body&gt;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&lt;/html&gt;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lang="en-US" altLang="zh-CN" smtClean="0"/>
          </a:p>
          <a:p>
            <a:r>
              <a:rPr lang="en-US" altLang="zh-CN" smtClean="0"/>
              <a:t>Controller</a:t>
            </a:r>
            <a:r>
              <a:rPr lang="zh-CN" altLang="en-US" smtClean="0"/>
              <a:t>：</a:t>
            </a:r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@RequestMapping("/demo9")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public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ModelAndView demo9(){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ModelAndView modelAndView 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ModelAndView("jstl-demo");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List&lt;User&gt; users 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ArrayList&lt;User&gt;();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i = 0; i &lt; 10; i++) {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User user 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User();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user.setAge(20 + i);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user.setCreated(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Date());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user.setId(Long.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valueOf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(i));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user.setName("name_" + i);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user.setPassword("123456");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user.setSex(i / 2);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user.setUpdated(user.getCreated());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user.setUserName("userName_"+i);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users.add(user);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}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modelAndView.addObject("users",users);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return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modelAndView;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}</a:t>
            </a:r>
            <a:endParaRPr lang="zh-CN" altLang="zh-CN" sz="1200" kern="120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47818-4036-4099-92EB-D03FE2156E5C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00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800" smtClean="0"/>
          </a:p>
        </p:txBody>
      </p:sp>
      <p:pic>
        <p:nvPicPr>
          <p:cNvPr id="7" name="Picture 10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555875" y="836613"/>
            <a:ext cx="5762625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300" b="1" smtClean="0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上海传智播客教育  </a:t>
            </a:r>
            <a:r>
              <a:rPr lang="zh-CN" altLang="zh-CN"/>
              <a:t>sh.itcast.cn</a:t>
            </a:r>
            <a:endParaRPr lang="en-US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2AB82185-1E0F-43F8-AF69-122EFA4EA76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22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上海传智播客教育 </a:t>
            </a:r>
            <a:r>
              <a:rPr lang="en-US" altLang="zh-CN"/>
              <a:t>sh.itcast.cn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36CCC9-825D-4727-84F8-05583384A89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952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上海传智播客教育 </a:t>
            </a:r>
            <a:r>
              <a:rPr lang="en-US" altLang="zh-CN"/>
              <a:t>sh.itcast.cn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80944-C0ED-4D8D-A8FA-41222487AA3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679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上海传智播客教育 </a:t>
            </a:r>
            <a:r>
              <a:rPr lang="en-US" altLang="zh-CN"/>
              <a:t>sh.itcast.cn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D6CDE-0ACE-437F-AC8E-9B27751FD25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444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上海传智播客教育 </a:t>
            </a:r>
            <a:r>
              <a:rPr lang="en-US" altLang="zh-CN"/>
              <a:t>sh.itcast.cn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8A83AF-E7E4-476C-8589-00E8E15D632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178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上海传智播客教育 </a:t>
            </a:r>
            <a:r>
              <a:rPr lang="en-US" altLang="zh-CN"/>
              <a:t>sh.itcast.cn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1428C5-5311-47E5-8D2B-EFB2C71340C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28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上海传智播客教育 </a:t>
            </a:r>
            <a:r>
              <a:rPr lang="en-US" altLang="zh-CN"/>
              <a:t>sh.itcast.cn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5BC9FB-BBA7-4AC5-9B5D-264644451BC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08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上海传智播客教育 </a:t>
            </a:r>
            <a:r>
              <a:rPr lang="en-US" altLang="zh-CN"/>
              <a:t>sh.itcast.cn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5F9C66-BF0D-4174-8419-A7EE2754D96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688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上海传智播客教育 </a:t>
            </a:r>
            <a:r>
              <a:rPr lang="en-US" altLang="zh-CN"/>
              <a:t>sh.itcast.cn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8C127-F39F-46FD-BEFA-AB6D424877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6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上海传智播客教育 </a:t>
            </a:r>
            <a:r>
              <a:rPr lang="en-US" altLang="zh-CN"/>
              <a:t>sh.itcast.cn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2867B-08B0-468F-AF93-D861BDE60C1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29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上海传智播客教育 </a:t>
            </a:r>
            <a:r>
              <a:rPr lang="en-US" altLang="zh-CN"/>
              <a:t>sh.itcast.cn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55DDB6-9224-4C24-9FA5-C0CCB2647AB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44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上海传智播客教育 </a:t>
            </a:r>
            <a:r>
              <a:rPr lang="en-US" altLang="zh-CN"/>
              <a:t>sh.itcast.cn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fld id="{96EA7DA1-B738-4694-B3FE-CBA58CEA5A2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57626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300" b="1" smtClean="0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user/8/quer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hello.a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smtClean="0"/>
              <a:t>上海传智播客教育  </a:t>
            </a:r>
            <a:r>
              <a:rPr lang="zh-CN" altLang="zh-CN" sz="1400" smtClean="0"/>
              <a:t>sh.itcast.cn</a:t>
            </a:r>
            <a:endParaRPr lang="en-US" altLang="zh-CN" sz="14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916113"/>
            <a:ext cx="8064500" cy="936625"/>
          </a:xfrm>
          <a:noFill/>
        </p:spPr>
        <p:txBody>
          <a:bodyPr lIns="92075" tIns="46038" rIns="92075" bIns="46038" anchorCtr="0"/>
          <a:lstStyle/>
          <a:p>
            <a:pPr eaLnBrk="1" hangingPunct="1"/>
            <a:r>
              <a:rPr lang="en-US" altLang="zh-CN" b="1" i="0" smtClean="0"/>
              <a:t>SpringMVC</a:t>
            </a:r>
            <a:r>
              <a:rPr lang="zh-CN" altLang="en-US" b="1" i="0" smtClean="0"/>
              <a:t>课件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979613" y="4508500"/>
            <a:ext cx="5399087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/>
              <a:t>花和尚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Ant</a:t>
            </a:r>
            <a:r>
              <a:rPr lang="zh-CN" altLang="en-US" smtClean="0"/>
              <a:t>风格的</a:t>
            </a:r>
            <a:r>
              <a:rPr lang="en-US" altLang="zh-CN" smtClean="0"/>
              <a:t>URL</a:t>
            </a:r>
            <a:r>
              <a:rPr lang="zh-CN" altLang="en-US" smtClean="0"/>
              <a:t>映射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Ant</a:t>
            </a:r>
            <a:r>
              <a:rPr lang="zh-CN" altLang="zh-CN" smtClean="0"/>
              <a:t>通配符有三种：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469828"/>
              </p:ext>
            </p:extLst>
          </p:nvPr>
        </p:nvGraphicFramePr>
        <p:xfrm>
          <a:off x="778187" y="2636912"/>
          <a:ext cx="4729918" cy="1512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4959"/>
                <a:gridCol w="2364959"/>
              </a:tblGrid>
              <a:tr h="2520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通配符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说明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20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?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匹配任何单字符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40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*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匹配</a:t>
                      </a:r>
                      <a:r>
                        <a:rPr lang="en-US" sz="1600" kern="100">
                          <a:effectLst/>
                        </a:rPr>
                        <a:t>0</a:t>
                      </a:r>
                      <a:r>
                        <a:rPr lang="zh-CN" sz="1600" kern="100">
                          <a:effectLst/>
                        </a:rPr>
                        <a:t>或者任意数量的字符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40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**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匹配</a:t>
                      </a:r>
                      <a:r>
                        <a:rPr lang="en-US" sz="1600" kern="100">
                          <a:effectLst/>
                        </a:rPr>
                        <a:t>0</a:t>
                      </a:r>
                      <a:r>
                        <a:rPr lang="zh-CN" sz="1600" kern="100">
                          <a:effectLst/>
                        </a:rPr>
                        <a:t>或者更多的目录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84213" y="4351107"/>
            <a:ext cx="7552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@RequestMapping("/test/*/show")</a:t>
            </a:r>
            <a:endParaRPr lang="zh-CN" altLang="zh-CN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匹配：</a:t>
            </a: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/hello/test/a/show.action</a:t>
            </a:r>
            <a:endParaRPr lang="zh-CN" altLang="zh-CN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/hello/test/b/show.action</a:t>
            </a:r>
            <a:endParaRPr lang="zh-CN" altLang="zh-CN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都是有效的。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9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占位符映射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en-US" altLang="zh-CN" sz="2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zh-CN" sz="2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中可以通过一个或多个</a:t>
            </a:r>
            <a:r>
              <a:rPr lang="en-US" altLang="zh-CN" sz="2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{xxxx}</a:t>
            </a:r>
            <a:r>
              <a:rPr lang="zh-CN" altLang="zh-CN" sz="2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占位符映射。</a:t>
            </a:r>
          </a:p>
          <a:p>
            <a:pPr marL="0" indent="0">
              <a:buNone/>
            </a:pPr>
            <a:r>
              <a:rPr lang="zh-CN" altLang="zh-CN" sz="28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2800" i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altLang="zh-CN" sz="2800" i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PathVariable(“xxx”)</a:t>
            </a:r>
            <a:r>
              <a:rPr lang="zh-CN" altLang="zh-CN" sz="28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绑定</a:t>
            </a:r>
            <a:r>
              <a:rPr lang="zh-CN" altLang="zh-CN" sz="28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到方法的入参中</a:t>
            </a:r>
            <a:r>
              <a:rPr lang="zh-CN" altLang="zh-CN" sz="28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smtClean="0"/>
          </a:p>
          <a:p>
            <a:pPr marL="0" indent="0">
              <a:buNone/>
            </a:pPr>
            <a:r>
              <a:rPr lang="zh-CN" altLang="en-US" sz="2800" smtClean="0"/>
              <a:t>例如：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 i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@RequestMapping</a:t>
            </a:r>
            <a:r>
              <a:rPr lang="en-US" altLang="zh-CN" sz="2800" i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(“/user/{</a:t>
            </a:r>
            <a:r>
              <a:rPr lang="en-US" altLang="zh-CN" sz="2800" i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userId}/query</a:t>
            </a:r>
            <a:r>
              <a:rPr lang="en-US" altLang="zh-CN" sz="2800" i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")</a:t>
            </a:r>
          </a:p>
          <a:p>
            <a:pPr marL="0" indent="0">
              <a:buNone/>
            </a:pPr>
            <a:r>
              <a:rPr lang="zh-CN" altLang="en-US" sz="28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en-US" altLang="zh-CN" sz="28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28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http://localhost/user/8/query</a:t>
            </a:r>
            <a:endParaRPr lang="en-US" altLang="zh-CN" sz="28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1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@PathVariable</a:t>
            </a:r>
            <a:r>
              <a:rPr lang="zh-CN" altLang="zh-CN"/>
              <a:t>小误区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在有些参考资料中说，如果定义的参数名和占位符中的名称是相同的，则可以将 </a:t>
            </a:r>
            <a:r>
              <a:rPr lang="en-US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@PathVariable(xxxx) </a:t>
            </a: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简写为：</a:t>
            </a:r>
            <a:r>
              <a:rPr lang="en-US" altLang="zh-CN" sz="20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@PathVariable</a:t>
            </a:r>
            <a:r>
              <a:rPr lang="zh-CN" altLang="zh-CN" sz="20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000" b="1" kern="1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这其实是错误的</a:t>
            </a:r>
            <a:r>
              <a:rPr lang="zh-CN" altLang="zh-CN" sz="2000" b="1" kern="10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！</a:t>
            </a:r>
            <a:endParaRPr lang="zh-CN" altLang="zh-CN" sz="20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因为在正常编译时，</a:t>
            </a:r>
            <a:r>
              <a:rPr lang="en-US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类反射对象是不包含方法的入参名称的，如果编译时将</a:t>
            </a:r>
            <a:r>
              <a:rPr lang="en-US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debug</a:t>
            </a: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打开（</a:t>
            </a:r>
            <a:r>
              <a:rPr lang="en-US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javac –debug=no</a:t>
            </a: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），方法的入参名称会记录到类中</a:t>
            </a:r>
            <a:r>
              <a:rPr lang="zh-CN" altLang="zh-CN" sz="20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20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en-US" sz="20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Eclipse</a:t>
            </a:r>
            <a:r>
              <a:rPr lang="zh-CN" altLang="en-US" sz="20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中可以这样设置</a:t>
            </a:r>
            <a:r>
              <a:rPr lang="en-US" altLang="zh-CN" sz="20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项目属性</a:t>
            </a:r>
            <a:r>
              <a:rPr lang="en-US" altLang="zh-CN" sz="20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Java Compiler</a:t>
            </a:r>
            <a:r>
              <a:rPr lang="en-US" altLang="zh-CN" sz="20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zh-CN" altLang="zh-CN" sz="20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42" y="4821238"/>
            <a:ext cx="44005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zh-CN" sz="3600" b="1"/>
              <a:t>限定请求方法的</a:t>
            </a:r>
            <a:r>
              <a:rPr lang="zh-CN" altLang="zh-CN" sz="3600" b="1" smtClean="0"/>
              <a:t>映射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zh-CN" altLang="zh-CN" sz="32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32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sz="32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请求中最常用的请求方法是</a:t>
            </a:r>
            <a:r>
              <a:rPr lang="en-US" altLang="zh-CN" sz="32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zh-CN" sz="32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POST</a:t>
            </a:r>
            <a:r>
              <a:rPr lang="zh-CN" altLang="zh-CN" sz="32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，还有其他的一些方法，</a:t>
            </a:r>
            <a:r>
              <a:rPr lang="en-US" altLang="zh-CN" sz="32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DELET</a:t>
            </a:r>
            <a:r>
              <a:rPr lang="zh-CN" altLang="zh-CN" sz="32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PUT</a:t>
            </a:r>
            <a:r>
              <a:rPr lang="zh-CN" altLang="zh-CN" sz="32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zh-CN" altLang="zh-CN" sz="32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r>
              <a:rPr lang="zh-CN" altLang="zh-CN" sz="32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2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en-US" sz="32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endParaRPr lang="en-US" altLang="zh-CN" sz="32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600" i="1"/>
              <a:t>@RequestMapping(value = "/{userId}/query",method=RequestMethod.GET</a:t>
            </a:r>
            <a:r>
              <a:rPr lang="en-US" altLang="zh-CN" sz="1600" i="1" smtClean="0"/>
              <a:t>)</a:t>
            </a: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600" i="1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600"/>
              <a:t>@RequestMapping(value = "/{userId}/query",method={RequestMethod.</a:t>
            </a:r>
            <a:r>
              <a:rPr lang="en-US" altLang="zh-CN" sz="1600" i="1"/>
              <a:t>GET,RequestMethod.POST})</a:t>
            </a:r>
            <a:endParaRPr lang="zh-CN" altLang="zh-CN" sz="1600" i="1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4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限定参数映射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smtClean="0"/>
              <a:t>设定请求的参数来映射</a:t>
            </a:r>
            <a:r>
              <a:rPr lang="en-US" altLang="zh-CN" sz="1600" smtClean="0"/>
              <a:t>URL</a:t>
            </a:r>
            <a:r>
              <a:rPr lang="zh-CN" altLang="en-US" sz="1600" smtClean="0"/>
              <a:t>，例如：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 i="1" smtClean="0"/>
              <a:t>@</a:t>
            </a:r>
            <a:r>
              <a:rPr lang="en-US" altLang="zh-CN" sz="1600" i="1"/>
              <a:t>RequestMapping(value="/query",params="userId</a:t>
            </a:r>
            <a:r>
              <a:rPr lang="en-US" altLang="zh-CN" sz="1600" i="1" smtClean="0"/>
              <a:t>")</a:t>
            </a:r>
          </a:p>
          <a:p>
            <a:pPr marL="0" indent="0">
              <a:buNone/>
            </a:pPr>
            <a:endParaRPr lang="en-US" altLang="zh-CN" sz="1600"/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要求请求中必须带有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userId</a:t>
            </a:r>
            <a:r>
              <a:rPr lang="zh-CN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参数。</a:t>
            </a: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参数的限制规则如下：</a:t>
            </a: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>
              <a:spcAft>
                <a:spcPts val="0"/>
              </a:spcAft>
              <a:buNone/>
            </a:pPr>
            <a:r>
              <a:rPr lang="en-US" altLang="zh-CN" sz="1600" kern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params=”userId” </a:t>
            </a:r>
            <a:r>
              <a:rPr lang="zh-CN" altLang="zh-CN" sz="1600" kern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请求参数中必须包含</a:t>
            </a:r>
            <a:r>
              <a:rPr lang="en-US" altLang="zh-CN" sz="1600" kern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userId</a:t>
            </a:r>
            <a:endParaRPr lang="zh-CN" altLang="zh-CN" sz="1800" kern="10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>
              <a:spcAft>
                <a:spcPts val="0"/>
              </a:spcAft>
              <a:buNone/>
            </a:pPr>
            <a:r>
              <a:rPr lang="en-US" altLang="zh-CN" sz="1600" kern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params=”!userId” </a:t>
            </a:r>
            <a:r>
              <a:rPr lang="zh-CN" altLang="zh-CN" sz="1600" kern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请求参数中不能包含</a:t>
            </a:r>
            <a:r>
              <a:rPr lang="en-US" altLang="zh-CN" sz="1600" kern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userId</a:t>
            </a:r>
            <a:endParaRPr lang="zh-CN" altLang="zh-CN" sz="1800" kern="10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>
              <a:spcAft>
                <a:spcPts val="0"/>
              </a:spcAft>
              <a:buNone/>
            </a:pPr>
            <a:r>
              <a:rPr lang="en-US" altLang="zh-CN" sz="1600" kern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params=”userId!=1” </a:t>
            </a:r>
            <a:r>
              <a:rPr lang="zh-CN" altLang="zh-CN" sz="1600" kern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请求参数必须包含</a:t>
            </a:r>
            <a:r>
              <a:rPr lang="en-US" altLang="zh-CN" sz="1600" kern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userId</a:t>
            </a:r>
            <a:r>
              <a:rPr lang="zh-CN" altLang="zh-CN" sz="1600" kern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，但其值不能为</a:t>
            </a:r>
            <a:r>
              <a:rPr lang="en-US" altLang="zh-CN" sz="1600" kern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1800" kern="10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>
              <a:spcAft>
                <a:spcPts val="0"/>
              </a:spcAft>
              <a:buNone/>
            </a:pPr>
            <a:r>
              <a:rPr lang="en-US" altLang="zh-CN" sz="1600" kern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params={“userId”,”name”} </a:t>
            </a:r>
            <a:r>
              <a:rPr lang="zh-CN" altLang="zh-CN" sz="1600" kern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必须包含</a:t>
            </a:r>
            <a:r>
              <a:rPr lang="en-US" altLang="zh-CN" sz="1600" kern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userId</a:t>
            </a:r>
            <a:r>
              <a:rPr lang="zh-CN" altLang="zh-CN" sz="1600" kern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1600" kern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zh-CN" altLang="zh-CN" sz="1600" kern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参数</a:t>
            </a:r>
            <a:endParaRPr lang="zh-CN" altLang="zh-CN" sz="1800" kern="10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6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11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绑定</a:t>
            </a:r>
            <a:r>
              <a:rPr lang="en-US" altLang="zh-CN" smtClean="0"/>
              <a:t>Servlet</a:t>
            </a:r>
            <a:r>
              <a:rPr lang="zh-CN" altLang="en-US" smtClean="0"/>
              <a:t>内置</a:t>
            </a:r>
            <a:r>
              <a:rPr lang="zh-CN" altLang="zh-CN" smtClean="0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000"/>
              <a:t>在</a:t>
            </a:r>
            <a:r>
              <a:rPr lang="en-US" altLang="zh-CN" sz="2000"/>
              <a:t>Controller</a:t>
            </a:r>
            <a:r>
              <a:rPr lang="zh-CN" altLang="zh-CN" sz="2000"/>
              <a:t>中获取</a:t>
            </a:r>
            <a:r>
              <a:rPr lang="en-US" altLang="zh-CN" sz="2000"/>
              <a:t>Servlet</a:t>
            </a:r>
            <a:r>
              <a:rPr lang="zh-CN" altLang="zh-CN" sz="2000"/>
              <a:t>的内置</a:t>
            </a:r>
            <a:r>
              <a:rPr lang="zh-CN" altLang="zh-CN" sz="2000" smtClean="0"/>
              <a:t>对象</a:t>
            </a:r>
            <a:r>
              <a:rPr lang="zh-CN" altLang="en-US" sz="2000" smtClean="0"/>
              <a:t>（</a:t>
            </a:r>
            <a:r>
              <a:rPr lang="en-US" altLang="zh-CN" sz="2000" smtClean="0"/>
              <a:t>Request</a:t>
            </a:r>
            <a:r>
              <a:rPr lang="zh-CN" altLang="en-US" sz="2000" smtClean="0"/>
              <a:t>、</a:t>
            </a:r>
            <a:r>
              <a:rPr lang="en-US" altLang="zh-CN" sz="2000" smtClean="0"/>
              <a:t>Response</a:t>
            </a:r>
            <a:r>
              <a:rPr lang="zh-CN" altLang="en-US" sz="2000" smtClean="0"/>
              <a:t>、</a:t>
            </a:r>
            <a:r>
              <a:rPr lang="en-US" altLang="zh-CN" sz="2000" smtClean="0"/>
              <a:t>Session</a:t>
            </a:r>
            <a:r>
              <a:rPr lang="zh-CN" altLang="en-US" sz="2000" smtClean="0"/>
              <a:t>）</a:t>
            </a:r>
            <a:r>
              <a:rPr lang="zh-CN" altLang="zh-CN" sz="2000" smtClean="0"/>
              <a:t>是</a:t>
            </a:r>
            <a:r>
              <a:rPr lang="zh-CN" altLang="zh-CN" sz="2000"/>
              <a:t>非常简单的，如下</a:t>
            </a:r>
            <a:r>
              <a:rPr lang="zh-CN" altLang="zh-CN" sz="2000" smtClean="0"/>
              <a:t>：</a:t>
            </a:r>
            <a:endParaRPr lang="en-US" altLang="zh-CN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kern="0" smtClean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600" kern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test(HttpServletRequest request){……}</a:t>
            </a:r>
          </a:p>
          <a:p>
            <a:pPr marL="0" indent="0">
              <a:spcAft>
                <a:spcPts val="0"/>
              </a:spcAft>
              <a:buNone/>
            </a:pPr>
            <a:endParaRPr lang="en-US" altLang="zh-CN" sz="1600" kern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kern="0" smtClean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600" kern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test(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HttpServletResponse</a:t>
            </a:r>
            <a:r>
              <a:rPr lang="en-US" altLang="zh-CN" sz="1600" kern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response</a:t>
            </a:r>
            <a:r>
              <a:rPr lang="en-US" altLang="zh-CN" sz="1600" kern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){……}</a:t>
            </a:r>
            <a:endParaRPr lang="zh-CN" altLang="zh-CN" sz="16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US" altLang="zh-CN" sz="16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kern="0" smtClean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600" kern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test(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HttpSession session</a:t>
            </a:r>
            <a:r>
              <a:rPr lang="en-US" altLang="zh-CN" sz="1600" kern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){……}</a:t>
            </a:r>
            <a:endParaRPr lang="zh-CN" altLang="zh-CN" sz="16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zh-CN" altLang="zh-CN" sz="16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468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@</a:t>
            </a:r>
            <a:r>
              <a:rPr lang="en-US" altLang="zh-CN" smtClean="0"/>
              <a:t>PathVariable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mtClean="0"/>
              <a:t>通过</a:t>
            </a:r>
            <a:r>
              <a:rPr lang="en-US" altLang="zh-CN" i="1"/>
              <a:t>@</a:t>
            </a:r>
            <a:r>
              <a:rPr lang="en-US" altLang="zh-CN" i="1" smtClean="0"/>
              <a:t>PathVariable</a:t>
            </a:r>
            <a:r>
              <a:rPr lang="zh-CN" altLang="en-US" smtClean="0"/>
              <a:t>可以绑定占位符参数到方法参数中，例如：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i="1"/>
              <a:t>@PathVariable("userId") Long </a:t>
            </a:r>
            <a:r>
              <a:rPr lang="en-US" altLang="zh-CN" i="1" smtClean="0"/>
              <a:t>userId</a:t>
            </a:r>
            <a:endParaRPr lang="zh-CN" altLang="zh-CN" i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916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3600" b="1"/>
              <a:t>@</a:t>
            </a:r>
            <a:r>
              <a:rPr lang="en-US" altLang="zh-CN" sz="3600" b="1" smtClean="0"/>
              <a:t>RequestParam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en-US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@RequestParam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有三个参数：</a:t>
            </a:r>
          </a:p>
          <a:p>
            <a:pPr lvl="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i="1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：参数名；</a:t>
            </a:r>
          </a:p>
          <a:p>
            <a:pPr lvl="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i="1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required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：是否必需，默认为</a:t>
            </a:r>
            <a:r>
              <a:rPr lang="en-US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，表示请求参数中必须包含该参数，如果不包含抛出异常。</a:t>
            </a:r>
          </a:p>
          <a:p>
            <a:pPr lvl="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i="1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defaultValue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：默认参数值，如果设置了该值自动将</a:t>
            </a:r>
            <a:r>
              <a:rPr lang="en-US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required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设置为</a:t>
            </a:r>
            <a:r>
              <a:rPr lang="en-US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，如果参数</a:t>
            </a:r>
            <a:r>
              <a:rPr lang="zh-CN" altLang="zh-CN" sz="24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24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没有</a:t>
            </a:r>
            <a:r>
              <a:rPr lang="zh-CN" altLang="zh-CN" sz="24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包含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该参数则使用默认值</a:t>
            </a:r>
            <a:r>
              <a:rPr lang="zh-CN" altLang="zh-CN" sz="24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smtClean="0"/>
              <a:t>示例：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 i="1"/>
              <a:t>@RequestParam(value = "userId", required = </a:t>
            </a:r>
            <a:r>
              <a:rPr lang="en-US" altLang="zh-CN" sz="1800" b="1" i="1"/>
              <a:t>false</a:t>
            </a:r>
            <a:r>
              <a:rPr lang="en-US" altLang="zh-CN" sz="1800" i="1"/>
              <a:t>, defaultValue = "1")</a:t>
            </a:r>
            <a:endParaRPr lang="zh-CN" altLang="en-US" sz="1800" i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9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3600" b="1"/>
              <a:t>@ </a:t>
            </a:r>
            <a:r>
              <a:rPr lang="en-US" altLang="zh-CN" sz="3600" b="1" smtClean="0"/>
              <a:t>CookieValue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SpringMVC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中获取</a:t>
            </a:r>
            <a:r>
              <a:rPr lang="en-US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cookie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值更加方便了，</a:t>
            </a:r>
            <a:r>
              <a:rPr lang="en-US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@CookieValue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可以绑定</a:t>
            </a:r>
            <a:r>
              <a:rPr lang="en-US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cookie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值，和</a:t>
            </a:r>
            <a:r>
              <a:rPr lang="en-US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@RequestParam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一样有三个参数，使用方法</a:t>
            </a:r>
            <a:r>
              <a:rPr lang="zh-CN" altLang="zh-CN" sz="24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20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400" b="1" kern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test(</a:t>
            </a:r>
            <a:r>
              <a:rPr lang="en-US" altLang="zh-CN" sz="1400" kern="0">
                <a:solidFill>
                  <a:srgbClr val="646464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@CookieValue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"JSESSIONID"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String jsessionid)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zh-CN" altLang="zh-CN" sz="20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99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3600" b="1"/>
              <a:t>@</a:t>
            </a:r>
            <a:r>
              <a:rPr lang="en-US" altLang="zh-CN" sz="3600" b="1" smtClean="0"/>
              <a:t>RequestBody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8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@RequestBody</a:t>
            </a:r>
            <a:r>
              <a:rPr lang="zh-CN" altLang="zh-CN" sz="28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可以将请求的</a:t>
            </a:r>
            <a:r>
              <a:rPr lang="en-US" altLang="zh-CN" sz="28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zh-CN" sz="28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字符串转化为</a:t>
            </a:r>
            <a:r>
              <a:rPr lang="en-US" altLang="zh-CN" sz="28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POJO</a:t>
            </a:r>
            <a:r>
              <a:rPr lang="zh-CN" altLang="zh-CN" sz="28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zh-CN" altLang="zh-CN" sz="28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示例：</a:t>
            </a:r>
            <a:endParaRPr lang="en-US" altLang="zh-CN" sz="18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smtClean="0">
                <a:solidFill>
                  <a:srgbClr val="646464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RequestMapping(value = </a:t>
            </a:r>
            <a:r>
              <a:rPr lang="en-US" altLang="zh-CN" sz="1400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"/register/json"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b="1" kern="0" smtClean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400" kern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ModelAndView registerUser(</a:t>
            </a:r>
            <a:r>
              <a:rPr lang="en-US" altLang="zh-CN" sz="1400" kern="0">
                <a:solidFill>
                  <a:srgbClr val="646464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@RequestBody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User user) {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i="1" kern="0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logger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.info(</a:t>
            </a:r>
            <a:r>
              <a:rPr lang="en-US" altLang="zh-CN" sz="1400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"User</a:t>
            </a:r>
            <a:r>
              <a:rPr lang="zh-CN" altLang="zh-CN" sz="1400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对象为：</a:t>
            </a:r>
            <a:r>
              <a:rPr lang="en-US" altLang="zh-CN" sz="1400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{}"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user);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b="1" kern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ModelAndView(</a:t>
            </a:r>
            <a:r>
              <a:rPr lang="en-US" altLang="zh-CN" sz="1400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"success"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400" kern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4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smtClean="0"/>
              <a:t>上海传智播客教育 </a:t>
            </a:r>
            <a:r>
              <a:rPr lang="en-US" altLang="zh-CN" sz="1400" smtClean="0"/>
              <a:t>sh.itcast.cn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SpringMVC</a:t>
            </a:r>
            <a:r>
              <a:rPr lang="zh-CN" altLang="en-US" smtClean="0"/>
              <a:t>简介</a:t>
            </a:r>
          </a:p>
        </p:txBody>
      </p:sp>
      <p:sp>
        <p:nvSpPr>
          <p:cNvPr id="5124" name="文本框 2"/>
          <p:cNvSpPr txBox="1">
            <a:spLocks noChangeArrowheads="1"/>
          </p:cNvSpPr>
          <p:nvPr/>
        </p:nvSpPr>
        <p:spPr bwMode="auto">
          <a:xfrm>
            <a:off x="684213" y="2060575"/>
            <a:ext cx="7991475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smtClean="0"/>
              <a:t>大部分</a:t>
            </a:r>
            <a:r>
              <a:rPr lang="en-US" altLang="zh-CN" sz="1600" smtClean="0"/>
              <a:t>java</a:t>
            </a:r>
            <a:r>
              <a:rPr lang="zh-CN" altLang="en-US" sz="1600" smtClean="0"/>
              <a:t>应用都是</a:t>
            </a:r>
            <a:r>
              <a:rPr lang="en-US" altLang="zh-CN" sz="1600" smtClean="0"/>
              <a:t>web</a:t>
            </a:r>
            <a:r>
              <a:rPr lang="zh-CN" altLang="en-US" sz="1600" smtClean="0"/>
              <a:t>应用，展现层是</a:t>
            </a:r>
            <a:r>
              <a:rPr lang="en-US" altLang="zh-CN" sz="1600" smtClean="0"/>
              <a:t>web</a:t>
            </a:r>
            <a:r>
              <a:rPr lang="zh-CN" altLang="en-US" sz="1600" smtClean="0"/>
              <a:t>应用最为重要的部分。</a:t>
            </a:r>
            <a:r>
              <a:rPr lang="en-US" altLang="zh-CN" sz="1600" smtClean="0"/>
              <a:t>Spring</a:t>
            </a:r>
            <a:r>
              <a:rPr lang="zh-CN" altLang="en-US" sz="1600" smtClean="0"/>
              <a:t>为展现层提供了一个优秀的</a:t>
            </a:r>
            <a:r>
              <a:rPr lang="en-US" altLang="zh-CN" sz="1600" smtClean="0"/>
              <a:t>web</a:t>
            </a:r>
            <a:r>
              <a:rPr lang="zh-CN" altLang="en-US" sz="1600" smtClean="0"/>
              <a:t>框架</a:t>
            </a:r>
            <a:r>
              <a:rPr lang="en-US" altLang="zh-CN" sz="1600" smtClean="0"/>
              <a:t>——Spring MVC</a:t>
            </a:r>
            <a:r>
              <a:rPr lang="zh-CN" altLang="en-US" sz="1600" smtClean="0"/>
              <a:t>。和众多其他</a:t>
            </a:r>
            <a:r>
              <a:rPr lang="en-US" altLang="zh-CN" sz="1600" smtClean="0"/>
              <a:t>web</a:t>
            </a:r>
            <a:r>
              <a:rPr lang="zh-CN" altLang="en-US" sz="1600" smtClean="0"/>
              <a:t>框架一样，它基于</a:t>
            </a:r>
            <a:r>
              <a:rPr lang="en-US" altLang="zh-CN" sz="1600" smtClean="0"/>
              <a:t>MVC</a:t>
            </a:r>
            <a:r>
              <a:rPr lang="zh-CN" altLang="en-US" sz="1600" smtClean="0"/>
              <a:t>的设计理念，此外，它采用了松散耦合可插拔组件结构，比其他</a:t>
            </a:r>
            <a:r>
              <a:rPr lang="en-US" altLang="zh-CN" sz="1600" smtClean="0"/>
              <a:t>MVC</a:t>
            </a:r>
            <a:r>
              <a:rPr lang="zh-CN" altLang="en-US" sz="1600" smtClean="0"/>
              <a:t>框架更具扩展性和灵活性。</a:t>
            </a:r>
            <a:endParaRPr lang="en-US" altLang="zh-CN" sz="1600" smtClean="0"/>
          </a:p>
          <a:p>
            <a:endParaRPr lang="en-US" altLang="zh-CN" sz="1600"/>
          </a:p>
          <a:p>
            <a:r>
              <a:rPr lang="en-US" altLang="zh-CN" sz="1600" smtClean="0"/>
              <a:t>SpringMVC</a:t>
            </a:r>
            <a:r>
              <a:rPr lang="zh-CN" altLang="en-US" sz="1600" smtClean="0"/>
              <a:t>通过一套</a:t>
            </a:r>
            <a:r>
              <a:rPr lang="en-US" altLang="zh-CN" sz="1600" smtClean="0"/>
              <a:t>MVC</a:t>
            </a:r>
            <a:r>
              <a:rPr lang="zh-CN" altLang="en-US" sz="1600" smtClean="0"/>
              <a:t>注解，让</a:t>
            </a:r>
            <a:r>
              <a:rPr lang="en-US" altLang="zh-CN" sz="1600" smtClean="0"/>
              <a:t>POJO</a:t>
            </a:r>
            <a:r>
              <a:rPr lang="zh-CN" altLang="en-US" sz="1600" smtClean="0"/>
              <a:t>成为处理请求的控制器，无需实现任何接口，同时，</a:t>
            </a:r>
            <a:r>
              <a:rPr lang="en-US" altLang="zh-CN" sz="1600" smtClean="0"/>
              <a:t>SpringMVC</a:t>
            </a:r>
            <a:r>
              <a:rPr lang="zh-CN" altLang="en-US" sz="1600" smtClean="0"/>
              <a:t>还支持</a:t>
            </a:r>
            <a:r>
              <a:rPr lang="en-US" altLang="zh-CN" sz="1600" smtClean="0"/>
              <a:t>REST</a:t>
            </a:r>
            <a:r>
              <a:rPr lang="zh-CN" altLang="en-US" sz="1600" smtClean="0"/>
              <a:t>风格的</a:t>
            </a:r>
            <a:r>
              <a:rPr lang="en-US" altLang="zh-CN" sz="1600" smtClean="0"/>
              <a:t>URL</a:t>
            </a:r>
            <a:r>
              <a:rPr lang="zh-CN" altLang="en-US" sz="1600" smtClean="0"/>
              <a:t>请求。</a:t>
            </a:r>
            <a:endParaRPr lang="en-US" altLang="zh-CN" sz="1600" smtClean="0"/>
          </a:p>
          <a:p>
            <a:endParaRPr lang="en-US" altLang="zh-CN" sz="1600"/>
          </a:p>
          <a:p>
            <a:r>
              <a:rPr lang="zh-CN" altLang="en-US" sz="1600" smtClean="0"/>
              <a:t>此外，</a:t>
            </a:r>
            <a:r>
              <a:rPr lang="en-US" altLang="zh-CN" sz="1600" smtClean="0"/>
              <a:t>SpringMVC</a:t>
            </a:r>
            <a:r>
              <a:rPr lang="zh-CN" altLang="en-US" sz="1600" smtClean="0"/>
              <a:t>在数据绑定、视图解析、本地化处理及静态资源处理上都有许多不俗的表现。</a:t>
            </a:r>
            <a:endParaRPr lang="en-US" altLang="zh-CN" sz="1600" smtClean="0"/>
          </a:p>
          <a:p>
            <a:endParaRPr lang="en-US" altLang="zh-CN" sz="1600"/>
          </a:p>
          <a:p>
            <a:r>
              <a:rPr lang="zh-CN" altLang="en-US" sz="1600" smtClean="0"/>
              <a:t>它在框架设计、扩展性、灵活性等方面全面超越了</a:t>
            </a:r>
            <a:r>
              <a:rPr lang="en-US" altLang="zh-CN" sz="1600" smtClean="0"/>
              <a:t>Struts</a:t>
            </a:r>
            <a:r>
              <a:rPr lang="zh-CN" altLang="en-US" sz="1600" smtClean="0"/>
              <a:t>、</a:t>
            </a:r>
            <a:r>
              <a:rPr lang="en-US" altLang="zh-CN" sz="1600" smtClean="0"/>
              <a:t>WebWork</a:t>
            </a:r>
            <a:r>
              <a:rPr lang="zh-CN" altLang="en-US" sz="1600" smtClean="0"/>
              <a:t>等</a:t>
            </a:r>
            <a:r>
              <a:rPr lang="en-US" altLang="zh-CN" sz="1600" smtClean="0"/>
              <a:t>MVC</a:t>
            </a:r>
            <a:r>
              <a:rPr lang="zh-CN" altLang="en-US" sz="1600" smtClean="0"/>
              <a:t>框架，从原来的追赶者一跃成为</a:t>
            </a:r>
            <a:r>
              <a:rPr lang="en-US" altLang="zh-CN" sz="1600" smtClean="0"/>
              <a:t>MVC</a:t>
            </a:r>
            <a:r>
              <a:rPr lang="zh-CN" altLang="en-US" sz="1600" smtClean="0"/>
              <a:t>的领跑者。</a:t>
            </a:r>
            <a:endParaRPr lang="en-US" altLang="zh-CN" sz="1600" smtClean="0"/>
          </a:p>
          <a:p>
            <a:endParaRPr lang="en-US" altLang="zh-CN" sz="1600"/>
          </a:p>
          <a:p>
            <a:r>
              <a:rPr lang="en-US" altLang="zh-CN" sz="1600" smtClean="0"/>
              <a:t>SpringMVC</a:t>
            </a:r>
            <a:r>
              <a:rPr lang="zh-CN" altLang="en-US" sz="1600" smtClean="0"/>
              <a:t>框架围绕</a:t>
            </a:r>
            <a:r>
              <a:rPr lang="en-US" altLang="zh-CN" sz="1600" smtClean="0"/>
              <a:t>DispatcherServlet</a:t>
            </a:r>
            <a:r>
              <a:rPr lang="zh-CN" altLang="en-US" sz="1600" smtClean="0"/>
              <a:t>这个核心展开，</a:t>
            </a:r>
            <a:r>
              <a:rPr lang="en-US" altLang="zh-CN" sz="1600" smtClean="0"/>
              <a:t>DispatcherServlet</a:t>
            </a:r>
            <a:r>
              <a:rPr lang="zh-CN" altLang="en-US" sz="1600" smtClean="0"/>
              <a:t>是</a:t>
            </a:r>
            <a:r>
              <a:rPr lang="en-US" altLang="zh-CN" sz="1600" smtClean="0"/>
              <a:t>SpringMVC</a:t>
            </a:r>
            <a:r>
              <a:rPr lang="zh-CN" altLang="en-US" sz="1600" smtClean="0"/>
              <a:t>框架的总导演、总策划，它负责截获请求并将其分派给相应的处理器处理。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POJO</a:t>
            </a:r>
            <a:r>
              <a:rPr lang="zh-CN" altLang="zh-CN"/>
              <a:t>对象绑定参数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en-US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SpringMVC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会将请求过来的参数名和</a:t>
            </a:r>
            <a:r>
              <a:rPr lang="en-US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POJO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实体中的属性名进行匹配，如果名称一致，将把值填充到对象中</a:t>
            </a:r>
            <a:r>
              <a:rPr lang="zh-CN" altLang="zh-CN" sz="24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5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zh-CN"/>
              <a:t>的基本数据类型绑定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/>
              <a:t>Spring</a:t>
            </a:r>
            <a:r>
              <a:rPr lang="zh-CN" altLang="zh-CN" sz="2400"/>
              <a:t>对</a:t>
            </a:r>
            <a:r>
              <a:rPr lang="en-US" altLang="zh-CN" sz="2400"/>
              <a:t>Java</a:t>
            </a:r>
            <a:r>
              <a:rPr lang="zh-CN" altLang="zh-CN" sz="2400"/>
              <a:t>的基本数据类型的转换支持的非常多，基本能满足日常开发需要，默认支持的数据类型在</a:t>
            </a:r>
            <a:r>
              <a:rPr lang="en-US" altLang="zh-CN" sz="2400"/>
              <a:t>org.springframework.beans.PropertyEditorRegistrySupport</a:t>
            </a:r>
            <a:r>
              <a:rPr lang="zh-CN" altLang="zh-CN" sz="2400"/>
              <a:t>中定义</a:t>
            </a:r>
            <a:r>
              <a:rPr lang="zh-CN" altLang="zh-CN" sz="2400" smtClean="0"/>
              <a:t>。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i="1" smtClean="0"/>
              <a:t>示例代码在备注中。</a:t>
            </a:r>
            <a:endParaRPr lang="en-US" altLang="zh-CN" i="1" smtClean="0"/>
          </a:p>
          <a:p>
            <a:pPr marL="0" indent="0">
              <a:buNone/>
            </a:pPr>
            <a:endParaRPr lang="zh-CN" altLang="zh-CN" sz="24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5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集合</a:t>
            </a:r>
            <a:r>
              <a:rPr lang="en-US" altLang="zh-CN" smtClean="0"/>
              <a:t>List</a:t>
            </a:r>
            <a:r>
              <a:rPr lang="zh-CN" altLang="en-US" smtClean="0"/>
              <a:t>绑定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List</a:t>
            </a:r>
            <a:r>
              <a:rPr lang="zh-CN" altLang="zh-CN"/>
              <a:t>的</a:t>
            </a:r>
            <a:r>
              <a:rPr lang="zh-CN" altLang="zh-CN" smtClean="0"/>
              <a:t>绑定需要</a:t>
            </a:r>
            <a:r>
              <a:rPr lang="zh-CN" altLang="zh-CN"/>
              <a:t>将</a:t>
            </a:r>
            <a:r>
              <a:rPr lang="en-US" altLang="zh-CN"/>
              <a:t>List</a:t>
            </a:r>
            <a:r>
              <a:rPr lang="zh-CN" altLang="zh-CN"/>
              <a:t>对象包装到一个类中才能</a:t>
            </a:r>
            <a:r>
              <a:rPr lang="zh-CN" altLang="zh-CN" smtClean="0"/>
              <a:t>绑定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33" y="3212976"/>
            <a:ext cx="5581650" cy="1381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76" y="4784725"/>
            <a:ext cx="27622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48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/>
              <a:t>SpringMVC</a:t>
            </a:r>
            <a:r>
              <a:rPr lang="zh-CN" altLang="zh-CN" b="1"/>
              <a:t>与</a:t>
            </a:r>
            <a:r>
              <a:rPr lang="en-US" altLang="zh-CN" b="1"/>
              <a:t>Struts2</a:t>
            </a:r>
            <a:r>
              <a:rPr lang="zh-CN" altLang="zh-CN" b="1"/>
              <a:t>的</a:t>
            </a:r>
            <a:r>
              <a:rPr lang="zh-CN" altLang="zh-CN" b="1" smtClean="0"/>
              <a:t>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SpringMVC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的入口是</a:t>
            </a:r>
            <a:r>
              <a:rPr lang="en-US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Servlet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Struts2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的入口是</a:t>
            </a:r>
            <a:r>
              <a:rPr lang="en-US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Filter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，两者的实现机制不同；</a:t>
            </a:r>
          </a:p>
          <a:p>
            <a:pPr lvl="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SpringMVC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基于方法设计，传递参数是通过方法形参，其实现是单例模式（也可以改为多例，推荐用单例），</a:t>
            </a:r>
            <a:r>
              <a:rPr lang="en-US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Struts2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基于类设计，传递参数是通过类的属性，只能是多例实现，性能上</a:t>
            </a:r>
            <a:r>
              <a:rPr lang="en-US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SpringMVC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更高一些。</a:t>
            </a:r>
          </a:p>
          <a:p>
            <a:pPr lvl="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参数传递方面，</a:t>
            </a:r>
            <a:r>
              <a:rPr lang="en-US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Struts2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是用类的属性接收的，也就是在多个方法间共享，而</a:t>
            </a:r>
            <a:r>
              <a:rPr lang="en-US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SpringMVC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基于方法，多个方法间不能共享</a:t>
            </a:r>
            <a:r>
              <a:rPr lang="zh-CN" altLang="zh-CN" sz="24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20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3600" b="1"/>
              <a:t>JSP</a:t>
            </a:r>
            <a:r>
              <a:rPr lang="zh-CN" altLang="zh-CN" sz="3600" b="1"/>
              <a:t>和</a:t>
            </a:r>
            <a:r>
              <a:rPr lang="en-US" altLang="zh-CN" sz="3600" b="1"/>
              <a:t>JSTL</a:t>
            </a:r>
            <a:r>
              <a:rPr lang="zh-CN" altLang="zh-CN" sz="3600" b="1"/>
              <a:t>视图解析</a:t>
            </a:r>
            <a:r>
              <a:rPr lang="zh-CN" altLang="zh-CN" sz="3600" b="1" smtClean="0"/>
              <a:t>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en-US" altLang="zh-CN" sz="2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InternalResourceViewResolver</a:t>
            </a:r>
            <a:r>
              <a:rPr lang="zh-CN" altLang="zh-CN" sz="2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默认使用的是</a:t>
            </a:r>
            <a:r>
              <a:rPr lang="en-US" altLang="zh-CN" sz="2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JSTL</a:t>
            </a:r>
            <a:r>
              <a:rPr lang="zh-CN" altLang="zh-CN" sz="2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解析器，要想使用</a:t>
            </a:r>
            <a:r>
              <a:rPr lang="en-US" altLang="zh-CN" sz="2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JSTL</a:t>
            </a:r>
            <a:r>
              <a:rPr lang="zh-CN" altLang="zh-CN" sz="2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标签需要导入</a:t>
            </a:r>
            <a:r>
              <a:rPr lang="en-US" altLang="zh-CN" sz="2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JSTL</a:t>
            </a:r>
            <a:r>
              <a:rPr lang="zh-CN" altLang="zh-CN" sz="2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的依赖。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endParaRPr lang="en-US" altLang="zh-CN" sz="1800" kern="0" smtClean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8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dependency</a:t>
            </a:r>
            <a:r>
              <a:rPr lang="en-US" altLang="zh-CN" sz="18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&lt;groupId&gt;jstl&lt;/groupId&gt;</a:t>
            </a: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&lt;artifactId&gt;jstl&lt;/artifactId&gt;</a:t>
            </a: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&lt;version&gt;1.2&lt;/version&gt;</a:t>
            </a: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8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dependency</a:t>
            </a:r>
            <a:r>
              <a:rPr lang="en-US" altLang="zh-CN" sz="18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060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使用</a:t>
            </a:r>
            <a:r>
              <a:rPr lang="en-US" altLang="zh-CN"/>
              <a:t>@ResponseBody</a:t>
            </a:r>
            <a:r>
              <a:rPr lang="zh-CN" altLang="zh-CN"/>
              <a:t>输出</a:t>
            </a:r>
            <a:r>
              <a:rPr lang="en-US" altLang="zh-CN"/>
              <a:t>JSON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在实际开发过程中返回</a:t>
            </a:r>
            <a:r>
              <a:rPr lang="en-US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是最为常见的一种方式，所以</a:t>
            </a:r>
            <a:r>
              <a:rPr lang="en-US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SpringMVC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提供了一种更为简便的方式输出数据（非页面，</a:t>
            </a:r>
            <a:r>
              <a:rPr lang="en-US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jsp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等），就是在使用</a:t>
            </a:r>
            <a:r>
              <a:rPr lang="en-US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@ResponseBody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注解</a:t>
            </a:r>
            <a:r>
              <a:rPr lang="zh-CN" altLang="zh-CN" sz="24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2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en-US" sz="24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示例：</a:t>
            </a:r>
            <a:endParaRPr lang="en-US" altLang="zh-CN" sz="24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kern="0">
                <a:solidFill>
                  <a:srgbClr val="646464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@RequestMapping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"/demo12"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6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kern="0">
                <a:solidFill>
                  <a:srgbClr val="646464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altLang="zh-CN" sz="1600" kern="0" smtClean="0">
                <a:solidFill>
                  <a:srgbClr val="646464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ResponseBody //</a:t>
            </a:r>
            <a:r>
              <a:rPr lang="zh-CN" altLang="en-US" sz="1600" kern="0" smtClean="0">
                <a:solidFill>
                  <a:srgbClr val="646464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lang="en-US" altLang="zh-CN" sz="1600" kern="0" smtClean="0">
                <a:solidFill>
                  <a:srgbClr val="646464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en-US" sz="1600" kern="0" smtClean="0">
                <a:solidFill>
                  <a:srgbClr val="646464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格式的响应</a:t>
            </a:r>
            <a:endParaRPr lang="zh-CN" altLang="zh-CN" sz="16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b="1" kern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List&lt;User&gt; demo12</a:t>
            </a:r>
            <a:r>
              <a:rPr lang="en-US" altLang="zh-CN" sz="1600" kern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(){……}</a:t>
            </a:r>
            <a:endParaRPr lang="zh-CN" altLang="zh-CN" sz="16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24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2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zh-CN" altLang="zh-CN" sz="2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32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加入上传组件依赖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kern="0" smtClea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&lt;!-- </a:t>
            </a:r>
            <a:r>
              <a:rPr lang="zh-CN" altLang="zh-CN" sz="18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文件上传组件</a:t>
            </a:r>
            <a:r>
              <a:rPr lang="en-US" altLang="zh-CN" sz="18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smtClea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--&gt;</a:t>
            </a:r>
            <a:endParaRPr lang="en-US" altLang="zh-CN" sz="18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8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dependency</a:t>
            </a:r>
            <a:r>
              <a:rPr lang="en-US" altLang="zh-CN" sz="18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&lt;</a:t>
            </a:r>
            <a:r>
              <a:rPr lang="en-US" altLang="zh-CN" sz="18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groupId</a:t>
            </a:r>
            <a:r>
              <a:rPr lang="en-US" altLang="zh-CN" sz="18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18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commons-fileupload</a:t>
            </a:r>
            <a:r>
              <a:rPr lang="en-US" altLang="zh-CN" sz="18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8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groupId</a:t>
            </a:r>
            <a:r>
              <a:rPr lang="en-US" altLang="zh-CN" sz="18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8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artifactId</a:t>
            </a:r>
            <a:r>
              <a:rPr lang="en-US" altLang="zh-CN" sz="18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18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commons-fileupload</a:t>
            </a:r>
            <a:r>
              <a:rPr lang="en-US" altLang="zh-CN" sz="18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8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artifactId</a:t>
            </a:r>
            <a:r>
              <a:rPr lang="en-US" altLang="zh-CN" sz="18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8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version</a:t>
            </a:r>
            <a:r>
              <a:rPr lang="en-US" altLang="zh-CN" sz="18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18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1.3.1</a:t>
            </a:r>
            <a:r>
              <a:rPr lang="en-US" altLang="zh-CN" sz="18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8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version</a:t>
            </a:r>
            <a:r>
              <a:rPr lang="en-US" altLang="zh-CN" sz="18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8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dependency</a:t>
            </a:r>
            <a:r>
              <a:rPr lang="en-US" altLang="zh-CN" sz="18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140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zh-CN" sz="3600" b="1"/>
              <a:t>定义文件上传解析</a:t>
            </a:r>
            <a:r>
              <a:rPr lang="zh-CN" altLang="zh-CN" sz="3600" b="1" smtClean="0"/>
              <a:t>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400" kern="0" smtClea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&lt;!-- </a:t>
            </a:r>
            <a:r>
              <a:rPr lang="zh-CN" altLang="zh-CN" sz="14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定义文件上传解析器</a:t>
            </a:r>
            <a:r>
              <a:rPr lang="en-US" altLang="zh-CN" sz="14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--&gt;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bean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"multipartResolver"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"org.springframework.web.multipart.commons.CommonsMultipartResolver"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smtClea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&lt;!-- </a:t>
            </a:r>
            <a:r>
              <a:rPr lang="zh-CN" altLang="zh-CN" sz="14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设定默认编码</a:t>
            </a:r>
            <a:r>
              <a:rPr lang="en-US" altLang="zh-CN" sz="14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--&gt;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property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"defaultEncoding"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"UTF-8"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&gt;&lt;/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property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kern="0" smtClea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&lt;!-- </a:t>
            </a:r>
            <a:r>
              <a:rPr lang="zh-CN" altLang="zh-CN" sz="14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设定文件上传的最大值</a:t>
            </a:r>
            <a:r>
              <a:rPr lang="en-US" altLang="zh-CN" sz="14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5MB</a:t>
            </a:r>
            <a:r>
              <a:rPr lang="zh-CN" altLang="zh-CN" sz="14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14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5*1024*1024 --&gt;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property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"maxUploadSize"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"5242880"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&gt;&lt;/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property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bean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856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</a:t>
            </a:r>
            <a:r>
              <a:rPr lang="en-US" altLang="zh-CN" smtClean="0"/>
              <a:t>Controller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400" kern="0">
                <a:solidFill>
                  <a:srgbClr val="646464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@RequestMapping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"/user"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>
                <a:solidFill>
                  <a:srgbClr val="646464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@Controller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b="1" kern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FileUploadController {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kern="0">
                <a:solidFill>
                  <a:srgbClr val="646464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@RequestMapping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"/upload"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b="1" kern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String upload(</a:t>
            </a:r>
            <a:r>
              <a:rPr lang="en-US" altLang="zh-CN" sz="1400" kern="0">
                <a:solidFill>
                  <a:srgbClr val="646464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@RequestParam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"file"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MultipartFile multipartFile) </a:t>
            </a:r>
            <a:r>
              <a:rPr lang="en-US" altLang="zh-CN" sz="1400" b="1" kern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throws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Exception {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400" b="1" kern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(multipartFile !=</a:t>
            </a:r>
            <a:r>
              <a:rPr lang="en-US" altLang="zh-CN" sz="1400" b="1" kern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1400" kern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multipartFile.getOriginalFilename() </a:t>
            </a:r>
            <a:r>
              <a:rPr lang="zh-CN" altLang="zh-CN" sz="1400" kern="0">
                <a:solidFill>
                  <a:srgbClr val="3F7F5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获取文件的原始名称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	multipartFile.transferTo(</a:t>
            </a:r>
            <a:r>
              <a:rPr lang="en-US" altLang="zh-CN" sz="1400" b="1" kern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File(</a:t>
            </a:r>
            <a:r>
              <a:rPr lang="en-US" altLang="zh-CN" sz="1400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"C:\\tmp\\"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+multipartFile.getOriginalFilename()));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400" b="1" kern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"redirect:/html/success.html"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4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594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3600" b="1" smtClean="0"/>
              <a:t>fileUpload.html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Clr>
                <a:schemeClr val="tx1"/>
              </a:buClr>
              <a:buSzPct val="70000"/>
              <a:buNone/>
            </a:pPr>
            <a:r>
              <a:rPr lang="zh-CN" altLang="en-US" sz="14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文件上传需要</a:t>
            </a:r>
            <a:r>
              <a:rPr lang="zh-CN" altLang="zh-CN" sz="14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1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form</a:t>
            </a:r>
            <a:r>
              <a:rPr lang="zh-CN" altLang="zh-CN" sz="1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enctype</a:t>
            </a:r>
            <a:r>
              <a:rPr lang="zh-CN" altLang="zh-CN" sz="1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为：</a:t>
            </a:r>
            <a:r>
              <a:rPr lang="en-US" altLang="zh-CN" sz="14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multipart/form-data</a:t>
            </a:r>
            <a:r>
              <a:rPr lang="zh-CN" altLang="en-US" sz="14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4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>
              <a:buClr>
                <a:schemeClr val="tx1"/>
              </a:buClr>
              <a:buSzPct val="70000"/>
              <a:buNone/>
            </a:pPr>
            <a:endParaRPr lang="en-US" altLang="zh-CN" sz="1400" b="1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&lt;!</a:t>
            </a:r>
            <a:r>
              <a:rPr lang="en-US" altLang="zh-CN" sz="18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DOCTYPE</a:t>
            </a:r>
            <a:r>
              <a:rPr lang="en-US" altLang="zh-CN" sz="18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8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form</a:t>
            </a:r>
            <a:r>
              <a:rPr lang="en-US" altLang="zh-CN" sz="18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en-US" altLang="zh-CN" sz="18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"/user/upload.action"</a:t>
            </a:r>
            <a:r>
              <a:rPr lang="en-US" altLang="zh-CN" sz="18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method</a:t>
            </a:r>
            <a:r>
              <a:rPr lang="en-US" altLang="zh-CN" sz="18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"post"</a:t>
            </a:r>
            <a:r>
              <a:rPr lang="en-US" altLang="zh-CN" sz="18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enctype</a:t>
            </a:r>
            <a:r>
              <a:rPr lang="en-US" altLang="zh-CN" sz="18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"multipart/form-data"</a:t>
            </a:r>
            <a:r>
              <a:rPr lang="en-US" altLang="zh-CN" sz="18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文件：</a:t>
            </a:r>
            <a:r>
              <a:rPr lang="zh-CN" altLang="zh-CN" sz="1800" kern="0">
                <a:solidFill>
                  <a:srgbClr val="000000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8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en-US" altLang="zh-CN" sz="18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en-US" altLang="zh-CN" sz="18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"file"</a:t>
            </a:r>
            <a:r>
              <a:rPr lang="en-US" altLang="zh-CN" sz="18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en-US" altLang="zh-CN" sz="18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"file"</a:t>
            </a:r>
            <a:r>
              <a:rPr lang="en-US" altLang="zh-CN" sz="18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/&gt;&lt;</a:t>
            </a:r>
            <a:r>
              <a:rPr lang="en-US" altLang="zh-CN" sz="18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lang="en-US" altLang="zh-CN" sz="18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/&gt;</a:t>
            </a: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8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en-US" altLang="zh-CN" sz="18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en-US" altLang="zh-CN" sz="18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"submit"</a:t>
            </a:r>
            <a:r>
              <a:rPr lang="en-US" altLang="zh-CN" sz="18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en-US" altLang="zh-CN" sz="18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 </a:t>
            </a:r>
            <a:r>
              <a:rPr lang="zh-CN" altLang="zh-CN" sz="18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提交</a:t>
            </a:r>
            <a:r>
              <a:rPr lang="en-US" altLang="zh-CN" sz="18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"</a:t>
            </a:r>
            <a:r>
              <a:rPr lang="en-US" altLang="zh-CN" sz="18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/&gt;</a:t>
            </a: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8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form</a:t>
            </a:r>
            <a:r>
              <a:rPr lang="en-US" altLang="zh-CN" sz="18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>
              <a:buClr>
                <a:schemeClr val="tx1"/>
              </a:buClr>
              <a:buSzPct val="70000"/>
              <a:buNone/>
            </a:pPr>
            <a:endParaRPr lang="zh-CN" altLang="zh-CN" sz="1400" b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060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smtClean="0"/>
              <a:t>上海传智播客教育 </a:t>
            </a:r>
            <a:r>
              <a:rPr lang="en-US" altLang="zh-CN" sz="1400" smtClean="0"/>
              <a:t>sh.itcast.cn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Spring</a:t>
            </a:r>
            <a:r>
              <a:rPr lang="zh-CN" altLang="en-US" smtClean="0"/>
              <a:t>体系简介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4213" y="1930558"/>
            <a:ext cx="6080760" cy="453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理解</a:t>
            </a:r>
            <a:r>
              <a:rPr lang="en-US" altLang="zh-CN"/>
              <a:t>HandlerExecutionChain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en-US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HandlerExecutionChain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是一个执行链，从</a:t>
            </a:r>
            <a:r>
              <a:rPr lang="en-US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HandlerMapping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返回给</a:t>
            </a:r>
            <a:r>
              <a:rPr lang="en-US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DispatcherServlet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，其中包含了</a:t>
            </a:r>
            <a:r>
              <a:rPr lang="en-US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Handler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对象和</a:t>
            </a:r>
            <a:r>
              <a:rPr lang="en-US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Interceptor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（拦截器）对象，</a:t>
            </a:r>
            <a:r>
              <a:rPr lang="en-US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SpringMVC</a:t>
            </a:r>
            <a:r>
              <a:rPr lang="zh-CN" altLang="zh-CN" sz="2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的拦截器接口定义了三个方法：</a:t>
            </a:r>
          </a:p>
          <a:p>
            <a:pPr lvl="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kern="1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preHandle </a:t>
            </a:r>
            <a:r>
              <a:rPr lang="zh-CN" altLang="zh-CN" sz="2400" kern="1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400" kern="1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handler</a:t>
            </a:r>
            <a:r>
              <a:rPr lang="zh-CN" altLang="zh-CN" sz="2400" kern="1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之前执行；</a:t>
            </a:r>
            <a:endParaRPr lang="zh-CN" altLang="zh-CN" sz="2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kern="1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postHandle </a:t>
            </a:r>
            <a:r>
              <a:rPr lang="zh-CN" altLang="zh-CN" sz="2400" kern="1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400" kern="1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handler</a:t>
            </a:r>
            <a:r>
              <a:rPr lang="zh-CN" altLang="zh-CN" sz="2400" kern="1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之后执行；</a:t>
            </a:r>
            <a:endParaRPr lang="zh-CN" altLang="zh-CN" sz="2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kern="1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afterCompletion </a:t>
            </a:r>
            <a:r>
              <a:rPr lang="zh-CN" altLang="zh-CN" sz="2400" kern="10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视图渲染完之后执行；</a:t>
            </a:r>
            <a:endParaRPr lang="zh-CN" altLang="zh-CN" sz="2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1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拦截的执行过程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  <p:grpSp>
        <p:nvGrpSpPr>
          <p:cNvPr id="22" name="画布 29"/>
          <p:cNvGrpSpPr/>
          <p:nvPr/>
        </p:nvGrpSpPr>
        <p:grpSpPr>
          <a:xfrm>
            <a:off x="1115616" y="2276872"/>
            <a:ext cx="6123940" cy="3076575"/>
            <a:chOff x="0" y="0"/>
            <a:chExt cx="6123940" cy="3076575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6123940" cy="3076575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sp>
        <p:sp>
          <p:nvSpPr>
            <p:cNvPr id="24" name="矩形 23"/>
            <p:cNvSpPr/>
            <p:nvPr/>
          </p:nvSpPr>
          <p:spPr>
            <a:xfrm>
              <a:off x="895350" y="542925"/>
              <a:ext cx="3905250" cy="1971675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333500" y="809625"/>
              <a:ext cx="466725" cy="147637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208825" y="809625"/>
              <a:ext cx="466090" cy="147637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104175" y="809625"/>
              <a:ext cx="466090" cy="147637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009050" y="809625"/>
              <a:ext cx="466090" cy="147637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227703" y="798150"/>
              <a:ext cx="725422" cy="1476375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文本框 32"/>
            <p:cNvSpPr txBox="1"/>
            <p:nvPr/>
          </p:nvSpPr>
          <p:spPr>
            <a:xfrm>
              <a:off x="1333531" y="419100"/>
              <a:ext cx="1628944" cy="257175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 pitchFamily="18" charset="0"/>
                </a:rPr>
                <a:t>HandlerExecutionChain</a:t>
              </a:r>
              <a:endParaRPr kumimoji="0" lang="zh-CN" altLang="en-US" sz="105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3"/>
            <p:cNvSpPr txBox="1"/>
            <p:nvPr/>
          </p:nvSpPr>
          <p:spPr>
            <a:xfrm>
              <a:off x="2257425" y="1026750"/>
              <a:ext cx="361825" cy="170497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 pitchFamily="18" charset="0"/>
                </a:rPr>
                <a:t>HandlerInterceptor</a:t>
              </a:r>
              <a:endParaRPr kumimoji="0" lang="zh-CN" altLang="en-US" sz="105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92"/>
            <p:cNvSpPr txBox="1"/>
            <p:nvPr/>
          </p:nvSpPr>
          <p:spPr>
            <a:xfrm>
              <a:off x="1438326" y="1026750"/>
              <a:ext cx="361825" cy="170497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 pitchFamily="18" charset="0"/>
                </a:rPr>
                <a:t>HandlerInterceptor</a:t>
              </a:r>
              <a:endParaRPr kumimoji="0" lang="zh-CN" altLang="en-US" sz="105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93"/>
            <p:cNvSpPr txBox="1"/>
            <p:nvPr/>
          </p:nvSpPr>
          <p:spPr>
            <a:xfrm>
              <a:off x="3208429" y="942975"/>
              <a:ext cx="361825" cy="170497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 pitchFamily="18" charset="0"/>
                </a:rPr>
                <a:t>HandlerInterceptor</a:t>
              </a:r>
              <a:endParaRPr kumimoji="0" lang="zh-CN" altLang="en-US" sz="105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94"/>
            <p:cNvSpPr txBox="1"/>
            <p:nvPr/>
          </p:nvSpPr>
          <p:spPr>
            <a:xfrm>
              <a:off x="4057188" y="942975"/>
              <a:ext cx="361825" cy="126682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 pitchFamily="18" charset="0"/>
                </a:rPr>
                <a:t>HandlerInterceptor</a:t>
              </a:r>
              <a:endParaRPr kumimoji="0" lang="zh-CN" altLang="en-US" sz="105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295252" y="1390650"/>
              <a:ext cx="619760" cy="35242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 pitchFamily="18" charset="0"/>
                </a:rPr>
                <a:t>Handler</a:t>
              </a:r>
              <a:endParaRPr kumimoji="0" lang="zh-CN" altLang="en-US" sz="105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409575" y="1026750"/>
              <a:ext cx="4752975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>
            <a:xfrm flipH="1" flipV="1">
              <a:off x="371433" y="1876425"/>
              <a:ext cx="4817629" cy="19050"/>
            </a:xfrm>
            <a:prstGeom prst="straightConnector1">
              <a:avLst/>
            </a:prstGeom>
            <a:noFill/>
            <a:ln w="6350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8" name="文本框 37"/>
            <p:cNvSpPr txBox="1"/>
            <p:nvPr/>
          </p:nvSpPr>
          <p:spPr>
            <a:xfrm>
              <a:off x="142830" y="57150"/>
              <a:ext cx="1295332" cy="36195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 pitchFamily="18" charset="0"/>
                </a:rPr>
                <a:t>拦截器执行过程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18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实现自定义拦截器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smtClean="0"/>
              <a:t>在</a:t>
            </a:r>
            <a:r>
              <a:rPr lang="en-US" altLang="zh-CN" sz="1800" smtClean="0"/>
              <a:t>SpringMVC</a:t>
            </a:r>
            <a:r>
              <a:rPr lang="zh-CN" altLang="en-US" sz="1800" smtClean="0"/>
              <a:t>中实现拦截器只需要实现</a:t>
            </a:r>
            <a:r>
              <a:rPr lang="en-US" altLang="zh-CN" sz="1800" smtClean="0"/>
              <a:t>HandlerInterceptor</a:t>
            </a:r>
            <a:r>
              <a:rPr lang="zh-CN" altLang="en-US" sz="1800" smtClean="0"/>
              <a:t>接口即可。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配置拦截器：</a:t>
            </a:r>
            <a:endParaRPr lang="en-US" altLang="zh-CN" sz="1800" smtClean="0"/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smtClea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&lt;!-- </a:t>
            </a:r>
            <a:r>
              <a:rPr lang="zh-CN" altLang="zh-CN" sz="14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自定义拦截器</a:t>
            </a:r>
            <a:r>
              <a:rPr lang="en-US" altLang="zh-CN" sz="14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--&gt;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mvc:interceptors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mvc:interceptor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4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&lt;!-- 2</a:t>
            </a:r>
            <a:r>
              <a:rPr lang="zh-CN" altLang="zh-CN" sz="14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个</a:t>
            </a:r>
            <a:r>
              <a:rPr lang="en-US" altLang="zh-CN" sz="14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zh-CN" sz="14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代表包含子目录</a:t>
            </a:r>
            <a:r>
              <a:rPr lang="en-US" altLang="zh-CN" sz="14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--&gt;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mvc:mapping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path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"/**/*.action"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/&gt;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bean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"cn.itcast.springmvc.interceptor.MyHandlerInterceptor"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/&gt;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mvc:interceptor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mvc:interceptors</a:t>
            </a: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530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拦截器总结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400"/>
              <a:t>拦截器的执行过程和</a:t>
            </a:r>
            <a:r>
              <a:rPr lang="en-US" altLang="zh-CN" sz="2400"/>
              <a:t>Struts2</a:t>
            </a:r>
            <a:r>
              <a:rPr lang="zh-CN" altLang="zh-CN" sz="2400"/>
              <a:t>的拦截器执行过程类似；</a:t>
            </a:r>
          </a:p>
          <a:p>
            <a:pPr lvl="0"/>
            <a:r>
              <a:rPr lang="zh-CN" altLang="zh-CN" sz="2400"/>
              <a:t>拦截器的前置方法是顺序执行，如果其中一个返回</a:t>
            </a:r>
            <a:r>
              <a:rPr lang="en-US" altLang="zh-CN" sz="2400"/>
              <a:t>false</a:t>
            </a:r>
            <a:r>
              <a:rPr lang="zh-CN" altLang="zh-CN" sz="2400"/>
              <a:t>则请求返回；</a:t>
            </a:r>
          </a:p>
          <a:p>
            <a:pPr lvl="0"/>
            <a:r>
              <a:rPr lang="zh-CN" altLang="zh-CN" sz="2400"/>
              <a:t>拦截器的后置方法是倒序执行，后置方法只有在前置方法全部执行后才能被执行；</a:t>
            </a:r>
          </a:p>
          <a:p>
            <a:pPr lvl="0"/>
            <a:r>
              <a:rPr lang="zh-CN" altLang="zh-CN" sz="2400"/>
              <a:t>拦截器的完成方法是倒序执行，完成方法不仅是在最后执行，而且如果前置方法返回</a:t>
            </a:r>
            <a:r>
              <a:rPr lang="en-US" altLang="zh-CN" sz="2400"/>
              <a:t>false</a:t>
            </a:r>
            <a:r>
              <a:rPr lang="zh-CN" altLang="zh-CN" sz="2400"/>
              <a:t>也会被执行（已经通过执行的拦截器的完成方法）。</a:t>
            </a:r>
          </a:p>
          <a:p>
            <a:pPr marL="0" indent="0">
              <a:buNone/>
            </a:pPr>
            <a:endParaRPr lang="zh-CN" altLang="en-US" sz="24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SpringMVC</a:t>
            </a:r>
            <a:r>
              <a:rPr lang="zh-CN" altLang="en-US" smtClean="0"/>
              <a:t>综合应用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小型的用户数据管理系统，实现对用户数据的</a:t>
            </a:r>
            <a:r>
              <a:rPr lang="en-US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CRUD</a:t>
            </a: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，并提供</a:t>
            </a:r>
            <a:r>
              <a:rPr lang="en-US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的下载。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学习目标：</a:t>
            </a:r>
          </a:p>
          <a:p>
            <a:pPr lvl="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SpringMVC</a:t>
            </a: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Mybatis</a:t>
            </a: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的整合；</a:t>
            </a:r>
          </a:p>
          <a:p>
            <a:pPr lvl="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SpringMVC+Mybatis</a:t>
            </a: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实现数据库的</a:t>
            </a:r>
            <a:r>
              <a:rPr lang="en-US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CRUD</a:t>
            </a: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lvl="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SpringMVC</a:t>
            </a: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实现与</a:t>
            </a:r>
            <a:r>
              <a:rPr lang="zh-CN" altLang="zh-CN" sz="20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前</a:t>
            </a:r>
            <a:r>
              <a:rPr lang="zh-CN" altLang="en-US" sz="20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端</a:t>
            </a:r>
            <a:r>
              <a:rPr lang="zh-CN" altLang="zh-CN" sz="20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交互；</a:t>
            </a:r>
          </a:p>
          <a:p>
            <a:pPr lvl="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en-US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的下载，加深对视图的理解</a:t>
            </a:r>
            <a:r>
              <a:rPr lang="zh-CN" altLang="zh-CN" sz="20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>
              <a:spcAft>
                <a:spcPts val="0"/>
              </a:spcAft>
              <a:buNone/>
            </a:pPr>
            <a:endParaRPr lang="zh-CN" altLang="zh-CN" sz="20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0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337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开发步骤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配置</a:t>
            </a:r>
            <a:r>
              <a:rPr lang="en-US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pom.xml</a:t>
            </a: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文件，加入相关依赖。</a:t>
            </a:r>
          </a:p>
          <a:p>
            <a:pPr lvl="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加入通用的配置文件，比如</a:t>
            </a:r>
            <a:r>
              <a:rPr lang="en-US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log4j</a:t>
            </a: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jdbc</a:t>
            </a: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spring</a:t>
            </a: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等。</a:t>
            </a:r>
          </a:p>
          <a:p>
            <a:pPr lvl="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配置</a:t>
            </a:r>
            <a:r>
              <a:rPr lang="en-US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Spring</a:t>
            </a: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容器，包括读取配置文件、</a:t>
            </a:r>
            <a:r>
              <a:rPr lang="en-US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dataSource</a:t>
            </a: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等。</a:t>
            </a:r>
          </a:p>
          <a:p>
            <a:pPr lvl="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配置</a:t>
            </a:r>
            <a:r>
              <a:rPr lang="en-US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Mybatis</a:t>
            </a: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的相关配置。</a:t>
            </a:r>
          </a:p>
          <a:p>
            <a:pPr lvl="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配置</a:t>
            </a:r>
            <a:r>
              <a:rPr lang="en-US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SpringMVC</a:t>
            </a: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的相关配置。</a:t>
            </a:r>
          </a:p>
          <a:p>
            <a:pPr lvl="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编写</a:t>
            </a:r>
            <a:r>
              <a:rPr lang="en-US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POJO</a:t>
            </a: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类，在</a:t>
            </a:r>
            <a:r>
              <a:rPr lang="en-US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Mybatis</a:t>
            </a: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配置文件中添加别名扫描器。</a:t>
            </a:r>
          </a:p>
          <a:p>
            <a:pPr lvl="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启动</a:t>
            </a:r>
            <a:r>
              <a:rPr lang="en-US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Tomcat</a:t>
            </a: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查看启动是否正常。</a:t>
            </a:r>
          </a:p>
          <a:p>
            <a:pPr lvl="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编写</a:t>
            </a:r>
            <a:r>
              <a:rPr lang="en-US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mapper</a:t>
            </a: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接口。</a:t>
            </a:r>
          </a:p>
          <a:p>
            <a:pPr lvl="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编写相关的页面。</a:t>
            </a:r>
          </a:p>
          <a:p>
            <a:pPr marL="0" indent="0">
              <a:buNone/>
            </a:pPr>
            <a:endParaRPr lang="zh-CN" altLang="en-US" sz="20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9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解决静态资源</a:t>
            </a:r>
            <a:r>
              <a:rPr lang="en-US" altLang="zh-CN"/>
              <a:t>404</a:t>
            </a:r>
            <a:r>
              <a:rPr lang="zh-CN" altLang="zh-CN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由于我们设置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DispatcherServlet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的映射规则是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”/”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，所以页面中的所有请求将被拦截，也包括静态资源，后端的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Handler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是无法处理静态资源的，所有会导致访问静态资源会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404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SpringMVC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提供了一种解决方案就是加入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&lt;mvc:default-servlet-handler/&gt;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标签，原理是将静态资源转交给服务器处理</a:t>
            </a:r>
            <a:r>
              <a:rPr lang="zh-CN" altLang="zh-CN" sz="18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mtClean="0"/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kern="0" smtClea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&lt;!-- </a:t>
            </a:r>
            <a:r>
              <a:rPr lang="zh-CN" altLang="zh-CN" sz="18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处理静态资源被</a:t>
            </a:r>
            <a:r>
              <a:rPr lang="en-US" altLang="zh-CN" sz="18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“/”</a:t>
            </a:r>
            <a:r>
              <a:rPr lang="zh-CN" altLang="zh-CN" sz="18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所拦截的问题</a:t>
            </a:r>
            <a:r>
              <a:rPr lang="en-US" altLang="zh-CN" sz="18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--&gt;</a:t>
            </a:r>
            <a:endParaRPr lang="zh-CN" altLang="zh-CN" sz="20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8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mvc:default-servlet-handler</a:t>
            </a:r>
            <a:r>
              <a:rPr lang="en-US" altLang="zh-CN" sz="18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/&gt;</a:t>
            </a:r>
            <a:endParaRPr lang="zh-CN" altLang="zh-CN" sz="20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03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解决表单提交</a:t>
            </a:r>
            <a:r>
              <a:rPr lang="en-US" altLang="zh-CN"/>
              <a:t>String2Date</a:t>
            </a:r>
            <a:r>
              <a:rPr lang="zh-CN" altLang="zh-CN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SpringMVC</a:t>
            </a: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提供了字符串转日期类型的机制，使用</a:t>
            </a:r>
            <a:r>
              <a:rPr lang="en-US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@DateTimeFormat</a:t>
            </a: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注解即可解决</a:t>
            </a:r>
            <a:r>
              <a:rPr lang="zh-CN" altLang="zh-CN" sz="20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mtClean="0"/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20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>
                <a:solidFill>
                  <a:srgbClr val="646464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@DateTimeFormat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(pattern=</a:t>
            </a:r>
            <a:r>
              <a:rPr lang="en-US" altLang="zh-CN" sz="1600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"yyyy-MM-dd"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6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600" b="1" kern="0">
                <a:solidFill>
                  <a:srgbClr val="7F0055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Date </a:t>
            </a:r>
            <a:r>
              <a:rPr lang="en-US" altLang="zh-CN" sz="1600" kern="0">
                <a:solidFill>
                  <a:srgbClr val="000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birthday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6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20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日期转换需要依赖</a:t>
            </a:r>
            <a:r>
              <a:rPr lang="en-US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joda-time</a:t>
            </a: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jar</a:t>
            </a:r>
            <a:r>
              <a:rPr lang="zh-CN" altLang="zh-CN" sz="20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包，需要导入依赖</a:t>
            </a:r>
            <a:r>
              <a:rPr lang="zh-CN" altLang="zh-CN" sz="20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6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dependency</a:t>
            </a:r>
            <a:r>
              <a:rPr lang="en-US" altLang="zh-CN" sz="16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6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6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groupId</a:t>
            </a:r>
            <a:r>
              <a:rPr lang="en-US" altLang="zh-CN" sz="16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joda-time</a:t>
            </a:r>
            <a:r>
              <a:rPr lang="en-US" altLang="zh-CN" sz="16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6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groupId</a:t>
            </a:r>
            <a:r>
              <a:rPr lang="en-US" altLang="zh-CN" sz="16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6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6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artifactId</a:t>
            </a:r>
            <a:r>
              <a:rPr lang="en-US" altLang="zh-CN" sz="16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joda-time</a:t>
            </a:r>
            <a:r>
              <a:rPr lang="en-US" altLang="zh-CN" sz="16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6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artifactId</a:t>
            </a:r>
            <a:r>
              <a:rPr lang="en-US" altLang="zh-CN" sz="16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6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600" kern="0" smtClea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version</a:t>
            </a:r>
            <a:r>
              <a:rPr lang="en-US" altLang="zh-CN" sz="16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1600" kern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2.5</a:t>
            </a:r>
            <a:r>
              <a:rPr lang="en-US" altLang="zh-CN" sz="16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6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version</a:t>
            </a:r>
            <a:r>
              <a:rPr lang="en-US" altLang="zh-CN" sz="16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6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6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6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dependency</a:t>
            </a:r>
            <a:r>
              <a:rPr lang="en-US" altLang="zh-CN" sz="16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6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zh-CN" altLang="zh-CN" sz="20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zh-CN" altLang="zh-CN" sz="20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2841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zh-CN" sz="3600" b="1"/>
              <a:t>实现</a:t>
            </a:r>
            <a:r>
              <a:rPr lang="en-US" altLang="zh-CN" sz="3600" b="1"/>
              <a:t>Excel</a:t>
            </a:r>
            <a:r>
              <a:rPr lang="zh-CN" altLang="zh-CN" sz="3600" b="1"/>
              <a:t>的</a:t>
            </a:r>
            <a:r>
              <a:rPr lang="zh-CN" altLang="zh-CN" sz="3600" b="1" smtClean="0"/>
              <a:t>视图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SpringMVC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中实现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的输出，只要继承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org.springframework.web.servlet.view.document.AbstractExcelView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buildExcelDocument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方法即可</a:t>
            </a:r>
            <a:r>
              <a:rPr lang="zh-CN" altLang="zh-CN" sz="18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8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en-US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导</a:t>
            </a:r>
            <a:r>
              <a:rPr lang="zh-CN" altLang="en-US" sz="18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入</a:t>
            </a:r>
            <a:r>
              <a:rPr lang="en-US" altLang="zh-CN" sz="18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poi</a:t>
            </a:r>
            <a:r>
              <a:rPr lang="zh-CN" altLang="en-US" sz="18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依赖：</a:t>
            </a:r>
            <a:endParaRPr lang="en-US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dependency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&lt;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groupId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org.apache.poi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groupId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artifactId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poi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artifactId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version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3.10.1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version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dependency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zh-CN" altLang="zh-CN" sz="18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61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回顾</a:t>
            </a:r>
            <a:r>
              <a:rPr lang="en-US" altLang="zh-CN"/>
              <a:t>MVC</a:t>
            </a:r>
            <a:r>
              <a:rPr lang="zh-CN" altLang="zh-CN"/>
              <a:t>设计模式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5" y="1988841"/>
            <a:ext cx="6768752" cy="378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SpringMVC</a:t>
            </a:r>
            <a:r>
              <a:rPr lang="zh-CN" altLang="en-US" smtClean="0"/>
              <a:t>整体</a:t>
            </a:r>
            <a:r>
              <a:rPr lang="zh-CN" altLang="zh-CN" smtClean="0"/>
              <a:t>架构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49" y="1978819"/>
            <a:ext cx="75533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7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/>
              <a:t>第一个</a:t>
            </a:r>
            <a:r>
              <a:rPr lang="en-US" altLang="zh-CN" b="1"/>
              <a:t>SpringMVC</a:t>
            </a:r>
            <a:r>
              <a:rPr lang="zh-CN" altLang="zh-CN" b="1" smtClean="0"/>
              <a:t>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600"/>
              <a:t>开发环境：</a:t>
            </a:r>
            <a:r>
              <a:rPr lang="en-US" altLang="zh-CN" sz="1600"/>
              <a:t>Eclipse + Maven</a:t>
            </a:r>
            <a:endParaRPr lang="zh-CN" altLang="zh-CN" sz="1600"/>
          </a:p>
          <a:p>
            <a:r>
              <a:rPr lang="zh-CN" altLang="zh-CN" sz="1600" smtClean="0"/>
              <a:t>测试</a:t>
            </a:r>
            <a:r>
              <a:rPr lang="zh-CN" altLang="zh-CN" sz="1600"/>
              <a:t>：</a:t>
            </a:r>
            <a:r>
              <a:rPr lang="en-US" altLang="zh-CN" sz="1600" smtClean="0"/>
              <a:t>Chrome</a:t>
            </a:r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zh-CN" altLang="en-US" sz="1600" smtClean="0"/>
              <a:t>步骤：</a:t>
            </a:r>
            <a:endParaRPr lang="en-US" altLang="zh-CN" sz="1600" smtClean="0"/>
          </a:p>
          <a:p>
            <a:pPr>
              <a:buFont typeface="+mj-lt"/>
              <a:buAutoNum type="arabicPeriod"/>
            </a:pPr>
            <a:r>
              <a:rPr lang="zh-CN" altLang="en-US" sz="1600" smtClean="0"/>
              <a:t>添加依赖</a:t>
            </a:r>
            <a:endParaRPr lang="en-US" altLang="zh-CN" sz="1600" smtClean="0"/>
          </a:p>
          <a:p>
            <a:pPr>
              <a:buFont typeface="+mj-lt"/>
              <a:buAutoNum type="arabicPeriod"/>
            </a:pPr>
            <a:r>
              <a:rPr lang="zh-CN" altLang="en-US" sz="1600" smtClean="0"/>
              <a:t>配置</a:t>
            </a:r>
            <a:r>
              <a:rPr lang="en-US" altLang="zh-CN" sz="1600" smtClean="0"/>
              <a:t>tomcat</a:t>
            </a:r>
            <a:r>
              <a:rPr lang="zh-CN" altLang="en-US" sz="1600" smtClean="0"/>
              <a:t>插件</a:t>
            </a:r>
            <a:endParaRPr lang="en-US" altLang="zh-CN" sz="1600" smtClean="0"/>
          </a:p>
          <a:p>
            <a:pPr>
              <a:buFont typeface="+mj-lt"/>
              <a:buAutoNum type="arabicPeriod"/>
            </a:pPr>
            <a:r>
              <a:rPr lang="zh-CN" altLang="en-US" sz="1600" smtClean="0"/>
              <a:t>创建</a:t>
            </a:r>
            <a:r>
              <a:rPr lang="en-US" altLang="zh-CN" sz="1600" smtClean="0"/>
              <a:t>web.xml</a:t>
            </a:r>
            <a:r>
              <a:rPr lang="zh-CN" altLang="en-US" sz="1600" smtClean="0"/>
              <a:t>文件</a:t>
            </a:r>
            <a:endParaRPr lang="en-US" altLang="zh-CN" sz="1600" smtClean="0"/>
          </a:p>
          <a:p>
            <a:pPr>
              <a:buFont typeface="+mj-lt"/>
              <a:buAutoNum type="arabicPeriod"/>
            </a:pPr>
            <a:r>
              <a:rPr lang="zh-CN" altLang="en-US" sz="1600" smtClean="0"/>
              <a:t>创建</a:t>
            </a:r>
            <a:r>
              <a:rPr lang="en-US" altLang="zh-CN" sz="1600" smtClean="0"/>
              <a:t>log4j.properties</a:t>
            </a:r>
          </a:p>
          <a:p>
            <a:pPr>
              <a:buFont typeface="+mj-lt"/>
              <a:buAutoNum type="arabicPeriod"/>
            </a:pPr>
            <a:r>
              <a:rPr lang="zh-CN" altLang="en-US" sz="1600" smtClean="0"/>
              <a:t>在</a:t>
            </a:r>
            <a:r>
              <a:rPr lang="en-US" altLang="zh-CN" sz="1600" smtClean="0"/>
              <a:t>web.xml</a:t>
            </a:r>
            <a:r>
              <a:rPr lang="zh-CN" altLang="en-US" sz="1600" smtClean="0"/>
              <a:t>中配置</a:t>
            </a:r>
            <a:r>
              <a:rPr lang="en-US" altLang="zh-CN" sz="1600" smtClean="0"/>
              <a:t>DispatcherServlet</a:t>
            </a:r>
          </a:p>
          <a:p>
            <a:pPr>
              <a:buFont typeface="+mj-lt"/>
              <a:buAutoNum type="arabicPeriod"/>
            </a:pPr>
            <a:r>
              <a:rPr lang="zh-CN" altLang="en-US" sz="1600" smtClean="0"/>
              <a:t>创建</a:t>
            </a:r>
            <a:r>
              <a:rPr lang="en-US" altLang="zh-CN" sz="1600" smtClean="0"/>
              <a:t>Controller</a:t>
            </a:r>
          </a:p>
          <a:p>
            <a:pPr>
              <a:buFont typeface="+mj-lt"/>
              <a:buAutoNum type="arabicPeriod"/>
            </a:pPr>
            <a:r>
              <a:rPr lang="zh-CN" altLang="en-US" sz="1600"/>
              <a:t>创建</a:t>
            </a:r>
            <a:r>
              <a:rPr lang="en-US" altLang="zh-CN" sz="1600"/>
              <a:t>itcast-servlet.xml</a:t>
            </a:r>
            <a:r>
              <a:rPr lang="zh-CN" altLang="en-US" sz="1600" smtClean="0"/>
              <a:t>文件，并且配置</a:t>
            </a:r>
            <a:r>
              <a:rPr lang="en-US" altLang="zh-CN" sz="1600" smtClean="0"/>
              <a:t>SpringMVC</a:t>
            </a:r>
            <a:r>
              <a:rPr lang="zh-CN" altLang="en-US" sz="1600" smtClean="0"/>
              <a:t>三大件。</a:t>
            </a:r>
            <a:endParaRPr lang="en-US" altLang="zh-CN" sz="1600" smtClean="0"/>
          </a:p>
          <a:p>
            <a:pPr>
              <a:buFont typeface="+mj-lt"/>
              <a:buAutoNum type="arabicPeriod"/>
            </a:pPr>
            <a:r>
              <a:rPr lang="zh-CN" altLang="en-US" sz="1600" smtClean="0"/>
              <a:t>创建</a:t>
            </a:r>
            <a:r>
              <a:rPr lang="en-US" altLang="zh-CN" sz="1600" smtClean="0"/>
              <a:t>JSP</a:t>
            </a:r>
            <a:r>
              <a:rPr lang="zh-CN" altLang="en-US" sz="1600" smtClean="0"/>
              <a:t>文件</a:t>
            </a:r>
            <a:endParaRPr lang="en-US" altLang="zh-CN" sz="1600" smtClean="0"/>
          </a:p>
          <a:p>
            <a:pPr>
              <a:buFont typeface="+mj-lt"/>
              <a:buAutoNum type="arabicPeriod"/>
            </a:pPr>
            <a:r>
              <a:rPr lang="zh-CN" altLang="en-US" sz="1600" smtClean="0"/>
              <a:t>启动</a:t>
            </a:r>
            <a:r>
              <a:rPr lang="en-US" altLang="zh-CN" sz="1600" smtClean="0"/>
              <a:t>Tomcat</a:t>
            </a:r>
            <a:r>
              <a:rPr lang="zh-CN" altLang="en-US" sz="1600" smtClean="0"/>
              <a:t>测试</a:t>
            </a:r>
            <a:endParaRPr lang="en-US" altLang="zh-CN" sz="1600"/>
          </a:p>
          <a:p>
            <a:pPr>
              <a:buFont typeface="+mj-lt"/>
              <a:buAutoNum type="arabicPeriod"/>
            </a:pPr>
            <a:endParaRPr lang="en-US" altLang="zh-CN" sz="1600" smtClean="0"/>
          </a:p>
          <a:p>
            <a:pPr>
              <a:buFont typeface="+mj-lt"/>
              <a:buAutoNum type="arabicPeriod"/>
            </a:pPr>
            <a:endParaRPr lang="en-US" altLang="zh-CN" sz="1600" smtClean="0"/>
          </a:p>
          <a:p>
            <a:endParaRPr lang="zh-CN" altLang="zh-CN" sz="160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401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/>
              <a:t>使用</a:t>
            </a:r>
            <a:r>
              <a:rPr lang="en-US" altLang="zh-CN" b="1"/>
              <a:t>@RequestMapping</a:t>
            </a:r>
            <a:r>
              <a:rPr lang="zh-CN" altLang="zh-CN" b="1"/>
              <a:t>映射</a:t>
            </a:r>
            <a:r>
              <a:rPr lang="zh-CN" altLang="zh-CN" b="1" smtClean="0"/>
              <a:t>请求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SpringMVC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中的众多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以及每个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的众多方法，请求是如何映射到具体的处理方法上？这个就是靠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@RequestMapping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完成的</a:t>
            </a:r>
            <a:r>
              <a:rPr lang="zh-CN" altLang="zh-CN" sz="18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8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/>
              <a:t>@RequestMapping</a:t>
            </a:r>
            <a:r>
              <a:rPr lang="zh-CN" altLang="zh-CN" sz="1800"/>
              <a:t>既可以定义在类上也可以定义在方法上，</a:t>
            </a:r>
          </a:p>
          <a:p>
            <a:pPr marL="0" indent="0">
              <a:buNone/>
            </a:pPr>
            <a:r>
              <a:rPr lang="zh-CN" altLang="zh-CN" sz="1800"/>
              <a:t>请求映射的规则是：</a:t>
            </a:r>
          </a:p>
          <a:p>
            <a:pPr marL="0" indent="0">
              <a:buNone/>
            </a:pPr>
            <a:r>
              <a:rPr lang="en-US" altLang="zh-CN" sz="1800"/>
              <a:t> </a:t>
            </a:r>
            <a:endParaRPr lang="zh-CN" altLang="zh-CN" sz="1800"/>
          </a:p>
          <a:p>
            <a:pPr marL="0" indent="0">
              <a:buNone/>
            </a:pPr>
            <a:r>
              <a:rPr lang="zh-CN" altLang="zh-CN" sz="1800" b="1"/>
              <a:t>类上的</a:t>
            </a:r>
            <a:r>
              <a:rPr lang="en-US" altLang="zh-CN" sz="1800" b="1"/>
              <a:t>@RequestMapping.value + </a:t>
            </a:r>
            <a:r>
              <a:rPr lang="zh-CN" altLang="zh-CN" sz="1800" b="1"/>
              <a:t>方法上的</a:t>
            </a:r>
            <a:r>
              <a:rPr lang="en-US" altLang="zh-CN" sz="1800" b="1"/>
              <a:t>@RequestMapping.value</a:t>
            </a:r>
            <a:r>
              <a:rPr lang="zh-CN" altLang="zh-CN" sz="1800"/>
              <a:t>。</a:t>
            </a: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1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@</a:t>
            </a:r>
            <a:r>
              <a:rPr lang="en-US" altLang="zh-CN" b="1" smtClean="0"/>
              <a:t>RequestMapping</a:t>
            </a:r>
            <a:r>
              <a:rPr lang="zh-CN" altLang="en-US" smtClean="0"/>
              <a:t>映射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、标准</a:t>
            </a:r>
            <a:r>
              <a:rPr lang="en-US" altLang="zh-CN" smtClean="0"/>
              <a:t>URL</a:t>
            </a:r>
            <a:r>
              <a:rPr lang="zh-CN" altLang="en-US" smtClean="0"/>
              <a:t>映射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Ant</a:t>
            </a:r>
            <a:r>
              <a:rPr lang="zh-CN" altLang="en-US" smtClean="0"/>
              <a:t>风格的</a:t>
            </a:r>
            <a:r>
              <a:rPr lang="en-US" altLang="zh-CN" smtClean="0"/>
              <a:t>URL</a:t>
            </a:r>
            <a:r>
              <a:rPr lang="zh-CN" altLang="en-US" smtClean="0"/>
              <a:t>映射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、占位符映射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4</a:t>
            </a:r>
            <a:r>
              <a:rPr lang="zh-CN" altLang="en-US" smtClean="0"/>
              <a:t>、限制请求方法映射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、限制参数映射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422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标准</a:t>
            </a:r>
            <a:r>
              <a:rPr lang="en-US" altLang="zh-CN" smtClean="0"/>
              <a:t>URL</a:t>
            </a:r>
            <a:r>
              <a:rPr lang="zh-CN" altLang="en-US" smtClean="0"/>
              <a:t>映射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mtClean="0"/>
              <a:t>标准</a:t>
            </a:r>
            <a:r>
              <a:rPr lang="en-US" altLang="zh-CN" smtClean="0"/>
              <a:t>URL</a:t>
            </a:r>
            <a:r>
              <a:rPr lang="zh-CN" altLang="en-US" smtClean="0"/>
              <a:t>映射是最简单的一种映射，例如：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@RequestMapping("/hello") </a:t>
            </a:r>
            <a:r>
              <a:rPr lang="en-US" altLang="zh-CN" smtClean="0"/>
              <a:t> </a:t>
            </a:r>
            <a:r>
              <a:rPr lang="zh-CN" altLang="zh-CN" smtClean="0"/>
              <a:t>或 </a:t>
            </a:r>
            <a:r>
              <a:rPr lang="en-US" altLang="zh-CN"/>
              <a:t>@RequestMapping(value="/hello</a:t>
            </a:r>
            <a:r>
              <a:rPr lang="en-US" altLang="zh-CN" smtClean="0"/>
              <a:t>")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smtClean="0"/>
              <a:t>请求</a:t>
            </a:r>
            <a:r>
              <a:rPr lang="en-US" altLang="zh-CN" smtClean="0"/>
              <a:t>url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>
                <a:hlinkClick r:id="rId2"/>
              </a:rPr>
              <a:t>http://localhost/hello.action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19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8235</TotalTime>
  <Pages>0</Pages>
  <Words>2893</Words>
  <Characters>0</Characters>
  <Application>Microsoft Office PowerPoint</Application>
  <DocSecurity>0</DocSecurity>
  <PresentationFormat>全屏显示(4:3)</PresentationFormat>
  <Lines>0</Lines>
  <Paragraphs>470</Paragraphs>
  <Slides>38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隶书</vt:lpstr>
      <vt:lpstr>宋体</vt:lpstr>
      <vt:lpstr>Arial</vt:lpstr>
      <vt:lpstr>Arial Black</vt:lpstr>
      <vt:lpstr>Calibri</vt:lpstr>
      <vt:lpstr>Courier New</vt:lpstr>
      <vt:lpstr>Times New Roman</vt:lpstr>
      <vt:lpstr>Wingdings</vt:lpstr>
      <vt:lpstr>1_Studio</vt:lpstr>
      <vt:lpstr>SpringMVC课件</vt:lpstr>
      <vt:lpstr> SpringMVC简介</vt:lpstr>
      <vt:lpstr> Spring体系简介</vt:lpstr>
      <vt:lpstr>回顾MVC设计模式</vt:lpstr>
      <vt:lpstr>SpringMVC整体架构</vt:lpstr>
      <vt:lpstr>第一个SpringMVC应用</vt:lpstr>
      <vt:lpstr>使用@RequestMapping映射请求</vt:lpstr>
      <vt:lpstr>@RequestMapping映射</vt:lpstr>
      <vt:lpstr>标准URL映射</vt:lpstr>
      <vt:lpstr>Ant风格的URL映射</vt:lpstr>
      <vt:lpstr>占位符映射</vt:lpstr>
      <vt:lpstr>@PathVariable小误区</vt:lpstr>
      <vt:lpstr>限定请求方法的映射</vt:lpstr>
      <vt:lpstr>限定参数映射</vt:lpstr>
      <vt:lpstr>绑定Servlet内置对象</vt:lpstr>
      <vt:lpstr>@PathVariable</vt:lpstr>
      <vt:lpstr>@RequestParam</vt:lpstr>
      <vt:lpstr>@ CookieValue</vt:lpstr>
      <vt:lpstr>@RequestBody</vt:lpstr>
      <vt:lpstr>POJO对象绑定参数</vt:lpstr>
      <vt:lpstr>Java的基本数据类型绑定</vt:lpstr>
      <vt:lpstr>集合List绑定</vt:lpstr>
      <vt:lpstr>SpringMVC与Struts2的区别</vt:lpstr>
      <vt:lpstr>JSP和JSTL视图解析器</vt:lpstr>
      <vt:lpstr>使用@ResponseBody输出JSON</vt:lpstr>
      <vt:lpstr>加入上传组件依赖</vt:lpstr>
      <vt:lpstr>定义文件上传解析器</vt:lpstr>
      <vt:lpstr>定义Controller</vt:lpstr>
      <vt:lpstr>fileUpload.html</vt:lpstr>
      <vt:lpstr>理解HandlerExecutionChain</vt:lpstr>
      <vt:lpstr>拦截的执行过程</vt:lpstr>
      <vt:lpstr>实现自定义拦截器</vt:lpstr>
      <vt:lpstr>拦截器总结</vt:lpstr>
      <vt:lpstr>SpringMVC综合应用</vt:lpstr>
      <vt:lpstr>开发步骤</vt:lpstr>
      <vt:lpstr>解决静态资源404问题</vt:lpstr>
      <vt:lpstr>解决表单提交String2Date问题</vt:lpstr>
      <vt:lpstr>实现Excel的视图</vt:lpstr>
    </vt:vector>
  </TitlesOfParts>
  <Manager>yuyang@itcast.cn</Manager>
  <Company>上海传智播客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SpringMVC</dc:title>
  <dc:subject>jQueryEasyUI快速入门</dc:subject>
  <dc:creator>花和尚</dc:creator>
  <cp:keywords/>
  <dc:description/>
  <cp:lastModifiedBy>张志君</cp:lastModifiedBy>
  <cp:revision>2611</cp:revision>
  <cp:lastPrinted>1601-01-01T00:00:00Z</cp:lastPrinted>
  <dcterms:created xsi:type="dcterms:W3CDTF">2003-04-14T14:59:42Z</dcterms:created>
  <dcterms:modified xsi:type="dcterms:W3CDTF">2015-05-07T07:58:31Z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2052-6.5.0.1966</vt:lpwstr>
  </property>
</Properties>
</file>