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5" r:id="rId3"/>
    <p:sldId id="306" r:id="rId5"/>
    <p:sldId id="308" r:id="rId6"/>
    <p:sldId id="310" r:id="rId7"/>
    <p:sldId id="311" r:id="rId8"/>
    <p:sldId id="312" r:id="rId9"/>
    <p:sldId id="314" r:id="rId10"/>
    <p:sldId id="315" r:id="rId11"/>
    <p:sldId id="317" r:id="rId12"/>
    <p:sldId id="321" r:id="rId13"/>
    <p:sldId id="329" r:id="rId14"/>
    <p:sldId id="330" r:id="rId15"/>
    <p:sldId id="331" r:id="rId16"/>
    <p:sldId id="332" r:id="rId17"/>
    <p:sldId id="307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W" initials="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87610" autoAdjust="0"/>
  </p:normalViewPr>
  <p:slideViewPr>
    <p:cSldViewPr snapToGrid="0">
      <p:cViewPr varScale="1">
        <p:scale>
          <a:sx n="142" d="100"/>
          <a:sy n="142" d="100"/>
        </p:scale>
        <p:origin x="55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381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22646"/>
    </p:cViewPr>
  </p:sorter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029E-4C94-4213-86BF-E60BAC2C14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长度限制，选择丰富度最高的</a:t>
            </a:r>
            <a:r>
              <a:rPr lang="en-US" altLang="zh-CN" dirty="0"/>
              <a:t>k-</a:t>
            </a:r>
            <a:r>
              <a:rPr lang="en-US" altLang="zh-CN" dirty="0"/>
              <a:t>mer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ClrTx/>
              <a:buSzTx/>
              <a:buNone/>
            </a:pPr>
            <a:r>
              <a:rPr lang="zh-CN" altLang="en-US">
                <a:sym typeface="+mn-ea"/>
              </a:rPr>
              <a:t>相同长度的碱基序列二进制模型能存储的信息量较少，编码效率不高，相比二进制模型，用三进制模型能存储更多的信息，四进制模型编码密度高但是易出现</a:t>
            </a:r>
            <a:r>
              <a:rPr lang="en-US" altLang="zh-CN">
                <a:sym typeface="+mn-ea"/>
              </a:rPr>
              <a:t>GC</a:t>
            </a:r>
            <a:r>
              <a:rPr lang="zh-CN" altLang="en-US">
                <a:sym typeface="+mn-ea"/>
              </a:rPr>
              <a:t>含量过高、均聚物较多等不利于DNA合成的情况，对后续的DNA存储操作有一定影响。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EC1F9-23AE-46C2-9F9A-EB678431C4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68061-4C23-45A5-8B50-17361C9305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06DFD-FF14-4E71-B6B1-F326971755E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20C9-5398-427F-A013-579C55CC2E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50F9-2A0E-49BA-8A1C-835C098BFE7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9BC37-D643-4620-903A-0D018C6196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4365A-F0CB-4D46-8A01-6D126008A2D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9615E-16E4-4680-8014-51B3946DD4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3EE98-342B-4370-8BAE-BB21091FA91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049C-5E59-424C-94EE-5C1C2C0F45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6011-453D-4BE7-9436-1188581E263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AA43E-4E42-41FD-95EB-1864143DCD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1EC62-347D-4A98-921E-5479D47C56B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5647-07D8-4AFC-B347-73DA68F3AA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BAAC5-2BFE-4A0C-9A02-E5E659A03C1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887F6-2C8B-4822-A827-641DC9AD62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A6973-B181-4F3B-82E4-3F8DC806D93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8435F-9FE8-418C-990F-B94AB63834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1152E-3773-4828-A481-3BBADD8182E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2C27-6C02-449A-826C-B06AD7EC37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56C3B3-7730-416A-AF19-5920DD2A8F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DBD48E-45EE-414C-B22A-618849C4E7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tags" Target="../tags/tag6.xml"/><Relationship Id="rId4" Type="http://schemas.openxmlformats.org/officeDocument/2006/relationships/image" Target="../media/image8.png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image" Target="../media/image10.jpeg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image" Target="../media/image11.png"/><Relationship Id="rId3" Type="http://schemas.openxmlformats.org/officeDocument/2006/relationships/tags" Target="../tags/tag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54" y="2974"/>
            <a:ext cx="722535" cy="734651"/>
          </a:xfrm>
          <a:prstGeom prst="rect">
            <a:avLst/>
          </a:prstGeom>
        </p:spPr>
      </p:pic>
      <p:pic>
        <p:nvPicPr>
          <p:cNvPr id="12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" y="-28843"/>
            <a:ext cx="2537937" cy="78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0" y="73286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文本框 62"/>
          <p:cNvSpPr txBox="1">
            <a:spLocks noChangeArrowheads="1"/>
          </p:cNvSpPr>
          <p:nvPr/>
        </p:nvSpPr>
        <p:spPr bwMode="auto">
          <a:xfrm>
            <a:off x="4052360" y="2511487"/>
            <a:ext cx="444963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DNA</a:t>
            </a:r>
            <a:r>
              <a:rPr lang="zh-CN" altLang="en-US" sz="6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存储</a:t>
            </a:r>
            <a:endParaRPr lang="zh-CN" altLang="en-US" sz="66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8" name="组合 1026"/>
          <p:cNvGrpSpPr/>
          <p:nvPr/>
        </p:nvGrpSpPr>
        <p:grpSpPr bwMode="auto">
          <a:xfrm>
            <a:off x="5516780" y="3796002"/>
            <a:ext cx="315913" cy="317500"/>
            <a:chOff x="2724480" y="3856218"/>
            <a:chExt cx="317004" cy="317004"/>
          </a:xfrm>
        </p:grpSpPr>
        <p:sp>
          <p:nvSpPr>
            <p:cNvPr id="19" name="椭圆 18"/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0" name="KSO_Shape"/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框 1027"/>
          <p:cNvSpPr txBox="1">
            <a:spLocks noChangeArrowheads="1"/>
          </p:cNvSpPr>
          <p:nvPr/>
        </p:nvSpPr>
        <p:spPr bwMode="auto">
          <a:xfrm>
            <a:off x="5824220" y="3746500"/>
            <a:ext cx="11163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刘志强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03369" y="2389418"/>
            <a:ext cx="9677400" cy="211455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3" name="矩形 22"/>
          <p:cNvSpPr/>
          <p:nvPr/>
        </p:nvSpPr>
        <p:spPr>
          <a:xfrm>
            <a:off x="10664063" y="4183246"/>
            <a:ext cx="476250" cy="476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4" name="矩形 23"/>
          <p:cNvSpPr/>
          <p:nvPr/>
        </p:nvSpPr>
        <p:spPr>
          <a:xfrm>
            <a:off x="10395776" y="3954646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5" name="矩形 24"/>
          <p:cNvSpPr/>
          <p:nvPr/>
        </p:nvSpPr>
        <p:spPr>
          <a:xfrm>
            <a:off x="1066038" y="2179821"/>
            <a:ext cx="474663" cy="4746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6" name="矩形 25"/>
          <p:cNvSpPr/>
          <p:nvPr/>
        </p:nvSpPr>
        <p:spPr>
          <a:xfrm>
            <a:off x="1218438" y="2332221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8" name="图片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54" y="2974"/>
            <a:ext cx="722535" cy="734651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0" y="6145319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5968260" y="6265277"/>
            <a:ext cx="46885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Laboratory of Advanced Design and Intelligent 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(Dalian University), Ministry of Education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76968" y="6167116"/>
            <a:ext cx="147245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" y="-28843"/>
            <a:ext cx="2537937" cy="78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0" y="73286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4803296" y="544820"/>
            <a:ext cx="2585407" cy="376086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+mj-ea"/>
                <a:ea typeface="+mj-ea"/>
              </a:rPr>
              <a:t>DNA</a:t>
            </a:r>
            <a:r>
              <a:rPr lang="zh-CN" altLang="en-US" sz="1800" b="1" dirty="0">
                <a:latin typeface="+mj-ea"/>
                <a:ea typeface="+mj-ea"/>
              </a:rPr>
              <a:t>序列</a:t>
            </a:r>
            <a:r>
              <a:rPr lang="zh-CN" altLang="en-US" sz="1800" b="1" dirty="0">
                <a:latin typeface="+mj-ea"/>
                <a:ea typeface="+mj-ea"/>
              </a:rPr>
              <a:t>校正</a:t>
            </a:r>
            <a:endParaRPr lang="zh-CN" altLang="en-US" sz="1800" b="1" dirty="0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65350" y="2284730"/>
            <a:ext cx="7861300" cy="2070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70655" y="45821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怎么找到原始</a:t>
            </a:r>
            <a:r>
              <a:rPr lang="zh-CN" altLang="en-US"/>
              <a:t>序列？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69390" y="1640205"/>
            <a:ext cx="9100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序列校正--组装：通常将序列（read）处理特定长度为k（k-mers）的字符串，它比整个read短，通过将k-mer变换成图的形式找到原始</a:t>
            </a:r>
            <a:r>
              <a:rPr lang="zh-CN" altLang="en-US"/>
              <a:t>序列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54" y="2974"/>
            <a:ext cx="722535" cy="734651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0" y="6145319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5968260" y="6265277"/>
            <a:ext cx="46885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Laboratory of Advanced Design and Intelligent 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(Dalian University), Ministry of Education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76968" y="6167116"/>
            <a:ext cx="147245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" y="-28843"/>
            <a:ext cx="2537937" cy="78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0" y="73286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4803296" y="544820"/>
            <a:ext cx="2585407" cy="376086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+mj-ea"/>
                <a:ea typeface="+mj-ea"/>
              </a:rPr>
              <a:t>DNA</a:t>
            </a:r>
            <a:r>
              <a:rPr lang="zh-CN" altLang="en-US" sz="1800" b="1" dirty="0">
                <a:latin typeface="+mj-ea"/>
                <a:ea typeface="+mj-ea"/>
              </a:rPr>
              <a:t>序列</a:t>
            </a:r>
            <a:r>
              <a:rPr lang="zh-CN" altLang="en-US" sz="1800" b="1" dirty="0">
                <a:latin typeface="+mj-ea"/>
                <a:ea typeface="+mj-ea"/>
              </a:rPr>
              <a:t>校正</a:t>
            </a:r>
            <a:endParaRPr lang="zh-CN" altLang="en-US" sz="1800" b="1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950" y="1572260"/>
            <a:ext cx="48456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 altLang="en-US"/>
              <a:t>哈密顿</a:t>
            </a:r>
            <a:r>
              <a:rPr lang="zh-CN" altLang="en-US"/>
              <a:t>路径：哈密顿路径是通过图中的每个节点恰好一次且仅一次的路径。在de Bruijn图中，哈密顿路径对应于完整的组装序列，其中每个节点表示一个k-mer序列，路径经过每个k-mer且不重复，最终得到完整的组装序列。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4005" y="1170305"/>
            <a:ext cx="4372610" cy="420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54" y="2974"/>
            <a:ext cx="722535" cy="734651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0" y="6145319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5968260" y="6265277"/>
            <a:ext cx="46885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Laboratory of Advanced Design and Intelligent 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(Dalian University), Ministry of Education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76968" y="6167116"/>
            <a:ext cx="147245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" y="-28843"/>
            <a:ext cx="2537937" cy="78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0" y="73286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4803296" y="544820"/>
            <a:ext cx="2585407" cy="376086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+mj-ea"/>
                <a:ea typeface="+mj-ea"/>
              </a:rPr>
              <a:t>DNA</a:t>
            </a:r>
            <a:r>
              <a:rPr lang="zh-CN" altLang="en-US" sz="1800" b="1" dirty="0">
                <a:latin typeface="+mj-ea"/>
                <a:ea typeface="+mj-ea"/>
              </a:rPr>
              <a:t>序列</a:t>
            </a:r>
            <a:r>
              <a:rPr lang="zh-CN" altLang="en-US" sz="1800" b="1" dirty="0">
                <a:latin typeface="+mj-ea"/>
                <a:ea typeface="+mj-ea"/>
              </a:rPr>
              <a:t>校正</a:t>
            </a:r>
            <a:endParaRPr lang="zh-CN" altLang="en-US" sz="1800" b="1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3025" y="1531620"/>
            <a:ext cx="762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组装扩展：面对错误率更高，序列长度</a:t>
            </a:r>
            <a:r>
              <a:rPr lang="zh-CN" altLang="en-US"/>
              <a:t>更长的情况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2760" y="2018665"/>
            <a:ext cx="6420485" cy="39255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69405" y="2099945"/>
            <a:ext cx="5386070" cy="3925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54" y="2974"/>
            <a:ext cx="722535" cy="734651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0" y="6145319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5968260" y="6265277"/>
            <a:ext cx="46885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Laboratory of Advanced Design and Intelligent 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(Dalian University), Ministry of Education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76968" y="6167116"/>
            <a:ext cx="147245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" y="-28843"/>
            <a:ext cx="2537937" cy="78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0" y="73286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4803296" y="544820"/>
            <a:ext cx="2585407" cy="376086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+mj-ea"/>
                <a:ea typeface="+mj-ea"/>
              </a:rPr>
              <a:t>DNA</a:t>
            </a:r>
            <a:r>
              <a:rPr lang="zh-CN" altLang="en-US" sz="1800" b="1" dirty="0">
                <a:latin typeface="+mj-ea"/>
                <a:ea typeface="+mj-ea"/>
              </a:rPr>
              <a:t>序列</a:t>
            </a:r>
            <a:r>
              <a:rPr lang="zh-CN" altLang="en-US" sz="1800" b="1" dirty="0">
                <a:latin typeface="+mj-ea"/>
                <a:ea typeface="+mj-ea"/>
              </a:rPr>
              <a:t>校正</a:t>
            </a:r>
            <a:endParaRPr lang="zh-CN" altLang="en-US" sz="1800" b="1" dirty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94765" y="1543685"/>
            <a:ext cx="5553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序列校正</a:t>
            </a:r>
            <a:r>
              <a:rPr lang="en-US" altLang="zh-CN"/>
              <a:t>--</a:t>
            </a:r>
            <a:r>
              <a:rPr lang="zh-CN" altLang="en-US"/>
              <a:t>多序列比对：将多个同源待校正序列经过多次成对比对，</a:t>
            </a:r>
            <a:r>
              <a:rPr lang="zh-CN" altLang="en-US"/>
              <a:t>一般为Needleman-Wunsch算法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82815" y="1550670"/>
            <a:ext cx="4688205" cy="440817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1794510" y="4919980"/>
            <a:ext cx="1472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GCAT-GC</a:t>
            </a:r>
            <a:r>
              <a:rPr lang="en-US" altLang="zh-CN"/>
              <a:t>G  </a:t>
            </a:r>
            <a:endParaRPr lang="zh-CN" altLang="en-US"/>
          </a:p>
          <a:p>
            <a:pPr algn="l"/>
            <a:r>
              <a:rPr lang="zh-CN" altLang="en-US"/>
              <a:t>G-ATTACA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1876425" y="4372610"/>
            <a:ext cx="109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最佳</a:t>
            </a:r>
            <a:r>
              <a:rPr lang="zh-CN" altLang="en-US"/>
              <a:t>匹配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3343910" y="4919980"/>
            <a:ext cx="1414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GCATG-C</a:t>
            </a:r>
            <a:r>
              <a:rPr lang="en-US" altLang="zh-CN"/>
              <a:t>G</a:t>
            </a:r>
            <a:endParaRPr lang="zh-CN" altLang="en-US"/>
          </a:p>
          <a:p>
            <a:pPr algn="l"/>
            <a:r>
              <a:rPr lang="zh-CN" altLang="en-US"/>
              <a:t>G-ATTACA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4893310" y="4919980"/>
            <a:ext cx="1414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GCA-TGC</a:t>
            </a:r>
            <a:r>
              <a:rPr lang="en-US" altLang="zh-CN"/>
              <a:t>G</a:t>
            </a:r>
            <a:endParaRPr lang="zh-CN" altLang="en-US"/>
          </a:p>
          <a:p>
            <a:pPr algn="l"/>
            <a:r>
              <a:rPr lang="zh-CN" altLang="en-US"/>
              <a:t>G-ATTACA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1876425" y="2739390"/>
            <a:ext cx="4564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每个位点的得分为：</a:t>
            </a:r>
            <a:r>
              <a:rPr lang="en-US" altLang="zh-CN"/>
              <a:t>max</a:t>
            </a:r>
            <a:r>
              <a:rPr lang="zh-CN" altLang="en-US"/>
              <a:t>（三个方向</a:t>
            </a:r>
            <a:r>
              <a:rPr lang="zh-CN" altLang="en-US"/>
              <a:t>得分）</a:t>
            </a:r>
            <a:endParaRPr lang="zh-CN" altLang="en-US"/>
          </a:p>
          <a:p>
            <a:pPr indent="457200" algn="l"/>
            <a:endParaRPr lang="zh-CN" altLang="en-US"/>
          </a:p>
          <a:p>
            <a:pPr indent="457200" algn="l"/>
            <a:r>
              <a:rPr lang="zh-CN" altLang="en-US"/>
              <a:t>三个方向的得分=该方向上一位点得分+</a:t>
            </a:r>
            <a:endParaRPr lang="zh-CN" altLang="en-US"/>
          </a:p>
          <a:p>
            <a:pPr algn="l"/>
            <a:r>
              <a:rPr lang="zh-CN" altLang="en-US"/>
              <a:t>移动过程得分（</a:t>
            </a:r>
            <a:r>
              <a:rPr lang="en-US" altLang="zh-CN"/>
              <a:t>gap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54" y="2974"/>
            <a:ext cx="722535" cy="734651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0" y="6145319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5968260" y="6265277"/>
            <a:ext cx="46885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Laboratory of Advanced Design and Intelligent 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(Dalian University), Ministry of Education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76968" y="6167116"/>
            <a:ext cx="147245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" y="-28843"/>
            <a:ext cx="2537937" cy="78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0" y="73286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4803296" y="544820"/>
            <a:ext cx="2585407" cy="376086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+mj-ea"/>
                <a:ea typeface="+mj-ea"/>
              </a:rPr>
              <a:t>DNA</a:t>
            </a:r>
            <a:r>
              <a:rPr lang="zh-CN" altLang="en-US" sz="1800" b="1" dirty="0">
                <a:latin typeface="+mj-ea"/>
                <a:ea typeface="+mj-ea"/>
              </a:rPr>
              <a:t>序列</a:t>
            </a:r>
            <a:r>
              <a:rPr lang="zh-CN" altLang="en-US" sz="1800" b="1" dirty="0">
                <a:latin typeface="+mj-ea"/>
                <a:ea typeface="+mj-ea"/>
              </a:rPr>
              <a:t>校正</a:t>
            </a:r>
            <a:endParaRPr lang="zh-CN" altLang="en-US" sz="1800" b="1" dirty="0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17545" y="944880"/>
            <a:ext cx="8115300" cy="49403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127760" y="13741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中心星多序列</a:t>
            </a:r>
            <a:r>
              <a:rPr lang="zh-CN" altLang="en-US"/>
              <a:t>比对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127760" y="37712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渐进式多序列</a:t>
            </a:r>
            <a:r>
              <a:rPr lang="zh-CN" altLang="en-US"/>
              <a:t>比对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54" y="2974"/>
            <a:ext cx="722535" cy="734651"/>
          </a:xfrm>
          <a:prstGeom prst="rect">
            <a:avLst/>
          </a:prstGeom>
        </p:spPr>
      </p:pic>
      <p:pic>
        <p:nvPicPr>
          <p:cNvPr id="12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" y="-28843"/>
            <a:ext cx="2537937" cy="78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0" y="73286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文本框 62"/>
          <p:cNvSpPr txBox="1">
            <a:spLocks noChangeArrowheads="1"/>
          </p:cNvSpPr>
          <p:nvPr/>
        </p:nvSpPr>
        <p:spPr bwMode="auto">
          <a:xfrm>
            <a:off x="1686377" y="2743502"/>
            <a:ext cx="912505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b="1" dirty="0">
                <a:solidFill>
                  <a:schemeClr val="accent6">
                    <a:lumMod val="75000"/>
                  </a:schemeClr>
                </a:solidFill>
              </a:rPr>
              <a:t>展示完毕  感谢您的聆听 </a:t>
            </a:r>
            <a:endParaRPr lang="zh-CN" altLang="en-US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8" name="组合 1026"/>
          <p:cNvGrpSpPr/>
          <p:nvPr/>
        </p:nvGrpSpPr>
        <p:grpSpPr bwMode="auto">
          <a:xfrm>
            <a:off x="4978727" y="4010360"/>
            <a:ext cx="315913" cy="317500"/>
            <a:chOff x="2724480" y="3856218"/>
            <a:chExt cx="317004" cy="317004"/>
          </a:xfrm>
        </p:grpSpPr>
        <p:sp>
          <p:nvSpPr>
            <p:cNvPr id="19" name="椭圆 18"/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0" name="KSO_Shape"/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框 1027"/>
          <p:cNvSpPr txBox="1">
            <a:spLocks noChangeArrowheads="1"/>
          </p:cNvSpPr>
          <p:nvPr/>
        </p:nvSpPr>
        <p:spPr bwMode="auto">
          <a:xfrm>
            <a:off x="5230081" y="3954646"/>
            <a:ext cx="23598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汇报人：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刘志强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03369" y="2389418"/>
            <a:ext cx="9677400" cy="211455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3" name="矩形 22"/>
          <p:cNvSpPr/>
          <p:nvPr/>
        </p:nvSpPr>
        <p:spPr>
          <a:xfrm>
            <a:off x="10664063" y="4183246"/>
            <a:ext cx="476250" cy="476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4" name="矩形 23"/>
          <p:cNvSpPr/>
          <p:nvPr/>
        </p:nvSpPr>
        <p:spPr>
          <a:xfrm>
            <a:off x="10395776" y="3954646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5" name="矩形 24"/>
          <p:cNvSpPr/>
          <p:nvPr/>
        </p:nvSpPr>
        <p:spPr>
          <a:xfrm>
            <a:off x="1066038" y="2179821"/>
            <a:ext cx="474663" cy="4746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6" name="矩形 25"/>
          <p:cNvSpPr/>
          <p:nvPr/>
        </p:nvSpPr>
        <p:spPr>
          <a:xfrm>
            <a:off x="1218438" y="2332221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8" name="图片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54" y="2974"/>
            <a:ext cx="722535" cy="734651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0" y="6145319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5968260" y="6265277"/>
            <a:ext cx="46885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Laboratory of Advanced Design and Intelligent 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(Dalian University), Ministry of Education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76968" y="6167116"/>
            <a:ext cx="147245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" y="-28843"/>
            <a:ext cx="2537937" cy="78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0" y="73286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069675" y="1841776"/>
            <a:ext cx="1637665" cy="1526540"/>
            <a:chOff x="1164" y="687"/>
            <a:chExt cx="3219" cy="2998"/>
          </a:xfrm>
          <a:solidFill>
            <a:srgbClr val="3C6198">
              <a:alpha val="8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37632" y="3503433"/>
            <a:ext cx="1411442" cy="76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zh-CN" altLang="en-US" sz="4400" b="1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0847" y="4266846"/>
            <a:ext cx="2997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4714507" y="2059848"/>
            <a:ext cx="18294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DNA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存储的背景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4507" y="2429180"/>
            <a:ext cx="2659702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方正兰亭黑_GBK"/>
                <a:cs typeface="Times New Roman" panose="02020603050405020304" pitchFamily="18" charset="0"/>
              </a:rPr>
              <a:t>Background And Significance Of The Selected Topic</a:t>
            </a:r>
            <a:endParaRPr lang="en-US" altLang="zh-CN" sz="9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方正兰亭黑_GBK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67518" y="2090757"/>
            <a:ext cx="440276" cy="44027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latin typeface="+mj-lt"/>
              </a:rPr>
              <a:t>01</a:t>
            </a:r>
            <a:endParaRPr lang="zh-CN" altLang="en-US" sz="1800" dirty="0">
              <a:latin typeface="+mj-lt"/>
            </a:endParaRPr>
          </a:p>
        </p:txBody>
      </p:sp>
      <p:sp>
        <p:nvSpPr>
          <p:cNvPr id="15" name="文本框 6"/>
          <p:cNvSpPr txBox="1">
            <a:spLocks noChangeArrowheads="1"/>
          </p:cNvSpPr>
          <p:nvPr/>
        </p:nvSpPr>
        <p:spPr bwMode="auto">
          <a:xfrm>
            <a:off x="4714507" y="2891879"/>
            <a:ext cx="11436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DNA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编码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14507" y="3261211"/>
            <a:ext cx="183255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方正兰亭黑_GBK"/>
                <a:cs typeface="Times New Roman" panose="02020603050405020304" pitchFamily="18" charset="0"/>
              </a:rPr>
              <a:t>Fuzzy measures and fuzzy integrals</a:t>
            </a:r>
            <a:endParaRPr lang="en-US" altLang="zh-CN" sz="9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方正兰亭黑_GBK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67518" y="2912785"/>
            <a:ext cx="440276" cy="44027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>
                <a:latin typeface="+mj-lt"/>
              </a:rPr>
              <a:t>02</a:t>
            </a:r>
            <a:endParaRPr lang="zh-CN" altLang="en-US" sz="1800">
              <a:latin typeface="+mj-lt"/>
            </a:endParaRPr>
          </a:p>
        </p:txBody>
      </p:sp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4714507" y="3723911"/>
            <a:ext cx="11436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DNA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合成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14507" y="4093243"/>
            <a:ext cx="1261884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方正兰亭黑_GBK"/>
                <a:cs typeface="Times New Roman" panose="02020603050405020304" pitchFamily="18" charset="0"/>
              </a:rPr>
              <a:t>DNA coding principles</a:t>
            </a:r>
            <a:endParaRPr lang="en-US" altLang="zh-CN" sz="9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方正兰亭黑_GBK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67518" y="3724290"/>
            <a:ext cx="440276" cy="44027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>
                <a:latin typeface="+mj-lt"/>
              </a:rPr>
              <a:t>03</a:t>
            </a:r>
            <a:endParaRPr lang="zh-CN" altLang="en-US" sz="1800">
              <a:latin typeface="+mj-lt"/>
            </a:endParaRP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9193289" y="2061562"/>
            <a:ext cx="11436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DNA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保存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193289" y="2430894"/>
            <a:ext cx="1483098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方正兰亭黑_GBK"/>
                <a:cs typeface="Times New Roman" panose="02020603050405020304" pitchFamily="18" charset="0"/>
              </a:rPr>
              <a:t>Image encryption algorithm</a:t>
            </a:r>
            <a:endParaRPr lang="en-US" altLang="zh-CN" sz="9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方正兰亭黑_GBK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46300" y="2095206"/>
            <a:ext cx="440276" cy="44027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>
                <a:latin typeface="+mj-lt"/>
              </a:rPr>
              <a:t>04</a:t>
            </a:r>
            <a:endParaRPr lang="zh-CN" altLang="en-US" sz="1800">
              <a:latin typeface="+mj-lt"/>
            </a:endParaRPr>
          </a:p>
        </p:txBody>
      </p:sp>
      <p:sp>
        <p:nvSpPr>
          <p:cNvPr id="25" name="文本框 6"/>
          <p:cNvSpPr txBox="1">
            <a:spLocks noChangeArrowheads="1"/>
          </p:cNvSpPr>
          <p:nvPr/>
        </p:nvSpPr>
        <p:spPr bwMode="auto">
          <a:xfrm>
            <a:off x="9192654" y="3670119"/>
            <a:ext cx="16008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DNA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序列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校正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92654" y="4039451"/>
            <a:ext cx="922047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方正兰亭黑_GBK"/>
                <a:cs typeface="Times New Roman" panose="02020603050405020304" pitchFamily="18" charset="0"/>
              </a:rPr>
              <a:t>Paper Summary</a:t>
            </a:r>
            <a:endParaRPr lang="en-US" altLang="zh-CN" sz="9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方正兰亭黑_GBK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645665" y="3703763"/>
            <a:ext cx="440276" cy="44027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latin typeface="+mj-lt"/>
              </a:rPr>
              <a:t>06</a:t>
            </a:r>
            <a:endParaRPr lang="zh-CN" altLang="en-US" sz="1800" dirty="0">
              <a:latin typeface="+mj-lt"/>
            </a:endParaRPr>
          </a:p>
        </p:txBody>
      </p:sp>
      <p:sp>
        <p:nvSpPr>
          <p:cNvPr id="28" name="文本框 6"/>
          <p:cNvSpPr txBox="1">
            <a:spLocks noChangeArrowheads="1"/>
          </p:cNvSpPr>
          <p:nvPr/>
        </p:nvSpPr>
        <p:spPr bwMode="auto">
          <a:xfrm>
            <a:off x="9192654" y="2892062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测序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92654" y="3261394"/>
            <a:ext cx="152157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方正兰亭黑_GBK"/>
                <a:cs typeface="Times New Roman" panose="02020603050405020304" pitchFamily="18" charset="0"/>
              </a:rPr>
              <a:t>Paper Summary And Thanks</a:t>
            </a:r>
            <a:endParaRPr lang="en-US" altLang="zh-CN" sz="9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方正兰亭黑_GBK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645665" y="2925706"/>
            <a:ext cx="440276" cy="44027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latin typeface="+mj-lt"/>
              </a:rPr>
              <a:t>05</a:t>
            </a:r>
            <a:endParaRPr lang="zh-CN" altLang="en-US" sz="18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54" y="2974"/>
            <a:ext cx="722535" cy="734651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0" y="6145319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5968260" y="6265277"/>
            <a:ext cx="46885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Laboratory of Advanced Design and Intelligent 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(Dalian University), Ministry of Education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76968" y="6167116"/>
            <a:ext cx="147245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" y="-28843"/>
            <a:ext cx="2537937" cy="78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0" y="73286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4803296" y="544820"/>
            <a:ext cx="2585407" cy="376086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+mj-ea"/>
                <a:ea typeface="+mj-ea"/>
              </a:rPr>
              <a:t>DNA</a:t>
            </a:r>
            <a:r>
              <a:rPr lang="zh-CN" altLang="en-US" sz="1800" b="1" dirty="0">
                <a:latin typeface="+mj-ea"/>
                <a:ea typeface="+mj-ea"/>
              </a:rPr>
              <a:t>存储的</a:t>
            </a:r>
            <a:r>
              <a:rPr lang="zh-CN" altLang="en-US" sz="1800" b="1" dirty="0">
                <a:latin typeface="+mj-ea"/>
                <a:ea typeface="+mj-ea"/>
              </a:rPr>
              <a:t>背景</a:t>
            </a:r>
            <a:endParaRPr lang="zh-CN" altLang="en-US" sz="1800" b="1" dirty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1765300"/>
            <a:ext cx="10347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 altLang="en-US"/>
              <a:t>现代数据的指数型增长状况，已超过了现有存储器件容量的增长速度。信息量的增大，导致现有存储介质无法承受，并且包含有效存储时间短、数据易受环境影响丢失缺损、生产设备能耗高以及污染环境等缺点，DNA具有存储密度高、存储时间长、并行存取性好、兼容性强、低能耗等特点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74395" y="3119120"/>
            <a:ext cx="4481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 altLang="en-US"/>
              <a:t>DNA作为存储介质的条件：</a:t>
            </a:r>
            <a:endParaRPr lang="zh-CN" altLang="en-US"/>
          </a:p>
          <a:p>
            <a:pPr indent="457200" algn="l"/>
            <a:r>
              <a:rPr lang="zh-CN" altLang="en-US"/>
              <a:t>1.有可以用来编码比特的单体单元</a:t>
            </a:r>
            <a:endParaRPr lang="zh-CN" altLang="en-US"/>
          </a:p>
          <a:p>
            <a:pPr indent="457200" algn="l"/>
            <a:r>
              <a:rPr lang="zh-CN" altLang="en-US"/>
              <a:t>2.编码后要满足可读</a:t>
            </a:r>
            <a:endParaRPr lang="zh-CN" altLang="en-US"/>
          </a:p>
          <a:p>
            <a:pPr indent="457200" algn="l"/>
            <a:r>
              <a:rPr lang="zh-CN" altLang="en-US"/>
              <a:t>3.可以稳定保存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54" y="2974"/>
            <a:ext cx="722535" cy="734651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0" y="6145319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5968260" y="6265277"/>
            <a:ext cx="46885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Laboratory of Advanced Design and Intelligent 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(Dalian University), Ministry of Education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76968" y="6167116"/>
            <a:ext cx="147245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" y="-28843"/>
            <a:ext cx="2537937" cy="78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0" y="73286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4803296" y="544820"/>
            <a:ext cx="2585407" cy="376086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+mj-ea"/>
                <a:ea typeface="+mj-ea"/>
              </a:rPr>
              <a:t>DNA</a:t>
            </a:r>
            <a:r>
              <a:rPr lang="zh-CN" altLang="en-US" sz="1800" b="1" dirty="0">
                <a:latin typeface="+mj-ea"/>
                <a:ea typeface="+mj-ea"/>
              </a:rPr>
              <a:t>编码</a:t>
            </a:r>
            <a:endParaRPr lang="zh-CN" altLang="en-US" sz="1800" b="1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16635" y="1207770"/>
            <a:ext cx="10676890" cy="4916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54" y="2974"/>
            <a:ext cx="722535" cy="734651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0" y="6145319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5968260" y="6265277"/>
            <a:ext cx="46885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Laboratory of Advanced Design and Intelligent 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(Dalian University), Ministry of Education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76968" y="6167116"/>
            <a:ext cx="147245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" y="-28843"/>
            <a:ext cx="2537937" cy="78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0" y="73286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4803296" y="544820"/>
            <a:ext cx="2585407" cy="376086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+mj-ea"/>
                <a:ea typeface="+mj-ea"/>
              </a:rPr>
              <a:t>DNA</a:t>
            </a:r>
            <a:r>
              <a:rPr lang="zh-CN" altLang="en-US" sz="1800" b="1" dirty="0">
                <a:latin typeface="+mj-ea"/>
                <a:ea typeface="+mj-ea"/>
              </a:rPr>
              <a:t>编码</a:t>
            </a:r>
            <a:endParaRPr lang="zh-CN" altLang="en-US" sz="1800" b="1" dirty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850" y="1759585"/>
            <a:ext cx="102831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>
              <a:buClrTx/>
              <a:buSzTx/>
              <a:buNone/>
            </a:pPr>
            <a:r>
              <a:rPr lang="zh-CN" altLang="en-US" sz="1800"/>
              <a:t>常见的</a:t>
            </a:r>
            <a:r>
              <a:rPr lang="en-US" altLang="zh-CN" sz="1800"/>
              <a:t>DNA</a:t>
            </a:r>
            <a:r>
              <a:rPr lang="zh-CN" altLang="en-US" sz="1800"/>
              <a:t>存储编码模型有３种：二进制模型、三进制模型和四进制模型。相同长度的碱基序列二进制模型能存储的信息量较少，编码效率不高，相比二进制模型，用三进制模型能存储更多的信息，四进制模型编码密度高但是易出现GC含量过高、均聚物较多等不利于DNA合成的情况，对后续的DNA存储操作有一定影响。</a:t>
            </a:r>
            <a:endParaRPr lang="zh-CN" altLang="en-US" sz="1800"/>
          </a:p>
          <a:p>
            <a:pPr indent="457200" algn="l">
              <a:buClrTx/>
              <a:buSzTx/>
              <a:buNone/>
            </a:pPr>
            <a:endParaRPr lang="zh-CN" altLang="en-US" sz="1800"/>
          </a:p>
          <a:p>
            <a:pPr indent="457200" algn="l">
              <a:buClrTx/>
              <a:buSzTx/>
              <a:buNone/>
            </a:pPr>
            <a:r>
              <a:rPr lang="zh-CN" altLang="en-US" sz="1800"/>
              <a:t>合成、保存、测序过程会出现错误（碱基增删、替换），怎么保证信息</a:t>
            </a:r>
            <a:r>
              <a:rPr lang="zh-CN" altLang="en-US" sz="1800"/>
              <a:t>正确性？</a:t>
            </a:r>
            <a:endParaRPr lang="zh-CN" altLang="en-US" sz="1800"/>
          </a:p>
          <a:p>
            <a:pPr marL="3657600" lvl="8" indent="457200" algn="l">
              <a:buClrTx/>
              <a:buSzTx/>
              <a:buNone/>
            </a:pPr>
            <a:r>
              <a:rPr lang="en-US" altLang="zh-CN"/>
              <a:t>   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908040" y="3674110"/>
            <a:ext cx="0" cy="77533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64000" y="4816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加入纠错码、多序列比对、</a:t>
            </a:r>
            <a:r>
              <a:rPr lang="zh-CN" altLang="en-US"/>
              <a:t>组装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54" y="2974"/>
            <a:ext cx="722535" cy="734651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0" y="6145319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5968260" y="6265277"/>
            <a:ext cx="46885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Laboratory of Advanced Design and Intelligent 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(Dalian University), Ministry of Education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76968" y="6167116"/>
            <a:ext cx="147245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" y="-28843"/>
            <a:ext cx="2537937" cy="78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0" y="73286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4803296" y="544820"/>
            <a:ext cx="2585407" cy="376086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+mj-ea"/>
                <a:ea typeface="+mj-ea"/>
              </a:rPr>
              <a:t>DNA</a:t>
            </a:r>
            <a:r>
              <a:rPr lang="zh-CN" altLang="en-US" sz="1800" b="1" dirty="0">
                <a:latin typeface="+mj-ea"/>
                <a:ea typeface="+mj-ea"/>
              </a:rPr>
              <a:t>编码</a:t>
            </a:r>
            <a:endParaRPr lang="zh-CN" altLang="en-US" sz="1800" b="1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6375" y="1797685"/>
            <a:ext cx="101644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常见纠错码包括汉明码、RS码、LDPC码、XOR编码</a:t>
            </a:r>
            <a:endParaRPr lang="zh-CN" altLang="en-US"/>
          </a:p>
          <a:p>
            <a:pPr indent="457200"/>
            <a:r>
              <a:rPr lang="zh-CN" altLang="en-US"/>
              <a:t>汉明码：编译码方式简单，是一种较好的低冗余纠错编码。汉明（ｎ，ｋ）码即为每ｎ位传输码流中含有ｋ位信息码流和引入的ｎ－ｋ位校验码。不同位置的校验码利用重叠的奇偶校验纠错不同的信息码元。</a:t>
            </a:r>
            <a:endParaRPr lang="zh-CN" altLang="en-US"/>
          </a:p>
          <a:p>
            <a:pPr indent="457200"/>
            <a:r>
              <a:rPr lang="zh-CN" altLang="en-US"/>
              <a:t>RS编码：是一种典型的线性循环码，即源文件编码后向左或向右移动后仍为有限组码组中的一组，它可对随机错误、突发错误及二者的组合进行纠错，RS码能用较小的冗余恢复更多的数据信息，但由于涉及有限域和伽罗华域，其计算量较大。</a:t>
            </a:r>
            <a:endParaRPr lang="zh-CN" altLang="en-US"/>
          </a:p>
          <a:p>
            <a:pPr indent="457200"/>
            <a:r>
              <a:rPr lang="zh-CN" altLang="en-US"/>
              <a:t>LDPC编码：是一种具有稀疏校验阵的分组纠错码，它要通过奇偶校验码的方式进行纠错。</a:t>
            </a:r>
            <a:endParaRPr lang="zh-CN" altLang="en-US"/>
          </a:p>
          <a:p>
            <a:r>
              <a:rPr lang="zh-CN" altLang="en-US"/>
              <a:t>       XOR异或编码：得到两个码就可以得出另一个码，可以通过异或次数灵活调整冗余度，异或越多冗余越大。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54" y="2974"/>
            <a:ext cx="722535" cy="734651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0" y="6145319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5968260" y="6265277"/>
            <a:ext cx="46885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Laboratory of Advanced Design and Intelligent 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(Dalian University), Ministry of Education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76968" y="6167116"/>
            <a:ext cx="147245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" y="-28843"/>
            <a:ext cx="2537937" cy="78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0" y="73286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4803296" y="544820"/>
            <a:ext cx="2585407" cy="376086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+mj-ea"/>
                <a:ea typeface="+mj-ea"/>
              </a:rPr>
              <a:t>DNA</a:t>
            </a:r>
            <a:r>
              <a:rPr lang="zh-CN" altLang="en-US" sz="1800" b="1" dirty="0">
                <a:latin typeface="+mj-ea"/>
                <a:ea typeface="+mj-ea"/>
              </a:rPr>
              <a:t>合成</a:t>
            </a:r>
            <a:endParaRPr lang="zh-CN" altLang="en-US" sz="1800" b="1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6250" y="1572260"/>
            <a:ext cx="5370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  </a:t>
            </a:r>
            <a:r>
              <a:rPr lang="zh-CN" altLang="en-US"/>
              <a:t>现在DNA合成主要基于传统亚磷酰胺化学寡核苷酸合成法和酶促合成方法。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19495" y="980440"/>
            <a:ext cx="5370195" cy="5065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54" y="2974"/>
            <a:ext cx="722535" cy="734651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0" y="6145319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5968260" y="6265277"/>
            <a:ext cx="46885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Laboratory of Advanced Design and Intelligent 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(Dalian University), Ministry of Education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76968" y="6167116"/>
            <a:ext cx="147245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" y="-28843"/>
            <a:ext cx="2537937" cy="78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0" y="73286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4803296" y="544820"/>
            <a:ext cx="2585407" cy="376086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+mj-ea"/>
                <a:ea typeface="+mj-ea"/>
              </a:rPr>
              <a:t>DNA</a:t>
            </a:r>
            <a:r>
              <a:rPr lang="zh-CN" altLang="en-US" sz="1800" b="1" dirty="0">
                <a:latin typeface="+mj-ea"/>
                <a:ea typeface="+mj-ea"/>
              </a:rPr>
              <a:t>保存</a:t>
            </a:r>
            <a:endParaRPr lang="zh-CN" altLang="en-US" sz="1800" b="1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950" y="1572260"/>
            <a:ext cx="99364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       </a:t>
            </a:r>
            <a:r>
              <a:rPr lang="zh-CN" altLang="en-US"/>
              <a:t>DNA 在较恶劣（如高湿和紫外线）及温度较高的情况下，很容易被烷基化、水解及氧化，进</a:t>
            </a:r>
            <a:endParaRPr lang="zh-CN" altLang="en-US"/>
          </a:p>
          <a:p>
            <a:pPr algn="l"/>
            <a:r>
              <a:rPr lang="zh-CN" altLang="en-US"/>
              <a:t>而造成 DNA 序列丢失，碱基的替换、插入和删除，从而造成数据信息错误。保存一般低温水溶液</a:t>
            </a:r>
            <a:endParaRPr lang="zh-CN" altLang="en-US"/>
          </a:p>
          <a:p>
            <a:pPr algn="l"/>
            <a:r>
              <a:rPr lang="zh-CN" altLang="en-US"/>
              <a:t>和低温干燥状态存储，但水溶液比干燥状态存储时间低几个数量级。</a:t>
            </a:r>
            <a:endParaRPr lang="zh-CN" altLang="en-US"/>
          </a:p>
          <a:p>
            <a:pPr algn="l"/>
            <a:r>
              <a:rPr lang="en-US" altLang="zh-CN"/>
              <a:t>        </a:t>
            </a:r>
            <a:endParaRPr lang="zh-CN" altLang="en-US"/>
          </a:p>
          <a:p>
            <a:pPr algn="l"/>
            <a:r>
              <a:rPr lang="en-US" altLang="zh-CN"/>
              <a:t>        </a:t>
            </a:r>
            <a:r>
              <a:rPr lang="zh-CN" altLang="en-US"/>
              <a:t>干粉法：将DNA通过冷冻、干燥制成干粉进行保存的方法。</a:t>
            </a:r>
            <a:endParaRPr lang="zh-CN" altLang="en-US"/>
          </a:p>
          <a:p>
            <a:pPr algn="l"/>
            <a:r>
              <a:rPr lang="en-US" altLang="zh-CN"/>
              <a:t>        </a:t>
            </a:r>
            <a:r>
              <a:rPr lang="zh-CN" altLang="en-US"/>
              <a:t>固定法：固定法就是将成百上千个DNA片段固定在固相载体上进行DNA保存的方法，其优</a:t>
            </a:r>
            <a:endParaRPr lang="zh-CN" altLang="en-US"/>
          </a:p>
          <a:p>
            <a:pPr algn="l"/>
            <a:r>
              <a:rPr lang="en-US" altLang="zh-CN"/>
              <a:t>                      </a:t>
            </a:r>
            <a:r>
              <a:rPr lang="zh-CN" altLang="en-US"/>
              <a:t>势是可同时并行复制多种DNA片段。</a:t>
            </a:r>
            <a:endParaRPr lang="zh-CN" altLang="en-US"/>
          </a:p>
          <a:p>
            <a:pPr algn="l"/>
            <a:r>
              <a:rPr lang="en-US" altLang="zh-CN"/>
              <a:t>        </a:t>
            </a:r>
            <a:r>
              <a:rPr lang="zh-CN" altLang="en-US"/>
              <a:t>封装法：将核酸封装于二氧化硅内部可以模拟化石对核酸的保护，从而达到长久而稳定地</a:t>
            </a:r>
            <a:endParaRPr lang="zh-CN" altLang="en-US"/>
          </a:p>
          <a:p>
            <a:pPr algn="l"/>
            <a:r>
              <a:rPr lang="zh-CN" altLang="en-US"/>
              <a:t> </a:t>
            </a:r>
            <a:r>
              <a:rPr lang="en-US" altLang="zh-CN"/>
              <a:t>                      </a:t>
            </a:r>
            <a:r>
              <a:rPr lang="zh-CN" altLang="en-US"/>
              <a:t>保存核酸的目的。</a:t>
            </a:r>
            <a:endParaRPr lang="zh-CN" altLang="en-US"/>
          </a:p>
          <a:p>
            <a:pPr algn="l"/>
            <a:r>
              <a:rPr lang="en-US" altLang="zh-CN"/>
              <a:t>        </a:t>
            </a:r>
            <a:r>
              <a:rPr lang="zh-CN" altLang="en-US"/>
              <a:t>体内存储：与体外 DNA 保存法相比，细胞内保存法可利用细胞内高效的DNA复制、校对</a:t>
            </a:r>
            <a:endParaRPr lang="zh-CN" altLang="en-US"/>
          </a:p>
          <a:p>
            <a:pPr algn="l"/>
            <a:r>
              <a:rPr lang="zh-CN" altLang="en-US"/>
              <a:t> </a:t>
            </a:r>
            <a:r>
              <a:rPr lang="en-US" altLang="zh-CN"/>
              <a:t>                     </a:t>
            </a:r>
            <a:r>
              <a:rPr lang="zh-CN" altLang="en-US"/>
              <a:t>和长链DNA修复机制，提供高效的随机访问路径和实时记录生物事件。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54" y="2974"/>
            <a:ext cx="722535" cy="734651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0" y="6145319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5968260" y="6265277"/>
            <a:ext cx="46885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Laboratory of Advanced Design and Intelligent 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(Dalian University), Ministry of Education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76968" y="6167116"/>
            <a:ext cx="147245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" y="-28843"/>
            <a:ext cx="2537937" cy="78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0" y="73286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4803296" y="544820"/>
            <a:ext cx="2585407" cy="376086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latin typeface="+mj-ea"/>
                <a:ea typeface="+mj-ea"/>
              </a:rPr>
              <a:t>测序</a:t>
            </a:r>
            <a:endParaRPr lang="zh-CN" altLang="en-US" sz="1800" b="1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950" y="2101215"/>
            <a:ext cx="97561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 </a:t>
            </a:r>
            <a:r>
              <a:t>二代测序的核心思想是大规模平行测序，其特点是能一次并行几十万到几百万条 DNA 分子的序列测定，且一般读取长度较短，适合体外短片段存储的信息读取，需要拍摄连续荧光图像并分析序列信息。</a:t>
            </a:r>
          </a:p>
          <a:p>
            <a:pPr algn="l"/>
          </a:p>
          <a:p>
            <a:pPr indent="457200" algn="l"/>
            <a:r>
              <a:t>基于纳米孔的三代测序技术。对于纳米孔测序，仅记录由DNA易位产生的电流信号，使得可以实时获得DNA序列。基于纳米孔的DNA测序的阅读长度可以是一百kbps（一千个碱基对），大于Illumina测序，但错误率较高（10%）。纳米孔分为两类，固体纳米孔相对于生物纳米孔有较低的特异性。测序时会出现替换、插入、删除等错误，这可以使用纠错码等解决</a:t>
            </a:r>
            <a:r>
              <a:rPr lang="zh-CN"/>
              <a:t>。</a:t>
            </a:r>
            <a:endParaRPr lang="zh-CN"/>
          </a:p>
          <a:p>
            <a:pPr indent="457200" algn="l"/>
            <a:endParaRPr lang="zh-CN" altLang="en-US" sz="24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3520</Words>
  <Application>WPS 演示</Application>
  <PresentationFormat>宽屏</PresentationFormat>
  <Paragraphs>207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汉仪书宋二KW</vt:lpstr>
      <vt:lpstr>楷体</vt:lpstr>
      <vt:lpstr>汉仪楷体KW</vt:lpstr>
      <vt:lpstr>Times New Roman</vt:lpstr>
      <vt:lpstr>华文楷体</vt:lpstr>
      <vt:lpstr>方正兰亭黑_GBK</vt:lpstr>
      <vt:lpstr>汉仪中黑KW</vt:lpstr>
      <vt:lpstr>宋体</vt:lpstr>
      <vt:lpstr>Arial Unicode MS</vt:lpstr>
      <vt:lpstr>等线</vt:lpstr>
      <vt:lpstr>汉仪中等线KW</vt:lpstr>
      <vt:lpstr>微软雅黑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第一PPT</dc:description>
  <cp:lastModifiedBy>哦豁</cp:lastModifiedBy>
  <cp:revision>169</cp:revision>
  <dcterms:created xsi:type="dcterms:W3CDTF">2024-03-12T07:58:21Z</dcterms:created>
  <dcterms:modified xsi:type="dcterms:W3CDTF">2024-03-12T07:58:21Z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9E7AE6E5D7590A5A1D0BF06571F35D92_43</vt:lpwstr>
  </property>
</Properties>
</file>