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91440" y="949375"/>
            <a:ext cx="9326880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LangChain Expression Language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-91440" y="2841575"/>
            <a:ext cx="932688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400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LCEL 完整介紹與實戰指南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-91440" y="3768626"/>
            <a:ext cx="9326880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構建強大的 AI 應用程式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81000"/>
            <a:ext cx="7620000" cy="8572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800100" y="381000"/>
            <a:ext cx="0" cy="857250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2101" y="533400"/>
            <a:ext cx="7176718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LCEL 最佳實踐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62000" y="1441400"/>
            <a:ext cx="3733800" cy="1074241"/>
          </a:xfrm>
          <a:prstGeom prst="roundRect">
            <a:avLst>
              <a:gd name="adj" fmla="val 945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790575" y="1441400"/>
            <a:ext cx="0" cy="1074241"/>
          </a:xfrm>
          <a:prstGeom prst="line">
            <a:avLst/>
          </a:prstGeom>
          <a:noFill/>
          <a:ln w="57150">
            <a:solidFill>
              <a:srgbClr val="48BB7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60400" y="1606451"/>
            <a:ext cx="333575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pPr algn="l" indent="0" marL="0">
              <a:spcAft>
                <a:spcPts val="600"/>
              </a:spcAft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保持鏈的簡潔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060400" y="1987451"/>
            <a:ext cx="3335756" cy="363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避免在單一鏈中包含過多步驟，適當拆分為多個子鏈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4648200" y="1441400"/>
            <a:ext cx="3733800" cy="1074241"/>
          </a:xfrm>
          <a:prstGeom prst="roundRect">
            <a:avLst>
              <a:gd name="adj" fmla="val 945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676775" y="1441400"/>
            <a:ext cx="0" cy="1074241"/>
          </a:xfrm>
          <a:prstGeom prst="line">
            <a:avLst/>
          </a:prstGeom>
          <a:noFill/>
          <a:ln w="57150">
            <a:solidFill>
              <a:srgbClr val="48BB7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946600" y="1606451"/>
            <a:ext cx="333575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pPr algn="l" indent="0" marL="0">
              <a:spcAft>
                <a:spcPts val="600"/>
              </a:spcAft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善用 Runnable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946600" y="1987451"/>
            <a:ext cx="3335756" cy="363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利用 RunnablePassthrough、RunnableParallel 等工具優化流程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762000" y="2668042"/>
            <a:ext cx="3733800" cy="892671"/>
          </a:xfrm>
          <a:prstGeom prst="roundRect">
            <a:avLst>
              <a:gd name="adj" fmla="val 1138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790575" y="2668042"/>
            <a:ext cx="0" cy="892671"/>
          </a:xfrm>
          <a:prstGeom prst="line">
            <a:avLst/>
          </a:prstGeom>
          <a:noFill/>
          <a:ln w="57150">
            <a:solidFill>
              <a:srgbClr val="48BB78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60400" y="2833092"/>
            <a:ext cx="333575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pPr algn="l" indent="0" marL="0">
              <a:spcAft>
                <a:spcPts val="600"/>
              </a:spcAft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錯誤處理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1060400" y="3214092"/>
            <a:ext cx="3335756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 try-except 或 fallback 機制確保系統穩定性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4648200" y="2668042"/>
            <a:ext cx="3733800" cy="892671"/>
          </a:xfrm>
          <a:prstGeom prst="roundRect">
            <a:avLst>
              <a:gd name="adj" fmla="val 1138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676775" y="2668042"/>
            <a:ext cx="0" cy="892671"/>
          </a:xfrm>
          <a:prstGeom prst="line">
            <a:avLst/>
          </a:prstGeom>
          <a:noFill/>
          <a:ln w="57150">
            <a:solidFill>
              <a:srgbClr val="48BB78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946600" y="2833092"/>
            <a:ext cx="333575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pPr algn="l" indent="0" marL="0">
              <a:spcAft>
                <a:spcPts val="600"/>
              </a:spcAft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測試與監控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4946600" y="3214092"/>
            <a:ext cx="3335756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建立完善的測試用例，監控鏈的執行效能和準確度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762000" y="3713113"/>
            <a:ext cx="3733800" cy="892671"/>
          </a:xfrm>
          <a:prstGeom prst="roundRect">
            <a:avLst>
              <a:gd name="adj" fmla="val 1138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Shape 20"/>
          <p:cNvSpPr/>
          <p:nvPr/>
        </p:nvSpPr>
        <p:spPr>
          <a:xfrm>
            <a:off x="790575" y="3713113"/>
            <a:ext cx="0" cy="892671"/>
          </a:xfrm>
          <a:prstGeom prst="line">
            <a:avLst/>
          </a:prstGeom>
          <a:noFill/>
          <a:ln w="57150">
            <a:solidFill>
              <a:srgbClr val="48BB78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1060400" y="3878163"/>
            <a:ext cx="333575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pPr algn="l" indent="0" marL="0">
              <a:spcAft>
                <a:spcPts val="600"/>
              </a:spcAft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使用串流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1060400" y="4259163"/>
            <a:ext cx="3335756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對於長時間運行的任務，優先考慮使用串流模式</a:t>
            </a:r>
            <a:endParaRPr lang="en-US" sz="1100" dirty="0"/>
          </a:p>
        </p:txBody>
      </p:sp>
      <p:sp>
        <p:nvSpPr>
          <p:cNvPr id="25" name="Text 23"/>
          <p:cNvSpPr/>
          <p:nvPr/>
        </p:nvSpPr>
        <p:spPr>
          <a:xfrm>
            <a:off x="4648200" y="3713113"/>
            <a:ext cx="3733800" cy="892671"/>
          </a:xfrm>
          <a:prstGeom prst="roundRect">
            <a:avLst>
              <a:gd name="adj" fmla="val 1138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4676775" y="3713113"/>
            <a:ext cx="0" cy="892671"/>
          </a:xfrm>
          <a:prstGeom prst="line">
            <a:avLst/>
          </a:prstGeom>
          <a:noFill/>
          <a:ln w="57150">
            <a:solidFill>
              <a:srgbClr val="48BB78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946600" y="3878163"/>
            <a:ext cx="333575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pPr algn="l" indent="0" marL="0">
              <a:spcAft>
                <a:spcPts val="600"/>
              </a:spcAft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文檔化</a:t>
            </a:r>
            <a:endParaRPr lang="en-US" sz="1400" dirty="0"/>
          </a:p>
        </p:txBody>
      </p:sp>
      <p:sp>
        <p:nvSpPr>
          <p:cNvPr id="28" name="Text 26"/>
          <p:cNvSpPr/>
          <p:nvPr/>
        </p:nvSpPr>
        <p:spPr>
          <a:xfrm>
            <a:off x="4946600" y="4259163"/>
            <a:ext cx="3335756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為複雜的鏈添加清晰的註釋和文檔說明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28480" y="576560"/>
            <a:ext cx="4486891" cy="828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50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總結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372469" y="1722686"/>
            <a:ext cx="4398913" cy="2183904"/>
          </a:xfrm>
          <a:prstGeom prst="roundRect">
            <a:avLst>
              <a:gd name="adj" fmla="val 6978"/>
            </a:avLst>
          </a:prstGeom>
          <a:solidFill>
            <a:srgbClr val="FFFFFF">
              <a:alpha val="1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007370" y="2040136"/>
            <a:ext cx="3446562" cy="14475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spcAft>
                <a:spcPts val="8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LCEL 提供簡潔、強大的組件串連方式</a:t>
            </a:r>
            <a:endParaRPr lang="en-US" sz="1500" dirty="0"/>
          </a:p>
          <a:p>
            <a:pPr algn="l" marL="342900" indent="-342900">
              <a:lnSpc>
                <a:spcPts val="2250"/>
              </a:lnSpc>
              <a:spcAft>
                <a:spcPts val="8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統一的 Runnable 介面讓開發更一致</a:t>
            </a:r>
            <a:endParaRPr lang="en-US" sz="1500" dirty="0"/>
          </a:p>
          <a:p>
            <a:pPr algn="l" marL="342900" indent="-342900">
              <a:lnSpc>
                <a:spcPts val="2250"/>
              </a:lnSpc>
              <a:spcAft>
                <a:spcPts val="8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原生支援串流、並行、異步操作</a:t>
            </a:r>
            <a:endParaRPr lang="en-US" sz="1500" dirty="0"/>
          </a:p>
          <a:p>
            <a:pPr algn="l" marL="342900" indent="-342900">
              <a:lnSpc>
                <a:spcPts val="2250"/>
              </a:lnSpc>
              <a:spcAft>
                <a:spcPts val="8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適合構建複雜的 AI 應用和工作流程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2328480" y="4224040"/>
            <a:ext cx="448689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開始使用 LCEL 構建你的 AI 應用！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444401"/>
            <a:ext cx="7620000" cy="9906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800100" y="444401"/>
            <a:ext cx="0" cy="990600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2101" y="634901"/>
            <a:ext cx="717671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什麼是 LCEL？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762000" y="1752451"/>
            <a:ext cx="7620000" cy="1155502"/>
          </a:xfrm>
          <a:prstGeom prst="roundRect">
            <a:avLst>
              <a:gd name="adj" fmla="val 8793"/>
            </a:avLst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015901" y="2006352"/>
            <a:ext cx="7254442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LangChain Expression Language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是一種宣告式語言，用於以簡潔、可組合的方式構建和串連 AI 應用程式的各種組件。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62000" y="3161854"/>
            <a:ext cx="7620000" cy="1249412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880"/>
              </a:lnSpc>
              <a:spcAft>
                <a:spcPts val="6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將複雜的 AI 應用拆解為可重用的「鏈」</a:t>
            </a:r>
            <a:endParaRPr lang="en-US" sz="1600" dirty="0"/>
          </a:p>
          <a:p>
            <a:pPr algn="l" marL="127000" indent="-127000">
              <a:lnSpc>
                <a:spcPts val="2880"/>
              </a:lnSpc>
              <a:spcAft>
                <a:spcPts val="6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使用直觀的管道操作符串連組件</a:t>
            </a:r>
            <a:endParaRPr lang="en-US" sz="1600" dirty="0"/>
          </a:p>
          <a:p>
            <a:pPr algn="l" marL="127000" indent="-127000">
              <a:lnSpc>
                <a:spcPts val="2880"/>
              </a:lnSpc>
              <a:spcAft>
                <a:spcPts val="6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統一的 Runnable 介面設計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55550"/>
            <a:ext cx="7620000" cy="777776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800100" y="355550"/>
            <a:ext cx="0" cy="777776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2101" y="482501"/>
            <a:ext cx="7176718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LCEL 核心特點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762000" y="1311027"/>
            <a:ext cx="7620000" cy="768697"/>
          </a:xfrm>
          <a:prstGeom prst="roundRect">
            <a:avLst>
              <a:gd name="adj" fmla="val 9913"/>
            </a:avLst>
          </a:prstGeom>
          <a:solidFill>
            <a:srgbClr val="FFFFFF"/>
          </a:solidFill>
          <a:ln/>
          <a:effectLst>
            <a:outerShdw sx="100000" sy="100000" kx="0" ky="0" algn="bl" rotWithShape="0" blurRad="50800" dist="25400" dir="5400000">
              <a:srgbClr val="000000">
                <a:alpha val="8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785813" y="1311027"/>
            <a:ext cx="0" cy="768697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49226" y="1450628"/>
            <a:ext cx="743903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管道操作符 (|)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49226" y="1758553"/>
            <a:ext cx="7439037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使用直觀的 | 符號輕鬆串連多個組件，讓程式碼更簡潔易讀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762000" y="2206675"/>
            <a:ext cx="7620000" cy="768697"/>
          </a:xfrm>
          <a:prstGeom prst="roundRect">
            <a:avLst>
              <a:gd name="adj" fmla="val 9913"/>
            </a:avLst>
          </a:prstGeom>
          <a:solidFill>
            <a:srgbClr val="FFFFFF"/>
          </a:solidFill>
          <a:ln/>
          <a:effectLst>
            <a:outerShdw sx="100000" sy="100000" kx="0" ky="0" algn="bl" rotWithShape="0" blurRad="50800" dist="25400" dir="5400000">
              <a:srgbClr val="000000">
                <a:alpha val="8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785813" y="2206675"/>
            <a:ext cx="0" cy="768697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49226" y="2346275"/>
            <a:ext cx="743903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Runnable 介面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949226" y="2654201"/>
            <a:ext cx="7439037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所有組件實現統一的執行介面，提供一致的使用體驗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762000" y="3102322"/>
            <a:ext cx="7620000" cy="768697"/>
          </a:xfrm>
          <a:prstGeom prst="roundRect">
            <a:avLst>
              <a:gd name="adj" fmla="val 9913"/>
            </a:avLst>
          </a:prstGeom>
          <a:solidFill>
            <a:srgbClr val="FFFFFF"/>
          </a:solidFill>
          <a:ln/>
          <a:effectLst>
            <a:outerShdw sx="100000" sy="100000" kx="0" ky="0" algn="bl" rotWithShape="0" blurRad="50800" dist="25400" dir="5400000">
              <a:srgbClr val="000000">
                <a:alpha val="8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785813" y="3102322"/>
            <a:ext cx="0" cy="768697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49226" y="3241923"/>
            <a:ext cx="743903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串流與並行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949226" y="3549848"/>
            <a:ext cx="7439037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原生支援串流輸出和並行處理，自動優化執行效率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762000" y="3997970"/>
            <a:ext cx="7620000" cy="768697"/>
          </a:xfrm>
          <a:prstGeom prst="roundRect">
            <a:avLst>
              <a:gd name="adj" fmla="val 9913"/>
            </a:avLst>
          </a:prstGeom>
          <a:solidFill>
            <a:srgbClr val="FFFFFF"/>
          </a:solidFill>
          <a:ln/>
          <a:effectLst>
            <a:outerShdw sx="100000" sy="100000" kx="0" ky="0" algn="bl" rotWithShape="0" blurRad="50800" dist="25400" dir="5400000">
              <a:srgbClr val="000000">
                <a:alpha val="8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785813" y="3997970"/>
            <a:ext cx="0" cy="768697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949226" y="4137571"/>
            <a:ext cx="743903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異步與可組合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949226" y="4445496"/>
            <a:ext cx="7439037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完整的 async/await 支援，靈活組合各種組件構建複雜工作流程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620000" cy="9906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800100" y="228600"/>
            <a:ext cx="0" cy="990600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2101" y="419100"/>
            <a:ext cx="717671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基本語法：管道操作符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762000" y="1396901"/>
            <a:ext cx="7620000" cy="2767905"/>
          </a:xfrm>
          <a:prstGeom prst="roundRect">
            <a:avLst>
              <a:gd name="adj" fmla="val 3671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914400" y="1549301"/>
            <a:ext cx="7461504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langchain_core.prompts 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ChatPromptTemplate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914400" y="1795611"/>
            <a:ext cx="7461504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langchain_openai 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ChatOpenAI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914400" y="2288232"/>
            <a:ext cx="7461504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prompt = ChatPromptTemplate.from_template(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68D39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"Tell me a joke"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914400" y="2534543"/>
            <a:ext cx="7461504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model = ChatOpenAI()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914400" y="3027164"/>
            <a:ext cx="7461504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A0AEC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使用管道操作符串連組件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14400" y="3273475"/>
            <a:ext cx="7461504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chain = prompt 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BD38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|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model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914400" y="3766096"/>
            <a:ext cx="7461504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result = chain.invoke({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68D39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"topic"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: 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68D39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"AI"</a:t>
            </a:r>
            <a:pPr algn="l" indent="0" marL="0">
              <a:lnSpc>
                <a:spcPts val="154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762000" y="4241006"/>
            <a:ext cx="7620000" cy="484882"/>
          </a:xfrm>
          <a:prstGeom prst="roundRect">
            <a:avLst>
              <a:gd name="adj" fmla="val 2095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785813" y="4241006"/>
            <a:ext cx="0" cy="484882"/>
          </a:xfrm>
          <a:prstGeom prst="line">
            <a:avLst/>
          </a:prstGeom>
          <a:noFill/>
          <a:ln w="47625">
            <a:solidFill>
              <a:srgbClr val="48BB78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36575" y="4367957"/>
            <a:ext cx="7464844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關鍵概念：</a:t>
            </a:r>
            <a:pPr algn="l" indent="0" marL="0">
              <a:lnSpc>
                <a:spcPts val="1820"/>
              </a:lnSpc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 </a:t>
            </a:r>
            <a:pPr algn="l" indent="0" marL="0">
              <a:lnSpc>
                <a:spcPts val="1820"/>
              </a:lnSpc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|</a:t>
            </a:r>
            <a:pPr algn="l" indent="0" marL="0">
              <a:lnSpc>
                <a:spcPts val="1820"/>
              </a:lnSpc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符號將 prompt 和 model 串連，數據自動從左流向右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444401"/>
            <a:ext cx="7620000" cy="9906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800100" y="444401"/>
            <a:ext cx="0" cy="990600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2101" y="634901"/>
            <a:ext cx="717671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Runnable 介面方法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762000" y="1688902"/>
            <a:ext cx="3683050" cy="835968"/>
          </a:xfrm>
          <a:prstGeom prst="roundRect">
            <a:avLst>
              <a:gd name="adj" fmla="val 1215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785813" y="1688902"/>
            <a:ext cx="0" cy="835968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87326" y="1866602"/>
            <a:ext cx="3345624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invoke()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87326" y="2149078"/>
            <a:ext cx="3345624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同步執行，返回單一結果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62000" y="2651820"/>
            <a:ext cx="3683050" cy="835968"/>
          </a:xfrm>
          <a:prstGeom prst="roundRect">
            <a:avLst>
              <a:gd name="adj" fmla="val 1215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785813" y="2651820"/>
            <a:ext cx="0" cy="835968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7326" y="2829520"/>
            <a:ext cx="3345624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stream()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987326" y="3111996"/>
            <a:ext cx="3345624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串流執行，逐步返回結果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762000" y="3614738"/>
            <a:ext cx="3683050" cy="835968"/>
          </a:xfrm>
          <a:prstGeom prst="roundRect">
            <a:avLst>
              <a:gd name="adj" fmla="val 1215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785813" y="3614738"/>
            <a:ext cx="0" cy="835968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87326" y="3792438"/>
            <a:ext cx="3345624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batch()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987326" y="4074914"/>
            <a:ext cx="3345624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批次處理多個輸入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698950" y="1688902"/>
            <a:ext cx="3683050" cy="835968"/>
          </a:xfrm>
          <a:prstGeom prst="roundRect">
            <a:avLst>
              <a:gd name="adj" fmla="val 1215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722763" y="1688902"/>
            <a:ext cx="0" cy="835968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924276" y="1866602"/>
            <a:ext cx="3345624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ainvoke()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4924276" y="2149078"/>
            <a:ext cx="3345624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異步執行，返回單一結果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698950" y="2651820"/>
            <a:ext cx="3683050" cy="835968"/>
          </a:xfrm>
          <a:prstGeom prst="roundRect">
            <a:avLst>
              <a:gd name="adj" fmla="val 1215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Shape 20"/>
          <p:cNvSpPr/>
          <p:nvPr/>
        </p:nvSpPr>
        <p:spPr>
          <a:xfrm>
            <a:off x="4722763" y="2651820"/>
            <a:ext cx="0" cy="835968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924276" y="2829520"/>
            <a:ext cx="3345624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astream()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4924276" y="3111996"/>
            <a:ext cx="3345624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異步串流執行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698950" y="3614738"/>
            <a:ext cx="3683050" cy="835968"/>
          </a:xfrm>
          <a:prstGeom prst="roundRect">
            <a:avLst>
              <a:gd name="adj" fmla="val 1215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4722763" y="3614738"/>
            <a:ext cx="0" cy="835968"/>
          </a:xfrm>
          <a:prstGeom prst="line">
            <a:avLst/>
          </a:prstGeom>
          <a:noFill/>
          <a:ln w="47625">
            <a:solidFill>
              <a:srgbClr val="667EEA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924276" y="3792438"/>
            <a:ext cx="3345624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abatch()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4924276" y="4074914"/>
            <a:ext cx="3345624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異步批次處理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04800"/>
            <a:ext cx="7620000" cy="8858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800100" y="304800"/>
            <a:ext cx="0" cy="885825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2101" y="457200"/>
            <a:ext cx="7176718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複雜鏈的組合</a:t>
            </a:r>
            <a:endParaRPr lang="en-US" sz="3400" dirty="0"/>
          </a:p>
        </p:txBody>
      </p:sp>
      <p:sp>
        <p:nvSpPr>
          <p:cNvPr id="5" name="Text 3"/>
          <p:cNvSpPr/>
          <p:nvPr/>
        </p:nvSpPr>
        <p:spPr>
          <a:xfrm>
            <a:off x="762000" y="1368326"/>
            <a:ext cx="7620000" cy="2910929"/>
          </a:xfrm>
          <a:prstGeom prst="roundRect">
            <a:avLst>
              <a:gd name="adj" fmla="val 3490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939701" y="1546027"/>
            <a:ext cx="7409890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langchain_core.output_parsers </a:t>
            </a:r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StrOutputParser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939701" y="2010668"/>
            <a:ext cx="7409890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A0AEC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建立多步驟的鏈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939701" y="2242989"/>
            <a:ext cx="7409890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chain = (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939701" y="2475309"/>
            <a:ext cx="7409890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prompt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939701" y="2707630"/>
            <a:ext cx="7409890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BD38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|</a:t>
            </a:r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model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39701" y="2939951"/>
            <a:ext cx="7409890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BD38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|</a:t>
            </a:r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StrOutputParser()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939701" y="3172271"/>
            <a:ext cx="7409890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FBD38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|</a:t>
            </a:r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custom_function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939701" y="3404592"/>
            <a:ext cx="7409890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939701" y="3869234"/>
            <a:ext cx="7409890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spcAft>
                <a:spcPts val="4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result = chain.invoke(input_data)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762000" y="4406205"/>
            <a:ext cx="7620000" cy="451991"/>
          </a:xfrm>
          <a:prstGeom prst="roundRect">
            <a:avLst>
              <a:gd name="adj" fmla="val 16859"/>
            </a:avLst>
          </a:prstGeom>
          <a:solidFill>
            <a:srgbClr val="EDF2F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785813" y="4406205"/>
            <a:ext cx="0" cy="451991"/>
          </a:xfrm>
          <a:prstGeom prst="line">
            <a:avLst/>
          </a:prstGeom>
          <a:noFill/>
          <a:ln w="47625">
            <a:solidFill>
              <a:srgbClr val="4299E1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936575" y="4533156"/>
            <a:ext cx="7464844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數據流動：</a:t>
            </a:r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輸入 → Prompt → Model → Parser → Custom Function → 輸出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79350"/>
            <a:ext cx="7620000" cy="8572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800100" y="279350"/>
            <a:ext cx="0" cy="857250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2101" y="431750"/>
            <a:ext cx="7176718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並行執行 (RunnableParallel)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62000" y="1314301"/>
            <a:ext cx="7620000" cy="2511921"/>
          </a:xfrm>
          <a:prstGeom prst="roundRect">
            <a:avLst>
              <a:gd name="adj" fmla="val 4045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939701" y="1492002"/>
            <a:ext cx="7409890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langchain_core.runnables </a:t>
            </a:r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RunnableParallel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939701" y="1923306"/>
            <a:ext cx="7409890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A0AEC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同時執行多個鏈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939701" y="2138958"/>
            <a:ext cx="7409890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parallel_chain = RunnableParallel(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939701" y="2354610"/>
            <a:ext cx="7409890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summary=summary_chain,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939701" y="2570262"/>
            <a:ext cx="7409890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keywords=keyword_chain,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939701" y="2785914"/>
            <a:ext cx="7409890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sentiment=sentiment_chain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939701" y="3001566"/>
            <a:ext cx="7409890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939701" y="3432870"/>
            <a:ext cx="7409890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results = parallel_chain.invoke({</a:t>
            </a:r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68D39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"text"</a:t>
            </a:r>
            <a:pPr algn="l" indent="0" marL="0">
              <a:lnSpc>
                <a:spcPts val="1300"/>
              </a:lnSpc>
              <a:spcAft>
                <a:spcPts val="400"/>
              </a:spcAft>
              <a:buNone/>
            </a:pPr>
            <a:r>
              <a:rPr lang="en-US" sz="10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: document})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62000" y="3953173"/>
            <a:ext cx="3733800" cy="934492"/>
          </a:xfrm>
          <a:prstGeom prst="roundRect">
            <a:avLst>
              <a:gd name="adj" fmla="val 1087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762000" y="3976985"/>
            <a:ext cx="3733800" cy="0"/>
          </a:xfrm>
          <a:prstGeom prst="line">
            <a:avLst/>
          </a:prstGeom>
          <a:noFill/>
          <a:ln w="47625">
            <a:solidFill>
              <a:srgbClr val="48BB78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39701" y="4178498"/>
            <a:ext cx="3445966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8BB7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效能提升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939701" y="4511873"/>
            <a:ext cx="3445966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多個任務同時執行，大幅縮短處理時間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648200" y="3953173"/>
            <a:ext cx="3733800" cy="934492"/>
          </a:xfrm>
          <a:prstGeom prst="roundRect">
            <a:avLst>
              <a:gd name="adj" fmla="val 1087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4648200" y="3976985"/>
            <a:ext cx="3733800" cy="0"/>
          </a:xfrm>
          <a:prstGeom prst="line">
            <a:avLst/>
          </a:prstGeom>
          <a:noFill/>
          <a:ln w="47625">
            <a:solidFill>
              <a:srgbClr val="48BB78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4825901" y="4178498"/>
            <a:ext cx="3445966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8BB7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資源優化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4825901" y="4511873"/>
            <a:ext cx="3445966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充分利用系統資源，提高吞吐量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444401"/>
            <a:ext cx="7620000" cy="9906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800100" y="444401"/>
            <a:ext cx="0" cy="990600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2101" y="634901"/>
            <a:ext cx="717671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串流處理 (Streaming)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762000" y="1688902"/>
            <a:ext cx="4419600" cy="2219027"/>
          </a:xfrm>
          <a:prstGeom prst="roundRect">
            <a:avLst>
              <a:gd name="adj" fmla="val 4579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965150" y="1892052"/>
            <a:ext cx="4093565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A0AEC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使用 stream() 方法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965150" y="2151013"/>
            <a:ext cx="4093565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</a:t>
            </a:r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chunk </a:t>
            </a:r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</a:t>
            </a:r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chain.stream(input):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965150" y="2409974"/>
            <a:ext cx="4093565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print(chunk, end=</a:t>
            </a:r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68D39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""</a:t>
            </a:r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965150" y="2927896"/>
            <a:ext cx="4093565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A0AEC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異步串流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965150" y="3186857"/>
            <a:ext cx="4093565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for</a:t>
            </a:r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chunk </a:t>
            </a:r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</a:t>
            </a:r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chain.astream(input):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65150" y="3445818"/>
            <a:ext cx="4093565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await</a:t>
            </a:r>
            <a:pPr algn="l" indent="0" marL="0">
              <a:lnSpc>
                <a:spcPts val="1540"/>
              </a:lnSpc>
              <a:spcAft>
                <a:spcPts val="500"/>
              </a:spcAft>
              <a:buNone/>
            </a:pPr>
            <a:r>
              <a:rPr lang="en-US" sz="110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send_to_client(chunk)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5435501" y="1688902"/>
            <a:ext cx="2946499" cy="1991171"/>
          </a:xfrm>
          <a:prstGeom prst="roundRect">
            <a:avLst>
              <a:gd name="adj" fmla="val 510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5459313" y="1688902"/>
            <a:ext cx="0" cy="1991171"/>
          </a:xfrm>
          <a:prstGeom prst="line">
            <a:avLst/>
          </a:prstGeom>
          <a:noFill/>
          <a:ln w="47625">
            <a:solidFill>
              <a:srgbClr val="F6AD5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686276" y="1892052"/>
            <a:ext cx="25424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700" b="1" dirty="0">
                <a:solidFill>
                  <a:srgbClr val="F6AD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優勢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5686276" y="2314277"/>
            <a:ext cx="2492573" cy="1086445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169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即時反饋</a:t>
            </a:r>
            <a:endParaRPr lang="en-US" sz="1300" dirty="0"/>
          </a:p>
          <a:p>
            <a:pPr algn="l" marL="114300" indent="-114300">
              <a:lnSpc>
                <a:spcPts val="169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改善體驗</a:t>
            </a:r>
            <a:endParaRPr lang="en-US" sz="1300" dirty="0"/>
          </a:p>
          <a:p>
            <a:pPr algn="l" marL="114300" indent="-114300">
              <a:lnSpc>
                <a:spcPts val="169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降低延遲感</a:t>
            </a:r>
            <a:endParaRPr lang="en-US" sz="1300" dirty="0"/>
          </a:p>
          <a:p>
            <a:pPr algn="l" marL="114300" indent="-114300">
              <a:lnSpc>
                <a:spcPts val="169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適合長文本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79350"/>
            <a:ext cx="7620000" cy="8572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800100" y="279350"/>
            <a:ext cx="0" cy="857250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2101" y="431750"/>
            <a:ext cx="7176718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實戰範例：RAG 應用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62000" y="1314301"/>
            <a:ext cx="7620000" cy="3597176"/>
          </a:xfrm>
          <a:prstGeom prst="roundRect">
            <a:avLst>
              <a:gd name="adj" fmla="val 2824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914400" y="1466701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langchain_core.runnables 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RunnablePassthrough</a:t>
            </a:r>
            <a:endParaRPr lang="en-US" sz="950" dirty="0"/>
          </a:p>
        </p:txBody>
      </p:sp>
      <p:sp>
        <p:nvSpPr>
          <p:cNvPr id="7" name="Text 5"/>
          <p:cNvSpPr/>
          <p:nvPr/>
        </p:nvSpPr>
        <p:spPr>
          <a:xfrm>
            <a:off x="914400" y="1649611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langchain_community.vectorstores 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b="1" dirty="0">
                <a:solidFill>
                  <a:srgbClr val="F687B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FAISS</a:t>
            </a:r>
            <a:endParaRPr lang="en-US" sz="950" dirty="0"/>
          </a:p>
        </p:txBody>
      </p:sp>
      <p:sp>
        <p:nvSpPr>
          <p:cNvPr id="8" name="Text 6"/>
          <p:cNvSpPr/>
          <p:nvPr/>
        </p:nvSpPr>
        <p:spPr>
          <a:xfrm>
            <a:off x="914400" y="2015430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A0AEC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建立 RAG 鏈</a:t>
            </a:r>
            <a:endParaRPr lang="en-US" sz="950" dirty="0"/>
          </a:p>
        </p:txBody>
      </p:sp>
      <p:sp>
        <p:nvSpPr>
          <p:cNvPr id="9" name="Text 7"/>
          <p:cNvSpPr/>
          <p:nvPr/>
        </p:nvSpPr>
        <p:spPr>
          <a:xfrm>
            <a:off x="914400" y="2198340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retriever = vectorstore.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90CDF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as_retriever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</a:t>
            </a:r>
            <a:endParaRPr lang="en-US" sz="950" dirty="0"/>
          </a:p>
        </p:txBody>
      </p:sp>
      <p:sp>
        <p:nvSpPr>
          <p:cNvPr id="10" name="Text 8"/>
          <p:cNvSpPr/>
          <p:nvPr/>
        </p:nvSpPr>
        <p:spPr>
          <a:xfrm>
            <a:off x="914400" y="2564160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rag_chain = (</a:t>
            </a:r>
            <a:endParaRPr lang="en-US" sz="950" dirty="0"/>
          </a:p>
        </p:txBody>
      </p:sp>
      <p:sp>
        <p:nvSpPr>
          <p:cNvPr id="11" name="Text 9"/>
          <p:cNvSpPr/>
          <p:nvPr/>
        </p:nvSpPr>
        <p:spPr>
          <a:xfrm>
            <a:off x="914400" y="2747070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</a:t>
            </a:r>
            <a:endParaRPr lang="en-US" sz="950" dirty="0"/>
          </a:p>
        </p:txBody>
      </p:sp>
      <p:sp>
        <p:nvSpPr>
          <p:cNvPr id="12" name="Text 10"/>
          <p:cNvSpPr/>
          <p:nvPr/>
        </p:nvSpPr>
        <p:spPr>
          <a:xfrm>
            <a:off x="914400" y="2929979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68D39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"context"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: retriever 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b="1" dirty="0">
                <a:solidFill>
                  <a:srgbClr val="FBD38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|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format_docs,</a:t>
            </a:r>
            <a:endParaRPr lang="en-US" sz="950" dirty="0"/>
          </a:p>
        </p:txBody>
      </p:sp>
      <p:sp>
        <p:nvSpPr>
          <p:cNvPr id="13" name="Text 11"/>
          <p:cNvSpPr/>
          <p:nvPr/>
        </p:nvSpPr>
        <p:spPr>
          <a:xfrm>
            <a:off x="914400" y="3112889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68D39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"question"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: RunnablePassthrough()</a:t>
            </a:r>
            <a:endParaRPr lang="en-US" sz="950" dirty="0"/>
          </a:p>
        </p:txBody>
      </p:sp>
      <p:sp>
        <p:nvSpPr>
          <p:cNvPr id="14" name="Text 12"/>
          <p:cNvSpPr/>
          <p:nvPr/>
        </p:nvSpPr>
        <p:spPr>
          <a:xfrm>
            <a:off x="914400" y="3295799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950" dirty="0"/>
          </a:p>
        </p:txBody>
      </p:sp>
      <p:sp>
        <p:nvSpPr>
          <p:cNvPr id="15" name="Text 13"/>
          <p:cNvSpPr/>
          <p:nvPr/>
        </p:nvSpPr>
        <p:spPr>
          <a:xfrm>
            <a:off x="914400" y="3478709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b="1" dirty="0">
                <a:solidFill>
                  <a:srgbClr val="FBD38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|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prompt</a:t>
            </a:r>
            <a:endParaRPr lang="en-US" sz="950" dirty="0"/>
          </a:p>
        </p:txBody>
      </p:sp>
      <p:sp>
        <p:nvSpPr>
          <p:cNvPr id="16" name="Text 14"/>
          <p:cNvSpPr/>
          <p:nvPr/>
        </p:nvSpPr>
        <p:spPr>
          <a:xfrm>
            <a:off x="914400" y="3661618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b="1" dirty="0">
                <a:solidFill>
                  <a:srgbClr val="FBD38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|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model</a:t>
            </a:r>
            <a:endParaRPr lang="en-US" sz="950" dirty="0"/>
          </a:p>
        </p:txBody>
      </p:sp>
      <p:sp>
        <p:nvSpPr>
          <p:cNvPr id="17" name="Text 15"/>
          <p:cNvSpPr/>
          <p:nvPr/>
        </p:nvSpPr>
        <p:spPr>
          <a:xfrm>
            <a:off x="914400" y="3844528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b="1" dirty="0">
                <a:solidFill>
                  <a:srgbClr val="FBD38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|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StrOutputParser()</a:t>
            </a:r>
            <a:endParaRPr lang="en-US" sz="950" dirty="0"/>
          </a:p>
        </p:txBody>
      </p:sp>
      <p:sp>
        <p:nvSpPr>
          <p:cNvPr id="18" name="Text 16"/>
          <p:cNvSpPr/>
          <p:nvPr/>
        </p:nvSpPr>
        <p:spPr>
          <a:xfrm>
            <a:off x="914400" y="4027438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950" dirty="0"/>
          </a:p>
        </p:txBody>
      </p:sp>
      <p:sp>
        <p:nvSpPr>
          <p:cNvPr id="19" name="Text 17"/>
          <p:cNvSpPr/>
          <p:nvPr/>
        </p:nvSpPr>
        <p:spPr>
          <a:xfrm>
            <a:off x="914400" y="4393257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A0AEC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執行查詢</a:t>
            </a:r>
            <a:endParaRPr lang="en-US" sz="950" dirty="0"/>
          </a:p>
        </p:txBody>
      </p:sp>
      <p:sp>
        <p:nvSpPr>
          <p:cNvPr id="20" name="Text 18"/>
          <p:cNvSpPr/>
          <p:nvPr/>
        </p:nvSpPr>
        <p:spPr>
          <a:xfrm>
            <a:off x="914400" y="4576167"/>
            <a:ext cx="7461504" cy="14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answer = rag_chain.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90CDF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invoke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68D39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"What is LangChain?"</a:t>
            </a:r>
            <a:pPr algn="l" indent="0" marL="0">
              <a:lnSpc>
                <a:spcPts val="1140"/>
              </a:lnSpc>
              <a:spcAft>
                <a:spcPts val="300"/>
              </a:spcAft>
              <a:buNone/>
            </a:pPr>
            <a:r>
              <a:rPr lang="en-US" sz="950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Expression Language (LCEL) 介紹</dc:title>
  <dc:subject>PptxGenJS Presentation</dc:subject>
  <dc:creator>Claude AI</dc:creator>
  <cp:lastModifiedBy>Claude AI</cp:lastModifiedBy>
  <cp:revision>1</cp:revision>
  <dcterms:created xsi:type="dcterms:W3CDTF">2025-10-01T07:34:25Z</dcterms:created>
  <dcterms:modified xsi:type="dcterms:W3CDTF">2025-10-01T07:34:25Z</dcterms:modified>
</cp:coreProperties>
</file>