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1C40F"/>
                </a:solidFill>
              </a:defRPr>
            </a:pPr>
            <a:r>
              <a:t>在 Colab 中使用 Gemma 3 與 LangChain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AAB7B8"/>
                </a:solidFill>
              </a:defRPr>
            </a:pPr>
            <a:r>
              <a:t>完整指南：從模型選擇到實際應用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1C40F"/>
                </a:solidFill>
              </a:defRPr>
            </a:pPr>
            <a:r>
              <a:t>謝謝！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AAB7B8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課程大綱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Transformers vs Ollama：哪個更適合 Colab？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量化技術詳解：BitsAndBytesConfig 參數說明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Gemma 3 版本完整解析：PT vs IT vs QAT vs GGUF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Pipeline vs 直接載入：兩種方法的差異與選擇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LangChain 整合實戰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Transformers vs Ollama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Transformers 優點：原生整合 Colab、完整控制、易於整合 LangChain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Transformers 缺點：下載檔案大、需即時量化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Ollama 優點：檔案小速度快、預先量化(QAT)、記憶體效率最佳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Ollama 缺點：需背景服務、Colab 每次重設、整合較複雜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Colab 推薦：Transformers + 量化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什麼是量化 (Quantization)？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定義：將模型參數從高精度(16-bit)轉換為低精度(4-bit)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Gemma 3-1B 記憶體需求：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原始 bfloat16: ~2GB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4-bit 量化: ~0.5GB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節省 75% 記憶體！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工作流程：載入 4-bit 參數 → 轉換成 bfloat16 計算 → 輸出結果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BitsAndBytesConfig 參數詳解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load_in_4bit=True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啟用 4-bit 量化，記憶體減少 75%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bnb_4bit_compute_dtype=torch.bfloat16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計算時使用的資料型態，確保精度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bnb_4bit_quant_type='nf4'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量化演算法，NF4 專為神經網路優化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bnb_4bit_use_double_quant=True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雙重量化，進一步節省 ~0.4GB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Gemma 3 版本解析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gemma-3-1b-pt (~2GB)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預訓練基礎模型，適合自訂微調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gemma-3-1b-it (~2GB) ← 推薦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指令微調版本，可直接對話使用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gemma-3-1b-it-qat (~2GB)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量化感知訓練，中間產物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gemma-3-1b-it-qat-q4_0-gguf (~0.5GB)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官方預先量化，適合 Ollama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Pipeline vs 直接載入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Pipeline 方法：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優點：簡單(~3行)、快速測試、初學者友善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缺點：控制度低、難以除錯、整合困難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適合：快速原型開發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直接載入方法：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優點：完全控制、易於除錯、整合 LangChain 容易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缺點：程式碼較長(~10行)、需理解細節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• 適合：生產環境、LangChain 整合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Colab + LangChain 推薦：直接載入方法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LangChain 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步驟 1：建立 Pipeline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HuggingFacePipeline.from_model_id()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步驟 2：包裝成 ChatModel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ChatHuggingFace(llm=llm)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步驟 3：建立 Chain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chain = prompt | chat_model | StrOutputParser()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支援功能：LCEL、對話記憶、RAG 系統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833"/>
                </a:solidFill>
              </a:defRPr>
            </a:pPr>
            <a:r>
              <a:t>使用建議總結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Colab 開發：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Transformers + 量化 + 直接載入 + LangChain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本地長期使用：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Ollama + GGUF (Q4_0)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快速測試：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Pipeline 方法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生產環境：</a:t>
            </a:r>
          </a:p>
          <a:p>
            <a:pPr>
              <a:spcBef>
                <a:spcPts val="1000"/>
              </a:spcBef>
              <a:defRPr sz="1800">
                <a:solidFill>
                  <a:srgbClr val="2E4053"/>
                </a:solidFill>
              </a:defRPr>
            </a:pPr>
            <a:r>
              <a:t>  直接載入 + 優化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