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Mulish" panose="020B0604020202020204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Quicksan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844BF7-67D2-4FBA-BB08-F7B04B3B5BC9}">
  <a:tblStyle styleId="{12844BF7-67D2-4FBA-BB08-F7B04B3B5B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45" autoAdjust="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Bună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ziua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numesc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Lazar William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astăzi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prezenta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lucrarea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licență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având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temă</a:t>
            </a: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algoritmi de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clasificare</a:t>
            </a: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traficului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retelele de calculatore.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Scopul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comparăm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diferiți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clasificatori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capturile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trafic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setul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CIC-IDS2017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evaluăm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performanța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metrici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precum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acuratețea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precizia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procesare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 dirty="0" err="1"/>
              <a:t>XGBoost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eficientă</a:t>
            </a:r>
            <a:r>
              <a:rPr lang="en-US" dirty="0"/>
              <a:t> a </a:t>
            </a:r>
            <a:r>
              <a:rPr lang="en-US" dirty="0" err="1"/>
              <a:t>tehnicii</a:t>
            </a:r>
            <a:r>
              <a:rPr lang="en-US" dirty="0"/>
              <a:t> </a:t>
            </a:r>
            <a:r>
              <a:rPr lang="en-US" i="1" dirty="0"/>
              <a:t>Gradient Boosting</a:t>
            </a:r>
            <a:r>
              <a:rPr lang="en-US" dirty="0"/>
              <a:t>, care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b="1" dirty="0" err="1"/>
              <a:t>secvențial</a:t>
            </a:r>
            <a:r>
              <a:rPr lang="en-US" dirty="0"/>
              <a:t>, </a:t>
            </a:r>
            <a:r>
              <a:rPr lang="en-US" b="1" dirty="0"/>
              <a:t>arbore cu arbore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arbore nou </a:t>
            </a:r>
            <a:r>
              <a:rPr lang="en-US" dirty="0" err="1"/>
              <a:t>încercând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b="1" dirty="0" err="1"/>
              <a:t>corecteze</a:t>
            </a:r>
            <a:r>
              <a:rPr lang="en-US" b="1" dirty="0"/>
              <a:t> </a:t>
            </a:r>
            <a:r>
              <a:rPr lang="en-US" b="1" dirty="0" err="1"/>
              <a:t>greșelile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.</a:t>
            </a:r>
          </a:p>
          <a:p>
            <a:pPr marL="158750" indent="0">
              <a:buNone/>
            </a:pPr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r>
              <a:rPr lang="en-US" b="1" dirty="0" err="1"/>
              <a:t>Începem</a:t>
            </a:r>
            <a:r>
              <a:rPr lang="en-US" b="1" dirty="0"/>
              <a:t> cu un model </a:t>
            </a:r>
            <a:r>
              <a:rPr lang="en-US" b="1" dirty="0" err="1"/>
              <a:t>foarte</a:t>
            </a:r>
            <a:r>
              <a:rPr lang="en-US" b="1" dirty="0"/>
              <a:t> </a:t>
            </a:r>
            <a:r>
              <a:rPr lang="en-US" b="1" dirty="0" err="1"/>
              <a:t>simplu</a:t>
            </a:r>
            <a:r>
              <a:rPr lang="en-US" dirty="0"/>
              <a:t> – de </a:t>
            </a:r>
            <a:r>
              <a:rPr lang="en-US" dirty="0" err="1"/>
              <a:t>obicei</a:t>
            </a:r>
            <a:r>
              <a:rPr lang="en-US" dirty="0"/>
              <a:t> o </a:t>
            </a:r>
            <a:r>
              <a:rPr lang="en-US" dirty="0" err="1"/>
              <a:t>constantă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b="1" dirty="0"/>
              <a:t>media </a:t>
            </a:r>
            <a:r>
              <a:rPr lang="en-US" b="1" dirty="0" err="1"/>
              <a:t>etichetelor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construiește</a:t>
            </a:r>
            <a:r>
              <a:rPr lang="en-US" dirty="0"/>
              <a:t> un </a:t>
            </a:r>
            <a:r>
              <a:rPr lang="en-US" b="1" dirty="0"/>
              <a:t>arbore slab</a:t>
            </a:r>
            <a:r>
              <a:rPr lang="en-US" dirty="0"/>
              <a:t> care </a:t>
            </a:r>
            <a:r>
              <a:rPr lang="en-US" b="1" dirty="0" err="1"/>
              <a:t>învață</a:t>
            </a:r>
            <a:r>
              <a:rPr lang="en-US" b="1" dirty="0"/>
              <a:t> </a:t>
            </a:r>
            <a:r>
              <a:rPr lang="en-US" b="1" dirty="0" err="1"/>
              <a:t>reziduurile</a:t>
            </a:r>
            <a:r>
              <a:rPr lang="en-US" dirty="0"/>
              <a:t>,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predicțiile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actual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.</a:t>
            </a:r>
          </a:p>
          <a:p>
            <a:r>
              <a:rPr lang="en-US" dirty="0" err="1"/>
              <a:t>Acest</a:t>
            </a:r>
            <a:r>
              <a:rPr lang="en-US" dirty="0"/>
              <a:t> arbore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adăugat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b="1" dirty="0" err="1"/>
              <a:t>repetă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: </a:t>
            </a:r>
            <a:r>
              <a:rPr lang="en-US" dirty="0" err="1"/>
              <a:t>fiecare</a:t>
            </a:r>
            <a:r>
              <a:rPr lang="en-US" dirty="0"/>
              <a:t> arbore nou </a:t>
            </a:r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b="1" dirty="0" err="1"/>
              <a:t>corecteze</a:t>
            </a:r>
            <a:r>
              <a:rPr lang="en-US" b="1" dirty="0"/>
              <a:t> </a:t>
            </a:r>
            <a:r>
              <a:rPr lang="en-US" b="1" dirty="0" err="1"/>
              <a:t>greșelile</a:t>
            </a:r>
            <a:r>
              <a:rPr lang="en-US" dirty="0"/>
              <a:t> </a:t>
            </a:r>
            <a:r>
              <a:rPr lang="en-US" dirty="0" err="1"/>
              <a:t>făcute</a:t>
            </a:r>
            <a:r>
              <a:rPr lang="en-US" dirty="0"/>
              <a:t> de </a:t>
            </a:r>
            <a:r>
              <a:rPr lang="en-US" dirty="0" err="1"/>
              <a:t>toți</a:t>
            </a:r>
            <a:r>
              <a:rPr lang="en-US" dirty="0"/>
              <a:t> </a:t>
            </a:r>
            <a:r>
              <a:rPr lang="en-US" dirty="0" err="1"/>
              <a:t>arborii</a:t>
            </a:r>
            <a:r>
              <a:rPr lang="en-US" dirty="0"/>
              <a:t> </a:t>
            </a:r>
            <a:r>
              <a:rPr lang="en-US" dirty="0" err="1"/>
              <a:t>anteriori</a:t>
            </a:r>
            <a:r>
              <a:rPr lang="en-US" dirty="0"/>
              <a:t>.</a:t>
            </a:r>
          </a:p>
          <a:p>
            <a:r>
              <a:rPr lang="en-US" dirty="0"/>
              <a:t>La final, </a:t>
            </a:r>
            <a:r>
              <a:rPr lang="en-US" b="1" dirty="0" err="1"/>
              <a:t>modelul</a:t>
            </a:r>
            <a:r>
              <a:rPr lang="en-US" b="1" dirty="0"/>
              <a:t> </a:t>
            </a:r>
            <a:r>
              <a:rPr lang="en-US" b="1" dirty="0" err="1"/>
              <a:t>complet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obținut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suma</a:t>
            </a:r>
            <a:r>
              <a:rPr lang="en-US" b="1" dirty="0"/>
              <a:t> </a:t>
            </a:r>
            <a:r>
              <a:rPr lang="en-US" b="1" dirty="0" err="1"/>
              <a:t>predicțiilor</a:t>
            </a:r>
            <a:r>
              <a:rPr lang="en-US" b="1" dirty="0"/>
              <a:t> </a:t>
            </a:r>
            <a:r>
              <a:rPr lang="en-US" b="1" dirty="0" err="1"/>
              <a:t>tuturor</a:t>
            </a:r>
            <a:r>
              <a:rPr lang="en-US" b="1" dirty="0"/>
              <a:t> </a:t>
            </a:r>
            <a:r>
              <a:rPr lang="en-US" b="1" dirty="0" err="1"/>
              <a:t>arborilor</a:t>
            </a:r>
            <a:r>
              <a:rPr lang="en-US" dirty="0"/>
              <a:t> </a:t>
            </a:r>
            <a:r>
              <a:rPr lang="en-US" dirty="0" err="1"/>
              <a:t>construiți</a:t>
            </a:r>
            <a:r>
              <a:rPr lang="en-US" dirty="0"/>
              <a:t>.</a:t>
            </a:r>
          </a:p>
          <a:p>
            <a:endParaRPr lang="ro-RO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ghida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folosește</a:t>
            </a:r>
            <a:r>
              <a:rPr lang="en-US" dirty="0"/>
              <a:t>:</a:t>
            </a:r>
          </a:p>
          <a:p>
            <a:pPr marL="158750" indent="0">
              <a:buNone/>
            </a:pPr>
            <a:r>
              <a:rPr lang="en-US" dirty="0"/>
              <a:t> </a:t>
            </a:r>
            <a:r>
              <a:rPr lang="ro-RO" dirty="0"/>
              <a:t>	</a:t>
            </a:r>
            <a:r>
              <a:rPr lang="en-US" b="1" dirty="0" err="1"/>
              <a:t>Gradientul</a:t>
            </a:r>
            <a:r>
              <a:rPr lang="en-US" b="1" dirty="0"/>
              <a:t> </a:t>
            </a:r>
            <a:r>
              <a:rPr lang="en-US" b="1" dirty="0" err="1"/>
              <a:t>erorii</a:t>
            </a:r>
            <a:r>
              <a:rPr lang="en-US" dirty="0"/>
              <a:t> –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derivata</a:t>
            </a:r>
            <a:r>
              <a:rPr lang="en-US" dirty="0"/>
              <a:t> </a:t>
            </a:r>
            <a:r>
              <a:rPr lang="en-US" dirty="0" err="1"/>
              <a:t>funcției</a:t>
            </a:r>
            <a:r>
              <a:rPr lang="en-US" dirty="0"/>
              <a:t> de </a:t>
            </a:r>
            <a:r>
              <a:rPr lang="en-US" dirty="0" err="1"/>
              <a:t>pierdere</a:t>
            </a:r>
            <a:r>
              <a:rPr lang="en-US" dirty="0"/>
              <a:t>, care ne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am </a:t>
            </a:r>
            <a:r>
              <a:rPr lang="en-US" dirty="0" err="1"/>
              <a:t>greșit</a:t>
            </a:r>
            <a:r>
              <a:rPr lang="en-US" dirty="0"/>
              <a:t>.</a:t>
            </a:r>
          </a:p>
          <a:p>
            <a:pPr marL="615950" lvl="1" indent="0">
              <a:buNone/>
            </a:pPr>
            <a:r>
              <a:rPr lang="ro-RO" dirty="0"/>
              <a:t>	</a:t>
            </a:r>
            <a:r>
              <a:rPr lang="en-US" dirty="0"/>
              <a:t> </a:t>
            </a:r>
            <a:r>
              <a:rPr lang="en-US" b="1" dirty="0" err="1"/>
              <a:t>Hessianul</a:t>
            </a:r>
            <a:r>
              <a:rPr lang="en-US" dirty="0"/>
              <a:t> – </a:t>
            </a:r>
            <a:r>
              <a:rPr lang="en-US" dirty="0" err="1"/>
              <a:t>derivata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, care </a:t>
            </a:r>
            <a:r>
              <a:rPr lang="en-US" dirty="0" err="1"/>
              <a:t>ajută</a:t>
            </a:r>
            <a:r>
              <a:rPr lang="en-US" dirty="0"/>
              <a:t> la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, </a:t>
            </a:r>
            <a:r>
              <a:rPr lang="en-US" dirty="0" err="1"/>
              <a:t>ținând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curbură</a:t>
            </a:r>
            <a:r>
              <a:rPr lang="en-US" dirty="0"/>
              <a:t>, ne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increderea</a:t>
            </a:r>
            <a:r>
              <a:rPr lang="en-US" dirty="0"/>
              <a:t> in gradient.</a:t>
            </a:r>
            <a:endParaRPr lang="ro-RO" dirty="0"/>
          </a:p>
          <a:p>
            <a:pPr marL="615950" lvl="1" indent="0">
              <a:buNone/>
            </a:pPr>
            <a:endParaRPr lang="en-US" dirty="0"/>
          </a:p>
          <a:p>
            <a:pPr marL="615950" lvl="1" indent="0">
              <a:buNone/>
            </a:pPr>
            <a:r>
              <a:rPr lang="en-US" dirty="0" err="1"/>
              <a:t>În</a:t>
            </a:r>
            <a:r>
              <a:rPr lang="en-US" dirty="0"/>
              <a:t> plus, </a:t>
            </a:r>
            <a:r>
              <a:rPr lang="en-US" dirty="0" err="1"/>
              <a:t>XGBoost</a:t>
            </a:r>
            <a:r>
              <a:rPr lang="en-US" dirty="0"/>
              <a:t> include o </a:t>
            </a:r>
            <a:r>
              <a:rPr lang="en-US" b="1" dirty="0" err="1"/>
              <a:t>funcție</a:t>
            </a:r>
            <a:r>
              <a:rPr lang="en-US" b="1" dirty="0"/>
              <a:t> </a:t>
            </a:r>
            <a:r>
              <a:rPr lang="en-US" b="1" dirty="0" err="1"/>
              <a:t>obiectiv</a:t>
            </a:r>
            <a:r>
              <a:rPr lang="en-US" b="1" dirty="0"/>
              <a:t> </a:t>
            </a:r>
            <a:r>
              <a:rPr lang="en-US" b="1" dirty="0" err="1"/>
              <a:t>regularizată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Loss + </a:t>
            </a:r>
            <a:r>
              <a:rPr lang="en-US" dirty="0" err="1"/>
              <a:t>penalizări</a:t>
            </a:r>
            <a:r>
              <a:rPr lang="en-US" dirty="0"/>
              <a:t> (L1</a:t>
            </a:r>
            <a:r>
              <a:rPr lang="ro-RO" dirty="0"/>
              <a:t> reduce ponderea sau chiar elimina frunze,ignora unele frunze 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L2</a:t>
            </a:r>
            <a:r>
              <a:rPr lang="ro-RO" dirty="0"/>
              <a:t> reduce fortat valoarea unei frunze, impinge scorurile spre 0</a:t>
            </a:r>
            <a:r>
              <a:rPr lang="en-US" dirty="0"/>
              <a:t>) →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overfitting-ul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ține</a:t>
            </a:r>
            <a:r>
              <a:rPr lang="en-US" dirty="0"/>
              <a:t> sub control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arborilor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Gestionarea</a:t>
            </a:r>
            <a:r>
              <a:rPr lang="en-US" b="1" dirty="0"/>
              <a:t> </a:t>
            </a:r>
            <a:r>
              <a:rPr lang="en-US" b="1" dirty="0" err="1"/>
              <a:t>valorilor</a:t>
            </a:r>
            <a:r>
              <a:rPr lang="en-US" b="1" dirty="0"/>
              <a:t> </a:t>
            </a:r>
            <a:r>
              <a:rPr lang="en-US" b="1" dirty="0" err="1"/>
              <a:t>lipsă</a:t>
            </a:r>
            <a:r>
              <a:rPr lang="en-US" dirty="0"/>
              <a:t> se face automat –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b="1" dirty="0" err="1"/>
              <a:t>singur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direcție</a:t>
            </a:r>
            <a:r>
              <a:rPr lang="en-US" dirty="0"/>
              <a:t> 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instanțele</a:t>
            </a:r>
            <a:r>
              <a:rPr lang="en-US" dirty="0"/>
              <a:t> cu date </a:t>
            </a:r>
            <a:r>
              <a:rPr lang="en-US" dirty="0" err="1"/>
              <a:t>lipsă</a:t>
            </a:r>
            <a:r>
              <a:rPr lang="en-US" dirty="0"/>
              <a:t> (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i="1" dirty="0"/>
              <a:t>sparsity-aware split finding</a:t>
            </a:r>
            <a:r>
              <a:rPr lang="en-US" dirty="0"/>
              <a:t>).</a:t>
            </a:r>
            <a:endParaRPr lang="ro-RO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Early stopping</a:t>
            </a:r>
            <a:r>
              <a:rPr lang="en-US" dirty="0"/>
              <a:t> </a:t>
            </a:r>
            <a:r>
              <a:rPr lang="en-US" dirty="0" err="1"/>
              <a:t>oprește</a:t>
            </a:r>
            <a:r>
              <a:rPr lang="en-US" dirty="0"/>
              <a:t> automat </a:t>
            </a:r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nu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îmbunătățește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– </a:t>
            </a:r>
            <a:r>
              <a:rPr lang="en-US" dirty="0" err="1"/>
              <a:t>economisește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evită</a:t>
            </a:r>
            <a:r>
              <a:rPr lang="en-US" dirty="0"/>
              <a:t> overfitting-ul.</a:t>
            </a:r>
            <a:endParaRPr lang="ro-RO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Spliturile</a:t>
            </a:r>
            <a:r>
              <a:rPr lang="en-US" dirty="0"/>
              <a:t> se </a:t>
            </a:r>
            <a:r>
              <a:rPr lang="en-US" dirty="0" err="1"/>
              <a:t>aleg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b="1" dirty="0"/>
              <a:t>Gain</a:t>
            </a:r>
            <a:r>
              <a:rPr lang="en-US" dirty="0"/>
              <a:t> – </a:t>
            </a:r>
            <a:r>
              <a:rPr lang="en-US" dirty="0" err="1"/>
              <a:t>adică</a:t>
            </a:r>
            <a:r>
              <a:rPr lang="en-US" dirty="0"/>
              <a:t> se </a:t>
            </a:r>
            <a:r>
              <a:rPr lang="en-US" dirty="0" err="1"/>
              <a:t>evaluează</a:t>
            </a:r>
            <a:r>
              <a:rPr lang="en-US" dirty="0"/>
              <a:t> </a:t>
            </a:r>
            <a:r>
              <a:rPr lang="en-US" b="1" dirty="0" err="1"/>
              <a:t>cât</a:t>
            </a:r>
            <a:r>
              <a:rPr lang="en-US" b="1" dirty="0"/>
              <a:t> de </a:t>
            </a:r>
            <a:r>
              <a:rPr lang="en-US" b="1" dirty="0" err="1"/>
              <a:t>mult</a:t>
            </a:r>
            <a:r>
              <a:rPr lang="en-US" b="1" dirty="0"/>
              <a:t> </a:t>
            </a:r>
            <a:r>
              <a:rPr lang="en-US" b="1" dirty="0" err="1"/>
              <a:t>ar</a:t>
            </a:r>
            <a:r>
              <a:rPr lang="en-US" b="1" dirty="0"/>
              <a:t> reduce </a:t>
            </a:r>
            <a:r>
              <a:rPr lang="en-US" b="1" dirty="0" err="1"/>
              <a:t>eroarea</a:t>
            </a:r>
            <a:r>
              <a:rPr lang="en-US" b="1" dirty="0"/>
              <a:t> un </a:t>
            </a:r>
            <a:r>
              <a:rPr lang="en-US" b="1" dirty="0" err="1"/>
              <a:t>anumit</a:t>
            </a:r>
            <a:r>
              <a:rPr lang="en-US" b="1" dirty="0"/>
              <a:t> split</a:t>
            </a:r>
            <a:r>
              <a:rPr lang="ro-RO" b="1" dirty="0"/>
              <a:t> in functia obiectiv regularizata</a:t>
            </a:r>
            <a:r>
              <a:rPr lang="en-US" dirty="0"/>
              <a:t>. 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care produce </a:t>
            </a:r>
            <a:r>
              <a:rPr lang="en-US" b="1" dirty="0"/>
              <a:t>cel </a:t>
            </a:r>
            <a:r>
              <a:rPr lang="en-US" b="1" dirty="0" err="1"/>
              <a:t>mai</a:t>
            </a:r>
            <a:r>
              <a:rPr lang="en-US" b="1" dirty="0"/>
              <a:t> mare </a:t>
            </a:r>
            <a:r>
              <a:rPr lang="en-US" b="1" dirty="0" err="1"/>
              <a:t>câștig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Pentru</a:t>
            </a:r>
            <a:r>
              <a:rPr lang="en-US" dirty="0"/>
              <a:t> a selecta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ro-RO" dirty="0"/>
              <a:t>am antrenat un model simplu cu 200 de arbor si metrica mlogloss, aceasta măsoară cât de apropiate sunt predicțiile de valorile reale sub formă de probabilități. </a:t>
            </a:r>
          </a:p>
          <a:p>
            <a:pPr marL="158750" indent="0">
              <a:buNone/>
            </a:pPr>
            <a:r>
              <a:rPr lang="ro-RO" dirty="0"/>
              <a:t>Cu cât valoarea mlogloss este mai mică, cu atât modelul este mai sigur și mai corect în predicțiile sale. </a:t>
            </a:r>
          </a:p>
          <a:p>
            <a:pPr marL="158750" indent="0">
              <a:buNone/>
            </a:pPr>
            <a:r>
              <a:rPr lang="ro-RO" dirty="0"/>
              <a:t>A</a:t>
            </a:r>
            <a:r>
              <a:rPr lang="en-US" dirty="0"/>
              <a:t>m</a:t>
            </a:r>
            <a:r>
              <a:rPr lang="ro-RO" dirty="0"/>
              <a:t> aplicat </a:t>
            </a:r>
            <a:r>
              <a:rPr lang="en-US" dirty="0" err="1"/>
              <a:t>metoda</a:t>
            </a:r>
            <a:r>
              <a:rPr lang="en-US" dirty="0"/>
              <a:t> Gain</a:t>
            </a:r>
            <a:r>
              <a:rPr lang="ro-RO" dirty="0"/>
              <a:t> pt a afisa  primele 40 cele mai imp caracteristici,. Importanța finală a unei caracteristici se obține prin însumarea tuturor acestor Gain-uri pentru split-urile în care apare caracteristica respectivă.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Modelul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antrenat</a:t>
            </a:r>
            <a:r>
              <a:rPr lang="en-US" dirty="0"/>
              <a:t> pe 70% din date </a:t>
            </a:r>
            <a:r>
              <a:rPr lang="en-US" dirty="0" err="1"/>
              <a:t>și</a:t>
            </a:r>
            <a:r>
              <a:rPr lang="en-US" dirty="0"/>
              <a:t> am extras </a:t>
            </a:r>
            <a:r>
              <a:rPr lang="en-US" dirty="0" err="1"/>
              <a:t>scorurile</a:t>
            </a:r>
            <a:r>
              <a:rPr lang="en-US" dirty="0"/>
              <a:t> de </a:t>
            </a:r>
            <a:r>
              <a:rPr lang="en-US" dirty="0" err="1"/>
              <a:t>importanță</a:t>
            </a:r>
            <a:r>
              <a:rPr lang="en-US" dirty="0"/>
              <a:t>. </a:t>
            </a:r>
            <a:r>
              <a:rPr lang="en-US" dirty="0" err="1"/>
              <a:t>Apoi</a:t>
            </a:r>
            <a:r>
              <a:rPr lang="en-US" dirty="0"/>
              <a:t>, am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subseturi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10 </a:t>
            </a:r>
            <a:r>
              <a:rPr lang="en-US" dirty="0" err="1"/>
              <a:t>caracteristici</a:t>
            </a:r>
            <a:r>
              <a:rPr lang="en-US" dirty="0"/>
              <a:t> – top 10, top 20, top 30 </a:t>
            </a:r>
            <a:r>
              <a:rPr lang="en-US" dirty="0" err="1"/>
              <a:t>și</a:t>
            </a:r>
            <a:r>
              <a:rPr lang="en-US" dirty="0"/>
              <a:t> top 40 – </a:t>
            </a:r>
            <a:r>
              <a:rPr lang="en-US" dirty="0" err="1"/>
              <a:t>și</a:t>
            </a:r>
            <a:r>
              <a:rPr lang="en-US" dirty="0"/>
              <a:t> le-am </a:t>
            </a:r>
            <a:r>
              <a:rPr lang="en-US" dirty="0" err="1"/>
              <a:t>testat</a:t>
            </a:r>
            <a:r>
              <a:rPr lang="en-US" dirty="0"/>
              <a:t> individual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performanțele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/>
              <a:t>Am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performanțele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special recall-ul </a:t>
            </a:r>
            <a:r>
              <a:rPr lang="en-US" dirty="0" err="1"/>
              <a:t>și</a:t>
            </a:r>
            <a:r>
              <a:rPr lang="en-US" dirty="0"/>
              <a:t> F1-score-ul, </a:t>
            </a:r>
            <a:r>
              <a:rPr lang="en-US" dirty="0" err="1"/>
              <a:t>cresc</a:t>
            </a:r>
            <a:r>
              <a:rPr lang="en-US" dirty="0"/>
              <a:t> constant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adăugăm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precizia</a:t>
            </a:r>
            <a:r>
              <a:rPr lang="en-US" dirty="0"/>
              <a:t> </a:t>
            </a:r>
            <a:r>
              <a:rPr lang="en-US" dirty="0" err="1"/>
              <a:t>scade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30.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ciuda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compromis</a:t>
            </a:r>
            <a:r>
              <a:rPr lang="en-US" dirty="0"/>
              <a:t>,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 a </a:t>
            </a:r>
            <a:r>
              <a:rPr lang="en-US" dirty="0" err="1"/>
              <a:t>scorurilor</a:t>
            </a:r>
            <a:r>
              <a:rPr lang="en-US" dirty="0"/>
              <a:t> </a:t>
            </a:r>
            <a:r>
              <a:rPr lang="en-US" dirty="0" err="1"/>
              <a:t>justifică</a:t>
            </a:r>
            <a:r>
              <a:rPr lang="en-US" dirty="0"/>
              <a:t> </a:t>
            </a:r>
            <a:r>
              <a:rPr lang="en-US" dirty="0" err="1"/>
              <a:t>includerea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</a:t>
            </a:r>
            <a:r>
              <a:rPr lang="en-US" dirty="0" err="1"/>
              <a:t>trăsături</a:t>
            </a:r>
            <a:r>
              <a:rPr lang="ro-RO" dirty="0"/>
              <a:t>, modelul reusind astfel sa detecteze din ce in ce mai multe atacuri.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0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etapă</a:t>
            </a:r>
            <a:r>
              <a:rPr lang="en-US" dirty="0"/>
              <a:t> am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hiperparametrii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Optuna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bibliotecă</a:t>
            </a:r>
            <a:r>
              <a:rPr lang="en-US" dirty="0"/>
              <a:t> de tip Bayesian optimization –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învață</a:t>
            </a:r>
            <a:r>
              <a:rPr lang="en-US" dirty="0"/>
              <a:t>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caută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reduce </a:t>
            </a:r>
            <a:r>
              <a:rPr lang="en-US" dirty="0" err="1"/>
              <a:t>testările</a:t>
            </a:r>
            <a:r>
              <a:rPr lang="en-US" dirty="0"/>
              <a:t> inutile</a:t>
            </a:r>
            <a:r>
              <a:rPr lang="ro-RO" dirty="0"/>
              <a:t>.</a:t>
            </a:r>
          </a:p>
          <a:p>
            <a:pPr marL="158750" indent="0">
              <a:buNone/>
            </a:pPr>
            <a:r>
              <a:rPr lang="ro-RO" dirty="0"/>
              <a:t>Testeaza la inceput cateva combinatii aleator, construieste un model probabilistic care va estima scorul pentru o combinatie anume, si decide apoi zona in care merita sa incerce, repetand pana se ajunge la nr de iteratii sau rezultatele optime.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Optimizarea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Bayesiană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 ca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cum ai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un detector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metale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spune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 cel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probabil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găsești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comoara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sapi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acolo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/>
              <a:t>.Mai </a:t>
            </a:r>
            <a:r>
              <a:rPr lang="en-US" dirty="0" err="1"/>
              <a:t>întâi</a:t>
            </a:r>
            <a:r>
              <a:rPr lang="en-US" dirty="0"/>
              <a:t> </a:t>
            </a:r>
            <a:r>
              <a:rPr lang="en-US" dirty="0" err="1"/>
              <a:t>definim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obiectivă</a:t>
            </a:r>
            <a:r>
              <a:rPr lang="en-US" dirty="0"/>
              <a:t> –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Optuna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hiperparametri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încerce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evalueze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, care </a:t>
            </a:r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metricii</a:t>
            </a:r>
            <a:r>
              <a:rPr lang="en-US" dirty="0"/>
              <a:t> </a:t>
            </a:r>
            <a:r>
              <a:rPr lang="en-US" dirty="0" err="1"/>
              <a:t>mlogloss</a:t>
            </a:r>
            <a:r>
              <a:rPr lang="en-US" dirty="0"/>
              <a:t>. </a:t>
            </a:r>
            <a:r>
              <a:rPr lang="ro-RO" dirty="0"/>
              <a:t>Obiectivu este setat la multi soft prof, pentru a returna probabilitati pentru fiecare clasa.</a:t>
            </a:r>
          </a:p>
          <a:p>
            <a:pPr marL="158750" indent="0">
              <a:buNone/>
            </a:pPr>
            <a:r>
              <a:rPr lang="en-US" dirty="0"/>
              <a:t>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:</a:t>
            </a:r>
            <a:endParaRPr lang="ro-RO" dirty="0"/>
          </a:p>
          <a:p>
            <a:pPr marL="158750" indent="0">
              <a:buNone/>
            </a:pPr>
            <a:r>
              <a:rPr lang="en-US" dirty="0" err="1"/>
              <a:t>max_depth</a:t>
            </a:r>
            <a:r>
              <a:rPr lang="en-US" dirty="0"/>
              <a:t>: </a:t>
            </a:r>
            <a:r>
              <a:rPr lang="en-US" dirty="0" err="1"/>
              <a:t>adâncimea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a </a:t>
            </a:r>
            <a:r>
              <a:rPr lang="en-US" dirty="0" err="1"/>
              <a:t>arborilor</a:t>
            </a:r>
            <a:r>
              <a:rPr lang="en-US" dirty="0"/>
              <a:t> – </a:t>
            </a:r>
            <a:r>
              <a:rPr lang="en-US" dirty="0" err="1"/>
              <a:t>controlează</a:t>
            </a:r>
            <a:r>
              <a:rPr lang="en-US" dirty="0"/>
              <a:t>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modelului</a:t>
            </a:r>
            <a:endParaRPr lang="ro-RO" dirty="0"/>
          </a:p>
          <a:p>
            <a:pPr marL="158750" indent="0">
              <a:buNone/>
            </a:pPr>
            <a:r>
              <a:rPr lang="en-US" dirty="0"/>
              <a:t>.</a:t>
            </a:r>
            <a:r>
              <a:rPr lang="en-US" dirty="0" err="1"/>
              <a:t>learning_rate</a:t>
            </a:r>
            <a:r>
              <a:rPr lang="en-US" dirty="0"/>
              <a:t>: rata de </a:t>
            </a:r>
            <a:r>
              <a:rPr lang="en-US" dirty="0" err="1"/>
              <a:t>învățare</a:t>
            </a:r>
            <a:r>
              <a:rPr lang="en-US" dirty="0"/>
              <a:t> – </a:t>
            </a:r>
            <a:r>
              <a:rPr lang="en-US" dirty="0" err="1"/>
              <a:t>cât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corectează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arbore </a:t>
            </a:r>
            <a:r>
              <a:rPr lang="en-US" dirty="0" err="1"/>
              <a:t>noile</a:t>
            </a:r>
            <a:r>
              <a:rPr lang="en-US" dirty="0"/>
              <a:t> </a:t>
            </a:r>
            <a:r>
              <a:rPr lang="en-US" dirty="0" err="1"/>
              <a:t>erori</a:t>
            </a:r>
            <a:endParaRPr lang="ro-RO" dirty="0"/>
          </a:p>
          <a:p>
            <a:pPr marL="158750" indent="0">
              <a:buNone/>
            </a:pPr>
            <a:r>
              <a:rPr lang="en-US" dirty="0"/>
              <a:t>.</a:t>
            </a:r>
            <a:r>
              <a:rPr lang="en-US" dirty="0" err="1"/>
              <a:t>n_estimators</a:t>
            </a:r>
            <a:r>
              <a:rPr lang="en-US" dirty="0"/>
              <a:t>: </a:t>
            </a:r>
            <a:r>
              <a:rPr lang="en-US" dirty="0" err="1"/>
              <a:t>câți</a:t>
            </a:r>
            <a:r>
              <a:rPr lang="en-US" dirty="0"/>
              <a:t> </a:t>
            </a:r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construiți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r>
              <a:rPr lang="en-US" dirty="0" err="1"/>
              <a:t>reg_lambda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reg_alpha</a:t>
            </a:r>
            <a:r>
              <a:rPr lang="en-US" dirty="0"/>
              <a:t>: </a:t>
            </a:r>
            <a:r>
              <a:rPr lang="en-US" dirty="0" err="1"/>
              <a:t>coeficienții</a:t>
            </a:r>
            <a:r>
              <a:rPr lang="en-US" dirty="0"/>
              <a:t> de </a:t>
            </a:r>
            <a:r>
              <a:rPr lang="en-US" dirty="0" err="1"/>
              <a:t>regularizare</a:t>
            </a:r>
            <a:r>
              <a:rPr lang="en-US" dirty="0"/>
              <a:t> L2 </a:t>
            </a:r>
            <a:r>
              <a:rPr lang="en-US" dirty="0" err="1"/>
              <a:t>și</a:t>
            </a:r>
            <a:r>
              <a:rPr lang="en-US" dirty="0"/>
              <a:t> L1, care </a:t>
            </a:r>
            <a:r>
              <a:rPr lang="en-US" dirty="0" err="1"/>
              <a:t>penalizează</a:t>
            </a:r>
            <a:r>
              <a:rPr lang="en-US" dirty="0"/>
              <a:t> </a:t>
            </a:r>
            <a:r>
              <a:rPr lang="en-US" dirty="0" err="1"/>
              <a:t>arborii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complecși</a:t>
            </a:r>
            <a:r>
              <a:rPr lang="en-US" dirty="0"/>
              <a:t>, </a:t>
            </a:r>
            <a:r>
              <a:rPr lang="en-US" dirty="0" err="1"/>
              <a:t>reducând</a:t>
            </a:r>
            <a:r>
              <a:rPr lang="en-US" dirty="0"/>
              <a:t> </a:t>
            </a:r>
            <a:r>
              <a:rPr lang="en-US" dirty="0" err="1"/>
              <a:t>riscul</a:t>
            </a:r>
            <a:r>
              <a:rPr lang="en-US" dirty="0"/>
              <a:t> de overfitting.</a:t>
            </a:r>
            <a:endParaRPr lang="ro-RO" dirty="0"/>
          </a:p>
          <a:p>
            <a:pPr marL="158750" indent="0">
              <a:buNone/>
            </a:pPr>
            <a:r>
              <a:rPr lang="en-US" dirty="0" err="1"/>
              <a:t>În</a:t>
            </a:r>
            <a:r>
              <a:rPr lang="en-US" dirty="0"/>
              <a:t> model am </a:t>
            </a:r>
            <a:r>
              <a:rPr lang="en-US" dirty="0" err="1"/>
              <a:t>folosit:objective</a:t>
            </a:r>
            <a:r>
              <a:rPr lang="en-US" dirty="0"/>
              <a:t>="</a:t>
            </a:r>
            <a:r>
              <a:rPr lang="en-US" dirty="0" err="1"/>
              <a:t>multi:softprob</a:t>
            </a:r>
            <a:r>
              <a:rPr lang="en-US" dirty="0"/>
              <a:t>" – specific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clasificare</a:t>
            </a:r>
            <a:r>
              <a:rPr lang="en-US" dirty="0"/>
              <a:t> multi-</a:t>
            </a:r>
            <a:r>
              <a:rPr lang="en-US" dirty="0" err="1"/>
              <a:t>clasă</a:t>
            </a:r>
            <a:r>
              <a:rPr lang="en-US" dirty="0"/>
              <a:t>, </a:t>
            </a:r>
            <a:r>
              <a:rPr lang="en-US" dirty="0" err="1"/>
              <a:t>returnează</a:t>
            </a:r>
            <a:r>
              <a:rPr lang="en-US" dirty="0"/>
              <a:t> </a:t>
            </a:r>
            <a:r>
              <a:rPr lang="en-US" dirty="0" err="1"/>
              <a:t>probabilități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r>
              <a:rPr lang="en-US" dirty="0" err="1"/>
              <a:t>eval_metric</a:t>
            </a:r>
            <a:r>
              <a:rPr lang="en-US" dirty="0"/>
              <a:t>="</a:t>
            </a:r>
            <a:r>
              <a:rPr lang="en-US" dirty="0" err="1"/>
              <a:t>mlogloss</a:t>
            </a:r>
            <a:r>
              <a:rPr lang="en-US" dirty="0"/>
              <a:t>" – </a:t>
            </a:r>
            <a:r>
              <a:rPr lang="en-US" dirty="0" err="1"/>
              <a:t>adică</a:t>
            </a:r>
            <a:r>
              <a:rPr lang="en-US" dirty="0"/>
              <a:t> multi-class log loss, </a:t>
            </a:r>
            <a:r>
              <a:rPr lang="en-US" dirty="0" err="1"/>
              <a:t>echivalentul</a:t>
            </a:r>
            <a:r>
              <a:rPr lang="en-US" dirty="0"/>
              <a:t> </a:t>
            </a:r>
            <a:r>
              <a:rPr lang="en-US" dirty="0" err="1"/>
              <a:t>entropiei</a:t>
            </a:r>
            <a:r>
              <a:rPr lang="en-US" dirty="0"/>
              <a:t> </a:t>
            </a:r>
            <a:r>
              <a:rPr lang="en-US" dirty="0" err="1"/>
              <a:t>încrucișate</a:t>
            </a:r>
            <a:r>
              <a:rPr lang="en-US" dirty="0"/>
              <a:t> (cross-entropy), </a:t>
            </a:r>
            <a:r>
              <a:rPr lang="en-US" dirty="0" err="1"/>
              <a:t>penalizeaza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cand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sigur</a:t>
            </a:r>
            <a:r>
              <a:rPr lang="en-US" dirty="0"/>
              <a:t> pe o predictive </a:t>
            </a:r>
            <a:r>
              <a:rPr lang="en-US" dirty="0" err="1"/>
              <a:t>gresita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cand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nesigur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cand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corecta</a:t>
            </a:r>
            <a:r>
              <a:rPr lang="en-US" dirty="0"/>
              <a:t> are </a:t>
            </a:r>
            <a:r>
              <a:rPr lang="en-US" dirty="0" err="1"/>
              <a:t>probabilitate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 Formula </a:t>
            </a:r>
            <a:r>
              <a:rPr lang="en-US" dirty="0" err="1"/>
              <a:t>este</a:t>
            </a:r>
            <a:r>
              <a:rPr lang="en-US" dirty="0"/>
              <a:t> –log(prob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corecta</a:t>
            </a:r>
            <a:r>
              <a:rPr lang="en-US" dirty="0"/>
              <a:t>)</a:t>
            </a:r>
            <a:endParaRPr lang="ro-RO" dirty="0"/>
          </a:p>
          <a:p>
            <a:pPr marL="158750" indent="0">
              <a:buNone/>
            </a:pPr>
            <a:r>
              <a:rPr lang="en-US" dirty="0"/>
              <a:t>.</a:t>
            </a:r>
            <a:r>
              <a:rPr lang="en-US" dirty="0" err="1"/>
              <a:t>tree_method</a:t>
            </a:r>
            <a:r>
              <a:rPr lang="en-US" dirty="0"/>
              <a:t>="</a:t>
            </a:r>
            <a:r>
              <a:rPr lang="en-US" dirty="0" err="1"/>
              <a:t>gpu_hist</a:t>
            </a:r>
            <a:r>
              <a:rPr lang="en-US" dirty="0"/>
              <a:t>" –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accelerarea</a:t>
            </a:r>
            <a:r>
              <a:rPr lang="en-US" dirty="0"/>
              <a:t> </a:t>
            </a:r>
            <a:r>
              <a:rPr lang="en-US" dirty="0" err="1"/>
              <a:t>antrenării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 video.</a:t>
            </a:r>
            <a:endParaRPr lang="ro-RO" dirty="0"/>
          </a:p>
          <a:p>
            <a:pPr marL="158750" indent="0">
              <a:buNone/>
            </a:pPr>
            <a:r>
              <a:rPr lang="en-US" dirty="0"/>
              <a:t>subsample=0.9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colsample_bytree</a:t>
            </a:r>
            <a:r>
              <a:rPr lang="en-US" dirty="0"/>
              <a:t>=0.9 – </a:t>
            </a:r>
            <a:r>
              <a:rPr lang="en-US" dirty="0" err="1"/>
              <a:t>proporția</a:t>
            </a:r>
            <a:r>
              <a:rPr lang="en-US" dirty="0"/>
              <a:t> de date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arbore, </a:t>
            </a:r>
            <a:r>
              <a:rPr lang="en-US" dirty="0" err="1"/>
              <a:t>ajută</a:t>
            </a:r>
            <a:r>
              <a:rPr lang="en-US" dirty="0"/>
              <a:t> la </a:t>
            </a:r>
            <a:r>
              <a:rPr lang="en-US" dirty="0" err="1"/>
              <a:t>regularizare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 a </a:t>
            </a:r>
            <a:r>
              <a:rPr lang="en-US" dirty="0" err="1"/>
              <a:t>durat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53 de minute, </a:t>
            </a:r>
            <a:r>
              <a:rPr lang="en-US" dirty="0" err="1"/>
              <a:t>evidentiand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</a:t>
            </a:r>
            <a:r>
              <a:rPr lang="en-US" dirty="0" err="1"/>
              <a:t>optimizarii</a:t>
            </a:r>
            <a:r>
              <a:rPr lang="en-US" dirty="0"/>
              <a:t> </a:t>
            </a:r>
            <a:r>
              <a:rPr lang="en-US" dirty="0" err="1"/>
              <a:t>bayesiene</a:t>
            </a:r>
            <a:r>
              <a:rPr lang="en-US" dirty="0"/>
              <a:t> din </a:t>
            </a:r>
            <a:r>
              <a:rPr lang="en-US" dirty="0" err="1"/>
              <a:t>Optuna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795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o-RO" dirty="0"/>
              <a:t>Spre deosebire de Random Forest, la XGBoost am definit o functie de pierdere personalizata, pentru a penaliza mai mult, dar nu prea excesiv, greselile pe clasele rare . Aceasta functie de pierdere personalizata, va inlocui mlogloss la antrenare, iar mlogloss va fi folosita doar pentru validare in timpul antrenarii, monitorizand performanta la fiecare iterare.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ro-RO" dirty="0"/>
              <a:t>La random forest avem class weight=balanced care ajusteaza automat greutatile pentru fiecare clasa, aici nu avem acest lucru.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Predicțiile</a:t>
            </a:r>
            <a:r>
              <a:rPr lang="en-US" dirty="0"/>
              <a:t> sunt </a:t>
            </a:r>
            <a:r>
              <a:rPr lang="en-US" dirty="0" err="1"/>
              <a:t>transformate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probabilități</a:t>
            </a:r>
            <a:r>
              <a:rPr lang="en-US" dirty="0"/>
              <a:t> cu </a:t>
            </a:r>
            <a:r>
              <a:rPr lang="en-US" dirty="0" err="1"/>
              <a:t>softmax</a:t>
            </a:r>
            <a:r>
              <a:rPr lang="ro-RO" dirty="0"/>
              <a:t>. 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ro-RO" dirty="0"/>
              <a:t>La class weights impartim nr instantelor dominante la nr de instante din clalsa curenta si ridicam la puterea 0.8 pentru a nu fii prea penalizaet greselile pe clasele rare , altfel ar sacrifica complet precizia, iar modelul ar spune pentru foarte multe instante ca sunt rare si ar gresii mult.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Greșelile</a:t>
            </a:r>
            <a:r>
              <a:rPr lang="en-US" dirty="0"/>
              <a:t> sunt </a:t>
            </a:r>
            <a:r>
              <a:rPr lang="en-US" dirty="0" err="1"/>
              <a:t>ponderate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raritatea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– cu </a:t>
            </a:r>
            <a:r>
              <a:rPr lang="en-US" dirty="0" err="1"/>
              <a:t>cât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rară</a:t>
            </a:r>
            <a:r>
              <a:rPr lang="en-US" dirty="0"/>
              <a:t>, cu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greșeala</a:t>
            </a:r>
            <a:r>
              <a:rPr lang="en-US" dirty="0"/>
              <a:t> e </a:t>
            </a:r>
            <a:r>
              <a:rPr lang="en-US" dirty="0" err="1"/>
              <a:t>penalizată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calculăm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de </a:t>
            </a:r>
            <a:r>
              <a:rPr lang="en-US" dirty="0" err="1"/>
              <a:t>departe</a:t>
            </a:r>
            <a:r>
              <a:rPr lang="en-US" dirty="0"/>
              <a:t> sunt de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(</a:t>
            </a:r>
            <a:r>
              <a:rPr lang="en-US" dirty="0" err="1"/>
              <a:t>gradientul</a:t>
            </a:r>
            <a:r>
              <a:rPr lang="en-US" dirty="0"/>
              <a:t>),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de </a:t>
            </a:r>
            <a:r>
              <a:rPr lang="en-US" dirty="0" err="1"/>
              <a:t>sigur</a:t>
            </a:r>
            <a:r>
              <a:rPr lang="en-US" dirty="0"/>
              <a:t> e </a:t>
            </a:r>
            <a:r>
              <a:rPr lang="en-US" dirty="0" err="1"/>
              <a:t>modelul</a:t>
            </a:r>
            <a:r>
              <a:rPr lang="en-US" dirty="0"/>
              <a:t> (</a:t>
            </a:r>
            <a:r>
              <a:rPr lang="en-US" dirty="0" err="1"/>
              <a:t>hessianul</a:t>
            </a:r>
            <a:r>
              <a:rPr lang="en-US" dirty="0"/>
              <a:t>).</a:t>
            </a:r>
            <a:endParaRPr lang="ro-RO" dirty="0"/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np.eye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preds.shape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labels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construiește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etichetele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reale in vectori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one-hot.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#preds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y_one_hot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eroarea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înmulțește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greutatea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instanței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ro-RO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ro-RO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reshape(-1, 1)</a:t>
            </a: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transformam vectorul 1D in matrice de forma N,1 pentru a putea inmultii element cu element cu predictiile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br>
              <a:rPr lang="en-US" dirty="0"/>
            </a:br>
            <a:endParaRPr lang="ro-RO" dirty="0"/>
          </a:p>
          <a:p>
            <a:pPr marL="158750" indent="0">
              <a:buNone/>
            </a:pPr>
            <a:br>
              <a:rPr lang="en-US" dirty="0"/>
            </a:b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învețe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din </a:t>
            </a:r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dirty="0" err="1"/>
              <a:t>dezechilibrate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puține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3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adaug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info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straturile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ca sunt fully connected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, ca </a:t>
            </a:r>
            <a:r>
              <a:rPr lang="en-US" dirty="0" err="1"/>
              <a:t>aplicam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 </a:t>
            </a:r>
            <a:r>
              <a:rPr lang="en-US" dirty="0" err="1"/>
              <a:t>activare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introduce </a:t>
            </a:r>
            <a:r>
              <a:rPr lang="en-US" dirty="0" err="1"/>
              <a:t>neliniaritate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invata</a:t>
            </a:r>
            <a:r>
              <a:rPr lang="en-US" dirty="0"/>
              <a:t> </a:t>
            </a:r>
            <a:r>
              <a:rPr lang="en-US" dirty="0" err="1"/>
              <a:t>reprezentari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. Ca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transformari</a:t>
            </a:r>
            <a:r>
              <a:rPr lang="en-US" dirty="0"/>
              <a:t> </a:t>
            </a:r>
            <a:r>
              <a:rPr lang="en-US" dirty="0" err="1"/>
              <a:t>liniare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endParaRPr lang="ro-RO" dirty="0"/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Învățarea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ajustarea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ponderilor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rețeaua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producă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rezultate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apropiate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realitate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Scopul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rețeaua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învețe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parametrii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ponderile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biasurile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predicții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apropiate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realitate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adică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minimizeze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eroarea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(loss-ul).</a:t>
            </a:r>
            <a:endParaRPr lang="ro-RO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ponderă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coeficient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ajustabil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spune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„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importantă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intrarea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x_i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neuronul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meu?”</a:t>
            </a: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iar bias-ul deplaseaza rezultatul sa nu treaca mereu prin acelasi punct, ca un offset.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ro-RO" dirty="0"/>
          </a:p>
          <a:p>
            <a:r>
              <a:rPr lang="ro-RO" dirty="0"/>
              <a:t>Invatarea se face astfel :(fwd → loss → backprop → update) 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Imaginează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vrei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înveți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arunci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 minge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coș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Arunci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(forward propagation)</a:t>
            </a:r>
          </a:p>
          <a:p>
            <a:pPr lv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Vezi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greșit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(loss)</a:t>
            </a:r>
          </a:p>
          <a:p>
            <a:pPr lv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Îți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seama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făcut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greșit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tare,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slab (backpropagation)</a:t>
            </a:r>
          </a:p>
          <a:p>
            <a:pPr lvl="0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următoarea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aruncare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ajustezi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(update)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ro-RO" dirty="0"/>
              <a:t>Avem 3 straturi dense. Straturile dense sunt straturile in care fiecare neuron este completat conectat la neuronii stratului anterior, prind relatii globale intre toate intrarile, dar sunt ff incarcate.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standardiza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–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caracteristică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media 0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deviația</a:t>
            </a:r>
            <a:r>
              <a:rPr lang="en-US" dirty="0"/>
              <a:t> standard 1.</a:t>
            </a:r>
            <a:br>
              <a:rPr lang="en-US" dirty="0"/>
            </a:br>
            <a:r>
              <a:rPr lang="en-US" dirty="0" err="1"/>
              <a:t>Rețelele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sunt </a:t>
            </a:r>
            <a:r>
              <a:rPr lang="en-US" dirty="0" err="1"/>
              <a:t>sensibile</a:t>
            </a:r>
            <a:r>
              <a:rPr lang="en-US" dirty="0"/>
              <a:t> la scala </a:t>
            </a:r>
            <a:r>
              <a:rPr lang="en-US" dirty="0" err="1"/>
              <a:t>valorilor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– </a:t>
            </a:r>
            <a:r>
              <a:rPr lang="en-US" dirty="0" err="1"/>
              <a:t>dacă</a:t>
            </a:r>
            <a:r>
              <a:rPr lang="en-US" dirty="0"/>
              <a:t> o </a:t>
            </a:r>
            <a:r>
              <a:rPr lang="en-US" dirty="0" err="1"/>
              <a:t>caracteristică</a:t>
            </a:r>
            <a:r>
              <a:rPr lang="en-US" dirty="0"/>
              <a:t> are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altele</a:t>
            </a:r>
            <a:r>
              <a:rPr lang="en-US" dirty="0"/>
              <a:t>,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învăța</a:t>
            </a:r>
            <a:r>
              <a:rPr lang="en-US" dirty="0"/>
              <a:t> </a:t>
            </a:r>
            <a:r>
              <a:rPr lang="en-US" dirty="0" err="1"/>
              <a:t>greșit</a:t>
            </a:r>
            <a:r>
              <a:rPr lang="ro-RO" dirty="0"/>
              <a:t>, caracteristica mare dominand.</a:t>
            </a:r>
          </a:p>
          <a:p>
            <a:pPr marL="158750" indent="0">
              <a:buNone/>
            </a:pPr>
            <a:endParaRPr lang="ro-RO" dirty="0"/>
          </a:p>
          <a:p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X_train_smote</a:t>
            </a:r>
            <a:r>
              <a:rPr lang="en-US" dirty="0"/>
              <a:t>) → </a:t>
            </a:r>
            <a:r>
              <a:rPr lang="en-US" dirty="0" err="1"/>
              <a:t>calculează</a:t>
            </a:r>
            <a:r>
              <a:rPr lang="en-US" dirty="0"/>
              <a:t> media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deviația</a:t>
            </a:r>
            <a:r>
              <a:rPr lang="en-US" dirty="0"/>
              <a:t> standard </a:t>
            </a:r>
            <a:r>
              <a:rPr lang="en-US" b="1" dirty="0" err="1"/>
              <a:t>doar</a:t>
            </a:r>
            <a:r>
              <a:rPr lang="en-US" b="1" dirty="0"/>
              <a:t> pe </a:t>
            </a:r>
            <a:r>
              <a:rPr lang="en-US" b="1" dirty="0" err="1"/>
              <a:t>setul</a:t>
            </a:r>
            <a:r>
              <a:rPr lang="en-US" b="1" dirty="0"/>
              <a:t> de </a:t>
            </a:r>
            <a:r>
              <a:rPr lang="en-US" b="1" dirty="0" err="1"/>
              <a:t>antrenament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transformarea</a:t>
            </a:r>
            <a:r>
              <a:rPr lang="en-US" dirty="0"/>
              <a:t>.</a:t>
            </a:r>
          </a:p>
          <a:p>
            <a:r>
              <a:rPr lang="en-US" dirty="0" err="1"/>
              <a:t>scaler.transform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 →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b="1" dirty="0" err="1"/>
              <a:t>aceleași</a:t>
            </a:r>
            <a:r>
              <a:rPr lang="en-US" b="1" dirty="0"/>
              <a:t> </a:t>
            </a:r>
            <a:r>
              <a:rPr lang="en-US" b="1" dirty="0" err="1"/>
              <a:t>transformări</a:t>
            </a:r>
            <a:r>
              <a:rPr lang="en-US" dirty="0"/>
              <a:t> pe test,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b="1" dirty="0" err="1"/>
              <a:t>valorile</a:t>
            </a:r>
            <a:r>
              <a:rPr lang="en-US" b="1" dirty="0"/>
              <a:t> </a:t>
            </a:r>
            <a:r>
              <a:rPr lang="en-US" b="1" dirty="0" err="1"/>
              <a:t>învățate</a:t>
            </a:r>
            <a:r>
              <a:rPr lang="en-US" b="1" dirty="0"/>
              <a:t> din </a:t>
            </a:r>
            <a:r>
              <a:rPr lang="en-US" b="1" dirty="0" err="1"/>
              <a:t>antrenament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/>
              <a:t>Am </a:t>
            </a:r>
            <a:r>
              <a:rPr lang="en-US" dirty="0" err="1"/>
              <a:t>făcut</a:t>
            </a:r>
            <a:r>
              <a:rPr lang="en-US" dirty="0"/>
              <a:t> </a:t>
            </a:r>
            <a:r>
              <a:rPr lang="en-US" dirty="0" err="1"/>
              <a:t>fit_transform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antrenament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transform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scurgerea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Începem</a:t>
            </a:r>
            <a:r>
              <a:rPr lang="en-US" dirty="0"/>
              <a:t> cu un </a:t>
            </a:r>
            <a:r>
              <a:rPr lang="en-US" dirty="0" err="1"/>
              <a:t>strat</a:t>
            </a:r>
            <a:r>
              <a:rPr lang="en-US" dirty="0"/>
              <a:t> mare de 256 </a:t>
            </a:r>
            <a:r>
              <a:rPr lang="en-US" dirty="0" err="1"/>
              <a:t>neuroni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învăța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tipare</a:t>
            </a:r>
            <a:r>
              <a:rPr lang="en-US" dirty="0"/>
              <a:t> din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inițiale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reducem</a:t>
            </a:r>
            <a:r>
              <a:rPr lang="en-US" dirty="0"/>
              <a:t> gradual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neuroni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128 </a:t>
            </a:r>
            <a:r>
              <a:rPr lang="en-US" dirty="0" err="1"/>
              <a:t>și</a:t>
            </a:r>
            <a:r>
              <a:rPr lang="en-US" dirty="0"/>
              <a:t> 64, </a:t>
            </a:r>
            <a:r>
              <a:rPr lang="en-US" dirty="0" err="1"/>
              <a:t>urmând</a:t>
            </a:r>
            <a:r>
              <a:rPr lang="en-US" dirty="0"/>
              <a:t> o </a:t>
            </a:r>
            <a:r>
              <a:rPr lang="en-US" dirty="0" err="1"/>
              <a:t>arhitectură</a:t>
            </a:r>
            <a:r>
              <a:rPr lang="en-US" dirty="0"/>
              <a:t> </a:t>
            </a:r>
            <a:r>
              <a:rPr lang="en-US" dirty="0" err="1"/>
              <a:t>piramidală</a:t>
            </a:r>
            <a:r>
              <a:rPr lang="en-US" dirty="0"/>
              <a:t> –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rafinează</a:t>
            </a:r>
            <a:r>
              <a:rPr lang="en-US" dirty="0"/>
              <a:t> </a:t>
            </a:r>
            <a:r>
              <a:rPr lang="en-US" dirty="0" err="1"/>
              <a:t>informația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ro-RO" dirty="0"/>
              <a:t>Layer 1 – 256 neuroni → învață orice combinație</a:t>
            </a:r>
          </a:p>
          <a:p>
            <a:pPr marL="158750" indent="0">
              <a:buNone/>
            </a:pPr>
            <a:r>
              <a:rPr lang="ro-RO" dirty="0"/>
              <a:t>    ↓</a:t>
            </a:r>
          </a:p>
          <a:p>
            <a:pPr marL="158750" indent="0">
              <a:buNone/>
            </a:pPr>
            <a:r>
              <a:rPr lang="ro-RO" dirty="0"/>
              <a:t>Layer 2 – 128 neuroni → alege ce merită</a:t>
            </a:r>
          </a:p>
          <a:p>
            <a:pPr marL="158750" indent="0">
              <a:buNone/>
            </a:pPr>
            <a:r>
              <a:rPr lang="ro-RO" dirty="0"/>
              <a:t>    ↓</a:t>
            </a:r>
          </a:p>
          <a:p>
            <a:pPr marL="158750" indent="0">
              <a:buNone/>
            </a:pPr>
            <a:r>
              <a:rPr lang="ro-RO" dirty="0"/>
              <a:t>Layer 3 – 64 neuroni → rafinează semnalele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ro-RO" dirty="0"/>
              <a:t>Adaugam BatchNormalization la fiecare strat pentru a ii normaliza activarile , media 0 diviatia standard 1, apoi reteaua va aplica automat scalare, se reduc variatiile intre straturi, si scade riscul de overfitting.</a:t>
            </a:r>
          </a:p>
          <a:p>
            <a:pPr marL="158750" indent="0">
              <a:buNone/>
            </a:pPr>
            <a:r>
              <a:rPr lang="ro-RO" dirty="0"/>
              <a:t>De asemena ,folosim si dropout, dezactivam % neuroni aleator din stratul curent in timpul antrenarii, oferind astfel redundanta si a nu se baza pe anumiti neuroni, invatand reprezentari robuste.</a:t>
            </a:r>
            <a:br>
              <a:rPr lang="en-US" dirty="0"/>
            </a:br>
            <a:endParaRPr lang="ro-RO" dirty="0"/>
          </a:p>
          <a:p>
            <a:pPr marL="158750" indent="0">
              <a:buNone/>
            </a:pP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LeakyReLU</a:t>
            </a:r>
            <a:r>
              <a:rPr lang="en-US" dirty="0"/>
              <a:t> cu alpha = 0.1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blocarea</a:t>
            </a:r>
            <a:r>
              <a:rPr lang="en-US" dirty="0"/>
              <a:t> </a:t>
            </a:r>
            <a:r>
              <a:rPr lang="en-US" dirty="0" err="1"/>
              <a:t>neuronilor</a:t>
            </a:r>
            <a:r>
              <a:rPr lang="en-US" dirty="0"/>
              <a:t> la </a:t>
            </a:r>
            <a:r>
              <a:rPr lang="en-US" dirty="0" err="1"/>
              <a:t>valori</a:t>
            </a:r>
            <a:r>
              <a:rPr lang="en-US" dirty="0"/>
              <a:t> negative. </a:t>
            </a:r>
            <a:r>
              <a:rPr lang="en-US" dirty="0" err="1"/>
              <a:t>În</a:t>
            </a:r>
            <a:r>
              <a:rPr lang="en-US" dirty="0"/>
              <a:t> loc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taie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, </a:t>
            </a:r>
            <a:r>
              <a:rPr lang="en-US" dirty="0" err="1"/>
              <a:t>păstrăm</a:t>
            </a:r>
            <a:r>
              <a:rPr lang="en-US" dirty="0"/>
              <a:t> 10% din </a:t>
            </a:r>
            <a:r>
              <a:rPr lang="en-US" dirty="0" err="1"/>
              <a:t>activarea</a:t>
            </a:r>
            <a:r>
              <a:rPr lang="en-US" dirty="0"/>
              <a:t> negative</a:t>
            </a:r>
            <a:r>
              <a:rPr lang="ro-RO" dirty="0"/>
              <a:t>, neuronal continuand sa invete.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Inițializăm</a:t>
            </a:r>
            <a:r>
              <a:rPr lang="en-US" dirty="0"/>
              <a:t> </a:t>
            </a:r>
            <a:r>
              <a:rPr lang="en-US" dirty="0" err="1"/>
              <a:t>greutățile</a:t>
            </a:r>
            <a:r>
              <a:rPr lang="en-US" dirty="0"/>
              <a:t> cu </a:t>
            </a:r>
            <a:r>
              <a:rPr lang="en-US" dirty="0" err="1"/>
              <a:t>he_normal</a:t>
            </a:r>
            <a:r>
              <a:rPr lang="ro-RO" dirty="0"/>
              <a:t>, speciala pentru Relu/ Leaky relu,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neuroni</a:t>
            </a:r>
            <a:r>
              <a:rPr lang="en-US" dirty="0"/>
              <a:t> din </a:t>
            </a:r>
            <a:r>
              <a:rPr lang="en-US" dirty="0" err="1"/>
              <a:t>stratul</a:t>
            </a:r>
            <a:r>
              <a:rPr lang="en-US" dirty="0"/>
              <a:t> anterior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asigură</a:t>
            </a:r>
            <a:r>
              <a:rPr lang="en-US" dirty="0"/>
              <a:t> ca </a:t>
            </a:r>
            <a:r>
              <a:rPr lang="en-US" dirty="0" err="1"/>
              <a:t>activările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</a:t>
            </a:r>
            <a:r>
              <a:rPr lang="en-US" dirty="0" err="1"/>
              <a:t>ascuns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aplicăm</a:t>
            </a:r>
            <a:r>
              <a:rPr lang="en-US" dirty="0"/>
              <a:t> Dropout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păstra</a:t>
            </a:r>
            <a:r>
              <a:rPr lang="en-US" dirty="0"/>
              <a:t> </a:t>
            </a:r>
            <a:r>
              <a:rPr lang="en-US" dirty="0" err="1"/>
              <a:t>intacte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finală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 err="1"/>
              <a:t>Performanțele</a:t>
            </a:r>
            <a:r>
              <a:rPr lang="en-US" dirty="0"/>
              <a:t> pe recall </a:t>
            </a:r>
            <a:r>
              <a:rPr lang="en-US" dirty="0" err="1"/>
              <a:t>și</a:t>
            </a:r>
            <a:r>
              <a:rPr lang="en-US" dirty="0"/>
              <a:t> F1-score le-am </a:t>
            </a:r>
            <a:r>
              <a:rPr lang="en-US" dirty="0" err="1"/>
              <a:t>analizat</a:t>
            </a:r>
            <a:r>
              <a:rPr lang="en-US" dirty="0"/>
              <a:t> </a:t>
            </a:r>
            <a:r>
              <a:rPr lang="en-US" dirty="0" err="1"/>
              <a:t>oricum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acurateței</a:t>
            </a:r>
            <a:r>
              <a:rPr lang="en-US" dirty="0"/>
              <a:t> </a:t>
            </a:r>
            <a:r>
              <a:rPr lang="en-US" dirty="0" err="1"/>
              <a:t>aici</a:t>
            </a:r>
            <a:r>
              <a:rPr lang="en-US" dirty="0"/>
              <a:t> nu a </a:t>
            </a:r>
            <a:r>
              <a:rPr lang="en-US" dirty="0" err="1"/>
              <a:t>afectat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finală</a:t>
            </a:r>
            <a:endParaRPr lang="ro-RO" dirty="0"/>
          </a:p>
          <a:p>
            <a:pPr marL="158750" indent="0">
              <a:buNone/>
            </a:pPr>
            <a:r>
              <a:rPr lang="ro-RO" dirty="0"/>
              <a:t>Learning rate la adam controleaza pasii de invatare, cat de repede/incet invatam sa corectam.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9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In final, construim si antrenam reteaua neuronala. Am ales 30 de epoci, pentru ca reteaua sa vada datele de mai multe ori si sa invete relatiile din ele.</a:t>
            </a:r>
          </a:p>
          <a:p>
            <a:r>
              <a:rPr lang="ro-RO" dirty="0"/>
              <a:t>De asemenea, am ales batch size 128 pentru a impartii datele pe bucati, modelul invatand treptat, fiecare epoca parcurgand intreg setul de antrenament fara a consuma intreaga memorie.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3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ales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temă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atacurile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 sunt tot</a:t>
            </a:r>
            <a:r>
              <a:rPr lang="ro-RO" dirty="0"/>
              <a:t> mai complexe si 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detectat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clasice</a:t>
            </a:r>
            <a:r>
              <a:rPr lang="ro-RO" dirty="0"/>
              <a:t> </a:t>
            </a:r>
            <a:r>
              <a:rPr lang="en-US" dirty="0"/>
              <a:t>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regulile</a:t>
            </a:r>
            <a:r>
              <a:rPr lang="en-US" dirty="0"/>
              <a:t> statice </a:t>
            </a:r>
            <a:r>
              <a:rPr lang="en-US" dirty="0" err="1"/>
              <a:t>sau</a:t>
            </a:r>
            <a:r>
              <a:rPr lang="en-US" dirty="0"/>
              <a:t> firewall-urile – nu </a:t>
            </a:r>
            <a:r>
              <a:rPr lang="en-US" dirty="0" err="1"/>
              <a:t>reușesc</a:t>
            </a:r>
            <a:r>
              <a:rPr lang="en-US" dirty="0"/>
              <a:t> </a:t>
            </a:r>
            <a:r>
              <a:rPr lang="en-US" dirty="0" err="1"/>
              <a:t>întotdeauna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depisteze</a:t>
            </a:r>
            <a:r>
              <a:rPr lang="en-US" dirty="0"/>
              <a:t> </a:t>
            </a:r>
            <a:r>
              <a:rPr lang="en-US" dirty="0" err="1"/>
              <a:t>comportamente</a:t>
            </a:r>
            <a:r>
              <a:rPr lang="en-US" dirty="0"/>
              <a:t> </a:t>
            </a:r>
            <a:r>
              <a:rPr lang="en-US" dirty="0" err="1"/>
              <a:t>anormale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atacuri</a:t>
            </a:r>
            <a:r>
              <a:rPr lang="en-US" dirty="0"/>
              <a:t> de tip zero-day</a:t>
            </a:r>
            <a:r>
              <a:rPr lang="ro-RO" dirty="0"/>
              <a:t>.</a:t>
            </a:r>
          </a:p>
          <a:p>
            <a:endParaRPr lang="ro-RO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Algoritmii</a:t>
            </a:r>
            <a:r>
              <a:rPr lang="en-US" dirty="0"/>
              <a:t> de machine learning pot </a:t>
            </a:r>
            <a:r>
              <a:rPr lang="en-US" dirty="0" err="1"/>
              <a:t>învăța</a:t>
            </a:r>
            <a:r>
              <a:rPr lang="en-US" dirty="0"/>
              <a:t> din date </a:t>
            </a:r>
            <a:r>
              <a:rPr lang="en-US" dirty="0" err="1"/>
              <a:t>și</a:t>
            </a:r>
            <a:r>
              <a:rPr lang="en-US" dirty="0"/>
              <a:t> pot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anormale</a:t>
            </a:r>
            <a:r>
              <a:rPr lang="en-US" dirty="0"/>
              <a:t> din </a:t>
            </a:r>
            <a:r>
              <a:rPr lang="en-US" dirty="0" err="1"/>
              <a:t>trafic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detecția</a:t>
            </a:r>
            <a:r>
              <a:rPr lang="en-US" dirty="0"/>
              <a:t> </a:t>
            </a:r>
            <a:r>
              <a:rPr lang="en-US" dirty="0" err="1"/>
              <a:t>atacurilor</a:t>
            </a:r>
            <a:r>
              <a:rPr lang="en-US" dirty="0"/>
              <a:t>.</a:t>
            </a:r>
            <a:endParaRPr lang="ro-RO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ro-RO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lucrare</a:t>
            </a:r>
            <a:r>
              <a:rPr lang="en-US" dirty="0"/>
              <a:t>, am </a:t>
            </a:r>
            <a:r>
              <a:rPr lang="en-US" dirty="0" err="1"/>
              <a:t>comparat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– Random Forest,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Deep Learning –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care </a:t>
            </a:r>
            <a:r>
              <a:rPr lang="en-US" dirty="0" err="1"/>
              <a:t>funcționează</a:t>
            </a:r>
            <a:r>
              <a:rPr lang="en-US" dirty="0"/>
              <a:t> cel </a:t>
            </a:r>
            <a:r>
              <a:rPr lang="en-US" dirty="0" err="1"/>
              <a:t>mai</a:t>
            </a:r>
            <a:r>
              <a:rPr lang="en-US" dirty="0"/>
              <a:t> bine pe un set real de date de </a:t>
            </a:r>
            <a:r>
              <a:rPr lang="en-US" dirty="0" err="1"/>
              <a:t>trafic</a:t>
            </a:r>
            <a:r>
              <a:rPr lang="en-US" dirty="0"/>
              <a:t> de </a:t>
            </a:r>
            <a:r>
              <a:rPr lang="en-US" dirty="0" err="1"/>
              <a:t>rețea</a:t>
            </a:r>
            <a:r>
              <a:rPr lang="en-US" dirty="0"/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0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Am ales </a:t>
            </a:r>
            <a:r>
              <a:rPr lang="en-US" dirty="0" err="1"/>
              <a:t>setul</a:t>
            </a:r>
            <a:r>
              <a:rPr lang="en-US" dirty="0"/>
              <a:t> de date </a:t>
            </a:r>
            <a:r>
              <a:rPr lang="en-US" b="1" dirty="0"/>
              <a:t>CICIDS2017</a:t>
            </a:r>
            <a:r>
              <a:rPr lang="en-US" dirty="0"/>
              <a:t>, </a:t>
            </a:r>
            <a:r>
              <a:rPr lang="ro-RO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trafic</a:t>
            </a:r>
            <a:r>
              <a:rPr lang="en-US" dirty="0"/>
              <a:t> realist, </a:t>
            </a:r>
            <a:r>
              <a:rPr lang="en-US" dirty="0" err="1"/>
              <a:t>capturat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controlat</a:t>
            </a:r>
            <a:r>
              <a:rPr lang="en-US" dirty="0"/>
              <a:t> care </a:t>
            </a:r>
            <a:r>
              <a:rPr lang="en-US" dirty="0" err="1"/>
              <a:t>simulează</a:t>
            </a:r>
            <a:r>
              <a:rPr lang="en-US" dirty="0"/>
              <a:t> o </a:t>
            </a:r>
            <a:r>
              <a:rPr lang="en-US" dirty="0" err="1"/>
              <a:t>rețea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 de </a:t>
            </a:r>
            <a:r>
              <a:rPr lang="en-US" dirty="0" err="1"/>
              <a:t>companie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Fiecare</a:t>
            </a:r>
            <a:r>
              <a:rPr lang="en-US" dirty="0"/>
              <a:t> zi </a:t>
            </a:r>
            <a:r>
              <a:rPr lang="en-US" dirty="0" err="1"/>
              <a:t>surprinde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comportamente</a:t>
            </a:r>
            <a:r>
              <a:rPr lang="en-US" dirty="0"/>
              <a:t> – 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luni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trafic</a:t>
            </a:r>
            <a:r>
              <a:rPr lang="en-US" dirty="0"/>
              <a:t> benign,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sunt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en-US" dirty="0" err="1"/>
              <a:t>atacuri</a:t>
            </a:r>
            <a:r>
              <a:rPr lang="en-US" dirty="0"/>
              <a:t> precum </a:t>
            </a:r>
            <a:r>
              <a:rPr lang="en-US" b="1" dirty="0"/>
              <a:t>DDoS</a:t>
            </a:r>
            <a:r>
              <a:rPr lang="en-US" dirty="0"/>
              <a:t>, </a:t>
            </a:r>
            <a:r>
              <a:rPr lang="en-US" b="1" dirty="0"/>
              <a:t>Botnet</a:t>
            </a:r>
            <a:r>
              <a:rPr lang="en-US" dirty="0"/>
              <a:t>, </a:t>
            </a:r>
            <a:r>
              <a:rPr lang="en-US" b="1" dirty="0"/>
              <a:t>Web attacks</a:t>
            </a:r>
            <a:r>
              <a:rPr lang="en-US" dirty="0"/>
              <a:t>, </a:t>
            </a:r>
            <a:r>
              <a:rPr lang="en-US" b="1" dirty="0" err="1"/>
              <a:t>PortScan</a:t>
            </a:r>
            <a:r>
              <a:rPr lang="en-US" dirty="0"/>
              <a:t> etc.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Setul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bogat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,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b="1" dirty="0" err="1"/>
              <a:t>peste</a:t>
            </a:r>
            <a:r>
              <a:rPr lang="en-US" b="1" dirty="0"/>
              <a:t> 80 de </a:t>
            </a:r>
            <a:r>
              <a:rPr lang="en-US" b="1" dirty="0" err="1"/>
              <a:t>caracteristici</a:t>
            </a:r>
            <a:r>
              <a:rPr lang="en-US" dirty="0"/>
              <a:t> per flux –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durata</a:t>
            </a:r>
            <a:r>
              <a:rPr lang="en-US" dirty="0"/>
              <a:t>,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pachetelor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frecvența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Un alt </a:t>
            </a:r>
            <a:r>
              <a:rPr lang="en-US" dirty="0" err="1"/>
              <a:t>avantaj</a:t>
            </a:r>
            <a:r>
              <a:rPr lang="en-US" dirty="0"/>
              <a:t> important e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sunt </a:t>
            </a:r>
            <a:r>
              <a:rPr lang="en-US" dirty="0" err="1"/>
              <a:t>în</a:t>
            </a:r>
            <a:r>
              <a:rPr lang="en-US" dirty="0"/>
              <a:t> format </a:t>
            </a:r>
            <a:r>
              <a:rPr lang="en-US" b="1" dirty="0"/>
              <a:t>CSV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pot fi </a:t>
            </a:r>
            <a:r>
              <a:rPr lang="en-US" dirty="0" err="1"/>
              <a:t>procesate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cu </a:t>
            </a:r>
            <a:r>
              <a:rPr lang="en-US" dirty="0" err="1"/>
              <a:t>biblioteci</a:t>
            </a:r>
            <a:r>
              <a:rPr lang="en-US" dirty="0"/>
              <a:t> Python.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7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învățare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, am </a:t>
            </a:r>
            <a:r>
              <a:rPr lang="en-US" dirty="0" err="1"/>
              <a:t>aplicat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preprocesări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  <a:p>
            <a:r>
              <a:rPr lang="en-US" dirty="0"/>
              <a:t>Am </a:t>
            </a:r>
            <a:r>
              <a:rPr lang="en-US" dirty="0" err="1"/>
              <a:t>eliminat</a:t>
            </a:r>
            <a:r>
              <a:rPr lang="en-US" dirty="0"/>
              <a:t> o </a:t>
            </a:r>
            <a:r>
              <a:rPr lang="en-US" dirty="0" err="1"/>
              <a:t>coloană</a:t>
            </a:r>
            <a:r>
              <a:rPr lang="en-US" dirty="0"/>
              <a:t> </a:t>
            </a:r>
            <a:r>
              <a:rPr lang="en-US" dirty="0" err="1"/>
              <a:t>duplicată</a:t>
            </a:r>
            <a:r>
              <a:rPr lang="en-US" dirty="0"/>
              <a:t> </a:t>
            </a:r>
            <a:r>
              <a:rPr lang="en-US" dirty="0" err="1"/>
              <a:t>apărută</a:t>
            </a:r>
            <a:r>
              <a:rPr lang="en-US" dirty="0"/>
              <a:t> de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structură</a:t>
            </a:r>
            <a:endParaRPr lang="ro-RO" dirty="0"/>
          </a:p>
          <a:p>
            <a:endParaRPr lang="ro-RO" dirty="0"/>
          </a:p>
          <a:p>
            <a:r>
              <a:rPr lang="en-US" dirty="0"/>
              <a:t>.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invalide</a:t>
            </a:r>
            <a:r>
              <a:rPr lang="en-US" dirty="0"/>
              <a:t> precum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Infinity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înlocuite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erorile</a:t>
            </a:r>
            <a:r>
              <a:rPr lang="en-US" dirty="0"/>
              <a:t> la </a:t>
            </a:r>
            <a:r>
              <a:rPr lang="en-US" dirty="0" err="1"/>
              <a:t>antrenare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  <a:p>
            <a:r>
              <a:rPr lang="en-US" dirty="0"/>
              <a:t>Am </a:t>
            </a:r>
            <a:r>
              <a:rPr lang="en-US" dirty="0" err="1"/>
              <a:t>corectat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caracter</a:t>
            </a:r>
            <a:r>
              <a:rPr lang="en-US" dirty="0"/>
              <a:t> minus </a:t>
            </a:r>
            <a:r>
              <a:rPr lang="en-US" dirty="0" err="1"/>
              <a:t>incompatibil</a:t>
            </a:r>
            <a:r>
              <a:rPr lang="en-US" dirty="0"/>
              <a:t> cu encoding-ul UTF-8</a:t>
            </a:r>
            <a:r>
              <a:rPr lang="ro-RO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erorile</a:t>
            </a:r>
            <a:r>
              <a:rPr lang="en-US" dirty="0"/>
              <a:t> de </a:t>
            </a:r>
            <a:r>
              <a:rPr lang="en-US" dirty="0" err="1"/>
              <a:t>interpretare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  <a:p>
            <a:r>
              <a:rPr lang="en-US" dirty="0" err="1"/>
              <a:t>Coloanele</a:t>
            </a:r>
            <a:r>
              <a:rPr lang="en-US" dirty="0"/>
              <a:t> de tip text, cum sunt IP-urile, au </a:t>
            </a:r>
            <a:r>
              <a:rPr lang="en-US" dirty="0" err="1"/>
              <a:t>fost</a:t>
            </a:r>
            <a:r>
              <a:rPr lang="en-US" dirty="0"/>
              <a:t> convertite numeric cu </a:t>
            </a:r>
            <a:r>
              <a:rPr lang="en-US" dirty="0" err="1"/>
              <a:t>LabelEncoder</a:t>
            </a:r>
            <a:endParaRPr lang="ro-RO" dirty="0"/>
          </a:p>
          <a:p>
            <a:endParaRPr lang="ro-RO" dirty="0"/>
          </a:p>
          <a:p>
            <a:r>
              <a:rPr lang="en-US" dirty="0"/>
              <a:t>.</a:t>
            </a:r>
            <a:r>
              <a:rPr lang="en-US" dirty="0" err="1"/>
              <a:t>Eticheta</a:t>
            </a:r>
            <a:r>
              <a:rPr lang="en-US" dirty="0"/>
              <a:t> „Label”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păstrată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e </a:t>
            </a:r>
            <a:r>
              <a:rPr lang="en-US" dirty="0" err="1"/>
              <a:t>nevoie</a:t>
            </a:r>
            <a:r>
              <a:rPr lang="en-US" dirty="0"/>
              <a:t> ca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categorială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clasificare</a:t>
            </a:r>
            <a:r>
              <a:rPr lang="en-US" dirty="0"/>
              <a:t> multi-</a:t>
            </a:r>
            <a:r>
              <a:rPr lang="en-US" dirty="0" err="1"/>
              <a:t>clasă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758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etapă</a:t>
            </a:r>
            <a:r>
              <a:rPr lang="en-US" dirty="0"/>
              <a:t> am </a:t>
            </a:r>
            <a:r>
              <a:rPr lang="en-US" dirty="0" err="1"/>
              <a:t>creat</a:t>
            </a:r>
            <a:r>
              <a:rPr lang="en-US" dirty="0"/>
              <a:t> un script care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fișier</a:t>
            </a:r>
            <a:r>
              <a:rPr lang="en-US" dirty="0"/>
              <a:t> CSV din </a:t>
            </a:r>
            <a:r>
              <a:rPr lang="en-US" dirty="0" err="1"/>
              <a:t>setul</a:t>
            </a:r>
            <a:r>
              <a:rPr lang="en-US" dirty="0"/>
              <a:t> original.</a:t>
            </a:r>
            <a:br>
              <a:rPr lang="en-US" dirty="0"/>
            </a:br>
            <a:endParaRPr lang="ro-RO" dirty="0"/>
          </a:p>
          <a:p>
            <a:r>
              <a:rPr lang="en-US" dirty="0"/>
              <a:t>Mai </a:t>
            </a:r>
            <a:r>
              <a:rPr lang="en-US" dirty="0" err="1"/>
              <a:t>întâi</a:t>
            </a:r>
            <a:r>
              <a:rPr lang="en-US" dirty="0"/>
              <a:t>, </a:t>
            </a:r>
            <a:r>
              <a:rPr lang="en-US" dirty="0" err="1"/>
              <a:t>filtrăm</a:t>
            </a:r>
            <a:r>
              <a:rPr lang="en-US" dirty="0"/>
              <a:t> </a:t>
            </a:r>
            <a:r>
              <a:rPr lang="en-US" dirty="0" err="1"/>
              <a:t>liniile</a:t>
            </a:r>
            <a:r>
              <a:rPr lang="en-US" dirty="0"/>
              <a:t> </a:t>
            </a:r>
            <a:r>
              <a:rPr lang="en-US" dirty="0" err="1"/>
              <a:t>valide</a:t>
            </a:r>
            <a:r>
              <a:rPr lang="en-US" dirty="0"/>
              <a:t> – </a:t>
            </a:r>
            <a:r>
              <a:rPr lang="en-US" dirty="0" err="1"/>
              <a:t>cele</a:t>
            </a:r>
            <a:r>
              <a:rPr lang="en-US" dirty="0"/>
              <a:t> care </a:t>
            </a:r>
            <a:r>
              <a:rPr lang="en-US" dirty="0" err="1"/>
              <a:t>încep</a:t>
            </a:r>
            <a:r>
              <a:rPr lang="en-US" dirty="0"/>
              <a:t> cu </a:t>
            </a:r>
            <a:r>
              <a:rPr lang="en-US" dirty="0" err="1"/>
              <a:t>cifre</a:t>
            </a:r>
            <a:r>
              <a:rPr lang="en-US" dirty="0"/>
              <a:t> –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curățăm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incompatibile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minusul</a:t>
            </a:r>
            <a:r>
              <a:rPr lang="en-US" dirty="0"/>
              <a:t> </a:t>
            </a:r>
            <a:r>
              <a:rPr lang="en-US" dirty="0" err="1"/>
              <a:t>neacceptat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Unicode.</a:t>
            </a:r>
            <a:endParaRPr lang="ro-RO" dirty="0"/>
          </a:p>
          <a:p>
            <a:br>
              <a:rPr lang="en-US" dirty="0"/>
            </a:b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invalide</a:t>
            </a:r>
            <a:r>
              <a:rPr lang="en-US" dirty="0"/>
              <a:t> precum „</a:t>
            </a:r>
            <a:r>
              <a:rPr lang="en-US" dirty="0" err="1"/>
              <a:t>NaN</a:t>
            </a:r>
            <a:r>
              <a:rPr lang="en-US" dirty="0"/>
              <a:t>”, „Infinity” </a:t>
            </a:r>
            <a:r>
              <a:rPr lang="en-US" dirty="0" err="1"/>
              <a:t>sau</a:t>
            </a:r>
            <a:r>
              <a:rPr lang="en-US" dirty="0"/>
              <a:t> „inf” sunt </a:t>
            </a:r>
            <a:r>
              <a:rPr lang="en-US" dirty="0" err="1"/>
              <a:t>înlocuite</a:t>
            </a:r>
            <a:r>
              <a:rPr lang="en-US" dirty="0"/>
              <a:t> cu 0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la </a:t>
            </a:r>
            <a:r>
              <a:rPr lang="en-US" dirty="0" err="1"/>
              <a:t>antrenare</a:t>
            </a:r>
            <a:r>
              <a:rPr lang="en-US" dirty="0"/>
              <a:t>.</a:t>
            </a:r>
            <a:endParaRPr lang="ro-RO" dirty="0"/>
          </a:p>
          <a:p>
            <a:br>
              <a:rPr lang="en-US" dirty="0"/>
            </a:b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convertim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coloanele</a:t>
            </a:r>
            <a:r>
              <a:rPr lang="en-US" dirty="0"/>
              <a:t> de tip text (ex: IP-</a:t>
            </a:r>
            <a:r>
              <a:rPr lang="en-US" dirty="0" err="1"/>
              <a:t>uri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 cu </a:t>
            </a:r>
            <a:r>
              <a:rPr lang="en-US" dirty="0" err="1"/>
              <a:t>LabelEncoder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păstrăm</a:t>
            </a:r>
            <a:r>
              <a:rPr lang="en-US" dirty="0"/>
              <a:t> </a:t>
            </a:r>
            <a:r>
              <a:rPr lang="en-US" dirty="0" err="1"/>
              <a:t>coloana</a:t>
            </a:r>
            <a:r>
              <a:rPr lang="en-US" dirty="0"/>
              <a:t> „Label” ca </a:t>
            </a:r>
            <a:r>
              <a:rPr lang="en-US" dirty="0" err="1"/>
              <a:t>vari</a:t>
            </a:r>
            <a:endParaRPr lang="ro-RO" dirty="0"/>
          </a:p>
          <a:p>
            <a:r>
              <a:rPr lang="en-US" dirty="0" err="1"/>
              <a:t>abilă</a:t>
            </a:r>
            <a:r>
              <a:rPr lang="en-US" dirty="0"/>
              <a:t> </a:t>
            </a:r>
            <a:r>
              <a:rPr lang="en-US" dirty="0" err="1"/>
              <a:t>categorială</a:t>
            </a:r>
            <a:r>
              <a:rPr lang="en-US" dirty="0"/>
              <a:t>.</a:t>
            </a:r>
            <a:endParaRPr lang="ro-RO" dirty="0"/>
          </a:p>
          <a:p>
            <a:br>
              <a:rPr lang="en-US" dirty="0"/>
            </a:br>
            <a:r>
              <a:rPr lang="en-US" dirty="0"/>
              <a:t>La final, </a:t>
            </a:r>
            <a:r>
              <a:rPr lang="en-US" dirty="0" err="1"/>
              <a:t>ștergem</a:t>
            </a:r>
            <a:r>
              <a:rPr lang="en-US" dirty="0"/>
              <a:t> </a:t>
            </a:r>
            <a:r>
              <a:rPr lang="en-US" dirty="0" err="1"/>
              <a:t>coloana</a:t>
            </a:r>
            <a:r>
              <a:rPr lang="en-US" dirty="0"/>
              <a:t> </a:t>
            </a:r>
            <a:r>
              <a:rPr lang="en-US" dirty="0" err="1"/>
              <a:t>duplicată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scriem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fișier</a:t>
            </a:r>
            <a:r>
              <a:rPr lang="en-US" dirty="0"/>
              <a:t> </a:t>
            </a:r>
            <a:r>
              <a:rPr lang="en-US" dirty="0" err="1"/>
              <a:t>curat</a:t>
            </a:r>
            <a:r>
              <a:rPr lang="en-US" dirty="0"/>
              <a:t> all_data.csv,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40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Inițial</a:t>
            </a:r>
            <a:r>
              <a:rPr lang="en-US" dirty="0"/>
              <a:t>, </a:t>
            </a:r>
            <a:r>
              <a:rPr lang="en-US" dirty="0" err="1"/>
              <a:t>distribuția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era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dezechilibrată</a:t>
            </a:r>
            <a:r>
              <a:rPr lang="en-US" dirty="0"/>
              <a:t> – </a:t>
            </a:r>
            <a:r>
              <a:rPr lang="en-US" dirty="0" err="1"/>
              <a:t>clasa</a:t>
            </a:r>
            <a:r>
              <a:rPr lang="en-US" dirty="0"/>
              <a:t> BENIGN </a:t>
            </a:r>
            <a:r>
              <a:rPr lang="en-US" dirty="0" err="1"/>
              <a:t>domina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, cu </a:t>
            </a:r>
            <a:r>
              <a:rPr lang="en-US" dirty="0" err="1"/>
              <a:t>peste</a:t>
            </a:r>
            <a:r>
              <a:rPr lang="en-US" dirty="0"/>
              <a:t> 1,6 </a:t>
            </a:r>
            <a:r>
              <a:rPr lang="en-US" dirty="0" err="1"/>
              <a:t>milioane</a:t>
            </a:r>
            <a:r>
              <a:rPr lang="en-US" dirty="0"/>
              <a:t> de </a:t>
            </a:r>
            <a:r>
              <a:rPr lang="en-US" dirty="0" err="1"/>
              <a:t>instanțe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atacuri</a:t>
            </a:r>
            <a:r>
              <a:rPr lang="en-US" dirty="0"/>
              <a:t> </a:t>
            </a:r>
            <a:r>
              <a:rPr lang="en-US" dirty="0" err="1"/>
              <a:t>aveau</a:t>
            </a:r>
            <a:r>
              <a:rPr lang="en-US" dirty="0"/>
              <a:t> sub 50 de </a:t>
            </a:r>
            <a:r>
              <a:rPr lang="en-US" dirty="0" err="1"/>
              <a:t>exemple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dezechilibru</a:t>
            </a:r>
            <a:r>
              <a:rPr lang="en-US" dirty="0"/>
              <a:t>, am </a:t>
            </a:r>
            <a:r>
              <a:rPr lang="en-US" dirty="0" err="1"/>
              <a:t>aplicat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soluții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(1) </a:t>
            </a:r>
            <a:r>
              <a:rPr lang="en-US" b="1" dirty="0"/>
              <a:t>SMOTE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moderate (</a:t>
            </a:r>
            <a:r>
              <a:rPr lang="en-US" dirty="0" err="1"/>
              <a:t>între</a:t>
            </a:r>
            <a:r>
              <a:rPr lang="en-US" dirty="0"/>
              <a:t> 1.000 </a:t>
            </a:r>
            <a:r>
              <a:rPr lang="en-US" dirty="0" err="1"/>
              <a:t>și</a:t>
            </a:r>
            <a:r>
              <a:rPr lang="en-US" dirty="0"/>
              <a:t> 100.000 de </a:t>
            </a:r>
            <a:r>
              <a:rPr lang="en-US" dirty="0" err="1"/>
              <a:t>instanțe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(2) </a:t>
            </a:r>
            <a:r>
              <a:rPr lang="en-US" b="1" dirty="0"/>
              <a:t>Oversampling </a:t>
            </a:r>
            <a:r>
              <a:rPr lang="en-US" b="1" dirty="0" err="1"/>
              <a:t>simplu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rare (sub 1.000 de </a:t>
            </a:r>
            <a:r>
              <a:rPr lang="en-US" dirty="0" err="1"/>
              <a:t>instanțe</a:t>
            </a:r>
            <a:r>
              <a:rPr lang="en-US" dirty="0"/>
              <a:t>).</a:t>
            </a:r>
            <a:endParaRPr lang="ro-RO" dirty="0"/>
          </a:p>
          <a:p>
            <a:endParaRPr lang="ro-RO" dirty="0"/>
          </a:p>
          <a:p>
            <a:pPr marL="158750" indent="0">
              <a:buNone/>
            </a:pPr>
            <a:endParaRPr lang="en-US" dirty="0"/>
          </a:p>
          <a:p>
            <a:r>
              <a:rPr lang="en-US" b="1" dirty="0"/>
              <a:t>SMOTE (Synthetic Minority Oversampling Technique)</a:t>
            </a:r>
            <a:r>
              <a:rPr lang="en-US" dirty="0"/>
              <a:t>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instanță</a:t>
            </a:r>
            <a:r>
              <a:rPr lang="en-US" dirty="0"/>
              <a:t> </a:t>
            </a:r>
            <a:r>
              <a:rPr lang="en-US" dirty="0" err="1"/>
              <a:t>minoritară</a:t>
            </a:r>
            <a:r>
              <a:rPr lang="en-US" dirty="0"/>
              <a:t>, </a:t>
            </a:r>
            <a:r>
              <a:rPr lang="en-US" dirty="0" err="1"/>
              <a:t>alege</a:t>
            </a:r>
            <a:r>
              <a:rPr lang="en-US" dirty="0"/>
              <a:t> automat un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vecini</a:t>
            </a:r>
            <a:r>
              <a:rPr lang="en-US" dirty="0"/>
              <a:t> </a:t>
            </a:r>
            <a:r>
              <a:rPr lang="en-US" dirty="0" err="1"/>
              <a:t>apropiați</a:t>
            </a:r>
            <a:r>
              <a:rPr lang="en-US" dirty="0"/>
              <a:t> (de </a:t>
            </a:r>
            <a:r>
              <a:rPr lang="en-US" dirty="0" err="1"/>
              <a:t>obicei</a:t>
            </a:r>
            <a:r>
              <a:rPr lang="en-US" dirty="0"/>
              <a:t> 5</a:t>
            </a:r>
            <a:r>
              <a:rPr lang="ro-RO" dirty="0"/>
              <a:t>)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selectează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aleator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/>
              <a:t>creează</a:t>
            </a:r>
            <a:r>
              <a:rPr lang="en-US" b="1" dirty="0"/>
              <a:t> un nou </a:t>
            </a:r>
            <a:r>
              <a:rPr lang="en-US" b="1" dirty="0" err="1"/>
              <a:t>punct</a:t>
            </a:r>
            <a:r>
              <a:rPr lang="en-US" b="1" dirty="0"/>
              <a:t> de date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interpolare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mod, se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realiste</a:t>
            </a:r>
            <a:r>
              <a:rPr lang="en-US" dirty="0"/>
              <a:t>, care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învețe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granițele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Interpolarea</a:t>
            </a:r>
            <a:r>
              <a:rPr lang="en-US" dirty="0"/>
              <a:t>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b="1" dirty="0" err="1"/>
              <a:t>punct</a:t>
            </a:r>
            <a:r>
              <a:rPr lang="en-US" b="1" dirty="0"/>
              <a:t> „</a:t>
            </a:r>
            <a:r>
              <a:rPr lang="en-US" b="1" dirty="0" err="1"/>
              <a:t>hibrid</a:t>
            </a:r>
            <a:r>
              <a:rPr lang="en-US" b="1" dirty="0"/>
              <a:t>”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instanțe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— nu </a:t>
            </a:r>
            <a:r>
              <a:rPr lang="en-US" dirty="0" err="1"/>
              <a:t>copiază</a:t>
            </a:r>
            <a:r>
              <a:rPr lang="en-US" dirty="0"/>
              <a:t> date, ci </a:t>
            </a:r>
            <a:r>
              <a:rPr lang="en-US" dirty="0" err="1"/>
              <a:t>creează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realist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, </a:t>
            </a:r>
            <a:r>
              <a:rPr lang="en-US" dirty="0" err="1"/>
              <a:t>păstrând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naturală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endParaRPr lang="ro-RO" dirty="0"/>
          </a:p>
          <a:p>
            <a:endParaRPr lang="en-US" dirty="0"/>
          </a:p>
          <a:p>
            <a:r>
              <a:rPr lang="en-US" dirty="0"/>
              <a:t>Nu am </a:t>
            </a:r>
            <a:r>
              <a:rPr lang="en-US" dirty="0" err="1"/>
              <a:t>aplicat</a:t>
            </a:r>
            <a:r>
              <a:rPr lang="en-US" dirty="0"/>
              <a:t> SMOTE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rare (sub 1.000 de </a:t>
            </a:r>
            <a:r>
              <a:rPr lang="en-US" dirty="0" err="1"/>
              <a:t>instanțe</a:t>
            </a:r>
            <a:r>
              <a:rPr lang="en-US" dirty="0"/>
              <a:t>),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interpolarea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jurul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de </a:t>
            </a:r>
            <a:r>
              <a:rPr lang="en-US" dirty="0" err="1"/>
              <a:t>puține</a:t>
            </a:r>
            <a:r>
              <a:rPr lang="en-US" dirty="0"/>
              <a:t> </a:t>
            </a:r>
            <a:r>
              <a:rPr lang="en-US" dirty="0" err="1"/>
              <a:t>riscă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nereprezentative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Aici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b="1" dirty="0"/>
              <a:t>oversampling </a:t>
            </a:r>
            <a:r>
              <a:rPr lang="en-US" b="1" dirty="0" err="1"/>
              <a:t>clasic</a:t>
            </a:r>
            <a:r>
              <a:rPr lang="en-US" dirty="0"/>
              <a:t>: am </a:t>
            </a:r>
            <a:r>
              <a:rPr lang="en-US" dirty="0" err="1"/>
              <a:t>duplicat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de 3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modelelor</a:t>
            </a:r>
            <a:r>
              <a:rPr lang="en-US" dirty="0"/>
              <a:t> </a:t>
            </a:r>
            <a:r>
              <a:rPr lang="en-US" dirty="0" err="1"/>
              <a:t>șansa</a:t>
            </a:r>
            <a:r>
              <a:rPr lang="en-US" dirty="0"/>
              <a:t> de a </a:t>
            </a:r>
            <a:r>
              <a:rPr lang="en-US" dirty="0" err="1"/>
              <a:t>învăța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atacuri</a:t>
            </a:r>
            <a:r>
              <a:rPr lang="en-US" dirty="0"/>
              <a:t>.</a:t>
            </a:r>
          </a:p>
          <a:p>
            <a:r>
              <a:rPr lang="en-US" dirty="0" err="1"/>
              <a:t>Astfel</a:t>
            </a:r>
            <a:r>
              <a:rPr lang="en-US" dirty="0"/>
              <a:t>, am </a:t>
            </a:r>
            <a:r>
              <a:rPr lang="en-US" dirty="0" err="1"/>
              <a:t>obținut</a:t>
            </a:r>
            <a:r>
              <a:rPr lang="en-US" dirty="0"/>
              <a:t> o </a:t>
            </a:r>
            <a:r>
              <a:rPr lang="en-US" dirty="0" err="1"/>
              <a:t>distribuție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echilibrată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distorsionăm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—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modelele</a:t>
            </a:r>
            <a:r>
              <a:rPr lang="en-US" dirty="0"/>
              <a:t> au </a:t>
            </a:r>
            <a:r>
              <a:rPr lang="en-US" dirty="0" err="1"/>
              <a:t>reușit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învețe</a:t>
            </a:r>
            <a:r>
              <a:rPr lang="en-US" dirty="0"/>
              <a:t>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rare, nu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dominante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07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Random Forest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b="1" dirty="0"/>
              <a:t>model de tip </a:t>
            </a:r>
            <a:r>
              <a:rPr lang="en-US" b="1" dirty="0" err="1"/>
              <a:t>ansamblu</a:t>
            </a:r>
            <a:r>
              <a:rPr lang="en-US" dirty="0"/>
              <a:t>,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ro-RO" b="1" dirty="0"/>
              <a:t>combina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mulți</a:t>
            </a:r>
            <a:r>
              <a:rPr lang="en-US" b="1" dirty="0"/>
              <a:t> </a:t>
            </a:r>
            <a:r>
              <a:rPr lang="en-US" b="1" dirty="0" err="1"/>
              <a:t>arbori</a:t>
            </a:r>
            <a:r>
              <a:rPr lang="en-US" b="1" dirty="0"/>
              <a:t> de </a:t>
            </a:r>
            <a:r>
              <a:rPr lang="en-US" b="1" dirty="0" err="1"/>
              <a:t>decizie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predicția</a:t>
            </a:r>
            <a:r>
              <a:rPr lang="en-US" dirty="0"/>
              <a:t> </a:t>
            </a:r>
            <a:r>
              <a:rPr lang="en-US" dirty="0" err="1"/>
              <a:t>finală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vot</a:t>
            </a:r>
            <a:r>
              <a:rPr lang="en-US" b="1" dirty="0"/>
              <a:t> </a:t>
            </a:r>
            <a:r>
              <a:rPr lang="en-US" b="1" dirty="0" err="1"/>
              <a:t>majoritar</a:t>
            </a:r>
            <a:r>
              <a:rPr lang="en-US" dirty="0"/>
              <a:t> </a:t>
            </a:r>
            <a:r>
              <a:rPr lang="ro-RO" dirty="0"/>
              <a:t>. Este un algoritm care reduce </a:t>
            </a:r>
            <a:r>
              <a:rPr lang="en-US" dirty="0"/>
              <a:t>overfitting-ul —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arbore se </a:t>
            </a:r>
            <a:r>
              <a:rPr lang="en-US" dirty="0" err="1"/>
              <a:t>învață</a:t>
            </a:r>
            <a:r>
              <a:rPr lang="en-US" dirty="0"/>
              <a:t> pe </a:t>
            </a:r>
            <a:r>
              <a:rPr lang="en-US" dirty="0" err="1"/>
              <a:t>zgomot</a:t>
            </a:r>
            <a:r>
              <a:rPr lang="en-US" dirty="0"/>
              <a:t>, </a:t>
            </a:r>
            <a:r>
              <a:rPr lang="en-US" dirty="0" err="1"/>
              <a:t>ceilalți</a:t>
            </a:r>
            <a:r>
              <a:rPr lang="en-US" dirty="0"/>
              <a:t> </a:t>
            </a:r>
            <a:r>
              <a:rPr lang="en-US" dirty="0" err="1"/>
              <a:t>compensează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r>
              <a:rPr lang="ro-RO" dirty="0"/>
              <a:t>Seturile de date pentru fiecare arbore sunt construite prin bagging.</a:t>
            </a:r>
            <a:r>
              <a:rPr lang="ro-RO" b="0" dirty="0"/>
              <a:t> </a:t>
            </a:r>
            <a:r>
              <a:rPr lang="en-US" b="1" dirty="0"/>
              <a:t>Bagging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din </a:t>
            </a:r>
            <a:r>
              <a:rPr lang="en-US" dirty="0" err="1"/>
              <a:t>setul</a:t>
            </a:r>
            <a:r>
              <a:rPr lang="en-US" dirty="0"/>
              <a:t> mare de date se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subseturi</a:t>
            </a:r>
            <a:r>
              <a:rPr lang="en-US" dirty="0"/>
              <a:t> </a:t>
            </a:r>
            <a:r>
              <a:rPr lang="ro-RO" dirty="0"/>
              <a:t>de aceeasi lungime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eșantionare</a:t>
            </a:r>
            <a:r>
              <a:rPr lang="en-US" b="1" dirty="0"/>
              <a:t> cu </a:t>
            </a:r>
            <a:r>
              <a:rPr lang="en-US" b="1" dirty="0" err="1"/>
              <a:t>înlocuire</a:t>
            </a:r>
            <a:r>
              <a:rPr lang="en-US" dirty="0"/>
              <a:t>. Asta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că:unele</a:t>
            </a:r>
            <a:r>
              <a:rPr lang="en-US" dirty="0"/>
              <a:t> </a:t>
            </a:r>
            <a:r>
              <a:rPr lang="en-US" dirty="0" err="1"/>
              <a:t>instanțe</a:t>
            </a:r>
            <a:r>
              <a:rPr lang="en-US" dirty="0"/>
              <a:t> pot </a:t>
            </a:r>
            <a:r>
              <a:rPr lang="en-US" dirty="0" err="1"/>
              <a:t>apărea</a:t>
            </a:r>
            <a:r>
              <a:rPr lang="en-US" dirty="0"/>
              <a:t> </a:t>
            </a:r>
            <a:r>
              <a:rPr lang="en-US" b="1" dirty="0"/>
              <a:t>de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ori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subset,</a:t>
            </a:r>
            <a:r>
              <a:rPr lang="ro-RO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 </a:t>
            </a:r>
            <a:r>
              <a:rPr lang="en-US" b="1" dirty="0" err="1"/>
              <a:t>deloc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Fiecare</a:t>
            </a:r>
            <a:r>
              <a:rPr lang="en-US" dirty="0"/>
              <a:t> arbore </a:t>
            </a:r>
            <a:r>
              <a:rPr lang="en-US" dirty="0" err="1"/>
              <a:t>primește</a:t>
            </a:r>
            <a:r>
              <a:rPr lang="en-US" dirty="0"/>
              <a:t> un </a:t>
            </a:r>
            <a:r>
              <a:rPr lang="en-US" dirty="0" err="1"/>
              <a:t>astfel</a:t>
            </a:r>
            <a:r>
              <a:rPr lang="en-US" dirty="0"/>
              <a:t> de subset </a:t>
            </a:r>
            <a:r>
              <a:rPr lang="en-US" dirty="0" err="1"/>
              <a:t>și</a:t>
            </a:r>
            <a:r>
              <a:rPr lang="en-US" dirty="0"/>
              <a:t> e </a:t>
            </a:r>
            <a:r>
              <a:rPr lang="en-US" dirty="0" err="1"/>
              <a:t>antrenat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nod al </a:t>
            </a:r>
            <a:r>
              <a:rPr lang="en-US" dirty="0" err="1"/>
              <a:t>arborelui</a:t>
            </a:r>
            <a:r>
              <a:rPr lang="en-US" dirty="0"/>
              <a:t>, </a:t>
            </a:r>
            <a:r>
              <a:rPr lang="en-US" b="1" dirty="0"/>
              <a:t>nu se </a:t>
            </a:r>
            <a:r>
              <a:rPr lang="en-US" b="1" dirty="0" err="1"/>
              <a:t>folosesc</a:t>
            </a:r>
            <a:r>
              <a:rPr lang="en-US" b="1" dirty="0"/>
              <a:t> </a:t>
            </a:r>
            <a:r>
              <a:rPr lang="en-US" b="1" dirty="0" err="1"/>
              <a:t>toate</a:t>
            </a:r>
            <a:r>
              <a:rPr lang="en-US" b="1" dirty="0"/>
              <a:t> </a:t>
            </a:r>
            <a:r>
              <a:rPr lang="en-US" b="1" dirty="0" err="1"/>
              <a:t>caracteristicile</a:t>
            </a:r>
            <a:r>
              <a:rPr lang="en-US" dirty="0"/>
              <a:t>, ci 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b="1" dirty="0"/>
              <a:t>feature bagging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se </a:t>
            </a:r>
            <a:r>
              <a:rPr lang="en-US" dirty="0" err="1"/>
              <a:t>selectează</a:t>
            </a:r>
            <a:r>
              <a:rPr lang="en-US" dirty="0"/>
              <a:t> </a:t>
            </a:r>
            <a:r>
              <a:rPr lang="en-US" b="1" dirty="0" err="1"/>
              <a:t>aleatoriu</a:t>
            </a:r>
            <a:r>
              <a:rPr lang="en-US" b="1" dirty="0"/>
              <a:t> </a:t>
            </a:r>
            <a:r>
              <a:rPr lang="en-US" b="1" dirty="0" err="1"/>
              <a:t>doar</a:t>
            </a:r>
            <a:r>
              <a:rPr lang="en-US" b="1" dirty="0"/>
              <a:t> </a:t>
            </a:r>
            <a:r>
              <a:rPr lang="en-US" b="1" dirty="0" err="1"/>
              <a:t>câteva</a:t>
            </a:r>
            <a:r>
              <a:rPr lang="en-US" b="1" dirty="0"/>
              <a:t> </a:t>
            </a:r>
            <a:r>
              <a:rPr lang="en-US" b="1" dirty="0" err="1"/>
              <a:t>caracteristici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obicei</a:t>
            </a:r>
            <a:r>
              <a:rPr lang="en-US" dirty="0"/>
              <a:t>: </a:t>
            </a:r>
            <a:r>
              <a:rPr lang="en-US" b="1" dirty="0"/>
              <a:t>√p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clasificare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/>
              <a:t>p/3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regresie</a:t>
            </a:r>
            <a:r>
              <a:rPr lang="en-US" dirty="0"/>
              <a:t>.</a:t>
            </a:r>
            <a:endParaRPr lang="ro-RO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o-RO" dirty="0"/>
              <a:t>Bagging si feature bagging reduce astfel corelarea intre arbori,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arbore </a:t>
            </a:r>
            <a:r>
              <a:rPr lang="en-US" dirty="0" err="1"/>
              <a:t>vede</a:t>
            </a:r>
            <a:r>
              <a:rPr lang="en-US" dirty="0"/>
              <a:t> date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—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face </a:t>
            </a:r>
            <a:r>
              <a:rPr lang="en-US" dirty="0" err="1"/>
              <a:t>mai</a:t>
            </a:r>
            <a:r>
              <a:rPr lang="en-US" dirty="0"/>
              <a:t> „independent”.</a:t>
            </a:r>
          </a:p>
          <a:p>
            <a:pPr marL="158750" indent="0">
              <a:buNone/>
            </a:pPr>
            <a:r>
              <a:rPr lang="en-US" dirty="0" err="1"/>
              <a:t>Împărțirea</a:t>
            </a:r>
            <a:r>
              <a:rPr lang="en-US" dirty="0"/>
              <a:t> </a:t>
            </a:r>
            <a:r>
              <a:rPr lang="en-US" dirty="0" err="1"/>
              <a:t>nodurilor</a:t>
            </a:r>
            <a:r>
              <a:rPr lang="en-US" dirty="0"/>
              <a:t> se face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b="1" dirty="0" err="1"/>
              <a:t>criteriu</a:t>
            </a:r>
            <a:r>
              <a:rPr lang="en-US" b="1" dirty="0"/>
              <a:t> de </a:t>
            </a:r>
            <a:r>
              <a:rPr lang="en-US" b="1" dirty="0" err="1"/>
              <a:t>impuritate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b="1" dirty="0" err="1"/>
              <a:t>Indicele</a:t>
            </a:r>
            <a:r>
              <a:rPr lang="en-US" b="1" dirty="0"/>
              <a:t> Gini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 err="1"/>
              <a:t>entropia</a:t>
            </a:r>
            <a:r>
              <a:rPr lang="en-US" dirty="0"/>
              <a:t> sunt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frecvente</a:t>
            </a:r>
            <a:r>
              <a:rPr lang="en-US" dirty="0"/>
              <a:t>,</a:t>
            </a:r>
          </a:p>
          <a:p>
            <a:pPr marL="158750" indent="0">
              <a:buNone/>
            </a:pPr>
            <a:r>
              <a:rPr lang="en-US" dirty="0"/>
              <a:t>Se </a:t>
            </a:r>
            <a:r>
              <a:rPr lang="en-US" dirty="0" err="1"/>
              <a:t>caută</a:t>
            </a:r>
            <a:r>
              <a:rPr lang="en-US" dirty="0"/>
              <a:t> </a:t>
            </a:r>
            <a:r>
              <a:rPr lang="en-US" dirty="0" err="1"/>
              <a:t>pragul</a:t>
            </a:r>
            <a:r>
              <a:rPr lang="en-US" dirty="0"/>
              <a:t> care </a:t>
            </a:r>
            <a:r>
              <a:rPr lang="en-US" b="1" dirty="0" err="1"/>
              <a:t>împarte</a:t>
            </a:r>
            <a:r>
              <a:rPr lang="en-US" b="1" dirty="0"/>
              <a:t> </a:t>
            </a:r>
            <a:r>
              <a:rPr lang="en-US" b="1" dirty="0" err="1"/>
              <a:t>cât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clar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/>
              <a:t>reduce </a:t>
            </a:r>
            <a:r>
              <a:rPr lang="en-US" b="1" dirty="0" err="1"/>
              <a:t>impuritatea</a:t>
            </a:r>
            <a:r>
              <a:rPr lang="en-US" b="1" dirty="0"/>
              <a:t> </a:t>
            </a:r>
            <a:r>
              <a:rPr lang="en-US" b="1" dirty="0" err="1"/>
              <a:t>nodului</a:t>
            </a:r>
            <a:r>
              <a:rPr lang="ro-RO" b="1" dirty="0"/>
              <a:t>, adica clasele sa fie cat mai putin amestecate.</a:t>
            </a:r>
          </a:p>
          <a:p>
            <a:pPr marL="158750" indent="0">
              <a:buNone/>
            </a:pPr>
            <a:endParaRPr lang="ro-RO" b="1" dirty="0"/>
          </a:p>
          <a:p>
            <a:pPr marL="158750" indent="0">
              <a:buNone/>
            </a:pPr>
            <a:r>
              <a:rPr lang="ro-RO" b="1" dirty="0"/>
              <a:t>Pentru stabilirea pragurilor la fiecare nod, pentru fiecare caracteristica in parte se ordoneaza valorile crescator, iar pe mijlocul dintre 2 valori consecutive se calculeaza indicele Gini.</a:t>
            </a:r>
          </a:p>
          <a:p>
            <a:pPr marL="158750" indent="0">
              <a:buNone/>
            </a:pPr>
            <a:endParaRPr lang="ro-RO" b="1" dirty="0"/>
          </a:p>
          <a:p>
            <a:pPr marL="158750" indent="0">
              <a:buNone/>
            </a:pPr>
            <a:r>
              <a:rPr lang="ro-RO" b="1" dirty="0"/>
              <a:t>In final, caracteristica si pragul care au valoarea Gini cea mai mica vor fi alese pentru a face split-ul in acel nod.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4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Pentru</a:t>
            </a:r>
            <a:r>
              <a:rPr lang="en-US" dirty="0"/>
              <a:t> a  reduce  </a:t>
            </a:r>
            <a:r>
              <a:rPr lang="en-US" dirty="0" err="1"/>
              <a:t>informațiile</a:t>
            </a:r>
            <a:r>
              <a:rPr lang="en-US" dirty="0"/>
              <a:t> inutile, am </a:t>
            </a:r>
            <a:r>
              <a:rPr lang="en-US" dirty="0" err="1"/>
              <a:t>aplicat</a:t>
            </a:r>
            <a:r>
              <a:rPr lang="en-US" dirty="0"/>
              <a:t> o </a:t>
            </a:r>
            <a:r>
              <a:rPr lang="en-US" dirty="0" err="1"/>
              <a:t>tehnică</a:t>
            </a:r>
            <a:r>
              <a:rPr lang="en-US" dirty="0"/>
              <a:t> de </a:t>
            </a:r>
            <a:r>
              <a:rPr lang="en-US" dirty="0" err="1"/>
              <a:t>selecție</a:t>
            </a:r>
            <a:r>
              <a:rPr lang="en-US" dirty="0"/>
              <a:t> a </a:t>
            </a:r>
            <a:r>
              <a:rPr lang="en-US" dirty="0" err="1"/>
              <a:t>caracteristicilor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br>
              <a:rPr lang="en-US" dirty="0"/>
            </a:br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internă</a:t>
            </a:r>
            <a:r>
              <a:rPr lang="en-US" dirty="0"/>
              <a:t> </a:t>
            </a:r>
            <a:r>
              <a:rPr lang="en-US" dirty="0" err="1"/>
              <a:t>oferită</a:t>
            </a:r>
            <a:r>
              <a:rPr lang="en-US" dirty="0"/>
              <a:t> de Random Forest, care </a:t>
            </a:r>
            <a:r>
              <a:rPr lang="en-US" dirty="0" err="1"/>
              <a:t>calculează</a:t>
            </a:r>
            <a:r>
              <a:rPr lang="en-US" dirty="0"/>
              <a:t> </a:t>
            </a:r>
            <a:r>
              <a:rPr lang="ro-RO" dirty="0"/>
              <a:t>cat de mult </a:t>
            </a:r>
            <a:r>
              <a:rPr lang="en-US" dirty="0" err="1"/>
              <a:t>fiec</a:t>
            </a:r>
            <a:r>
              <a:rPr lang="ro-RO" dirty="0"/>
              <a:t>are</a:t>
            </a:r>
            <a:r>
              <a:rPr lang="en-US" dirty="0"/>
              <a:t> </a:t>
            </a:r>
            <a:r>
              <a:rPr lang="en-US" dirty="0" err="1"/>
              <a:t>coloan</a:t>
            </a:r>
            <a:r>
              <a:rPr lang="ro-RO" dirty="0"/>
              <a:t>a a contribuit la reducerea </a:t>
            </a:r>
            <a:r>
              <a:rPr lang="en-US" dirty="0"/>
              <a:t>– </a:t>
            </a:r>
            <a:r>
              <a:rPr lang="en-US" dirty="0" err="1"/>
              <a:t>asta</a:t>
            </a:r>
            <a:r>
              <a:rPr lang="en-US" dirty="0"/>
              <a:t> se </a:t>
            </a:r>
            <a:r>
              <a:rPr lang="en-US" dirty="0" err="1"/>
              <a:t>numește</a:t>
            </a:r>
            <a:r>
              <a:rPr lang="en-US" dirty="0"/>
              <a:t> </a:t>
            </a:r>
            <a:r>
              <a:rPr lang="en-US" b="1" dirty="0"/>
              <a:t>Mean Decrease in Impurity (MDI)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Mai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spus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o </a:t>
            </a:r>
            <a:r>
              <a:rPr lang="en-US" dirty="0" err="1"/>
              <a:t>caracteristică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des </a:t>
            </a:r>
            <a:r>
              <a:rPr lang="en-US" dirty="0" err="1"/>
              <a:t>folosită</a:t>
            </a:r>
            <a:r>
              <a:rPr lang="en-US" dirty="0"/>
              <a:t> de </a:t>
            </a:r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împărțiri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,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separă</a:t>
            </a:r>
            <a:r>
              <a:rPr lang="en-US" dirty="0"/>
              <a:t> bine </a:t>
            </a:r>
            <a:r>
              <a:rPr lang="en-US" dirty="0" err="1"/>
              <a:t>clasele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primește</a:t>
            </a:r>
            <a:r>
              <a:rPr lang="en-US" dirty="0"/>
              <a:t> un </a:t>
            </a:r>
            <a:r>
              <a:rPr lang="en-US" dirty="0" err="1"/>
              <a:t>scor</a:t>
            </a:r>
            <a:r>
              <a:rPr lang="en-US" dirty="0"/>
              <a:t> mare de </a:t>
            </a:r>
            <a:r>
              <a:rPr lang="en-US" dirty="0" err="1"/>
              <a:t>importanță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ro-RO" dirty="0"/>
              <a:t>Am </a:t>
            </a:r>
            <a:r>
              <a:rPr lang="en-US" dirty="0" err="1"/>
              <a:t>păstrat</a:t>
            </a:r>
            <a:r>
              <a:rPr lang="en-US" dirty="0"/>
              <a:t> </a:t>
            </a:r>
            <a:r>
              <a:rPr lang="en-US" b="1" dirty="0" err="1"/>
              <a:t>cele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relevante</a:t>
            </a:r>
            <a:r>
              <a:rPr lang="en-US" b="1" dirty="0"/>
              <a:t> 40</a:t>
            </a:r>
            <a:r>
              <a:rPr lang="en-US" dirty="0"/>
              <a:t>, </a:t>
            </a:r>
            <a:r>
              <a:rPr lang="ro-RO" dirty="0"/>
              <a:t>pentru care am facut perechi de cate 10 si am antrenat pentru fiecare pereche din nou un model pentru a compara ulterior metricile de performanta.</a:t>
            </a:r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ro-RO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În concluzie, se observă că folosirea a 20–30 de caracteristici oferă cele mai bune rezultate, iar un număr mai mare nu crește semnificativ precizia, complexitatea modelului devenind foarte mare, alegand astfel doar primele 20 de caracterisici pentru antrenariile viitoare.</a:t>
            </a:r>
            <a:br>
              <a:rPr lang="en-US" dirty="0"/>
            </a:br>
            <a:br>
              <a:rPr lang="ro-R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3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o-RO" dirty="0"/>
              <a:t>Antrenam un model random forest cu class weight balanced, pentru a da o greutate mult mai mare claselor rare.</a:t>
            </a:r>
          </a:p>
          <a:p>
            <a:pPr marL="158750" indent="0">
              <a:buNone/>
            </a:pPr>
            <a:r>
              <a:rPr lang="en-US" dirty="0"/>
              <a:t>Am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hiperparametrii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Random Forest cu </a:t>
            </a:r>
            <a:r>
              <a:rPr lang="en-US" dirty="0" err="1"/>
              <a:t>GridSearchCV</a:t>
            </a:r>
            <a:r>
              <a:rPr lang="en-US" dirty="0"/>
              <a:t>, care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combinațiile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specificate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.</a:t>
            </a:r>
            <a:r>
              <a:rPr lang="ro-RO" dirty="0"/>
              <a:t>, fiind costisitoare, durand aproximativ 14 ore.</a:t>
            </a:r>
          </a:p>
          <a:p>
            <a:pPr marL="158750" indent="0">
              <a:buNone/>
            </a:pP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căutați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ro-RO" dirty="0"/>
              <a:t>: </a:t>
            </a:r>
          </a:p>
          <a:p>
            <a:pPr marL="158750" indent="0">
              <a:buNone/>
            </a:pPr>
            <a:r>
              <a:rPr lang="en-US" dirty="0" err="1"/>
              <a:t>n_estimators</a:t>
            </a:r>
            <a:r>
              <a:rPr lang="en-US" dirty="0"/>
              <a:t>: </a:t>
            </a:r>
            <a:r>
              <a:rPr lang="en-US" dirty="0" err="1"/>
              <a:t>câți</a:t>
            </a:r>
            <a:r>
              <a:rPr lang="en-US" dirty="0"/>
              <a:t> </a:t>
            </a:r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conțină</a:t>
            </a:r>
            <a:r>
              <a:rPr lang="en-US" dirty="0"/>
              <a:t> </a:t>
            </a:r>
            <a:r>
              <a:rPr lang="en-US" dirty="0" err="1"/>
              <a:t>pădurea</a:t>
            </a:r>
            <a:endParaRPr lang="ro-RO" dirty="0"/>
          </a:p>
          <a:p>
            <a:pPr marL="158750" indent="0">
              <a:buNone/>
            </a:pPr>
            <a:r>
              <a:rPr lang="en-US" dirty="0" err="1"/>
              <a:t>max_depth</a:t>
            </a:r>
            <a:r>
              <a:rPr lang="en-US" dirty="0"/>
              <a:t>: </a:t>
            </a:r>
            <a:r>
              <a:rPr lang="en-US" dirty="0" err="1"/>
              <a:t>cât</a:t>
            </a:r>
            <a:r>
              <a:rPr lang="en-US" dirty="0"/>
              <a:t> de </a:t>
            </a:r>
            <a:r>
              <a:rPr lang="en-US" dirty="0" err="1"/>
              <a:t>adânci</a:t>
            </a:r>
            <a:r>
              <a:rPr lang="en-US" dirty="0"/>
              <a:t> pot fi </a:t>
            </a:r>
            <a:r>
              <a:rPr lang="en-US" dirty="0" err="1"/>
              <a:t>arborii</a:t>
            </a:r>
            <a:endParaRPr lang="ro-RO" dirty="0"/>
          </a:p>
          <a:p>
            <a:pPr marL="158750" indent="0">
              <a:buNone/>
            </a:pPr>
            <a:r>
              <a:rPr lang="en-US" dirty="0"/>
              <a:t>,</a:t>
            </a:r>
            <a:r>
              <a:rPr lang="en-US" dirty="0" err="1"/>
              <a:t>min_samples_split</a:t>
            </a:r>
            <a:r>
              <a:rPr lang="en-US" dirty="0"/>
              <a:t>: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sunt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împărți</a:t>
            </a:r>
            <a:r>
              <a:rPr lang="en-US" dirty="0"/>
              <a:t> un nod,</a:t>
            </a:r>
            <a:endParaRPr lang="ro-RO" dirty="0"/>
          </a:p>
          <a:p>
            <a:pPr marL="158750" indent="0">
              <a:buNone/>
            </a:pPr>
            <a:r>
              <a:rPr lang="en-US" dirty="0" err="1"/>
              <a:t>min_samples_leaf</a:t>
            </a:r>
            <a:r>
              <a:rPr lang="en-US" dirty="0"/>
              <a:t>: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minime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frunză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indent="0">
              <a:buNone/>
            </a:pPr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încrucișată</a:t>
            </a:r>
            <a:r>
              <a:rPr lang="en-US" dirty="0"/>
              <a:t> cu </a:t>
            </a:r>
            <a:r>
              <a:rPr lang="en-US" dirty="0" err="1"/>
              <a:t>StratifiedKFold</a:t>
            </a:r>
            <a:r>
              <a:rPr lang="en-US" dirty="0"/>
              <a:t> (3 fold-</a:t>
            </a:r>
            <a:r>
              <a:rPr lang="en-US" dirty="0" err="1"/>
              <a:t>uri</a:t>
            </a:r>
            <a:r>
              <a:rPr lang="en-US" dirty="0"/>
              <a:t>):</a:t>
            </a:r>
            <a:r>
              <a:rPr lang="ro-RO" dirty="0"/>
              <a:t>  </a:t>
            </a:r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antrenament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împărțit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3 </a:t>
            </a:r>
            <a:r>
              <a:rPr lang="en-US" dirty="0" err="1"/>
              <a:t>părți</a:t>
            </a:r>
            <a:r>
              <a:rPr lang="en-US" dirty="0"/>
              <a:t> </a:t>
            </a:r>
            <a:r>
              <a:rPr lang="en-US" dirty="0" err="1"/>
              <a:t>egale.La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rundă</a:t>
            </a:r>
            <a:r>
              <a:rPr lang="en-US" dirty="0"/>
              <a:t>, 2/3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1/3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validare</a:t>
            </a:r>
            <a:r>
              <a:rPr lang="en-US" dirty="0"/>
              <a:t>.</a:t>
            </a:r>
            <a:endParaRPr lang="ro-RO" dirty="0"/>
          </a:p>
          <a:p>
            <a:pPr marL="158750" indent="0">
              <a:buNone/>
            </a:pPr>
            <a:r>
              <a:rPr lang="en-US" dirty="0"/>
              <a:t>Se face </a:t>
            </a:r>
            <a:r>
              <a:rPr lang="en-US" dirty="0" err="1"/>
              <a:t>câte</a:t>
            </a:r>
            <a:r>
              <a:rPr lang="en-US" dirty="0"/>
              <a:t> un model pe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împărțire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face media </a:t>
            </a:r>
            <a:r>
              <a:rPr lang="en-US" dirty="0" err="1"/>
              <a:t>scorurilor.Stratified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păstrează</a:t>
            </a:r>
            <a:r>
              <a:rPr lang="en-US" dirty="0"/>
              <a:t> </a:t>
            </a:r>
            <a:r>
              <a:rPr lang="en-US" dirty="0" err="1"/>
              <a:t>distribuția</a:t>
            </a:r>
            <a:r>
              <a:rPr lang="en-US" dirty="0"/>
              <a:t> </a:t>
            </a:r>
            <a:r>
              <a:rPr lang="en-US" dirty="0" err="1"/>
              <a:t>etichetelor</a:t>
            </a:r>
            <a:r>
              <a:rPr lang="en-US" dirty="0"/>
              <a:t> (a </a:t>
            </a:r>
            <a:r>
              <a:rPr lang="en-US" dirty="0" err="1"/>
              <a:t>claselor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subset.</a:t>
            </a:r>
            <a:endParaRPr lang="ro-RO" dirty="0"/>
          </a:p>
          <a:p>
            <a:pPr marL="158750" indent="0">
              <a:buNone/>
            </a:pPr>
            <a:endParaRPr lang="ro-RO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Ca </a:t>
            </a:r>
            <a:r>
              <a:rPr lang="en-US" dirty="0" err="1"/>
              <a:t>metrică</a:t>
            </a:r>
            <a:r>
              <a:rPr lang="en-US" dirty="0"/>
              <a:t>, am </a:t>
            </a:r>
            <a:r>
              <a:rPr lang="en-US" dirty="0" err="1"/>
              <a:t>folosit</a:t>
            </a:r>
            <a:r>
              <a:rPr lang="en-US" dirty="0"/>
              <a:t> f1_weighted, care:</a:t>
            </a:r>
            <a:r>
              <a:rPr lang="ro-RO" dirty="0"/>
              <a:t> </a:t>
            </a:r>
            <a:r>
              <a:rPr lang="fr-FR" dirty="0" err="1"/>
              <a:t>ține</a:t>
            </a:r>
            <a:r>
              <a:rPr lang="fr-FR" dirty="0"/>
              <a:t> </a:t>
            </a:r>
            <a:r>
              <a:rPr lang="fr-FR" dirty="0" err="1"/>
              <a:t>cont</a:t>
            </a:r>
            <a:r>
              <a:rPr lang="fr-FR" dirty="0"/>
              <a:t> de </a:t>
            </a:r>
            <a:r>
              <a:rPr lang="fr-FR" b="1" dirty="0" err="1"/>
              <a:t>toate</a:t>
            </a:r>
            <a:r>
              <a:rPr lang="fr-FR" b="1" dirty="0"/>
              <a:t> </a:t>
            </a:r>
            <a:r>
              <a:rPr lang="fr-FR" b="1" dirty="0" err="1"/>
              <a:t>clasele</a:t>
            </a:r>
            <a:r>
              <a:rPr lang="fr-FR" dirty="0"/>
              <a:t>, dar le „</a:t>
            </a:r>
            <a:r>
              <a:rPr lang="fr-FR" dirty="0" err="1"/>
              <a:t>pondera</a:t>
            </a:r>
            <a:r>
              <a:rPr lang="fr-FR" dirty="0"/>
              <a:t>”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funcție</a:t>
            </a:r>
            <a:r>
              <a:rPr lang="fr-FR" dirty="0"/>
              <a:t> de </a:t>
            </a:r>
            <a:r>
              <a:rPr lang="fr-FR" dirty="0" err="1"/>
              <a:t>cât</a:t>
            </a:r>
            <a:r>
              <a:rPr lang="fr-FR" dirty="0"/>
              <a:t> de des </a:t>
            </a:r>
            <a:r>
              <a:rPr lang="fr-FR" dirty="0" err="1"/>
              <a:t>apar</a:t>
            </a:r>
            <a:r>
              <a:rPr lang="ro-RO" dirty="0"/>
              <a:t>, nepenalizand excesiv de mult modelul daca greseste pe clasele foarte rare, dar nici nu le ignora , spre deosebire daca am fi ales acuratetea, care ar fi fost un rezultat bun fals datorita dominantei clasei BENIGN.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26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583550" y="649782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tx1"/>
                </a:solidFill>
              </a:rPr>
              <a:t>Algoritmi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clasificare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traficului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în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rețelele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calculatoare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82AC8-52BC-F6E8-6BF4-F91C9134D0FA}"/>
              </a:ext>
            </a:extLst>
          </p:cNvPr>
          <p:cNvSpPr txBox="1"/>
          <p:nvPr/>
        </p:nvSpPr>
        <p:spPr>
          <a:xfrm>
            <a:off x="4546350" y="412128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			</a:t>
            </a:r>
            <a:r>
              <a:rPr lang="en-US" dirty="0"/>
              <a:t>Absolvent </a:t>
            </a:r>
          </a:p>
          <a:p>
            <a:r>
              <a:rPr lang="en-US" dirty="0"/>
              <a:t>                                             Lazăr William Patrick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5EFC2-CFA5-8D2A-6D8C-EEE7F394F9F3}"/>
              </a:ext>
            </a:extLst>
          </p:cNvPr>
          <p:cNvSpPr txBox="1"/>
          <p:nvPr/>
        </p:nvSpPr>
        <p:spPr>
          <a:xfrm>
            <a:off x="136825" y="334352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	</a:t>
            </a:r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endParaRPr lang="en-US" dirty="0"/>
          </a:p>
          <a:p>
            <a:r>
              <a:rPr lang="en-US" dirty="0"/>
              <a:t>Lect. Dr. Silviu – Laurențiu Vasile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18C7B-FCEB-C560-4004-7F4DA52A9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4EE95-EFB5-707B-9F80-B228C937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XGBoost – Gradient Boosting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1C36-7E2F-F68A-74AF-44ACEBE52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 bazează pe arbori de decizie slabi, fiecare arbore corectează greșelile arborilor anteriori.</a:t>
            </a:r>
          </a:p>
          <a:p>
            <a:endParaRPr lang="ro-RO" dirty="0"/>
          </a:p>
          <a:p>
            <a:r>
              <a:rPr lang="ro-RO" dirty="0"/>
              <a:t>Integrează o </a:t>
            </a:r>
            <a:r>
              <a:rPr lang="ro-RO" b="1" dirty="0"/>
              <a:t>funcție obiectiv regularizată </a:t>
            </a:r>
            <a:r>
              <a:rPr lang="ro-RO" dirty="0"/>
              <a:t>(eroare + penalizare pentru complexitate).</a:t>
            </a:r>
          </a:p>
          <a:p>
            <a:endParaRPr lang="ro-RO" dirty="0"/>
          </a:p>
          <a:p>
            <a:r>
              <a:rPr lang="ro-RO" dirty="0"/>
              <a:t>Utilizează L1 și L2 pentru a prevenii overfitting-ul.</a:t>
            </a:r>
          </a:p>
          <a:p>
            <a:endParaRPr lang="ro-RO" dirty="0"/>
          </a:p>
          <a:p>
            <a:r>
              <a:rPr lang="ro-RO" dirty="0"/>
              <a:t>Este prezentă tehnica </a:t>
            </a:r>
            <a:r>
              <a:rPr lang="en-US" dirty="0"/>
              <a:t>“</a:t>
            </a:r>
            <a:r>
              <a:rPr lang="ro-RO" b="1" i="1" dirty="0"/>
              <a:t>sparsity – aware split finding</a:t>
            </a:r>
            <a:r>
              <a:rPr lang="en-US" dirty="0"/>
              <a:t>”.</a:t>
            </a:r>
            <a:endParaRPr lang="ro-RO" dirty="0"/>
          </a:p>
          <a:p>
            <a:endParaRPr lang="ro-RO" dirty="0"/>
          </a:p>
          <a:p>
            <a:r>
              <a:rPr lang="ro-RO" dirty="0"/>
              <a:t>Include tehnica de </a:t>
            </a:r>
            <a:r>
              <a:rPr lang="ro-RO" b="1" i="1" dirty="0"/>
              <a:t>Early stopping </a:t>
            </a:r>
            <a:r>
              <a:rPr lang="ro-RO" i="1" dirty="0"/>
              <a:t>pentru oprire automată</a:t>
            </a:r>
            <a:r>
              <a:rPr lang="ro-RO" b="1" i="1" dirty="0"/>
              <a:t>.</a:t>
            </a:r>
          </a:p>
          <a:p>
            <a:endParaRPr lang="ro-RO" b="1" i="1" dirty="0"/>
          </a:p>
          <a:p>
            <a:r>
              <a:rPr lang="ro-RO" i="1" dirty="0"/>
              <a:t>Împărțirea se realizează cu metoda câștigului (Gain Method).</a:t>
            </a:r>
          </a:p>
        </p:txBody>
      </p:sp>
    </p:spTree>
    <p:extLst>
      <p:ext uri="{BB962C8B-B14F-4D97-AF65-F5344CB8AC3E}">
        <p14:creationId xmlns:p14="http://schemas.microsoft.com/office/powerpoint/2010/main" val="307834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2AC58-AE64-72FB-C5B8-D6126772A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899D2D-25DB-3A00-E596-A46D9772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 -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45031-0AC2-9C4C-95B4-C9161D88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Am antrenat un model simplu, și am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intern</a:t>
            </a:r>
            <a:r>
              <a:rPr lang="ro-RO" dirty="0"/>
              <a:t>ă Gain pentru a măsura importanța caracteristicilor.</a:t>
            </a:r>
          </a:p>
          <a:p>
            <a:endParaRPr lang="ro-RO" dirty="0"/>
          </a:p>
          <a:p>
            <a:r>
              <a:rPr lang="ro-RO" dirty="0"/>
              <a:t>Am antrenat un model simplu pe 70% din date, apoi am ordonat descrescător caracteristicile după scor.</a:t>
            </a:r>
          </a:p>
          <a:p>
            <a:endParaRPr lang="ro-RO" dirty="0"/>
          </a:p>
          <a:p>
            <a:r>
              <a:rPr lang="ro-RO" dirty="0"/>
              <a:t>Am generat subseturi și am comparat performanțele pe fiecare.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14676-B1AB-9C0E-471D-9DAFF592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35" y="3185245"/>
            <a:ext cx="4865030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67C1E-4789-8080-3943-6D7B5AD7FE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ED7A8-46FE-8007-9CA7-3212AA5E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45025"/>
            <a:ext cx="7975765" cy="572700"/>
          </a:xfrm>
        </p:spPr>
        <p:txBody>
          <a:bodyPr/>
          <a:lstStyle/>
          <a:p>
            <a:pPr algn="ctr"/>
            <a:r>
              <a:rPr lang="ro-RO" dirty="0"/>
              <a:t>Optimizarea hiperparametrilor - XGBoost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E233F-F390-D85E-AC56-C86A74F8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53" y="1265009"/>
            <a:ext cx="5831018" cy="33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5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A8FFA-3621-455E-03EF-799FF86A1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6BEA80-6E28-9E23-9B97-B85A87A8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</a:t>
            </a:r>
            <a:r>
              <a:rPr lang="ro-RO" dirty="0"/>
              <a:t>ția de pierdere personalizată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B4D1C-2A0D-62E1-665F-0A842943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932927"/>
            <a:ext cx="7704000" cy="23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F4AE9-A26E-F813-1355-015E0DC2C1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E6ADE-5FA6-5269-8455-C8F72B62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Construirea rețelei neuronale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96736-0D39-40EE-FB85-EAA15AD7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3" y="1177035"/>
            <a:ext cx="6724073" cy="33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E5B2B-56A8-5868-5B26-25B81630C4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D7412-8573-ED56-050E-516DFBFA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8" y="1590411"/>
            <a:ext cx="8019905" cy="19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4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5AA79-5117-2165-60EF-3EBC2A7DB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1D4C0-B923-8F34-CA04-BC7F2E9F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697" y="115409"/>
            <a:ext cx="6959184" cy="4173642"/>
          </a:xfrm>
        </p:spPr>
        <p:txBody>
          <a:bodyPr/>
          <a:lstStyle/>
          <a:p>
            <a:pPr marL="1778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77800" indent="0" algn="ctr">
              <a:buNone/>
            </a:pPr>
            <a:br>
              <a:rPr lang="en-US" sz="3600" dirty="0"/>
            </a:br>
            <a:br>
              <a:rPr lang="en-US" sz="3600" dirty="0"/>
            </a:br>
            <a:r>
              <a:rPr lang="ro-RO" sz="3600" dirty="0"/>
              <a:t>Vă mulțumesc pentru atenție!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42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F7E0A-537A-7465-0622-ED3FE9D3AC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6B1799-EF77-319E-C772-AF7DF50C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ro-RO" dirty="0"/>
              <a:t>și motivație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E4BD92-CCC9-63C1-5C05-C9E660717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/>
              <a:t>Atacurile</a:t>
            </a:r>
            <a:r>
              <a:rPr lang="fr-FR" dirty="0"/>
              <a:t> </a:t>
            </a:r>
            <a:r>
              <a:rPr lang="fr-FR" dirty="0" err="1"/>
              <a:t>cibernetice</a:t>
            </a:r>
            <a:r>
              <a:rPr lang="fr-FR" dirty="0"/>
              <a:t> devin </a:t>
            </a:r>
            <a:r>
              <a:rPr lang="fr-FR" dirty="0" err="1"/>
              <a:t>din</a:t>
            </a:r>
            <a:r>
              <a:rPr lang="fr-FR" dirty="0"/>
              <a:t> ce </a:t>
            </a:r>
            <a:r>
              <a:rPr lang="fr-FR" dirty="0" err="1"/>
              <a:t>în</a:t>
            </a:r>
            <a:r>
              <a:rPr lang="fr-FR" dirty="0"/>
              <a:t> ce mai </a:t>
            </a:r>
            <a:r>
              <a:rPr lang="fr-FR" dirty="0" err="1"/>
              <a:t>sofisticate</a:t>
            </a:r>
            <a:r>
              <a:rPr lang="fr-FR" dirty="0"/>
              <a:t> </a:t>
            </a:r>
            <a:r>
              <a:rPr lang="fr-FR" dirty="0" err="1"/>
              <a:t>și</a:t>
            </a:r>
            <a:r>
              <a:rPr lang="fr-FR" dirty="0"/>
              <a:t> </a:t>
            </a:r>
            <a:r>
              <a:rPr lang="fr-FR" dirty="0" err="1"/>
              <a:t>greu</a:t>
            </a:r>
            <a:r>
              <a:rPr lang="fr-FR" dirty="0"/>
              <a:t> de </a:t>
            </a:r>
            <a:r>
              <a:rPr lang="fr-FR" dirty="0" err="1"/>
              <a:t>detectat</a:t>
            </a:r>
            <a:r>
              <a:rPr lang="fr-FR" dirty="0"/>
              <a:t>.</a:t>
            </a:r>
            <a:endParaRPr lang="ro-RO" dirty="0"/>
          </a:p>
          <a:p>
            <a:pPr>
              <a:lnSpc>
                <a:spcPct val="150000"/>
              </a:lnSpc>
            </a:pPr>
            <a:endParaRPr lang="ro-RO" dirty="0"/>
          </a:p>
          <a:p>
            <a:pPr>
              <a:lnSpc>
                <a:spcPct val="100000"/>
              </a:lnSpc>
            </a:pPr>
            <a:r>
              <a:rPr lang="en-US" dirty="0" err="1"/>
              <a:t>Soluțiile</a:t>
            </a:r>
            <a:r>
              <a:rPr lang="en-US" dirty="0"/>
              <a:t> </a:t>
            </a:r>
            <a:r>
              <a:rPr lang="en-US" dirty="0" err="1"/>
              <a:t>clasice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sunt </a:t>
            </a:r>
            <a:r>
              <a:rPr lang="en-US" dirty="0" err="1"/>
              <a:t>suficiente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comportamentului</a:t>
            </a:r>
            <a:r>
              <a:rPr lang="en-US" dirty="0"/>
              <a:t> </a:t>
            </a:r>
            <a:r>
              <a:rPr lang="en-US" dirty="0" err="1"/>
              <a:t>malițios</a:t>
            </a:r>
            <a:r>
              <a:rPr lang="en-US" dirty="0"/>
              <a:t>.</a:t>
            </a:r>
            <a:endParaRPr lang="ro-RO" dirty="0"/>
          </a:p>
          <a:p>
            <a:pPr>
              <a:lnSpc>
                <a:spcPct val="100000"/>
              </a:lnSpc>
            </a:pPr>
            <a:endParaRPr lang="ro-RO" dirty="0"/>
          </a:p>
          <a:p>
            <a:pPr>
              <a:lnSpc>
                <a:spcPct val="100000"/>
              </a:lnSpc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context, </a:t>
            </a:r>
            <a:r>
              <a:rPr lang="en-US" dirty="0" err="1"/>
              <a:t>algoritmii</a:t>
            </a:r>
            <a:r>
              <a:rPr lang="en-US" dirty="0"/>
              <a:t> de machine learning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traficului</a:t>
            </a:r>
            <a:r>
              <a:rPr lang="en-US" dirty="0"/>
              <a:t> de </a:t>
            </a:r>
            <a:r>
              <a:rPr lang="en-US" dirty="0" err="1"/>
              <a:t>rețea</a:t>
            </a:r>
            <a:r>
              <a:rPr lang="en-US" dirty="0"/>
              <a:t>.</a:t>
            </a:r>
            <a:endParaRPr lang="ro-RO" dirty="0"/>
          </a:p>
          <a:p>
            <a:pPr>
              <a:lnSpc>
                <a:spcPct val="100000"/>
              </a:lnSpc>
            </a:pPr>
            <a:endParaRPr lang="ro-RO" dirty="0"/>
          </a:p>
          <a:p>
            <a:pPr>
              <a:lnSpc>
                <a:spcPct val="100000"/>
              </a:lnSpc>
            </a:pPr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o </a:t>
            </a:r>
            <a:r>
              <a:rPr lang="en-US" dirty="0" err="1"/>
              <a:t>comparație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– Random Forest,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ro-RO"/>
              <a:t>rețea neuronală artificială</a:t>
            </a:r>
            <a:r>
              <a:rPr lang="en-US"/>
              <a:t>– </a:t>
            </a:r>
            <a:r>
              <a:rPr lang="en-US" dirty="0"/>
              <a:t>pe un set real de date, </a:t>
            </a:r>
            <a:r>
              <a:rPr lang="ro-RO" dirty="0"/>
              <a:t>pentru a evalua performanța, avantajele și limitările fiecărui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1EB2F-5E27-624F-2800-B6D8FCA615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B177E-628E-71D2-8D30-8473B7B4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Setul de date CICIDS2017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E127C995-D809-26B0-AB34-BB679E378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Creat</a:t>
            </a:r>
            <a:r>
              <a:rPr lang="en-US" dirty="0"/>
              <a:t> de Canadian Institute for Cybersecurity</a:t>
            </a:r>
            <a:r>
              <a:rPr lang="ro-R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Trafic</a:t>
            </a:r>
            <a:r>
              <a:rPr lang="en-US" dirty="0"/>
              <a:t> </a:t>
            </a:r>
            <a:r>
              <a:rPr lang="en-US" dirty="0" err="1"/>
              <a:t>colectat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de 5 </a:t>
            </a:r>
            <a:r>
              <a:rPr lang="en-US" dirty="0" err="1"/>
              <a:t>zile</a:t>
            </a:r>
            <a:r>
              <a:rPr lang="en-US" dirty="0"/>
              <a:t> (3–7 </a:t>
            </a:r>
            <a:r>
              <a:rPr lang="en-US" dirty="0" err="1"/>
              <a:t>iulie</a:t>
            </a:r>
            <a:r>
              <a:rPr lang="en-US" dirty="0"/>
              <a:t> 2017) pe </a:t>
            </a:r>
            <a:r>
              <a:rPr lang="en-US" dirty="0" err="1"/>
              <a:t>rețele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cu </a:t>
            </a:r>
            <a:r>
              <a:rPr lang="en-US" dirty="0" err="1"/>
              <a:t>sisteme</a:t>
            </a:r>
            <a:r>
              <a:rPr lang="ro-RO" dirty="0"/>
              <a:t> diverse de operare.</a:t>
            </a:r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</a:t>
            </a:r>
            <a:r>
              <a:rPr lang="en-US" dirty="0" err="1"/>
              <a:t>atacuri</a:t>
            </a:r>
            <a:r>
              <a:rPr lang="en-US" dirty="0"/>
              <a:t>: DDoS, Botnet, Web, Infiltration, </a:t>
            </a:r>
            <a:r>
              <a:rPr lang="en-US" dirty="0" err="1"/>
              <a:t>PortScan</a:t>
            </a:r>
            <a:r>
              <a:rPr lang="en-US" dirty="0"/>
              <a:t> </a:t>
            </a:r>
            <a:r>
              <a:rPr lang="ro-RO" dirty="0"/>
              <a:t>și altele.</a:t>
            </a:r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Peste</a:t>
            </a:r>
            <a:r>
              <a:rPr lang="en-US" dirty="0"/>
              <a:t> 80 de </a:t>
            </a:r>
            <a:r>
              <a:rPr lang="en-US" dirty="0" err="1"/>
              <a:t>caracteristici</a:t>
            </a:r>
            <a:r>
              <a:rPr lang="en-US" dirty="0"/>
              <a:t>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Disponibil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ca .</a:t>
            </a:r>
            <a:r>
              <a:rPr lang="en-US" dirty="0" err="1"/>
              <a:t>pcap</a:t>
            </a:r>
            <a:r>
              <a:rPr lang="en-US" dirty="0"/>
              <a:t> (</a:t>
            </a:r>
            <a:r>
              <a:rPr lang="en-US" dirty="0" err="1"/>
              <a:t>trafic</a:t>
            </a:r>
            <a:r>
              <a:rPr lang="en-US" dirty="0"/>
              <a:t> brut),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 .csv</a:t>
            </a:r>
            <a:r>
              <a:rPr lang="ro-RO" dirty="0"/>
              <a:t>, datele fiind complet etichetate.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1A79D-E007-85F3-578B-E4CA000734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8B4D5-55A9-EADC-54A6-67A6B962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Preprocesarea setului de date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2755-3C3D-A17B-215D-1720A118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Eliminare</a:t>
            </a:r>
            <a:r>
              <a:rPr lang="en-US" dirty="0"/>
              <a:t> </a:t>
            </a:r>
            <a:r>
              <a:rPr lang="en-US" dirty="0" err="1"/>
              <a:t>coloană</a:t>
            </a:r>
            <a:r>
              <a:rPr lang="en-US" dirty="0"/>
              <a:t> </a:t>
            </a:r>
            <a:r>
              <a:rPr lang="en-US" dirty="0" err="1"/>
              <a:t>duplicată</a:t>
            </a:r>
            <a:r>
              <a:rPr lang="en-US" dirty="0"/>
              <a:t>: „</a:t>
            </a:r>
            <a:r>
              <a:rPr lang="en-US" dirty="0" err="1"/>
              <a:t>Fwd</a:t>
            </a:r>
            <a:r>
              <a:rPr lang="en-US" dirty="0"/>
              <a:t> Header Length”.</a:t>
            </a:r>
            <a:endParaRPr lang="ro-RO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Înlocuire</a:t>
            </a:r>
            <a:r>
              <a:rPr lang="ro-RO" dirty="0"/>
              <a:t>a </a:t>
            </a:r>
            <a:r>
              <a:rPr lang="en-US" dirty="0" err="1"/>
              <a:t>valori</a:t>
            </a:r>
            <a:r>
              <a:rPr lang="ro-RO" dirty="0"/>
              <a:t>lor</a:t>
            </a:r>
            <a:r>
              <a:rPr lang="en-US" dirty="0"/>
              <a:t> </a:t>
            </a:r>
            <a:r>
              <a:rPr lang="en-US" dirty="0" err="1"/>
              <a:t>invalide</a:t>
            </a:r>
            <a:r>
              <a:rPr lang="en-US" dirty="0"/>
              <a:t>: </a:t>
            </a:r>
            <a:r>
              <a:rPr lang="en-US" dirty="0" err="1"/>
              <a:t>NaN</a:t>
            </a:r>
            <a:r>
              <a:rPr lang="en-US" dirty="0"/>
              <a:t>  </a:t>
            </a:r>
            <a:r>
              <a:rPr lang="ro-RO" dirty="0"/>
              <a:t>și</a:t>
            </a:r>
            <a:r>
              <a:rPr lang="en-US" dirty="0"/>
              <a:t> Infinity </a:t>
            </a:r>
            <a:r>
              <a:rPr lang="ro-RO" dirty="0"/>
              <a:t>cu valoarea 0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Corectare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minus </a:t>
            </a:r>
            <a:r>
              <a:rPr lang="en-US" dirty="0" err="1"/>
              <a:t>incompatibil</a:t>
            </a:r>
            <a:r>
              <a:rPr lang="en-US" dirty="0"/>
              <a:t> (Unicode 8211 → 45).</a:t>
            </a:r>
            <a:endParaRPr lang="ro-RO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Conversie</a:t>
            </a:r>
            <a:r>
              <a:rPr lang="en-US" dirty="0"/>
              <a:t> </a:t>
            </a:r>
            <a:r>
              <a:rPr lang="en-US" dirty="0" err="1"/>
              <a:t>coloane</a:t>
            </a:r>
            <a:r>
              <a:rPr lang="en-US" dirty="0"/>
              <a:t> text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 </a:t>
            </a:r>
            <a:r>
              <a:rPr lang="ro-RO" dirty="0"/>
              <a:t>folosind LabelEncoder.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Păstrare</a:t>
            </a:r>
            <a:r>
              <a:rPr lang="en-US" dirty="0"/>
              <a:t> </a:t>
            </a:r>
            <a:r>
              <a:rPr lang="en-US" dirty="0" err="1"/>
              <a:t>etichetă</a:t>
            </a:r>
            <a:r>
              <a:rPr lang="en-US" dirty="0"/>
              <a:t> „Label” ca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categorială</a:t>
            </a:r>
            <a:r>
              <a:rPr lang="en-US" dirty="0"/>
              <a:t> multi-</a:t>
            </a:r>
            <a:r>
              <a:rPr lang="en-US" dirty="0" err="1"/>
              <a:t>clasă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1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3013F1-07CD-0045-99C1-15A03E93B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847AD-1CF0-3507-C7B6-6E61CBF0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Codul de preprocesare aplicat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9B15E8-3015-457B-8CDF-5B2970DE2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865373"/>
            <a:ext cx="4368800" cy="2833102"/>
          </a:xfrm>
        </p:spPr>
        <p:txBody>
          <a:bodyPr/>
          <a:lstStyle/>
          <a:p>
            <a:pPr marL="139700" indent="0">
              <a:buNone/>
            </a:pPr>
            <a:r>
              <a:rPr lang="en-US" sz="950" dirty="0" err="1"/>
              <a:t>string_features</a:t>
            </a:r>
            <a:r>
              <a:rPr lang="en-US" sz="950" dirty="0"/>
              <a:t> = [col for col in main_labels2 if </a:t>
            </a:r>
            <a:r>
              <a:rPr lang="en-US" sz="950" dirty="0" err="1"/>
              <a:t>df</a:t>
            </a:r>
            <a:r>
              <a:rPr lang="en-US" sz="950" dirty="0"/>
              <a:t>[col].</a:t>
            </a:r>
            <a:r>
              <a:rPr lang="en-US" sz="950" dirty="0" err="1"/>
              <a:t>dtype</a:t>
            </a:r>
            <a:r>
              <a:rPr lang="en-US" sz="950" dirty="0"/>
              <a:t> == "object"]</a:t>
            </a:r>
          </a:p>
          <a:p>
            <a:pPr marL="139700" indent="0">
              <a:buNone/>
            </a:pPr>
            <a:r>
              <a:rPr lang="en-US" sz="950" dirty="0" err="1"/>
              <a:t>string_features.remove</a:t>
            </a:r>
            <a:r>
              <a:rPr lang="en-US" sz="950" dirty="0"/>
              <a:t>("Label")</a:t>
            </a:r>
            <a:endParaRPr lang="ro-RO" sz="950" dirty="0"/>
          </a:p>
          <a:p>
            <a:pPr marL="139700" indent="0">
              <a:buNone/>
            </a:pPr>
            <a:endParaRPr lang="en-US" sz="950" dirty="0"/>
          </a:p>
          <a:p>
            <a:pPr marL="139700" indent="0">
              <a:buNone/>
            </a:pPr>
            <a:r>
              <a:rPr lang="en-US" sz="950" dirty="0"/>
              <a:t>for col in </a:t>
            </a:r>
            <a:r>
              <a:rPr lang="en-US" sz="950" dirty="0" err="1"/>
              <a:t>string_features</a:t>
            </a:r>
            <a:r>
              <a:rPr lang="en-US" sz="950" dirty="0"/>
              <a:t>:</a:t>
            </a:r>
          </a:p>
          <a:p>
            <a:pPr marL="139700" indent="0">
              <a:buNone/>
            </a:pPr>
            <a:r>
              <a:rPr lang="en-US" sz="950" dirty="0"/>
              <a:t>    </a:t>
            </a:r>
            <a:r>
              <a:rPr lang="en-US" sz="950" dirty="0" err="1"/>
              <a:t>df</a:t>
            </a:r>
            <a:r>
              <a:rPr lang="en-US" sz="950" dirty="0"/>
              <a:t>[col] = </a:t>
            </a:r>
            <a:r>
              <a:rPr lang="en-US" sz="950" dirty="0" err="1"/>
              <a:t>labelencoder_X.fit_transform</a:t>
            </a:r>
            <a:r>
              <a:rPr lang="en-US" sz="950" dirty="0"/>
              <a:t>(</a:t>
            </a:r>
            <a:r>
              <a:rPr lang="en-US" sz="950" dirty="0" err="1"/>
              <a:t>df</a:t>
            </a:r>
            <a:r>
              <a:rPr lang="en-US" sz="950" dirty="0"/>
              <a:t>[col])</a:t>
            </a:r>
            <a:endParaRPr lang="ro-RO" sz="950" dirty="0"/>
          </a:p>
          <a:p>
            <a:pPr marL="139700" indent="0">
              <a:buNone/>
            </a:pPr>
            <a:endParaRPr lang="ro-RO" sz="950" dirty="0"/>
          </a:p>
          <a:p>
            <a:pPr marL="139700" indent="0">
              <a:buNone/>
            </a:pPr>
            <a:r>
              <a:rPr lang="en-US" sz="950" dirty="0" err="1"/>
              <a:t>df</a:t>
            </a:r>
            <a:r>
              <a:rPr lang="en-US" sz="950" dirty="0"/>
              <a:t> = </a:t>
            </a:r>
            <a:r>
              <a:rPr lang="en-US" sz="950" dirty="0" err="1"/>
              <a:t>df.drop</a:t>
            </a:r>
            <a:r>
              <a:rPr lang="en-US" sz="950" dirty="0"/>
              <a:t>(main_labels2[61], axis=1)</a:t>
            </a:r>
            <a:r>
              <a:rPr lang="ro-RO" sz="950" dirty="0"/>
              <a:t> # Eliminarea coloanei duplicat</a:t>
            </a:r>
            <a:endParaRPr lang="en-US" sz="950" dirty="0"/>
          </a:p>
          <a:p>
            <a:pPr marL="139700" indent="0">
              <a:buNone/>
            </a:pPr>
            <a:endParaRPr lang="en-US" sz="950" dirty="0"/>
          </a:p>
          <a:p>
            <a:pPr marL="139700" indent="0">
              <a:buNone/>
            </a:pPr>
            <a:r>
              <a:rPr lang="en-US" sz="950" dirty="0"/>
              <a:t>if flag:</a:t>
            </a:r>
            <a:r>
              <a:rPr lang="ro-RO" sz="950" dirty="0"/>
              <a:t> #Scrierea in fișierul final</a:t>
            </a:r>
            <a:endParaRPr lang="en-US" sz="950" dirty="0"/>
          </a:p>
          <a:p>
            <a:pPr marL="139700" indent="0">
              <a:buNone/>
            </a:pPr>
            <a:r>
              <a:rPr lang="en-US" sz="950" dirty="0"/>
              <a:t>    </a:t>
            </a:r>
            <a:r>
              <a:rPr lang="en-US" sz="950" dirty="0" err="1"/>
              <a:t>df.to_csv</a:t>
            </a:r>
            <a:r>
              <a:rPr lang="en-US" sz="950" dirty="0"/>
              <a:t>("all_data.csv", index=False)</a:t>
            </a:r>
          </a:p>
          <a:p>
            <a:pPr marL="139700" indent="0">
              <a:buNone/>
            </a:pPr>
            <a:r>
              <a:rPr lang="en-US" sz="950" dirty="0"/>
              <a:t>    flag = False</a:t>
            </a:r>
          </a:p>
          <a:p>
            <a:pPr marL="139700" indent="0">
              <a:buNone/>
            </a:pPr>
            <a:r>
              <a:rPr lang="en-US" sz="950" dirty="0"/>
              <a:t>else:</a:t>
            </a:r>
          </a:p>
          <a:p>
            <a:pPr marL="139700" indent="0">
              <a:buNone/>
            </a:pPr>
            <a:r>
              <a:rPr lang="en-US" sz="950" dirty="0"/>
              <a:t>    </a:t>
            </a:r>
            <a:r>
              <a:rPr lang="en-US" sz="950" dirty="0" err="1"/>
              <a:t>df.to_csv</a:t>
            </a:r>
            <a:r>
              <a:rPr lang="en-US" sz="950" dirty="0"/>
              <a:t>("all_data.csv", index=False, header=False, mode="a")</a:t>
            </a:r>
          </a:p>
          <a:p>
            <a:pPr marL="139700" indent="0">
              <a:buNone/>
            </a:pPr>
            <a:endParaRPr lang="en-US" sz="950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A51ECC0C-BFFC-70D8-6235-686E0BFDCA7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63115" y="1854287"/>
            <a:ext cx="3635920" cy="2585090"/>
          </a:xfrm>
        </p:spPr>
        <p:txBody>
          <a:bodyPr/>
          <a:lstStyle/>
          <a:p>
            <a:pPr marL="139700" indent="0">
              <a:buNone/>
            </a:pPr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range(</a:t>
            </a:r>
            <a:r>
              <a:rPr lang="en-US" sz="1050" dirty="0" err="1"/>
              <a:t>len</a:t>
            </a:r>
            <a:r>
              <a:rPr lang="en-US" sz="1050" dirty="0"/>
              <a:t>(</a:t>
            </a:r>
            <a:r>
              <a:rPr lang="en-US" sz="1050" dirty="0" err="1"/>
              <a:t>csv_files</a:t>
            </a:r>
            <a:r>
              <a:rPr lang="en-US" sz="1050" dirty="0"/>
              <a:t>)):</a:t>
            </a:r>
          </a:p>
          <a:p>
            <a:pPr marL="139700" indent="0">
              <a:buNone/>
            </a:pPr>
            <a:r>
              <a:rPr lang="en-US" sz="1050" dirty="0"/>
              <a:t>    with open("./CSVs/" + </a:t>
            </a:r>
            <a:r>
              <a:rPr lang="en-US" sz="1050" dirty="0" err="1"/>
              <a:t>csv_files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 + ".csv", "r") as file:</a:t>
            </a:r>
          </a:p>
          <a:p>
            <a:pPr marL="139700" indent="0">
              <a:buNone/>
            </a:pPr>
            <a:r>
              <a:rPr lang="en-US" sz="1050" dirty="0"/>
              <a:t>        while True:</a:t>
            </a:r>
          </a:p>
          <a:p>
            <a:pPr marL="139700" indent="0">
              <a:buNone/>
            </a:pPr>
            <a:r>
              <a:rPr lang="en-US" sz="1050" dirty="0"/>
              <a:t>            line = </a:t>
            </a:r>
            <a:r>
              <a:rPr lang="en-US" sz="1050" dirty="0" err="1"/>
              <a:t>file.readline</a:t>
            </a:r>
            <a:r>
              <a:rPr lang="en-US" sz="1050" dirty="0"/>
              <a:t>()</a:t>
            </a:r>
          </a:p>
          <a:p>
            <a:pPr marL="139700" indent="0">
              <a:buNone/>
            </a:pPr>
            <a:r>
              <a:rPr lang="en-US" sz="1050" dirty="0"/>
              <a:t>            if not line:</a:t>
            </a:r>
          </a:p>
          <a:p>
            <a:pPr marL="139700" indent="0">
              <a:buNone/>
            </a:pPr>
            <a:r>
              <a:rPr lang="en-US" sz="1050" dirty="0"/>
              <a:t>                break</a:t>
            </a:r>
          </a:p>
          <a:p>
            <a:pPr marL="139700" indent="0">
              <a:buNone/>
            </a:pPr>
            <a:r>
              <a:rPr lang="en-US" sz="1050" dirty="0"/>
              <a:t>            if line[0] in number:</a:t>
            </a:r>
          </a:p>
          <a:p>
            <a:pPr marL="139700" indent="0">
              <a:buNone/>
            </a:pPr>
            <a:r>
              <a:rPr lang="en-US" sz="1050" dirty="0"/>
              <a:t>                line = </a:t>
            </a:r>
            <a:r>
              <a:rPr lang="en-US" sz="1050" dirty="0" err="1"/>
              <a:t>line.replace</a:t>
            </a:r>
            <a:r>
              <a:rPr lang="en-US" sz="1050" dirty="0"/>
              <a:t>(" – ", " - ")</a:t>
            </a:r>
          </a:p>
          <a:p>
            <a:pPr marL="139700" indent="0">
              <a:buNone/>
            </a:pPr>
            <a:r>
              <a:rPr lang="en-US" sz="1050" dirty="0"/>
              <a:t>                line = </a:t>
            </a:r>
            <a:r>
              <a:rPr lang="en-US" sz="1050" dirty="0" err="1"/>
              <a:t>line.replace</a:t>
            </a:r>
            <a:r>
              <a:rPr lang="en-US" sz="1050" dirty="0"/>
              <a:t>("inf", "0").replace("Infinity", "0").replace("</a:t>
            </a:r>
            <a:r>
              <a:rPr lang="en-US" sz="1050" dirty="0" err="1"/>
              <a:t>NaN</a:t>
            </a:r>
            <a:r>
              <a:rPr lang="en-US" sz="1050" dirty="0"/>
              <a:t>", "0")</a:t>
            </a:r>
          </a:p>
          <a:p>
            <a:pPr marL="139700" indent="0">
              <a:buNone/>
            </a:pPr>
            <a:r>
              <a:rPr lang="en-US" sz="1050" dirty="0"/>
              <a:t>                </a:t>
            </a:r>
            <a:r>
              <a:rPr lang="en-US" sz="1050" dirty="0" err="1"/>
              <a:t>ths.write</a:t>
            </a:r>
            <a:r>
              <a:rPr lang="en-US" sz="1050" dirty="0"/>
              <a:t>(line)</a:t>
            </a:r>
          </a:p>
          <a:p>
            <a:pPr marL="139700" indent="0">
              <a:buNone/>
            </a:pPr>
            <a:endParaRPr lang="en-US" sz="1050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8ADD4F2A-7B1D-8FC4-0BA8-728352F3A76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361224"/>
            <a:ext cx="2442314" cy="422400"/>
          </a:xfrm>
        </p:spPr>
        <p:txBody>
          <a:bodyPr/>
          <a:lstStyle/>
          <a:p>
            <a:pPr algn="just"/>
            <a:r>
              <a:rPr lang="en-US" sz="1000" dirty="0" err="1"/>
              <a:t>Parcurgerea</a:t>
            </a:r>
            <a:r>
              <a:rPr lang="en-US" sz="1000" dirty="0"/>
              <a:t> </a:t>
            </a:r>
            <a:r>
              <a:rPr lang="en-US" sz="1000" dirty="0" err="1"/>
              <a:t>fișierelor</a:t>
            </a:r>
            <a:r>
              <a:rPr lang="en-US" sz="1000" dirty="0"/>
              <a:t> CSV </a:t>
            </a:r>
            <a:r>
              <a:rPr lang="en-US" sz="1000" dirty="0" err="1"/>
              <a:t>și</a:t>
            </a:r>
            <a:r>
              <a:rPr lang="en-US" sz="1000" dirty="0"/>
              <a:t> </a:t>
            </a:r>
            <a:r>
              <a:rPr lang="en-US" sz="1000" dirty="0" err="1"/>
              <a:t>scrierea</a:t>
            </a:r>
            <a:r>
              <a:rPr lang="en-US" sz="1000" dirty="0"/>
              <a:t>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fișiere</a:t>
            </a:r>
            <a:r>
              <a:rPr lang="en-US" sz="1000" dirty="0"/>
              <a:t> </a:t>
            </a:r>
            <a:r>
              <a:rPr lang="en-US" sz="1000" dirty="0" err="1"/>
              <a:t>temporare</a:t>
            </a:r>
            <a:r>
              <a:rPr lang="en-US" sz="1000" dirty="0"/>
              <a:t>:</a:t>
            </a:r>
          </a:p>
        </p:txBody>
      </p:sp>
      <p:sp>
        <p:nvSpPr>
          <p:cNvPr id="31" name="Subtitle 23">
            <a:extLst>
              <a:ext uri="{FF2B5EF4-FFF2-40B4-BE49-F238E27FC236}">
                <a16:creationId xmlns:a16="http://schemas.microsoft.com/office/drawing/2014/main" id="{C5B2A12C-B2C4-234A-93CA-051F046E37A2}"/>
              </a:ext>
            </a:extLst>
          </p:cNvPr>
          <p:cNvSpPr txBox="1">
            <a:spLocks/>
          </p:cNvSpPr>
          <p:nvPr/>
        </p:nvSpPr>
        <p:spPr>
          <a:xfrm>
            <a:off x="4846350" y="1361224"/>
            <a:ext cx="2442314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just"/>
            <a:r>
              <a:rPr lang="ro-RO" sz="1000" dirty="0"/>
              <a:t>Conversia coloanelor text și eliminarea coloanei duplicat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955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6E8CC-E0BF-A268-B74F-9EAA8D2B4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123BDB-AD12-ABE2-49DB-21A528D0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Dezechilibrul claselor și soluțiile aplicate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57ED712B-0E5C-7212-FB8F-E08B354B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57" y="1203599"/>
            <a:ext cx="3698100" cy="3494875"/>
          </a:xfrm>
        </p:spPr>
        <p:txBody>
          <a:bodyPr/>
          <a:lstStyle/>
          <a:p>
            <a:r>
              <a:rPr lang="ro-RO" sz="1200" dirty="0"/>
              <a:t>Setul de date are o distributie dezechilibrata, BENIGN fiind clasa dominantă.</a:t>
            </a:r>
          </a:p>
          <a:p>
            <a:endParaRPr lang="ro-RO" sz="1200" dirty="0"/>
          </a:p>
          <a:p>
            <a:r>
              <a:rPr lang="ro-RO" sz="1200" dirty="0"/>
              <a:t>Clasele cu foarte puține instante au fost grupate astfel: Web Attack – Brute Force / XSS / SQL injection → Web Attack și Heartbleed, Infiltration → Rare Events.</a:t>
            </a:r>
          </a:p>
          <a:p>
            <a:endParaRPr lang="ro-RO" sz="1200" dirty="0"/>
          </a:p>
          <a:p>
            <a:r>
              <a:rPr lang="ro-RO" sz="1200" dirty="0"/>
              <a:t>Am aplicat ulterior SMOTE pe clasele moderate și oversampling de trei ori pe clasele rare.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marL="177800" indent="0">
              <a:buNone/>
            </a:pPr>
            <a:endParaRPr lang="ro-RO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4805F1-0C07-CEFE-A527-2CD82DBB3773}"/>
              </a:ext>
            </a:extLst>
          </p:cNvPr>
          <p:cNvSpPr/>
          <p:nvPr/>
        </p:nvSpPr>
        <p:spPr>
          <a:xfrm>
            <a:off x="5369859" y="1148563"/>
            <a:ext cx="45719" cy="7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1615284-BF0F-A7FF-4FAA-3622FE924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84499"/>
              </p:ext>
            </p:extLst>
          </p:nvPr>
        </p:nvGraphicFramePr>
        <p:xfrm>
          <a:off x="4160357" y="1040391"/>
          <a:ext cx="4842369" cy="35852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4123">
                  <a:extLst>
                    <a:ext uri="{9D8B030D-6E8A-4147-A177-3AD203B41FA5}">
                      <a16:colId xmlns:a16="http://schemas.microsoft.com/office/drawing/2014/main" val="1480816777"/>
                    </a:ext>
                  </a:extLst>
                </a:gridCol>
                <a:gridCol w="1614123">
                  <a:extLst>
                    <a:ext uri="{9D8B030D-6E8A-4147-A177-3AD203B41FA5}">
                      <a16:colId xmlns:a16="http://schemas.microsoft.com/office/drawing/2014/main" val="3581073728"/>
                    </a:ext>
                  </a:extLst>
                </a:gridCol>
                <a:gridCol w="1614123">
                  <a:extLst>
                    <a:ext uri="{9D8B030D-6E8A-4147-A177-3AD203B41FA5}">
                      <a16:colId xmlns:a16="http://schemas.microsoft.com/office/drawing/2014/main" val="139597972"/>
                    </a:ext>
                  </a:extLst>
                </a:gridCol>
              </a:tblGrid>
              <a:tr h="1972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Clasă</a:t>
                      </a:r>
                      <a:endParaRPr lang="en-US" sz="1200" dirty="0"/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Înainte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După</a:t>
                      </a:r>
                      <a:r>
                        <a:rPr lang="en-US" sz="1200" dirty="0"/>
                        <a:t> SMOTE</a:t>
                      </a:r>
                      <a:r>
                        <a:rPr lang="ro-RO" sz="1200" dirty="0"/>
                        <a:t> / Resampling</a:t>
                      </a:r>
                      <a:endParaRPr lang="en-US" sz="1200" dirty="0"/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1941300333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BENIGN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1.651.502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1.651.502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3854631061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DoS Hulk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161.751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161.751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3186245926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PortScan</a:t>
                      </a:r>
                      <a:endParaRPr lang="en-US" sz="1200" dirty="0"/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111.251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111.251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1195307439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DDoS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29.285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43.927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2938028018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 dirty="0"/>
                        <a:t>DoS </a:t>
                      </a:r>
                      <a:r>
                        <a:rPr lang="en-US" sz="1200" dirty="0" err="1"/>
                        <a:t>GoldenEye</a:t>
                      </a:r>
                      <a:endParaRPr lang="en-US" sz="1200" dirty="0"/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7.205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10.807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1138985147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FTP-Patator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5.557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8.335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437202748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SSH-Patator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4.128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6.192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3536436905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DoS slowloris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4.057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6.085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835685934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DoS Slowhttptest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3.849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5.773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1638836137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Web Attack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1.526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2.289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3042944772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Bot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1.376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2.064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2583276878"/>
                  </a:ext>
                </a:extLst>
              </a:tr>
              <a:tr h="197211">
                <a:tc>
                  <a:txBody>
                    <a:bodyPr/>
                    <a:lstStyle/>
                    <a:p>
                      <a:r>
                        <a:rPr lang="en-US" sz="1200"/>
                        <a:t>Rare Events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33</a:t>
                      </a:r>
                    </a:p>
                  </a:txBody>
                  <a:tcPr marL="78838" marR="78838" marT="39419" marB="3941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</a:t>
                      </a:r>
                    </a:p>
                  </a:txBody>
                  <a:tcPr marL="78838" marR="78838" marT="39419" marB="39419" anchor="ctr"/>
                </a:tc>
                <a:extLst>
                  <a:ext uri="{0D108BD9-81ED-4DB2-BD59-A6C34878D82A}">
                    <a16:rowId xmlns:a16="http://schemas.microsoft.com/office/drawing/2014/main" val="392603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83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64E6F-F00D-1C3E-B7BB-13EF7DBB13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6A8C74-9656-219C-7455-FE28A8D9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Random Forest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B79073-FA2B-16AC-204E-2B6A37667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Este o metodă bazată pe ansambluri.</a:t>
            </a:r>
          </a:p>
          <a:p>
            <a:endParaRPr lang="ro-RO" dirty="0"/>
          </a:p>
          <a:p>
            <a:r>
              <a:rPr lang="ro-RO" dirty="0"/>
              <a:t>Fiecare arbore votează, majoritatea dă decizia finală, pentru clasificare.</a:t>
            </a:r>
          </a:p>
          <a:p>
            <a:endParaRPr lang="ro-RO" dirty="0"/>
          </a:p>
          <a:p>
            <a:r>
              <a:rPr lang="ro-RO" b="1" dirty="0"/>
              <a:t>Bagging</a:t>
            </a:r>
            <a:r>
              <a:rPr lang="ro-RO" dirty="0"/>
              <a:t> pentru seturile de date și </a:t>
            </a:r>
            <a:r>
              <a:rPr lang="ro-RO" b="1" dirty="0"/>
              <a:t>Feature Bagging </a:t>
            </a:r>
            <a:r>
              <a:rPr lang="ro-RO" dirty="0"/>
              <a:t>pentru selecția caracteristicilor la fiecare nod.</a:t>
            </a:r>
          </a:p>
          <a:p>
            <a:endParaRPr lang="ro-RO" dirty="0"/>
          </a:p>
          <a:p>
            <a:r>
              <a:rPr lang="ro-RO" dirty="0"/>
              <a:t>Împărțirea în fiecare nod se realizează pe baza criteriilor de impuritate.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82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8522A-D89F-766F-3D4D-0CB73C32F3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15C92E-6E8E-9CE3-F2BA-25D21D3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Selectarea caracteristicilor relevante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8CE8-3C4D-AAB2-635B-706BE2D3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553" y="1215749"/>
            <a:ext cx="8056447" cy="3387125"/>
          </a:xfrm>
        </p:spPr>
        <p:txBody>
          <a:bodyPr/>
          <a:lstStyle/>
          <a:p>
            <a:r>
              <a:rPr lang="ro-RO" dirty="0"/>
              <a:t>Am antrenat un model Random Forest de baza pe </a:t>
            </a:r>
            <a:r>
              <a:rPr lang="en-US" dirty="0"/>
              <a:t>7</a:t>
            </a:r>
            <a:r>
              <a:rPr lang="ro-RO" dirty="0"/>
              <a:t>0% din date.</a:t>
            </a:r>
          </a:p>
          <a:p>
            <a:endParaRPr lang="ro-RO" dirty="0"/>
          </a:p>
          <a:p>
            <a:r>
              <a:rPr lang="ro-RO" dirty="0"/>
              <a:t>Am folosit metoda interna </a:t>
            </a:r>
            <a:r>
              <a:rPr lang="ro-RO" b="1" dirty="0"/>
              <a:t>features_importances</a:t>
            </a:r>
            <a:r>
              <a:rPr lang="ro-RO" dirty="0"/>
              <a:t>, care</a:t>
            </a:r>
            <a:r>
              <a:rPr lang="en-US" dirty="0"/>
              <a:t> </a:t>
            </a:r>
            <a:r>
              <a:rPr lang="en-US" dirty="0" err="1"/>
              <a:t>folo</a:t>
            </a:r>
            <a:r>
              <a:rPr lang="ro-RO" dirty="0"/>
              <a:t>sește indicele Gini și MDI, pentru a obtine importanța caracteristicilor.</a:t>
            </a:r>
          </a:p>
          <a:p>
            <a:endParaRPr lang="ro-RO" dirty="0"/>
          </a:p>
          <a:p>
            <a:r>
              <a:rPr lang="ro-RO" dirty="0"/>
              <a:t>Am construit un top 40 al caracteristicilor care au cel mai mare scor de importanță.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944E-4AB4-8700-DA21-B0B1DD72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556" y="3004331"/>
            <a:ext cx="4322439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CE0AA-86D6-495B-31ED-636926D54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B467C2-4276-8756-0E6F-44C5BA2A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Optimizarea hiperparametrilor</a:t>
            </a:r>
            <a:endParaRPr lang="en-US" dirty="0"/>
          </a:p>
        </p:txBody>
      </p:sp>
      <p:sp>
        <p:nvSpPr>
          <p:cNvPr id="5" name="Subtitle 22">
            <a:extLst>
              <a:ext uri="{FF2B5EF4-FFF2-40B4-BE49-F238E27FC236}">
                <a16:creationId xmlns:a16="http://schemas.microsoft.com/office/drawing/2014/main" id="{603F5968-87B4-341D-6114-82D235EA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638" y="1120775"/>
            <a:ext cx="8140700" cy="3481388"/>
          </a:xfrm>
        </p:spPr>
        <p:txBody>
          <a:bodyPr/>
          <a:lstStyle/>
          <a:p>
            <a:pPr marL="139700" indent="0" algn="ctr">
              <a:buNone/>
            </a:pPr>
            <a:endParaRPr lang="en-US" sz="1050" dirty="0"/>
          </a:p>
          <a:p>
            <a:pPr marL="139700" indent="0" algn="ctr">
              <a:buNone/>
            </a:pPr>
            <a:r>
              <a:rPr lang="en-US" sz="1050" dirty="0" err="1"/>
              <a:t>rf_base</a:t>
            </a:r>
            <a:r>
              <a:rPr lang="en-US" sz="1050" dirty="0"/>
              <a:t> = </a:t>
            </a:r>
            <a:r>
              <a:rPr lang="en-US" sz="1050" dirty="0" err="1"/>
              <a:t>RandomForestClassifier</a:t>
            </a:r>
            <a:r>
              <a:rPr lang="en-US" sz="1050" dirty="0"/>
              <a:t>(</a:t>
            </a:r>
            <a:r>
              <a:rPr lang="en-US" sz="1050" dirty="0" err="1"/>
              <a:t>class_weight</a:t>
            </a:r>
            <a:r>
              <a:rPr lang="en-US" sz="1050" dirty="0"/>
              <a:t>="balanced", </a:t>
            </a:r>
            <a:r>
              <a:rPr lang="en-US" sz="1050" dirty="0" err="1"/>
              <a:t>random_state</a:t>
            </a:r>
            <a:r>
              <a:rPr lang="en-US" sz="1050" dirty="0"/>
              <a:t>=42, </a:t>
            </a:r>
            <a:r>
              <a:rPr lang="en-US" sz="1050" dirty="0" err="1"/>
              <a:t>n_jobs</a:t>
            </a:r>
            <a:r>
              <a:rPr lang="en-US" sz="1050" dirty="0"/>
              <a:t>=-1)</a:t>
            </a:r>
          </a:p>
          <a:p>
            <a:pPr marL="139700" indent="0" algn="ctr">
              <a:buNone/>
            </a:pPr>
            <a:endParaRPr lang="en-US" sz="1050" dirty="0"/>
          </a:p>
          <a:p>
            <a:pPr marL="139700" indent="0" algn="ctr">
              <a:buNone/>
            </a:pPr>
            <a:r>
              <a:rPr lang="en-US" sz="1050" dirty="0"/>
              <a:t># </a:t>
            </a:r>
            <a:r>
              <a:rPr lang="en-US" sz="1050" dirty="0" err="1"/>
              <a:t>hiperparametri</a:t>
            </a:r>
            <a:r>
              <a:rPr lang="en-US" sz="1050" dirty="0"/>
              <a:t> </a:t>
            </a:r>
            <a:r>
              <a:rPr lang="en-US" sz="1050" dirty="0" err="1"/>
              <a:t>pentru</a:t>
            </a:r>
            <a:r>
              <a:rPr lang="en-US" sz="1050" dirty="0"/>
              <a:t> </a:t>
            </a:r>
            <a:r>
              <a:rPr lang="en-US" sz="1050" dirty="0" err="1"/>
              <a:t>GridSearch</a:t>
            </a:r>
            <a:endParaRPr lang="en-US" sz="1050" dirty="0"/>
          </a:p>
          <a:p>
            <a:pPr marL="139700" indent="0" algn="ctr">
              <a:buNone/>
            </a:pPr>
            <a:r>
              <a:rPr lang="en-US" sz="1050" dirty="0" err="1"/>
              <a:t>param_grid</a:t>
            </a:r>
            <a:r>
              <a:rPr lang="en-US" sz="1050" dirty="0"/>
              <a:t> = {</a:t>
            </a:r>
          </a:p>
          <a:p>
            <a:pPr marL="139700" indent="0" algn="ctr">
              <a:buNone/>
            </a:pPr>
            <a:r>
              <a:rPr lang="en-US" sz="1050" dirty="0"/>
              <a:t>    '</a:t>
            </a:r>
            <a:r>
              <a:rPr lang="en-US" sz="1050" dirty="0" err="1"/>
              <a:t>n_estimators</a:t>
            </a:r>
            <a:r>
              <a:rPr lang="en-US" sz="1050" dirty="0"/>
              <a:t>': [300, 500, 1000],  </a:t>
            </a:r>
          </a:p>
          <a:p>
            <a:pPr marL="139700" indent="0" algn="ctr">
              <a:buNone/>
            </a:pPr>
            <a:r>
              <a:rPr lang="en-US" sz="1050" dirty="0"/>
              <a:t>    '</a:t>
            </a:r>
            <a:r>
              <a:rPr lang="en-US" sz="1050" dirty="0" err="1"/>
              <a:t>max_depth</a:t>
            </a:r>
            <a:r>
              <a:rPr lang="en-US" sz="1050" dirty="0"/>
              <a:t>': [20, 30, None],  </a:t>
            </a:r>
          </a:p>
          <a:p>
            <a:pPr marL="139700" indent="0" algn="ctr">
              <a:buNone/>
            </a:pPr>
            <a:r>
              <a:rPr lang="en-US" sz="1050" dirty="0"/>
              <a:t>    '</a:t>
            </a:r>
            <a:r>
              <a:rPr lang="en-US" sz="1050" dirty="0" err="1"/>
              <a:t>min_samples_split</a:t>
            </a:r>
            <a:r>
              <a:rPr lang="en-US" sz="1050" dirty="0"/>
              <a:t>': [2, 5],</a:t>
            </a:r>
          </a:p>
          <a:p>
            <a:pPr marL="139700" indent="0" algn="ctr">
              <a:buNone/>
            </a:pPr>
            <a:r>
              <a:rPr lang="en-US" sz="1050" dirty="0"/>
              <a:t>    '</a:t>
            </a:r>
            <a:r>
              <a:rPr lang="en-US" sz="1050" dirty="0" err="1"/>
              <a:t>min_samples_leaf</a:t>
            </a:r>
            <a:r>
              <a:rPr lang="en-US" sz="1050" dirty="0"/>
              <a:t>': [1, 2]  </a:t>
            </a:r>
          </a:p>
          <a:p>
            <a:pPr marL="139700" indent="0" algn="ctr">
              <a:buNone/>
            </a:pPr>
            <a:r>
              <a:rPr lang="en-US" sz="1050" dirty="0"/>
              <a:t>}</a:t>
            </a:r>
          </a:p>
          <a:p>
            <a:pPr marL="139700" indent="0" algn="ctr">
              <a:buNone/>
            </a:pPr>
            <a:r>
              <a:rPr lang="en-US" sz="1050" dirty="0" err="1"/>
              <a:t>cv_strategy</a:t>
            </a:r>
            <a:r>
              <a:rPr lang="en-US" sz="1050" dirty="0"/>
              <a:t> = </a:t>
            </a:r>
            <a:r>
              <a:rPr lang="en-US" sz="1050" dirty="0" err="1"/>
              <a:t>StratifiedKFold</a:t>
            </a:r>
            <a:r>
              <a:rPr lang="en-US" sz="1050" dirty="0"/>
              <a:t>(</a:t>
            </a:r>
            <a:r>
              <a:rPr lang="en-US" sz="1050" dirty="0" err="1"/>
              <a:t>n_splits</a:t>
            </a:r>
            <a:r>
              <a:rPr lang="en-US" sz="1050" dirty="0"/>
              <a:t>=3, shuffle=True, </a:t>
            </a:r>
            <a:r>
              <a:rPr lang="en-US" sz="1050" dirty="0" err="1"/>
              <a:t>random_state</a:t>
            </a:r>
            <a:r>
              <a:rPr lang="en-US" sz="1050" dirty="0"/>
              <a:t>=42)</a:t>
            </a:r>
          </a:p>
          <a:p>
            <a:pPr marL="139700" indent="0" algn="ctr">
              <a:buNone/>
            </a:pPr>
            <a:endParaRPr lang="en-US" sz="1050" dirty="0"/>
          </a:p>
          <a:p>
            <a:pPr marL="139700" indent="0" algn="ctr">
              <a:buNone/>
            </a:pPr>
            <a:r>
              <a:rPr lang="en-US" sz="1050" dirty="0" err="1"/>
              <a:t>grid_search</a:t>
            </a:r>
            <a:r>
              <a:rPr lang="en-US" sz="1050" dirty="0"/>
              <a:t> = </a:t>
            </a:r>
            <a:r>
              <a:rPr lang="en-US" sz="1050" dirty="0" err="1"/>
              <a:t>GridSearchCV</a:t>
            </a:r>
            <a:r>
              <a:rPr lang="en-US" sz="1050" dirty="0"/>
              <a:t>(</a:t>
            </a:r>
            <a:r>
              <a:rPr lang="en-US" sz="1050" dirty="0" err="1"/>
              <a:t>rf_base</a:t>
            </a:r>
            <a:r>
              <a:rPr lang="en-US" sz="1050" dirty="0"/>
              <a:t>, </a:t>
            </a:r>
            <a:r>
              <a:rPr lang="en-US" sz="1050" dirty="0" err="1"/>
              <a:t>param_grid</a:t>
            </a:r>
            <a:r>
              <a:rPr lang="en-US" sz="1050" dirty="0"/>
              <a:t>, cv=</a:t>
            </a:r>
            <a:r>
              <a:rPr lang="en-US" sz="1050" dirty="0" err="1"/>
              <a:t>cv_strategy</a:t>
            </a:r>
            <a:r>
              <a:rPr lang="en-US" sz="1050" dirty="0"/>
              <a:t>, scoring="f1_weighted", </a:t>
            </a:r>
            <a:r>
              <a:rPr lang="en-US" sz="1050" dirty="0" err="1"/>
              <a:t>n_jobs</a:t>
            </a:r>
            <a:r>
              <a:rPr lang="en-US" sz="1050" dirty="0"/>
              <a:t>=1, verbose=3)</a:t>
            </a:r>
          </a:p>
          <a:p>
            <a:pPr marL="139700" indent="0" algn="ctr">
              <a:buNone/>
            </a:pPr>
            <a:endParaRPr lang="en-US" sz="1050" dirty="0"/>
          </a:p>
          <a:p>
            <a:pPr marL="139700" indent="0" algn="ctr">
              <a:buNone/>
            </a:pPr>
            <a:r>
              <a:rPr lang="en-US" sz="1050" dirty="0" err="1"/>
              <a:t>grid_search.fit</a:t>
            </a:r>
            <a:r>
              <a:rPr lang="en-US" sz="1050" dirty="0"/>
              <a:t>(</a:t>
            </a:r>
            <a:r>
              <a:rPr lang="en-US" sz="1050" dirty="0" err="1"/>
              <a:t>X_train_smote</a:t>
            </a:r>
            <a:r>
              <a:rPr lang="en-US" sz="1050" dirty="0"/>
              <a:t>, </a:t>
            </a:r>
            <a:r>
              <a:rPr lang="en-US" sz="1050" dirty="0" err="1"/>
              <a:t>y_train_smote</a:t>
            </a:r>
            <a:r>
              <a:rPr lang="en-US" sz="1050" dirty="0"/>
              <a:t>)</a:t>
            </a:r>
          </a:p>
          <a:p>
            <a:pPr marL="139700" indent="0" algn="ctr">
              <a:buNone/>
            </a:pPr>
            <a:endParaRPr lang="en-US" sz="1050" dirty="0"/>
          </a:p>
          <a:p>
            <a:pPr marL="139700" indent="0" algn="ctr">
              <a:buNone/>
            </a:pPr>
            <a:r>
              <a:rPr lang="en-US" sz="1050" dirty="0"/>
              <a:t>print("\</a:t>
            </a:r>
            <a:r>
              <a:rPr lang="en-US" sz="1050" dirty="0" err="1"/>
              <a:t>nCei</a:t>
            </a:r>
            <a:r>
              <a:rPr lang="en-US" sz="1050" dirty="0"/>
              <a:t> </a:t>
            </a:r>
            <a:r>
              <a:rPr lang="en-US" sz="1050" dirty="0" err="1"/>
              <a:t>mai</a:t>
            </a:r>
            <a:r>
              <a:rPr lang="en-US" sz="1050" dirty="0"/>
              <a:t> </a:t>
            </a:r>
            <a:r>
              <a:rPr lang="en-US" sz="1050" dirty="0" err="1"/>
              <a:t>buni</a:t>
            </a:r>
            <a:r>
              <a:rPr lang="en-US" sz="1050" dirty="0"/>
              <a:t> </a:t>
            </a:r>
            <a:r>
              <a:rPr lang="en-US" sz="1050" dirty="0" err="1"/>
              <a:t>hiperparametri</a:t>
            </a:r>
            <a:r>
              <a:rPr lang="en-US" sz="1050" dirty="0"/>
              <a:t>:", </a:t>
            </a:r>
            <a:r>
              <a:rPr lang="en-US" sz="1050" dirty="0" err="1"/>
              <a:t>grid_search.best_params</a:t>
            </a:r>
            <a:r>
              <a:rPr lang="en-US" sz="1050" dirty="0"/>
              <a:t>_)</a:t>
            </a:r>
          </a:p>
          <a:p>
            <a:pPr marL="139700" indent="0" algn="ctr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014822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4280</Words>
  <Application>Microsoft Office PowerPoint</Application>
  <PresentationFormat>On-screen Show (16:9)</PresentationFormat>
  <Paragraphs>365</Paragraphs>
  <Slides>16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Bebas Neue</vt:lpstr>
      <vt:lpstr>DM Sans</vt:lpstr>
      <vt:lpstr>Quicksand</vt:lpstr>
      <vt:lpstr>Mulish</vt:lpstr>
      <vt:lpstr>Nunito Light</vt:lpstr>
      <vt:lpstr>Elegant Bachelor Thesis by Slidesgo</vt:lpstr>
      <vt:lpstr>Algoritmi de clasificare a traficului în rețelele de calculatoare</vt:lpstr>
      <vt:lpstr>Introducere și motivație</vt:lpstr>
      <vt:lpstr>Setul de date CICIDS2017</vt:lpstr>
      <vt:lpstr>Preprocesarea setului de date</vt:lpstr>
      <vt:lpstr>Codul de preprocesare aplicat</vt:lpstr>
      <vt:lpstr>Dezechilibrul claselor și soluțiile aplicate</vt:lpstr>
      <vt:lpstr>Random Forest</vt:lpstr>
      <vt:lpstr>Selectarea caracteristicilor relevante</vt:lpstr>
      <vt:lpstr>Optimizarea hiperparametrilor</vt:lpstr>
      <vt:lpstr>XGBoost – Gradient Boosting</vt:lpstr>
      <vt:lpstr>Selectarea caracteristicilor - XGBoost</vt:lpstr>
      <vt:lpstr>Optimizarea hiperparametrilor - XGBoost</vt:lpstr>
      <vt:lpstr>Funcția de pierdere personalizată</vt:lpstr>
      <vt:lpstr>Construirea rețelei neuronale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William</dc:creator>
  <cp:lastModifiedBy>William Patrick Lazar</cp:lastModifiedBy>
  <cp:revision>28</cp:revision>
  <dcterms:modified xsi:type="dcterms:W3CDTF">2025-07-03T06:56:32Z</dcterms:modified>
</cp:coreProperties>
</file>