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80B5399-98A5-4836-B831-28DF63B4D690}">
          <p14:sldIdLst>
            <p14:sldId id="256"/>
          </p14:sldIdLst>
        </p14:section>
        <p14:section name="Turis" id="{F3A917D8-D318-4E3B-AE68-47D3DC7BE077}">
          <p14:sldIdLst>
            <p14:sldId id="257"/>
            <p14:sldId id="259"/>
          </p14:sldIdLst>
        </p14:section>
        <p14:section name="Tudor" id="{879C1A3E-2CA1-4E39-9EFB-BFCD1F601D48}">
          <p14:sldIdLst>
            <p14:sldId id="258"/>
            <p14:sldId id="260"/>
          </p14:sldIdLst>
        </p14:section>
        <p14:section name="TBD" id="{C51F313C-0200-454D-B02A-4AC62B3E84B5}">
          <p14:sldIdLst>
            <p14:sldId id="261"/>
            <p14:sldId id="262"/>
          </p14:sldIdLst>
        </p14:section>
        <p14:section name="Rares" id="{5F7293D2-1385-4054-BC5F-750CC40D5EAC}">
          <p14:sldIdLst>
            <p14:sldId id="263"/>
            <p14:sldId id="265"/>
            <p14:sldId id="266"/>
          </p14:sldIdLst>
        </p14:section>
        <p14:section name="Tudor" id="{2FA39ADE-BC6D-409F-BAFA-DB5EB02433BC}">
          <p14:sldIdLst>
            <p14:sldId id="264"/>
            <p14:sldId id="267"/>
          </p14:sldIdLst>
        </p14:section>
        <p14:section name="William" id="{15B8A4B6-3340-422D-935B-F309491451F7}">
          <p14:sldIdLst>
            <p14:sldId id="268"/>
            <p14:sldId id="269"/>
            <p14:sldId id="270"/>
          </p14:sldIdLst>
        </p14:section>
        <p14:section name="Turis" id="{A65C368F-7FD2-4E56-A22B-5613D1489A43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res SANDRU" initials="RS" lastIdx="3" clrIdx="0">
    <p:extLst>
      <p:ext uri="{19B8F6BF-5375-455C-9EA6-DF929625EA0E}">
        <p15:presenceInfo xmlns:p15="http://schemas.microsoft.com/office/powerpoint/2012/main" userId="26db74aa9bbe7d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0T21:42:31.400" idx="1">
    <p:pos x="10" y="10"/>
    <p:text>Rares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0T21:42:40.280" idx="2">
    <p:pos x="10" y="10"/>
    <p:text>Rares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0T21:42:50.666" idx="3">
    <p:pos x="10" y="10"/>
    <p:text>Rares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1D547B-CDC5-42F2-B99D-34A2C20C3DD3}" type="datetimeFigureOut">
              <a:rPr lang="ro-RO" smtClean="0"/>
              <a:t>20.05.2025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0360A-28E3-42C3-9B28-244A0BF5643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45925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78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9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7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51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25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8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0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0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20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3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39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bvB0x5Up10&amp;feature=youtu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AB35-A947-8149-5C19-5A0612D40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4262" y="1964267"/>
            <a:ext cx="8994529" cy="2421464"/>
          </a:xfrm>
        </p:spPr>
        <p:txBody>
          <a:bodyPr>
            <a:normAutofit/>
          </a:bodyPr>
          <a:lstStyle/>
          <a:p>
            <a:r>
              <a:rPr lang="ro-RO" noProof="1"/>
              <a:t>testarea sistemelor software</a:t>
            </a:r>
            <a:br>
              <a:rPr lang="ro-RO" noProof="1"/>
            </a:br>
            <a:br>
              <a:rPr lang="ro-RO" noProof="1"/>
            </a:br>
            <a:r>
              <a:rPr lang="ro-RO" sz="2700" noProof="1"/>
              <a:t>Testare automata folosind un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601BC-C96B-1ADF-2025-FD1C4EC47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84076"/>
            <a:ext cx="6801612" cy="1108361"/>
          </a:xfrm>
        </p:spPr>
        <p:txBody>
          <a:bodyPr>
            <a:normAutofit fontScale="62500" lnSpcReduction="20000"/>
          </a:bodyPr>
          <a:lstStyle/>
          <a:p>
            <a:r>
              <a:rPr lang="ro-RO" noProof="1"/>
              <a:t>Ilie Octavian Tudor</a:t>
            </a:r>
          </a:p>
          <a:p>
            <a:r>
              <a:rPr lang="ro-RO" noProof="1"/>
              <a:t>Lazar William Patrick</a:t>
            </a:r>
          </a:p>
          <a:p>
            <a:r>
              <a:rPr lang="ro-RO" noProof="1"/>
              <a:t>Rares sandru</a:t>
            </a:r>
          </a:p>
          <a:p>
            <a:r>
              <a:rPr lang="ro-RO" noProof="1"/>
              <a:t>Turis Gavriil-vlad</a:t>
            </a:r>
          </a:p>
        </p:txBody>
      </p:sp>
    </p:spTree>
    <p:extLst>
      <p:ext uri="{BB962C8B-B14F-4D97-AF65-F5344CB8AC3E}">
        <p14:creationId xmlns:p14="http://schemas.microsoft.com/office/powerpoint/2010/main" val="327728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9BD093-50BD-E623-B66A-2EF4C0AAE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9" y="0"/>
            <a:ext cx="4637664" cy="35575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B281D-7798-C4FA-2876-7B17BC01814B}"/>
              </a:ext>
            </a:extLst>
          </p:cNvPr>
          <p:cNvSpPr txBox="1"/>
          <p:nvPr/>
        </p:nvSpPr>
        <p:spPr>
          <a:xfrm>
            <a:off x="5468815" y="422031"/>
            <a:ext cx="6013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Graficul </a:t>
            </a:r>
            <a:r>
              <a:rPr lang="ro-RO" sz="1800" i="1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Durata medie: Successful vs. Failed/Retry</a:t>
            </a:r>
            <a: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arată o diferență semnificativă:</a:t>
            </a:r>
            <a:b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Succesful: ~16s</a:t>
            </a:r>
            <a:b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Failed/Retry: ~60s</a:t>
            </a:r>
            <a:b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Acest contrast sugerează că eșecurile sunt corelate cu întârzieri sau timeouts.</a:t>
            </a:r>
          </a:p>
          <a:p>
            <a:endParaRPr lang="ro-RO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A00C6-DDFA-A1BB-0A80-A27967926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37052"/>
            <a:ext cx="7479712" cy="3220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8E33F3-3F5C-B6A0-DE0D-4A7E7228E9F3}"/>
              </a:ext>
            </a:extLst>
          </p:cNvPr>
          <p:cNvSpPr txBox="1"/>
          <p:nvPr/>
        </p:nvSpPr>
        <p:spPr>
          <a:xfrm>
            <a:off x="7728438" y="3730950"/>
            <a:ext cx="3921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Graficul </a:t>
            </a:r>
            <a:r>
              <a:rPr lang="ro-RO" sz="1800" i="1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Durată rulări valide și puncte pentru Failed/Retry</a:t>
            </a:r>
            <a:r>
              <a:rPr lang="en-US" sz="1800" i="1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b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Arată rulările valide (linie portocalie)</a:t>
            </a:r>
            <a:b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Pune în evidență rulările eșuate (cu X roșu)</a:t>
            </a:r>
            <a:b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Adaugă o linie medie pentru vizualizare rapidă a deviațiilor</a:t>
            </a:r>
          </a:p>
          <a:p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2919106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CAA954-A48D-4305-12C5-B8FA5C1B4329}"/>
              </a:ext>
            </a:extLst>
          </p:cNvPr>
          <p:cNvSpPr txBox="1"/>
          <p:nvPr/>
        </p:nvSpPr>
        <p:spPr>
          <a:xfrm>
            <a:off x="764931" y="378069"/>
            <a:ext cx="10788161" cy="3675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b="1" noProof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Studiu de caz dispecher:</a:t>
            </a:r>
            <a:endParaRPr lang="ro-RO" sz="2400" b="1" noProof="1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ro-RO" sz="1800" noProof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</a:t>
            </a:r>
            <a:r>
              <a:rPr lang="ro-RO" noProof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simuleaza situatia unde </a:t>
            </a:r>
            <a:r>
              <a:rPr lang="ro-RO" sz="1800" noProof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trebuie să proceseze un volum mai mare de facturi primite pe email. Într-un interval scurt, robotul primește 10 emailuri, fiecare conținând un document PDF cu o factură atașată.</a:t>
            </a:r>
            <a:endParaRPr lang="ro-RO" sz="1800" noProof="1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o-RO" sz="1800" noProof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Scopul este:</a:t>
            </a:r>
            <a:endParaRPr lang="ro-RO" sz="1800" noProof="1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o-RO" sz="1800" noProof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să extragă datele </a:t>
            </a:r>
            <a:r>
              <a:rPr lang="ro-RO" noProof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esențiale</a:t>
            </a:r>
            <a:r>
              <a:rPr lang="ro-RO" sz="1800" noProof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(de exemplu, număr factură, dată emitere, sumă totală, furnizor),</a:t>
            </a:r>
            <a:endParaRPr lang="ro-RO" sz="1800" noProof="1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o-RO" sz="1800" noProof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să adauge aceste date ca tranzacții într-un Orchestrator Queue,</a:t>
            </a:r>
            <a:endParaRPr lang="ro-RO" sz="1800" noProof="1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o-RO" sz="1800" noProof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să asigure un timp de răspuns rezonabil,</a:t>
            </a:r>
            <a:endParaRPr lang="ro-RO" sz="1800" noProof="1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o-RO" sz="1800" noProof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și să gestioneze corect eventualele erori sau formate incorecte.</a:t>
            </a:r>
            <a:endParaRPr lang="ro-RO" sz="1800" noProof="1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o-RO" noProof="1"/>
          </a:p>
          <a:p>
            <a:endParaRPr lang="ro-RO" noProof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3CAEC-775B-1AB3-C548-C24C668F8D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1" y="3499339"/>
            <a:ext cx="5680367" cy="30509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1AF170-19AD-F26D-EC53-5966FA7056FD}"/>
              </a:ext>
            </a:extLst>
          </p:cNvPr>
          <p:cNvSpPr txBox="1"/>
          <p:nvPr/>
        </p:nvSpPr>
        <p:spPr>
          <a:xfrm>
            <a:off x="1599437" y="648866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148.7%=</a:t>
            </a:r>
            <a:r>
              <a:rPr lang="en-US" dirty="0" err="1"/>
              <a:t>T</a:t>
            </a:r>
            <a:r>
              <a:rPr lang="en-US" sz="1100" dirty="0" err="1"/>
              <a:t>individual</a:t>
            </a:r>
            <a:r>
              <a:rPr lang="en-US" dirty="0"/>
              <a:t>/</a:t>
            </a:r>
            <a:r>
              <a:rPr lang="en-US" dirty="0" err="1"/>
              <a:t>T</a:t>
            </a:r>
            <a:r>
              <a:rPr lang="en-US" sz="1100" dirty="0" err="1"/>
              <a:t>batch</a:t>
            </a:r>
            <a:endParaRPr 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02418-7805-5B32-E68D-19B20FC21A33}"/>
              </a:ext>
            </a:extLst>
          </p:cNvPr>
          <p:cNvSpPr txBox="1"/>
          <p:nvPr/>
        </p:nvSpPr>
        <p:spPr>
          <a:xfrm>
            <a:off x="4272908" y="647993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173.6%=</a:t>
            </a:r>
            <a:r>
              <a:rPr lang="en-US" dirty="0" err="1"/>
              <a:t>T</a:t>
            </a:r>
            <a:r>
              <a:rPr lang="en-US" sz="1100" dirty="0" err="1"/>
              <a:t>individual</a:t>
            </a:r>
            <a:r>
              <a:rPr lang="en-US" dirty="0"/>
              <a:t>/</a:t>
            </a:r>
            <a:r>
              <a:rPr lang="en-US" dirty="0" err="1"/>
              <a:t>T</a:t>
            </a:r>
            <a:r>
              <a:rPr lang="en-US" sz="1100" dirty="0" err="1"/>
              <a:t>batch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3785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D93910-E6CC-2BC8-BE46-5FB65EB017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90" y="1537334"/>
            <a:ext cx="5731510" cy="35547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0D1C79-56A9-6FA2-F153-6174ED7F10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7335"/>
            <a:ext cx="5023876" cy="35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48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78F1-894B-E28D-F4EC-0595C553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115" y="272233"/>
            <a:ext cx="7729728" cy="1188720"/>
          </a:xfrm>
        </p:spPr>
        <p:txBody>
          <a:bodyPr/>
          <a:lstStyle/>
          <a:p>
            <a:r>
              <a:rPr lang="ro-RO" noProof="1"/>
              <a:t>Testare cu datele generate de 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B3FA0-020C-4320-8251-0A1A7243533C}"/>
              </a:ext>
            </a:extLst>
          </p:cNvPr>
          <p:cNvSpPr txBox="1"/>
          <p:nvPr/>
        </p:nvSpPr>
        <p:spPr>
          <a:xfrm>
            <a:off x="136124" y="1847338"/>
            <a:ext cx="11955262" cy="34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o-RO" noProof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Pentru a evalua comportamentul sistemului nostru automatizat în fața unor date diverse, am decis să utilizăm date generate de AI pentru testarea a două componente esențiale din Performer: </a:t>
            </a:r>
            <a:r>
              <a:rPr lang="ro-RO" b="1" noProof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CompleteForm</a:t>
            </a:r>
            <a:r>
              <a:rPr lang="ro-RO" noProof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si </a:t>
            </a:r>
            <a:r>
              <a:rPr lang="ro-RO" b="1" noProof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MoveCreateVendorSubFolder</a:t>
            </a:r>
            <a:r>
              <a:rPr lang="ro-RO" noProof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Datele au fost generate sub forma unui fisier Excel, folosindu-se un prompt formulat astfel incat sa reflecte structura campurilor necesare.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o-RO" noProof="1">
                <a:latin typeface="Cambria" panose="02040503050406030204" pitchFamily="18" charset="0"/>
                <a:ea typeface="Cambria" panose="02040503050406030204" pitchFamily="18" charset="0"/>
              </a:rPr>
              <a:t>Scopul acestei testari este: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o-RO" noProof="1">
                <a:latin typeface="Cambria" panose="02040503050406030204" pitchFamily="18" charset="0"/>
                <a:ea typeface="Cambria" panose="02040503050406030204" pitchFamily="18" charset="0"/>
              </a:rPr>
              <a:t>Să verificăm dacă sistemul nostru poate gestiona date realiste, dar necunoscute anterior.</a:t>
            </a:r>
          </a:p>
          <a:p>
            <a:pPr marL="285750" indent="-285750" algn="just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o-RO" noProof="1">
                <a:latin typeface="Cambria" panose="02040503050406030204" pitchFamily="18" charset="0"/>
                <a:ea typeface="Cambria" panose="02040503050406030204" pitchFamily="18" charset="0"/>
              </a:rPr>
              <a:t>Să determinăm dacă validările logice implementate în fiecare componentă pot decide corect între date valide și invalide.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endParaRPr lang="ro-RO" noProof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76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0A8A-1E16-40BE-8860-08A0D455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2132"/>
            <a:ext cx="7729728" cy="1188720"/>
          </a:xfrm>
        </p:spPr>
        <p:txBody>
          <a:bodyPr/>
          <a:lstStyle/>
          <a:p>
            <a:r>
              <a:rPr lang="ro-RO" noProof="1"/>
              <a:t>TestAREA COMPONENTEI COMPLETEFORM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CFDB5-CB87-446A-96D8-2EF2E33E61BD}"/>
              </a:ext>
            </a:extLst>
          </p:cNvPr>
          <p:cNvSpPr txBox="1"/>
          <p:nvPr/>
        </p:nvSpPr>
        <p:spPr>
          <a:xfrm>
            <a:off x="118369" y="1540852"/>
            <a:ext cx="11955262" cy="2998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o-RO" noProof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Componenta este responsabila cu completarea unui Google Form folosind datele generate. Pentru generarea datelor de test a fost folosit urmatorul prompt: </a:t>
            </a:r>
            <a:endParaRPr lang="en-US" noProof="1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  <a:spcAft>
                <a:spcPts val="1000"/>
              </a:spcAft>
            </a:pPr>
            <a:r>
              <a:rPr lang="ro-RO" i="1" noProof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Vreau să generezi direct un fișier Excel completat cu 10 rânduri de date fictive de test pentru acest formular:  Datele calendaristice sunt formatate "mm/dd/yyyy". VAT 5,19,21</a:t>
            </a:r>
            <a:r>
              <a:rPr lang="en-US" i="1" noProof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o-RO" i="1" noProof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Vendor Name, Invoice Number, Invoice Date, Due Date, Vendor Addres, Billing Address, Shipping Address, Ordered Items, Total Amount, VATEXCEL-ul trebuie să conțină toate coloanele corespunzătoare câmpurilor din formular și să fie completat cu date realiste.</a:t>
            </a:r>
            <a:endParaRPr lang="ro-RO" noProof="1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o-RO" noProof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 urma prompt-ului a fost generat urmatorul excel: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endParaRPr lang="ro-RO" noProof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8D7C8-CD3E-4966-9B8A-81F7C24A4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23" y="4097925"/>
            <a:ext cx="11603424" cy="209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01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613D80-07EF-4A92-81F4-ABBB937527FC}"/>
              </a:ext>
            </a:extLst>
          </p:cNvPr>
          <p:cNvSpPr txBox="1"/>
          <p:nvPr/>
        </p:nvSpPr>
        <p:spPr>
          <a:xfrm>
            <a:off x="130206" y="2734322"/>
            <a:ext cx="11931588" cy="1786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o-RO" noProof="1">
                <a:latin typeface="Cambria" panose="02040503050406030204" pitchFamily="18" charset="0"/>
                <a:ea typeface="Cambria" panose="02040503050406030204" pitchFamily="18" charset="0"/>
              </a:rPr>
              <a:t>In urma prompt-ului, AI-ul a generat date coerente si complete pentru toate campurile necesare, respectand formatul datelor astfel incat sa fie compatibile cu cerintele formatului, nefiind nevoie de interventia manuala asupra datelor generate.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o-RO" noProof="1">
                <a:latin typeface="Cambria" panose="02040503050406030204" pitchFamily="18" charset="0"/>
                <a:ea typeface="Cambria" panose="02040503050406030204" pitchFamily="18" charset="0"/>
              </a:rPr>
              <a:t>In final, pentru toate cele 10 cazuri generate testele au trecut cu success, fara a se identifica erori de completare, time-out-uri sau alte exceptii legate de UI.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18626B-8547-43AF-B0E1-8B33D08F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280" y="618462"/>
            <a:ext cx="7729728" cy="1188720"/>
          </a:xfrm>
        </p:spPr>
        <p:txBody>
          <a:bodyPr/>
          <a:lstStyle/>
          <a:p>
            <a:r>
              <a:rPr lang="ro-RO" noProof="1"/>
              <a:t>Rezultatele testarii</a:t>
            </a:r>
          </a:p>
        </p:txBody>
      </p:sp>
    </p:spTree>
    <p:extLst>
      <p:ext uri="{BB962C8B-B14F-4D97-AF65-F5344CB8AC3E}">
        <p14:creationId xmlns:p14="http://schemas.microsoft.com/office/powerpoint/2010/main" val="992598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D4BD-371F-4AE9-B5BE-BE0D541C0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1111"/>
            <a:ext cx="7729728" cy="1188720"/>
          </a:xfrm>
        </p:spPr>
        <p:txBody>
          <a:bodyPr/>
          <a:lstStyle/>
          <a:p>
            <a:r>
              <a:rPr lang="ro-RO" noProof="1"/>
              <a:t>TestAREA COMPONENTEI MOVECREATEVENDORSUBFOLDER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55FBF-9E41-4EDB-BA6C-5C43EB37CADE}"/>
              </a:ext>
            </a:extLst>
          </p:cNvPr>
          <p:cNvSpPr txBox="1"/>
          <p:nvPr/>
        </p:nvSpPr>
        <p:spPr>
          <a:xfrm>
            <a:off x="136124" y="1847337"/>
            <a:ext cx="12055876" cy="2870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o-RO" noProof="1">
                <a:latin typeface="Cambria" panose="02040503050406030204" pitchFamily="18" charset="0"/>
                <a:ea typeface="Cambria" panose="02040503050406030204" pitchFamily="18" charset="0"/>
              </a:rPr>
              <a:t>Componenta MoveCreateVendorSubfolder este responsabilă cu organizarea emailurilor cu facturi procesate, prin mutarea acestora în subfoldere corespunzătoare fiecărui vendor. Pentru validare, vendorul trebuie să existe într-o listă internă aprobată (approvedVendorsList). Dacă vendorul nu este găsit în această listă, componenta nu creează subfolderul și generează o eroare logică. Pentru generarea fisierului excel de test a fost folosit urmatorul prompt: </a:t>
            </a:r>
            <a:endParaRPr lang="en-US" noProof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lnSpc>
                <a:spcPct val="115000"/>
              </a:lnSpc>
              <a:spcAft>
                <a:spcPts val="1000"/>
              </a:spcAft>
            </a:pPr>
            <a:r>
              <a:rPr lang="ro-RO" i="1" noProof="1">
                <a:latin typeface="Cambria" panose="02040503050406030204" pitchFamily="18" charset="0"/>
                <a:ea typeface="Cambria" panose="02040503050406030204" pitchFamily="18" charset="0"/>
              </a:rPr>
              <a:t>Vreau să generezi direct un fișier EXCEL completat cu 10 rânduri de date fictive de test pentru acest formular:</a:t>
            </a:r>
            <a:r>
              <a:rPr lang="en-US" i="1" noProof="1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o-RO" i="1" noProof="1">
                <a:latin typeface="Cambria" panose="02040503050406030204" pitchFamily="18" charset="0"/>
                <a:ea typeface="Cambria" panose="02040503050406030204" pitchFamily="18" charset="0"/>
              </a:rPr>
              <a:t>EmaildID (string, Outlook EmailID)</a:t>
            </a:r>
            <a:r>
              <a:rPr lang="en-US" i="1" noProof="1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o-RO" i="1" noProof="1">
                <a:latin typeface="Cambria" panose="02040503050406030204" pitchFamily="18" charset="0"/>
                <a:ea typeface="Cambria" panose="02040503050406030204" pitchFamily="18" charset="0"/>
              </a:rPr>
              <a:t>VendorName (string), Account (string), ParentFolder (string) EXCEL-ul trebuie să fie completat cu date realiste.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ro-RO" noProof="1">
                <a:latin typeface="Cambria" panose="02040503050406030204" pitchFamily="18" charset="0"/>
                <a:ea typeface="Cambria" panose="02040503050406030204" pitchFamily="18" charset="0"/>
              </a:rPr>
              <a:t>In urma acestui prompt, s-a obtinut urmatorul fisier excel, cu 10 inregistrari.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959590-0AC4-44F1-8BBA-094A3ECFA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80" y="4796416"/>
            <a:ext cx="10545053" cy="186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93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7540-8A5E-4DC7-9C10-CAA74CB5A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9914" y="982447"/>
            <a:ext cx="7729728" cy="1188720"/>
          </a:xfrm>
        </p:spPr>
        <p:txBody>
          <a:bodyPr/>
          <a:lstStyle/>
          <a:p>
            <a:r>
              <a:rPr lang="ro-RO" noProof="1"/>
              <a:t>Rezultatele testarii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E7AABE-783B-4641-BCFA-F2C00A9EA8EF}"/>
              </a:ext>
            </a:extLst>
          </p:cNvPr>
          <p:cNvSpPr/>
          <p:nvPr/>
        </p:nvSpPr>
        <p:spPr>
          <a:xfrm>
            <a:off x="798990" y="2999264"/>
            <a:ext cx="109905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noProof="1">
                <a:latin typeface="Cambria" panose="02040503050406030204" pitchFamily="18" charset="0"/>
                <a:ea typeface="Cambria" panose="02040503050406030204" pitchFamily="18" charset="0"/>
              </a:rPr>
              <a:t>În cadrul testării cu date generate de AI, toate cele 10 cazuri de test pentru componenta </a:t>
            </a:r>
            <a:r>
              <a:rPr lang="ro-RO" b="1" noProof="1">
                <a:latin typeface="Cambria" panose="02040503050406030204" pitchFamily="18" charset="0"/>
                <a:ea typeface="Cambria" panose="02040503050406030204" pitchFamily="18" charset="0"/>
              </a:rPr>
              <a:t>MoveCreateVendorSubfolder</a:t>
            </a:r>
            <a:r>
              <a:rPr lang="ro-RO" noProof="1">
                <a:latin typeface="Cambria" panose="02040503050406030204" pitchFamily="18" charset="0"/>
                <a:ea typeface="Cambria" panose="02040503050406030204" pitchFamily="18" charset="0"/>
              </a:rPr>
              <a:t> au eșuat conform așteptărilor, din cauza faptului că numele vendorilor generați automat nu se regăseau în lista aprobată de furnizori (approvedVendorsList), configurată în logica robotului. </a:t>
            </a:r>
          </a:p>
          <a:p>
            <a:pPr algn="just"/>
            <a:endParaRPr lang="ro-RO" noProof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o-RO" noProof="1">
                <a:latin typeface="Cambria" panose="02040503050406030204" pitchFamily="18" charset="0"/>
                <a:ea typeface="Cambria" panose="02040503050406030204" pitchFamily="18" charset="0"/>
              </a:rPr>
              <a:t>Prin acest comportament se confirmă faptul că validările business implementate în robot sunt active și eficiente, protejând structura dosarelor si ca rezultatul este pozitiv, deoarece sistemul a reacționat corect la date eronate.</a:t>
            </a:r>
          </a:p>
          <a:p>
            <a:endParaRPr lang="ro-RO" noProof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ro-RO" noProof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0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EAE3B-56CA-87D9-F16E-BB076C44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1"/>
              <a:t>Solutia testata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1959-3431-B019-9041-3E4FA7A1B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1800" kern="1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 acest proiect am ales sa testam, un robot dezvoltat in UiPath Studio folosind framework-ul REFramework. Procesul este fost structurat in doua componente esentiale: Dispatcher si Performer.</a:t>
            </a:r>
          </a:p>
          <a:p>
            <a:pPr lvl="1"/>
            <a:r>
              <a:rPr lang="ro-RO" kern="1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Dispatcher-ul preia facturile electronice din email, extrage informatiile necesare dintr-un anumit tip de factura si le transmite catre Performer. </a:t>
            </a:r>
          </a:p>
          <a:p>
            <a:pPr lvl="1"/>
            <a:r>
              <a:rPr lang="ro-RO" kern="1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Performer-ul utilizeaza apoi aceste informatii pentru a completa automat un formular intr-un browser web. De asemenea, facturile procesate sunt organizate prin mutarea acestora in foldere specifice fiecarui vendor, facilitand astfel gestionarea si arhivarea documentelor.</a:t>
            </a:r>
          </a:p>
          <a:p>
            <a:r>
              <a:rPr lang="ro-RO" kern="1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Demo</a:t>
            </a:r>
            <a:r>
              <a:rPr lang="ro-RO" kern="100" noProof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pentru a demonstra functionaltiatea robotului:</a:t>
            </a:r>
          </a:p>
          <a:p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8478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5C2F38CC-9444-B0DC-119A-3C729CD2E6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31" y="222006"/>
            <a:ext cx="10585938" cy="633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0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DF2D-B310-8700-77B9-E8112BF6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1800" b="1" kern="1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Setup-ul proiectului</a:t>
            </a:r>
            <a:br>
              <a:rPr lang="ro-RO" sz="1800" kern="1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o-RO" noProof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B0E71-E604-D9D9-2035-76A131DF1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sz="1800" kern="1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Configurarea proiectului implica utilizarea urmatoarelor tehnologii: </a:t>
            </a:r>
          </a:p>
          <a:p>
            <a:pPr lvl="1"/>
            <a:r>
              <a:rPr lang="ro-RO" kern="1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UiPath Studio pentru dezvoltarea efectiva a robotului folosind framework-ul REFramework. UiPath Test Suite faciliteaza testarea automatizata a robotului, permitand identificarea rapida a erorilor si validarea performantelor robotului in conditii diverse de executie.</a:t>
            </a:r>
          </a:p>
          <a:p>
            <a:r>
              <a:rPr lang="ro-RO" sz="1800" kern="1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UiPath Orchestrator ofera posibilitatea de a gestiona centralizat robotul, permitand monitorizarea, administrarea si programarea eficienta a executiei robotului, precum si monitorizarea si vizualizarea test case-urilor definite, astfel incat sa fie asigurata functionarea continua si stabila a automatizarii.</a:t>
            </a:r>
          </a:p>
          <a:p>
            <a:r>
              <a:rPr lang="ro-RO" sz="1800" kern="100" noProof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Activities din UiPath sunt utilizate pentru a crea si implementa teste specifice procesului automatizat, asigurand astfel un nivel ridicat de incredere in corectitudinea si fiabilitatea rezultatelor obtinute.</a:t>
            </a:r>
          </a:p>
          <a:p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357836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E8BEB-E460-3128-547D-B41F86FF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1"/>
              <a:t>Abordadrea aleasa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ACA505-3A6C-1EE9-F53B-E60C461E91EC}"/>
              </a:ext>
            </a:extLst>
          </p:cNvPr>
          <p:cNvSpPr txBox="1"/>
          <p:nvPr/>
        </p:nvSpPr>
        <p:spPr>
          <a:xfrm>
            <a:off x="1169377" y="2435469"/>
            <a:ext cx="9495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noProof="1"/>
              <a:t>Am testat soluția RPA aplicând unit </a:t>
            </a:r>
            <a:r>
              <a:rPr lang="ro-RO" i="1" noProof="1"/>
              <a:t>testing</a:t>
            </a:r>
            <a:r>
              <a:rPr lang="ro-RO" noProof="1"/>
              <a:t>, </a:t>
            </a:r>
            <a:r>
              <a:rPr lang="ro-RO" i="1" noProof="1"/>
              <a:t>mock</a:t>
            </a:r>
            <a:r>
              <a:rPr lang="ro-RO" noProof="1"/>
              <a:t> </a:t>
            </a:r>
            <a:r>
              <a:rPr lang="ro-RO" i="1" noProof="1"/>
              <a:t>testing</a:t>
            </a:r>
            <a:r>
              <a:rPr lang="ro-RO" noProof="1"/>
              <a:t> și </a:t>
            </a:r>
            <a:r>
              <a:rPr lang="ro-RO" i="1" noProof="1"/>
              <a:t>integration testing</a:t>
            </a:r>
            <a:r>
              <a:rPr lang="ro-RO" noProof="1"/>
              <a:t>, pentru a verifica atât componentele individuale, cât și funcționarea completă a fluxului. Toate cazurile de test au fost documentate riguros în fișiere Excel, acoperind scenarii reale și excepționale pentru Dispatcher și Performer.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5F8AB-CCC9-1E04-29A9-FCF7A3A4249A}"/>
              </a:ext>
            </a:extLst>
          </p:cNvPr>
          <p:cNvSpPr txBox="1"/>
          <p:nvPr/>
        </p:nvSpPr>
        <p:spPr>
          <a:xfrm>
            <a:off x="1169377" y="3851031"/>
            <a:ext cx="93638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noProof="1"/>
              <a:t>Am testat în mod izolat activitățile critice (extragerea datelor din factură PDF, validarea structurii fișierului etc.), folosind date simulate (mocked).</a:t>
            </a:r>
          </a:p>
          <a:p>
            <a:endParaRPr lang="ro-RO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noProof="1"/>
              <a:t>Am testat interacțiunea completă între componentele Dispatcher și Performer, verificând funcționarea cap-coadă a fluxului automatizat.</a:t>
            </a:r>
          </a:p>
          <a:p>
            <a:endParaRPr lang="ro-RO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noProof="1"/>
              <a:t>Am documentat toate componentele și cazurile de test într-un fișier Excel structurat, atât pentru Dispatcher, cât și pentru Performer.</a:t>
            </a:r>
          </a:p>
          <a:p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418016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0B0D6-8B30-FD80-20A4-C824CADDDCE1}"/>
              </a:ext>
            </a:extLst>
          </p:cNvPr>
          <p:cNvSpPr txBox="1"/>
          <p:nvPr/>
        </p:nvSpPr>
        <p:spPr>
          <a:xfrm>
            <a:off x="677008" y="325315"/>
            <a:ext cx="107529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noProof="1"/>
              <a:t>Pentru dispecher am testat urmatoarele componentele FilterProcess si ExtractInvoiceDetails si am luat in considerare urmatoarele cazuri:</a:t>
            </a:r>
          </a:p>
          <a:p>
            <a:r>
              <a:rPr lang="ro-RO" noProof="1"/>
              <a:t>Pentru FilterProcess:</a:t>
            </a:r>
          </a:p>
          <a:p>
            <a:endParaRPr lang="ro-RO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E3CC1-730A-9708-FC5C-0728BCC6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0" y="1301399"/>
            <a:ext cx="11948747" cy="1605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0E2343-525A-8755-3271-F1E2C8394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" y="3687601"/>
            <a:ext cx="11948747" cy="1258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D49196-C34D-C18C-501F-E583570D3D0C}"/>
              </a:ext>
            </a:extLst>
          </p:cNvPr>
          <p:cNvSpPr txBox="1"/>
          <p:nvPr/>
        </p:nvSpPr>
        <p:spPr>
          <a:xfrm>
            <a:off x="677008" y="3244334"/>
            <a:ext cx="8458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noProof="1"/>
              <a:t>Pentru ExtractiInvoiceDetails: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E83272-CAA6-513F-2DAF-6F3DD63BF825}"/>
              </a:ext>
            </a:extLst>
          </p:cNvPr>
          <p:cNvSpPr/>
          <p:nvPr/>
        </p:nvSpPr>
        <p:spPr>
          <a:xfrm>
            <a:off x="756138" y="5727198"/>
            <a:ext cx="606670" cy="20222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3DC17A-14E5-F613-BF62-12656D11DF50}"/>
              </a:ext>
            </a:extLst>
          </p:cNvPr>
          <p:cNvSpPr/>
          <p:nvPr/>
        </p:nvSpPr>
        <p:spPr>
          <a:xfrm>
            <a:off x="756138" y="6304139"/>
            <a:ext cx="606670" cy="20222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noProof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B9DAD0-96B2-5DAB-9E45-24DEFFB00E8C}"/>
              </a:ext>
            </a:extLst>
          </p:cNvPr>
          <p:cNvSpPr txBox="1"/>
          <p:nvPr/>
        </p:nvSpPr>
        <p:spPr>
          <a:xfrm>
            <a:off x="1477108" y="5613450"/>
            <a:ext cx="533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noProof="1"/>
              <a:t>- Cazuri ce nu au functionat asa cum ne asteptam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A00F5-E3BE-77E5-718B-1104EC82771A}"/>
              </a:ext>
            </a:extLst>
          </p:cNvPr>
          <p:cNvSpPr txBox="1"/>
          <p:nvPr/>
        </p:nvSpPr>
        <p:spPr>
          <a:xfrm>
            <a:off x="1477108" y="6137030"/>
            <a:ext cx="5319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noProof="1"/>
              <a:t>- Cazuri ce au functionat cum ne asteptam</a:t>
            </a:r>
          </a:p>
        </p:txBody>
      </p:sp>
    </p:spTree>
    <p:extLst>
      <p:ext uri="{BB962C8B-B14F-4D97-AF65-F5344CB8AC3E}">
        <p14:creationId xmlns:p14="http://schemas.microsoft.com/office/powerpoint/2010/main" val="67403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20B157-5136-C607-EC26-66C61DD84233}"/>
              </a:ext>
            </a:extLst>
          </p:cNvPr>
          <p:cNvSpPr txBox="1"/>
          <p:nvPr/>
        </p:nvSpPr>
        <p:spPr>
          <a:xfrm>
            <a:off x="597877" y="325315"/>
            <a:ext cx="108936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noProof="1"/>
              <a:t>Pentru perfomer am testat urmatoarele componentele ProcessInvoice,MoveCreateVendorSubfolder, GenerateReport, CompleteForm am luat in considerare urmatoarele cazuri:</a:t>
            </a:r>
          </a:p>
          <a:p>
            <a:r>
              <a:rPr lang="ro-RO" noProof="1"/>
              <a:t>Pentru FilterProcess:</a:t>
            </a:r>
          </a:p>
          <a:p>
            <a:endParaRPr lang="ro-RO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9662C-4605-B38E-C82C-2BCC6183D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54" y="1277675"/>
            <a:ext cx="11251223" cy="7245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3C620E-3576-C45F-680E-5CE6E1D93B82}"/>
              </a:ext>
            </a:extLst>
          </p:cNvPr>
          <p:cNvSpPr txBox="1"/>
          <p:nvPr/>
        </p:nvSpPr>
        <p:spPr>
          <a:xfrm>
            <a:off x="597877" y="2108672"/>
            <a:ext cx="320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noProof="1"/>
              <a:t>MoveCreateVendorSubfolder: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269E04-B604-7947-2A6D-9367CBD71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54" y="2584463"/>
            <a:ext cx="11251223" cy="7334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3F7447-07CC-7E56-7604-F4960809B9D3}"/>
              </a:ext>
            </a:extLst>
          </p:cNvPr>
          <p:cNvSpPr txBox="1"/>
          <p:nvPr/>
        </p:nvSpPr>
        <p:spPr>
          <a:xfrm>
            <a:off x="597877" y="3424340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noProof="1"/>
              <a:t>GenerateReport: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4E12C78-FE53-5611-5D4E-B73251DF0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54" y="3921801"/>
            <a:ext cx="11251223" cy="8182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CCCE5EF-D0EB-6D9F-B8B2-083148EC3134}"/>
              </a:ext>
            </a:extLst>
          </p:cNvPr>
          <p:cNvSpPr txBox="1"/>
          <p:nvPr/>
        </p:nvSpPr>
        <p:spPr>
          <a:xfrm>
            <a:off x="597877" y="497459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noProof="1"/>
              <a:t>CompleteForm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7F03D41-361D-849B-BCF7-B5C8866B2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454" y="5564112"/>
            <a:ext cx="11251223" cy="86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7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F8CC-EA3E-C679-B089-71A38257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noProof="1"/>
              <a:t>Studiile de caz abordate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EB576-4907-54A8-F5DE-8AD9C8A9F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noProof="1"/>
              <a:t>Studiul de caz pentru perfomer:</a:t>
            </a:r>
          </a:p>
          <a:p>
            <a:pPr marL="0" indent="0">
              <a:buNone/>
            </a:pPr>
            <a: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 analizează comportamentul unui robot UiPath care procesează emailuri cu facturi în scenarii repetate de execuție. Scopul este măsurarea performanței și robusteței rularilor. Se monitorizează:</a:t>
            </a:r>
          </a:p>
          <a:p>
            <a: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durata fiecărei rulări,</a:t>
            </a:r>
            <a:endParaRPr lang="ro-RO" noProof="1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statusul acesteia (</a:t>
            </a:r>
            <a:r>
              <a:rPr lang="ro-RO" sz="1800" noProof="1">
                <a:solidFill>
                  <a:srgbClr val="00B05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Succes</a:t>
            </a:r>
            <a: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/ </a:t>
            </a:r>
            <a:r>
              <a:rPr lang="ro-RO" sz="1800" noProof="1">
                <a:solidFill>
                  <a:srgbClr val="FF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Failed</a:t>
            </a:r>
            <a: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/ </a:t>
            </a:r>
            <a:r>
              <a:rPr lang="ro-RO" sz="1800" noProof="1">
                <a:solidFill>
                  <a:srgbClr val="FFC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Retry</a:t>
            </a:r>
            <a: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  <a:endParaRPr lang="ro-RO" noProof="1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variația între rulari</a:t>
            </a:r>
            <a:r>
              <a:rPr lang="ro-RO" noProof="1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și eventualele patternuri de durată pe baza clusterelor.</a:t>
            </a:r>
          </a:p>
          <a:p>
            <a:pPr marL="0" indent="0">
              <a:buNone/>
            </a:pPr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1496919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548DDFD-8773-6B62-0698-39EFED5C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4" y="1499071"/>
            <a:ext cx="7534512" cy="36170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6DDE90-0F64-2AD4-6578-D4491CE9D725}"/>
              </a:ext>
            </a:extLst>
          </p:cNvPr>
          <p:cNvSpPr txBox="1"/>
          <p:nvPr/>
        </p:nvSpPr>
        <p:spPr>
          <a:xfrm>
            <a:off x="7671006" y="690640"/>
            <a:ext cx="4607170" cy="5788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ro-RO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Graficul 'Clustere de rulari pe baza duratei' grupează execuțiile în 3 clustere:</a:t>
            </a:r>
            <a:br>
              <a:rPr lang="ro-RO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ro-RO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Cluster 0 – rulări stabile (~25-30s)</a:t>
            </a:r>
            <a:br>
              <a:rPr lang="ro-RO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ro-RO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Cluster 1 – rulări rapide (~1-5s)</a:t>
            </a:r>
            <a:br>
              <a:rPr lang="ro-RO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ro-RO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Cluster 2 – rulări foarte lente (~60s)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ro-RO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Cluster 2: Application exception: element UI gasit, dar a esuat la validarea elementului UI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ro-RO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Cluster 1: Validare vendor esuata</a:t>
            </a: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ro-RO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Cluster 0: Rulare fara nicio eroare</a:t>
            </a:r>
            <a:endParaRPr lang="ro-RO" sz="1800" noProof="1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b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b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Această segmentare ajută la:</a:t>
            </a:r>
            <a:b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Identificarea rularilor „standard” vs. anormale.</a:t>
            </a:r>
            <a:b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ro-RO" sz="1800" noProof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- Analiza potențialelor blocaje în rulări lente.</a:t>
            </a:r>
          </a:p>
          <a:p>
            <a:endParaRPr lang="ro-RO" noProof="1"/>
          </a:p>
        </p:txBody>
      </p:sp>
    </p:spTree>
    <p:extLst>
      <p:ext uri="{BB962C8B-B14F-4D97-AF65-F5344CB8AC3E}">
        <p14:creationId xmlns:p14="http://schemas.microsoft.com/office/powerpoint/2010/main" val="36650745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199</TotalTime>
  <Words>1271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</vt:lpstr>
      <vt:lpstr>Gill Sans MT</vt:lpstr>
      <vt:lpstr>Symbol</vt:lpstr>
      <vt:lpstr>Times New Roman</vt:lpstr>
      <vt:lpstr>Parcel</vt:lpstr>
      <vt:lpstr>testarea sistemelor software  Testare automata folosind un robot</vt:lpstr>
      <vt:lpstr>Solutia testata</vt:lpstr>
      <vt:lpstr>PowerPoint Presentation</vt:lpstr>
      <vt:lpstr>Setup-ul proiectului </vt:lpstr>
      <vt:lpstr>Abordadrea aleasa</vt:lpstr>
      <vt:lpstr>PowerPoint Presentation</vt:lpstr>
      <vt:lpstr>PowerPoint Presentation</vt:lpstr>
      <vt:lpstr>Studiile de caz abordate</vt:lpstr>
      <vt:lpstr>PowerPoint Presentation</vt:lpstr>
      <vt:lpstr>PowerPoint Presentation</vt:lpstr>
      <vt:lpstr>PowerPoint Presentation</vt:lpstr>
      <vt:lpstr>PowerPoint Presentation</vt:lpstr>
      <vt:lpstr>Testare cu datele generate de ai</vt:lpstr>
      <vt:lpstr>TestAREA COMPONENTEI COMPLETEFORM</vt:lpstr>
      <vt:lpstr>Rezultatele testarii</vt:lpstr>
      <vt:lpstr>TestAREA COMPONENTEI MOVECREATEVENDORSUBFOLDER</vt:lpstr>
      <vt:lpstr>Rezultatele testarii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testarea sistemelor software  Testare automata folosind un robot</dc:title>
  <dc:creator>Gavriil Vlad Turis</dc:creator>
  <cp:lastModifiedBy>Rares SANDRU</cp:lastModifiedBy>
  <cp:revision>46</cp:revision>
  <dcterms:created xsi:type="dcterms:W3CDTF">2025-05-14T18:29:06Z</dcterms:created>
  <dcterms:modified xsi:type="dcterms:W3CDTF">2025-05-20T18:46:42Z</dcterms:modified>
</cp:coreProperties>
</file>