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1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1D547B-CDC5-42F2-B99D-34A2C20C3DD3}" type="datetimeFigureOut">
              <a:rPr lang="ro-RO" smtClean="0"/>
              <a:t>15.05.2025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60360A-28E3-42C3-9B28-244A0BF5643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45925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8780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93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174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351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25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487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01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60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200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137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5/15/2025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398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07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FAB35-A947-8149-5C19-5A0612D40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4262" y="1964267"/>
            <a:ext cx="8994529" cy="2421464"/>
          </a:xfrm>
        </p:spPr>
        <p:txBody>
          <a:bodyPr>
            <a:normAutofit/>
          </a:bodyPr>
          <a:lstStyle/>
          <a:p>
            <a:r>
              <a:rPr lang="en-US" dirty="0" err="1"/>
              <a:t>testarea</a:t>
            </a:r>
            <a:r>
              <a:rPr lang="en-US" dirty="0"/>
              <a:t> </a:t>
            </a:r>
            <a:r>
              <a:rPr lang="en-US" dirty="0" err="1"/>
              <a:t>sistemelor</a:t>
            </a:r>
            <a:r>
              <a:rPr lang="en-US" dirty="0"/>
              <a:t> software</a:t>
            </a:r>
            <a:br>
              <a:rPr lang="en-US" dirty="0"/>
            </a:br>
            <a:br>
              <a:rPr lang="en-US" dirty="0"/>
            </a:br>
            <a:r>
              <a:rPr lang="en-US" sz="2700" dirty="0" err="1"/>
              <a:t>Testare</a:t>
            </a:r>
            <a:r>
              <a:rPr lang="en-US" sz="2700" dirty="0"/>
              <a:t> automata </a:t>
            </a:r>
            <a:r>
              <a:rPr lang="en-US" sz="2700" dirty="0" err="1"/>
              <a:t>folosind</a:t>
            </a:r>
            <a:r>
              <a:rPr lang="en-US" sz="2700" dirty="0"/>
              <a:t> un robot</a:t>
            </a:r>
            <a:endParaRPr lang="ro-RO" sz="2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8601BC-C96B-1ADF-2025-FD1C4EC47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484076"/>
            <a:ext cx="6801612" cy="1108361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Ilie Octavian Tudor</a:t>
            </a:r>
          </a:p>
          <a:p>
            <a:r>
              <a:rPr lang="en-US" dirty="0"/>
              <a:t>Lazar William Patrick</a:t>
            </a:r>
          </a:p>
          <a:p>
            <a:r>
              <a:rPr lang="en-US" dirty="0"/>
              <a:t>Rares </a:t>
            </a:r>
            <a:r>
              <a:rPr lang="en-US" dirty="0" err="1"/>
              <a:t>sandru</a:t>
            </a:r>
            <a:endParaRPr lang="en-US" dirty="0"/>
          </a:p>
          <a:p>
            <a:r>
              <a:rPr lang="en-US" dirty="0"/>
              <a:t>Turis Gavriil-</a:t>
            </a:r>
            <a:r>
              <a:rPr lang="en-US" dirty="0" err="1"/>
              <a:t>vlad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277283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99BD093-50BD-E623-B66A-2EF4C0AAE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77" y="334107"/>
            <a:ext cx="4114800" cy="31564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6B281D-7798-C4FA-2876-7B17BC01814B}"/>
              </a:ext>
            </a:extLst>
          </p:cNvPr>
          <p:cNvSpPr txBox="1"/>
          <p:nvPr/>
        </p:nvSpPr>
        <p:spPr>
          <a:xfrm>
            <a:off x="5468815" y="422031"/>
            <a:ext cx="60139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Graficul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'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Durata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medie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: Successful vs. Failed/Retry'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arată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o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diferență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semnificativă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: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Succesful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: ~16s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Failed/Retry: ~60s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Acest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contrast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sugerează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că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eșecurile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sunt corelate cu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întârzieri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sau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timeouts.</a:t>
            </a:r>
            <a:endParaRPr lang="ro-RO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endParaRPr lang="ro-R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8A00C6-DDFA-A1BB-0A80-A27967926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77" y="3730950"/>
            <a:ext cx="6485792" cy="27929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8E33F3-3F5C-B6A0-DE0D-4A7E7228E9F3}"/>
              </a:ext>
            </a:extLst>
          </p:cNvPr>
          <p:cNvSpPr txBox="1"/>
          <p:nvPr/>
        </p:nvSpPr>
        <p:spPr>
          <a:xfrm>
            <a:off x="7728438" y="3730950"/>
            <a:ext cx="39213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Graficul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'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Durată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rulări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valide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și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puncte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pentru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Failed/Retry':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Arată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rulările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valide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linie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portocalie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)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Pune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în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evidență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rulările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eșuate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(cu X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roșu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)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Adaugă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o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linie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medie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pentru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vizualizare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rapidă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deviațiilor</a:t>
            </a:r>
            <a:endParaRPr lang="ro-RO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919106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CAA954-A48D-4305-12C5-B8FA5C1B4329}"/>
              </a:ext>
            </a:extLst>
          </p:cNvPr>
          <p:cNvSpPr txBox="1"/>
          <p:nvPr/>
        </p:nvSpPr>
        <p:spPr>
          <a:xfrm>
            <a:off x="764931" y="378069"/>
            <a:ext cx="10788161" cy="3583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Studiu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caz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dispecher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simuleaza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situatia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unde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trebuie să proceseze un volum mai mare de facturi primite pe email. Într-un interval scurt, robotul primește 10 emailuri, fiecare conținând un document PDF cu o factură atașată.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Scopul este: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să extragă datele esențiale (de exemplu, număr factură, dată emitere, sumă totală, furnizor),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să adauge aceste date ca tranzacții într-un Orchestrator </a:t>
            </a:r>
            <a:r>
              <a:rPr lang="ro-RO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Queue</a:t>
            </a: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să asigure un timp de răspuns rezonabil,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o-RO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și să gestioneze corect eventualele erori sau formate incorecte.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o-RO" dirty="0"/>
          </a:p>
          <a:p>
            <a:endParaRPr lang="ro-RO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53CAEC-775B-1AB3-C548-C24C668F8D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31" y="3499339"/>
            <a:ext cx="5680367" cy="305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856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4D93910-E6CC-2BC8-BE46-5FB65EB017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422" y="1537335"/>
            <a:ext cx="5731510" cy="35547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0D1C79-56A9-6FA2-F153-6174ED7F10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09" y="1537334"/>
            <a:ext cx="5023876" cy="355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148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A78F1-894B-E28D-F4EC-0595C5530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115" y="272233"/>
            <a:ext cx="7729728" cy="1188720"/>
          </a:xfrm>
        </p:spPr>
        <p:txBody>
          <a:bodyPr/>
          <a:lstStyle/>
          <a:p>
            <a:r>
              <a:rPr lang="en-US" dirty="0" err="1"/>
              <a:t>Testare</a:t>
            </a:r>
            <a:r>
              <a:rPr lang="en-US" dirty="0"/>
              <a:t> cu </a:t>
            </a:r>
            <a:r>
              <a:rPr lang="en-US" dirty="0" err="1"/>
              <a:t>datele</a:t>
            </a:r>
            <a:r>
              <a:rPr lang="en-US" dirty="0"/>
              <a:t> generate de ai</a:t>
            </a:r>
            <a:endParaRPr lang="ro-R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2B3FA0-020C-4320-8251-0A1A7243533C}"/>
              </a:ext>
            </a:extLst>
          </p:cNvPr>
          <p:cNvSpPr txBox="1"/>
          <p:nvPr/>
        </p:nvSpPr>
        <p:spPr>
          <a:xfrm>
            <a:off x="136124" y="1847338"/>
            <a:ext cx="11955262" cy="34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ro-RO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Pentru a evalua comportamentul sistemului nostru automatizat în fața unor date diverse, am decis să utilizăm date generate de</a:t>
            </a:r>
            <a:r>
              <a:rPr lang="en-US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ro-RO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AI pentru testarea a două componente esențiale din Performer:</a:t>
            </a:r>
            <a:r>
              <a:rPr lang="en-US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ro-RO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CompleteForm</a:t>
            </a:r>
            <a:r>
              <a:rPr lang="en-US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si</a:t>
            </a:r>
            <a:r>
              <a:rPr lang="en-US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MoveCreateVendorSubFolder</a:t>
            </a:r>
            <a:r>
              <a:rPr lang="en-US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Datele</a:t>
            </a:r>
            <a:r>
              <a:rPr lang="en-US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au </a:t>
            </a:r>
            <a:r>
              <a:rPr lang="en-US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fost</a:t>
            </a:r>
            <a:r>
              <a:rPr lang="en-US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generate sub forma </a:t>
            </a:r>
            <a:r>
              <a:rPr lang="en-US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unui</a:t>
            </a:r>
            <a:r>
              <a:rPr lang="en-US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fisier</a:t>
            </a:r>
            <a:r>
              <a:rPr lang="en-US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Excel, </a:t>
            </a:r>
            <a:r>
              <a:rPr lang="en-US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folosindu</a:t>
            </a:r>
            <a:r>
              <a:rPr lang="en-US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-se un prompt </a:t>
            </a:r>
            <a:r>
              <a:rPr lang="en-US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formulat</a:t>
            </a:r>
            <a:r>
              <a:rPr lang="en-US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astfel</a:t>
            </a:r>
            <a:r>
              <a:rPr lang="en-US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incat</a:t>
            </a:r>
            <a:r>
              <a:rPr lang="en-US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sa</a:t>
            </a:r>
            <a:r>
              <a:rPr lang="en-US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reflecte</a:t>
            </a:r>
            <a:r>
              <a:rPr lang="en-US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structura</a:t>
            </a:r>
            <a:r>
              <a:rPr lang="en-US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campurilor</a:t>
            </a:r>
            <a:r>
              <a:rPr lang="en-US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necesare</a:t>
            </a:r>
            <a:r>
              <a:rPr lang="en-US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Scopul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acestei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testari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este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285750" indent="-285750" algn="just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Să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verificăm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dacă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sistemul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nostru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poate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gestiona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date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realiste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dar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necunoscute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anterior.</a:t>
            </a:r>
          </a:p>
          <a:p>
            <a:pPr marL="285750" indent="-285750" algn="just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Să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determinăm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dacă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validările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logice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implementate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în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fiecare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componentă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pot decide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corect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între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date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valide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și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invalide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  <a:buNone/>
            </a:pPr>
            <a:endParaRPr lang="ro-RO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576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E0A8A-1E16-40BE-8860-08A0D4551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52132"/>
            <a:ext cx="7729728" cy="1188720"/>
          </a:xfrm>
        </p:spPr>
        <p:txBody>
          <a:bodyPr/>
          <a:lstStyle/>
          <a:p>
            <a:r>
              <a:rPr lang="en-US" dirty="0" err="1"/>
              <a:t>TestAREA</a:t>
            </a:r>
            <a:r>
              <a:rPr lang="en-US" dirty="0"/>
              <a:t> COMPONENTEI COMPLETEFORM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FCFDB5-CB87-446A-96D8-2EF2E33E61BD}"/>
              </a:ext>
            </a:extLst>
          </p:cNvPr>
          <p:cNvSpPr txBox="1"/>
          <p:nvPr/>
        </p:nvSpPr>
        <p:spPr>
          <a:xfrm>
            <a:off x="136124" y="1847338"/>
            <a:ext cx="11955262" cy="2551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Componenta </a:t>
            </a:r>
            <a:r>
              <a:rPr lang="en-US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este</a:t>
            </a:r>
            <a:r>
              <a:rPr lang="en-US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responsabila</a:t>
            </a:r>
            <a:r>
              <a:rPr lang="en-US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cu </a:t>
            </a:r>
            <a:r>
              <a:rPr lang="en-US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completarea</a:t>
            </a:r>
            <a:r>
              <a:rPr lang="en-US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unui</a:t>
            </a:r>
            <a:r>
              <a:rPr lang="en-US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Google Form </a:t>
            </a:r>
            <a:r>
              <a:rPr lang="en-US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folosind</a:t>
            </a:r>
            <a:r>
              <a:rPr lang="en-US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datele</a:t>
            </a:r>
            <a:r>
              <a:rPr lang="en-US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generate. </a:t>
            </a:r>
            <a:r>
              <a:rPr lang="en-US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Pentru</a:t>
            </a:r>
            <a:r>
              <a:rPr lang="en-US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generarea</a:t>
            </a:r>
            <a:r>
              <a:rPr lang="en-US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datelor</a:t>
            </a:r>
            <a:r>
              <a:rPr lang="en-US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de test a </a:t>
            </a:r>
            <a:r>
              <a:rPr lang="en-US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fost</a:t>
            </a:r>
            <a:r>
              <a:rPr lang="en-US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folosit</a:t>
            </a:r>
            <a:r>
              <a:rPr lang="en-US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urmatorul</a:t>
            </a:r>
            <a:r>
              <a:rPr lang="en-US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prompt: “</a:t>
            </a:r>
            <a:r>
              <a:rPr lang="en-US" i="1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Vreau</a:t>
            </a:r>
            <a:r>
              <a:rPr lang="en-US" i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să</a:t>
            </a:r>
            <a:r>
              <a:rPr lang="en-US" i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generezi</a:t>
            </a:r>
            <a:r>
              <a:rPr lang="en-US" i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direct un </a:t>
            </a:r>
            <a:r>
              <a:rPr lang="en-US" i="1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fișier</a:t>
            </a:r>
            <a:r>
              <a:rPr lang="en-US" i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Excel </a:t>
            </a:r>
            <a:r>
              <a:rPr lang="en-US" i="1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completat</a:t>
            </a:r>
            <a:r>
              <a:rPr lang="en-US" i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cu 10 </a:t>
            </a:r>
            <a:r>
              <a:rPr lang="en-US" i="1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rânduri</a:t>
            </a:r>
            <a:r>
              <a:rPr lang="en-US" i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de date fictive de test </a:t>
            </a:r>
            <a:r>
              <a:rPr lang="en-US" i="1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pentru</a:t>
            </a:r>
            <a:r>
              <a:rPr lang="en-US" i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acest</a:t>
            </a:r>
            <a:r>
              <a:rPr lang="en-US" i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formular</a:t>
            </a:r>
            <a:r>
              <a:rPr lang="en-US" i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:  </a:t>
            </a:r>
            <a:r>
              <a:rPr lang="en-US" i="1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Datele</a:t>
            </a:r>
            <a:r>
              <a:rPr lang="en-US" i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calendaristice</a:t>
            </a:r>
            <a:r>
              <a:rPr lang="en-US" i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sunt </a:t>
            </a:r>
            <a:r>
              <a:rPr lang="en-US" i="1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formatate</a:t>
            </a:r>
            <a:r>
              <a:rPr lang="en-US" i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"mm/dd/</a:t>
            </a:r>
            <a:r>
              <a:rPr lang="en-US" i="1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yyyy</a:t>
            </a:r>
            <a:r>
              <a:rPr lang="en-US" i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". VAT 5,19,21Vendor Name, Invoice Number, Invoice Date, Due Date, Vendor </a:t>
            </a:r>
            <a:r>
              <a:rPr lang="en-US" i="1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Addres</a:t>
            </a:r>
            <a:r>
              <a:rPr lang="en-US" i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Billing Address, Shipping Address, Ordered Items, Total Amount, VATEXCEL-ul </a:t>
            </a:r>
            <a:r>
              <a:rPr lang="en-US" i="1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trebuie</a:t>
            </a:r>
            <a:r>
              <a:rPr lang="en-US" i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să</a:t>
            </a:r>
            <a:r>
              <a:rPr lang="en-US" i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conțină</a:t>
            </a:r>
            <a:r>
              <a:rPr lang="en-US" i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toate</a:t>
            </a:r>
            <a:r>
              <a:rPr lang="en-US" i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coloanele</a:t>
            </a:r>
            <a:r>
              <a:rPr lang="en-US" i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corespunzătoare</a:t>
            </a:r>
            <a:r>
              <a:rPr lang="en-US" i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câmpurilor</a:t>
            </a:r>
            <a:r>
              <a:rPr lang="en-US" i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din </a:t>
            </a:r>
            <a:r>
              <a:rPr lang="en-US" i="1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formular</a:t>
            </a:r>
            <a:r>
              <a:rPr lang="en-US" i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și</a:t>
            </a:r>
            <a:r>
              <a:rPr lang="en-US" i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să</a:t>
            </a:r>
            <a:r>
              <a:rPr lang="en-US" i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fie </a:t>
            </a:r>
            <a:r>
              <a:rPr lang="en-US" i="1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completat</a:t>
            </a:r>
            <a:r>
              <a:rPr lang="en-US" i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cu date </a:t>
            </a:r>
            <a:r>
              <a:rPr lang="en-US" i="1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realiste</a:t>
            </a:r>
            <a:r>
              <a:rPr lang="en-US" i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”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 </a:t>
            </a:r>
            <a:r>
              <a:rPr lang="en-US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urma</a:t>
            </a:r>
            <a:r>
              <a:rPr lang="en-US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prompt-</a:t>
            </a:r>
            <a:r>
              <a:rPr lang="en-US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ului</a:t>
            </a:r>
            <a:r>
              <a:rPr lang="en-US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a </a:t>
            </a:r>
            <a:r>
              <a:rPr lang="en-US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fost</a:t>
            </a:r>
            <a:r>
              <a:rPr lang="en-US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generat</a:t>
            </a:r>
            <a:r>
              <a:rPr lang="en-US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urmatorul</a:t>
            </a:r>
            <a:r>
              <a:rPr lang="en-US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excel: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  <a:buNone/>
            </a:pPr>
            <a:endParaRPr lang="ro-RO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78D7C8-CD3E-4966-9B8A-81F7C24A4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23" y="4026007"/>
            <a:ext cx="11603424" cy="209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701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613D80-07EF-4A92-81F4-ABBB937527FC}"/>
              </a:ext>
            </a:extLst>
          </p:cNvPr>
          <p:cNvSpPr txBox="1"/>
          <p:nvPr/>
        </p:nvSpPr>
        <p:spPr>
          <a:xfrm>
            <a:off x="130206" y="2734322"/>
            <a:ext cx="11931588" cy="1786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urma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prompt-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ului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AI-ul a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generat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date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coerente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complete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pentru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toate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campurile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necesare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respectand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formatul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datelor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astfel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incat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fie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compatibile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cu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cerintele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formatului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nefiind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nevoie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de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interventia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manuala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asupra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datelor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generate.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 final,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pentru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toate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cele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10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cazuri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generate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testele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au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trecut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cu success,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fara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a se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identifica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erori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de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completare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time-out-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uri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sau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alte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exceptii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legate de UI.</a:t>
            </a:r>
            <a:endParaRPr lang="ro-RO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B18626B-8547-43AF-B0E1-8B33D08FF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3280" y="618462"/>
            <a:ext cx="7729728" cy="1188720"/>
          </a:xfrm>
        </p:spPr>
        <p:txBody>
          <a:bodyPr/>
          <a:lstStyle/>
          <a:p>
            <a:r>
              <a:rPr lang="en-US" dirty="0" err="1"/>
              <a:t>Rezultatele</a:t>
            </a:r>
            <a:r>
              <a:rPr lang="en-US" dirty="0"/>
              <a:t> </a:t>
            </a:r>
            <a:r>
              <a:rPr lang="en-US" dirty="0" err="1"/>
              <a:t>testarii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598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D4BD-371F-4AE9-B5BE-BE0D541C0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1111"/>
            <a:ext cx="7729728" cy="1188720"/>
          </a:xfrm>
        </p:spPr>
        <p:txBody>
          <a:bodyPr/>
          <a:lstStyle/>
          <a:p>
            <a:r>
              <a:rPr lang="en-US" dirty="0" err="1"/>
              <a:t>TestAREA</a:t>
            </a:r>
            <a:r>
              <a:rPr lang="en-US" dirty="0"/>
              <a:t> COMPONENTEI MOVECREATEVENDORSUBFOLDER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555FBF-9E41-4EDB-BA6C-5C43EB37CADE}"/>
              </a:ext>
            </a:extLst>
          </p:cNvPr>
          <p:cNvSpPr txBox="1"/>
          <p:nvPr/>
        </p:nvSpPr>
        <p:spPr>
          <a:xfrm>
            <a:off x="136124" y="1847337"/>
            <a:ext cx="12055876" cy="2741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Componenta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MoveCreateVendorSubfolder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este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responsabilă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cu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organizarea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emailurilor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cu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facturi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procesate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prin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mutarea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acestora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în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subfoldere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corespunzătoare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fiecărui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vendor.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Pentru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validare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vendorul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trebuie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să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existe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într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-o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listă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internă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aprobată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approvedVendorsList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).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Dacă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vendorul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nu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este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găsit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în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această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listă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componenta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nu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creează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subfolderul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și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generează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o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eroare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logică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Pentru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generarea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fisierului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excel de test a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fost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folosit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urmatorul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prompt: “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Vreau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să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generezi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direct un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fișier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EXCEL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completat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cu 10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rânduri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de date fictive de test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pentru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acest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formular:EmaildID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(string, Outlook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EmailID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) ,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VendorName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(string) , Account (string),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ParentFolder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(string ) EXCEL-ul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trebuie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să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fie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completat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cu date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realiste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.” 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urma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acestui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prompt, s-a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obtinut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urmatorul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fisier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excel, cu 10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inregistrari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ro-RO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959590-0AC4-44F1-8BBA-094A3ECFA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80" y="4714224"/>
            <a:ext cx="10545053" cy="186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293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67540-8A5E-4DC7-9C10-CAA74CB5A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9914" y="982447"/>
            <a:ext cx="7729728" cy="1188720"/>
          </a:xfrm>
        </p:spPr>
        <p:txBody>
          <a:bodyPr/>
          <a:lstStyle/>
          <a:p>
            <a:r>
              <a:rPr lang="en-US" dirty="0" err="1"/>
              <a:t>Rezultatele</a:t>
            </a:r>
            <a:r>
              <a:rPr lang="en-US" dirty="0"/>
              <a:t> </a:t>
            </a:r>
            <a:r>
              <a:rPr lang="en-US" dirty="0" err="1"/>
              <a:t>testarii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E7AABE-783B-4641-BCFA-F2C00A9EA8EF}"/>
              </a:ext>
            </a:extLst>
          </p:cNvPr>
          <p:cNvSpPr/>
          <p:nvPr/>
        </p:nvSpPr>
        <p:spPr>
          <a:xfrm>
            <a:off x="798990" y="2999264"/>
            <a:ext cx="1099055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În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cadrul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testării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cu date generate de AI,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toate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cele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10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cazuri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de test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pentru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componenta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MoveCreateVendorSubfolder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au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eșuat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conform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așteptărilor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din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cauza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faptului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că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numele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vendorilor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generați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automat nu se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regăseau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în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lista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aprobată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de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furnizori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approvedVendorsList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),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configurată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în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logica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robotului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  <a:p>
            <a:pPr algn="just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Prin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acest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comportament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se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confirmă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faptul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că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validările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business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implementate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în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robot sunt active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și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eficiente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protejând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structura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dosarelor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ca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rezultatul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este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pozitiv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deoarece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sistemul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a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reacționat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corect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la date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eronate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092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EAE3B-56CA-87D9-F16E-BB076C442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Solutia testata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61959-3431-B019-9041-3E4FA7A1B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acest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proiect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am ales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testam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un robot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dezvoltat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UiPath Studio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folosind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framework-ul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REFramework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Procesul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fost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structurat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doua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componente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esentiale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Dispatcher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Performer. Dispatcher-ul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preia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facturile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electronice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din email,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extrage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informatiile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necesare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dintr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-un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anumit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tip de factura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le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transmite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catre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Performer. Performer-ul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utilizeaza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apoi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aceste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informatii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completa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automat un formular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-un browser web. De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asemenea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facturile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procesate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sunt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organizate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mutarea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acestora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foldere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specifice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fiecarui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vendor,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facilitand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astfel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gestionarea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arhivarea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documentelor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Demo </a:t>
            </a:r>
            <a:r>
              <a:rPr lang="en-GB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GB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GB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demonstra</a:t>
            </a:r>
            <a:r>
              <a:rPr lang="en-GB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functionaltiatea</a:t>
            </a:r>
            <a:r>
              <a:rPr lang="en-GB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robotului</a:t>
            </a:r>
            <a:r>
              <a:rPr lang="en-GB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ro-RO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https://www.youtube.com/watch?v=NbvB0x5Up10&amp;feature=youtu.be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84785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5C2F38CC-9444-B0DC-119A-3C729CD2E6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31" y="222006"/>
            <a:ext cx="10585938" cy="633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504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DDF2D-B310-8700-77B9-E8112BF6A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Setup-ul </a:t>
            </a:r>
            <a:r>
              <a:rPr lang="en-GB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proiectului</a:t>
            </a:r>
            <a:br>
              <a:rPr lang="ro-RO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B0E71-E604-D9D9-2035-76A131DF1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Configurarea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proiectului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implica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utilizarea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urmatoarelor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tehnologii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UiPath Studio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dezvoltarea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efectiva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robotului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folosind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framework-ul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REFramework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UiPath Test Suite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faciliteaza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testarea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automatizata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robotului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permitand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identificarea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rapida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erorilor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validarea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performantelor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robotului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conditii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diverse de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executie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UiPath Orchestrator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ofera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posibilitatea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a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gestiona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centralizat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robotul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permitand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monitorizarea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administrarea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programarea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eficienta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executiei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robotului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precum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monitorizarea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vizualizarea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test case-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urilor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definite,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astfel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incat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fie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asigurata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functionarea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continua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stabila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automatizarii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Testing Activities din UiPath sunt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utilizate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teste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specifice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procesului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automatizat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asigurand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astfel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nivel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ridicat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incredere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corectitudinea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fiabilitatea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rezultatelor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obtinute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o-RO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578366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E8BEB-E460-3128-547D-B41F86FFE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Abordadrea</a:t>
            </a:r>
            <a:r>
              <a:rPr lang="en-US" dirty="0"/>
              <a:t> </a:t>
            </a:r>
            <a:r>
              <a:rPr lang="en-US" dirty="0" err="1"/>
              <a:t>aleasa</a:t>
            </a:r>
            <a:endParaRPr lang="ro-R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ACA505-3A6C-1EE9-F53B-E60C461E91EC}"/>
              </a:ext>
            </a:extLst>
          </p:cNvPr>
          <p:cNvSpPr txBox="1"/>
          <p:nvPr/>
        </p:nvSpPr>
        <p:spPr>
          <a:xfrm>
            <a:off x="1169377" y="2435469"/>
            <a:ext cx="94956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Am testat soluția RPA aplicând unit </a:t>
            </a:r>
            <a:r>
              <a:rPr lang="ro-RO" dirty="0" err="1"/>
              <a:t>testing</a:t>
            </a:r>
            <a:r>
              <a:rPr lang="ro-RO" dirty="0"/>
              <a:t>, </a:t>
            </a:r>
            <a:r>
              <a:rPr lang="ro-RO" dirty="0" err="1"/>
              <a:t>mock</a:t>
            </a:r>
            <a:r>
              <a:rPr lang="ro-RO" dirty="0"/>
              <a:t> </a:t>
            </a:r>
            <a:r>
              <a:rPr lang="ro-RO" dirty="0" err="1"/>
              <a:t>testing</a:t>
            </a:r>
            <a:r>
              <a:rPr lang="ro-RO" dirty="0"/>
              <a:t> și </a:t>
            </a:r>
            <a:r>
              <a:rPr lang="ro-RO" dirty="0" err="1"/>
              <a:t>integration</a:t>
            </a:r>
            <a:r>
              <a:rPr lang="ro-RO" dirty="0"/>
              <a:t> </a:t>
            </a:r>
            <a:r>
              <a:rPr lang="ro-RO" dirty="0" err="1"/>
              <a:t>testing</a:t>
            </a:r>
            <a:r>
              <a:rPr lang="ro-RO" dirty="0"/>
              <a:t>, pentru a verifica atât componentele individuale, cât și funcționarea completă a fluxului. Toate cazurile de test au fost documentate riguros în fișiere Excel, acoperind scenarii reale și excepționale pentru Dispatcher și Performer.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D5F8AB-CCC9-1E04-29A9-FCF7A3A4249A}"/>
              </a:ext>
            </a:extLst>
          </p:cNvPr>
          <p:cNvSpPr txBox="1"/>
          <p:nvPr/>
        </p:nvSpPr>
        <p:spPr>
          <a:xfrm>
            <a:off x="1169377" y="3851031"/>
            <a:ext cx="93638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/>
              <a:t>Am testat în mod izolat activitățile critice (extragerea datelor din factură PDF, validarea structurii fișierului etc.), folosind date simulate (</a:t>
            </a:r>
            <a:r>
              <a:rPr lang="ro-RO" dirty="0" err="1"/>
              <a:t>mocked</a:t>
            </a:r>
            <a:r>
              <a:rPr lang="ro-RO" dirty="0"/>
              <a:t>).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/>
              <a:t>Am testat interacțiunea completă între componentele Dispatcher și Performer, verificând funcționarea cap-coadă a fluxului automatizat.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/>
              <a:t>Am documentat toate componentele și cazurile de test într-un fișier Excel structurat, atât pentru Dispatcher, cât și pentru Performer.</a:t>
            </a:r>
            <a:endParaRPr lang="en-US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180166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60B0D6-8B30-FD80-20A4-C824CADDDCE1}"/>
              </a:ext>
            </a:extLst>
          </p:cNvPr>
          <p:cNvSpPr txBox="1"/>
          <p:nvPr/>
        </p:nvSpPr>
        <p:spPr>
          <a:xfrm>
            <a:off x="677008" y="325315"/>
            <a:ext cx="10752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dispecher</a:t>
            </a:r>
            <a:r>
              <a:rPr lang="en-US" dirty="0"/>
              <a:t> am </a:t>
            </a:r>
            <a:r>
              <a:rPr lang="en-US" dirty="0" err="1"/>
              <a:t>testat</a:t>
            </a:r>
            <a:r>
              <a:rPr lang="en-US" dirty="0"/>
              <a:t> </a:t>
            </a:r>
            <a:r>
              <a:rPr lang="en-US" dirty="0" err="1"/>
              <a:t>urmatoarele</a:t>
            </a:r>
            <a:r>
              <a:rPr lang="en-US" dirty="0"/>
              <a:t> </a:t>
            </a:r>
            <a:r>
              <a:rPr lang="en-US" dirty="0" err="1"/>
              <a:t>componentele</a:t>
            </a:r>
            <a:r>
              <a:rPr lang="en-US" dirty="0"/>
              <a:t> </a:t>
            </a:r>
            <a:r>
              <a:rPr lang="en-US" dirty="0" err="1"/>
              <a:t>FilterProcess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ExtractInvoiceDetails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am </a:t>
            </a:r>
            <a:r>
              <a:rPr lang="en-US" dirty="0" err="1"/>
              <a:t>luat</a:t>
            </a:r>
            <a:r>
              <a:rPr lang="en-US" dirty="0"/>
              <a:t> in </a:t>
            </a:r>
            <a:r>
              <a:rPr lang="en-US" dirty="0" err="1"/>
              <a:t>considerare</a:t>
            </a:r>
            <a:r>
              <a:rPr lang="en-US" dirty="0"/>
              <a:t> </a:t>
            </a:r>
            <a:r>
              <a:rPr lang="en-US" dirty="0" err="1"/>
              <a:t>urmatoarele</a:t>
            </a:r>
            <a:r>
              <a:rPr lang="en-US" dirty="0"/>
              <a:t> </a:t>
            </a:r>
            <a:r>
              <a:rPr lang="en-US" dirty="0" err="1"/>
              <a:t>cazuri</a:t>
            </a:r>
            <a:r>
              <a:rPr lang="en-US" dirty="0"/>
              <a:t>:</a:t>
            </a:r>
          </a:p>
          <a:p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FilterProcess</a:t>
            </a:r>
            <a:r>
              <a:rPr lang="en-US" dirty="0"/>
              <a:t>:</a:t>
            </a:r>
          </a:p>
          <a:p>
            <a:endParaRPr lang="ro-R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BE3CC1-730A-9708-FC5C-0728BCC67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0" y="1301399"/>
            <a:ext cx="11948747" cy="16054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0E2343-525A-8755-3271-F1E2C8394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30" y="3687601"/>
            <a:ext cx="11948747" cy="12588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D49196-C34D-C18C-501F-E583570D3D0C}"/>
              </a:ext>
            </a:extLst>
          </p:cNvPr>
          <p:cNvSpPr txBox="1"/>
          <p:nvPr/>
        </p:nvSpPr>
        <p:spPr>
          <a:xfrm>
            <a:off x="677008" y="3244334"/>
            <a:ext cx="8458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ExtractiInvoiceDetails</a:t>
            </a:r>
            <a:r>
              <a:rPr lang="en-US" dirty="0"/>
              <a:t>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E83272-CAA6-513F-2DAF-6F3DD63BF825}"/>
              </a:ext>
            </a:extLst>
          </p:cNvPr>
          <p:cNvSpPr/>
          <p:nvPr/>
        </p:nvSpPr>
        <p:spPr>
          <a:xfrm>
            <a:off x="756138" y="5727198"/>
            <a:ext cx="606670" cy="20222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3DC17A-14E5-F613-BF62-12656D11DF50}"/>
              </a:ext>
            </a:extLst>
          </p:cNvPr>
          <p:cNvSpPr/>
          <p:nvPr/>
        </p:nvSpPr>
        <p:spPr>
          <a:xfrm>
            <a:off x="756138" y="6304139"/>
            <a:ext cx="606670" cy="20222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B9DAD0-96B2-5DAB-9E45-24DEFFB00E8C}"/>
              </a:ext>
            </a:extLst>
          </p:cNvPr>
          <p:cNvSpPr txBox="1"/>
          <p:nvPr/>
        </p:nvSpPr>
        <p:spPr>
          <a:xfrm>
            <a:off x="1477108" y="5613450"/>
            <a:ext cx="5336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Cazuri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nu au </a:t>
            </a:r>
            <a:r>
              <a:rPr lang="en-US" dirty="0" err="1"/>
              <a:t>functionat</a:t>
            </a:r>
            <a:r>
              <a:rPr lang="en-US" dirty="0"/>
              <a:t> </a:t>
            </a:r>
            <a:r>
              <a:rPr lang="en-US" dirty="0" err="1"/>
              <a:t>asa</a:t>
            </a:r>
            <a:r>
              <a:rPr lang="en-US" dirty="0"/>
              <a:t> cum ne </a:t>
            </a:r>
            <a:r>
              <a:rPr lang="en-US" dirty="0" err="1"/>
              <a:t>asteptam</a:t>
            </a:r>
            <a:endParaRPr lang="ro-RO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3A00F5-E3BE-77E5-718B-1104EC82771A}"/>
              </a:ext>
            </a:extLst>
          </p:cNvPr>
          <p:cNvSpPr txBox="1"/>
          <p:nvPr/>
        </p:nvSpPr>
        <p:spPr>
          <a:xfrm>
            <a:off x="1477108" y="6137030"/>
            <a:ext cx="5319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Cazuri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au </a:t>
            </a:r>
            <a:r>
              <a:rPr lang="en-US" dirty="0" err="1"/>
              <a:t>functionat</a:t>
            </a:r>
            <a:r>
              <a:rPr lang="en-US" dirty="0"/>
              <a:t> cum ne </a:t>
            </a:r>
            <a:r>
              <a:rPr lang="en-US" dirty="0" err="1"/>
              <a:t>asteptam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674038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20B157-5136-C607-EC26-66C61DD84233}"/>
              </a:ext>
            </a:extLst>
          </p:cNvPr>
          <p:cNvSpPr txBox="1"/>
          <p:nvPr/>
        </p:nvSpPr>
        <p:spPr>
          <a:xfrm>
            <a:off x="597877" y="325315"/>
            <a:ext cx="108936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perfomer</a:t>
            </a:r>
            <a:r>
              <a:rPr lang="en-US" dirty="0"/>
              <a:t> am </a:t>
            </a:r>
            <a:r>
              <a:rPr lang="en-US" dirty="0" err="1"/>
              <a:t>testat</a:t>
            </a:r>
            <a:r>
              <a:rPr lang="en-US" dirty="0"/>
              <a:t> </a:t>
            </a:r>
            <a:r>
              <a:rPr lang="en-US" dirty="0" err="1"/>
              <a:t>urmatoarele</a:t>
            </a:r>
            <a:r>
              <a:rPr lang="en-US" dirty="0"/>
              <a:t> </a:t>
            </a:r>
            <a:r>
              <a:rPr lang="en-US" dirty="0" err="1"/>
              <a:t>componentele</a:t>
            </a:r>
            <a:r>
              <a:rPr lang="en-US" dirty="0"/>
              <a:t> </a:t>
            </a:r>
            <a:r>
              <a:rPr lang="en-US" dirty="0" err="1"/>
              <a:t>ProcessInvoice,MoveCreateVendorSubfolder</a:t>
            </a:r>
            <a:r>
              <a:rPr lang="en-US" dirty="0"/>
              <a:t>, </a:t>
            </a:r>
            <a:r>
              <a:rPr lang="en-US" dirty="0" err="1"/>
              <a:t>GenerateReport</a:t>
            </a:r>
            <a:r>
              <a:rPr lang="en-US" dirty="0"/>
              <a:t>, </a:t>
            </a:r>
            <a:r>
              <a:rPr lang="en-US" dirty="0" err="1"/>
              <a:t>CompleteForm</a:t>
            </a:r>
            <a:r>
              <a:rPr lang="en-US" dirty="0"/>
              <a:t> am </a:t>
            </a:r>
            <a:r>
              <a:rPr lang="en-US" dirty="0" err="1"/>
              <a:t>luat</a:t>
            </a:r>
            <a:r>
              <a:rPr lang="en-US" dirty="0"/>
              <a:t> in </a:t>
            </a:r>
            <a:r>
              <a:rPr lang="en-US" dirty="0" err="1"/>
              <a:t>considerare</a:t>
            </a:r>
            <a:r>
              <a:rPr lang="en-US" dirty="0"/>
              <a:t> </a:t>
            </a:r>
            <a:r>
              <a:rPr lang="en-US" dirty="0" err="1"/>
              <a:t>urmatoarele</a:t>
            </a:r>
            <a:r>
              <a:rPr lang="en-US" dirty="0"/>
              <a:t> </a:t>
            </a:r>
            <a:r>
              <a:rPr lang="en-US" dirty="0" err="1"/>
              <a:t>cazuri</a:t>
            </a:r>
            <a:r>
              <a:rPr lang="en-US" dirty="0"/>
              <a:t>:</a:t>
            </a:r>
          </a:p>
          <a:p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FilterProcess</a:t>
            </a:r>
            <a:r>
              <a:rPr lang="en-US" dirty="0"/>
              <a:t>:</a:t>
            </a:r>
          </a:p>
          <a:p>
            <a:endParaRPr lang="ro-RO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F9662C-4605-B38E-C82C-2BCC6183D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54" y="1277675"/>
            <a:ext cx="11251223" cy="7245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3C620E-3576-C45F-680E-5CE6E1D93B82}"/>
              </a:ext>
            </a:extLst>
          </p:cNvPr>
          <p:cNvSpPr txBox="1"/>
          <p:nvPr/>
        </p:nvSpPr>
        <p:spPr>
          <a:xfrm>
            <a:off x="597877" y="2108672"/>
            <a:ext cx="3200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dirty="0" err="1"/>
              <a:t>MoveCreateVendorSubfolder</a:t>
            </a:r>
            <a:r>
              <a:rPr lang="en-US" dirty="0"/>
              <a:t>:</a:t>
            </a:r>
            <a:endParaRPr lang="ro-RO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C269E04-B604-7947-2A6D-9367CBD71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454" y="2584463"/>
            <a:ext cx="11251223" cy="73341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63F7447-07CC-7E56-7604-F4960809B9D3}"/>
              </a:ext>
            </a:extLst>
          </p:cNvPr>
          <p:cNvSpPr txBox="1"/>
          <p:nvPr/>
        </p:nvSpPr>
        <p:spPr>
          <a:xfrm>
            <a:off x="597877" y="3424340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dirty="0" err="1"/>
              <a:t>GenerateReport</a:t>
            </a:r>
            <a:r>
              <a:rPr lang="en-US" dirty="0"/>
              <a:t>:</a:t>
            </a:r>
            <a:endParaRPr lang="ro-RO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4E12C78-FE53-5611-5D4E-B73251DF04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454" y="3921801"/>
            <a:ext cx="11251223" cy="81820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CCCE5EF-D0EB-6D9F-B8B2-083148EC3134}"/>
              </a:ext>
            </a:extLst>
          </p:cNvPr>
          <p:cNvSpPr txBox="1"/>
          <p:nvPr/>
        </p:nvSpPr>
        <p:spPr>
          <a:xfrm>
            <a:off x="597877" y="4974596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dirty="0" err="1"/>
              <a:t>CompleteForm</a:t>
            </a:r>
            <a:endParaRPr lang="ro-RO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7F03D41-361D-849B-BCF7-B5C8866B22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454" y="5564112"/>
            <a:ext cx="11251223" cy="86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575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7F8CC-EA3E-C679-B089-71A382579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Studiile</a:t>
            </a:r>
            <a:r>
              <a:rPr lang="en-US" dirty="0"/>
              <a:t> de </a:t>
            </a:r>
            <a:r>
              <a:rPr lang="en-US" dirty="0" err="1"/>
              <a:t>caz</a:t>
            </a:r>
            <a:r>
              <a:rPr lang="en-US" dirty="0"/>
              <a:t> </a:t>
            </a:r>
            <a:r>
              <a:rPr lang="en-US" dirty="0" err="1"/>
              <a:t>abordate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EB576-4907-54A8-F5DE-8AD9C8A9F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Studiul</a:t>
            </a:r>
            <a:r>
              <a:rPr lang="en-US" dirty="0"/>
              <a:t> de </a:t>
            </a:r>
            <a:r>
              <a:rPr lang="en-US" dirty="0" err="1"/>
              <a:t>caz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perfomer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Se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analizează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comportamentul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unui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robot UiPath care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procesează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emailuri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cu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facturi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în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scenarii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repetate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execuție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Scopul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este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măsurarea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performanței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și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robusteței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rularilor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 Se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monitorizează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: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durata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fiecărei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rulări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statusul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acesteia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(Succes / Failed / Retry),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variația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între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rulari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și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eventualele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patternuri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durată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pe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baza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clusterelor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  <a:endParaRPr lang="ro-RO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o-RO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2EFB2AC2-58E0-9DEA-A9DA-3D63165D66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8121872"/>
              </p:ext>
            </p:extLst>
          </p:nvPr>
        </p:nvGraphicFramePr>
        <p:xfrm>
          <a:off x="1989138" y="684213"/>
          <a:ext cx="8128000" cy="541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Document" r:id="rId3" imgW="8127664" imgH="5419564" progId="Word.Document.12">
                  <p:embed/>
                </p:oleObj>
              </mc:Choice>
              <mc:Fallback>
                <p:oleObj name="Document" r:id="rId3" imgW="8127664" imgH="541956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89138" y="684213"/>
                        <a:ext cx="8128000" cy="5419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6919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548DDFD-8773-6B62-0698-39EFED5C4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330" y="348004"/>
            <a:ext cx="6124765" cy="29403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6DDE90-0F64-2AD4-6578-D4491CE9D725}"/>
              </a:ext>
            </a:extLst>
          </p:cNvPr>
          <p:cNvSpPr txBox="1"/>
          <p:nvPr/>
        </p:nvSpPr>
        <p:spPr>
          <a:xfrm>
            <a:off x="7297615" y="413238"/>
            <a:ext cx="4607170" cy="5788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Graficul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'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Clustere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rulari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pe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baza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duratei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'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grupează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execuțiile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în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3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clustere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: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Cluster 0 –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rulări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stabile (~25-30s)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Cluster 1 –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rulări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rapide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(~1-5s)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Cluster 2 –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rulări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foarte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lente (~60s)</a:t>
            </a:r>
            <a:endParaRPr lang="ro-RO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Cluster 2: Application exception: element UI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gasit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dar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esuat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la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validarea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elementului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UI</a:t>
            </a:r>
            <a:endParaRPr lang="ro-RO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Cluster 1: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Validare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vendor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esuata</a:t>
            </a:r>
            <a:endParaRPr lang="ro-RO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Cluster 0: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Rulare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fara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nicio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eroare</a:t>
            </a:r>
            <a:endParaRPr lang="ro-RO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Această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segmentare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ajută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la: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Identificarea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rularilor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„standard” vs.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anormale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Analiza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potențialelor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blocaje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în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rulări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lente.</a:t>
            </a:r>
            <a:endParaRPr lang="ro-RO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66507453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175</TotalTime>
  <Words>1292</Words>
  <Application>Microsoft Office PowerPoint</Application>
  <PresentationFormat>Widescreen</PresentationFormat>
  <Paragraphs>63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Cambria</vt:lpstr>
      <vt:lpstr>Gill Sans MT</vt:lpstr>
      <vt:lpstr>Symbol</vt:lpstr>
      <vt:lpstr>Times New Roman</vt:lpstr>
      <vt:lpstr>Parcel</vt:lpstr>
      <vt:lpstr>Document</vt:lpstr>
      <vt:lpstr>testarea sistemelor software  Testare automata folosind un robot</vt:lpstr>
      <vt:lpstr>Solutia testata</vt:lpstr>
      <vt:lpstr>PowerPoint Presentation</vt:lpstr>
      <vt:lpstr>Setup-ul proiectului </vt:lpstr>
      <vt:lpstr>Abordadrea aleasa</vt:lpstr>
      <vt:lpstr>PowerPoint Presentation</vt:lpstr>
      <vt:lpstr>PowerPoint Presentation</vt:lpstr>
      <vt:lpstr>Studiile de caz abordate</vt:lpstr>
      <vt:lpstr>PowerPoint Presentation</vt:lpstr>
      <vt:lpstr>PowerPoint Presentation</vt:lpstr>
      <vt:lpstr>PowerPoint Presentation</vt:lpstr>
      <vt:lpstr>PowerPoint Presentation</vt:lpstr>
      <vt:lpstr>Testare cu datele generate de ai</vt:lpstr>
      <vt:lpstr>TestAREA COMPONENTEI COMPLETEFORM</vt:lpstr>
      <vt:lpstr>Rezultatele testarii</vt:lpstr>
      <vt:lpstr>TestAREA COMPONENTEI MOVECREATEVENDORSUBFOLDER</vt:lpstr>
      <vt:lpstr>Rezultatele testarii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testarea sistemelor software  Testare automata folosind un robot</dc:title>
  <dc:creator>Gavriil Vlad Turis</dc:creator>
  <cp:lastModifiedBy>William Patrick Lazar</cp:lastModifiedBy>
  <cp:revision>36</cp:revision>
  <dcterms:created xsi:type="dcterms:W3CDTF">2025-05-14T18:29:06Z</dcterms:created>
  <dcterms:modified xsi:type="dcterms:W3CDTF">2025-05-15T14:10:30Z</dcterms:modified>
</cp:coreProperties>
</file>