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9" r:id="rId2"/>
    <p:sldId id="266" r:id="rId3"/>
    <p:sldId id="257" r:id="rId4"/>
    <p:sldId id="264" r:id="rId5"/>
    <p:sldId id="270" r:id="rId6"/>
    <p:sldId id="271" r:id="rId7"/>
    <p:sldId id="258" r:id="rId8"/>
    <p:sldId id="272" r:id="rId9"/>
    <p:sldId id="265" r:id="rId10"/>
    <p:sldId id="278" r:id="rId11"/>
    <p:sldId id="279" r:id="rId12"/>
    <p:sldId id="280" r:id="rId13"/>
    <p:sldId id="281" r:id="rId14"/>
    <p:sldId id="259" r:id="rId15"/>
    <p:sldId id="260" r:id="rId16"/>
    <p:sldId id="277" r:id="rId17"/>
    <p:sldId id="282" r:id="rId18"/>
    <p:sldId id="28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02" autoAdjust="0"/>
  </p:normalViewPr>
  <p:slideViewPr>
    <p:cSldViewPr snapToGrid="0">
      <p:cViewPr varScale="1">
        <p:scale>
          <a:sx n="52" d="100"/>
          <a:sy n="52" d="100"/>
        </p:scale>
        <p:origin x="88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37B1C5C-9B7A-4896-9F99-E3CB31497F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F46F54-E389-4010-A0C2-E94418F33C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D5306-B56C-488F-80D2-AD089B62BCC0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6F0EF2-B774-46F6-A368-BFED89D18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9C18C2-B5BA-42DE-81CC-82ACD25E96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2AEF0-92AE-4540-8035-DEF68C15E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212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489DA-8D0E-4BE2-958C-EED10ACA7EF8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C1ADD-E8D7-4FD5-9A21-1A909075D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4247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 userDrawn="1"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 userDrawn="1"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 userDrawn="1"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 userDrawn="1"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 userDrawn="1"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20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94-10C0-4C5F-8E0A-A728FD6621F3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18105428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8B40-FCEC-4458-BC06-3A4B383E1474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80613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2E4-0172-48BD-B9B0-25B200F8E6BC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28947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D837-E439-4CD5-8A3A-5B5DC1C91F6C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 userDrawn="1"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 userDrawn="1"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 userDrawn="1"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 userDrawn="1"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601661"/>
            <a:ext cx="3886200" cy="473075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5226693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 userDrawn="1"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 userDrawn="1"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C320-37C4-49B8-B356-644525C55386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 userDrawn="1"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389934424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F32-EB60-4723-9970-865E268F5FFC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33864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C8F8-1B70-4351-BB17-3CC56FCDE029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41116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A0E3-F947-4DE5-8778-23F41D954696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9846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A669-3AA2-4A6C-8D5D-622E52C005BC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9267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7E35-A508-4BA4-ACE2-7D550C9A003C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81854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03FB-DA9A-415F-A1E3-1EBA88A25C56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13706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0EF5-85BB-43AE-ACBB-C9122DCBBBD8}" type="datetime1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1761F-A944-4718-8297-BB888EF59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36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01EC8-2004-49B9-A5A2-B0D1D75D8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3466"/>
            <a:ext cx="9144000" cy="1420906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latin typeface="STHupo" panose="02010800040101010101" pitchFamily="2" charset="-122"/>
                <a:ea typeface="STHupo" panose="02010800040101010101" pitchFamily="2" charset="-122"/>
              </a:rPr>
              <a:t>Class 1</a:t>
            </a:r>
            <a:endParaRPr lang="zh-TW" altLang="en-US" sz="96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9530D8B-D998-4C84-877A-93FAAC19E009}"/>
              </a:ext>
            </a:extLst>
          </p:cNvPr>
          <p:cNvSpPr txBox="1">
            <a:spLocks/>
          </p:cNvSpPr>
          <p:nvPr/>
        </p:nvSpPr>
        <p:spPr>
          <a:xfrm>
            <a:off x="1234440" y="3004372"/>
            <a:ext cx="9723120" cy="225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sz="9600" dirty="0">
              <a:latin typeface="STHupo" panose="02010800040101010101" pitchFamily="2" charset="-122"/>
              <a:ea typeface="STHupo" panose="02010800040101010101" pitchFamily="2" charset="-122"/>
            </a:endParaRPr>
          </a:p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認識程式語言與程式設計</a:t>
            </a:r>
          </a:p>
        </p:txBody>
      </p:sp>
    </p:spTree>
    <p:extLst>
      <p:ext uri="{BB962C8B-B14F-4D97-AF65-F5344CB8AC3E}">
        <p14:creationId xmlns:p14="http://schemas.microsoft.com/office/powerpoint/2010/main" val="344133538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30454-2C50-45EE-8CDF-58E633FE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800" y="720725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生活上的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</a:b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『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旅遊花費計算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』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1045C2FE-822C-409E-A8AB-6ECFE351C907}"/>
              </a:ext>
            </a:extLst>
          </p:cNvPr>
          <p:cNvSpPr/>
          <p:nvPr/>
        </p:nvSpPr>
        <p:spPr>
          <a:xfrm>
            <a:off x="1508359" y="2365574"/>
            <a:ext cx="883920" cy="67056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22B8BE-1418-4228-970D-F49B95CAD04A}"/>
              </a:ext>
            </a:extLst>
          </p:cNvPr>
          <p:cNvSpPr txBox="1"/>
          <p:nvPr/>
        </p:nvSpPr>
        <p:spPr>
          <a:xfrm>
            <a:off x="2708308" y="2365573"/>
            <a:ext cx="8344703" cy="4115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個程式，在執行之後，會提供一個輸入的介面，使用者可以依據每一項費用單據的種類和金額逐一輸入，在輸入完畢之後，即可列出此次旅程花費的總金額以及交通費、住宿費、餐費、其它採買費用之分項金額，以及各分項所佔用的比例。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DA1610-D48D-4B9D-9701-DECF1553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38944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>
            <a:extLst>
              <a:ext uri="{FF2B5EF4-FFF2-40B4-BE49-F238E27FC236}">
                <a16:creationId xmlns:a16="http://schemas.microsoft.com/office/drawing/2014/main" id="{D3423466-B95E-49A8-B43D-EFC5BD591404}"/>
              </a:ext>
            </a:extLst>
          </p:cNvPr>
          <p:cNvSpPr txBox="1">
            <a:spLocks/>
          </p:cNvSpPr>
          <p:nvPr/>
        </p:nvSpPr>
        <p:spPr>
          <a:xfrm>
            <a:off x="7289800" y="720725"/>
            <a:ext cx="388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傳統的做法</a:t>
            </a:r>
          </a:p>
        </p:txBody>
      </p:sp>
      <p:pic>
        <p:nvPicPr>
          <p:cNvPr id="18" name="內容版面配置區 3">
            <a:extLst>
              <a:ext uri="{FF2B5EF4-FFF2-40B4-BE49-F238E27FC236}">
                <a16:creationId xmlns:a16="http://schemas.microsoft.com/office/drawing/2014/main" id="{577A4EBE-0B8C-4D95-8FB3-0F01DE4C4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19" name="內容版面配置區 3">
            <a:extLst>
              <a:ext uri="{FF2B5EF4-FFF2-40B4-BE49-F238E27FC236}">
                <a16:creationId xmlns:a16="http://schemas.microsoft.com/office/drawing/2014/main" id="{C9F41CDE-CB38-463B-BE87-1A5A36DA47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20" name="內容版面配置區 3">
            <a:extLst>
              <a:ext uri="{FF2B5EF4-FFF2-40B4-BE49-F238E27FC236}">
                <a16:creationId xmlns:a16="http://schemas.microsoft.com/office/drawing/2014/main" id="{14333822-8E62-423A-914E-5891D46DBC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21" name="內容版面配置區 3">
            <a:extLst>
              <a:ext uri="{FF2B5EF4-FFF2-40B4-BE49-F238E27FC236}">
                <a16:creationId xmlns:a16="http://schemas.microsoft.com/office/drawing/2014/main" id="{B647E6BE-11F0-4589-A173-29768FE911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22" name="內容版面配置區 3">
            <a:extLst>
              <a:ext uri="{FF2B5EF4-FFF2-40B4-BE49-F238E27FC236}">
                <a16:creationId xmlns:a16="http://schemas.microsoft.com/office/drawing/2014/main" id="{B27F3697-D269-4141-A193-D339F59926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23" name="內容版面配置區 3">
            <a:extLst>
              <a:ext uri="{FF2B5EF4-FFF2-40B4-BE49-F238E27FC236}">
                <a16:creationId xmlns:a16="http://schemas.microsoft.com/office/drawing/2014/main" id="{ECC3C1E2-8EA6-4FF2-884C-B5FE8769E8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24" name="內容版面配置區 3">
            <a:extLst>
              <a:ext uri="{FF2B5EF4-FFF2-40B4-BE49-F238E27FC236}">
                <a16:creationId xmlns:a16="http://schemas.microsoft.com/office/drawing/2014/main" id="{28E7AF3F-E299-4998-BFCD-066CB5230F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25" name="內容版面配置區 3">
            <a:extLst>
              <a:ext uri="{FF2B5EF4-FFF2-40B4-BE49-F238E27FC236}">
                <a16:creationId xmlns:a16="http://schemas.microsoft.com/office/drawing/2014/main" id="{27380AF5-5D57-4174-B948-D0CEA955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26" name="內容版面配置區 3">
            <a:extLst>
              <a:ext uri="{FF2B5EF4-FFF2-40B4-BE49-F238E27FC236}">
                <a16:creationId xmlns:a16="http://schemas.microsoft.com/office/drawing/2014/main" id="{ED8DC4B6-5C04-4C8F-9924-7CCFF4E39A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27" name="內容版面配置區 3">
            <a:extLst>
              <a:ext uri="{FF2B5EF4-FFF2-40B4-BE49-F238E27FC236}">
                <a16:creationId xmlns:a16="http://schemas.microsoft.com/office/drawing/2014/main" id="{FC1B878E-1A28-4239-890B-4DDD8BECBC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28" name="內容版面配置區 3">
            <a:extLst>
              <a:ext uri="{FF2B5EF4-FFF2-40B4-BE49-F238E27FC236}">
                <a16:creationId xmlns:a16="http://schemas.microsoft.com/office/drawing/2014/main" id="{BC2F5E3F-0D63-427A-B2A1-6B08E195B0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29" name="內容版面配置區 3">
            <a:extLst>
              <a:ext uri="{FF2B5EF4-FFF2-40B4-BE49-F238E27FC236}">
                <a16:creationId xmlns:a16="http://schemas.microsoft.com/office/drawing/2014/main" id="{B49EF316-8528-4021-BD87-32FF17850B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30" name="內容版面配置區 3">
            <a:extLst>
              <a:ext uri="{FF2B5EF4-FFF2-40B4-BE49-F238E27FC236}">
                <a16:creationId xmlns:a16="http://schemas.microsoft.com/office/drawing/2014/main" id="{A1EFA4A7-D2D9-434D-B54F-3D107C50F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31" name="內容版面配置區 3">
            <a:extLst>
              <a:ext uri="{FF2B5EF4-FFF2-40B4-BE49-F238E27FC236}">
                <a16:creationId xmlns:a16="http://schemas.microsoft.com/office/drawing/2014/main" id="{E1EA4179-EBCB-4096-8262-0FD420F982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1CDE3D17-914A-4140-A635-456E21FF1A34}"/>
              </a:ext>
            </a:extLst>
          </p:cNvPr>
          <p:cNvSpPr txBox="1"/>
          <p:nvPr/>
        </p:nvSpPr>
        <p:spPr>
          <a:xfrm>
            <a:off x="696792" y="3288937"/>
            <a:ext cx="53992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傳統的做法是將一個一個數字帶入計算相當耗時耗力</a:t>
            </a:r>
          </a:p>
        </p:txBody>
      </p:sp>
      <p:pic>
        <p:nvPicPr>
          <p:cNvPr id="35" name="內容版面配置區 3">
            <a:extLst>
              <a:ext uri="{FF2B5EF4-FFF2-40B4-BE49-F238E27FC236}">
                <a16:creationId xmlns:a16="http://schemas.microsoft.com/office/drawing/2014/main" id="{865C83F3-1CE3-450B-8F3E-CF228B4591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36" name="內容版面配置區 3">
            <a:extLst>
              <a:ext uri="{FF2B5EF4-FFF2-40B4-BE49-F238E27FC236}">
                <a16:creationId xmlns:a16="http://schemas.microsoft.com/office/drawing/2014/main" id="{3040650F-2DB9-4381-996A-24B2B9A2CF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37" name="內容版面配置區 3">
            <a:extLst>
              <a:ext uri="{FF2B5EF4-FFF2-40B4-BE49-F238E27FC236}">
                <a16:creationId xmlns:a16="http://schemas.microsoft.com/office/drawing/2014/main" id="{ED9C7432-C6BB-431B-9E48-7E388E6B16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38" name="內容版面配置區 3">
            <a:extLst>
              <a:ext uri="{FF2B5EF4-FFF2-40B4-BE49-F238E27FC236}">
                <a16:creationId xmlns:a16="http://schemas.microsoft.com/office/drawing/2014/main" id="{0C27A47A-E3F2-4C29-A20A-E03808C73D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39" name="內容版面配置區 3">
            <a:extLst>
              <a:ext uri="{FF2B5EF4-FFF2-40B4-BE49-F238E27FC236}">
                <a16:creationId xmlns:a16="http://schemas.microsoft.com/office/drawing/2014/main" id="{704481D2-C280-4CB8-BD1C-8C0D7A8A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40" name="內容版面配置區 3">
            <a:extLst>
              <a:ext uri="{FF2B5EF4-FFF2-40B4-BE49-F238E27FC236}">
                <a16:creationId xmlns:a16="http://schemas.microsoft.com/office/drawing/2014/main" id="{441D6E8C-0D77-4834-A8CB-37381D3E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41" name="內容版面配置區 3">
            <a:extLst>
              <a:ext uri="{FF2B5EF4-FFF2-40B4-BE49-F238E27FC236}">
                <a16:creationId xmlns:a16="http://schemas.microsoft.com/office/drawing/2014/main" id="{770CBB20-DEA3-47CC-9FF2-46BD7E6D7E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42" name="內容版面配置區 3">
            <a:extLst>
              <a:ext uri="{FF2B5EF4-FFF2-40B4-BE49-F238E27FC236}">
                <a16:creationId xmlns:a16="http://schemas.microsoft.com/office/drawing/2014/main" id="{3E878EF9-55D0-4838-9779-2D2639E280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43" name="內容版面配置區 3">
            <a:extLst>
              <a:ext uri="{FF2B5EF4-FFF2-40B4-BE49-F238E27FC236}">
                <a16:creationId xmlns:a16="http://schemas.microsoft.com/office/drawing/2014/main" id="{A389DCAC-6554-4407-99F9-41A44D1122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44" name="內容版面配置區 3">
            <a:extLst>
              <a:ext uri="{FF2B5EF4-FFF2-40B4-BE49-F238E27FC236}">
                <a16:creationId xmlns:a16="http://schemas.microsoft.com/office/drawing/2014/main" id="{6CB421BF-2784-4EED-9A92-6112A72DCC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45" name="內容版面配置區 3">
            <a:extLst>
              <a:ext uri="{FF2B5EF4-FFF2-40B4-BE49-F238E27FC236}">
                <a16:creationId xmlns:a16="http://schemas.microsoft.com/office/drawing/2014/main" id="{0F50298C-29E3-4335-9799-202D0D76CB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46" name="內容版面配置區 3">
            <a:extLst>
              <a:ext uri="{FF2B5EF4-FFF2-40B4-BE49-F238E27FC236}">
                <a16:creationId xmlns:a16="http://schemas.microsoft.com/office/drawing/2014/main" id="{BB88B13A-FBA4-46DE-B709-E6BDD59AB3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47" name="內容版面配置區 3">
            <a:extLst>
              <a:ext uri="{FF2B5EF4-FFF2-40B4-BE49-F238E27FC236}">
                <a16:creationId xmlns:a16="http://schemas.microsoft.com/office/drawing/2014/main" id="{D4C77E5E-E126-4336-B364-3CF395121C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pic>
        <p:nvPicPr>
          <p:cNvPr id="48" name="內容版面配置區 3">
            <a:extLst>
              <a:ext uri="{FF2B5EF4-FFF2-40B4-BE49-F238E27FC236}">
                <a16:creationId xmlns:a16="http://schemas.microsoft.com/office/drawing/2014/main" id="{F42D36AD-7BFB-40D6-AF30-DBA6098F4E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l="26587" t="5419" b="19581"/>
          <a:stretch/>
        </p:blipFill>
        <p:spPr>
          <a:xfrm>
            <a:off x="6302829" y="1868271"/>
            <a:ext cx="5121302" cy="392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120183-84A4-43F2-8B72-9DB9C99E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31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>
            <a:extLst>
              <a:ext uri="{FF2B5EF4-FFF2-40B4-BE49-F238E27FC236}">
                <a16:creationId xmlns:a16="http://schemas.microsoft.com/office/drawing/2014/main" id="{18E6592E-6474-4032-AAA8-0976674D420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7"/>
          <a:stretch/>
        </p:blipFill>
        <p:spPr>
          <a:xfrm>
            <a:off x="601436" y="1590672"/>
            <a:ext cx="5901091" cy="4295775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D07BA9AC-4656-48E2-B726-459CBC6C7025}"/>
              </a:ext>
            </a:extLst>
          </p:cNvPr>
          <p:cNvSpPr txBox="1">
            <a:spLocks/>
          </p:cNvSpPr>
          <p:nvPr/>
        </p:nvSpPr>
        <p:spPr>
          <a:xfrm>
            <a:off x="7289800" y="720725"/>
            <a:ext cx="38862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現代的做法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A579AE-61FF-4506-8D76-B207539ADE82}"/>
              </a:ext>
            </a:extLst>
          </p:cNvPr>
          <p:cNvSpPr txBox="1"/>
          <p:nvPr/>
        </p:nvSpPr>
        <p:spPr>
          <a:xfrm>
            <a:off x="6626413" y="3261505"/>
            <a:ext cx="5565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現代的做法是使用電腦中的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來儲存要被計算的對象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D81F42-B770-415D-BD7A-497483F7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9594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>
            <a:extLst>
              <a:ext uri="{FF2B5EF4-FFF2-40B4-BE49-F238E27FC236}">
                <a16:creationId xmlns:a16="http://schemas.microsoft.com/office/drawing/2014/main" id="{10055B84-4352-4BD8-8789-A28B09DC4C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3" y="1559107"/>
            <a:ext cx="7244293" cy="3452915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119EB906-E73A-4CCC-B9E8-A14DDB51E9AB}"/>
              </a:ext>
            </a:extLst>
          </p:cNvPr>
          <p:cNvSpPr txBox="1">
            <a:spLocks/>
          </p:cNvSpPr>
          <p:nvPr/>
        </p:nvSpPr>
        <p:spPr>
          <a:xfrm>
            <a:off x="6887028" y="523502"/>
            <a:ext cx="4455886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記憶體「變數」概念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F5D3E5-D710-400F-839D-77602EDED1B7}"/>
              </a:ext>
            </a:extLst>
          </p:cNvPr>
          <p:cNvSpPr txBox="1"/>
          <p:nvPr/>
        </p:nvSpPr>
        <p:spPr>
          <a:xfrm>
            <a:off x="1313328" y="5146493"/>
            <a:ext cx="9565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把資料放到電腦程式裡面成為一個個的變數後，接下來利用程式語言中的計算指令取出相關的計算和統計，並輸出計算的結果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64D5E5-1D19-4C3D-9453-F5CF7350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420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0F324-3042-4173-A956-563CA55E5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607" y="1554830"/>
            <a:ext cx="6912429" cy="8740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最大的原因是：「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」的程度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F0EB080-B1C2-47D2-83D9-6E9B34A1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75919"/>
            <a:ext cx="4846320" cy="610235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為何要自己動手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EA58E98C-2A54-42EB-9A61-EE48464DAE2F}"/>
              </a:ext>
            </a:extLst>
          </p:cNvPr>
          <p:cNvSpPr/>
          <p:nvPr/>
        </p:nvSpPr>
        <p:spPr>
          <a:xfrm>
            <a:off x="2077181" y="1656566"/>
            <a:ext cx="883920" cy="67056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695F91-4AFD-497C-9FA0-BAB7259E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71" y="2997538"/>
            <a:ext cx="5368420" cy="306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A35A849-0B28-41BF-9873-CD6E6D072FEA}"/>
              </a:ext>
            </a:extLst>
          </p:cNvPr>
          <p:cNvSpPr txBox="1"/>
          <p:nvPr/>
        </p:nvSpPr>
        <p:spPr>
          <a:xfrm>
            <a:off x="6611034" y="4014334"/>
            <a:ext cx="53684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每隔幾小時，就會自動把最新的行情價寄送到信箱中</a:t>
            </a:r>
          </a:p>
          <a:p>
            <a:endParaRPr lang="zh-TW" altLang="en-US" sz="28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6C6E9E-8795-44A3-AC8F-F49D2636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8058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42DF124-E941-4BB6-AE6E-16FBEC8D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227965"/>
            <a:ext cx="4191000" cy="610235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馬上開始寫程式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054FEFDC-671E-4230-9AD2-E68EA8F16BF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r="-1" b="-1"/>
          <a:stretch/>
        </p:blipFill>
        <p:spPr>
          <a:xfrm>
            <a:off x="6453489" y="1613432"/>
            <a:ext cx="4809744" cy="486000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13B5C5D-C1F7-47CD-B13D-CC17A790407D}"/>
              </a:ext>
            </a:extLst>
          </p:cNvPr>
          <p:cNvSpPr txBox="1">
            <a:spLocks/>
          </p:cNvSpPr>
          <p:nvPr/>
        </p:nvSpPr>
        <p:spPr>
          <a:xfrm>
            <a:off x="1427769" y="2917286"/>
            <a:ext cx="4310744" cy="13956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瞭解你的電腦（我的電腦）從路徑開始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9238386-50E9-43FB-9B4C-A207DCEC2BB5}"/>
              </a:ext>
            </a:extLst>
          </p:cNvPr>
          <p:cNvSpPr/>
          <p:nvPr/>
        </p:nvSpPr>
        <p:spPr>
          <a:xfrm>
            <a:off x="402336" y="3279823"/>
            <a:ext cx="883920" cy="67056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A20CA2-B628-4EB2-9CFC-71BB9489121A}"/>
              </a:ext>
            </a:extLst>
          </p:cNvPr>
          <p:cNvSpPr txBox="1">
            <a:spLocks/>
          </p:cNvSpPr>
          <p:nvPr/>
        </p:nvSpPr>
        <p:spPr>
          <a:xfrm>
            <a:off x="6897914" y="792014"/>
            <a:ext cx="4455886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WINDOWS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2758D2-A08C-4A2F-9694-75112B8F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3958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4F200A5-9F93-4843-8C29-931D7A0C0961}"/>
              </a:ext>
            </a:extLst>
          </p:cNvPr>
          <p:cNvSpPr txBox="1">
            <a:spLocks/>
          </p:cNvSpPr>
          <p:nvPr/>
        </p:nvSpPr>
        <p:spPr>
          <a:xfrm>
            <a:off x="6897914" y="792014"/>
            <a:ext cx="4455886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MACOS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155D0A3-77FF-43F7-A776-DD8554A49A42}"/>
              </a:ext>
            </a:extLst>
          </p:cNvPr>
          <p:cNvSpPr txBox="1">
            <a:spLocks/>
          </p:cNvSpPr>
          <p:nvPr/>
        </p:nvSpPr>
        <p:spPr>
          <a:xfrm>
            <a:off x="1427769" y="2917286"/>
            <a:ext cx="4310744" cy="13956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瞭解你的電腦（我的電腦）從路徑開始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0164AA68-7737-40C9-B74D-02C165D565F3}"/>
              </a:ext>
            </a:extLst>
          </p:cNvPr>
          <p:cNvSpPr/>
          <p:nvPr/>
        </p:nvSpPr>
        <p:spPr>
          <a:xfrm>
            <a:off x="402336" y="3279823"/>
            <a:ext cx="883920" cy="67056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5A83864E-636C-460A-BDE1-F18F4D3729C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809"/>
          <a:stretch/>
        </p:blipFill>
        <p:spPr>
          <a:xfrm>
            <a:off x="6453489" y="1602546"/>
            <a:ext cx="4809744" cy="495604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EC26992-2755-4B7E-9FA0-9861B3A9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7077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6C5176-4D62-4429-996A-2CCDF6CA5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0398"/>
          <a:stretch/>
        </p:blipFill>
        <p:spPr>
          <a:xfrm>
            <a:off x="998953" y="2247458"/>
            <a:ext cx="10194093" cy="36000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7070C834-9465-4DE2-A008-9726BE2757A4}"/>
              </a:ext>
            </a:extLst>
          </p:cNvPr>
          <p:cNvSpPr txBox="1">
            <a:spLocks/>
          </p:cNvSpPr>
          <p:nvPr/>
        </p:nvSpPr>
        <p:spPr>
          <a:xfrm>
            <a:off x="6897914" y="792014"/>
            <a:ext cx="4455886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repl.it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線上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程式編輯器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59DB33-7718-47C3-96EB-D5C68C74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1443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C15D17A-613D-433D-A6CA-1E21BE07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0398"/>
          <a:stretch/>
        </p:blipFill>
        <p:spPr>
          <a:xfrm>
            <a:off x="1287559" y="2127715"/>
            <a:ext cx="10194093" cy="36000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8F6507EF-538F-4F41-9179-4F7182D41178}"/>
              </a:ext>
            </a:extLst>
          </p:cNvPr>
          <p:cNvSpPr txBox="1">
            <a:spLocks/>
          </p:cNvSpPr>
          <p:nvPr/>
        </p:nvSpPr>
        <p:spPr>
          <a:xfrm>
            <a:off x="6897914" y="792014"/>
            <a:ext cx="4455886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你的第一支程式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78B78BC-FEC8-4294-BFB5-1A5A213D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8746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D841FF9-E164-4E9A-9FE6-487B83592B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570" y="2801302"/>
            <a:ext cx="4425950" cy="1255395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A78E8-D97E-4739-9A9E-3EE02B98A6F0}"/>
              </a:ext>
            </a:extLst>
          </p:cNvPr>
          <p:cNvSpPr txBox="1"/>
          <p:nvPr/>
        </p:nvSpPr>
        <p:spPr>
          <a:xfrm>
            <a:off x="5437507" y="2274837"/>
            <a:ext cx="663892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800" dirty="0"/>
              <a:t>📌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甚麼是程式語言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📌程式設計基本觀念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zh-TW" altLang="en-US" sz="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為什麼需要自己動手寫程式</a:t>
            </a:r>
            <a:endParaRPr lang="en-US" altLang="zh-TW" sz="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📌馬上開始寫程式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A651BF-1BB4-42FE-B3BA-A1563C13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889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5E4C8-ABDB-4FEC-9966-08A92468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3205"/>
            <a:ext cx="4282440" cy="610235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甚麼是程式語言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135A36E-D0A8-4D51-8F1A-7F22A652E1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9930" y="2171561"/>
            <a:ext cx="8592140" cy="360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F35756C-C60D-4FAB-90A3-099ED829717A}"/>
              </a:ext>
            </a:extLst>
          </p:cNvPr>
          <p:cNvSpPr txBox="1"/>
          <p:nvPr/>
        </p:nvSpPr>
        <p:spPr>
          <a:xfrm>
            <a:off x="7154025" y="243205"/>
            <a:ext cx="42824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程式語言所代表的人機互動概念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BD5BCCE-5609-4189-A827-F829E651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5626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B3D7097-B086-4F46-9E4A-C033EA83294D}"/>
              </a:ext>
            </a:extLst>
          </p:cNvPr>
          <p:cNvSpPr txBox="1"/>
          <p:nvPr/>
        </p:nvSpPr>
        <p:spPr>
          <a:xfrm>
            <a:off x="7170419" y="427040"/>
            <a:ext cx="5303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各式各樣分類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38134F2-5A2E-4615-BE89-6D75870CFC73}"/>
              </a:ext>
            </a:extLst>
          </p:cNvPr>
          <p:cNvGrpSpPr/>
          <p:nvPr/>
        </p:nvGrpSpPr>
        <p:grpSpPr>
          <a:xfrm>
            <a:off x="1686444" y="1750479"/>
            <a:ext cx="9263975" cy="4503866"/>
            <a:chOff x="1684020" y="1750479"/>
            <a:chExt cx="9263975" cy="4503866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6373ACB-9EF8-499A-92F2-4E7561A906ED}"/>
                </a:ext>
              </a:extLst>
            </p:cNvPr>
            <p:cNvGrpSpPr/>
            <p:nvPr/>
          </p:nvGrpSpPr>
          <p:grpSpPr>
            <a:xfrm>
              <a:off x="1684020" y="1750479"/>
              <a:ext cx="3780000" cy="1234440"/>
              <a:chOff x="1158240" y="2088627"/>
              <a:chExt cx="3780000" cy="1234440"/>
            </a:xfrm>
          </p:grpSpPr>
          <p:sp>
            <p:nvSpPr>
              <p:cNvPr id="5" name="流程圖: 結束點 4">
                <a:extLst>
                  <a:ext uri="{FF2B5EF4-FFF2-40B4-BE49-F238E27FC236}">
                    <a16:creationId xmlns:a16="http://schemas.microsoft.com/office/drawing/2014/main" id="{44BCF75E-EB06-42D6-83FE-C40BBB244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8240" y="2088627"/>
                <a:ext cx="3780000" cy="1234440"/>
              </a:xfrm>
              <a:prstGeom prst="flowChartTerminator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7AB63C0-EF08-4378-82C2-71C19F9ACEA9}"/>
                  </a:ext>
                </a:extLst>
              </p:cNvPr>
              <p:cNvSpPr txBox="1"/>
              <p:nvPr/>
            </p:nvSpPr>
            <p:spPr>
              <a:xfrm>
                <a:off x="1859520" y="2427970"/>
                <a:ext cx="237744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低階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高階</a:t>
                </a: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BC9B1FB-75E3-4955-8EE8-B643278A6A0F}"/>
                </a:ext>
              </a:extLst>
            </p:cNvPr>
            <p:cNvGrpSpPr/>
            <p:nvPr/>
          </p:nvGrpSpPr>
          <p:grpSpPr>
            <a:xfrm>
              <a:off x="7167995" y="4157342"/>
              <a:ext cx="3780000" cy="1234440"/>
              <a:chOff x="1130184" y="2088627"/>
              <a:chExt cx="3780000" cy="1234440"/>
            </a:xfrm>
            <a:solidFill>
              <a:srgbClr val="00CC99"/>
            </a:solidFill>
          </p:grpSpPr>
          <p:sp>
            <p:nvSpPr>
              <p:cNvPr id="13" name="流程圖: 結束點 12">
                <a:extLst>
                  <a:ext uri="{FF2B5EF4-FFF2-40B4-BE49-F238E27FC236}">
                    <a16:creationId xmlns:a16="http://schemas.microsoft.com/office/drawing/2014/main" id="{F97A232B-F2B2-48D5-B802-1C86E101B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0184" y="2088627"/>
                <a:ext cx="3780000" cy="1234440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5B318B4-4814-42BA-93D9-365F0229DDE5}"/>
                  </a:ext>
                </a:extLst>
              </p:cNvPr>
              <p:cNvSpPr txBox="1"/>
              <p:nvPr/>
            </p:nvSpPr>
            <p:spPr>
              <a:xfrm>
                <a:off x="1479217" y="2427970"/>
                <a:ext cx="3081935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通用型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專用型</a:t>
                </a:r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114F5D5A-7FD7-4717-B4CE-0C9D872AB2FA}"/>
                </a:ext>
              </a:extLst>
            </p:cNvPr>
            <p:cNvGrpSpPr/>
            <p:nvPr/>
          </p:nvGrpSpPr>
          <p:grpSpPr>
            <a:xfrm>
              <a:off x="7167995" y="2553109"/>
              <a:ext cx="3780000" cy="1234440"/>
              <a:chOff x="1186295" y="2088627"/>
              <a:chExt cx="3780000" cy="1234440"/>
            </a:xfrm>
            <a:solidFill>
              <a:srgbClr val="00CC99"/>
            </a:solidFill>
          </p:grpSpPr>
          <p:sp>
            <p:nvSpPr>
              <p:cNvPr id="16" name="流程圖: 結束點 15">
                <a:extLst>
                  <a:ext uri="{FF2B5EF4-FFF2-40B4-BE49-F238E27FC236}">
                    <a16:creationId xmlns:a16="http://schemas.microsoft.com/office/drawing/2014/main" id="{816F740C-C4BA-4D6C-8B5D-DB395F3EA8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6295" y="2088627"/>
                <a:ext cx="3780000" cy="1234440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F4BF235-E079-46FF-90C5-4FCBB05368C1}"/>
                  </a:ext>
                </a:extLst>
              </p:cNvPr>
              <p:cNvSpPr txBox="1"/>
              <p:nvPr/>
            </p:nvSpPr>
            <p:spPr>
              <a:xfrm>
                <a:off x="1517432" y="2446378"/>
                <a:ext cx="3117726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積木式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文字式</a:t>
                </a: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D07CACCC-08DD-404C-83C5-A65F8322EE78}"/>
                </a:ext>
              </a:extLst>
            </p:cNvPr>
            <p:cNvGrpSpPr/>
            <p:nvPr/>
          </p:nvGrpSpPr>
          <p:grpSpPr>
            <a:xfrm>
              <a:off x="1684020" y="3385192"/>
              <a:ext cx="3780000" cy="1234440"/>
              <a:chOff x="1158240" y="2088627"/>
              <a:chExt cx="3780000" cy="1234440"/>
            </a:xfrm>
            <a:solidFill>
              <a:srgbClr val="00CC99"/>
            </a:solidFill>
          </p:grpSpPr>
          <p:sp>
            <p:nvSpPr>
              <p:cNvPr id="19" name="流程圖: 結束點 18">
                <a:extLst>
                  <a:ext uri="{FF2B5EF4-FFF2-40B4-BE49-F238E27FC236}">
                    <a16:creationId xmlns:a16="http://schemas.microsoft.com/office/drawing/2014/main" id="{91A71034-96B7-4FBB-AE03-1200CB62C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8240" y="2088627"/>
                <a:ext cx="3780000" cy="1234440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4F1F686-8F60-435A-9641-9411882ECB24}"/>
                  </a:ext>
                </a:extLst>
              </p:cNvPr>
              <p:cNvSpPr txBox="1"/>
              <p:nvPr/>
            </p:nvSpPr>
            <p:spPr>
              <a:xfrm>
                <a:off x="1859520" y="2444237"/>
                <a:ext cx="2377440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直譯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編譯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92367E3-3269-4551-89DD-3DDA499751D4}"/>
                </a:ext>
              </a:extLst>
            </p:cNvPr>
            <p:cNvGrpSpPr/>
            <p:nvPr/>
          </p:nvGrpSpPr>
          <p:grpSpPr>
            <a:xfrm>
              <a:off x="1684020" y="5019905"/>
              <a:ext cx="3780000" cy="1234440"/>
              <a:chOff x="1158240" y="2088627"/>
              <a:chExt cx="3780000" cy="1234440"/>
            </a:xfrm>
            <a:solidFill>
              <a:srgbClr val="00CC99"/>
            </a:solidFill>
          </p:grpSpPr>
          <p:sp>
            <p:nvSpPr>
              <p:cNvPr id="22" name="流程圖: 結束點 21">
                <a:extLst>
                  <a:ext uri="{FF2B5EF4-FFF2-40B4-BE49-F238E27FC236}">
                    <a16:creationId xmlns:a16="http://schemas.microsoft.com/office/drawing/2014/main" id="{18797027-B41F-4D69-8EF9-6324DA9B2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8240" y="2088627"/>
                <a:ext cx="3780000" cy="1234440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D5E0F0A-7A45-4068-B8C0-A548035E3609}"/>
                  </a:ext>
                </a:extLst>
              </p:cNvPr>
              <p:cNvSpPr txBox="1"/>
              <p:nvPr/>
            </p:nvSpPr>
            <p:spPr>
              <a:xfrm>
                <a:off x="1570657" y="2444237"/>
                <a:ext cx="2955166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程序式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函數式</a:t>
                </a:r>
              </a:p>
            </p:txBody>
          </p:sp>
        </p:grp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8D3FFF-55CC-4CB6-82F1-AA9AB727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9171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96A38-420A-4C01-95A5-02B7110C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956635"/>
            <a:ext cx="50749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Scratch </a:t>
            </a: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等積木式程式語言</a:t>
            </a:r>
            <a:endParaRPr lang="en-US" altLang="zh-TW" sz="3000" dirty="0">
              <a:latin typeface="Quire Sans Pro Light" panose="020B03020404000200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C/C++/C#/PHP</a:t>
            </a:r>
          </a:p>
          <a:p>
            <a:pPr marL="0" indent="0">
              <a:buNone/>
            </a:pP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000" dirty="0" err="1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Javascript</a:t>
            </a:r>
            <a:endParaRPr lang="en-US" altLang="zh-TW" sz="3000" dirty="0">
              <a:latin typeface="Quire Sans Pro Light" panose="020B03020404000200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BASIC/Visual Basic</a:t>
            </a:r>
          </a:p>
          <a:p>
            <a:pPr marL="0" indent="0">
              <a:buNone/>
            </a:pP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FORTRAN/COBOL/Pascal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F210C5-F306-4929-811F-F860B4587F8B}"/>
              </a:ext>
            </a:extLst>
          </p:cNvPr>
          <p:cNvSpPr txBox="1"/>
          <p:nvPr/>
        </p:nvSpPr>
        <p:spPr>
          <a:xfrm>
            <a:off x="6888480" y="605793"/>
            <a:ext cx="530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常見的程式語言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669A4E-0750-4475-8E9F-0EB24FE4BD50}"/>
              </a:ext>
            </a:extLst>
          </p:cNvPr>
          <p:cNvSpPr txBox="1"/>
          <p:nvPr/>
        </p:nvSpPr>
        <p:spPr>
          <a:xfrm>
            <a:off x="7172960" y="1956635"/>
            <a:ext cx="5303520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3000" dirty="0"/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Perl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Forth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Ruby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Assembly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HTML/CSS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3000" dirty="0">
                <a:latin typeface="Quire Sans Pro Light" panose="020B0302040400020003" pitchFamily="34" charset="0"/>
                <a:ea typeface="微軟正黑體" panose="020B0604030504040204" pitchFamily="34" charset="-120"/>
              </a:rPr>
              <a:t>💻</a:t>
            </a:r>
            <a:r>
              <a:rPr lang="en-US" altLang="zh-TW" sz="3000" dirty="0">
                <a:latin typeface="Quire Sans Pro Light" panose="020B0302040400020003" pitchFamily="34" charset="0"/>
                <a:ea typeface="微軟正黑體" panose="020B0604030504040204" pitchFamily="34" charset="-120"/>
              </a:rPr>
              <a:t>…</a:t>
            </a:r>
            <a:endParaRPr lang="zh-TW" altLang="en-US" sz="3000" dirty="0">
              <a:latin typeface="Quire Sans Pro Light" panose="020B0302040400020003" pitchFamily="34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58ADFB-FCBB-4A51-8811-13EBFFE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9195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4661FA3-D40F-41E3-A796-3B9E25389257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8398" y="2296266"/>
            <a:ext cx="9600003" cy="360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E0A5B1C-82FA-4F76-A4C2-385CB4E3B3AC}"/>
              </a:ext>
            </a:extLst>
          </p:cNvPr>
          <p:cNvSpPr txBox="1"/>
          <p:nvPr/>
        </p:nvSpPr>
        <p:spPr>
          <a:xfrm>
            <a:off x="6324001" y="482894"/>
            <a:ext cx="48158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幾乎所有的程式語言都需要經過翻譯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3D84E8-A6ED-41B3-B1CA-966B8BB6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64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3E4D394-9EC0-4DDF-8BEB-7F23244D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27965"/>
            <a:ext cx="4846320" cy="610235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程式設計基本觀念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C8CCA5-61E6-4C6C-BAEA-4BF8069DCE00}"/>
              </a:ext>
            </a:extLst>
          </p:cNvPr>
          <p:cNvSpPr txBox="1"/>
          <p:nvPr/>
        </p:nvSpPr>
        <p:spPr>
          <a:xfrm>
            <a:off x="6096000" y="838200"/>
            <a:ext cx="4922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程式語言設計的目的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6E91226F-8CE9-46C3-B6A7-A1F2198ED73D}"/>
              </a:ext>
            </a:extLst>
          </p:cNvPr>
          <p:cNvSpPr/>
          <p:nvPr/>
        </p:nvSpPr>
        <p:spPr>
          <a:xfrm>
            <a:off x="2150043" y="2614332"/>
            <a:ext cx="883920" cy="67056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42A7F0-7B99-4709-B813-34F2F05B2D19}"/>
              </a:ext>
            </a:extLst>
          </p:cNvPr>
          <p:cNvSpPr txBox="1"/>
          <p:nvPr/>
        </p:nvSpPr>
        <p:spPr>
          <a:xfrm>
            <a:off x="3077277" y="2365574"/>
            <a:ext cx="652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人們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去解決人們自己的問題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D35D9E-3244-49AF-8AF9-B2AF1A130759}"/>
              </a:ext>
            </a:extLst>
          </p:cNvPr>
          <p:cNvSpPr txBox="1"/>
          <p:nvPr/>
        </p:nvSpPr>
        <p:spPr>
          <a:xfrm>
            <a:off x="1884680" y="4754722"/>
            <a:ext cx="842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所以，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還是必須先由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先知道問題的解法是甚麼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DB9E0A-8B07-4DF3-B26A-105A3234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1419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8D2EE-49AB-4EB1-BEA6-101D7439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800" y="720725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資料處理模型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3150295-7E5E-4327-9DDA-75673C827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7109" y="2169000"/>
            <a:ext cx="10577781" cy="252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C58EE7B-C5E1-4AD1-A0EA-A28EC003DDA0}"/>
              </a:ext>
            </a:extLst>
          </p:cNvPr>
          <p:cNvSpPr txBox="1"/>
          <p:nvPr/>
        </p:nvSpPr>
        <p:spPr>
          <a:xfrm>
            <a:off x="1777999" y="5490944"/>
            <a:ext cx="86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📄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先輸入資料，加以處理，最後輸出資料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6DD45F-06C8-4695-9A29-2C667FDD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08251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5DB52-095F-425E-862F-30CD079D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800" y="720725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解決問題的方法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694F0B14-BD90-415F-ACD2-DE3FA07568A1}"/>
              </a:ext>
            </a:extLst>
          </p:cNvPr>
          <p:cNvGrpSpPr/>
          <p:nvPr/>
        </p:nvGrpSpPr>
        <p:grpSpPr>
          <a:xfrm>
            <a:off x="815789" y="1909295"/>
            <a:ext cx="12340197" cy="3774328"/>
            <a:chOff x="815789" y="1909295"/>
            <a:chExt cx="12340197" cy="3774328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FB27439-1102-4B0D-AF26-AD6C8CCA2DA9}"/>
                </a:ext>
              </a:extLst>
            </p:cNvPr>
            <p:cNvGrpSpPr/>
            <p:nvPr/>
          </p:nvGrpSpPr>
          <p:grpSpPr>
            <a:xfrm>
              <a:off x="815789" y="1961220"/>
              <a:ext cx="6232516" cy="3722403"/>
              <a:chOff x="648217" y="2007650"/>
              <a:chExt cx="5584299" cy="3229610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8D47C404-099F-48A6-ABDF-035B3CAD72EA}"/>
                  </a:ext>
                </a:extLst>
              </p:cNvPr>
              <p:cNvGrpSpPr/>
              <p:nvPr/>
            </p:nvGrpSpPr>
            <p:grpSpPr>
              <a:xfrm>
                <a:off x="648217" y="2007650"/>
                <a:ext cx="5584299" cy="864000"/>
                <a:chOff x="707481" y="2007650"/>
                <a:chExt cx="5584299" cy="864000"/>
              </a:xfrm>
            </p:grpSpPr>
            <p:sp>
              <p:nvSpPr>
                <p:cNvPr id="3" name="矩形: 圓角 2">
                  <a:extLst>
                    <a:ext uri="{FF2B5EF4-FFF2-40B4-BE49-F238E27FC236}">
                      <a16:creationId xmlns:a16="http://schemas.microsoft.com/office/drawing/2014/main" id="{BA01CF3F-F194-45E2-AC08-4724CDEFB1C1}"/>
                    </a:ext>
                  </a:extLst>
                </p:cNvPr>
                <p:cNvSpPr/>
                <p:nvPr/>
              </p:nvSpPr>
              <p:spPr>
                <a:xfrm>
                  <a:off x="707481" y="2007650"/>
                  <a:ext cx="3960000" cy="86400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" name="矩形 3" descr="Skeleton">
                  <a:extLst>
                    <a:ext uri="{FF2B5EF4-FFF2-40B4-BE49-F238E27FC236}">
                      <a16:creationId xmlns:a16="http://schemas.microsoft.com/office/drawing/2014/main" id="{43B8B786-D8D6-4D7E-B9B8-383239A1213D}"/>
                    </a:ext>
                  </a:extLst>
                </p:cNvPr>
                <p:cNvSpPr/>
                <p:nvPr/>
              </p:nvSpPr>
              <p:spPr>
                <a:xfrm>
                  <a:off x="855611" y="2259650"/>
                  <a:ext cx="360000" cy="360000"/>
                </a:xfrm>
                <a:prstGeom prst="rect">
                  <a:avLst/>
                </a:prstGeom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9151AF96-FAFF-40AB-ABB5-781EA87BC777}"/>
                    </a:ext>
                  </a:extLst>
                </p:cNvPr>
                <p:cNvGrpSpPr/>
                <p:nvPr/>
              </p:nvGrpSpPr>
              <p:grpSpPr>
                <a:xfrm>
                  <a:off x="1273332" y="2007650"/>
                  <a:ext cx="5018448" cy="730403"/>
                  <a:chOff x="565851" y="3516"/>
                  <a:chExt cx="5018448" cy="730403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0D45E0B2-6446-462D-9697-65869774AEB3}"/>
                      </a:ext>
                    </a:extLst>
                  </p:cNvPr>
                  <p:cNvSpPr/>
                  <p:nvPr/>
                </p:nvSpPr>
                <p:spPr>
                  <a:xfrm>
                    <a:off x="565851" y="3516"/>
                    <a:ext cx="5018448" cy="596805"/>
                  </a:xfrm>
                  <a:prstGeom prst="rect">
                    <a:avLst/>
                  </a:prstGeom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5ED5B02F-4604-4E5C-8BB4-F310A88F8A85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83" y="137114"/>
                    <a:ext cx="3394149" cy="59680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3162" tIns="63162" rIns="63162" bIns="63162" numCol="1" spcCol="1270" anchor="ctr" anchorCtr="0">
                    <a:noAutofit/>
                  </a:bodyPr>
                  <a:lstStyle/>
                  <a:p>
                    <a:pPr marL="0" lvl="0" indent="0" algn="l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600" kern="1200" dirty="0"/>
                      <a:t>1.</a:t>
                    </a:r>
                    <a:r>
                      <a:rPr lang="zh-TW" sz="1600" kern="1200" dirty="0"/>
                      <a:t>會分析問題是什麼，要被處理的對象是誰，以及預期得到什麼結果</a:t>
                    </a:r>
                    <a:endParaRPr lang="en-US" sz="1600" kern="1200" dirty="0"/>
                  </a:p>
                </p:txBody>
              </p:sp>
            </p:grpSp>
          </p:grp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8BB202FB-F0B3-4865-8BA8-985358D42517}"/>
                  </a:ext>
                </a:extLst>
              </p:cNvPr>
              <p:cNvGrpSpPr/>
              <p:nvPr/>
            </p:nvGrpSpPr>
            <p:grpSpPr>
              <a:xfrm>
                <a:off x="648217" y="3130597"/>
                <a:ext cx="5561415" cy="923858"/>
                <a:chOff x="3274218" y="3130597"/>
                <a:chExt cx="5561415" cy="923858"/>
              </a:xfrm>
            </p:grpSpPr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E9D9E57C-844A-4F14-9A11-84E8A5BD3724}"/>
                    </a:ext>
                  </a:extLst>
                </p:cNvPr>
                <p:cNvSpPr/>
                <p:nvPr/>
              </p:nvSpPr>
              <p:spPr>
                <a:xfrm>
                  <a:off x="3274218" y="3190455"/>
                  <a:ext cx="3960000" cy="86400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" name="矩形 9" descr="Brain">
                  <a:extLst>
                    <a:ext uri="{FF2B5EF4-FFF2-40B4-BE49-F238E27FC236}">
                      <a16:creationId xmlns:a16="http://schemas.microsoft.com/office/drawing/2014/main" id="{B387FA6E-8FBC-40FD-824E-289C23C181CE}"/>
                    </a:ext>
                  </a:extLst>
                </p:cNvPr>
                <p:cNvSpPr/>
                <p:nvPr/>
              </p:nvSpPr>
              <p:spPr>
                <a:xfrm>
                  <a:off x="3399486" y="3442456"/>
                  <a:ext cx="360000" cy="360000"/>
                </a:xfrm>
                <a:prstGeom prst="rect">
                  <a:avLst/>
                </a:prstGeom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11" name="群組 10">
                  <a:extLst>
                    <a:ext uri="{FF2B5EF4-FFF2-40B4-BE49-F238E27FC236}">
                      <a16:creationId xmlns:a16="http://schemas.microsoft.com/office/drawing/2014/main" id="{2A73BEFA-888B-4369-B663-F287443710C2}"/>
                    </a:ext>
                  </a:extLst>
                </p:cNvPr>
                <p:cNvGrpSpPr/>
                <p:nvPr/>
              </p:nvGrpSpPr>
              <p:grpSpPr>
                <a:xfrm>
                  <a:off x="3817185" y="3130597"/>
                  <a:ext cx="5018448" cy="790261"/>
                  <a:chOff x="542967" y="749523"/>
                  <a:chExt cx="5018448" cy="790261"/>
                </a:xfrm>
              </p:grpSpPr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E2DCEB9C-87C2-45F5-A63E-58F91E0E1FF7}"/>
                      </a:ext>
                    </a:extLst>
                  </p:cNvPr>
                  <p:cNvSpPr/>
                  <p:nvPr/>
                </p:nvSpPr>
                <p:spPr>
                  <a:xfrm>
                    <a:off x="542967" y="749523"/>
                    <a:ext cx="5018448" cy="596805"/>
                  </a:xfrm>
                  <a:prstGeom prst="rect">
                    <a:avLst/>
                  </a:prstGeom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5B5B1E16-D2A2-4D0E-B4D4-320E4C749A5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967" y="942979"/>
                    <a:ext cx="3417033" cy="59680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3162" tIns="63162" rIns="63162" bIns="63162" numCol="1" spcCol="1270" anchor="ctr" anchorCtr="0">
                    <a:noAutofit/>
                  </a:bodyPr>
                  <a:lstStyle/>
                  <a:p>
                    <a:pPr marL="0" lvl="0" indent="0" algn="l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600" kern="1200" dirty="0"/>
                      <a:t>2.</a:t>
                    </a:r>
                    <a:r>
                      <a:rPr lang="zh-TW" sz="1600" kern="1200" dirty="0"/>
                      <a:t>知道如何把資料抽象化成電腦可以處理的樣子</a:t>
                    </a:r>
                    <a:endParaRPr lang="en-US" sz="1600" kern="1200" dirty="0"/>
                  </a:p>
                </p:txBody>
              </p:sp>
            </p:grpSp>
          </p:grp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616F47A8-E3E3-4778-BA67-BD6D275F6810}"/>
                  </a:ext>
                </a:extLst>
              </p:cNvPr>
              <p:cNvGrpSpPr/>
              <p:nvPr/>
            </p:nvGrpSpPr>
            <p:grpSpPr>
              <a:xfrm>
                <a:off x="648217" y="4360663"/>
                <a:ext cx="5584299" cy="876597"/>
                <a:chOff x="707481" y="4360663"/>
                <a:chExt cx="5584299" cy="876597"/>
              </a:xfrm>
            </p:grpSpPr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00A97055-46FC-4065-870B-16A9BB92145F}"/>
                    </a:ext>
                  </a:extLst>
                </p:cNvPr>
                <p:cNvSpPr/>
                <p:nvPr/>
              </p:nvSpPr>
              <p:spPr>
                <a:xfrm>
                  <a:off x="707481" y="4373260"/>
                  <a:ext cx="3960000" cy="86400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" name="矩形 15" descr="Wind Chime">
                  <a:extLst>
                    <a:ext uri="{FF2B5EF4-FFF2-40B4-BE49-F238E27FC236}">
                      <a16:creationId xmlns:a16="http://schemas.microsoft.com/office/drawing/2014/main" id="{520BAA18-CD98-4BF1-89F0-577B9BAD0D38}"/>
                    </a:ext>
                  </a:extLst>
                </p:cNvPr>
                <p:cNvSpPr/>
                <p:nvPr/>
              </p:nvSpPr>
              <p:spPr>
                <a:xfrm>
                  <a:off x="855611" y="4625260"/>
                  <a:ext cx="360000" cy="360000"/>
                </a:xfrm>
                <a:prstGeom prst="rect">
                  <a:avLst/>
                </a:prstGeom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D1C2EEA7-ED58-4222-9D39-57C253A89030}"/>
                    </a:ext>
                  </a:extLst>
                </p:cNvPr>
                <p:cNvGrpSpPr/>
                <p:nvPr/>
              </p:nvGrpSpPr>
              <p:grpSpPr>
                <a:xfrm>
                  <a:off x="1273332" y="4360663"/>
                  <a:ext cx="5018448" cy="743000"/>
                  <a:chOff x="565851" y="1495531"/>
                  <a:chExt cx="5018448" cy="743000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7118E785-409E-477C-8081-4205C9AC9B36}"/>
                      </a:ext>
                    </a:extLst>
                  </p:cNvPr>
                  <p:cNvSpPr/>
                  <p:nvPr/>
                </p:nvSpPr>
                <p:spPr>
                  <a:xfrm>
                    <a:off x="565851" y="1495531"/>
                    <a:ext cx="5018448" cy="596805"/>
                  </a:xfrm>
                  <a:prstGeom prst="rect">
                    <a:avLst/>
                  </a:prstGeom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E61B2FCD-F20A-4035-938F-6A4A485F2B09}"/>
                      </a:ext>
                    </a:extLst>
                  </p:cNvPr>
                  <p:cNvSpPr txBox="1"/>
                  <p:nvPr/>
                </p:nvSpPr>
                <p:spPr>
                  <a:xfrm>
                    <a:off x="565851" y="1641726"/>
                    <a:ext cx="3394149" cy="59680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3162" tIns="63162" rIns="63162" bIns="63162" numCol="1" spcCol="1270" anchor="ctr" anchorCtr="0">
                    <a:noAutofit/>
                  </a:bodyPr>
                  <a:lstStyle/>
                  <a:p>
                    <a:pPr marL="0" lvl="0" indent="0" algn="l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600" kern="1200" dirty="0"/>
                      <a:t>3.</a:t>
                    </a:r>
                    <a:r>
                      <a:rPr lang="zh-TW" sz="1600" kern="1200" dirty="0"/>
                      <a:t>設身處地的推想邏輯</a:t>
                    </a:r>
                    <a:endParaRPr lang="en-US" sz="1600" kern="1200" dirty="0"/>
                  </a:p>
                </p:txBody>
              </p:sp>
            </p:grpSp>
          </p:grp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56BA7E8B-9830-4159-A043-AD16A8F31D6B}"/>
                </a:ext>
              </a:extLst>
            </p:cNvPr>
            <p:cNvGrpSpPr/>
            <p:nvPr/>
          </p:nvGrpSpPr>
          <p:grpSpPr>
            <a:xfrm>
              <a:off x="6923470" y="1909295"/>
              <a:ext cx="6232516" cy="3774328"/>
              <a:chOff x="6723949" y="2031105"/>
              <a:chExt cx="5584299" cy="3274661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827E9F8-F84D-46F4-A404-B636B904AEFB}"/>
                  </a:ext>
                </a:extLst>
              </p:cNvPr>
              <p:cNvGrpSpPr/>
              <p:nvPr/>
            </p:nvGrpSpPr>
            <p:grpSpPr>
              <a:xfrm>
                <a:off x="6723949" y="2031105"/>
                <a:ext cx="5584299" cy="864000"/>
                <a:chOff x="6857631" y="2031105"/>
                <a:chExt cx="5584299" cy="864000"/>
              </a:xfrm>
            </p:grpSpPr>
            <p:sp>
              <p:nvSpPr>
                <p:cNvPr id="21" name="矩形: 圓角 20">
                  <a:extLst>
                    <a:ext uri="{FF2B5EF4-FFF2-40B4-BE49-F238E27FC236}">
                      <a16:creationId xmlns:a16="http://schemas.microsoft.com/office/drawing/2014/main" id="{AC24300D-9CB3-4E3D-BA1E-8B150F0B0B93}"/>
                    </a:ext>
                  </a:extLst>
                </p:cNvPr>
                <p:cNvSpPr/>
                <p:nvPr/>
              </p:nvSpPr>
              <p:spPr>
                <a:xfrm>
                  <a:off x="6857631" y="2031105"/>
                  <a:ext cx="3960000" cy="86400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" name="矩形 21" descr="Questions">
                  <a:extLst>
                    <a:ext uri="{FF2B5EF4-FFF2-40B4-BE49-F238E27FC236}">
                      <a16:creationId xmlns:a16="http://schemas.microsoft.com/office/drawing/2014/main" id="{80F68D5F-3304-45DA-947E-FAD96A838645}"/>
                    </a:ext>
                  </a:extLst>
                </p:cNvPr>
                <p:cNvSpPr/>
                <p:nvPr/>
              </p:nvSpPr>
              <p:spPr>
                <a:xfrm>
                  <a:off x="7005761" y="2283105"/>
                  <a:ext cx="360000" cy="360000"/>
                </a:xfrm>
                <a:prstGeom prst="rect">
                  <a:avLst/>
                </a:prstGeom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5060B751-EC5B-427A-913C-B52A083ABFAE}"/>
                    </a:ext>
                  </a:extLst>
                </p:cNvPr>
                <p:cNvGrpSpPr/>
                <p:nvPr/>
              </p:nvGrpSpPr>
              <p:grpSpPr>
                <a:xfrm>
                  <a:off x="7423482" y="2031105"/>
                  <a:ext cx="5018448" cy="730403"/>
                  <a:chOff x="565851" y="2241538"/>
                  <a:chExt cx="5018448" cy="730403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B4BFCBC0-024B-49AC-8AF7-84055620E20A}"/>
                      </a:ext>
                    </a:extLst>
                  </p:cNvPr>
                  <p:cNvSpPr/>
                  <p:nvPr/>
                </p:nvSpPr>
                <p:spPr>
                  <a:xfrm>
                    <a:off x="565851" y="2241538"/>
                    <a:ext cx="5018448" cy="596805"/>
                  </a:xfrm>
                  <a:prstGeom prst="rect">
                    <a:avLst/>
                  </a:prstGeom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6BDD118-AEA3-40C4-BDB3-F312424BD5CE}"/>
                      </a:ext>
                    </a:extLst>
                  </p:cNvPr>
                  <p:cNvSpPr txBox="1"/>
                  <p:nvPr/>
                </p:nvSpPr>
                <p:spPr>
                  <a:xfrm>
                    <a:off x="565851" y="2375136"/>
                    <a:ext cx="3394149" cy="59680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3162" tIns="63162" rIns="63162" bIns="63162" numCol="1" spcCol="1270" anchor="ctr" anchorCtr="0">
                    <a:noAutofit/>
                  </a:bodyPr>
                  <a:lstStyle/>
                  <a:p>
                    <a:pPr marL="0" lvl="0" indent="0" algn="l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600" kern="1200" dirty="0"/>
                      <a:t>4.</a:t>
                    </a:r>
                    <a:r>
                      <a:rPr lang="zh-TW" sz="1600" kern="1200" dirty="0"/>
                      <a:t>瞭解輸入以及輸出的地方以及注意事項</a:t>
                    </a:r>
                    <a:endParaRPr lang="en-US" sz="1600" kern="1200" dirty="0"/>
                  </a:p>
                </p:txBody>
              </p:sp>
            </p:grp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4C5B058C-B846-40C5-94ED-3A2BEAFAE595}"/>
                  </a:ext>
                </a:extLst>
              </p:cNvPr>
              <p:cNvGrpSpPr/>
              <p:nvPr/>
            </p:nvGrpSpPr>
            <p:grpSpPr>
              <a:xfrm>
                <a:off x="6723949" y="3236436"/>
                <a:ext cx="5584299" cy="864000"/>
                <a:chOff x="3274218" y="3130597"/>
                <a:chExt cx="5584299" cy="864000"/>
              </a:xfrm>
            </p:grpSpPr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FD7DCAAD-40A2-4EEA-A43E-831FEADF3C75}"/>
                    </a:ext>
                  </a:extLst>
                </p:cNvPr>
                <p:cNvSpPr/>
                <p:nvPr/>
              </p:nvSpPr>
              <p:spPr>
                <a:xfrm>
                  <a:off x="3274218" y="3130597"/>
                  <a:ext cx="3960000" cy="86400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" name="矩形 27" descr="Head with Gears">
                  <a:extLst>
                    <a:ext uri="{FF2B5EF4-FFF2-40B4-BE49-F238E27FC236}">
                      <a16:creationId xmlns:a16="http://schemas.microsoft.com/office/drawing/2014/main" id="{5E86A1CC-B28B-475D-A8B6-858AFC35C981}"/>
                    </a:ext>
                  </a:extLst>
                </p:cNvPr>
                <p:cNvSpPr/>
                <p:nvPr/>
              </p:nvSpPr>
              <p:spPr>
                <a:xfrm>
                  <a:off x="3422348" y="3382597"/>
                  <a:ext cx="360000" cy="360000"/>
                </a:xfrm>
                <a:prstGeom prst="rect">
                  <a:avLst/>
                </a:prstGeom>
                <a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D6A8E685-AA7E-49A6-AF3D-D8053D506FE0}"/>
                    </a:ext>
                  </a:extLst>
                </p:cNvPr>
                <p:cNvGrpSpPr/>
                <p:nvPr/>
              </p:nvGrpSpPr>
              <p:grpSpPr>
                <a:xfrm>
                  <a:off x="3840069" y="3130597"/>
                  <a:ext cx="5018448" cy="730403"/>
                  <a:chOff x="565851" y="2987545"/>
                  <a:chExt cx="5018448" cy="730403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3DCDDCAA-2308-48EA-A76E-DADB8D9D4E11}"/>
                      </a:ext>
                    </a:extLst>
                  </p:cNvPr>
                  <p:cNvSpPr/>
                  <p:nvPr/>
                </p:nvSpPr>
                <p:spPr>
                  <a:xfrm>
                    <a:off x="565851" y="2987545"/>
                    <a:ext cx="5018448" cy="596805"/>
                  </a:xfrm>
                  <a:prstGeom prst="rect">
                    <a:avLst/>
                  </a:prstGeom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CBF9B688-C0DB-4F34-94D0-61509D947965}"/>
                      </a:ext>
                    </a:extLst>
                  </p:cNvPr>
                  <p:cNvSpPr txBox="1"/>
                  <p:nvPr/>
                </p:nvSpPr>
                <p:spPr>
                  <a:xfrm>
                    <a:off x="565851" y="3121143"/>
                    <a:ext cx="3394149" cy="59680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3162" tIns="63162" rIns="63162" bIns="63162" numCol="1" spcCol="1270" anchor="ctr" anchorCtr="0">
                    <a:noAutofit/>
                  </a:bodyPr>
                  <a:lstStyle/>
                  <a:p>
                    <a:pPr marL="0" lvl="0" indent="0" algn="l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600" kern="1200" dirty="0"/>
                      <a:t>5.</a:t>
                    </a:r>
                    <a:r>
                      <a:rPr lang="zh-TW" sz="1600" kern="1200" dirty="0"/>
                      <a:t>理解如何控制程式流程的各種方法和技巧</a:t>
                    </a:r>
                    <a:endParaRPr lang="en-US" sz="1600" kern="1200" dirty="0"/>
                  </a:p>
                </p:txBody>
              </p:sp>
            </p:grpSp>
          </p:grp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CBAF9A84-8E39-4F7E-80D7-705E8082F7B7}"/>
                  </a:ext>
                </a:extLst>
              </p:cNvPr>
              <p:cNvGrpSpPr/>
              <p:nvPr/>
            </p:nvGrpSpPr>
            <p:grpSpPr>
              <a:xfrm>
                <a:off x="6723949" y="4441766"/>
                <a:ext cx="5584299" cy="864000"/>
                <a:chOff x="6723949" y="4441766"/>
                <a:chExt cx="5584299" cy="864000"/>
              </a:xfrm>
            </p:grpSpPr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16A3D74B-412F-4BAE-9F70-F40DC7F420F0}"/>
                    </a:ext>
                  </a:extLst>
                </p:cNvPr>
                <p:cNvSpPr/>
                <p:nvPr/>
              </p:nvSpPr>
              <p:spPr>
                <a:xfrm>
                  <a:off x="6723949" y="4441766"/>
                  <a:ext cx="3960000" cy="86400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bg1">
                    <a:lumMod val="95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" name="矩形 33" descr="Scooter">
                  <a:extLst>
                    <a:ext uri="{FF2B5EF4-FFF2-40B4-BE49-F238E27FC236}">
                      <a16:creationId xmlns:a16="http://schemas.microsoft.com/office/drawing/2014/main" id="{7C97705C-942C-4C54-A32C-F37C7BCE22A0}"/>
                    </a:ext>
                  </a:extLst>
                </p:cNvPr>
                <p:cNvSpPr/>
                <p:nvPr/>
              </p:nvSpPr>
              <p:spPr>
                <a:xfrm>
                  <a:off x="6872079" y="4693766"/>
                  <a:ext cx="360000" cy="360000"/>
                </a:xfrm>
                <a:prstGeom prst="rect">
                  <a:avLst/>
                </a:prstGeom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35" name="群組 34">
                  <a:extLst>
                    <a:ext uri="{FF2B5EF4-FFF2-40B4-BE49-F238E27FC236}">
                      <a16:creationId xmlns:a16="http://schemas.microsoft.com/office/drawing/2014/main" id="{2B6CA334-4AE6-492B-905C-A641A9087952}"/>
                    </a:ext>
                  </a:extLst>
                </p:cNvPr>
                <p:cNvGrpSpPr/>
                <p:nvPr/>
              </p:nvGrpSpPr>
              <p:grpSpPr>
                <a:xfrm>
                  <a:off x="7289800" y="4441766"/>
                  <a:ext cx="5018448" cy="730403"/>
                  <a:chOff x="565851" y="3733552"/>
                  <a:chExt cx="5018448" cy="730403"/>
                </a:xfrm>
              </p:grpSpPr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85F1FF57-0593-47C0-AD66-2EE4110A80F2}"/>
                      </a:ext>
                    </a:extLst>
                  </p:cNvPr>
                  <p:cNvSpPr/>
                  <p:nvPr/>
                </p:nvSpPr>
                <p:spPr>
                  <a:xfrm>
                    <a:off x="565851" y="3733552"/>
                    <a:ext cx="5018448" cy="596805"/>
                  </a:xfrm>
                  <a:prstGeom prst="rect">
                    <a:avLst/>
                  </a:prstGeom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112C3243-9273-4D8F-88FF-38BAFA987D85}"/>
                      </a:ext>
                    </a:extLst>
                  </p:cNvPr>
                  <p:cNvSpPr txBox="1"/>
                  <p:nvPr/>
                </p:nvSpPr>
                <p:spPr>
                  <a:xfrm>
                    <a:off x="565851" y="3867150"/>
                    <a:ext cx="3394149" cy="59680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3162" tIns="63162" rIns="63162" bIns="63162" numCol="1" spcCol="1270" anchor="ctr" anchorCtr="0">
                    <a:noAutofit/>
                  </a:bodyPr>
                  <a:lstStyle/>
                  <a:p>
                    <a:pPr marL="0" lvl="0" indent="0" algn="l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1600" kern="1200" dirty="0"/>
                      <a:t>6.</a:t>
                    </a:r>
                    <a:r>
                      <a:rPr lang="zh-TW" sz="1600" kern="1200" dirty="0"/>
                      <a:t>不要重新發明輪子的基本認識</a:t>
                    </a:r>
                    <a:endParaRPr lang="en-US" sz="1600" kern="1200" dirty="0"/>
                  </a:p>
                </p:txBody>
              </p:sp>
            </p:grpSp>
          </p:grpSp>
        </p:grpSp>
      </p:grpSp>
      <p:sp>
        <p:nvSpPr>
          <p:cNvPr id="40" name="投影片編號版面配置區 39">
            <a:extLst>
              <a:ext uri="{FF2B5EF4-FFF2-40B4-BE49-F238E27FC236}">
                <a16:creationId xmlns:a16="http://schemas.microsoft.com/office/drawing/2014/main" id="{15B53AE9-0F26-40AF-A1E2-96390E71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761F-A944-4718-8297-BB888EF593A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1082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</TotalTime>
  <Words>505</Words>
  <Application>Microsoft Office PowerPoint</Application>
  <PresentationFormat>寬螢幕</PresentationFormat>
  <Paragraphs>81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STHupo</vt:lpstr>
      <vt:lpstr>微軟正黑體</vt:lpstr>
      <vt:lpstr>標楷體</vt:lpstr>
      <vt:lpstr>Arial</vt:lpstr>
      <vt:lpstr>Calibri</vt:lpstr>
      <vt:lpstr>Calibri Light</vt:lpstr>
      <vt:lpstr>Quire Sans Pro Light</vt:lpstr>
      <vt:lpstr>Office 佈景主題</vt:lpstr>
      <vt:lpstr>Class 1</vt:lpstr>
      <vt:lpstr>本堂重點</vt:lpstr>
      <vt:lpstr>甚麼是程式語言</vt:lpstr>
      <vt:lpstr>PowerPoint 簡報</vt:lpstr>
      <vt:lpstr>PowerPoint 簡報</vt:lpstr>
      <vt:lpstr>PowerPoint 簡報</vt:lpstr>
      <vt:lpstr>程式設計基本觀念</vt:lpstr>
      <vt:lpstr>資料處理模型</vt:lpstr>
      <vt:lpstr>解決問題的方法</vt:lpstr>
      <vt:lpstr>生活上的 『旅遊花費計算』</vt:lpstr>
      <vt:lpstr>PowerPoint 簡報</vt:lpstr>
      <vt:lpstr>PowerPoint 簡報</vt:lpstr>
      <vt:lpstr>PowerPoint 簡報</vt:lpstr>
      <vt:lpstr>為何要自己動手 寫程式</vt:lpstr>
      <vt:lpstr>馬上開始寫程式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建祥 許;17</dc:creator>
  <cp:lastModifiedBy>建祥 許</cp:lastModifiedBy>
  <cp:revision>30</cp:revision>
  <dcterms:created xsi:type="dcterms:W3CDTF">2021-11-03T02:01:03Z</dcterms:created>
  <dcterms:modified xsi:type="dcterms:W3CDTF">2021-12-05T16:25:08Z</dcterms:modified>
</cp:coreProperties>
</file>