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D0EE-5432-4B98-B34D-3BF0021263C4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9248-4342-42B1-95AC-78AA5B9C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49D1-3459-4262-8464-B81747D5207F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8012537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97-89AE-488C-9392-F081578A6762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9600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A2D1-8FC0-4EA4-8662-648A03340074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774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A2F-0FC3-49C9-BA1D-80FD70F395BD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3367231319"/>
      </p:ext>
    </p:extLst>
  </p:cSld>
  <p:clrMapOvr>
    <a:masterClrMapping/>
  </p:clrMapOvr>
  <p:transition spd="slow">
    <p:cover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69ED-B604-428D-BA27-77EC3539E5F4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38605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DFBF-ED22-4535-BAA2-A3B40594F910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07236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5D09-7CBD-4493-A0A6-737A82E41C21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8113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7FEA-BC15-49C8-BD9B-CFCF18E73E20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9461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702D-0DB3-47C9-935A-5EDA6F72B9F5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7636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C69F-26C1-4E14-9314-ECCFBEDBCE18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2375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01EE-3CE0-48FA-A52E-D7A1456F31A1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374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AA2F-0FC3-49C9-BA1D-80FD70F395BD}" type="datetime1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0FB8-6661-4A1A-A81B-F8F3464A2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3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2C6D2-E8B7-4B8E-A70C-2536118AA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 10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3C6FAC-A747-4320-8A6D-330E3AF67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網路資訊擷取基礎</a:t>
            </a:r>
          </a:p>
        </p:txBody>
      </p:sp>
    </p:spTree>
    <p:extLst>
      <p:ext uri="{BB962C8B-B14F-4D97-AF65-F5344CB8AC3E}">
        <p14:creationId xmlns:p14="http://schemas.microsoft.com/office/powerpoint/2010/main" val="31509837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BA57AC-4D2D-4526-A253-C6B740BA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82" y="1896121"/>
            <a:ext cx="9966036" cy="1846276"/>
          </a:xfrm>
        </p:spPr>
        <p:txBody>
          <a:bodyPr>
            <a:normAutofit/>
          </a:bodyPr>
          <a:lstStyle/>
          <a:p>
            <a:r>
              <a:rPr lang="it-IT" altLang="zh-TW" sz="2000" dirty="0">
                <a:latin typeface="Consolas" panose="020B0609020204030204" pitchFamily="49" charset="0"/>
              </a:rPr>
              <a:t>url = "https://tw.stock.yahoo.com/news_list/url/d/e/N{}.html?q=&amp;pg={}"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for t in [1, 997, 4]: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    for i in range(1,6):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        print(url.format(t, i))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279814-5CF2-491B-B455-909A002C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51E9F78-EFEB-4300-A986-1ECE1BAB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922" y="721313"/>
            <a:ext cx="33338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3</a:t>
            </a:r>
            <a:r>
              <a:rPr lang="zh-TW" altLang="en-US" dirty="0"/>
              <a:t>類新聞</a:t>
            </a:r>
            <a:br>
              <a:rPr lang="en-US" altLang="zh-TW" dirty="0"/>
            </a:br>
            <a:r>
              <a:rPr lang="zh-TW" altLang="en-US" dirty="0"/>
              <a:t>各</a:t>
            </a:r>
            <a:r>
              <a:rPr lang="en-US" altLang="zh-TW" dirty="0"/>
              <a:t>5</a:t>
            </a:r>
            <a:r>
              <a:rPr lang="zh-TW" altLang="en-US" dirty="0"/>
              <a:t>頁網址 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D884A1C-914F-48FD-906D-709132B71458}"/>
              </a:ext>
            </a:extLst>
          </p:cNvPr>
          <p:cNvGrpSpPr/>
          <p:nvPr/>
        </p:nvGrpSpPr>
        <p:grpSpPr>
          <a:xfrm>
            <a:off x="5969000" y="2343791"/>
            <a:ext cx="5837382" cy="4377684"/>
            <a:chOff x="6529960" y="1895423"/>
            <a:chExt cx="2236042" cy="14173533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01220B55-97F4-4D37-9EE0-42078483D773}"/>
                </a:ext>
              </a:extLst>
            </p:cNvPr>
            <p:cNvSpPr/>
            <p:nvPr/>
          </p:nvSpPr>
          <p:spPr>
            <a:xfrm>
              <a:off x="6529960" y="1895423"/>
              <a:ext cx="2236042" cy="1417353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BE824ADF-B8EB-4440-9D47-E8826F17F0A9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3"/>
              <a:ext cx="2236042" cy="59776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200" dirty="0"/>
                <a:t>https://tw.stock.yahoo.com/news_list/url/d/e/N1.html?q=&amp;pg=1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https://tw.stock.yahoo.com/news_list/url/d/e/N1.html?q=&amp;pg=2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https://tw.stock.yahoo.com/news_list/url/d/e/N1.html?q=&amp;pg=3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https://tw.stock.yahoo.com/news_list/url/d/e/N1.html?q=&amp;pg=4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https://tw.stock.yahoo.com/news_list/url/d/e/N1.html?q=&amp;pg=5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https://tw.stock.yahoo.com/news_list/url/d/e/N997.html?q=&amp;pg=1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https://tw.stock.yahoo.com/news_list/url/d/e/N997.html?q=&amp;pg=2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https://tw.stock.yahoo.com/news_list/url/d/e/N997.html?q=&amp;pg=3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https://tw.stock.yahoo.com/news_list/url/d/e/N997.html?q=&amp;pg=4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https://tw.stock.yahoo.com/news_list/url/d/e/N997.html?q=&amp;pg=5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https://tw.stock.yahoo.com/news_list/url/d/e/N4.html?q=&amp;pg=1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https://tw.stock.yahoo.com/news_list/url/d/e/N4.html?q=&amp;pg=2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https://tw.stock.yahoo.com/news_list/url/d/e/N4.html?q=&amp;pg=3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https://tw.stock.yahoo.com/news_list/url/d/e/N4.html?q=&amp;pg=4</a:t>
              </a:r>
              <a:endParaRPr lang="zh-TW" altLang="zh-TW" sz="1200" dirty="0"/>
            </a:p>
            <a:p>
              <a:pPr marL="0" indent="0">
                <a:buNone/>
              </a:pPr>
              <a:r>
                <a:rPr lang="en-US" altLang="zh-TW" sz="1200" dirty="0"/>
                <a:t>https://tw.stock.yahoo.com/news_list/url/d/e/N4.html?q=&amp;pg=5</a:t>
              </a:r>
              <a:endParaRPr lang="zh-TW" altLang="zh-TW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4341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9A24750-FB5E-4E20-8195-3674A6AD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86" y="2506734"/>
            <a:ext cx="10332027" cy="249699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 = "https://tw.stock.yahoo.com/</a:t>
            </a:r>
            <a:r>
              <a:rPr lang="en-US" altLang="zh-TW" sz="2400" dirty="0" err="1">
                <a:latin typeface="Consolas" panose="020B0609020204030204" pitchFamily="49" charset="0"/>
              </a:rPr>
              <a:t>news_list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/d/e/N4.html"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html = </a:t>
            </a:r>
            <a:r>
              <a:rPr lang="en-US" altLang="zh-TW" sz="24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print(html)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61EDD2-E53E-49E9-832D-DD95BBD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C58B8C-C841-43E2-AE8B-227CE755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58" y="681037"/>
            <a:ext cx="43406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奇摩股市新聞網頁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351197-F62D-4D3A-A205-A9A89F8F0949}"/>
              </a:ext>
            </a:extLst>
          </p:cNvPr>
          <p:cNvSpPr txBox="1"/>
          <p:nvPr/>
        </p:nvSpPr>
        <p:spPr>
          <a:xfrm>
            <a:off x="127000" y="0"/>
            <a:ext cx="48717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模組下載網頁資料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7027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E8C18-9AC8-457B-88A8-94BAC2F1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BD00735-113B-415F-B685-6344BF99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F4C5FE5-E3D0-4C4F-AA73-3BA14BB2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58" y="681037"/>
            <a:ext cx="52550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博客來網路書店</a:t>
            </a:r>
            <a:br>
              <a:rPr lang="en-US" altLang="zh-TW" dirty="0"/>
            </a:br>
            <a:r>
              <a:rPr lang="en-US" altLang="zh-TW" dirty="0"/>
              <a:t>30</a:t>
            </a:r>
            <a:r>
              <a:rPr lang="zh-TW" altLang="en-US" dirty="0"/>
              <a:t>日暢銷書排行榜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B3C7080-148A-4B74-A644-09D45D0250E0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36" y="1508019"/>
            <a:ext cx="8894128" cy="5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2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1DE970-3952-4AE6-970D-6654FA6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DC8FCD8-865B-4FF1-950A-348C5182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4" y="560964"/>
            <a:ext cx="8044424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博客來網路書店</a:t>
            </a:r>
            <a:r>
              <a:rPr lang="en-US" altLang="zh-TW" dirty="0"/>
              <a:t>30</a:t>
            </a:r>
            <a:r>
              <a:rPr lang="zh-TW" altLang="en-US" dirty="0"/>
              <a:t>日暢銷書排行榜</a:t>
            </a:r>
            <a:br>
              <a:rPr lang="en-US" altLang="zh-TW" dirty="0"/>
            </a:br>
            <a:r>
              <a:rPr lang="zh-TW" altLang="en-US" dirty="0"/>
              <a:t>網頁原始碼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8AEAA98F-5922-4B2F-A46B-5A6414AE6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2" y="1462912"/>
            <a:ext cx="7166496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0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8B93DD-D8DE-4E99-9F40-06EB036F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2167371"/>
            <a:ext cx="11674764" cy="2829502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200" dirty="0" err="1">
                <a:latin typeface="Consolas" panose="020B0609020204030204" pitchFamily="49" charset="0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html = </a:t>
            </a:r>
            <a:r>
              <a:rPr lang="en-US" altLang="zh-TW" sz="22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200" dirty="0">
                <a:latin typeface="Consolas" panose="020B0609020204030204" pitchFamily="49" charset="0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print(type(html))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print("Python</a:t>
            </a:r>
            <a:r>
              <a:rPr lang="zh-TW" altLang="en-US" sz="2200" dirty="0">
                <a:latin typeface="Consolas" panose="020B0609020204030204" pitchFamily="49" charset="0"/>
              </a:rPr>
              <a:t>這個字在排行榜中裡面出現了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次</a:t>
            </a:r>
            <a:r>
              <a:rPr lang="en-US" altLang="zh-TW" sz="2200" dirty="0">
                <a:latin typeface="Consolas" panose="020B0609020204030204" pitchFamily="49" charset="0"/>
              </a:rPr>
              <a:t>".format(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</a:t>
            </a:r>
            <a:r>
              <a:rPr lang="en-US" altLang="zh-TW" sz="2200" dirty="0" err="1">
                <a:latin typeface="Consolas" panose="020B0609020204030204" pitchFamily="49" charset="0"/>
              </a:rPr>
              <a:t>html.count</a:t>
            </a:r>
            <a:r>
              <a:rPr lang="en-US" altLang="zh-TW" sz="2200" dirty="0">
                <a:latin typeface="Consolas" panose="020B0609020204030204" pitchFamily="49" charset="0"/>
              </a:rPr>
              <a:t>("Python")+</a:t>
            </a:r>
            <a:r>
              <a:rPr lang="en-US" altLang="zh-TW" sz="2200" dirty="0" err="1">
                <a:latin typeface="Consolas" panose="020B0609020204030204" pitchFamily="49" charset="0"/>
              </a:rPr>
              <a:t>html.count</a:t>
            </a:r>
            <a:r>
              <a:rPr lang="en-US" altLang="zh-TW" sz="2200" dirty="0">
                <a:latin typeface="Consolas" panose="020B0609020204030204" pitchFamily="49" charset="0"/>
              </a:rPr>
              <a:t>("python")))</a:t>
            </a:r>
            <a:endParaRPr lang="zh-TW" altLang="en-US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1B4F3F-D8A4-4794-A35E-28362BC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E01CB08-6A34-4EB8-BB00-2C875980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查詢在排行榜中單字的出現次數</a:t>
            </a:r>
          </a:p>
        </p:txBody>
      </p:sp>
    </p:spTree>
    <p:extLst>
      <p:ext uri="{BB962C8B-B14F-4D97-AF65-F5344CB8AC3E}">
        <p14:creationId xmlns:p14="http://schemas.microsoft.com/office/powerpoint/2010/main" val="76383320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461D69-7EB1-46F0-B357-8AA3C470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55" y="1825625"/>
            <a:ext cx="10771909" cy="4351338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200" dirty="0" err="1">
                <a:latin typeface="Consolas" panose="020B0609020204030204" pitchFamily="49" charset="0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html = </a:t>
            </a:r>
            <a:r>
              <a:rPr lang="en-US" altLang="zh-TW" sz="22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200" dirty="0">
                <a:latin typeface="Consolas" panose="020B0609020204030204" pitchFamily="49" charset="0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keyword = input("</a:t>
            </a:r>
            <a:r>
              <a:rPr lang="zh-TW" altLang="en-US" sz="2200" dirty="0">
                <a:latin typeface="Consolas" panose="020B0609020204030204" pitchFamily="49" charset="0"/>
              </a:rPr>
              <a:t>請問你要查詢的字串</a:t>
            </a:r>
            <a:r>
              <a:rPr lang="en-US" altLang="zh-TW" sz="2200" dirty="0">
                <a:latin typeface="Consolas" panose="020B0609020204030204" pitchFamily="49" charset="0"/>
              </a:rPr>
              <a:t>(end to quit)</a:t>
            </a:r>
            <a:r>
              <a:rPr lang="zh-TW" altLang="en-US" sz="2200" dirty="0">
                <a:latin typeface="Consolas" panose="020B0609020204030204" pitchFamily="49" charset="0"/>
              </a:rPr>
              <a:t>：</a:t>
            </a:r>
            <a:r>
              <a:rPr lang="en-US" altLang="zh-TW" sz="2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while keyword != 'end':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print("{}</a:t>
            </a:r>
            <a:r>
              <a:rPr lang="zh-TW" altLang="en-US" sz="2200" dirty="0">
                <a:latin typeface="Consolas" panose="020B0609020204030204" pitchFamily="49" charset="0"/>
              </a:rPr>
              <a:t>這個字在排行榜中裡面出現了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次</a:t>
            </a:r>
            <a:r>
              <a:rPr lang="en-US" altLang="zh-TW" sz="2200" dirty="0">
                <a:latin typeface="Consolas" panose="020B0609020204030204" pitchFamily="49" charset="0"/>
              </a:rPr>
              <a:t>".format(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    keyword, </a:t>
            </a:r>
            <a:r>
              <a:rPr lang="en-US" altLang="zh-TW" sz="2200" dirty="0" err="1">
                <a:latin typeface="Consolas" panose="020B0609020204030204" pitchFamily="49" charset="0"/>
              </a:rPr>
              <a:t>html.count</a:t>
            </a:r>
            <a:r>
              <a:rPr lang="en-US" altLang="zh-TW" sz="2200" dirty="0">
                <a:latin typeface="Consolas" panose="020B0609020204030204" pitchFamily="49" charset="0"/>
              </a:rPr>
              <a:t>(keyword)))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keyword = input("</a:t>
            </a:r>
            <a:r>
              <a:rPr lang="zh-TW" altLang="en-US" sz="2200" dirty="0">
                <a:latin typeface="Consolas" panose="020B0609020204030204" pitchFamily="49" charset="0"/>
              </a:rPr>
              <a:t>請問你要查詢的字串：</a:t>
            </a:r>
            <a:r>
              <a:rPr lang="en-US" altLang="zh-TW" sz="22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A1849A-3FDE-49C6-9A47-CECD509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4E7737-B7EF-4BBE-8B69-F5411075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436" y="681037"/>
            <a:ext cx="74440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查詢在排行榜中單字的出現次數</a:t>
            </a:r>
            <a:br>
              <a:rPr lang="en-US" altLang="zh-TW" dirty="0"/>
            </a:br>
            <a:r>
              <a:rPr lang="zh-TW" altLang="en-US" dirty="0"/>
              <a:t>加上交談的詢問介面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5B2BBF6-A1F4-48B0-9686-70620B524F3B}"/>
              </a:ext>
            </a:extLst>
          </p:cNvPr>
          <p:cNvGrpSpPr/>
          <p:nvPr/>
        </p:nvGrpSpPr>
        <p:grpSpPr>
          <a:xfrm>
            <a:off x="8266321" y="3429000"/>
            <a:ext cx="3833316" cy="2482850"/>
            <a:chOff x="6518642" y="1729440"/>
            <a:chExt cx="1468322" cy="950660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29C85966-9097-4C06-A571-704D693B59AE}"/>
                </a:ext>
              </a:extLst>
            </p:cNvPr>
            <p:cNvSpPr/>
            <p:nvPr/>
          </p:nvSpPr>
          <p:spPr>
            <a:xfrm>
              <a:off x="6518642" y="1729440"/>
              <a:ext cx="1468322" cy="95066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D56AEA63-1F13-4A7D-AEA5-5964BBA28655}"/>
                </a:ext>
              </a:extLst>
            </p:cNvPr>
            <p:cNvSpPr txBox="1">
              <a:spLocks/>
            </p:cNvSpPr>
            <p:nvPr/>
          </p:nvSpPr>
          <p:spPr>
            <a:xfrm>
              <a:off x="6550445" y="1784807"/>
              <a:ext cx="1404716" cy="839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請問你要查詢的字串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(end to quit)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</a:p>
            <a:p>
              <a:pPr marL="0" indent="0">
                <a:buNone/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這個字在排行榜中裡面出現了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  <a:p>
              <a:pPr marL="0" indent="0">
                <a:buNone/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請問你要查詢的字串：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</a:t>
              </a:r>
            </a:p>
            <a:p>
              <a:pPr marL="0" indent="0">
                <a:buNone/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這個字在排行榜中裡面出現了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  <a:p>
              <a:pPr marL="0" indent="0">
                <a:buNone/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請問你要查詢的字串：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</a:p>
            <a:p>
              <a:pPr marL="0" indent="0">
                <a:buNone/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這個字在排行榜中裡面出現了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52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  <a:p>
              <a:pPr marL="0" indent="0">
                <a:buNone/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請問你要查詢的字串：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67990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8889B9-FE0F-45D5-8E2B-CDEA9764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418" y="1318863"/>
            <a:ext cx="4315691" cy="55391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&lt;meta </a:t>
            </a:r>
            <a:r>
              <a:rPr lang="zh-TW" altLang="en-US" sz="1200" dirty="0">
                <a:latin typeface="Consolas" panose="020B0609020204030204" pitchFamily="49" charset="0"/>
              </a:rPr>
              <a:t>文件屬性設定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&lt;title&gt;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&lt;script ...&gt;&lt;/script&gt;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&lt;link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=stylesheet type="text/</a:t>
            </a:r>
            <a:r>
              <a:rPr lang="en-US" altLang="zh-TW" sz="1200" dirty="0" err="1">
                <a:latin typeface="Consolas" panose="020B0609020204030204" pitchFamily="49" charset="0"/>
              </a:rPr>
              <a:t>css</a:t>
            </a:r>
            <a:r>
              <a:rPr lang="en-US" altLang="zh-TW" sz="1200" dirty="0">
                <a:latin typeface="Consolas" panose="020B0609020204030204" pitchFamily="49" charset="0"/>
              </a:rPr>
              <a:t>" ...&gt;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&lt;h1&gt;</a:t>
            </a:r>
            <a:r>
              <a:rPr lang="zh-TW" altLang="en-US" sz="1200" dirty="0">
                <a:latin typeface="Consolas" panose="020B0609020204030204" pitchFamily="49" charset="0"/>
              </a:rPr>
              <a:t>標題</a:t>
            </a:r>
            <a:r>
              <a:rPr lang="en-US" altLang="zh-TW" sz="12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&lt;p class='</a:t>
            </a:r>
            <a:r>
              <a:rPr lang="zh-TW" altLang="en-US" sz="1200" dirty="0">
                <a:latin typeface="Consolas" panose="020B0609020204030204" pitchFamily="49" charset="0"/>
              </a:rPr>
              <a:t>選擇器</a:t>
            </a:r>
            <a:r>
              <a:rPr lang="en-US" altLang="zh-TW" sz="1200" dirty="0">
                <a:latin typeface="Consolas" panose="020B0609020204030204" pitchFamily="49" charset="0"/>
              </a:rPr>
              <a:t>' id='</a:t>
            </a:r>
            <a:r>
              <a:rPr lang="zh-TW" altLang="en-US" sz="1200" dirty="0">
                <a:latin typeface="Consolas" panose="020B0609020204030204" pitchFamily="49" charset="0"/>
              </a:rPr>
              <a:t>識別符號</a:t>
            </a:r>
            <a:r>
              <a:rPr lang="en-US" altLang="zh-TW" sz="1200" dirty="0">
                <a:latin typeface="Consolas" panose="020B0609020204030204" pitchFamily="49" charset="0"/>
              </a:rPr>
              <a:t>' style='</a:t>
            </a:r>
            <a:r>
              <a:rPr lang="en-US" altLang="zh-TW" sz="1200" dirty="0" err="1">
                <a:latin typeface="Consolas" panose="020B0609020204030204" pitchFamily="49" charset="0"/>
              </a:rPr>
              <a:t>css</a:t>
            </a:r>
            <a:r>
              <a:rPr lang="zh-TW" altLang="en-US" sz="1200" dirty="0">
                <a:latin typeface="Consolas" panose="020B0609020204030204" pitchFamily="49" charset="0"/>
              </a:rPr>
              <a:t>格式命令</a:t>
            </a:r>
            <a:r>
              <a:rPr lang="en-US" altLang="zh-TW" sz="1200" dirty="0">
                <a:latin typeface="Consolas" panose="020B0609020204030204" pitchFamily="49" charset="0"/>
              </a:rPr>
              <a:t>'&gt;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內文段落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&lt;tr&gt;&lt;td&gt;</a:t>
            </a:r>
            <a:r>
              <a:rPr lang="zh-TW" altLang="en-US" sz="1200" dirty="0">
                <a:latin typeface="Consolas" panose="020B0609020204030204" pitchFamily="49" charset="0"/>
              </a:rPr>
              <a:t>欄位</a:t>
            </a:r>
            <a:r>
              <a:rPr lang="en-US" altLang="zh-TW" sz="1200" dirty="0">
                <a:latin typeface="Consolas" panose="020B0609020204030204" pitchFamily="49" charset="0"/>
              </a:rPr>
              <a:t>1&lt;/td&gt;&lt;td&gt;</a:t>
            </a:r>
            <a:r>
              <a:rPr lang="zh-TW" altLang="en-US" sz="1200" dirty="0">
                <a:latin typeface="Consolas" panose="020B0609020204030204" pitchFamily="49" charset="0"/>
              </a:rPr>
              <a:t>欄位</a:t>
            </a:r>
            <a:r>
              <a:rPr lang="en-US" altLang="zh-TW" sz="1200" dirty="0">
                <a:latin typeface="Consolas" panose="020B0609020204030204" pitchFamily="49" charset="0"/>
              </a:rPr>
              <a:t>2&lt;/td&gt;&lt;/tr&gt;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&lt;tr&gt;&lt;td&gt;</a:t>
            </a:r>
            <a:r>
              <a:rPr lang="zh-TW" altLang="en-US" sz="1200" dirty="0">
                <a:latin typeface="Consolas" panose="020B0609020204030204" pitchFamily="49" charset="0"/>
              </a:rPr>
              <a:t>欄位</a:t>
            </a:r>
            <a:r>
              <a:rPr lang="en-US" altLang="zh-TW" sz="1200" dirty="0">
                <a:latin typeface="Consolas" panose="020B0609020204030204" pitchFamily="49" charset="0"/>
              </a:rPr>
              <a:t>1&lt;/td&gt;&lt;td&gt;</a:t>
            </a:r>
            <a:r>
              <a:rPr lang="zh-TW" altLang="en-US" sz="1200" dirty="0">
                <a:latin typeface="Consolas" panose="020B0609020204030204" pitchFamily="49" charset="0"/>
              </a:rPr>
              <a:t>欄位</a:t>
            </a:r>
            <a:r>
              <a:rPr lang="en-US" altLang="zh-TW" sz="1200" dirty="0">
                <a:latin typeface="Consolas" panose="020B0609020204030204" pitchFamily="49" charset="0"/>
              </a:rPr>
              <a:t>2&lt;/td&gt;&lt;/tr&gt;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 err="1">
                <a:latin typeface="Consolas" panose="020B0609020204030204" pitchFamily="49" charset="0"/>
              </a:rPr>
              <a:t>img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src</a:t>
            </a:r>
            <a:r>
              <a:rPr lang="en-US" altLang="zh-TW" sz="1200" dirty="0">
                <a:latin typeface="Consolas" panose="020B0609020204030204" pitchFamily="49" charset="0"/>
              </a:rPr>
              <a:t>=...&gt;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&lt;a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='...'&gt;</a:t>
            </a:r>
            <a:r>
              <a:rPr lang="zh-TW" altLang="en-US" sz="1200" dirty="0">
                <a:latin typeface="Consolas" panose="020B0609020204030204" pitchFamily="49" charset="0"/>
              </a:rPr>
              <a:t>外部連結</a:t>
            </a:r>
            <a:r>
              <a:rPr lang="en-US" altLang="zh-TW" sz="12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&lt;/html&gt;</a:t>
            </a:r>
            <a:endParaRPr lang="zh-TW" altLang="en-US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47CDBD-CA89-49C5-944F-8DE02BCF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00B30FF-CD59-483B-871B-ABD7038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54" y="721313"/>
            <a:ext cx="4793224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檔案基本結構（含標籤屬性）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2AA8B2-385E-4B64-A946-4619BDB5C071}"/>
              </a:ext>
            </a:extLst>
          </p:cNvPr>
          <p:cNvSpPr txBox="1"/>
          <p:nvPr/>
        </p:nvSpPr>
        <p:spPr>
          <a:xfrm>
            <a:off x="0" y="-1962"/>
            <a:ext cx="68672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下載網頁資料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83313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F745E0-3E66-4208-AE47-5D35ED12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71BF1F-4A9A-443A-B6BF-83B6949F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5DE651-80BE-4051-8A4E-3B4F9D67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70" y="35185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樹狀結構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32F7DF-71E4-49D8-B44A-7DF6A202B5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0" y="80010"/>
            <a:ext cx="9278620" cy="66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0073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E7053E-90AA-4956-8D86-6C18DC922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from bs4 import </a:t>
            </a:r>
            <a:r>
              <a:rPr lang="en-US" altLang="zh-TW" sz="2400" dirty="0" err="1">
                <a:latin typeface="Consolas" panose="020B0609020204030204" pitchFamily="49" charset="0"/>
              </a:rPr>
              <a:t>BeautifulSoup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 = "http://ai******2000.pixnet.net/blog/post/16062839"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html = </a:t>
            </a:r>
            <a:r>
              <a:rPr lang="en-US" altLang="zh-TW" sz="24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soup = </a:t>
            </a:r>
            <a:r>
              <a:rPr lang="en-US" altLang="zh-TW" sz="24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400" dirty="0">
                <a:latin typeface="Consolas" panose="020B0609020204030204" pitchFamily="49" charset="0"/>
              </a:rPr>
              <a:t>(html, "</a:t>
            </a:r>
            <a:r>
              <a:rPr lang="en-US" altLang="zh-TW" sz="2400" dirty="0" err="1">
                <a:latin typeface="Consolas" panose="020B0609020204030204" pitchFamily="49" charset="0"/>
              </a:rPr>
              <a:t>lxml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print(type(soup))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</a:t>
            </a:r>
            <a:r>
              <a:rPr lang="en-US" altLang="zh-TW" sz="2400" dirty="0" err="1">
                <a:latin typeface="Consolas" panose="020B0609020204030204" pitchFamily="49" charset="0"/>
              </a:rPr>
              <a:t>dir</a:t>
            </a:r>
            <a:r>
              <a:rPr lang="en-US" altLang="zh-TW" sz="2400" dirty="0">
                <a:latin typeface="Consolas" panose="020B0609020204030204" pitchFamily="49" charset="0"/>
              </a:rPr>
              <a:t>(soup))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84396A-AD3C-4F4F-8A75-DFA519BD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1F91D40-3093-4C60-ACBC-A57300F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16" y="536862"/>
            <a:ext cx="3853648" cy="47307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Beautifulsoup</a:t>
            </a:r>
            <a:br>
              <a:rPr lang="en-US" altLang="zh-TW"/>
            </a:br>
            <a:r>
              <a:rPr lang="zh-TW" altLang="en-US"/>
              <a:t>的標準用法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51216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5318DC-8E66-4439-9EB0-13A9FF5C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from bs4 import </a:t>
            </a:r>
            <a:r>
              <a:rPr lang="en-US" altLang="zh-TW" sz="2400" dirty="0" err="1">
                <a:latin typeface="Consolas" panose="020B0609020204030204" pitchFamily="49" charset="0"/>
              </a:rPr>
              <a:t>BeautifulSoup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 = "http://ai******2000.pixnet.net/blog/post/16062839"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html = </a:t>
            </a:r>
            <a:r>
              <a:rPr lang="en-US" altLang="zh-TW" sz="24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soup = </a:t>
            </a:r>
            <a:r>
              <a:rPr lang="en-US" altLang="zh-TW" sz="24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400" dirty="0">
                <a:latin typeface="Consolas" panose="020B0609020204030204" pitchFamily="49" charset="0"/>
              </a:rPr>
              <a:t>(html, "</a:t>
            </a:r>
            <a:r>
              <a:rPr lang="en-US" altLang="zh-TW" sz="2400" dirty="0" err="1">
                <a:latin typeface="Consolas" panose="020B0609020204030204" pitchFamily="49" charset="0"/>
              </a:rPr>
              <a:t>lxml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images = </a:t>
            </a:r>
            <a:r>
              <a:rPr lang="en-US" altLang="zh-TW" sz="24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400" dirty="0">
                <a:latin typeface="Consolas" panose="020B0609020204030204" pitchFamily="49" charset="0"/>
              </a:rPr>
              <a:t>("</a:t>
            </a:r>
            <a:r>
              <a:rPr lang="en-US" altLang="zh-TW" sz="2400" dirty="0" err="1">
                <a:latin typeface="Consolas" panose="020B0609020204030204" pitchFamily="49" charset="0"/>
              </a:rPr>
              <a:t>img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for image in images: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print(image["</a:t>
            </a:r>
            <a:r>
              <a:rPr lang="en-US" altLang="zh-TW" sz="2400" dirty="0" err="1">
                <a:latin typeface="Consolas" panose="020B0609020204030204" pitchFamily="49" charset="0"/>
              </a:rPr>
              <a:t>src</a:t>
            </a:r>
            <a:r>
              <a:rPr lang="en-US" altLang="zh-TW" sz="2400" dirty="0">
                <a:latin typeface="Consolas" panose="020B0609020204030204" pitchFamily="49" charset="0"/>
              </a:rPr>
              <a:t>"])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08FEAE-8312-4797-BC16-7A6C1462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CEB27BB-9214-440F-8F87-99D1FD6A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82" y="592004"/>
            <a:ext cx="442421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解析網頁並列出</a:t>
            </a:r>
            <a:br>
              <a:rPr lang="en-US" altLang="zh-TW" dirty="0"/>
            </a:br>
            <a:r>
              <a:rPr lang="zh-TW" altLang="en-US" dirty="0"/>
              <a:t>所有的圖形檔連結</a:t>
            </a:r>
          </a:p>
        </p:txBody>
      </p:sp>
    </p:spTree>
    <p:extLst>
      <p:ext uri="{BB962C8B-B14F-4D97-AF65-F5344CB8AC3E}">
        <p14:creationId xmlns:p14="http://schemas.microsoft.com/office/powerpoint/2010/main" val="412816848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83C20-9166-4AA9-808D-B3EE5123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AD54BF-7927-4AF9-9CC0-DC385A6B94F8}"/>
              </a:ext>
            </a:extLst>
          </p:cNvPr>
          <p:cNvSpPr txBox="1"/>
          <p:nvPr/>
        </p:nvSpPr>
        <p:spPr>
          <a:xfrm>
            <a:off x="5077692" y="1959367"/>
            <a:ext cx="7453746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📌網頁擷取程式基礎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📌使用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模組下載網頁資料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📌使用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下載網頁資料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📌資料存檔與資料庫操作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20083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DEAEFC-D29A-44DE-A837-7E50FD1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73455B-087D-4C63-A738-3A5BF259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EBC4699-C037-4761-8541-7A34C2F8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187" y="52734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5ABD828-CEA0-432C-83BC-8AF6B8534BDA}"/>
              </a:ext>
            </a:extLst>
          </p:cNvPr>
          <p:cNvGrpSpPr/>
          <p:nvPr/>
        </p:nvGrpSpPr>
        <p:grpSpPr>
          <a:xfrm>
            <a:off x="1002147" y="1737705"/>
            <a:ext cx="10187706" cy="4527178"/>
            <a:chOff x="6537862" y="1769665"/>
            <a:chExt cx="1468322" cy="91043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27C4927-C981-4A11-BB2F-4756705FD3E2}"/>
                </a:ext>
              </a:extLst>
            </p:cNvPr>
            <p:cNvSpPr/>
            <p:nvPr/>
          </p:nvSpPr>
          <p:spPr>
            <a:xfrm>
              <a:off x="6537862" y="1769665"/>
              <a:ext cx="1468322" cy="91043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D871F8E2-B37E-4354-ABC8-13669958A1E0}"/>
                </a:ext>
              </a:extLst>
            </p:cNvPr>
            <p:cNvSpPr txBox="1">
              <a:spLocks/>
            </p:cNvSpPr>
            <p:nvPr/>
          </p:nvSpPr>
          <p:spPr>
            <a:xfrm>
              <a:off x="6550445" y="1784807"/>
              <a:ext cx="1404716" cy="839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https://d5nxst8fruw4z.cloudfront.net/atrk.gif?account=H00Mh1aIE700wg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http://www.blogad.com.tw/Transfer/TrackH.aspx?BM_ID=234132&amp;M=354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https://pic.pimg.tw/******2000/1329322203-3003024141.jpg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https://pic.pimg.tw/******2000/1329322046-2510769647.jpg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https://pic.pimg.tw/******2000/1329322047-876789942.jpg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https://pic.pimg.tw/******2000/1329322049-4213371248.jpg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https://pic.pimg.tw/******2000/1329322051-1388702738.jpg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https://pic.pimg.tw/******2000/1329322052-2302585952.jpg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https://pic.pimg.tw/******2000/1329322053-1213280226.jpg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https://pic.pimg.tw/******2000/1329322054-1862151904.jpg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https://pic.pimg.tw/******2000/1329322056-1692678013.jpg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https://pic.pimg.tw/******2000/1329322057-1918093159.jpg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https://pic.pimg.tw/******2000/1329322059-88415372.jpg</a:t>
              </a:r>
            </a:p>
            <a:p>
              <a:pPr marL="0" indent="0" algn="just"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以下省略</a:t>
              </a: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endParaRPr lang="zh-TW" altLang="zh-TW" sz="1200" kern="100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41770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6E4CF3-246F-4661-A4A2-397F9417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736" y="797214"/>
            <a:ext cx="7982528" cy="606078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os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os.path</a:t>
            </a:r>
            <a:r>
              <a:rPr lang="en-US" altLang="zh-TW" sz="2800" dirty="0">
                <a:latin typeface="Consolas" panose="020B0609020204030204" pitchFamily="49" charset="0"/>
              </a:rPr>
              <a:t>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basename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"http://******2000.pixnet.net/blog/post/16062839"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images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800" dirty="0">
                <a:latin typeface="Consolas" panose="020B0609020204030204" pitchFamily="49" charset="0"/>
              </a:rPr>
              <a:t>("</a:t>
            </a:r>
            <a:r>
              <a:rPr lang="en-US" altLang="zh-TW" sz="2800" dirty="0" err="1">
                <a:latin typeface="Consolas" panose="020B0609020204030204" pitchFamily="49" charset="0"/>
              </a:rPr>
              <a:t>img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if not </a:t>
            </a:r>
            <a:r>
              <a:rPr lang="en-US" altLang="zh-TW" sz="28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2800" dirty="0">
                <a:latin typeface="Consolas" panose="020B0609020204030204" pitchFamily="49" charset="0"/>
              </a:rPr>
              <a:t>("images"):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os.mkdir</a:t>
            </a:r>
            <a:r>
              <a:rPr lang="en-US" altLang="zh-TW" sz="2800" dirty="0">
                <a:latin typeface="Consolas" panose="020B0609020204030204" pitchFamily="49" charset="0"/>
              </a:rPr>
              <a:t>("images")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image in images: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image_url</a:t>
            </a:r>
            <a:r>
              <a:rPr lang="en-US" altLang="zh-TW" sz="2800" dirty="0">
                <a:latin typeface="Consolas" panose="020B0609020204030204" pitchFamily="49" charset="0"/>
              </a:rPr>
              <a:t> = image["</a:t>
            </a:r>
            <a:r>
              <a:rPr lang="en-US" altLang="zh-TW" sz="2800" dirty="0" err="1">
                <a:latin typeface="Consolas" panose="020B0609020204030204" pitchFamily="49" charset="0"/>
              </a:rPr>
              <a:t>src</a:t>
            </a:r>
            <a:r>
              <a:rPr lang="en-US" altLang="zh-TW" sz="28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if ".jpg" in </a:t>
            </a:r>
            <a:r>
              <a:rPr lang="en-US" altLang="zh-TW" sz="2800" dirty="0" err="1">
                <a:latin typeface="Consolas" panose="020B0609020204030204" pitchFamily="49" charset="0"/>
              </a:rPr>
              <a:t>image_url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image_filename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basename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image_url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with open(</a:t>
            </a:r>
            <a:r>
              <a:rPr lang="en-US" altLang="zh-TW" sz="2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2800" dirty="0">
                <a:latin typeface="Consolas" panose="020B0609020204030204" pitchFamily="49" charset="0"/>
              </a:rPr>
              <a:t>("images", </a:t>
            </a:r>
            <a:r>
              <a:rPr lang="en-US" altLang="zh-TW" sz="2800" dirty="0" err="1">
                <a:latin typeface="Consolas" panose="020B0609020204030204" pitchFamily="49" charset="0"/>
              </a:rPr>
              <a:t>image_filename</a:t>
            </a:r>
            <a:r>
              <a:rPr lang="en-US" altLang="zh-TW" sz="2800" dirty="0">
                <a:latin typeface="Consolas" panose="020B0609020204030204" pitchFamily="49" charset="0"/>
              </a:rPr>
              <a:t>), "</a:t>
            </a:r>
            <a:r>
              <a:rPr lang="en-US" altLang="zh-TW" sz="2800" dirty="0" err="1">
                <a:latin typeface="Consolas" panose="020B0609020204030204" pitchFamily="49" charset="0"/>
              </a:rPr>
              <a:t>wb</a:t>
            </a:r>
            <a:r>
              <a:rPr lang="en-US" altLang="zh-TW" sz="2800" dirty="0">
                <a:latin typeface="Consolas" panose="020B0609020204030204" pitchFamily="49" charset="0"/>
              </a:rPr>
              <a:t>")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image_data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urllib.request.urlopen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image_url</a:t>
            </a:r>
            <a:r>
              <a:rPr lang="en-US" altLang="zh-TW" sz="2800" dirty="0">
                <a:latin typeface="Consolas" panose="020B0609020204030204" pitchFamily="49" charset="0"/>
              </a:rPr>
              <a:t>).read()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image_data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image_url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image_filename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B19406-2305-4759-AED3-7BD6A57B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FBC6EE-1E20-4137-B887-1ECC7232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351" y="61047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解析網頁並儲存所有的圖形檔</a:t>
            </a:r>
          </a:p>
        </p:txBody>
      </p:sp>
    </p:spTree>
    <p:extLst>
      <p:ext uri="{BB962C8B-B14F-4D97-AF65-F5344CB8AC3E}">
        <p14:creationId xmlns:p14="http://schemas.microsoft.com/office/powerpoint/2010/main" val="220588252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EBE2B7-57CD-46B8-BC65-1D6A9940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81" y="1944099"/>
            <a:ext cx="10651837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from bs4 import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html = </a:t>
            </a:r>
            <a:r>
              <a:rPr lang="en-US" altLang="zh-TW" sz="20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soup =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000" dirty="0">
                <a:latin typeface="Consolas" panose="020B0609020204030204" pitchFamily="49" charset="0"/>
              </a:rPr>
              <a:t>(html, "</a:t>
            </a:r>
            <a:r>
              <a:rPr lang="en-US" altLang="zh-TW" sz="2000" dirty="0" err="1">
                <a:latin typeface="Consolas" panose="020B0609020204030204" pitchFamily="49" charset="0"/>
              </a:rPr>
              <a:t>lxml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images = </a:t>
            </a:r>
            <a:r>
              <a:rPr lang="en-US" altLang="zh-TW" sz="20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000" dirty="0">
                <a:latin typeface="Consolas" panose="020B0609020204030204" pitchFamily="49" charset="0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</a:rPr>
              <a:t>img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image in images: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if ".jpg" in image['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'] or ".</a:t>
            </a:r>
            <a:r>
              <a:rPr lang="en-US" altLang="zh-TW" sz="2000" dirty="0" err="1">
                <a:latin typeface="Consolas" panose="020B0609020204030204" pitchFamily="49" charset="0"/>
              </a:rPr>
              <a:t>png</a:t>
            </a:r>
            <a:r>
              <a:rPr lang="en-US" altLang="zh-TW" sz="2000" dirty="0">
                <a:latin typeface="Consolas" panose="020B0609020204030204" pitchFamily="49" charset="0"/>
              </a:rPr>
              <a:t>" in image['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']: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print(image['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'])</a:t>
            </a:r>
          </a:p>
          <a:p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CD2984-A76E-4C12-A6D2-E9F5EA49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A410BE5-B70D-4CE3-A7E3-158E74B2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91" y="721313"/>
            <a:ext cx="47747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列出博客來排行榜中所有的圖形檔連結</a:t>
            </a:r>
          </a:p>
        </p:txBody>
      </p:sp>
    </p:spTree>
    <p:extLst>
      <p:ext uri="{BB962C8B-B14F-4D97-AF65-F5344CB8AC3E}">
        <p14:creationId xmlns:p14="http://schemas.microsoft.com/office/powerpoint/2010/main" val="204163953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A98533-29AB-4F18-BFEF-1B93DB9A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77" y="2005012"/>
            <a:ext cx="10692245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from bs4 import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html = </a:t>
            </a:r>
            <a:r>
              <a:rPr lang="en-US" altLang="zh-TW" sz="20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soup =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000" dirty="0">
                <a:latin typeface="Consolas" panose="020B0609020204030204" pitchFamily="49" charset="0"/>
              </a:rPr>
              <a:t>(html, "</a:t>
            </a:r>
            <a:r>
              <a:rPr lang="en-US" altLang="zh-TW" sz="2000" dirty="0" err="1">
                <a:latin typeface="Consolas" panose="020B0609020204030204" pitchFamily="49" charset="0"/>
              </a:rPr>
              <a:t>lxml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links = </a:t>
            </a:r>
            <a:r>
              <a:rPr lang="en-US" altLang="zh-TW" sz="20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000" dirty="0">
                <a:latin typeface="Consolas" panose="020B0609020204030204" pitchFamily="49" charset="0"/>
              </a:rPr>
              <a:t>("a")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link in links: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if "http" in link['</a:t>
            </a:r>
            <a:r>
              <a:rPr lang="en-US" altLang="zh-TW" sz="2000" dirty="0" err="1">
                <a:latin typeface="Consolas" panose="020B0609020204030204" pitchFamily="49" charset="0"/>
              </a:rPr>
              <a:t>href</a:t>
            </a:r>
            <a:r>
              <a:rPr lang="en-US" altLang="zh-TW" sz="2000" dirty="0">
                <a:latin typeface="Consolas" panose="020B0609020204030204" pitchFamily="49" charset="0"/>
              </a:rPr>
              <a:t>']: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print(link['</a:t>
            </a:r>
            <a:r>
              <a:rPr lang="en-US" altLang="zh-TW" sz="2000" dirty="0" err="1">
                <a:latin typeface="Consolas" panose="020B0609020204030204" pitchFamily="49" charset="0"/>
              </a:rPr>
              <a:t>href</a:t>
            </a:r>
            <a:r>
              <a:rPr lang="en-US" altLang="zh-TW" sz="2000" dirty="0">
                <a:latin typeface="Consolas" panose="020B0609020204030204" pitchFamily="49" charset="0"/>
              </a:rPr>
              <a:t>'])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3C7F6B-11ED-4CCF-94C6-7E277FDD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451F910-B499-464F-AEBA-ED38CFD1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394" y="758258"/>
            <a:ext cx="48394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列出博客來排行榜中所有書籍的連結</a:t>
            </a:r>
          </a:p>
        </p:txBody>
      </p:sp>
    </p:spTree>
    <p:extLst>
      <p:ext uri="{BB962C8B-B14F-4D97-AF65-F5344CB8AC3E}">
        <p14:creationId xmlns:p14="http://schemas.microsoft.com/office/powerpoint/2010/main" val="175809529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645FC4-EE27-4A72-9366-D853364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5393FC2-A4F4-4705-8514-6168925F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654" y="582767"/>
            <a:ext cx="71115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使用開發人員工具</a:t>
            </a:r>
            <a:r>
              <a:rPr lang="en-US" altLang="zh-TW" dirty="0"/>
              <a:t>Inspect</a:t>
            </a:r>
            <a:r>
              <a:rPr lang="zh-TW" altLang="en-US" dirty="0"/>
              <a:t>功能檢視網頁原始碼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F38E8A5-4059-4689-99BA-144591FC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5" y="1498912"/>
            <a:ext cx="711567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0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1B2720-1005-4C75-8E05-24115BB0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681660-0913-42C8-BA99-533DBCD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30B569-6710-4F42-A749-EF4F9081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578438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鎖定目標的標籤並展開原始碼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621B7A25-5F47-4DBD-83DD-01399DF6C077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78" y="1601152"/>
            <a:ext cx="863149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7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43B418-2AC6-4CBC-8091-F558ED98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5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li class="item"&gt;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&lt;div class="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stitle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&lt;p class="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no_list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&lt;span class="symbol icon_01"&gt;TOP&lt;/span&gt;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&lt;strong class="no"&gt;1&lt;/strong&gt;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&lt;/p&gt;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&lt;/div&gt;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&lt;a 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="https://www.books.com.tw/products/0010798755?loc=P_0003_001"&gt;&lt;img class="cover" 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="//im2.book.com.tw/image/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getImage?i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=https://www.books.com.tw/img/001/079/87/0010798755.jpg&amp;v=5b989379&amp;w=150&amp;h=150" alt="Excel VBA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最強權威〈國際中文版〉：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Power Programming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全方位實作範例聖經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"&gt;&lt;/a&gt;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&lt;div class="type02_bd-a"&gt;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&lt;h4&gt;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&lt;a 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="https://www.books.com.tw/products/0010798755?loc=P_0003_001"&gt;Excel VBA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最強權威〈國際中文版〉：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Power Programming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全方位實作範例聖經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&lt;/a&gt;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&lt;/h4&gt;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&lt;ul class="msg"&gt;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&lt;li&gt;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作者：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&lt;a 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='//search.books.com.tw/search/query/key/Michael+Alexander%E3%80%81Dick+Kusleika/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adv_author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/1/'&gt;Michael Alexander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Dick 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Kusleika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&lt;/a&gt;&lt;/li&gt;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&lt;li class="</a:t>
            </a:r>
            <a:r>
              <a:rPr lang="en-US" altLang="zh-TW" sz="280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price_a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優惠價：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&lt;strong&gt;&lt;b&gt;75&lt;/b&gt;&lt;/strong&gt;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折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&lt;strong&gt;&lt;b&gt;495&lt;/b&gt;&lt;/strong&gt;</a:t>
            </a:r>
            <a:r>
              <a:rPr lang="zh-TW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元</a:t>
            </a: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&lt;/li&gt;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&lt;/ul&gt;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&lt;/div&gt;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&lt;/li&gt;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DDF8EC-0F16-4A27-BA3E-464DA088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45B9B0-FA7E-4E58-9A81-B4766781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3729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6A8D2C-6210-42E4-B409-F20C72A0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621251"/>
            <a:ext cx="7772400" cy="2321502"/>
          </a:xfrm>
        </p:spPr>
        <p:txBody>
          <a:bodyPr/>
          <a:lstStyle/>
          <a:p>
            <a:pPr lvl="0"/>
            <a:r>
              <a:rPr lang="zh-TW" altLang="en-US" sz="2800" dirty="0"/>
              <a:t>💻</a:t>
            </a:r>
            <a:r>
              <a:rPr lang="en-US" altLang="zh-TW" sz="2800" dirty="0"/>
              <a:t>&lt;div&gt;</a:t>
            </a:r>
            <a:r>
              <a:rPr lang="zh-TW" altLang="zh-TW" sz="2800" dirty="0"/>
              <a:t>段落：負責名次的圖示。</a:t>
            </a:r>
          </a:p>
          <a:p>
            <a:pPr lvl="0"/>
            <a:r>
              <a:rPr lang="zh-TW" altLang="en-US" sz="2800" dirty="0"/>
              <a:t>💻</a:t>
            </a:r>
            <a:r>
              <a:rPr lang="en-US" altLang="zh-TW" sz="2800" dirty="0"/>
              <a:t>&lt;a&gt;</a:t>
            </a:r>
            <a:r>
              <a:rPr lang="zh-TW" altLang="zh-TW" sz="2800" dirty="0"/>
              <a:t>段落：負責顯示書籍封面以及書名資訊。</a:t>
            </a:r>
          </a:p>
          <a:p>
            <a:r>
              <a:rPr lang="zh-TW" altLang="en-US" sz="2800" dirty="0"/>
              <a:t>💻</a:t>
            </a:r>
            <a:r>
              <a:rPr lang="en-US" altLang="zh-TW" sz="2800" dirty="0"/>
              <a:t>&lt;div&gt;</a:t>
            </a:r>
            <a:r>
              <a:rPr lang="zh-TW" altLang="zh-TW" sz="2800" dirty="0"/>
              <a:t>段落：負責顯示作者以及售價資訊。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C457D5-86C6-4453-8010-2881707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4D7321-4276-40F9-9AF4-415A0BE2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824" y="52734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簡易解析</a:t>
            </a:r>
          </a:p>
        </p:txBody>
      </p:sp>
    </p:spTree>
    <p:extLst>
      <p:ext uri="{BB962C8B-B14F-4D97-AF65-F5344CB8AC3E}">
        <p14:creationId xmlns:p14="http://schemas.microsoft.com/office/powerpoint/2010/main" val="419355207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E106CF-BA8A-49A9-BE92-D84B978F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45271"/>
            <a:ext cx="10845800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from bs4 import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html = </a:t>
            </a:r>
            <a:r>
              <a:rPr lang="en-US" altLang="zh-TW" sz="20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soup = </a:t>
            </a:r>
            <a:r>
              <a:rPr lang="en-US" altLang="zh-TW" sz="20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000" dirty="0">
                <a:latin typeface="Consolas" panose="020B0609020204030204" pitchFamily="49" charset="0"/>
              </a:rPr>
              <a:t>(html, "</a:t>
            </a:r>
            <a:r>
              <a:rPr lang="en-US" altLang="zh-TW" sz="2000" dirty="0" err="1">
                <a:latin typeface="Consolas" panose="020B0609020204030204" pitchFamily="49" charset="0"/>
              </a:rPr>
              <a:t>lxml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titles = </a:t>
            </a:r>
            <a:r>
              <a:rPr lang="en-US" altLang="zh-TW" sz="20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000" dirty="0">
                <a:latin typeface="Consolas" panose="020B0609020204030204" pitchFamily="49" charset="0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</a:rPr>
              <a:t>img</a:t>
            </a:r>
            <a:r>
              <a:rPr lang="en-US" altLang="zh-TW" sz="2000" dirty="0">
                <a:latin typeface="Consolas" panose="020B0609020204030204" pitchFamily="49" charset="0"/>
              </a:rPr>
              <a:t>", {"</a:t>
            </a:r>
            <a:r>
              <a:rPr lang="en-US" altLang="zh-TW" sz="2000" dirty="0" err="1">
                <a:latin typeface="Consolas" panose="020B0609020204030204" pitchFamily="49" charset="0"/>
              </a:rPr>
              <a:t>class":"cover</a:t>
            </a:r>
            <a:r>
              <a:rPr lang="en-US" altLang="zh-TW" sz="20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, title in enumerate(titles):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</a:t>
            </a:r>
            <a:r>
              <a:rPr lang="zh-TW" altLang="en-US" sz="2000" dirty="0">
                <a:latin typeface="Consolas" panose="020B0609020204030204" pitchFamily="49" charset="0"/>
              </a:rPr>
              <a:t>第</a:t>
            </a: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r>
              <a:rPr lang="zh-TW" altLang="en-US" sz="2000" dirty="0">
                <a:latin typeface="Consolas" panose="020B0609020204030204" pitchFamily="49" charset="0"/>
              </a:rPr>
              <a:t>名：</a:t>
            </a:r>
            <a:r>
              <a:rPr lang="en-US" altLang="zh-TW" sz="2000" dirty="0">
                <a:latin typeface="Consolas" panose="020B0609020204030204" pitchFamily="49" charset="0"/>
              </a:rPr>
              <a:t>{}".format(i+1, title['alt']))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053933-BA73-4982-884E-5B4135E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855652-76FF-4B73-84EF-95E666C3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85" y="546099"/>
            <a:ext cx="4359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找出排行榜中</a:t>
            </a:r>
            <a:br>
              <a:rPr lang="en-US" altLang="zh-TW" dirty="0"/>
            </a:br>
            <a:r>
              <a:rPr lang="zh-TW" altLang="en-US" dirty="0"/>
              <a:t>各名次的書籍名稱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4238CF-B79F-404D-AA7A-B8BC99A257EC}"/>
              </a:ext>
            </a:extLst>
          </p:cNvPr>
          <p:cNvGrpSpPr/>
          <p:nvPr/>
        </p:nvGrpSpPr>
        <p:grpSpPr>
          <a:xfrm>
            <a:off x="3052620" y="4242780"/>
            <a:ext cx="8483600" cy="2575677"/>
            <a:chOff x="6537862" y="1769665"/>
            <a:chExt cx="1418889" cy="91043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B94EAE2-7368-4567-B7BC-A08FF33B5118}"/>
                </a:ext>
              </a:extLst>
            </p:cNvPr>
            <p:cNvSpPr/>
            <p:nvPr/>
          </p:nvSpPr>
          <p:spPr>
            <a:xfrm>
              <a:off x="6537862" y="1769665"/>
              <a:ext cx="1418889" cy="91043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05B72E94-C054-4EA5-9075-9ABB2D0E3BE0}"/>
                </a:ext>
              </a:extLst>
            </p:cNvPr>
            <p:cNvSpPr txBox="1">
              <a:spLocks/>
            </p:cNvSpPr>
            <p:nvPr/>
          </p:nvSpPr>
          <p:spPr>
            <a:xfrm>
              <a:off x="6550445" y="1784807"/>
              <a:ext cx="1395492" cy="839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Excel VBA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最強權威〈國際中文版〉：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Power Programming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全方位實作範例聖經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名：精通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Python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：運用簡單的套件進行現代運算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名：練好機器學習的基本功：用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Python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進行基礎數學理論的實作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&lt;&lt; 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省略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&gt;&gt;</a:t>
              </a:r>
              <a:endParaRPr lang="zh-TW" altLang="zh-TW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97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Office 2016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高效實用範例必修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16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課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加贈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Office 365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雲端應用及超值影音教學及範例光碟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zh-TW" altLang="zh-TW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98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Excel VBA 757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個最強活用範例集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-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暢銷回饋版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99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Data Science from Scratch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中文版：用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Python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學資料科學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100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名：設計的方法：</a:t>
              </a:r>
              <a:r>
                <a:rPr lang="en-US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100</a:t>
              </a:r>
              <a:r>
                <a:rPr lang="zh-TW" altLang="zh-TW" sz="14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個分析難題，跟成功商品取經，讓設計更棒、更好的有效方法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3907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4002B2-EA88-4CFA-821C-6BA00EF3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1" y="2005012"/>
            <a:ext cx="1079961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"https://www.books.com.tw/web/sys_saletopb/books/19/?loc=P_0002_020"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books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800" dirty="0">
                <a:latin typeface="Consolas" panose="020B0609020204030204" pitchFamily="49" charset="0"/>
              </a:rPr>
              <a:t>("li", {"</a:t>
            </a:r>
            <a:r>
              <a:rPr lang="en-US" altLang="zh-TW" sz="2800" dirty="0" err="1">
                <a:latin typeface="Consolas" panose="020B0609020204030204" pitchFamily="49" charset="0"/>
              </a:rPr>
              <a:t>class":"item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book in enumerate(books):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第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名：</a:t>
            </a:r>
            <a:r>
              <a:rPr lang="en-US" altLang="zh-TW" sz="2800" dirty="0">
                <a:latin typeface="Consolas" panose="020B0609020204030204" pitchFamily="49" charset="0"/>
              </a:rPr>
              <a:t>".format(i+1),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book.find</a:t>
            </a:r>
            <a:r>
              <a:rPr lang="en-US" altLang="zh-TW" sz="2800" dirty="0">
                <a:latin typeface="Consolas" panose="020B0609020204030204" pitchFamily="49" charset="0"/>
              </a:rPr>
              <a:t>("</a:t>
            </a:r>
            <a:r>
              <a:rPr lang="en-US" altLang="zh-TW" sz="2800" dirty="0" err="1">
                <a:latin typeface="Consolas" panose="020B0609020204030204" pitchFamily="49" charset="0"/>
              </a:rPr>
              <a:t>img</a:t>
            </a:r>
            <a:r>
              <a:rPr lang="en-US" altLang="zh-TW" sz="2800" dirty="0">
                <a:latin typeface="Consolas" panose="020B0609020204030204" pitchFamily="49" charset="0"/>
              </a:rPr>
              <a:t>")['alt'])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info in </a:t>
            </a:r>
            <a:r>
              <a:rPr lang="en-US" altLang="zh-TW" sz="2800" dirty="0" err="1">
                <a:latin typeface="Consolas" panose="020B0609020204030204" pitchFamily="49" charset="0"/>
              </a:rPr>
              <a:t>book.find</a:t>
            </a:r>
            <a:r>
              <a:rPr lang="en-US" altLang="zh-TW" sz="2800" dirty="0">
                <a:latin typeface="Consolas" panose="020B0609020204030204" pitchFamily="49" charset="0"/>
              </a:rPr>
              <a:t>("ul").</a:t>
            </a:r>
            <a:r>
              <a:rPr lang="en-US" altLang="zh-TW" sz="2800" dirty="0" err="1">
                <a:latin typeface="Consolas" panose="020B0609020204030204" pitchFamily="49" charset="0"/>
              </a:rPr>
              <a:t>find_all</a:t>
            </a:r>
            <a:r>
              <a:rPr lang="en-US" altLang="zh-TW" sz="2800" dirty="0">
                <a:latin typeface="Consolas" panose="020B0609020204030204" pitchFamily="49" charset="0"/>
              </a:rPr>
              <a:t>("li"):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info.text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3CD19C-A966-469B-A494-CB62D558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902343-04D2-44F3-B29C-C631DB4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681037"/>
            <a:ext cx="54402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找出排行榜中各名次的</a:t>
            </a:r>
            <a:br>
              <a:rPr lang="en-US" altLang="zh-TW" dirty="0"/>
            </a:br>
            <a:r>
              <a:rPr lang="zh-TW" altLang="en-US" dirty="0"/>
              <a:t>書籍名稱、作者、售價 </a:t>
            </a:r>
          </a:p>
        </p:txBody>
      </p:sp>
    </p:spTree>
    <p:extLst>
      <p:ext uri="{BB962C8B-B14F-4D97-AF65-F5344CB8AC3E}">
        <p14:creationId xmlns:p14="http://schemas.microsoft.com/office/powerpoint/2010/main" val="51262178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707482-A3F7-402A-B811-E0FFEC75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EFBE24-CF36-4FB5-8A69-B804B4B4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B34EFD2-C2C3-449B-9D43-F873851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網頁範例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93FF63-F2E9-466F-91F5-8D61D8B79579}"/>
              </a:ext>
            </a:extLst>
          </p:cNvPr>
          <p:cNvSpPr txBox="1"/>
          <p:nvPr/>
        </p:nvSpPr>
        <p:spPr>
          <a:xfrm>
            <a:off x="376381" y="188409"/>
            <a:ext cx="46759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網頁擷取程式基礎</a:t>
            </a:r>
            <a:endParaRPr lang="zh-TW" altLang="en-US" sz="4400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DD2F829-7020-4073-8789-52C38BD49F15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16979"/>
            <a:ext cx="8534400" cy="4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2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13310A-97BD-47F9-9649-1CE6BEFC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5DF702-6FF6-4309-9EC8-CBBBD69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C96757E-68E5-46D7-B702-533BC588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A066B1A-C298-4C8A-989E-B59979F86CB7}"/>
              </a:ext>
            </a:extLst>
          </p:cNvPr>
          <p:cNvGrpSpPr/>
          <p:nvPr/>
        </p:nvGrpSpPr>
        <p:grpSpPr>
          <a:xfrm>
            <a:off x="2051529" y="1840923"/>
            <a:ext cx="8088941" cy="4725424"/>
            <a:chOff x="6694658" y="1769665"/>
            <a:chExt cx="1370035" cy="1026771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A9C9B980-BE3B-4361-81D0-E408062FBCE9}"/>
                </a:ext>
              </a:extLst>
            </p:cNvPr>
            <p:cNvSpPr/>
            <p:nvPr/>
          </p:nvSpPr>
          <p:spPr>
            <a:xfrm>
              <a:off x="6705472" y="1769665"/>
              <a:ext cx="1359221" cy="1026771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A11EAE59-640C-4082-921E-28B726D19E3D}"/>
                </a:ext>
              </a:extLst>
            </p:cNvPr>
            <p:cNvSpPr txBox="1">
              <a:spLocks/>
            </p:cNvSpPr>
            <p:nvPr/>
          </p:nvSpPr>
          <p:spPr>
            <a:xfrm>
              <a:off x="6694658" y="1784807"/>
              <a:ext cx="1370035" cy="839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Excel VBA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最強權威〈國際中文版〉：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Power Programming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全方位實作範例聖經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作者：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Michael Alexander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Dick </a:t>
              </a:r>
              <a:r>
                <a:rPr lang="en-US" altLang="zh-TW" sz="1600" kern="100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Kusleika</a:t>
              </a:r>
              <a:endPara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優惠價：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75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折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495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元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</a:t>
              </a:r>
              <a:endPara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名：精通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Python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：運用簡單的套件進行現代運算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作者：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Bill </a:t>
              </a:r>
              <a:r>
                <a:rPr lang="en-US" altLang="zh-TW" sz="1600" kern="100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Lubanovic</a:t>
              </a:r>
              <a:endPara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優惠價：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79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折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616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元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</a:t>
              </a:r>
              <a:endPara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名：練好機器學習的基本功：用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Python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進行基礎數學理論的實作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作者：立石賢吾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優惠價：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79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折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356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元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</a:t>
              </a:r>
              <a:endPara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&lt;&lt;</a:t>
              </a:r>
              <a:r>
                <a:rPr lang="zh-TW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以下省略</a:t>
              </a:r>
              <a:r>
                <a:rPr lang="en-US" altLang="zh-TW" sz="16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&gt;&gt;</a:t>
              </a:r>
              <a:endPara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66207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A83169-88DB-440C-81FD-B69401D2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886949"/>
            <a:ext cx="1107670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"https://www.edu.tw/News.aspx?n=9E7AC85F1954DDA8&amp;sms=169B8E91BB75571F"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table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("table")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2800" dirty="0">
                <a:latin typeface="Consolas" panose="020B0609020204030204" pitchFamily="49" charset="0"/>
              </a:rPr>
              <a:t>("tr"):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cells = </a:t>
            </a:r>
            <a:r>
              <a:rPr lang="en-US" altLang="zh-TW" sz="2800" dirty="0" err="1">
                <a:latin typeface="Consolas" panose="020B0609020204030204" pitchFamily="49" charset="0"/>
              </a:rPr>
              <a:t>row.find_all</a:t>
            </a:r>
            <a:r>
              <a:rPr lang="en-US" altLang="zh-TW" sz="2800" dirty="0">
                <a:latin typeface="Consolas" panose="020B0609020204030204" pitchFamily="49" charset="0"/>
              </a:rPr>
              <a:t>("td")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cell in cells: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a = </a:t>
            </a:r>
            <a:r>
              <a:rPr lang="en-US" altLang="zh-TW" sz="2800" dirty="0" err="1">
                <a:latin typeface="Consolas" panose="020B0609020204030204" pitchFamily="49" charset="0"/>
              </a:rPr>
              <a:t>cell.find</a:t>
            </a:r>
            <a:r>
              <a:rPr lang="en-US" altLang="zh-TW" sz="2800" dirty="0">
                <a:latin typeface="Consolas" panose="020B0609020204030204" pitchFamily="49" charset="0"/>
              </a:rPr>
              <a:t>("a")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if a is not None: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a.text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D76108-5E02-4100-9806-D1E8FFA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50D085E-856F-487F-BD0F-58D0A96E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讀取教育部網頁的新聞標題 </a:t>
            </a:r>
          </a:p>
        </p:txBody>
      </p:sp>
    </p:spTree>
    <p:extLst>
      <p:ext uri="{BB962C8B-B14F-4D97-AF65-F5344CB8AC3E}">
        <p14:creationId xmlns:p14="http://schemas.microsoft.com/office/powerpoint/2010/main" val="3412636009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1DFD911-23E1-4D2E-9ECF-88A14072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CBC7CF-7755-4875-A4B5-ACCFE4D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C0EA9D-E22F-4BD2-A309-728F4864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655" y="536585"/>
            <a:ext cx="379614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教育部新聞網頁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B8B979C-312D-46D1-BB01-9582809C097F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9" y="1571294"/>
            <a:ext cx="984570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7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7BACEF-AE56-4D2B-935E-68C23BA5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501DEB-F944-4DB7-B0B7-54919792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E178B4-E13D-4088-8DB1-6B42D23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410" y="584683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擷取內容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009828-45EC-4DD2-BA94-335C7425A316}"/>
              </a:ext>
            </a:extLst>
          </p:cNvPr>
          <p:cNvGrpSpPr/>
          <p:nvPr/>
        </p:nvGrpSpPr>
        <p:grpSpPr>
          <a:xfrm>
            <a:off x="2986502" y="196849"/>
            <a:ext cx="6218996" cy="6464301"/>
            <a:chOff x="6678047" y="1769665"/>
            <a:chExt cx="1053320" cy="105201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7A9BD701-B13F-44C0-A710-DD93591AD5C6}"/>
                </a:ext>
              </a:extLst>
            </p:cNvPr>
            <p:cNvSpPr/>
            <p:nvPr/>
          </p:nvSpPr>
          <p:spPr>
            <a:xfrm>
              <a:off x="6678047" y="1769665"/>
              <a:ext cx="1036709" cy="105201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4B475597-9C85-4469-83FB-AE405EBA7209}"/>
                </a:ext>
              </a:extLst>
            </p:cNvPr>
            <p:cNvSpPr txBox="1">
              <a:spLocks/>
            </p:cNvSpPr>
            <p:nvPr/>
          </p:nvSpPr>
          <p:spPr>
            <a:xfrm>
              <a:off x="6694658" y="1784807"/>
              <a:ext cx="1036709" cy="10267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「運動與營養趨勢論壇」隆重登場 知識饗宴探討運動營養策略 新聞稿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108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年全國大專校院學生社團評選暨觀摩活動登場新聞稿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十二年國教生命教育五大核心素養新聞稿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中央與地方齊力 建置安全衛生午餐廚房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教育部體育署共同見證 中華奧會與國內大專院校簽訂合作備忘錄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教育部公布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108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年公費留學考試學門及預定錄取名額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大專生公部門見習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-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青年職涯發展中心的多元探索見習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「我國學生水域安全防治策略論壇」促進我國學生水域安全政策更臻完善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108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年運動企業認證開跑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提升職工運動風氣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享有樂活健康人生 創造全民運動風氣 平鎮國民運動中心開幕啟用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訪問偏鄉，共同讓教育夢想發光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深化我高教與國際接軌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教育部率團參加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2019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年亞太教育者年會 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職涯實踐–創造職業生命力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多元結合、創意拒毒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學生自組「拒毒者聯盟」巡迴校園反毒宣導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私校退撫條例修正草案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27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日立院委員會審議通過，使私校教職員老年經濟生活保障更為周全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WADA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提醒中華奧會改善禁藥管制作業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體育署促請中華奧會遵守國際規範　確保選手參賽權益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亞洲射擊聯盟訪臺 肯定我國舉辦第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12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屆亞洲空氣槍射擊錦標賽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教育部與美國聖湯瑪士大學 簽署臺灣研究講座計畫繼續友好合作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臺灣首度主辦亞洲空氣槍射擊錦標賽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桃園市公西靶場熱力登場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公費學人經驗傳承 期勉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107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年</a:t>
              </a:r>
              <a:r>
                <a:rPr lang="en-US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119</a:t>
              </a: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位公費留學考試錄取生遠赴海外築夢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下一頁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下一頁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urier New" panose="020703090202050204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下一頁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00849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07E80C-3E37-4636-AA40-1499FF37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1" y="1341003"/>
            <a:ext cx="8970818" cy="5632452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from bs4 import </a:t>
            </a:r>
            <a:r>
              <a:rPr lang="en-US" altLang="zh-TW" sz="1600" dirty="0" err="1">
                <a:latin typeface="Consolas" panose="020B0609020204030204" pitchFamily="49" charset="0"/>
              </a:rPr>
              <a:t>BeautifulSoup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url</a:t>
            </a:r>
            <a:r>
              <a:rPr lang="en-US" altLang="zh-TW" sz="1600" dirty="0">
                <a:latin typeface="Consolas" panose="020B0609020204030204" pitchFamily="49" charset="0"/>
              </a:rPr>
              <a:t> = "https://www.edu.tw/News.aspx?n=9E7AC85F1954DDA8&amp;sms=169B8E91BB75571F"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html = </a:t>
            </a:r>
            <a:r>
              <a:rPr lang="en-US" altLang="zh-TW" sz="16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url</a:t>
            </a:r>
            <a:r>
              <a:rPr lang="en-US" altLang="zh-TW" sz="16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soup = </a:t>
            </a:r>
            <a:r>
              <a:rPr lang="en-US" altLang="zh-TW" sz="16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600" dirty="0">
                <a:latin typeface="Consolas" panose="020B0609020204030204" pitchFamily="49" charset="0"/>
              </a:rPr>
              <a:t>(html, "</a:t>
            </a:r>
            <a:r>
              <a:rPr lang="en-US" altLang="zh-TW" sz="1600" dirty="0" err="1">
                <a:latin typeface="Consolas" panose="020B0609020204030204" pitchFamily="49" charset="0"/>
              </a:rPr>
              <a:t>lxml</a:t>
            </a:r>
            <a:r>
              <a:rPr lang="en-US" altLang="zh-TW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table = </a:t>
            </a:r>
            <a:r>
              <a:rPr lang="en-US" altLang="zh-TW" sz="1600" dirty="0" err="1">
                <a:latin typeface="Consolas" panose="020B0609020204030204" pitchFamily="49" charset="0"/>
              </a:rPr>
              <a:t>soup.find</a:t>
            </a:r>
            <a:r>
              <a:rPr lang="en-US" altLang="zh-TW" sz="1600" dirty="0">
                <a:latin typeface="Consolas" panose="020B0609020204030204" pitchFamily="49" charset="0"/>
              </a:rPr>
              <a:t>("table")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headlines = list()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for row in </a:t>
            </a:r>
            <a:r>
              <a:rPr lang="en-US" altLang="zh-TW" sz="16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1600" dirty="0">
                <a:latin typeface="Consolas" panose="020B0609020204030204" pitchFamily="49" charset="0"/>
              </a:rPr>
              <a:t>("tr"):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cells = </a:t>
            </a:r>
            <a:r>
              <a:rPr lang="en-US" altLang="zh-TW" sz="1600" dirty="0" err="1">
                <a:latin typeface="Consolas" panose="020B0609020204030204" pitchFamily="49" charset="0"/>
              </a:rPr>
              <a:t>row.find_all</a:t>
            </a:r>
            <a:r>
              <a:rPr lang="en-US" altLang="zh-TW" sz="1600" dirty="0">
                <a:latin typeface="Consolas" panose="020B0609020204030204" pitchFamily="49" charset="0"/>
              </a:rPr>
              <a:t>("td")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 cell in cells: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a = </a:t>
            </a:r>
            <a:r>
              <a:rPr lang="en-US" altLang="zh-TW" sz="1600" dirty="0" err="1">
                <a:latin typeface="Consolas" panose="020B0609020204030204" pitchFamily="49" charset="0"/>
              </a:rPr>
              <a:t>cell.find</a:t>
            </a:r>
            <a:r>
              <a:rPr lang="en-US" altLang="zh-TW" sz="1600" dirty="0">
                <a:latin typeface="Consolas" panose="020B0609020204030204" pitchFamily="49" charset="0"/>
              </a:rPr>
              <a:t>("a")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 a is not None and </a:t>
            </a:r>
            <a:r>
              <a:rPr lang="en-US" altLang="zh-TW" sz="1600" dirty="0" err="1">
                <a:latin typeface="Consolas" panose="020B0609020204030204" pitchFamily="49" charset="0"/>
              </a:rPr>
              <a:t>a.text</a:t>
            </a:r>
            <a:r>
              <a:rPr lang="en-US" altLang="zh-TW" sz="1600" dirty="0">
                <a:latin typeface="Consolas" panose="020B0609020204030204" pitchFamily="49" charset="0"/>
              </a:rPr>
              <a:t> != "</a:t>
            </a:r>
            <a:r>
              <a:rPr lang="zh-TW" altLang="en-US" sz="1600" dirty="0">
                <a:latin typeface="Consolas" panose="020B0609020204030204" pitchFamily="49" charset="0"/>
              </a:rPr>
              <a:t>下一頁</a:t>
            </a:r>
            <a:r>
              <a:rPr lang="en-US" altLang="zh-TW" sz="1600" dirty="0">
                <a:latin typeface="Consolas" panose="020B0609020204030204" pitchFamily="49" charset="0"/>
              </a:rPr>
              <a:t>":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headlines.append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a.text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news = "\</a:t>
            </a:r>
            <a:r>
              <a:rPr lang="en-US" altLang="zh-TW" sz="1600" dirty="0" err="1">
                <a:latin typeface="Consolas" panose="020B0609020204030204" pitchFamily="49" charset="0"/>
              </a:rPr>
              <a:t>n".join</a:t>
            </a:r>
            <a:r>
              <a:rPr lang="en-US" altLang="zh-TW" sz="1600" dirty="0">
                <a:latin typeface="Consolas" panose="020B0609020204030204" pitchFamily="49" charset="0"/>
              </a:rPr>
              <a:t>(headlines)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with open("eduheadlines.txt", "</a:t>
            </a:r>
            <a:r>
              <a:rPr lang="en-US" altLang="zh-TW" sz="1600" dirty="0" err="1">
                <a:latin typeface="Consolas" panose="020B0609020204030204" pitchFamily="49" charset="0"/>
              </a:rPr>
              <a:t>wt</a:t>
            </a:r>
            <a:r>
              <a:rPr lang="en-US" altLang="zh-TW" sz="1600" dirty="0">
                <a:latin typeface="Consolas" panose="020B0609020204030204" pitchFamily="49" charset="0"/>
              </a:rPr>
              <a:t>", encoding="utf-8") as </a:t>
            </a:r>
            <a:r>
              <a:rPr lang="en-US" altLang="zh-TW" sz="1600" dirty="0" err="1">
                <a:latin typeface="Consolas" panose="020B0609020204030204" pitchFamily="49" charset="0"/>
              </a:rPr>
              <a:t>fp</a:t>
            </a:r>
            <a:r>
              <a:rPr lang="en-US" altLang="zh-TW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fp.write</a:t>
            </a:r>
            <a:r>
              <a:rPr lang="en-US" altLang="zh-TW" sz="1600" dirty="0">
                <a:latin typeface="Consolas" panose="020B0609020204030204" pitchFamily="49" charset="0"/>
              </a:rPr>
              <a:t>(news)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print("Done!")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186C0B-E779-4B17-B4A9-85D3ABC9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E2B737-C63F-42D5-9CDC-40C3662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278" y="582178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擷取網頁資料並儲存成文字檔案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4B8073-EC3A-4E6D-BB21-DD080C8277D4}"/>
              </a:ext>
            </a:extLst>
          </p:cNvPr>
          <p:cNvSpPr txBox="1"/>
          <p:nvPr/>
        </p:nvSpPr>
        <p:spPr>
          <a:xfrm>
            <a:off x="0" y="115516"/>
            <a:ext cx="586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資料存檔與資料庫操作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909991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CF4628-82B8-40F2-B19C-5CDCFCA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2C236B8-950F-4EFA-8E13-AADBA0AA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309" y="473663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存檔後之內容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3E3EE3F3-EAFB-4CF7-BE8C-8C218492D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91" y="1316350"/>
            <a:ext cx="7408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61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02F777-195A-49F1-A820-41F30C52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561CCB-B988-4C25-A49B-BD662191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007" y="385180"/>
            <a:ext cx="600318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製作成可索引之</a:t>
            </a:r>
            <a:r>
              <a:rPr lang="en-US" altLang="zh-TW" dirty="0"/>
              <a:t>HTML</a:t>
            </a:r>
            <a:r>
              <a:rPr lang="zh-TW" altLang="en-US" dirty="0"/>
              <a:t>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830EA8-5B22-42EF-BB61-40C10F0B6C29}"/>
              </a:ext>
            </a:extLst>
          </p:cNvPr>
          <p:cNvSpPr txBox="1"/>
          <p:nvPr/>
        </p:nvSpPr>
        <p:spPr>
          <a:xfrm>
            <a:off x="2663536" y="906601"/>
            <a:ext cx="68649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dominate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urllib.request</a:t>
            </a:r>
            <a:endParaRPr lang="en-US" altLang="zh-TW" sz="1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requests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</a:t>
            </a:r>
            <a:endParaRPr lang="en-US" altLang="zh-TW" sz="1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os.path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import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basename</a:t>
            </a:r>
            <a:endParaRPr lang="en-US" altLang="zh-TW" sz="1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from bs4 import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BeautifulSoup</a:t>
            </a:r>
            <a:endParaRPr lang="en-US" altLang="zh-TW" sz="1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"http://ai******2000.pixnet.net/blog/post/16062839"</a:t>
            </a:r>
          </a:p>
          <a:p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index_html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dominate.document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(title="</a:t>
            </a:r>
            <a:r>
              <a:rPr lang="zh-TW" altLang="en-US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圖形檔案索引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with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index_html.head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meta(charset="utf-8")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with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index_html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h1("</a:t>
            </a:r>
            <a:r>
              <a:rPr lang="zh-TW" altLang="en-US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圖形檔案索引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hr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html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requests.get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).text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soup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BeautifulSoup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(html, "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lxml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images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soup.find_all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("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if not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os.path.exists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("images"):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os.mkdir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("images")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for image in images: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image["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src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"]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if ".jpg" in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image_filename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basename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image_link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a(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image_filename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image_link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+=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src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image_filename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, width=200)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with open(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os.path.join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("images",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image_filename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), "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wb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") as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fp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image_data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urllib.request.urlopen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image_url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).read()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fp.write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image_data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with open(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os.path.join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("images", "index.html"), "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wt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", encoding='utf-8') as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fp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fp.write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(str(</a:t>
            </a:r>
            <a:r>
              <a:rPr lang="en-US" altLang="zh-TW" sz="1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index_html</a:t>
            </a:r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print("Done!")</a:t>
            </a:r>
          </a:p>
        </p:txBody>
      </p:sp>
    </p:spTree>
    <p:extLst>
      <p:ext uri="{BB962C8B-B14F-4D97-AF65-F5344CB8AC3E}">
        <p14:creationId xmlns:p14="http://schemas.microsoft.com/office/powerpoint/2010/main" val="473980950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6CF847A-A0CB-4FC3-9A23-C735550E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136" y="1724025"/>
            <a:ext cx="920172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"https://tw.appledaily.com/new/</a:t>
            </a:r>
            <a:r>
              <a:rPr lang="en-US" altLang="zh-TW" sz="2800" dirty="0" err="1">
                <a:latin typeface="Consolas" panose="020B0609020204030204" pitchFamily="49" charset="0"/>
              </a:rPr>
              <a:t>realtime</a:t>
            </a:r>
            <a:r>
              <a:rPr lang="en-US" altLang="zh-TW" sz="2800" dirty="0">
                <a:latin typeface="Consolas" panose="020B0609020204030204" pitchFamily="49" charset="0"/>
              </a:rPr>
              <a:t>/"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headlines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("ul", {"class": "</a:t>
            </a:r>
            <a:r>
              <a:rPr lang="en-US" altLang="zh-TW" sz="2800" dirty="0" err="1">
                <a:latin typeface="Consolas" panose="020B0609020204030204" pitchFamily="49" charset="0"/>
              </a:rPr>
              <a:t>rtddd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</a:rPr>
              <a:t>slvl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items = </a:t>
            </a:r>
            <a:r>
              <a:rPr lang="en-US" altLang="zh-TW" sz="2800" dirty="0" err="1">
                <a:latin typeface="Consolas" panose="020B0609020204030204" pitchFamily="49" charset="0"/>
              </a:rPr>
              <a:t>headlines.find_all</a:t>
            </a:r>
            <a:r>
              <a:rPr lang="en-US" altLang="zh-TW" sz="2800" dirty="0">
                <a:latin typeface="Consolas" panose="020B0609020204030204" pitchFamily="49" charset="0"/>
              </a:rPr>
              <a:t>("li")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item in items: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item.find</a:t>
            </a:r>
            <a:r>
              <a:rPr lang="en-US" altLang="zh-TW" sz="2800" dirty="0">
                <a:latin typeface="Consolas" panose="020B0609020204030204" pitchFamily="49" charset="0"/>
              </a:rPr>
              <a:t>("h1").text)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item.find</a:t>
            </a:r>
            <a:r>
              <a:rPr lang="en-US" altLang="zh-TW" sz="2800" dirty="0">
                <a:latin typeface="Consolas" panose="020B0609020204030204" pitchFamily="49" charset="0"/>
              </a:rPr>
              <a:t>("a")["</a:t>
            </a:r>
            <a:r>
              <a:rPr lang="en-US" altLang="zh-TW" sz="2800" dirty="0" err="1">
                <a:latin typeface="Consolas" panose="020B0609020204030204" pitchFamily="49" charset="0"/>
              </a:rPr>
              <a:t>href</a:t>
            </a:r>
            <a:r>
              <a:rPr lang="en-US" altLang="zh-TW" sz="2800" dirty="0">
                <a:latin typeface="Consolas" panose="020B0609020204030204" pitchFamily="49" charset="0"/>
              </a:rPr>
              <a:t>"])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2EFFC5-8056-4ACA-BF8C-7A90F03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9F2F2A-F287-4630-92B0-6C38634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370" y="681037"/>
            <a:ext cx="58184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某新聞網的即時新聞解析</a:t>
            </a:r>
          </a:p>
        </p:txBody>
      </p:sp>
    </p:spTree>
    <p:extLst>
      <p:ext uri="{BB962C8B-B14F-4D97-AF65-F5344CB8AC3E}">
        <p14:creationId xmlns:p14="http://schemas.microsoft.com/office/powerpoint/2010/main" val="2192975216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46C5B2-5C46-4AB2-9B39-26F33FC6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0BB774E-B78C-4488-84A2-F5664CB6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567" y="416513"/>
            <a:ext cx="22792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8A467F9-CF63-475D-82BC-C24C1882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0" y="1318912"/>
            <a:ext cx="842798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378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73B7030-25A4-4744-873C-89207083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"/>
            <a:ext cx="10515600" cy="656272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from bs4 import </a:t>
            </a:r>
            <a:r>
              <a:rPr lang="en-US" altLang="zh-TW" sz="1800" dirty="0" err="1">
                <a:latin typeface="Consolas" panose="020B0609020204030204" pitchFamily="49" charset="0"/>
              </a:rPr>
              <a:t>BeautifulSoup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import time, random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latin typeface="Consolas" panose="020B0609020204030204" pitchFamily="49" charset="0"/>
              </a:rPr>
              <a:t> = "https://tw.appledaily.com/new/</a:t>
            </a:r>
            <a:r>
              <a:rPr lang="en-US" altLang="zh-TW" sz="1800" dirty="0" err="1">
                <a:latin typeface="Consolas" panose="020B0609020204030204" pitchFamily="49" charset="0"/>
              </a:rPr>
              <a:t>realtime</a:t>
            </a:r>
            <a:r>
              <a:rPr lang="en-US" altLang="zh-TW" sz="1800" dirty="0">
                <a:latin typeface="Consolas" panose="020B0609020204030204" pitchFamily="49" charset="0"/>
              </a:rPr>
              <a:t>/"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html = </a:t>
            </a:r>
            <a:r>
              <a:rPr lang="en-US" altLang="zh-TW" sz="1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latin typeface="Consolas" panose="020B0609020204030204" pitchFamily="49" charset="0"/>
              </a:rPr>
              <a:t>(html, "</a:t>
            </a:r>
            <a:r>
              <a:rPr lang="en-US" altLang="zh-TW" sz="1800" dirty="0" err="1">
                <a:latin typeface="Consolas" panose="020B0609020204030204" pitchFamily="49" charset="0"/>
              </a:rPr>
              <a:t>lxml</a:t>
            </a:r>
            <a:r>
              <a:rPr lang="en-US" altLang="zh-TW" sz="1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headlines = </a:t>
            </a:r>
            <a:r>
              <a:rPr lang="en-US" altLang="zh-TW" sz="1800" dirty="0" err="1"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latin typeface="Consolas" panose="020B0609020204030204" pitchFamily="49" charset="0"/>
              </a:rPr>
              <a:t>("ul", {"class": "</a:t>
            </a:r>
            <a:r>
              <a:rPr lang="en-US" altLang="zh-TW" sz="1800" dirty="0" err="1">
                <a:latin typeface="Consolas" panose="020B0609020204030204" pitchFamily="49" charset="0"/>
              </a:rPr>
              <a:t>rtddd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slvl</a:t>
            </a:r>
            <a:r>
              <a:rPr lang="en-US" altLang="zh-TW" sz="1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items = </a:t>
            </a:r>
            <a:r>
              <a:rPr lang="en-US" altLang="zh-TW" sz="1800" dirty="0" err="1">
                <a:latin typeface="Consolas" panose="020B0609020204030204" pitchFamily="49" charset="0"/>
              </a:rPr>
              <a:t>headlines.find_all</a:t>
            </a:r>
            <a:r>
              <a:rPr lang="en-US" altLang="zh-TW" sz="1800" dirty="0">
                <a:latin typeface="Consolas" panose="020B0609020204030204" pitchFamily="49" charset="0"/>
              </a:rPr>
              <a:t>("li")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item in items: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time.sleep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1800" dirty="0">
                <a:latin typeface="Consolas" panose="020B0609020204030204" pitchFamily="49" charset="0"/>
              </a:rPr>
              <a:t>(0,2))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item.find</a:t>
            </a:r>
            <a:r>
              <a:rPr lang="en-US" altLang="zh-TW" sz="1800" dirty="0">
                <a:latin typeface="Consolas" panose="020B0609020204030204" pitchFamily="49" charset="0"/>
              </a:rPr>
              <a:t>("a")["</a:t>
            </a:r>
            <a:r>
              <a:rPr lang="en-US" altLang="zh-TW" sz="1800" dirty="0" err="1">
                <a:latin typeface="Consolas" panose="020B0609020204030204" pitchFamily="49" charset="0"/>
              </a:rPr>
              <a:t>href</a:t>
            </a:r>
            <a:r>
              <a:rPr lang="en-US" altLang="zh-TW" sz="18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print(</a:t>
            </a:r>
            <a:r>
              <a:rPr lang="en-US" altLang="zh-TW" sz="1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content = </a:t>
            </a:r>
            <a:r>
              <a:rPr lang="en-US" altLang="zh-TW" sz="1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1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content_soup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latin typeface="Consolas" panose="020B0609020204030204" pitchFamily="49" charset="0"/>
              </a:rPr>
              <a:t>(content, "</a:t>
            </a:r>
            <a:r>
              <a:rPr lang="en-US" altLang="zh-TW" sz="1800" dirty="0" err="1">
                <a:latin typeface="Consolas" panose="020B0609020204030204" pitchFamily="49" charset="0"/>
              </a:rPr>
              <a:t>lxml</a:t>
            </a:r>
            <a:r>
              <a:rPr lang="en-US" altLang="zh-TW" sz="1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title = </a:t>
            </a:r>
            <a:r>
              <a:rPr lang="en-US" altLang="zh-TW" sz="1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1800" dirty="0">
                <a:latin typeface="Consolas" panose="020B0609020204030204" pitchFamily="49" charset="0"/>
              </a:rPr>
              <a:t>("h1")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print(</a:t>
            </a:r>
            <a:r>
              <a:rPr lang="en-US" altLang="zh-TW" sz="1800" dirty="0" err="1">
                <a:latin typeface="Consolas" panose="020B0609020204030204" pitchFamily="49" charset="0"/>
              </a:rPr>
              <a:t>title.text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article = </a:t>
            </a:r>
            <a:r>
              <a:rPr lang="en-US" altLang="zh-TW" sz="1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1800" dirty="0">
                <a:latin typeface="Consolas" panose="020B0609020204030204" pitchFamily="49" charset="0"/>
              </a:rPr>
              <a:t>("article", {"class":"</a:t>
            </a:r>
            <a:r>
              <a:rPr lang="en-US" altLang="zh-TW" sz="1800" dirty="0" err="1">
                <a:latin typeface="Consolas" panose="020B0609020204030204" pitchFamily="49" charset="0"/>
              </a:rPr>
              <a:t>ndArticle_content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clearmen</a:t>
            </a:r>
            <a:r>
              <a:rPr lang="en-US" altLang="zh-TW" sz="1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print(</a:t>
            </a:r>
            <a:r>
              <a:rPr lang="en-US" altLang="zh-TW" sz="1800" dirty="0" err="1">
                <a:latin typeface="Consolas" panose="020B0609020204030204" pitchFamily="49" charset="0"/>
              </a:rPr>
              <a:t>article.find</a:t>
            </a:r>
            <a:r>
              <a:rPr lang="en-US" altLang="zh-TW" sz="1800" dirty="0">
                <a:latin typeface="Consolas" panose="020B0609020204030204" pitchFamily="49" charset="0"/>
              </a:rPr>
              <a:t>("p").text)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2622CD-B64B-42CD-9D8A-A3F363FD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228D13-09C0-4A55-8690-67F6976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5" y="587963"/>
            <a:ext cx="378142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除了新聞標題外</a:t>
            </a:r>
            <a:br>
              <a:rPr lang="en-US" altLang="zh-TW" dirty="0"/>
            </a:br>
            <a:r>
              <a:rPr lang="zh-TW" altLang="en-US" dirty="0"/>
              <a:t>還讀取內容</a:t>
            </a:r>
          </a:p>
        </p:txBody>
      </p:sp>
    </p:spTree>
    <p:extLst>
      <p:ext uri="{BB962C8B-B14F-4D97-AF65-F5344CB8AC3E}">
        <p14:creationId xmlns:p14="http://schemas.microsoft.com/office/powerpoint/2010/main" val="21993833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AE40B8-ECAE-4DA4-9022-233DC11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9214D4-EE1B-4E0F-AFF4-0F07F6E9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188" y="582767"/>
            <a:ext cx="5910824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中央氣象局目前氣溫網頁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EB38F0-5537-49F4-B773-72CF2449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8" y="1418359"/>
            <a:ext cx="711300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4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BC300-B6F1-4217-A2F2-C338ABB4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9813CB-E4DA-48A4-8FA0-C8DBB9F1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E3D2ED6-54C4-448F-9DE6-4B4286DF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142" y="444499"/>
            <a:ext cx="225065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BC2AC35-1E58-48F5-BF67-6B668F3B5E01}"/>
              </a:ext>
            </a:extLst>
          </p:cNvPr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" y="1302809"/>
            <a:ext cx="10029947" cy="47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7669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7DE3F3B-9D4B-4720-B1B5-A8B9839E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54" y="2038061"/>
            <a:ext cx="9700491" cy="3106593"/>
          </a:xfrm>
        </p:spPr>
        <p:txBody>
          <a:bodyPr/>
          <a:lstStyle/>
          <a:p>
            <a:pPr lvl="0"/>
            <a:r>
              <a:rPr lang="en-US" altLang="zh-TW" sz="2800" dirty="0"/>
              <a:t>1️⃣import sqlite3</a:t>
            </a:r>
            <a:endParaRPr lang="zh-TW" altLang="zh-TW" sz="2800" dirty="0"/>
          </a:p>
          <a:p>
            <a:pPr lvl="0"/>
            <a:r>
              <a:rPr lang="en-US" altLang="zh-TW" dirty="0"/>
              <a:t>2️⃣</a:t>
            </a:r>
            <a:r>
              <a:rPr lang="zh-TW" altLang="zh-TW" sz="2800" dirty="0"/>
              <a:t>使用</a:t>
            </a:r>
            <a:r>
              <a:rPr lang="en-US" altLang="zh-TW" sz="2800" dirty="0"/>
              <a:t>sqlite3.connect()</a:t>
            </a:r>
            <a:r>
              <a:rPr lang="zh-TW" altLang="zh-TW" sz="2800" dirty="0"/>
              <a:t>連線到資料庫</a:t>
            </a:r>
          </a:p>
          <a:p>
            <a:pPr lvl="0"/>
            <a:r>
              <a:rPr lang="en-US" altLang="zh-TW" dirty="0"/>
              <a:t>3️⃣</a:t>
            </a:r>
            <a:r>
              <a:rPr lang="zh-TW" altLang="zh-TW" sz="2800" dirty="0"/>
              <a:t>利用</a:t>
            </a:r>
            <a:r>
              <a:rPr lang="en-US" altLang="zh-TW" sz="2800" dirty="0"/>
              <a:t>INSERT INTO</a:t>
            </a:r>
            <a:r>
              <a:rPr lang="zh-TW" altLang="zh-TW" sz="2800" dirty="0"/>
              <a:t>這個</a:t>
            </a:r>
            <a:r>
              <a:rPr lang="en-US" altLang="zh-TW" sz="2800" dirty="0"/>
              <a:t>SQL</a:t>
            </a:r>
            <a:r>
              <a:rPr lang="zh-TW" altLang="zh-TW" sz="2800" dirty="0"/>
              <a:t>指令，把資料插入到資料表中</a:t>
            </a:r>
          </a:p>
          <a:p>
            <a:pPr lvl="0"/>
            <a:r>
              <a:rPr lang="en-US" altLang="zh-TW" dirty="0"/>
              <a:t>4️⃣</a:t>
            </a:r>
            <a:r>
              <a:rPr lang="zh-TW" altLang="zh-TW" sz="2800" dirty="0"/>
              <a:t>重覆</a:t>
            </a:r>
            <a:r>
              <a:rPr lang="en-US" altLang="zh-TW" dirty="0"/>
              <a:t>3️⃣ </a:t>
            </a:r>
            <a:r>
              <a:rPr lang="zh-TW" altLang="zh-TW" sz="2800" dirty="0"/>
              <a:t>，直到所有的新聞都擷取完畢為止</a:t>
            </a:r>
          </a:p>
          <a:p>
            <a:pPr lvl="0"/>
            <a:r>
              <a:rPr lang="en-US" altLang="zh-TW" dirty="0"/>
              <a:t>5️⃣</a:t>
            </a:r>
            <a:r>
              <a:rPr lang="zh-TW" altLang="zh-TW" sz="2800" dirty="0"/>
              <a:t>執行</a:t>
            </a:r>
            <a:r>
              <a:rPr lang="en-US" altLang="zh-TW" sz="2800" dirty="0"/>
              <a:t>commit()</a:t>
            </a:r>
            <a:r>
              <a:rPr lang="zh-TW" altLang="zh-TW" sz="2800" dirty="0"/>
              <a:t>函數，把變更寫入到資料庫中</a:t>
            </a:r>
          </a:p>
          <a:p>
            <a:pPr lvl="0"/>
            <a:r>
              <a:rPr lang="en-US" altLang="zh-TW" dirty="0"/>
              <a:t>6️⃣</a:t>
            </a:r>
            <a:r>
              <a:rPr lang="zh-TW" altLang="zh-TW" sz="2800" dirty="0"/>
              <a:t>執行</a:t>
            </a:r>
            <a:r>
              <a:rPr lang="en-US" altLang="zh-TW" sz="2800" dirty="0"/>
              <a:t>close()</a:t>
            </a:r>
            <a:r>
              <a:rPr lang="zh-TW" altLang="zh-TW" sz="2800" dirty="0"/>
              <a:t>函數，結束資料庫的連線作業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C46DED-D520-4115-8B1C-057C4803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4169761-6EF9-4B62-8238-BCF41FAE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350" y="521288"/>
            <a:ext cx="58265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把資料寫入資料庫的步驟 </a:t>
            </a:r>
          </a:p>
        </p:txBody>
      </p:sp>
    </p:spTree>
    <p:extLst>
      <p:ext uri="{BB962C8B-B14F-4D97-AF65-F5344CB8AC3E}">
        <p14:creationId xmlns:p14="http://schemas.microsoft.com/office/powerpoint/2010/main" val="641996133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3A3F94-CA94-47CE-81D4-7D7E43C2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CBC3B9-4DC1-4366-93BF-1D7F690D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F80CEDE-3B11-45F1-8165-D06B65B3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077" y="601240"/>
            <a:ext cx="428381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用來儲存新聞資料</a:t>
            </a:r>
            <a:br>
              <a:rPr lang="en-US" altLang="zh-TW" dirty="0"/>
            </a:br>
            <a:r>
              <a:rPr lang="zh-TW" altLang="en-US" dirty="0"/>
              <a:t>的資料表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7E048B9-3944-4E54-9150-CC2605964D9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93" y="853475"/>
            <a:ext cx="571095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5228A41-EAC9-46A8-A256-6639A9A5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time, random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"https://tw.appledaily.com/new/</a:t>
            </a:r>
            <a:r>
              <a:rPr lang="en-US" altLang="zh-TW" sz="2800" dirty="0" err="1">
                <a:latin typeface="Consolas" panose="020B0609020204030204" pitchFamily="49" charset="0"/>
              </a:rPr>
              <a:t>realtime</a:t>
            </a:r>
            <a:r>
              <a:rPr lang="en-US" altLang="zh-TW" sz="2800" dirty="0">
                <a:latin typeface="Consolas" panose="020B0609020204030204" pitchFamily="49" charset="0"/>
              </a:rPr>
              <a:t>/"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applenews.db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headlines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("ul", {"class": "</a:t>
            </a:r>
            <a:r>
              <a:rPr lang="en-US" altLang="zh-TW" sz="2800" dirty="0" err="1">
                <a:latin typeface="Consolas" panose="020B0609020204030204" pitchFamily="49" charset="0"/>
              </a:rPr>
              <a:t>rtddd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</a:rPr>
              <a:t>slvl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items = </a:t>
            </a:r>
            <a:r>
              <a:rPr lang="en-US" altLang="zh-TW" sz="2800" dirty="0" err="1">
                <a:latin typeface="Consolas" panose="020B0609020204030204" pitchFamily="49" charset="0"/>
              </a:rPr>
              <a:t>headlines.find_all</a:t>
            </a:r>
            <a:r>
              <a:rPr lang="en-US" altLang="zh-TW" sz="2800" dirty="0">
                <a:latin typeface="Consolas" panose="020B0609020204030204" pitchFamily="49" charset="0"/>
              </a:rPr>
              <a:t>("li")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item in items: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time.sleep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(0,2))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item.find</a:t>
            </a:r>
            <a:r>
              <a:rPr lang="en-US" altLang="zh-TW" sz="2800" dirty="0">
                <a:latin typeface="Consolas" panose="020B0609020204030204" pitchFamily="49" charset="0"/>
              </a:rPr>
              <a:t>("a")["</a:t>
            </a:r>
            <a:r>
              <a:rPr lang="en-US" altLang="zh-TW" sz="2800" dirty="0" err="1">
                <a:latin typeface="Consolas" panose="020B0609020204030204" pitchFamily="49" charset="0"/>
              </a:rPr>
              <a:t>href</a:t>
            </a:r>
            <a:r>
              <a:rPr lang="en-US" altLang="zh-TW" sz="28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content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(content,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title =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2800" dirty="0">
                <a:latin typeface="Consolas" panose="020B0609020204030204" pitchFamily="49" charset="0"/>
              </a:rPr>
              <a:t>("h1").text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print(title)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article =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2800" dirty="0">
                <a:latin typeface="Consolas" panose="020B0609020204030204" pitchFamily="49" charset="0"/>
              </a:rPr>
              <a:t>("article", {"class":"</a:t>
            </a:r>
            <a:r>
              <a:rPr lang="en-US" altLang="zh-TW" sz="2800" dirty="0" err="1">
                <a:latin typeface="Consolas" panose="020B0609020204030204" pitchFamily="49" charset="0"/>
              </a:rPr>
              <a:t>ndArticle_content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</a:rPr>
              <a:t>clearmen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article.find</a:t>
            </a:r>
            <a:r>
              <a:rPr lang="en-US" altLang="zh-TW" sz="2800" dirty="0">
                <a:latin typeface="Consolas" panose="020B0609020204030204" pitchFamily="49" charset="0"/>
              </a:rPr>
              <a:t>("p").text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"insert into news(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, title, content) values('{}','{}','{}');".format(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, title, data)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conn.commit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print("Done!")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90C5C9-2CC0-45A9-8017-711A98F5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1D476CA-EEA1-4272-969C-3A3E4FD1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530813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擷取網頁新聞並儲存到資料庫</a:t>
            </a:r>
          </a:p>
        </p:txBody>
      </p:sp>
    </p:spTree>
    <p:extLst>
      <p:ext uri="{BB962C8B-B14F-4D97-AF65-F5344CB8AC3E}">
        <p14:creationId xmlns:p14="http://schemas.microsoft.com/office/powerpoint/2010/main" val="1674845807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994BA3-499A-492A-BC91-4E30FB47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1041C3-0EAC-4096-B681-DAE243B2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039" y="444499"/>
            <a:ext cx="45216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  <a:br>
              <a:rPr lang="en-US" altLang="zh-TW" dirty="0"/>
            </a:br>
            <a:r>
              <a:rPr lang="zh-TW" altLang="en-US" dirty="0"/>
              <a:t>（觀察資料庫內容）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A1CBCB26-19CB-4651-B24B-4AA1209C0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74" y="1534912"/>
            <a:ext cx="7888051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4F9646-3E04-4DFF-BAAD-3C2CA3B9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409" y="1785349"/>
            <a:ext cx="60151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applenews.db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"select * from news;"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print(field)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75873E-D674-42B6-A1CA-AC7BAE20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EA1A02A-BFD8-4EA0-A0C8-1C2F7054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從資料庫中取出網頁新聞內容</a:t>
            </a:r>
          </a:p>
        </p:txBody>
      </p:sp>
    </p:spTree>
    <p:extLst>
      <p:ext uri="{BB962C8B-B14F-4D97-AF65-F5344CB8AC3E}">
        <p14:creationId xmlns:p14="http://schemas.microsoft.com/office/powerpoint/2010/main" val="2449954125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781D01-7280-4A0F-BCD4-319B5F50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F8F852-6FFD-4187-A264-82C435DE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9C3B4EF-5C7C-40F8-86FC-305D9A1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14" y="444499"/>
            <a:ext cx="237188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AF22C1F-DF19-4F6C-87E3-A5EE4E932BE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3" y="1496963"/>
            <a:ext cx="107068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2543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0DC696-7026-4781-9131-BFE1780E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42" y="219076"/>
            <a:ext cx="105156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headlines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("ul", {"class": "</a:t>
            </a:r>
            <a:r>
              <a:rPr lang="en-US" altLang="zh-TW" sz="2800" dirty="0" err="1">
                <a:latin typeface="Consolas" panose="020B0609020204030204" pitchFamily="49" charset="0"/>
              </a:rPr>
              <a:t>rtddd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</a:rPr>
              <a:t>slvl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items = </a:t>
            </a:r>
            <a:r>
              <a:rPr lang="en-US" altLang="zh-TW" sz="2800" dirty="0" err="1">
                <a:latin typeface="Consolas" panose="020B0609020204030204" pitchFamily="49" charset="0"/>
              </a:rPr>
              <a:t>headlines.find_all</a:t>
            </a:r>
            <a:r>
              <a:rPr lang="en-US" altLang="zh-TW" sz="2800" dirty="0">
                <a:latin typeface="Consolas" panose="020B0609020204030204" pitchFamily="49" charset="0"/>
              </a:rPr>
              <a:t>("li")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item in items: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time.sleep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(0,2))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item.find</a:t>
            </a:r>
            <a:r>
              <a:rPr lang="en-US" altLang="zh-TW" sz="2800" dirty="0">
                <a:latin typeface="Consolas" panose="020B0609020204030204" pitchFamily="49" charset="0"/>
              </a:rPr>
              <a:t>("a")["</a:t>
            </a:r>
            <a:r>
              <a:rPr lang="en-US" altLang="zh-TW" sz="2800" dirty="0" err="1">
                <a:latin typeface="Consolas" panose="020B0609020204030204" pitchFamily="49" charset="0"/>
              </a:rPr>
              <a:t>href</a:t>
            </a:r>
            <a:r>
              <a:rPr lang="en-US" altLang="zh-TW" sz="28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"select count(*) from news where 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='{}';".format(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result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count = </a:t>
            </a:r>
            <a:r>
              <a:rPr lang="en-US" altLang="zh-TW" sz="2800" dirty="0" err="1">
                <a:latin typeface="Consolas" panose="020B0609020204030204" pitchFamily="49" charset="0"/>
              </a:rPr>
              <a:t>result.fetchone</a:t>
            </a:r>
            <a:r>
              <a:rPr lang="en-US" altLang="zh-TW" sz="2800" dirty="0">
                <a:latin typeface="Consolas" panose="020B0609020204030204" pitchFamily="49" charset="0"/>
              </a:rPr>
              <a:t>()[0]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if count == 0: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content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(content,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title =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2800" dirty="0">
                <a:latin typeface="Consolas" panose="020B0609020204030204" pitchFamily="49" charset="0"/>
              </a:rPr>
              <a:t>("h1").text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print(title)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article = </a:t>
            </a:r>
            <a:r>
              <a:rPr lang="en-US" altLang="zh-TW" sz="2800" dirty="0" err="1">
                <a:latin typeface="Consolas" panose="020B0609020204030204" pitchFamily="49" charset="0"/>
              </a:rPr>
              <a:t>content_soup.find</a:t>
            </a:r>
            <a:r>
              <a:rPr lang="en-US" altLang="zh-TW" sz="2800" dirty="0">
                <a:latin typeface="Consolas" panose="020B0609020204030204" pitchFamily="49" charset="0"/>
              </a:rPr>
              <a:t>("article", {"class":"</a:t>
            </a:r>
            <a:r>
              <a:rPr lang="en-US" altLang="zh-TW" sz="2800" dirty="0" err="1">
                <a:latin typeface="Consolas" panose="020B0609020204030204" pitchFamily="49" charset="0"/>
              </a:rPr>
              <a:t>ndArticle_content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</a:rPr>
              <a:t>clearmen</a:t>
            </a:r>
            <a:r>
              <a:rPr lang="en-US" altLang="zh-TW" sz="2800" dirty="0">
                <a:latin typeface="Consolas" panose="020B0609020204030204" pitchFamily="49" charset="0"/>
              </a:rPr>
              <a:t>"})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article.find</a:t>
            </a:r>
            <a:r>
              <a:rPr lang="en-US" altLang="zh-TW" sz="2800" dirty="0">
                <a:latin typeface="Consolas" panose="020B0609020204030204" pitchFamily="49" charset="0"/>
              </a:rPr>
              <a:t>("p").text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data.replace</a:t>
            </a:r>
            <a:r>
              <a:rPr lang="en-US" altLang="zh-TW" sz="2800" dirty="0">
                <a:latin typeface="Consolas" panose="020B0609020204030204" pitchFamily="49" charset="0"/>
              </a:rPr>
              <a:t>("'", 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data.replace</a:t>
            </a:r>
            <a:r>
              <a:rPr lang="en-US" altLang="zh-TW" sz="2800" dirty="0">
                <a:latin typeface="Consolas" panose="020B0609020204030204" pitchFamily="49" charset="0"/>
              </a:rPr>
              <a:t>('"', 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"insert into news(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, title, content) values('{}','{}','{}');".format(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content_url</a:t>
            </a:r>
            <a:r>
              <a:rPr lang="en-US" altLang="zh-TW" sz="2800" dirty="0">
                <a:latin typeface="Consolas" panose="020B0609020204030204" pitchFamily="49" charset="0"/>
              </a:rPr>
              <a:t>, title, data)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1691F7-F8D7-4E80-A0E5-F4EC78CA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24CD503-3DCF-4249-9A5D-C3401451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58" y="1534113"/>
            <a:ext cx="68933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擷取網頁新聞並儲存到資料庫</a:t>
            </a:r>
            <a:br>
              <a:rPr lang="en-US" altLang="zh-TW" dirty="0"/>
            </a:br>
            <a:r>
              <a:rPr lang="zh-TW" altLang="en-US" dirty="0"/>
              <a:t>加上重複檢測功能（片段）</a:t>
            </a:r>
          </a:p>
        </p:txBody>
      </p:sp>
    </p:spTree>
    <p:extLst>
      <p:ext uri="{BB962C8B-B14F-4D97-AF65-F5344CB8AC3E}">
        <p14:creationId xmlns:p14="http://schemas.microsoft.com/office/powerpoint/2010/main" val="6794966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2D1C4E-EF97-4E5A-8D61-75DEABC6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6ADBBB-A1C7-4D80-9346-14990D2C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CF42CF-DC43-4AD7-AFC8-89A1C6A3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82" y="721313"/>
            <a:ext cx="54120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奇摩股市新聞網頁示例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6417B067-FDE0-47A5-A9FE-31CBE7F80769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30" y="1516660"/>
            <a:ext cx="8845340" cy="47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91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6C4F95-9E04-4CB8-9132-4D6732C0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8477FA-97D8-4591-AF31-F1422684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6FA4358-A04E-4FD2-8A87-9A5F1CB0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09" y="721313"/>
            <a:ext cx="53289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奇摩股市重大新聞網頁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F8B5163B-0C45-4E15-9AEF-7F25F8A1CEC3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26507"/>
            <a:ext cx="8534400" cy="4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3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4351DE-F006-4036-B34A-D0A3D51F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282C52-221E-4E25-8644-8DC3A15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1FE4F9C-27EE-48E4-B81C-D5462A52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0" y="721313"/>
            <a:ext cx="56614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奇摩股市重大新聞第</a:t>
            </a:r>
            <a:r>
              <a:rPr lang="en-US" altLang="zh-TW" dirty="0"/>
              <a:t>4</a:t>
            </a:r>
            <a:r>
              <a:rPr lang="zh-TW" altLang="en-US" dirty="0"/>
              <a:t>頁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A6B7ED4-AD3B-45AC-833B-7554A2C909AC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36" y="1331551"/>
            <a:ext cx="9097927" cy="49377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0E6191E-66D1-4CDB-BECC-B73249D42BBE}"/>
              </a:ext>
            </a:extLst>
          </p:cNvPr>
          <p:cNvSpPr txBox="1"/>
          <p:nvPr/>
        </p:nvSpPr>
        <p:spPr>
          <a:xfrm>
            <a:off x="1982354" y="6351071"/>
            <a:ext cx="7414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https://tw.stock.yahoo.com/news_list/url/d/e/N1.html?q=&amp;pg=4</a:t>
            </a:r>
            <a:endParaRPr lang="zh-TW" altLang="zh-TW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44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482BE7-0DF6-4D41-B85B-2BB354D6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35" y="2323667"/>
            <a:ext cx="11030527" cy="2210666"/>
          </a:xfrm>
        </p:spPr>
        <p:txBody>
          <a:bodyPr/>
          <a:lstStyle/>
          <a:p>
            <a:r>
              <a:rPr lang="it-IT" altLang="zh-TW" sz="2000" dirty="0">
                <a:latin typeface="Consolas" panose="020B0609020204030204" pitchFamily="49" charset="0"/>
              </a:rPr>
              <a:t>from urllib.parse import urlparse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u = urlparse("https://tw.stock.yahoo.com/news_list/url/d/e/N1.html?q=&amp;pg=4")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print(u.netloc)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print(u.path)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print(u.query)</a:t>
            </a:r>
            <a:endParaRPr lang="it-IT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595695-1347-4BAE-BA45-6819D73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9C04B2-CC7A-4747-A048-AE76E63E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740" y="555058"/>
            <a:ext cx="43960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拆解網址的程式碼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705AE8C-6252-47AB-A531-BAECCB433918}"/>
              </a:ext>
            </a:extLst>
          </p:cNvPr>
          <p:cNvGrpSpPr/>
          <p:nvPr/>
        </p:nvGrpSpPr>
        <p:grpSpPr>
          <a:xfrm>
            <a:off x="6095998" y="4351770"/>
            <a:ext cx="4944258" cy="365125"/>
            <a:chOff x="6529960" y="1749624"/>
            <a:chExt cx="1978447" cy="111535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362CDBEA-E2A0-464E-BDE1-0800972779A4}"/>
                </a:ext>
              </a:extLst>
            </p:cNvPr>
            <p:cNvSpPr/>
            <p:nvPr/>
          </p:nvSpPr>
          <p:spPr>
            <a:xfrm>
              <a:off x="6529960" y="1749624"/>
              <a:ext cx="1978447" cy="111535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14DEBBD0-CA38-4E9E-96AD-CDFE0BC37F78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5"/>
              <a:ext cx="1978447" cy="580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/>
                <a:t>tw.stock.yahoo.com/</a:t>
              </a:r>
              <a:r>
                <a:rPr lang="en-US" altLang="zh-TW" sz="1600" dirty="0" err="1"/>
                <a:t>news_list</a:t>
              </a:r>
              <a:r>
                <a:rPr lang="en-US" altLang="zh-TW" sz="1600" dirty="0"/>
                <a:t>/</a:t>
              </a:r>
              <a:r>
                <a:rPr lang="en-US" altLang="zh-TW" sz="1600" dirty="0" err="1"/>
                <a:t>url</a:t>
              </a:r>
              <a:r>
                <a:rPr lang="en-US" altLang="zh-TW" sz="1600" dirty="0"/>
                <a:t>/d/e/N1.htmlq=&amp;</a:t>
              </a:r>
              <a:r>
                <a:rPr lang="en-US" altLang="zh-TW" sz="1600" dirty="0" err="1"/>
                <a:t>pg</a:t>
              </a:r>
              <a:r>
                <a:rPr lang="en-US" altLang="zh-TW" sz="1600" dirty="0"/>
                <a:t>=4</a:t>
              </a:r>
              <a:endParaRPr lang="zh-TW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19087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2D6AE57-374D-41B8-8073-AA785451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958"/>
            <a:ext cx="10515600" cy="1250084"/>
          </a:xfrm>
        </p:spPr>
        <p:txBody>
          <a:bodyPr>
            <a:normAutofit/>
          </a:bodyPr>
          <a:lstStyle/>
          <a:p>
            <a:r>
              <a:rPr lang="it-IT" altLang="zh-TW" sz="2000" dirty="0">
                <a:latin typeface="Consolas" panose="020B0609020204030204" pitchFamily="49" charset="0"/>
              </a:rPr>
              <a:t>url = "https://tw.stock.yahoo.com/news_list/url/d/e/N1.html?q=&amp;pg={}"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for i in range(1,6):</a:t>
            </a:r>
          </a:p>
          <a:p>
            <a:r>
              <a:rPr lang="it-IT" altLang="zh-TW" sz="2000" dirty="0">
                <a:latin typeface="Consolas" panose="020B0609020204030204" pitchFamily="49" charset="0"/>
              </a:rPr>
              <a:t>    print(url.format(i))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57AF36-B72B-4944-AFF1-C53281D6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0FB8-6661-4A1A-A81B-F8F3464A255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76C713-65FF-4832-ACEB-B3B5A6BC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產生前</a:t>
            </a:r>
            <a:r>
              <a:rPr lang="en-US" altLang="zh-TW" dirty="0"/>
              <a:t>5</a:t>
            </a:r>
            <a:r>
              <a:rPr lang="zh-TW" altLang="en-US" dirty="0"/>
              <a:t>頁網址 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0797F1-60A9-4339-8479-14016737BCD4}"/>
              </a:ext>
            </a:extLst>
          </p:cNvPr>
          <p:cNvGrpSpPr/>
          <p:nvPr/>
        </p:nvGrpSpPr>
        <p:grpSpPr>
          <a:xfrm>
            <a:off x="5273961" y="4245380"/>
            <a:ext cx="5588003" cy="1891307"/>
            <a:chOff x="6529960" y="1749624"/>
            <a:chExt cx="2236042" cy="612344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56669E66-FE2D-4455-977B-45F41F0CA6CE}"/>
                </a:ext>
              </a:extLst>
            </p:cNvPr>
            <p:cNvSpPr/>
            <p:nvPr/>
          </p:nvSpPr>
          <p:spPr>
            <a:xfrm>
              <a:off x="6529960" y="1749624"/>
              <a:ext cx="2236042" cy="612344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2FDAE286-88F8-40D5-9EE4-01A19FA6656F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3"/>
              <a:ext cx="2236042" cy="59776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/>
                <a:t>https://tw.stock.yahoo.com/news_list/url/d/e/N1.html?q=&amp;pg=1</a:t>
              </a:r>
              <a:endParaRPr lang="zh-TW" altLang="zh-TW" sz="1600" dirty="0"/>
            </a:p>
            <a:p>
              <a:pPr marL="0" indent="0">
                <a:buNone/>
              </a:pPr>
              <a:r>
                <a:rPr lang="en-US" altLang="zh-TW" sz="1600" dirty="0"/>
                <a:t>https://tw.stock.yahoo.com/news_list/url/d/e/N1.html?q=&amp;pg=2</a:t>
              </a:r>
              <a:endParaRPr lang="zh-TW" altLang="zh-TW" sz="1600" dirty="0"/>
            </a:p>
            <a:p>
              <a:pPr marL="0" indent="0">
                <a:buNone/>
              </a:pPr>
              <a:r>
                <a:rPr lang="en-US" altLang="zh-TW" sz="1600" dirty="0"/>
                <a:t>https://tw.stock.yahoo.com/news_list/url/d/e/N1.html?q=&amp;pg=3</a:t>
              </a:r>
              <a:endParaRPr lang="zh-TW" altLang="zh-TW" sz="1600" dirty="0"/>
            </a:p>
            <a:p>
              <a:pPr marL="0" indent="0">
                <a:buNone/>
              </a:pPr>
              <a:r>
                <a:rPr lang="en-US" altLang="zh-TW" sz="1600" dirty="0"/>
                <a:t>https://tw.stock.yahoo.com/news_list/url/d/e/N1.html?q=&amp;pg=4</a:t>
              </a:r>
              <a:endParaRPr lang="zh-TW" altLang="zh-TW" sz="1600" dirty="0"/>
            </a:p>
            <a:p>
              <a:pPr marL="0" indent="0">
                <a:buNone/>
              </a:pPr>
              <a:r>
                <a:rPr lang="en-US" altLang="zh-TW" sz="1600" dirty="0"/>
                <a:t>https://tw.stock.yahoo.com/news_list/url/d/e/N1.html?q=&amp;pg=5</a:t>
              </a:r>
              <a:endParaRPr lang="zh-TW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8081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A1633C4-5F3E-4EB0-A75F-CF6528B68691}" vid="{31C3BEB4-1CDF-40CE-B543-827B7485D9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1336</TotalTime>
  <Words>4775</Words>
  <Application>Microsoft Office PowerPoint</Application>
  <PresentationFormat>寬螢幕</PresentationFormat>
  <Paragraphs>491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STHupo</vt:lpstr>
      <vt:lpstr>微軟正黑體</vt:lpstr>
      <vt:lpstr>標楷體</vt:lpstr>
      <vt:lpstr>Arial</vt:lpstr>
      <vt:lpstr>Calibri</vt:lpstr>
      <vt:lpstr>Calibri Light</vt:lpstr>
      <vt:lpstr>Consolas</vt:lpstr>
      <vt:lpstr>Courier New</vt:lpstr>
      <vt:lpstr>佈景主題1</vt:lpstr>
      <vt:lpstr>Class 10</vt:lpstr>
      <vt:lpstr>PowerPoint 簡報</vt:lpstr>
      <vt:lpstr>網頁範例</vt:lpstr>
      <vt:lpstr>中央氣象局目前氣溫網頁</vt:lpstr>
      <vt:lpstr>奇摩股市新聞網頁示例</vt:lpstr>
      <vt:lpstr>奇摩股市重大新聞網頁</vt:lpstr>
      <vt:lpstr>奇摩股市重大新聞第4頁</vt:lpstr>
      <vt:lpstr>拆解網址的程式碼</vt:lpstr>
      <vt:lpstr>產生前5頁網址 </vt:lpstr>
      <vt:lpstr>產生3類新聞 各5頁網址 </vt:lpstr>
      <vt:lpstr>奇摩股市新聞網頁</vt:lpstr>
      <vt:lpstr>博客來網路書店 30日暢銷書排行榜</vt:lpstr>
      <vt:lpstr>博客來網路書店30日暢銷書排行榜 網頁原始碼</vt:lpstr>
      <vt:lpstr>查詢在排行榜中單字的出現次數</vt:lpstr>
      <vt:lpstr>查詢在排行榜中單字的出現次數 加上交談的詢問介面</vt:lpstr>
      <vt:lpstr>HTML檔案基本結構（含標籤屬性）</vt:lpstr>
      <vt:lpstr>HTML樹狀結構</vt:lpstr>
      <vt:lpstr>Beautifulsoup 的標準用法</vt:lpstr>
      <vt:lpstr>解析網頁並列出 所有的圖形檔連結</vt:lpstr>
      <vt:lpstr>執行結果</vt:lpstr>
      <vt:lpstr>解析網頁並儲存所有的圖形檔</vt:lpstr>
      <vt:lpstr>列出博客來排行榜中所有的圖形檔連結</vt:lpstr>
      <vt:lpstr>列出博客來排行榜中所有書籍的連結</vt:lpstr>
      <vt:lpstr>使用開發人員工具Inspect功能檢視網頁原始碼</vt:lpstr>
      <vt:lpstr>鎖定目標的標籤並展開原始碼</vt:lpstr>
      <vt:lpstr>PowerPoint 簡報</vt:lpstr>
      <vt:lpstr>簡易解析</vt:lpstr>
      <vt:lpstr>找出排行榜中 各名次的書籍名稱</vt:lpstr>
      <vt:lpstr>找出排行榜中各名次的 書籍名稱、作者、售價 </vt:lpstr>
      <vt:lpstr>執行結果</vt:lpstr>
      <vt:lpstr>讀取教育部網頁的新聞標題 </vt:lpstr>
      <vt:lpstr>教育部新聞網頁</vt:lpstr>
      <vt:lpstr>擷取內容</vt:lpstr>
      <vt:lpstr>擷取網頁資料並儲存成文字檔案</vt:lpstr>
      <vt:lpstr>存檔後之內容</vt:lpstr>
      <vt:lpstr>製作成可索引之HTML檔</vt:lpstr>
      <vt:lpstr>某新聞網的即時新聞解析</vt:lpstr>
      <vt:lpstr>執行結果</vt:lpstr>
      <vt:lpstr>除了新聞標題外 還讀取內容</vt:lpstr>
      <vt:lpstr>執行結果</vt:lpstr>
      <vt:lpstr>把資料寫入資料庫的步驟 </vt:lpstr>
      <vt:lpstr>用來儲存新聞資料 的資料表</vt:lpstr>
      <vt:lpstr>擷取網頁新聞並儲存到資料庫</vt:lpstr>
      <vt:lpstr>執行結果 （觀察資料庫內容）</vt:lpstr>
      <vt:lpstr>從資料庫中取出網頁新聞內容</vt:lpstr>
      <vt:lpstr>執行結果</vt:lpstr>
      <vt:lpstr>擷取網頁新聞並儲存到資料庫 加上重複檢測功能（片段）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10</dc:title>
  <dc:creator>建祥 許</dc:creator>
  <cp:lastModifiedBy>建祥 許</cp:lastModifiedBy>
  <cp:revision>4</cp:revision>
  <dcterms:created xsi:type="dcterms:W3CDTF">2022-01-22T16:48:38Z</dcterms:created>
  <dcterms:modified xsi:type="dcterms:W3CDTF">2022-02-08T13:59:16Z</dcterms:modified>
</cp:coreProperties>
</file>