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92DF-9257-44C8-BAE5-FF3E8C753659}" type="datetimeFigureOut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BE894-2A8E-48A1-8C58-B38598C9A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0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1FC15A72-E012-4C71-9A07-7632A1C74C9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101820" y="629963"/>
            <a:ext cx="7988359" cy="5760000"/>
            <a:chOff x="4753380" y="364125"/>
            <a:chExt cx="6017220" cy="4338705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D50339B-0852-4C23-9F66-6EA6E382DC15}"/>
                </a:ext>
              </a:extLst>
            </p:cNvPr>
            <p:cNvSpPr/>
            <p:nvPr/>
          </p:nvSpPr>
          <p:spPr>
            <a:xfrm rot="5400000">
              <a:off x="7530600" y="1444125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52BC101-1ACF-4765-80B7-DBD1A155CDF2}"/>
                </a:ext>
              </a:extLst>
            </p:cNvPr>
            <p:cNvGrpSpPr/>
            <p:nvPr/>
          </p:nvGrpSpPr>
          <p:grpSpPr>
            <a:xfrm rot="10800000">
              <a:off x="4753380" y="370360"/>
              <a:ext cx="4371300" cy="4332470"/>
              <a:chOff x="6399300" y="364125"/>
              <a:chExt cx="4371300" cy="43324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88B51439-3669-4665-AF4D-DA12BBBBA1B9}"/>
                  </a:ext>
                </a:extLst>
              </p:cNvPr>
              <p:cNvSpPr/>
              <p:nvPr/>
            </p:nvSpPr>
            <p:spPr>
              <a:xfrm rot="5400000">
                <a:off x="7530600" y="144412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9BA245B5-C57E-4626-8A91-BF8E46E0745A}"/>
                  </a:ext>
                </a:extLst>
              </p:cNvPr>
              <p:cNvSpPr/>
              <p:nvPr/>
            </p:nvSpPr>
            <p:spPr>
              <a:xfrm>
                <a:off x="6399300" y="253659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048BB2F3-F096-41A6-A40A-92196E6EAE7A}"/>
                </a:ext>
              </a:extLst>
            </p:cNvPr>
            <p:cNvSpPr/>
            <p:nvPr/>
          </p:nvSpPr>
          <p:spPr>
            <a:xfrm>
              <a:off x="6399300" y="2523928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73D4E95-6279-42C8-9C3B-FBA213DC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96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E0145-EA55-4A66-AA95-F380E71C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18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02775-C6AE-4BDE-BABF-82A5C475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5152-6747-404C-849D-E1E324B6B6C1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FA380-AEB2-47D5-AB55-F46EDC5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FB575-600A-4C2F-8E86-1B97AD39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79ED1E99-7ED0-44C4-9483-F2644F6700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04840403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2A2F-C00D-42EB-99D6-3EA1DF99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F01F27-BCC7-4FE1-8490-5B3CA107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317E1-D0A4-44B0-95D7-A40F92CE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51B6-2A99-4B49-A6BB-7D861E48063D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69A9B-6AB9-486D-9EDB-D51B7AC6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1EA33C-8B49-4FC2-A3A8-9258230A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60932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6D03E8-1240-4BEA-9D8A-54C3749DB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FDB51F-79D0-469A-ABDA-E953EEE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F5198-CB84-4D9C-8829-FB49BBB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3E07-1295-4652-B70A-11A06E570736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6B7C6-381C-4FC5-8BEE-B1E7F39E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09B8A-8AA0-4616-AE87-F6C5E3AA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65721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3B81997C-3025-4169-AF29-018865C4A047}"/>
              </a:ext>
            </a:extLst>
          </p:cNvPr>
          <p:cNvSpPr/>
          <p:nvPr/>
        </p:nvSpPr>
        <p:spPr>
          <a:xfrm>
            <a:off x="4526280" y="-25484"/>
            <a:ext cx="7659370" cy="6858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4D95A17-4186-407E-900B-12EA545898E1}"/>
              </a:ext>
            </a:extLst>
          </p:cNvPr>
          <p:cNvGrpSpPr/>
          <p:nvPr/>
        </p:nvGrpSpPr>
        <p:grpSpPr>
          <a:xfrm>
            <a:off x="1" y="-25484"/>
            <a:ext cx="5160294" cy="7066364"/>
            <a:chOff x="0" y="0"/>
            <a:chExt cx="6732237" cy="7066364"/>
          </a:xfrm>
        </p:grpSpPr>
        <p:sp>
          <p:nvSpPr>
            <p:cNvPr id="13" name="流程圖: 程序 12">
              <a:extLst>
                <a:ext uri="{FF2B5EF4-FFF2-40B4-BE49-F238E27FC236}">
                  <a16:creationId xmlns:a16="http://schemas.microsoft.com/office/drawing/2014/main" id="{8DCBD2F4-D1BA-4E88-8D06-6C43103420D7}"/>
                </a:ext>
              </a:extLst>
            </p:cNvPr>
            <p:cNvSpPr/>
            <p:nvPr/>
          </p:nvSpPr>
          <p:spPr>
            <a:xfrm>
              <a:off x="0" y="0"/>
              <a:ext cx="6095999" cy="7066364"/>
            </a:xfrm>
            <a:prstGeom prst="flowChart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流程圖: 抽選 13">
              <a:extLst>
                <a:ext uri="{FF2B5EF4-FFF2-40B4-BE49-F238E27FC236}">
                  <a16:creationId xmlns:a16="http://schemas.microsoft.com/office/drawing/2014/main" id="{01CFF66F-2374-48E6-8D72-274BEB3C85B7}"/>
                </a:ext>
              </a:extLst>
            </p:cNvPr>
            <p:cNvSpPr/>
            <p:nvPr/>
          </p:nvSpPr>
          <p:spPr>
            <a:xfrm rot="5400000">
              <a:off x="4505768" y="2479299"/>
              <a:ext cx="2502568" cy="1950370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9FD81-722F-458D-95C7-D57EF22A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56B-7F66-4BF2-9DF6-632982E7AC36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D66CD-5EAC-497F-B347-3514A104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583CD-C380-463F-A2BB-A7A6E7F0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文字, 向量圖形 的圖片&#10;&#10;自動產生的描述">
            <a:extLst>
              <a:ext uri="{FF2B5EF4-FFF2-40B4-BE49-F238E27FC236}">
                <a16:creationId xmlns:a16="http://schemas.microsoft.com/office/drawing/2014/main" id="{A09320B0-80B1-43F2-ABBB-81D84E1A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16" name="標題 3">
            <a:extLst>
              <a:ext uri="{FF2B5EF4-FFF2-40B4-BE49-F238E27FC236}">
                <a16:creationId xmlns:a16="http://schemas.microsoft.com/office/drawing/2014/main" id="{8D1E6781-7942-4DF7-BD04-D896A35A0B6C}"/>
              </a:ext>
            </a:extLst>
          </p:cNvPr>
          <p:cNvSpPr txBox="1">
            <a:spLocks/>
          </p:cNvSpPr>
          <p:nvPr/>
        </p:nvSpPr>
        <p:spPr>
          <a:xfrm>
            <a:off x="115570" y="2801302"/>
            <a:ext cx="4425950" cy="1255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本堂重點</a:t>
            </a:r>
          </a:p>
        </p:txBody>
      </p:sp>
    </p:spTree>
    <p:extLst>
      <p:ext uri="{BB962C8B-B14F-4D97-AF65-F5344CB8AC3E}">
        <p14:creationId xmlns:p14="http://schemas.microsoft.com/office/powerpoint/2010/main" val="2629208833"/>
      </p:ext>
    </p:extLst>
  </p:cSld>
  <p:clrMapOvr>
    <a:masterClrMapping/>
  </p:clrMapOvr>
  <p:transition spd="slow">
    <p:cover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760C2-C412-49BE-900E-97E45F30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31D7D-4409-420D-8AAA-08CC883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9E22-12B0-4F98-8605-6EB68335F813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E5B6B8-B760-40B4-A126-851F4E9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E4219-4E33-4C44-A49A-6BFB24C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B46D682-6291-475B-A157-2716B6F9304E}"/>
              </a:ext>
            </a:extLst>
          </p:cNvPr>
          <p:cNvSpPr/>
          <p:nvPr/>
        </p:nvSpPr>
        <p:spPr>
          <a:xfrm rot="5003855">
            <a:off x="10558894" y="501763"/>
            <a:ext cx="2906211" cy="1250503"/>
          </a:xfrm>
          <a:custGeom>
            <a:avLst/>
            <a:gdLst>
              <a:gd name="connsiteX0" fmla="*/ 3904156 w 4112200"/>
              <a:gd name="connsiteY0" fmla="*/ 83695 h 1097856"/>
              <a:gd name="connsiteX1" fmla="*/ 3581427 w 4112200"/>
              <a:gd name="connsiteY1" fmla="*/ 854659 h 1097856"/>
              <a:gd name="connsiteX2" fmla="*/ 2927003 w 4112200"/>
              <a:gd name="connsiteY2" fmla="*/ 908448 h 1097856"/>
              <a:gd name="connsiteX3" fmla="*/ 2308439 w 4112200"/>
              <a:gd name="connsiteY3" fmla="*/ 1096706 h 1097856"/>
              <a:gd name="connsiteX4" fmla="*/ 1403003 w 4112200"/>
              <a:gd name="connsiteY4" fmla="*/ 809836 h 1097856"/>
              <a:gd name="connsiteX5" fmla="*/ 452745 w 4112200"/>
              <a:gd name="connsiteY5" fmla="*/ 262989 h 1097856"/>
              <a:gd name="connsiteX6" fmla="*/ 246556 w 4112200"/>
              <a:gd name="connsiteY6" fmla="*/ 38871 h 1097856"/>
              <a:gd name="connsiteX7" fmla="*/ 3904156 w 4112200"/>
              <a:gd name="connsiteY7" fmla="*/ 83695 h 10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2200" h="1097856">
                <a:moveTo>
                  <a:pt x="3904156" y="83695"/>
                </a:moveTo>
                <a:cubicBezTo>
                  <a:pt x="4459968" y="219660"/>
                  <a:pt x="3744286" y="717200"/>
                  <a:pt x="3581427" y="854659"/>
                </a:cubicBezTo>
                <a:cubicBezTo>
                  <a:pt x="3418568" y="992118"/>
                  <a:pt x="3139168" y="868107"/>
                  <a:pt x="2927003" y="908448"/>
                </a:cubicBezTo>
                <a:cubicBezTo>
                  <a:pt x="2714838" y="948789"/>
                  <a:pt x="2562439" y="1113141"/>
                  <a:pt x="2308439" y="1096706"/>
                </a:cubicBezTo>
                <a:cubicBezTo>
                  <a:pt x="2054439" y="1080271"/>
                  <a:pt x="1712285" y="948789"/>
                  <a:pt x="1403003" y="809836"/>
                </a:cubicBezTo>
                <a:cubicBezTo>
                  <a:pt x="1093721" y="670883"/>
                  <a:pt x="645486" y="391483"/>
                  <a:pt x="452745" y="262989"/>
                </a:cubicBezTo>
                <a:cubicBezTo>
                  <a:pt x="260004" y="134495"/>
                  <a:pt x="-330173" y="65765"/>
                  <a:pt x="246556" y="38871"/>
                </a:cubicBezTo>
                <a:cubicBezTo>
                  <a:pt x="823285" y="11977"/>
                  <a:pt x="3348344" y="-52270"/>
                  <a:pt x="3904156" y="8369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254123C-184C-4350-A2BB-013956DF0064}"/>
              </a:ext>
            </a:extLst>
          </p:cNvPr>
          <p:cNvSpPr/>
          <p:nvPr/>
        </p:nvSpPr>
        <p:spPr>
          <a:xfrm>
            <a:off x="-266593" y="-230862"/>
            <a:ext cx="6095786" cy="1665047"/>
          </a:xfrm>
          <a:custGeom>
            <a:avLst/>
            <a:gdLst>
              <a:gd name="connsiteX0" fmla="*/ 3236625 w 3383414"/>
              <a:gd name="connsiteY0" fmla="*/ 106589 h 1379874"/>
              <a:gd name="connsiteX1" fmla="*/ 2788389 w 3383414"/>
              <a:gd name="connsiteY1" fmla="*/ 1003060 h 1379874"/>
              <a:gd name="connsiteX2" fmla="*/ 1847095 w 3383414"/>
              <a:gd name="connsiteY2" fmla="*/ 1056848 h 1379874"/>
              <a:gd name="connsiteX3" fmla="*/ 1040272 w 3383414"/>
              <a:gd name="connsiteY3" fmla="*/ 1379577 h 1379874"/>
              <a:gd name="connsiteX4" fmla="*/ 466531 w 3383414"/>
              <a:gd name="connsiteY4" fmla="*/ 1092707 h 1379874"/>
              <a:gd name="connsiteX5" fmla="*/ 170695 w 3383414"/>
              <a:gd name="connsiteY5" fmla="*/ 124518 h 1379874"/>
              <a:gd name="connsiteX6" fmla="*/ 3236625 w 3383414"/>
              <a:gd name="connsiteY6" fmla="*/ 106589 h 13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414" h="1379874">
                <a:moveTo>
                  <a:pt x="3236625" y="106589"/>
                </a:moveTo>
                <a:cubicBezTo>
                  <a:pt x="3672907" y="253013"/>
                  <a:pt x="3019977" y="844684"/>
                  <a:pt x="2788389" y="1003060"/>
                </a:cubicBezTo>
                <a:cubicBezTo>
                  <a:pt x="2556801" y="1161436"/>
                  <a:pt x="2138448" y="994095"/>
                  <a:pt x="1847095" y="1056848"/>
                </a:cubicBezTo>
                <a:cubicBezTo>
                  <a:pt x="1555742" y="1119601"/>
                  <a:pt x="1270366" y="1373601"/>
                  <a:pt x="1040272" y="1379577"/>
                </a:cubicBezTo>
                <a:cubicBezTo>
                  <a:pt x="810178" y="1385553"/>
                  <a:pt x="611461" y="1301884"/>
                  <a:pt x="466531" y="1092707"/>
                </a:cubicBezTo>
                <a:cubicBezTo>
                  <a:pt x="321601" y="883530"/>
                  <a:pt x="-293976" y="285883"/>
                  <a:pt x="170695" y="124518"/>
                </a:cubicBezTo>
                <a:cubicBezTo>
                  <a:pt x="635365" y="-36847"/>
                  <a:pt x="2800343" y="-39835"/>
                  <a:pt x="3236625" y="1065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745D94C-B3F3-486E-8FD2-711D7DF5719E}"/>
              </a:ext>
            </a:extLst>
          </p:cNvPr>
          <p:cNvSpPr/>
          <p:nvPr/>
        </p:nvSpPr>
        <p:spPr>
          <a:xfrm rot="14208548">
            <a:off x="-1025079" y="5715575"/>
            <a:ext cx="1860573" cy="2070480"/>
          </a:xfrm>
          <a:custGeom>
            <a:avLst/>
            <a:gdLst>
              <a:gd name="connsiteX0" fmla="*/ 278831 w 2067260"/>
              <a:gd name="connsiteY0" fmla="*/ 821183 h 2230567"/>
              <a:gd name="connsiteX1" fmla="*/ 287796 w 2067260"/>
              <a:gd name="connsiteY1" fmla="*/ 2085206 h 2230567"/>
              <a:gd name="connsiteX2" fmla="*/ 1829725 w 2067260"/>
              <a:gd name="connsiteY2" fmla="*/ 2094171 h 2230567"/>
              <a:gd name="connsiteX3" fmla="*/ 1982125 w 2067260"/>
              <a:gd name="connsiteY3" fmla="*/ 1108053 h 2230567"/>
              <a:gd name="connsiteX4" fmla="*/ 1031866 w 2067260"/>
              <a:gd name="connsiteY4" fmla="*/ 892900 h 2230567"/>
              <a:gd name="connsiteX5" fmla="*/ 924290 w 2067260"/>
              <a:gd name="connsiteY5" fmla="*/ 104006 h 2230567"/>
              <a:gd name="connsiteX6" fmla="*/ 377443 w 2067260"/>
              <a:gd name="connsiteY6" fmla="*/ 59183 h 2230567"/>
              <a:gd name="connsiteX7" fmla="*/ 925 w 2067260"/>
              <a:gd name="connsiteY7" fmla="*/ 570171 h 2230567"/>
              <a:gd name="connsiteX8" fmla="*/ 278831 w 2067260"/>
              <a:gd name="connsiteY8" fmla="*/ 821183 h 223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7260" h="2230567">
                <a:moveTo>
                  <a:pt x="278831" y="821183"/>
                </a:moveTo>
                <a:cubicBezTo>
                  <a:pt x="326643" y="1073689"/>
                  <a:pt x="29314" y="1873041"/>
                  <a:pt x="287796" y="2085206"/>
                </a:cubicBezTo>
                <a:cubicBezTo>
                  <a:pt x="546278" y="2297371"/>
                  <a:pt x="1547337" y="2257030"/>
                  <a:pt x="1829725" y="2094171"/>
                </a:cubicBezTo>
                <a:cubicBezTo>
                  <a:pt x="2112113" y="1931312"/>
                  <a:pt x="2115102" y="1308265"/>
                  <a:pt x="1982125" y="1108053"/>
                </a:cubicBezTo>
                <a:cubicBezTo>
                  <a:pt x="1849149" y="907841"/>
                  <a:pt x="1208172" y="1060241"/>
                  <a:pt x="1031866" y="892900"/>
                </a:cubicBezTo>
                <a:cubicBezTo>
                  <a:pt x="855560" y="725559"/>
                  <a:pt x="1033360" y="242959"/>
                  <a:pt x="924290" y="104006"/>
                </a:cubicBezTo>
                <a:cubicBezTo>
                  <a:pt x="815220" y="-34947"/>
                  <a:pt x="531337" y="-18511"/>
                  <a:pt x="377443" y="59183"/>
                </a:cubicBezTo>
                <a:cubicBezTo>
                  <a:pt x="223549" y="136877"/>
                  <a:pt x="18854" y="438689"/>
                  <a:pt x="925" y="570171"/>
                </a:cubicBezTo>
                <a:cubicBezTo>
                  <a:pt x="-17004" y="701653"/>
                  <a:pt x="231019" y="568677"/>
                  <a:pt x="278831" y="8211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453FA0F-602A-4FED-84F2-73137C1E424C}"/>
              </a:ext>
            </a:extLst>
          </p:cNvPr>
          <p:cNvSpPr/>
          <p:nvPr/>
        </p:nvSpPr>
        <p:spPr>
          <a:xfrm rot="4924860" flipH="1">
            <a:off x="10327343" y="4683178"/>
            <a:ext cx="2047398" cy="2910240"/>
          </a:xfrm>
          <a:custGeom>
            <a:avLst/>
            <a:gdLst>
              <a:gd name="connsiteX0" fmla="*/ 1210897 w 2083919"/>
              <a:gd name="connsiteY0" fmla="*/ 176004 h 2993499"/>
              <a:gd name="connsiteX1" fmla="*/ 1829462 w 2083919"/>
              <a:gd name="connsiteY1" fmla="*/ 167039 h 2993499"/>
              <a:gd name="connsiteX2" fmla="*/ 2053579 w 2083919"/>
              <a:gd name="connsiteY2" fmla="*/ 938004 h 2993499"/>
              <a:gd name="connsiteX3" fmla="*/ 1201932 w 2083919"/>
              <a:gd name="connsiteY3" fmla="*/ 1404169 h 2993499"/>
              <a:gd name="connsiteX4" fmla="*/ 1094356 w 2083919"/>
              <a:gd name="connsiteY4" fmla="*/ 2130310 h 2993499"/>
              <a:gd name="connsiteX5" fmla="*/ 1085391 w 2083919"/>
              <a:gd name="connsiteY5" fmla="*/ 2632333 h 2993499"/>
              <a:gd name="connsiteX6" fmla="*/ 619226 w 2083919"/>
              <a:gd name="connsiteY6" fmla="*/ 2990922 h 2993499"/>
              <a:gd name="connsiteX7" fmla="*/ 179956 w 2083919"/>
              <a:gd name="connsiteY7" fmla="*/ 2775769 h 2993499"/>
              <a:gd name="connsiteX8" fmla="*/ 81344 w 2083919"/>
              <a:gd name="connsiteY8" fmla="*/ 2444075 h 2993499"/>
              <a:gd name="connsiteX9" fmla="*/ 90309 w 2083919"/>
              <a:gd name="connsiteY9" fmla="*/ 167039 h 2993499"/>
              <a:gd name="connsiteX10" fmla="*/ 1210897 w 2083919"/>
              <a:gd name="connsiteY10" fmla="*/ 176004 h 299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3919" h="2993499">
                <a:moveTo>
                  <a:pt x="1210897" y="176004"/>
                </a:moveTo>
                <a:cubicBezTo>
                  <a:pt x="1500756" y="176004"/>
                  <a:pt x="1689015" y="40039"/>
                  <a:pt x="1829462" y="167039"/>
                </a:cubicBezTo>
                <a:cubicBezTo>
                  <a:pt x="1969909" y="294039"/>
                  <a:pt x="2158167" y="731816"/>
                  <a:pt x="2053579" y="938004"/>
                </a:cubicBezTo>
                <a:cubicBezTo>
                  <a:pt x="1948991" y="1144192"/>
                  <a:pt x="1361802" y="1205451"/>
                  <a:pt x="1201932" y="1404169"/>
                </a:cubicBezTo>
                <a:cubicBezTo>
                  <a:pt x="1042062" y="1602887"/>
                  <a:pt x="1113779" y="1925616"/>
                  <a:pt x="1094356" y="2130310"/>
                </a:cubicBezTo>
                <a:cubicBezTo>
                  <a:pt x="1074933" y="2335004"/>
                  <a:pt x="1164579" y="2488898"/>
                  <a:pt x="1085391" y="2632333"/>
                </a:cubicBezTo>
                <a:cubicBezTo>
                  <a:pt x="1006203" y="2775768"/>
                  <a:pt x="770132" y="2967016"/>
                  <a:pt x="619226" y="2990922"/>
                </a:cubicBezTo>
                <a:cubicBezTo>
                  <a:pt x="468320" y="3014828"/>
                  <a:pt x="269603" y="2866910"/>
                  <a:pt x="179956" y="2775769"/>
                </a:cubicBezTo>
                <a:cubicBezTo>
                  <a:pt x="90309" y="2684628"/>
                  <a:pt x="96285" y="2878863"/>
                  <a:pt x="81344" y="2444075"/>
                </a:cubicBezTo>
                <a:cubicBezTo>
                  <a:pt x="66403" y="2009287"/>
                  <a:pt x="-99444" y="548039"/>
                  <a:pt x="90309" y="167039"/>
                </a:cubicBezTo>
                <a:cubicBezTo>
                  <a:pt x="280062" y="-213961"/>
                  <a:pt x="921038" y="176004"/>
                  <a:pt x="1210897" y="1760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0C7D8EC5-FC79-412C-91C2-C28387E1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77037DC-7B43-48CE-8A06-DB6B7C20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842" y="721313"/>
            <a:ext cx="3886200" cy="473075"/>
          </a:xfrm>
        </p:spPr>
        <p:txBody>
          <a:bodyPr/>
          <a:lstStyle>
            <a:lvl1pPr algn="ctr"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215373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9B1FC-6EC8-4B75-B4ED-3F1FDA1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F3DE5-88C3-4A74-9E19-F2B384216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9D4213-815A-4C8E-B3B6-8E95DD8E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A09B4-F737-4CA0-91E6-274B261E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12-541A-40DF-B0BF-9DE8BA76DADD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765BF0-03DC-48BD-A5E6-9F46A198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C430A-99E8-4D3B-A072-B004C04F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69283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9F848-423D-4AA1-8B52-8458D0DD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577D52-7E60-479F-A04F-16D9239A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6A516E-04BB-4563-8917-92D67213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65AD0C-4523-4177-802C-C1AEC868D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2935C7-9214-4B27-871B-6782BD3B2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66EE41-15E7-4414-9741-CF9CA04B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FDF-AEEC-4EE9-A2BD-90ED8DBDF209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F59B6A-FC16-4CC5-8A59-AD57838A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EFFD6A-7978-4374-8B9B-84FF4B8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12080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B3DD0-4E26-4902-B293-B55ACC48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0DC34-1DAC-4527-A16B-A7896592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A3D-3AB8-4CC3-99D2-0E9E52AE1D3F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C67F45-4382-4F92-8DEF-6F9A129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70B289-5C40-4871-AA25-F1BC70DF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09646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B03667-E5C6-4E0B-8971-770D2BD2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D6A5-44AE-4410-B599-A5D014BFF528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CCA613-1CA7-4AA6-A19C-21BCA915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F5090-C8C8-4C7A-8CBA-BF998453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9246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A293C-339F-4F31-8F6E-7E81F77E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23F60-26DF-41DD-B5FC-8E2A26E8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3B91C-A1BF-4A48-8E8F-390F4FCF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D0050-5A93-4984-B22B-B11A8036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F7AF-7DB4-4854-83B7-4B21EBAA01DD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6C2145-E6F1-4205-817F-4C0CE94A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7B81-7C9C-44BD-9BB3-BAD3953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96084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B14A0-BF88-4C8B-A9A4-1D88A5B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35606-027C-4657-B5D9-132F89585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ABE615-53E1-463C-A2DC-6823E8B6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FF7EE-BA36-48E5-B2AD-7A0E3D89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D650-81B6-4D1B-BDA7-850D19AC8D03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D569A-8F92-45DC-86FE-61B2434B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4800D9-7AB7-4BFE-90E6-840C968A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1666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8000">
              <a:schemeClr val="accent5">
                <a:lumMod val="20000"/>
                <a:lumOff val="80000"/>
              </a:schemeClr>
            </a:gs>
            <a:gs pos="75000">
              <a:schemeClr val="accent4">
                <a:lumMod val="40000"/>
                <a:lumOff val="60000"/>
              </a:schemeClr>
            </a:gs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2EA4D0-726B-4589-B0C6-A5F6843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6A937-1167-4EBC-B7FD-0D596B7B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35068-13EE-48FD-ADC0-DC2CC550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C56B-7F66-4BF2-9DF6-632982E7AC36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45828-01B1-4FF4-850B-9A8790F2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CB1A0-EC83-498B-9C60-7E8036CA6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4FC5-D7F2-4890-8AD7-5FC86D274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28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BF342-DA65-4D2D-ABD0-CBAEC3EDE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Class 11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53CF34-8D8F-4C33-AA20-56456446D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資料視覺化與圖表繪製</a:t>
            </a:r>
          </a:p>
        </p:txBody>
      </p:sp>
    </p:spTree>
    <p:extLst>
      <p:ext uri="{BB962C8B-B14F-4D97-AF65-F5344CB8AC3E}">
        <p14:creationId xmlns:p14="http://schemas.microsoft.com/office/powerpoint/2010/main" val="1471017991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A5CDA8-4A84-4888-A980-E141B471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62"/>
            <a:ext cx="10515600" cy="5060950"/>
          </a:xfrm>
        </p:spPr>
        <p:txBody>
          <a:bodyPr>
            <a:normAutofit fontScale="55000" lnSpcReduction="20000"/>
          </a:bodyPr>
          <a:lstStyle/>
          <a:p>
            <a:r>
              <a:rPr lang="it-IT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import numpy as np</a:t>
            </a:r>
          </a:p>
          <a:p>
            <a:endParaRPr lang="it-IT" altLang="zh-TW" sz="2800" dirty="0">
              <a:latin typeface="Consolas" panose="020B0609020204030204" pitchFamily="49" charset="0"/>
            </a:endParaRPr>
          </a:p>
          <a:p>
            <a:r>
              <a:rPr lang="it-IT" altLang="zh-TW" sz="2800" dirty="0">
                <a:latin typeface="Consolas" panose="020B0609020204030204" pitchFamily="49" charset="0"/>
              </a:rPr>
              <a:t>x = np.linspace(-2*np.pi, 2*np.pi, 100)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plt.ylim((-1.2, 1.2))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plt.plot(x, np.sin(x), label="SIN", linestyle="--")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plt.plot(x, np.cos(x), label="COS", color="red")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plt.xticks([-2*np.pi, -np.pi, 0, np.pi, 2*np.pi], 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           [r'$-2\pi$', r'$-\pi$', r'$0$', r'$\pi$', r'$2\pi$'])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plt.legend()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ax = plt.gca()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ax.spines['right'].set_color('none')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ax.spines['top'].set_color('none')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ax.spines['left'].set_position(('data', 0))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ax.spines['bottom'].set_position(('data', 0))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plt.show()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25420D-C656-47EF-9539-C89FE1A5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77CB6FA-7F59-43FD-B998-349A3215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4075" y="607013"/>
            <a:ext cx="5740817" cy="4730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SIN</a:t>
            </a:r>
            <a:r>
              <a:rPr lang="zh-TW" altLang="en-US" dirty="0"/>
              <a:t>及</a:t>
            </a:r>
            <a:r>
              <a:rPr lang="en-US" altLang="zh-TW" dirty="0"/>
              <a:t>COS</a:t>
            </a:r>
            <a:r>
              <a:rPr lang="zh-TW" altLang="en-US" dirty="0"/>
              <a:t>函數圖形繪製</a:t>
            </a:r>
            <a:br>
              <a:rPr lang="en-US" altLang="zh-TW" dirty="0"/>
            </a:br>
            <a:r>
              <a:rPr lang="zh-TW" altLang="en-US" dirty="0"/>
              <a:t>（加上外觀調整）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45DB63-B3B7-4445-9A88-089A547AEB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763" y="1992521"/>
            <a:ext cx="4422090" cy="287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254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C6E558D-20A8-42B8-8EA5-A8E191B6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0612"/>
          </a:xfrm>
        </p:spPr>
        <p:txBody>
          <a:bodyPr>
            <a:normAutofit fontScale="62500" lnSpcReduction="20000"/>
          </a:bodyPr>
          <a:lstStyle/>
          <a:p>
            <a:r>
              <a:rPr lang="it-IT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import numpy as np</a:t>
            </a:r>
          </a:p>
          <a:p>
            <a:endParaRPr lang="it-IT" altLang="zh-TW" sz="2800" dirty="0">
              <a:latin typeface="Consolas" panose="020B0609020204030204" pitchFamily="49" charset="0"/>
            </a:endParaRPr>
          </a:p>
          <a:p>
            <a:r>
              <a:rPr lang="it-IT" altLang="zh-TW" sz="2800" dirty="0">
                <a:latin typeface="Consolas" panose="020B0609020204030204" pitchFamily="49" charset="0"/>
              </a:rPr>
              <a:t>x = np.linspace(-2*np.pi, 2*np.pi, 100)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plt.figure()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plt.xticks([-2*np.pi, -np.pi, 0, np.pi, 2*np.pi], 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           [r'$-2\pi$', r'$-\pi$', r'$0$', r'$\pi$', r'$2\pi$'])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plt.plot(x, np.sin(x))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plt.figure()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plt.xticks([-2*np.pi, -np.pi, 0, np.pi, 2*np.pi], 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           [r'$-2\pi$', r'$-\pi$', r'$0$', r'$\pi$', r'$2\pi$'])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plt.plot(x, np.cos(x))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plt.show()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D6CF20-DEC2-4DE7-8188-B407A867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651F422-8CC8-4333-90E7-2A8CFE9A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11763"/>
            <a:ext cx="5867400" cy="4730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SIN</a:t>
            </a:r>
            <a:r>
              <a:rPr lang="zh-TW" altLang="en-US" dirty="0"/>
              <a:t>及</a:t>
            </a:r>
            <a:r>
              <a:rPr lang="en-US" altLang="zh-TW" dirty="0"/>
              <a:t>COS</a:t>
            </a:r>
            <a:r>
              <a:rPr lang="zh-TW" altLang="en-US" dirty="0"/>
              <a:t>函數</a:t>
            </a:r>
            <a:br>
              <a:rPr lang="en-US" altLang="zh-TW" dirty="0"/>
            </a:br>
            <a:r>
              <a:rPr lang="zh-TW" altLang="en-US" dirty="0"/>
              <a:t>圖形繪製（使用子圖表）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5DB306-8C9A-4257-88FE-4716F8F70F6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74477" y="1900856"/>
            <a:ext cx="2868164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25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D12C0CB-168C-4A73-9D2C-3FD3379C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5" y="1300162"/>
            <a:ext cx="4933950" cy="5238750"/>
          </a:xfrm>
        </p:spPr>
        <p:txBody>
          <a:bodyPr>
            <a:normAutofit fontScale="55000" lnSpcReduction="20000"/>
          </a:bodyPr>
          <a:lstStyle/>
          <a:p>
            <a:r>
              <a:rPr lang="it-IT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import numpy as np</a:t>
            </a:r>
          </a:p>
          <a:p>
            <a:endParaRPr lang="it-IT" altLang="zh-TW" sz="2800" dirty="0">
              <a:latin typeface="Consolas" panose="020B0609020204030204" pitchFamily="49" charset="0"/>
            </a:endParaRPr>
          </a:p>
          <a:p>
            <a:r>
              <a:rPr lang="it-IT" altLang="zh-TW" sz="2800" dirty="0">
                <a:latin typeface="Consolas" panose="020B0609020204030204" pitchFamily="49" charset="0"/>
              </a:rPr>
              <a:t>x = np.linspace(0, 2*np.pi, 100)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plt.subplot(2, 2, 1)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plt.plot(np.cos(2*x), np.sin(3*x))</a:t>
            </a:r>
          </a:p>
          <a:p>
            <a:endParaRPr lang="it-IT" altLang="zh-TW" sz="2800" dirty="0">
              <a:latin typeface="Consolas" panose="020B0609020204030204" pitchFamily="49" charset="0"/>
            </a:endParaRPr>
          </a:p>
          <a:p>
            <a:r>
              <a:rPr lang="it-IT" altLang="zh-TW" sz="2800" dirty="0">
                <a:latin typeface="Consolas" panose="020B0609020204030204" pitchFamily="49" charset="0"/>
              </a:rPr>
              <a:t>plt.subplot(2, 2, 2)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plt.xticks([0, np.pi, 2*np.pi], 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           [r'$0$', r'$\pi$', r'$2\pi$'])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plt.plot(x, np.sin(3*x))</a:t>
            </a:r>
          </a:p>
          <a:p>
            <a:endParaRPr lang="it-IT" altLang="zh-TW" sz="2800" dirty="0">
              <a:latin typeface="Consolas" panose="020B0609020204030204" pitchFamily="49" charset="0"/>
            </a:endParaRPr>
          </a:p>
          <a:p>
            <a:r>
              <a:rPr lang="it-IT" altLang="zh-TW" sz="2800" dirty="0">
                <a:latin typeface="Consolas" panose="020B0609020204030204" pitchFamily="49" charset="0"/>
              </a:rPr>
              <a:t>plt.subplot(2, 2, 3)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plt.xticks([0, np.pi, 2*np.pi], 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           [r'$0$', r'$\pi$', r'$2\pi$'])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plt.plot(x, np.cos(2*x))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plt.show()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1FFC43-5AFA-445F-8796-7F4C4DC8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567249F-C665-4AFC-9A8A-D81A4F69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842" y="681037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李沙育圖形</a:t>
            </a:r>
            <a:br>
              <a:rPr lang="en-US" altLang="zh-TW" dirty="0"/>
            </a:br>
            <a:r>
              <a:rPr lang="zh-TW" altLang="en-US" dirty="0"/>
              <a:t>（使用子圖表）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D3E115-9904-44DA-BAB6-497CFAE1183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8216" y="1752706"/>
            <a:ext cx="5875421" cy="40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884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72533B8-E773-4982-A930-66786297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#</a:t>
            </a:r>
            <a:r>
              <a:rPr lang="zh-TW" altLang="en-US" sz="2800" dirty="0">
                <a:latin typeface="Consolas" panose="020B0609020204030204" pitchFamily="49" charset="0"/>
              </a:rPr>
              <a:t>散點圖範例一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%</a:t>
            </a:r>
            <a:r>
              <a:rPr lang="it-IT" altLang="zh-TW" sz="2800" dirty="0">
                <a:latin typeface="Consolas" panose="020B0609020204030204" pitchFamily="49" charset="0"/>
              </a:rPr>
              <a:t>matplotlib inline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import numpy as np</a:t>
            </a:r>
          </a:p>
          <a:p>
            <a:endParaRPr lang="it-IT" altLang="zh-TW" sz="2800" dirty="0">
              <a:latin typeface="Consolas" panose="020B0609020204030204" pitchFamily="49" charset="0"/>
            </a:endParaRPr>
          </a:p>
          <a:p>
            <a:r>
              <a:rPr lang="it-IT" altLang="zh-TW" sz="2800" dirty="0">
                <a:latin typeface="Consolas" panose="020B0609020204030204" pitchFamily="49" charset="0"/>
              </a:rPr>
              <a:t>plt.xlim(-3, 3)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plt.ylim(-3, 3)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x1 = np.random.normal(0, 1, 1024)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y1 = np.random.normal(0, 1, 1024)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plt.scatter(x1, y1, alpha=0.3)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plt.show()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A28B0-A4C5-4B09-9A08-441E1F7F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9AF99C6-2C7A-4FED-BCD4-F8A87650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279" y="501650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散點圖（散佈圖）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8E608F-CA44-4BD2-AD64-5B27BD2AFF5A}"/>
              </a:ext>
            </a:extLst>
          </p:cNvPr>
          <p:cNvSpPr txBox="1"/>
          <p:nvPr/>
        </p:nvSpPr>
        <p:spPr>
          <a:xfrm>
            <a:off x="487218" y="188409"/>
            <a:ext cx="41217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各種圖表的繪製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C6BFEB-F716-4840-A8A3-32BB01FEE3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48" y="1469445"/>
            <a:ext cx="5546441" cy="39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637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FFDBC4B-518C-47D5-B225-CB02B22F7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169227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#</a:t>
            </a:r>
            <a:r>
              <a:rPr lang="zh-TW" altLang="en-US" sz="2800" dirty="0">
                <a:latin typeface="Consolas" panose="020B0609020204030204" pitchFamily="49" charset="0"/>
              </a:rPr>
              <a:t>散點圖範例二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matplotlib.pyplot</a:t>
            </a:r>
            <a:r>
              <a:rPr lang="en-US" altLang="zh-TW" sz="2800" dirty="0">
                <a:latin typeface="Consolas" panose="020B0609020204030204" pitchFamily="49" charset="0"/>
              </a:rPr>
              <a:t> as </a:t>
            </a:r>
            <a:r>
              <a:rPr lang="en-US" altLang="zh-TW" sz="2800" dirty="0" err="1">
                <a:latin typeface="Consolas" panose="020B0609020204030204" pitchFamily="49" charset="0"/>
              </a:rPr>
              <a:t>plt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numpy</a:t>
            </a:r>
            <a:r>
              <a:rPr lang="en-US" altLang="zh-TW" sz="2800" dirty="0">
                <a:latin typeface="Consolas" panose="020B0609020204030204" pitchFamily="49" charset="0"/>
              </a:rPr>
              <a:t> as np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minutes = [45, 34, 56, 77, 90, 90, 90, 34, 45, 44, 80, 15, 10, 12]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scores =  [90, 80, 100, 65, 5, 30, 55, 100, 90, 80, 60, 5, 0, 10]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plt.xlabel</a:t>
            </a:r>
            <a:r>
              <a:rPr lang="en-US" altLang="zh-TW" sz="2800" dirty="0">
                <a:latin typeface="Consolas" panose="020B0609020204030204" pitchFamily="49" charset="0"/>
              </a:rPr>
              <a:t>('</a:t>
            </a:r>
            <a:r>
              <a:rPr lang="zh-TW" altLang="en-US" sz="2800" dirty="0">
                <a:latin typeface="Consolas" panose="020B0609020204030204" pitchFamily="49" charset="0"/>
              </a:rPr>
              <a:t>解題時間</a:t>
            </a:r>
            <a:r>
              <a:rPr lang="en-US" altLang="zh-TW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plt.ylabel</a:t>
            </a:r>
            <a:r>
              <a:rPr lang="en-US" altLang="zh-TW" sz="2800" dirty="0">
                <a:latin typeface="Consolas" panose="020B0609020204030204" pitchFamily="49" charset="0"/>
              </a:rPr>
              <a:t>('</a:t>
            </a:r>
            <a:r>
              <a:rPr lang="zh-TW" altLang="en-US" sz="2800" dirty="0">
                <a:latin typeface="Consolas" panose="020B0609020204030204" pitchFamily="49" charset="0"/>
              </a:rPr>
              <a:t>分數</a:t>
            </a:r>
            <a:r>
              <a:rPr lang="en-US" altLang="zh-TW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plt.scatter</a:t>
            </a:r>
            <a:r>
              <a:rPr lang="en-US" altLang="zh-TW" sz="2800" dirty="0">
                <a:latin typeface="Consolas" panose="020B0609020204030204" pitchFamily="49" charset="0"/>
              </a:rPr>
              <a:t>(minutes, scores)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plt.show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2614FC-C5AD-44B6-9ACE-2E9B598D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AFAD771-916D-463B-AA1C-B198E315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950" y="597488"/>
            <a:ext cx="490261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成績及解題時間關係 散點圖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8BED63-B293-45E2-9795-94F3953832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14" y="4225290"/>
            <a:ext cx="3682365" cy="24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68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3B340FE-9B1B-4935-B98C-D13A24031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5"/>
            <a:ext cx="10420350" cy="4740275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#</a:t>
            </a:r>
            <a:r>
              <a:rPr lang="zh-TW" altLang="en-US" sz="2800" dirty="0">
                <a:latin typeface="Consolas" panose="020B0609020204030204" pitchFamily="49" charset="0"/>
              </a:rPr>
              <a:t>直方圖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matplotlib.pyplot</a:t>
            </a:r>
            <a:r>
              <a:rPr lang="en-US" altLang="zh-TW" sz="2800" dirty="0">
                <a:latin typeface="Consolas" panose="020B0609020204030204" pitchFamily="49" charset="0"/>
              </a:rPr>
              <a:t> as </a:t>
            </a:r>
            <a:r>
              <a:rPr lang="en-US" altLang="zh-TW" sz="2800" dirty="0" err="1">
                <a:latin typeface="Consolas" panose="020B0609020204030204" pitchFamily="49" charset="0"/>
              </a:rPr>
              <a:t>plt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minutes = [45, 34, 56, 77, 90, 90, 90, 34, 45, 44, 80, 15, 10, 12]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scores =  [90, 80, 100, 65, 5, 30, 55, 100, 90, 80, 60, 5, 0, 10]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plt.figure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plt.xlabel</a:t>
            </a:r>
            <a:r>
              <a:rPr lang="en-US" altLang="zh-TW" sz="2800" dirty="0">
                <a:latin typeface="Consolas" panose="020B0609020204030204" pitchFamily="49" charset="0"/>
              </a:rPr>
              <a:t>('</a:t>
            </a:r>
            <a:r>
              <a:rPr lang="zh-TW" altLang="en-US" sz="2800" dirty="0">
                <a:latin typeface="Consolas" panose="020B0609020204030204" pitchFamily="49" charset="0"/>
              </a:rPr>
              <a:t>解題時間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zh-TW" altLang="en-US" sz="2800" dirty="0">
                <a:latin typeface="Consolas" panose="020B0609020204030204" pitchFamily="49" charset="0"/>
              </a:rPr>
              <a:t>分</a:t>
            </a:r>
            <a:r>
              <a:rPr lang="en-US" altLang="zh-TW" sz="2800" dirty="0">
                <a:latin typeface="Consolas" panose="020B0609020204030204" pitchFamily="49" charset="0"/>
              </a:rPr>
              <a:t>)')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plt.ylabel</a:t>
            </a:r>
            <a:r>
              <a:rPr lang="en-US" altLang="zh-TW" sz="2800" dirty="0">
                <a:latin typeface="Consolas" panose="020B0609020204030204" pitchFamily="49" charset="0"/>
              </a:rPr>
              <a:t>('</a:t>
            </a:r>
            <a:r>
              <a:rPr lang="zh-TW" altLang="en-US" sz="2800" dirty="0">
                <a:latin typeface="Consolas" panose="020B0609020204030204" pitchFamily="49" charset="0"/>
              </a:rPr>
              <a:t>人數</a:t>
            </a:r>
            <a:r>
              <a:rPr lang="en-US" altLang="zh-TW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plt.hist</a:t>
            </a:r>
            <a:r>
              <a:rPr lang="en-US" altLang="zh-TW" sz="2800" dirty="0">
                <a:latin typeface="Consolas" panose="020B0609020204030204" pitchFamily="49" charset="0"/>
              </a:rPr>
              <a:t>(minutes, bins=4, </a:t>
            </a:r>
            <a:r>
              <a:rPr lang="en-US" altLang="zh-TW" sz="2800" dirty="0" err="1">
                <a:latin typeface="Consolas" panose="020B0609020204030204" pitchFamily="49" charset="0"/>
              </a:rPr>
              <a:t>edgecolor</a:t>
            </a:r>
            <a:r>
              <a:rPr lang="en-US" altLang="zh-TW" sz="2800" dirty="0">
                <a:latin typeface="Consolas" panose="020B0609020204030204" pitchFamily="49" charset="0"/>
              </a:rPr>
              <a:t>='white', linewidth=1.2)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plt.figure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plt.xlabel</a:t>
            </a:r>
            <a:r>
              <a:rPr lang="en-US" altLang="zh-TW" sz="2800" dirty="0">
                <a:latin typeface="Consolas" panose="020B0609020204030204" pitchFamily="49" charset="0"/>
              </a:rPr>
              <a:t>('</a:t>
            </a:r>
            <a:r>
              <a:rPr lang="zh-TW" altLang="en-US" sz="2800" dirty="0">
                <a:latin typeface="Consolas" panose="020B0609020204030204" pitchFamily="49" charset="0"/>
              </a:rPr>
              <a:t>分數</a:t>
            </a:r>
            <a:r>
              <a:rPr lang="en-US" altLang="zh-TW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plt.ylabel</a:t>
            </a:r>
            <a:r>
              <a:rPr lang="en-US" altLang="zh-TW" sz="2800" dirty="0">
                <a:latin typeface="Consolas" panose="020B0609020204030204" pitchFamily="49" charset="0"/>
              </a:rPr>
              <a:t>('</a:t>
            </a:r>
            <a:r>
              <a:rPr lang="zh-TW" altLang="en-US" sz="2800" dirty="0">
                <a:latin typeface="Consolas" panose="020B0609020204030204" pitchFamily="49" charset="0"/>
              </a:rPr>
              <a:t>人數</a:t>
            </a:r>
            <a:r>
              <a:rPr lang="en-US" altLang="zh-TW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plt.hist</a:t>
            </a:r>
            <a:r>
              <a:rPr lang="en-US" altLang="zh-TW" sz="2800" dirty="0">
                <a:latin typeface="Consolas" panose="020B0609020204030204" pitchFamily="49" charset="0"/>
              </a:rPr>
              <a:t>(scores, bins=4, color='red', </a:t>
            </a:r>
            <a:r>
              <a:rPr lang="en-US" altLang="zh-TW" sz="2800" dirty="0" err="1">
                <a:latin typeface="Consolas" panose="020B0609020204030204" pitchFamily="49" charset="0"/>
              </a:rPr>
              <a:t>edgecolor</a:t>
            </a:r>
            <a:r>
              <a:rPr lang="en-US" altLang="zh-TW" sz="2800" dirty="0">
                <a:latin typeface="Consolas" panose="020B0609020204030204" pitchFamily="49" charset="0"/>
              </a:rPr>
              <a:t>='white', linewidth=1.2)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plt.show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8F2EB6-3FC8-4D27-ACE7-9BCA0A2B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619C041-9E92-4F60-8DB5-0B717619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442" y="607013"/>
            <a:ext cx="4879558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成績及解題時間關係 </a:t>
            </a:r>
            <a:br>
              <a:rPr lang="en-US" altLang="zh-TW" dirty="0"/>
            </a:br>
            <a:r>
              <a:rPr lang="zh-TW" altLang="en-US" dirty="0"/>
              <a:t>直方圖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8C015D-F182-4199-8F77-9325916C358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0270" y="1846261"/>
            <a:ext cx="252501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256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F4A693-D5F2-46E3-986B-EEE9F1AE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834025"/>
            <a:ext cx="10515600" cy="5957299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#</a:t>
            </a:r>
            <a:r>
              <a:rPr lang="zh-TW" altLang="en-US" sz="2800" dirty="0">
                <a:latin typeface="Consolas" panose="020B0609020204030204" pitchFamily="49" charset="0"/>
              </a:rPr>
              <a:t>圓餅圖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matplotlib.pyplot</a:t>
            </a:r>
            <a:r>
              <a:rPr lang="en-US" altLang="zh-TW" sz="2800" dirty="0">
                <a:latin typeface="Consolas" panose="020B0609020204030204" pitchFamily="49" charset="0"/>
              </a:rPr>
              <a:t> as </a:t>
            </a:r>
            <a:r>
              <a:rPr lang="en-US" altLang="zh-TW" sz="2800" dirty="0" err="1">
                <a:latin typeface="Consolas" panose="020B0609020204030204" pitchFamily="49" charset="0"/>
              </a:rPr>
              <a:t>plt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numpy</a:t>
            </a:r>
            <a:r>
              <a:rPr lang="en-US" altLang="zh-TW" sz="2800" dirty="0">
                <a:latin typeface="Consolas" panose="020B0609020204030204" pitchFamily="49" charset="0"/>
              </a:rPr>
              <a:t> as np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toyota</a:t>
            </a:r>
            <a:r>
              <a:rPr lang="en-US" altLang="zh-TW" sz="2800" dirty="0">
                <a:latin typeface="Consolas" panose="020B0609020204030204" pitchFamily="49" charset="0"/>
              </a:rPr>
              <a:t> = [8, 4, 3]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lexus</a:t>
            </a:r>
            <a:r>
              <a:rPr lang="en-US" altLang="zh-TW" sz="2800" dirty="0">
                <a:latin typeface="Consolas" panose="020B0609020204030204" pitchFamily="49" charset="0"/>
              </a:rPr>
              <a:t> =  [0, 2, 10]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mazda</a:t>
            </a:r>
            <a:r>
              <a:rPr lang="en-US" altLang="zh-TW" sz="2800" dirty="0">
                <a:latin typeface="Consolas" panose="020B0609020204030204" pitchFamily="49" charset="0"/>
              </a:rPr>
              <a:t> =  [5, 4, 1]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subaru</a:t>
            </a:r>
            <a:r>
              <a:rPr lang="en-US" altLang="zh-TW" sz="2800" dirty="0">
                <a:latin typeface="Consolas" panose="020B0609020204030204" pitchFamily="49" charset="0"/>
              </a:rPr>
              <a:t> = [3, 6, 0]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labels = ['&lt;100', '100~149', '&gt;=150']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plt.subplot</a:t>
            </a:r>
            <a:r>
              <a:rPr lang="en-US" altLang="zh-TW" sz="2800" dirty="0">
                <a:latin typeface="Consolas" panose="020B0609020204030204" pitchFamily="49" charset="0"/>
              </a:rPr>
              <a:t>(2,2,1)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plt.pie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toyota</a:t>
            </a:r>
            <a:r>
              <a:rPr lang="en-US" altLang="zh-TW" sz="2800" dirty="0">
                <a:latin typeface="Consolas" panose="020B0609020204030204" pitchFamily="49" charset="0"/>
              </a:rPr>
              <a:t>, radius=1.2, labels=labels, shadow=True)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plt.title</a:t>
            </a:r>
            <a:r>
              <a:rPr lang="en-US" altLang="zh-TW" sz="2800" dirty="0">
                <a:latin typeface="Consolas" panose="020B0609020204030204" pitchFamily="49" charset="0"/>
              </a:rPr>
              <a:t>('Toyota')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plt.subplot</a:t>
            </a:r>
            <a:r>
              <a:rPr lang="en-US" altLang="zh-TW" sz="2800" dirty="0">
                <a:latin typeface="Consolas" panose="020B0609020204030204" pitchFamily="49" charset="0"/>
              </a:rPr>
              <a:t>(2,2,2)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plt.pie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lexus</a:t>
            </a:r>
            <a:r>
              <a:rPr lang="en-US" altLang="zh-TW" sz="2800" dirty="0">
                <a:latin typeface="Consolas" panose="020B0609020204030204" pitchFamily="49" charset="0"/>
              </a:rPr>
              <a:t>, radius=1.2, labels=labels, shadow=True)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plt.title</a:t>
            </a:r>
            <a:r>
              <a:rPr lang="en-US" altLang="zh-TW" sz="2800" dirty="0">
                <a:latin typeface="Consolas" panose="020B0609020204030204" pitchFamily="49" charset="0"/>
              </a:rPr>
              <a:t>('Lexus')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plt.subplot</a:t>
            </a:r>
            <a:r>
              <a:rPr lang="en-US" altLang="zh-TW" sz="2800" dirty="0">
                <a:latin typeface="Consolas" panose="020B0609020204030204" pitchFamily="49" charset="0"/>
              </a:rPr>
              <a:t>(2,2,3)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plt.pie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mazda</a:t>
            </a:r>
            <a:r>
              <a:rPr lang="en-US" altLang="zh-TW" sz="2800" dirty="0">
                <a:latin typeface="Consolas" panose="020B0609020204030204" pitchFamily="49" charset="0"/>
              </a:rPr>
              <a:t>, radius=1.2, labels=labels, shadow=True)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plt.title</a:t>
            </a:r>
            <a:r>
              <a:rPr lang="en-US" altLang="zh-TW" sz="2800" dirty="0">
                <a:latin typeface="Consolas" panose="020B0609020204030204" pitchFamily="49" charset="0"/>
              </a:rPr>
              <a:t>('Mazda')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plt.subplot</a:t>
            </a:r>
            <a:r>
              <a:rPr lang="en-US" altLang="zh-TW" sz="2800" dirty="0">
                <a:latin typeface="Consolas" panose="020B0609020204030204" pitchFamily="49" charset="0"/>
              </a:rPr>
              <a:t>(2,2,4)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plt.pie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subaru</a:t>
            </a:r>
            <a:r>
              <a:rPr lang="en-US" altLang="zh-TW" sz="2800" dirty="0">
                <a:latin typeface="Consolas" panose="020B0609020204030204" pitchFamily="49" charset="0"/>
              </a:rPr>
              <a:t>, radius=1.2, labels=labels, shadow=True)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plt.title</a:t>
            </a:r>
            <a:r>
              <a:rPr lang="en-US" altLang="zh-TW" sz="2800" dirty="0">
                <a:latin typeface="Consolas" panose="020B0609020204030204" pitchFamily="49" charset="0"/>
              </a:rPr>
              <a:t>('Subaru')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plt.show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15A146B-3B51-4F32-903A-E543F7BF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32BA62C-70C8-4D1A-8FF0-52F1BE7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597488"/>
            <a:ext cx="57150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圓餅圖（各廠牌車款</a:t>
            </a:r>
            <a:br>
              <a:rPr lang="en-US" altLang="zh-TW" dirty="0"/>
            </a:br>
            <a:r>
              <a:rPr lang="zh-TW" altLang="en-US" dirty="0"/>
              <a:t>市售車價格比率比較）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6E0AD8-721D-4EE7-B26F-B9FEB8B3D3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7108" y="1549410"/>
            <a:ext cx="5760854" cy="41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951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607C17E-FFDA-4ECE-A95B-57E15F64C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07950"/>
            <a:ext cx="5562600" cy="6858000"/>
          </a:xfrm>
        </p:spPr>
        <p:txBody>
          <a:bodyPr>
            <a:normAutofit fontScale="32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matplotlib.pyplot</a:t>
            </a:r>
            <a:r>
              <a:rPr lang="en-US" altLang="zh-TW" sz="2800" dirty="0">
                <a:latin typeface="Consolas" panose="020B0609020204030204" pitchFamily="49" charset="0"/>
              </a:rPr>
              <a:t> as </a:t>
            </a:r>
            <a:r>
              <a:rPr lang="en-US" altLang="zh-TW" sz="2800" dirty="0" err="1">
                <a:latin typeface="Consolas" panose="020B0609020204030204" pitchFamily="49" charset="0"/>
              </a:rPr>
              <a:t>plt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numpy</a:t>
            </a:r>
            <a:r>
              <a:rPr lang="en-US" altLang="zh-TW" sz="2800" dirty="0">
                <a:latin typeface="Consolas" panose="020B0609020204030204" pitchFamily="49" charset="0"/>
              </a:rPr>
              <a:t> as np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lexus_models</a:t>
            </a:r>
            <a:r>
              <a:rPr lang="en-US" altLang="zh-TW" sz="2800" dirty="0"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'CT-200h': 139,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'ES': 167,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'GS': 221,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'IS': 173,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'LC': 539,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'LS': 337,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'LX': 465,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'NX': 155,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'RC': 243,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'RX': 224,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'RX L': 260,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'UX': 139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   }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lexus_prices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np.array</a:t>
            </a:r>
            <a:r>
              <a:rPr lang="en-US" altLang="zh-TW" sz="2800" dirty="0">
                <a:latin typeface="Consolas" panose="020B0609020204030204" pitchFamily="49" charset="0"/>
              </a:rPr>
              <a:t>(list(</a:t>
            </a:r>
            <a:r>
              <a:rPr lang="en-US" altLang="zh-TW" sz="2800" dirty="0" err="1">
                <a:latin typeface="Consolas" panose="020B0609020204030204" pitchFamily="49" charset="0"/>
              </a:rPr>
              <a:t>lexus_models.values</a:t>
            </a:r>
            <a:r>
              <a:rPr lang="en-US" altLang="zh-TW" sz="2800" dirty="0">
                <a:latin typeface="Consolas" panose="020B0609020204030204" pitchFamily="49" charset="0"/>
              </a:rPr>
              <a:t>()), </a:t>
            </a:r>
            <a:r>
              <a:rPr lang="en-US" altLang="zh-TW" sz="2800" dirty="0" err="1">
                <a:latin typeface="Consolas" panose="020B0609020204030204" pitchFamily="49" charset="0"/>
              </a:rPr>
              <a:t>dtype</a:t>
            </a:r>
            <a:r>
              <a:rPr lang="en-US" altLang="zh-TW" sz="2800" dirty="0">
                <a:latin typeface="Consolas" panose="020B0609020204030204" pitchFamily="49" charset="0"/>
              </a:rPr>
              <a:t>=np.int64)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lexus</a:t>
            </a:r>
            <a:r>
              <a:rPr lang="en-US" altLang="zh-TW" sz="2800" dirty="0">
                <a:latin typeface="Consolas" panose="020B0609020204030204" pitchFamily="49" charset="0"/>
              </a:rPr>
              <a:t> = list()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lexus.append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np.count_nonzero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lexus_prices</a:t>
            </a:r>
            <a:r>
              <a:rPr lang="en-US" altLang="zh-TW" sz="2800" dirty="0">
                <a:latin typeface="Consolas" panose="020B0609020204030204" pitchFamily="49" charset="0"/>
              </a:rPr>
              <a:t>&lt;=150))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lexus.append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np.count_nonzero</a:t>
            </a:r>
            <a:r>
              <a:rPr lang="en-US" altLang="zh-TW" sz="2800" dirty="0">
                <a:latin typeface="Consolas" panose="020B0609020204030204" pitchFamily="49" charset="0"/>
              </a:rPr>
              <a:t>((</a:t>
            </a:r>
            <a:r>
              <a:rPr lang="en-US" altLang="zh-TW" sz="2800" dirty="0" err="1">
                <a:latin typeface="Consolas" panose="020B0609020204030204" pitchFamily="49" charset="0"/>
              </a:rPr>
              <a:t>lexus_prices</a:t>
            </a:r>
            <a:r>
              <a:rPr lang="en-US" altLang="zh-TW" sz="2800" dirty="0">
                <a:latin typeface="Consolas" panose="020B0609020204030204" pitchFamily="49" charset="0"/>
              </a:rPr>
              <a:t>&gt;150)&amp;(</a:t>
            </a:r>
            <a:r>
              <a:rPr lang="en-US" altLang="zh-TW" sz="2800" dirty="0" err="1">
                <a:latin typeface="Consolas" panose="020B0609020204030204" pitchFamily="49" charset="0"/>
              </a:rPr>
              <a:t>lexus_prices</a:t>
            </a:r>
            <a:r>
              <a:rPr lang="en-US" altLang="zh-TW" sz="2800" dirty="0">
                <a:latin typeface="Consolas" panose="020B0609020204030204" pitchFamily="49" charset="0"/>
              </a:rPr>
              <a:t>&lt;=200)))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lexus.append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np.count_nonzero</a:t>
            </a:r>
            <a:r>
              <a:rPr lang="en-US" altLang="zh-TW" sz="2800" dirty="0">
                <a:latin typeface="Consolas" panose="020B0609020204030204" pitchFamily="49" charset="0"/>
              </a:rPr>
              <a:t>((</a:t>
            </a:r>
            <a:r>
              <a:rPr lang="en-US" altLang="zh-TW" sz="2800" dirty="0" err="1">
                <a:latin typeface="Consolas" panose="020B0609020204030204" pitchFamily="49" charset="0"/>
              </a:rPr>
              <a:t>lexus_prices</a:t>
            </a:r>
            <a:r>
              <a:rPr lang="en-US" altLang="zh-TW" sz="2800" dirty="0">
                <a:latin typeface="Consolas" panose="020B0609020204030204" pitchFamily="49" charset="0"/>
              </a:rPr>
              <a:t>&gt;200)&amp;(</a:t>
            </a:r>
            <a:r>
              <a:rPr lang="en-US" altLang="zh-TW" sz="2800" dirty="0" err="1">
                <a:latin typeface="Consolas" panose="020B0609020204030204" pitchFamily="49" charset="0"/>
              </a:rPr>
              <a:t>lexus_prices</a:t>
            </a:r>
            <a:r>
              <a:rPr lang="en-US" altLang="zh-TW" sz="2800" dirty="0">
                <a:latin typeface="Consolas" panose="020B0609020204030204" pitchFamily="49" charset="0"/>
              </a:rPr>
              <a:t>&lt;=300)))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lexus.append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np.count_nonzero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lexus_prices</a:t>
            </a:r>
            <a:r>
              <a:rPr lang="en-US" altLang="zh-TW" sz="2800" dirty="0">
                <a:latin typeface="Consolas" panose="020B0609020204030204" pitchFamily="49" charset="0"/>
              </a:rPr>
              <a:t>&gt;300))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labels = ['&lt;=150', '151~200', '201~300', '&gt;300']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explode = [0.2, 0, 0, 0]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plt.pie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lexus</a:t>
            </a:r>
            <a:r>
              <a:rPr lang="en-US" altLang="zh-TW" sz="2800" dirty="0">
                <a:latin typeface="Consolas" panose="020B0609020204030204" pitchFamily="49" charset="0"/>
              </a:rPr>
              <a:t>, explode=explode, </a:t>
            </a:r>
            <a:r>
              <a:rPr lang="en-US" altLang="zh-TW" sz="2800" dirty="0" err="1">
                <a:latin typeface="Consolas" panose="020B0609020204030204" pitchFamily="49" charset="0"/>
              </a:rPr>
              <a:t>autopct</a:t>
            </a:r>
            <a:r>
              <a:rPr lang="en-US" altLang="zh-TW" sz="2800" dirty="0">
                <a:latin typeface="Consolas" panose="020B0609020204030204" pitchFamily="49" charset="0"/>
              </a:rPr>
              <a:t>='%1.0f%%',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radius=2.0, labels=labels, shadow=True)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plt.title</a:t>
            </a:r>
            <a:r>
              <a:rPr lang="en-US" altLang="zh-TW" sz="2800" dirty="0">
                <a:latin typeface="Consolas" panose="020B0609020204030204" pitchFamily="49" charset="0"/>
              </a:rPr>
              <a:t>('Lexus Models Prices')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plt.show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201F941-1E15-4A13-8687-E5BC286E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8B99D5C-8F6E-4D24-A24C-13D74192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63" y="444499"/>
            <a:ext cx="6183745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圓餅圖</a:t>
            </a:r>
            <a:br>
              <a:rPr lang="en-US" altLang="zh-TW" dirty="0"/>
            </a:br>
            <a:r>
              <a:rPr lang="zh-TW" altLang="en-US" dirty="0"/>
              <a:t>（</a:t>
            </a:r>
            <a:r>
              <a:rPr lang="en-US" altLang="zh-TW" dirty="0"/>
              <a:t>Lexus</a:t>
            </a:r>
            <a:r>
              <a:rPr lang="zh-TW" altLang="en-US" dirty="0"/>
              <a:t>市售車價格帶比率）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6484B3-CB53-458D-8FC8-1E06EC10FF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85" y="1727199"/>
            <a:ext cx="4951413" cy="42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413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DEC5D5-B9C7-4411-B322-C2C3797D2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68580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#</a:t>
            </a:r>
            <a:r>
              <a:rPr lang="zh-TW" altLang="en-US" sz="2800" dirty="0">
                <a:latin typeface="Consolas" panose="020B0609020204030204" pitchFamily="49" charset="0"/>
              </a:rPr>
              <a:t>長條圖範例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matplotlib.pyplot</a:t>
            </a:r>
            <a:r>
              <a:rPr lang="en-US" altLang="zh-TW" sz="2800" dirty="0">
                <a:latin typeface="Consolas" panose="020B0609020204030204" pitchFamily="49" charset="0"/>
              </a:rPr>
              <a:t> as </a:t>
            </a:r>
            <a:r>
              <a:rPr lang="en-US" altLang="zh-TW" sz="2800" dirty="0" err="1">
                <a:latin typeface="Consolas" panose="020B0609020204030204" pitchFamily="49" charset="0"/>
              </a:rPr>
              <a:t>plt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ranking = {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'Toyota RAV4': 2958,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'CMC </a:t>
            </a:r>
            <a:r>
              <a:rPr lang="en-US" altLang="zh-TW" sz="2800" dirty="0" err="1">
                <a:latin typeface="Consolas" panose="020B0609020204030204" pitchFamily="49" charset="0"/>
              </a:rPr>
              <a:t>Veryca</a:t>
            </a:r>
            <a:r>
              <a:rPr lang="en-US" altLang="zh-TW" sz="2800" dirty="0">
                <a:latin typeface="Consolas" panose="020B0609020204030204" pitchFamily="49" charset="0"/>
              </a:rPr>
              <a:t>': 1312,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'Nissan Kicks': 1267,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'Honda CRV': 1209,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'Toyota </a:t>
            </a:r>
            <a:r>
              <a:rPr lang="en-US" altLang="zh-TW" sz="2800" dirty="0" err="1">
                <a:latin typeface="Consolas" panose="020B0609020204030204" pitchFamily="49" charset="0"/>
              </a:rPr>
              <a:t>Sienta</a:t>
            </a:r>
            <a:r>
              <a:rPr lang="en-US" altLang="zh-TW" sz="2800" dirty="0">
                <a:latin typeface="Consolas" panose="020B0609020204030204" pitchFamily="49" charset="0"/>
              </a:rPr>
              <a:t>': 1163,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'Toyota Yaris': 936,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'Toyota': 911,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'Ford Focus': 873,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'M-Benz C-Class': 749,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'Honda HR-V':704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}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plt.bar</a:t>
            </a:r>
            <a:r>
              <a:rPr lang="en-US" altLang="zh-TW" sz="2800" dirty="0">
                <a:latin typeface="Consolas" panose="020B0609020204030204" pitchFamily="49" charset="0"/>
              </a:rPr>
              <a:t>(range(</a:t>
            </a:r>
            <a:r>
              <a:rPr lang="en-US" altLang="zh-TW" sz="2800" dirty="0" err="1">
                <a:latin typeface="Consolas" panose="020B0609020204030204" pitchFamily="49" charset="0"/>
              </a:rPr>
              <a:t>len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ranking.values</a:t>
            </a:r>
            <a:r>
              <a:rPr lang="en-US" altLang="zh-TW" sz="2800" dirty="0">
                <a:latin typeface="Consolas" panose="020B0609020204030204" pitchFamily="49" charset="0"/>
              </a:rPr>
              <a:t>())),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ranking.values</a:t>
            </a:r>
            <a:r>
              <a:rPr lang="en-US" altLang="zh-TW" sz="2800" dirty="0">
                <a:latin typeface="Consolas" panose="020B0609020204030204" pitchFamily="49" charset="0"/>
              </a:rPr>
              <a:t>(), width=0.8)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plt.xticks</a:t>
            </a:r>
            <a:r>
              <a:rPr lang="en-US" altLang="zh-TW" sz="2800" dirty="0">
                <a:latin typeface="Consolas" panose="020B0609020204030204" pitchFamily="49" charset="0"/>
              </a:rPr>
              <a:t>(range(</a:t>
            </a:r>
            <a:r>
              <a:rPr lang="en-US" altLang="zh-TW" sz="2800" dirty="0" err="1">
                <a:latin typeface="Consolas" panose="020B0609020204030204" pitchFamily="49" charset="0"/>
              </a:rPr>
              <a:t>len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ranking.values</a:t>
            </a:r>
            <a:r>
              <a:rPr lang="en-US" altLang="zh-TW" sz="2800" dirty="0">
                <a:latin typeface="Consolas" panose="020B0609020204030204" pitchFamily="49" charset="0"/>
              </a:rPr>
              <a:t>())),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</a:t>
            </a:r>
            <a:r>
              <a:rPr lang="en-US" altLang="zh-TW" sz="2800" dirty="0" err="1">
                <a:latin typeface="Consolas" panose="020B0609020204030204" pitchFamily="49" charset="0"/>
              </a:rPr>
              <a:t>ranking.keys</a:t>
            </a:r>
            <a:r>
              <a:rPr lang="en-US" altLang="zh-TW" sz="2800" dirty="0">
                <a:latin typeface="Consolas" panose="020B0609020204030204" pitchFamily="49" charset="0"/>
              </a:rPr>
              <a:t>(), rotation=45)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plt.show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58D611A-247D-40B2-8FDF-73632201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E1E9A7D-0733-44CC-8DD1-D7AA2988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745" y="444499"/>
            <a:ext cx="7232073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長條圖</a:t>
            </a:r>
            <a:br>
              <a:rPr lang="en-US" altLang="zh-TW" dirty="0"/>
            </a:br>
            <a:r>
              <a:rPr lang="zh-TW" altLang="en-US" dirty="0"/>
              <a:t>（車款銷售數量排行）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C54E04-F053-4A33-A28B-2DCFC502D4A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99" y="1470587"/>
            <a:ext cx="6233394" cy="47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391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4330110-BF93-444F-9AF1-10C28E2C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478" y="1125646"/>
            <a:ext cx="3567546" cy="5648036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matplotlib.pyplot</a:t>
            </a:r>
            <a:r>
              <a:rPr lang="en-US" altLang="zh-TW" sz="2800" dirty="0">
                <a:latin typeface="Consolas" panose="020B0609020204030204" pitchFamily="49" charset="0"/>
              </a:rPr>
              <a:t> as </a:t>
            </a:r>
            <a:r>
              <a:rPr lang="en-US" altLang="zh-TW" sz="2800" dirty="0" err="1">
                <a:latin typeface="Consolas" panose="020B0609020204030204" pitchFamily="49" charset="0"/>
              </a:rPr>
              <a:t>plt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seaborn as </a:t>
            </a:r>
            <a:r>
              <a:rPr lang="en-US" altLang="zh-TW" sz="2800" dirty="0" err="1">
                <a:latin typeface="Consolas" panose="020B0609020204030204" pitchFamily="49" charset="0"/>
              </a:rPr>
              <a:t>sns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sns.set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ranking = {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'Toyota RAV4': 2958,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'CMC </a:t>
            </a:r>
            <a:r>
              <a:rPr lang="en-US" altLang="zh-TW" sz="2800" dirty="0" err="1">
                <a:latin typeface="Consolas" panose="020B0609020204030204" pitchFamily="49" charset="0"/>
              </a:rPr>
              <a:t>Veryca</a:t>
            </a:r>
            <a:r>
              <a:rPr lang="en-US" altLang="zh-TW" sz="2800" dirty="0">
                <a:latin typeface="Consolas" panose="020B0609020204030204" pitchFamily="49" charset="0"/>
              </a:rPr>
              <a:t>': 1312,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'Nissan Kicks': 1267,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'Honda CRV': 1209,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'Toyota </a:t>
            </a:r>
            <a:r>
              <a:rPr lang="en-US" altLang="zh-TW" sz="2800" dirty="0" err="1">
                <a:latin typeface="Consolas" panose="020B0609020204030204" pitchFamily="49" charset="0"/>
              </a:rPr>
              <a:t>Sienta</a:t>
            </a:r>
            <a:r>
              <a:rPr lang="en-US" altLang="zh-TW" sz="2800" dirty="0">
                <a:latin typeface="Consolas" panose="020B0609020204030204" pitchFamily="49" charset="0"/>
              </a:rPr>
              <a:t>': 1163,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'Toyota Yaris': 936,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'Toyota': 911,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'Ford Focus': 873,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'M-Benz C-Class': 749,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'Honda HR-V':704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}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plt.bar</a:t>
            </a:r>
            <a:r>
              <a:rPr lang="en-US" altLang="zh-TW" sz="2800" dirty="0">
                <a:latin typeface="Consolas" panose="020B0609020204030204" pitchFamily="49" charset="0"/>
              </a:rPr>
              <a:t>(range(</a:t>
            </a:r>
            <a:r>
              <a:rPr lang="en-US" altLang="zh-TW" sz="2800" dirty="0" err="1">
                <a:latin typeface="Consolas" panose="020B0609020204030204" pitchFamily="49" charset="0"/>
              </a:rPr>
              <a:t>len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ranking.values</a:t>
            </a:r>
            <a:r>
              <a:rPr lang="en-US" altLang="zh-TW" sz="2800" dirty="0">
                <a:latin typeface="Consolas" panose="020B0609020204030204" pitchFamily="49" charset="0"/>
              </a:rPr>
              <a:t>())),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ranking.values</a:t>
            </a:r>
            <a:r>
              <a:rPr lang="en-US" altLang="zh-TW" sz="2800" dirty="0">
                <a:latin typeface="Consolas" panose="020B0609020204030204" pitchFamily="49" charset="0"/>
              </a:rPr>
              <a:t>(), width=0.8)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plt.xticks</a:t>
            </a:r>
            <a:r>
              <a:rPr lang="en-US" altLang="zh-TW" sz="2800" dirty="0">
                <a:latin typeface="Consolas" panose="020B0609020204030204" pitchFamily="49" charset="0"/>
              </a:rPr>
              <a:t>(range(</a:t>
            </a:r>
            <a:r>
              <a:rPr lang="en-US" altLang="zh-TW" sz="2800" dirty="0" err="1">
                <a:latin typeface="Consolas" panose="020B0609020204030204" pitchFamily="49" charset="0"/>
              </a:rPr>
              <a:t>len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ranking.values</a:t>
            </a:r>
            <a:r>
              <a:rPr lang="en-US" altLang="zh-TW" sz="2800" dirty="0">
                <a:latin typeface="Consolas" panose="020B0609020204030204" pitchFamily="49" charset="0"/>
              </a:rPr>
              <a:t>())),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</a:t>
            </a:r>
            <a:r>
              <a:rPr lang="en-US" altLang="zh-TW" sz="2800" dirty="0" err="1">
                <a:latin typeface="Consolas" panose="020B0609020204030204" pitchFamily="49" charset="0"/>
              </a:rPr>
              <a:t>ranking.keys</a:t>
            </a:r>
            <a:r>
              <a:rPr lang="en-US" altLang="zh-TW" sz="2800" dirty="0">
                <a:latin typeface="Consolas" panose="020B0609020204030204" pitchFamily="49" charset="0"/>
              </a:rPr>
              <a:t>(), rotation=45)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plt.show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A5D88C-9AD5-41E7-B050-A56A7879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EB56F4F-59BF-4CBE-9BA2-61B6D736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1240" y="657570"/>
            <a:ext cx="7241759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長條圖（車款銷售數量排行）加上樣式設定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3C96D4-4510-4CCD-A6F6-5D2113101E17}"/>
              </a:ext>
            </a:extLst>
          </p:cNvPr>
          <p:cNvSpPr txBox="1"/>
          <p:nvPr/>
        </p:nvSpPr>
        <p:spPr>
          <a:xfrm>
            <a:off x="496455" y="139298"/>
            <a:ext cx="35675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圖表顯示技巧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562ED2-623B-4F7A-8B64-9A4EF4391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524" y="1659287"/>
            <a:ext cx="5940000" cy="46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89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475F0F-8353-41EB-AE37-26571053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86C383-E6C3-4FE2-96F4-F2CA5CF8961E}"/>
              </a:ext>
            </a:extLst>
          </p:cNvPr>
          <p:cNvSpPr txBox="1"/>
          <p:nvPr/>
        </p:nvSpPr>
        <p:spPr>
          <a:xfrm>
            <a:off x="5327073" y="2274838"/>
            <a:ext cx="65670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模組介紹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📌各種圖表的繪製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📌圖表顯示技巧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📌資料擷取與圖表顯示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644638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C086B2F-BE91-4263-BBC6-954BA9BD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seaborn as </a:t>
            </a:r>
            <a:r>
              <a:rPr lang="en-US" altLang="zh-TW" sz="2800" dirty="0" err="1">
                <a:latin typeface="Consolas" panose="020B0609020204030204" pitchFamily="49" charset="0"/>
              </a:rPr>
              <a:t>sns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tips = </a:t>
            </a:r>
            <a:r>
              <a:rPr lang="en-US" altLang="zh-TW" sz="2800" dirty="0" err="1">
                <a:latin typeface="Consolas" panose="020B0609020204030204" pitchFamily="49" charset="0"/>
              </a:rPr>
              <a:t>sns.load_dataset</a:t>
            </a:r>
            <a:r>
              <a:rPr lang="en-US" altLang="zh-TW" sz="2800" dirty="0">
                <a:latin typeface="Consolas" panose="020B0609020204030204" pitchFamily="49" charset="0"/>
              </a:rPr>
              <a:t>("tips")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tips.shape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tips.head</a:t>
            </a:r>
            <a:r>
              <a:rPr lang="en-US" altLang="zh-TW" sz="2800" dirty="0"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9FE8C8-C345-4A94-9447-D0E56AB6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75B3EFD-0D9E-45EC-A319-9AA07AA1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709" y="681037"/>
            <a:ext cx="6197151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使用預設的資料集</a:t>
            </a:r>
            <a:r>
              <a:rPr lang="en-US" altLang="zh-TW" dirty="0"/>
              <a:t>dataset</a:t>
            </a:r>
            <a:r>
              <a:rPr lang="zh-TW" altLang="en-US" dirty="0"/>
              <a:t>（網路上提供的）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D92B4BF-ECAA-48F4-A443-2F6F09072C31}"/>
              </a:ext>
            </a:extLst>
          </p:cNvPr>
          <p:cNvGrpSpPr/>
          <p:nvPr/>
        </p:nvGrpSpPr>
        <p:grpSpPr>
          <a:xfrm>
            <a:off x="5495634" y="4001293"/>
            <a:ext cx="5504875" cy="2175669"/>
            <a:chOff x="6529960" y="1749621"/>
            <a:chExt cx="2236042" cy="7044116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74732E88-0906-4BDC-B731-ED4C5134A13C}"/>
                </a:ext>
              </a:extLst>
            </p:cNvPr>
            <p:cNvSpPr/>
            <p:nvPr/>
          </p:nvSpPr>
          <p:spPr>
            <a:xfrm>
              <a:off x="6529960" y="1749621"/>
              <a:ext cx="1951455" cy="7044116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C8AF8DA8-7B0F-455F-92BA-F5A05D423F3F}"/>
                </a:ext>
              </a:extLst>
            </p:cNvPr>
            <p:cNvSpPr txBox="1">
              <a:spLocks/>
            </p:cNvSpPr>
            <p:nvPr/>
          </p:nvSpPr>
          <p:spPr>
            <a:xfrm>
              <a:off x="6529960" y="1895423"/>
              <a:ext cx="2236042" cy="65584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(244, 7)</a:t>
              </a:r>
              <a:endParaRPr lang="zh-TW" altLang="zh-TW" sz="12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total_bill</a:t>
              </a: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 tip     sex smoker  day    time  size</a:t>
              </a:r>
              <a:endParaRPr lang="zh-TW" altLang="zh-TW" sz="12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0       16.99  1.01  Female     No  Sun  Dinner     2</a:t>
              </a:r>
              <a:endParaRPr lang="zh-TW" altLang="zh-TW" sz="12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       10.34  1.66    Male     No  Sun  Dinner     3</a:t>
              </a:r>
              <a:endParaRPr lang="zh-TW" altLang="zh-TW" sz="12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       21.01  3.50    Male     No  Sun  Dinner     3</a:t>
              </a:r>
              <a:endParaRPr lang="zh-TW" altLang="zh-TW" sz="12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       23.68  3.31    Male     No  Sun  Dinner     2</a:t>
              </a:r>
              <a:endParaRPr lang="zh-TW" altLang="zh-TW" sz="12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       24.59  3.61  Female     No  Sun  Dinner     4</a:t>
              </a:r>
              <a:endParaRPr lang="zh-TW" altLang="zh-TW" sz="1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301094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26B3F26-F6C7-45A1-B498-5C78A09F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78364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import seaborn as </a:t>
            </a:r>
            <a:r>
              <a:rPr lang="en-US" altLang="zh-TW" sz="2400" dirty="0" err="1">
                <a:latin typeface="Consolas" panose="020B0609020204030204" pitchFamily="49" charset="0"/>
              </a:rPr>
              <a:t>sns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import </a:t>
            </a:r>
            <a:r>
              <a:rPr lang="en-US" altLang="zh-TW" sz="2400" dirty="0" err="1">
                <a:latin typeface="Consolas" panose="020B0609020204030204" pitchFamily="49" charset="0"/>
              </a:rPr>
              <a:t>matplotlib.pyplot</a:t>
            </a:r>
            <a:r>
              <a:rPr lang="en-US" altLang="zh-TW" sz="2400" dirty="0">
                <a:latin typeface="Consolas" panose="020B0609020204030204" pitchFamily="49" charset="0"/>
              </a:rPr>
              <a:t> as </a:t>
            </a:r>
            <a:r>
              <a:rPr lang="en-US" altLang="zh-TW" sz="2400" dirty="0" err="1">
                <a:latin typeface="Consolas" panose="020B0609020204030204" pitchFamily="49" charset="0"/>
              </a:rPr>
              <a:t>plt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sns.set</a:t>
            </a:r>
            <a:r>
              <a:rPr lang="en-US" altLang="zh-TW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tips = </a:t>
            </a:r>
            <a:r>
              <a:rPr lang="en-US" altLang="zh-TW" sz="2400" dirty="0" err="1">
                <a:latin typeface="Consolas" panose="020B0609020204030204" pitchFamily="49" charset="0"/>
              </a:rPr>
              <a:t>sns.load_dataset</a:t>
            </a:r>
            <a:r>
              <a:rPr lang="en-US" altLang="zh-TW" sz="2400" dirty="0">
                <a:latin typeface="Consolas" panose="020B0609020204030204" pitchFamily="49" charset="0"/>
              </a:rPr>
              <a:t>("tips")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plt.scatter</a:t>
            </a:r>
            <a:r>
              <a:rPr lang="en-US" altLang="zh-TW" sz="2400" dirty="0"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</a:rPr>
              <a:t>tips.total_bill</a:t>
            </a:r>
            <a:r>
              <a:rPr lang="en-US" altLang="zh-TW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 err="1">
                <a:latin typeface="Consolas" panose="020B0609020204030204" pitchFamily="49" charset="0"/>
              </a:rPr>
              <a:t>tips.tip</a:t>
            </a:r>
            <a:r>
              <a:rPr lang="en-US" altLang="zh-TW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plt.xlabel</a:t>
            </a:r>
            <a:r>
              <a:rPr lang="en-US" altLang="zh-TW" sz="2400" dirty="0">
                <a:latin typeface="Consolas" panose="020B0609020204030204" pitchFamily="49" charset="0"/>
              </a:rPr>
              <a:t>("Total Bill")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plt.ylabel</a:t>
            </a:r>
            <a:r>
              <a:rPr lang="en-US" altLang="zh-TW" sz="2400" dirty="0">
                <a:latin typeface="Consolas" panose="020B0609020204030204" pitchFamily="49" charset="0"/>
              </a:rPr>
              <a:t>("Tip")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plt.show</a:t>
            </a:r>
            <a:r>
              <a:rPr lang="en-US" altLang="zh-TW" sz="2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8977FBD-153E-4B9D-B53B-3E865670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F508C86-B7B3-4F30-B94B-02252029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444499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餐廳小費散點圖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BA1FBE-9930-45FA-9333-F41223FABE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7442" y="1839415"/>
            <a:ext cx="5066515" cy="36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77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A8319EA-6063-4FE5-BA6F-2B4D0D4C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27" y="1989560"/>
            <a:ext cx="10476345" cy="4276437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import seaborn as </a:t>
            </a:r>
            <a:r>
              <a:rPr lang="en-US" altLang="zh-TW" sz="2400" dirty="0" err="1">
                <a:latin typeface="Consolas" panose="020B0609020204030204" pitchFamily="49" charset="0"/>
              </a:rPr>
              <a:t>sns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import </a:t>
            </a:r>
            <a:r>
              <a:rPr lang="en-US" altLang="zh-TW" sz="2400" dirty="0" err="1">
                <a:latin typeface="Consolas" panose="020B0609020204030204" pitchFamily="49" charset="0"/>
              </a:rPr>
              <a:t>matplotlib.pyplot</a:t>
            </a:r>
            <a:r>
              <a:rPr lang="en-US" altLang="zh-TW" sz="2400" dirty="0">
                <a:latin typeface="Consolas" panose="020B0609020204030204" pitchFamily="49" charset="0"/>
              </a:rPr>
              <a:t> as </a:t>
            </a:r>
            <a:r>
              <a:rPr lang="en-US" altLang="zh-TW" sz="2400" dirty="0" err="1">
                <a:latin typeface="Consolas" panose="020B0609020204030204" pitchFamily="49" charset="0"/>
              </a:rPr>
              <a:t>plt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sns.set</a:t>
            </a:r>
            <a:r>
              <a:rPr lang="en-US" altLang="zh-TW" sz="2400" dirty="0">
                <a:latin typeface="Consolas" panose="020B0609020204030204" pitchFamily="49" charset="0"/>
              </a:rPr>
              <a:t>(style="</a:t>
            </a:r>
            <a:r>
              <a:rPr lang="en-US" altLang="zh-TW" sz="2400" dirty="0" err="1">
                <a:latin typeface="Consolas" panose="020B0609020204030204" pitchFamily="49" charset="0"/>
              </a:rPr>
              <a:t>whitegrid</a:t>
            </a:r>
            <a:r>
              <a:rPr lang="en-US" altLang="zh-TW" sz="24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tips = </a:t>
            </a:r>
            <a:r>
              <a:rPr lang="en-US" altLang="zh-TW" sz="2400" dirty="0" err="1">
                <a:latin typeface="Consolas" panose="020B0609020204030204" pitchFamily="49" charset="0"/>
              </a:rPr>
              <a:t>sns.load_dataset</a:t>
            </a:r>
            <a:r>
              <a:rPr lang="en-US" altLang="zh-TW" sz="2400" dirty="0">
                <a:latin typeface="Consolas" panose="020B0609020204030204" pitchFamily="49" charset="0"/>
              </a:rPr>
              <a:t>("tips")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male_tips</a:t>
            </a:r>
            <a:r>
              <a:rPr lang="en-US" altLang="zh-TW" sz="2400" dirty="0">
                <a:latin typeface="Consolas" panose="020B0609020204030204" pitchFamily="49" charset="0"/>
              </a:rPr>
              <a:t> = tips[</a:t>
            </a:r>
            <a:r>
              <a:rPr lang="en-US" altLang="zh-TW" sz="2400" dirty="0" err="1">
                <a:latin typeface="Consolas" panose="020B0609020204030204" pitchFamily="49" charset="0"/>
              </a:rPr>
              <a:t>tips.sex</a:t>
            </a:r>
            <a:r>
              <a:rPr lang="en-US" altLang="zh-TW" sz="2400" dirty="0">
                <a:latin typeface="Consolas" panose="020B0609020204030204" pitchFamily="49" charset="0"/>
              </a:rPr>
              <a:t>=='Male']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female_tips</a:t>
            </a:r>
            <a:r>
              <a:rPr lang="en-US" altLang="zh-TW" sz="2400" dirty="0">
                <a:latin typeface="Consolas" panose="020B0609020204030204" pitchFamily="49" charset="0"/>
              </a:rPr>
              <a:t> = tips[</a:t>
            </a:r>
            <a:r>
              <a:rPr lang="en-US" altLang="zh-TW" sz="2400" dirty="0" err="1">
                <a:latin typeface="Consolas" panose="020B0609020204030204" pitchFamily="49" charset="0"/>
              </a:rPr>
              <a:t>tips.sex</a:t>
            </a:r>
            <a:r>
              <a:rPr lang="en-US" altLang="zh-TW" sz="2400" dirty="0">
                <a:latin typeface="Consolas" panose="020B0609020204030204" pitchFamily="49" charset="0"/>
              </a:rPr>
              <a:t>=='Female']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plt.scatter</a:t>
            </a:r>
            <a:r>
              <a:rPr lang="en-US" altLang="zh-TW" sz="2400" dirty="0"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</a:rPr>
              <a:t>male_tips.total_bill</a:t>
            </a:r>
            <a:r>
              <a:rPr lang="en-US" altLang="zh-TW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 err="1">
                <a:latin typeface="Consolas" panose="020B0609020204030204" pitchFamily="49" charset="0"/>
              </a:rPr>
              <a:t>male_tips.tip</a:t>
            </a:r>
            <a:r>
              <a:rPr lang="en-US" altLang="zh-TW" sz="2400" dirty="0">
                <a:latin typeface="Consolas" panose="020B0609020204030204" pitchFamily="49" charset="0"/>
              </a:rPr>
              <a:t>, label="Male tips")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plt.scatter</a:t>
            </a:r>
            <a:r>
              <a:rPr lang="en-US" altLang="zh-TW" sz="2400" dirty="0"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</a:rPr>
              <a:t>female_tips.total_bill</a:t>
            </a:r>
            <a:r>
              <a:rPr lang="en-US" altLang="zh-TW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 err="1">
                <a:latin typeface="Consolas" panose="020B0609020204030204" pitchFamily="49" charset="0"/>
              </a:rPr>
              <a:t>female_tips.tip</a:t>
            </a:r>
            <a:r>
              <a:rPr lang="en-US" altLang="zh-TW" sz="2400" dirty="0">
                <a:latin typeface="Consolas" panose="020B0609020204030204" pitchFamily="49" charset="0"/>
              </a:rPr>
              <a:t>, label="Female tips")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plt.xlabel</a:t>
            </a:r>
            <a:r>
              <a:rPr lang="en-US" altLang="zh-TW" sz="2400" dirty="0">
                <a:latin typeface="Consolas" panose="020B0609020204030204" pitchFamily="49" charset="0"/>
              </a:rPr>
              <a:t>("Total Bill")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plt.ylabel</a:t>
            </a:r>
            <a:r>
              <a:rPr lang="en-US" altLang="zh-TW" sz="2400" dirty="0">
                <a:latin typeface="Consolas" panose="020B0609020204030204" pitchFamily="49" charset="0"/>
              </a:rPr>
              <a:t>("Tip")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plt.legend</a:t>
            </a:r>
            <a:r>
              <a:rPr lang="en-US" altLang="zh-TW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plt.show</a:t>
            </a:r>
            <a:r>
              <a:rPr lang="en-US" altLang="zh-TW" sz="2400" dirty="0">
                <a:latin typeface="Consolas" panose="020B0609020204030204" pitchFamily="49" charset="0"/>
              </a:rPr>
              <a:t>()</a:t>
            </a:r>
            <a:endParaRPr lang="en-US" altLang="zh-TW" sz="2800" dirty="0">
              <a:latin typeface="Consolas" panose="020B0609020204030204" pitchFamily="49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DCCE31-5B11-4638-A4BA-0501BB58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CE86172-1768-4A85-80FB-FED5572C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170" y="592003"/>
            <a:ext cx="446854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餐廳小費散點圖</a:t>
            </a:r>
            <a:br>
              <a:rPr lang="en-US" altLang="zh-TW" dirty="0"/>
            </a:br>
            <a:r>
              <a:rPr lang="zh-TW" altLang="en-US" dirty="0"/>
              <a:t>（加上性別差異）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7C8A15-ECCF-4652-9D20-E9829641716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5803" y="1590191"/>
            <a:ext cx="3609202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528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9C7488-531B-45D5-97A4-872FAC3C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import seaborn as </a:t>
            </a:r>
            <a:r>
              <a:rPr lang="en-US" altLang="zh-TW" sz="2400" dirty="0" err="1">
                <a:latin typeface="Consolas" panose="020B0609020204030204" pitchFamily="49" charset="0"/>
              </a:rPr>
              <a:t>sns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tips = </a:t>
            </a:r>
            <a:r>
              <a:rPr lang="en-US" altLang="zh-TW" sz="2400" dirty="0" err="1">
                <a:latin typeface="Consolas" panose="020B0609020204030204" pitchFamily="49" charset="0"/>
              </a:rPr>
              <a:t>sns.load_dataset</a:t>
            </a:r>
            <a:r>
              <a:rPr lang="en-US" altLang="zh-TW" sz="2400" dirty="0">
                <a:latin typeface="Consolas" panose="020B0609020204030204" pitchFamily="49" charset="0"/>
              </a:rPr>
              <a:t>("tips")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sns.catplot</a:t>
            </a:r>
            <a:r>
              <a:rPr lang="en-US" altLang="zh-TW" sz="2400" dirty="0">
                <a:latin typeface="Consolas" panose="020B0609020204030204" pitchFamily="49" charset="0"/>
              </a:rPr>
              <a:t>(x='day', y='tip', data=tips)</a:t>
            </a:r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88366F-F2D0-4D70-8798-6F640D4D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ACF3FCA-457C-45A4-A5A9-53ECE6A7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0" y="681037"/>
            <a:ext cx="4922533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餐廳小費分類圖</a:t>
            </a:r>
            <a:br>
              <a:rPr lang="en-US" altLang="zh-TW" dirty="0"/>
            </a:br>
            <a:r>
              <a:rPr lang="zh-TW" altLang="en-US" dirty="0"/>
              <a:t>（以星期幾為區分）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31C1AA-E97D-4C9C-9723-5324D3D7BEE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6413" y="1825625"/>
            <a:ext cx="4683765" cy="4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914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1CF6A88-C8A3-4C6E-A69F-2E8AD7ED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62" y="3695701"/>
            <a:ext cx="7658100" cy="2717800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seaborn as </a:t>
            </a:r>
            <a:r>
              <a:rPr lang="en-US" altLang="zh-TW" sz="2800" dirty="0" err="1">
                <a:latin typeface="Consolas" panose="020B0609020204030204" pitchFamily="49" charset="0"/>
              </a:rPr>
              <a:t>sns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titanic = </a:t>
            </a:r>
            <a:r>
              <a:rPr lang="en-US" altLang="zh-TW" sz="2800" dirty="0" err="1">
                <a:latin typeface="Consolas" panose="020B0609020204030204" pitchFamily="49" charset="0"/>
              </a:rPr>
              <a:t>sns.load_dataset</a:t>
            </a:r>
            <a:r>
              <a:rPr lang="en-US" altLang="zh-TW" sz="2800" dirty="0">
                <a:latin typeface="Consolas" panose="020B0609020204030204" pitchFamily="49" charset="0"/>
              </a:rPr>
              <a:t>("titanic")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titanic.head</a:t>
            </a:r>
            <a:r>
              <a:rPr lang="en-US" altLang="zh-TW" sz="2800" dirty="0"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1938B24-FD6A-48D5-9A86-9546FB43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66363A9-ABC1-454E-8A5D-06E7EE13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0" y="444499"/>
            <a:ext cx="429301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鐵達尼號資料檢視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9442339-8665-497A-9939-A55097CC4A03}"/>
              </a:ext>
            </a:extLst>
          </p:cNvPr>
          <p:cNvGrpSpPr/>
          <p:nvPr/>
        </p:nvGrpSpPr>
        <p:grpSpPr>
          <a:xfrm>
            <a:off x="5152686" y="1235865"/>
            <a:ext cx="6934874" cy="3761583"/>
            <a:chOff x="4978340" y="1749618"/>
            <a:chExt cx="2816898" cy="12178795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5BE30C10-5182-40E1-A77A-AE8F2803B7E5}"/>
                </a:ext>
              </a:extLst>
            </p:cNvPr>
            <p:cNvSpPr/>
            <p:nvPr/>
          </p:nvSpPr>
          <p:spPr>
            <a:xfrm>
              <a:off x="4978340" y="1749621"/>
              <a:ext cx="2770333" cy="12178792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F2CE59BA-DB62-4E37-A8BD-CDB7521CD0E9}"/>
                </a:ext>
              </a:extLst>
            </p:cNvPr>
            <p:cNvSpPr txBox="1">
              <a:spLocks/>
            </p:cNvSpPr>
            <p:nvPr/>
          </p:nvSpPr>
          <p:spPr>
            <a:xfrm>
              <a:off x="4978340" y="1749618"/>
              <a:ext cx="2816898" cy="121787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survived 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pclass</a:t>
              </a: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   sex   age 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sibsp</a:t>
              </a: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parch     fare embarked  class  \</a:t>
              </a:r>
              <a:endParaRPr lang="zh-TW" altLang="zh-TW" sz="1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0         0       3    male  22.0      1      0   7.2500        S  Third   </a:t>
              </a:r>
              <a:endParaRPr lang="zh-TW" altLang="zh-TW" sz="1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         1       1  female  38.0      1      0  71.2833        C  First   </a:t>
              </a:r>
              <a:endParaRPr lang="zh-TW" altLang="zh-TW" sz="1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         1       3  female  26.0      0      0   7.9250        S  Third   </a:t>
              </a:r>
              <a:endParaRPr lang="zh-TW" altLang="zh-TW" sz="1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         1       1  female  35.0      1      0  53.1000        S  First   </a:t>
              </a:r>
              <a:endParaRPr lang="zh-TW" altLang="zh-TW" sz="1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         0       3    male  35.0      0      0   8.0500        S  Third   </a:t>
              </a:r>
              <a:endParaRPr lang="zh-TW" altLang="zh-TW" sz="1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zh-TW" sz="1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   who 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adult_male</a:t>
              </a: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deck 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embark_town</a:t>
              </a: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alive  alone  </a:t>
              </a:r>
              <a:endParaRPr lang="zh-TW" altLang="zh-TW" sz="1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0    man        True 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NaN</a:t>
              </a: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Southampton    no  False  </a:t>
              </a:r>
              <a:endParaRPr lang="zh-TW" altLang="zh-TW" sz="1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  woman       False    C    Cherbourg   yes  False  </a:t>
              </a:r>
              <a:endParaRPr lang="zh-TW" altLang="zh-TW" sz="1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  woman       False 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NaN</a:t>
              </a: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Southampton   yes   True  </a:t>
              </a:r>
              <a:endParaRPr lang="zh-TW" altLang="zh-TW" sz="1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  woman       False    C  Southampton   yes  False  </a:t>
              </a:r>
              <a:endParaRPr lang="zh-TW" altLang="zh-TW" sz="1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    man        True 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NaN</a:t>
              </a: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Southampton    no   True  </a:t>
              </a:r>
              <a:endParaRPr lang="zh-TW" altLang="zh-TW" sz="1000" kern="1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56671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8838D3F-FAA6-46A0-BD1B-56181C891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import seaborn as </a:t>
            </a:r>
            <a:r>
              <a:rPr lang="en-US" altLang="zh-TW" sz="2400" dirty="0" err="1">
                <a:latin typeface="Consolas" panose="020B0609020204030204" pitchFamily="49" charset="0"/>
              </a:rPr>
              <a:t>sns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titanic = </a:t>
            </a:r>
            <a:r>
              <a:rPr lang="en-US" altLang="zh-TW" sz="2400" dirty="0" err="1">
                <a:latin typeface="Consolas" panose="020B0609020204030204" pitchFamily="49" charset="0"/>
              </a:rPr>
              <a:t>sns.load_dataset</a:t>
            </a:r>
            <a:r>
              <a:rPr lang="en-US" altLang="zh-TW" sz="2400" dirty="0">
                <a:latin typeface="Consolas" panose="020B0609020204030204" pitchFamily="49" charset="0"/>
              </a:rPr>
              <a:t>("titanic")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sns.countplot</a:t>
            </a:r>
            <a:r>
              <a:rPr lang="en-US" altLang="zh-TW" sz="2400" dirty="0">
                <a:latin typeface="Consolas" panose="020B0609020204030204" pitchFamily="49" charset="0"/>
              </a:rPr>
              <a:t>(x = 'class', hue = 'survived', data = titanic)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8B98EC3-1E52-486A-9B5C-E649FC0C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98185C7-2EBF-499D-80D3-57FE5BCE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150" y="444499"/>
            <a:ext cx="599799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檢視不同艙等之存活人數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E2C78F-0E68-4C4C-B512-246B0C70F6D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1" y="3361978"/>
            <a:ext cx="4755782" cy="35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143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90B32A2-D356-4A5B-95D8-5B37EC418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3429000"/>
            <a:ext cx="10515600" cy="2565400"/>
          </a:xfrm>
        </p:spPr>
        <p:txBody>
          <a:bodyPr/>
          <a:lstStyle/>
          <a:p>
            <a:r>
              <a:rPr lang="en-US" altLang="zh-TW" sz="24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import seaborn as </a:t>
            </a:r>
            <a:r>
              <a:rPr lang="en-US" altLang="zh-TW" sz="2400" dirty="0" err="1">
                <a:latin typeface="Consolas" panose="020B0609020204030204" pitchFamily="49" charset="0"/>
              </a:rPr>
              <a:t>sns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titanic = </a:t>
            </a:r>
            <a:r>
              <a:rPr lang="en-US" altLang="zh-TW" sz="2400" dirty="0" err="1">
                <a:latin typeface="Consolas" panose="020B0609020204030204" pitchFamily="49" charset="0"/>
              </a:rPr>
              <a:t>sns.load_dataset</a:t>
            </a:r>
            <a:r>
              <a:rPr lang="en-US" altLang="zh-TW" sz="2400" dirty="0">
                <a:latin typeface="Consolas" panose="020B0609020204030204" pitchFamily="49" charset="0"/>
              </a:rPr>
              <a:t>("titanic")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sns.countplot</a:t>
            </a:r>
            <a:r>
              <a:rPr lang="en-US" altLang="zh-TW" sz="2400" dirty="0">
                <a:latin typeface="Consolas" panose="020B0609020204030204" pitchFamily="49" charset="0"/>
              </a:rPr>
              <a:t>(x = 'sex', hue = 'survived', data = titanic)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E30C550-7319-4DC3-8C9A-5ED5D1B6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EEAADFF-CFFC-4055-BF4E-07BA7B15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725" y="549863"/>
            <a:ext cx="590274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檢視不同性別之存活人數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419784-5E88-4DE3-A45A-C5907537D96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5696" y="1208856"/>
            <a:ext cx="5018104" cy="37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175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325340-6E3E-467C-86CF-213E6942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6BA56C-FB87-4568-9171-7CB9332B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E22F26F-7EC7-4257-B96C-28F943BA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527" y="681037"/>
            <a:ext cx="4359115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檢視中選會公佈之選舉得票數資料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35294A-2E2D-4422-8251-A268A6E1820D}"/>
              </a:ext>
            </a:extLst>
          </p:cNvPr>
          <p:cNvSpPr txBox="1"/>
          <p:nvPr/>
        </p:nvSpPr>
        <p:spPr>
          <a:xfrm>
            <a:off x="173182" y="115515"/>
            <a:ext cx="52393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資料擷取與圖表顯示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287182D8-458B-4DFF-AC94-F7A73A06E7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6000" y="1533193"/>
            <a:ext cx="7560000" cy="52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19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E85EEA0-D517-4128-AFAE-2AAB0EDA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074973-4F56-4654-AC7A-4F9E33AD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48D2FED-6C31-4A74-9435-C9562D83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891" y="500899"/>
            <a:ext cx="4412801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下載</a:t>
            </a:r>
            <a:r>
              <a:rPr lang="en-US" altLang="zh-TW" dirty="0"/>
              <a:t>Excel</a:t>
            </a:r>
            <a:r>
              <a:rPr lang="zh-TW" altLang="en-US" dirty="0"/>
              <a:t>檔案，並檢視檔案內容</a:t>
            </a:r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E82E9E4D-479D-415A-88CD-064706A571F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472" y="1415549"/>
            <a:ext cx="8125055" cy="53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9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B39EA1-ECFB-4163-B8C1-ACD0A1793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812" y="631229"/>
            <a:ext cx="6638925" cy="349885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import </a:t>
            </a:r>
            <a:r>
              <a:rPr lang="en-US" altLang="zh-TW" sz="2000" dirty="0" err="1">
                <a:latin typeface="Consolas" panose="020B0609020204030204" pitchFamily="49" charset="0"/>
              </a:rPr>
              <a:t>matplotlib.pyplot</a:t>
            </a:r>
            <a:r>
              <a:rPr lang="en-US" altLang="zh-TW" sz="2000" dirty="0">
                <a:latin typeface="Consolas" panose="020B0609020204030204" pitchFamily="49" charset="0"/>
              </a:rPr>
              <a:t> as </a:t>
            </a:r>
            <a:r>
              <a:rPr lang="en-US" altLang="zh-TW" sz="2000" dirty="0" err="1">
                <a:latin typeface="Consolas" panose="020B0609020204030204" pitchFamily="49" charset="0"/>
              </a:rPr>
              <a:t>plt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</a:rPr>
              <a:t>import </a:t>
            </a:r>
            <a:r>
              <a:rPr lang="en-US" altLang="zh-TW" sz="2000" dirty="0" err="1">
                <a:latin typeface="Consolas" panose="020B0609020204030204" pitchFamily="49" charset="0"/>
              </a:rPr>
              <a:t>xlrd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</a:rPr>
              <a:t>book = </a:t>
            </a:r>
            <a:r>
              <a:rPr lang="en-US" altLang="zh-TW" sz="2000" dirty="0" err="1">
                <a:latin typeface="Consolas" panose="020B0609020204030204" pitchFamily="49" charset="0"/>
              </a:rPr>
              <a:t>xlrd.open_workbook</a:t>
            </a:r>
            <a:r>
              <a:rPr lang="en-US" altLang="zh-TW" sz="2000" dirty="0">
                <a:latin typeface="Consolas" panose="020B0609020204030204" pitchFamily="49" charset="0"/>
              </a:rPr>
              <a:t>('election_2018.xls')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sheet = </a:t>
            </a:r>
            <a:r>
              <a:rPr lang="en-US" altLang="zh-TW" sz="2000" dirty="0" err="1">
                <a:latin typeface="Consolas" panose="020B0609020204030204" pitchFamily="49" charset="0"/>
              </a:rPr>
              <a:t>book.sheet_by_index</a:t>
            </a:r>
            <a:r>
              <a:rPr lang="en-US" altLang="zh-TW" sz="2000" dirty="0">
                <a:latin typeface="Consolas" panose="020B0609020204030204" pitchFamily="49" charset="0"/>
              </a:rPr>
              <a:t>(0)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for row in range(10):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print(</a:t>
            </a:r>
            <a:r>
              <a:rPr lang="en-US" altLang="zh-TW" sz="2000" dirty="0" err="1">
                <a:latin typeface="Consolas" panose="020B0609020204030204" pitchFamily="49" charset="0"/>
              </a:rPr>
              <a:t>sheet.row_values</a:t>
            </a:r>
            <a:r>
              <a:rPr lang="en-US" altLang="zh-TW" sz="2000" dirty="0">
                <a:latin typeface="Consolas" panose="020B0609020204030204" pitchFamily="49" charset="0"/>
              </a:rPr>
              <a:t>(row))</a:t>
            </a:r>
            <a:endParaRPr lang="zh-TW" altLang="en-US" sz="2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F4B5B5E-92A7-4561-B452-0E25B541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AA2C476-479F-40EF-8B73-73B53C5D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340313"/>
            <a:ext cx="507406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讀取前</a:t>
            </a:r>
            <a:r>
              <a:rPr lang="en-US" altLang="zh-TW" dirty="0"/>
              <a:t>10</a:t>
            </a:r>
            <a:r>
              <a:rPr lang="zh-TW" altLang="en-US" dirty="0"/>
              <a:t>列選票資料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F78F282-3B41-441E-9602-7C594AB6F63E}"/>
              </a:ext>
            </a:extLst>
          </p:cNvPr>
          <p:cNvGrpSpPr/>
          <p:nvPr/>
        </p:nvGrpSpPr>
        <p:grpSpPr>
          <a:xfrm>
            <a:off x="2588123" y="3829867"/>
            <a:ext cx="7198879" cy="2910080"/>
            <a:chOff x="4978340" y="1749618"/>
            <a:chExt cx="2816898" cy="12178795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7672660C-74C3-4B48-83E6-2E31B2A5D90E}"/>
                </a:ext>
              </a:extLst>
            </p:cNvPr>
            <p:cNvSpPr/>
            <p:nvPr/>
          </p:nvSpPr>
          <p:spPr>
            <a:xfrm>
              <a:off x="4978340" y="1749621"/>
              <a:ext cx="2770333" cy="12178792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6C745317-ED98-4583-8B0B-B743C6094F59}"/>
                </a:ext>
              </a:extLst>
            </p:cNvPr>
            <p:cNvSpPr txBox="1">
              <a:spLocks/>
            </p:cNvSpPr>
            <p:nvPr/>
          </p:nvSpPr>
          <p:spPr>
            <a:xfrm>
              <a:off x="4978340" y="1749618"/>
              <a:ext cx="2816898" cy="121787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地區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姓名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號次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性別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出生年次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推薦政黨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得票數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得票率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當選註記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是否現任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']</a:t>
              </a:r>
              <a:endPara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臺北市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吳蕚洋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男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'1960',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無黨籍及未經政黨推薦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5611.0, 0.0039000000000000003, ' 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否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']</a:t>
              </a:r>
              <a:endPara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丁守中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'2',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男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'1954',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中國國民黨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577096.0, 0.4081, ' 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否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']</a:t>
              </a:r>
              <a:endPara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姚文智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'3',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男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'1965',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民主進步黨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244342.0, 0.1728, ' 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否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']</a:t>
              </a:r>
              <a:endPara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柯文哲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'4',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男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'1959',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無黨籍及未經政黨推薦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580663.0, 0.4106, '*',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是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']</a:t>
              </a:r>
              <a:endPara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李錫錕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'5',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男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'1947',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無黨籍及未經政黨推薦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6158.0, 0.0043, ' 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否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']</a:t>
              </a:r>
              <a:endPara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高雄市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韓國瑜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男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'1957',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中國國民黨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892545.0, 0.5386, '*',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否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']</a:t>
              </a:r>
              <a:endPara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陳其邁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'2',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男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'1964',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民主進步黨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742239.0, 0.44789999999999996, ' 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否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']</a:t>
              </a:r>
              <a:endPara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璩美鳳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'3',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女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'1966',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無黨籍及未經政黨推薦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7998.0, 0.0048, ' 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否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']</a:t>
              </a:r>
              <a:endPara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蘇盈貴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'4',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男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'1958',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無黨籍及未經政黨推薦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14125.0, 0.0085, ' ', '</a:t>
              </a:r>
              <a:r>
                <a:rPr lang="zh-TW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否</a:t>
              </a:r>
              <a:r>
                <a:rPr lang="en-US" altLang="zh-TW" sz="12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']</a:t>
              </a:r>
              <a:endPara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endParaRPr lang="zh-TW" altLang="zh-TW" sz="1000" kern="1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61036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21E0E7D-3A8A-47AD-BFFB-979446C8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import matplotlib.pyplot as plt</a:t>
            </a:r>
          </a:p>
          <a:p>
            <a:endParaRPr lang="it-IT" altLang="zh-TW" sz="2800" dirty="0">
              <a:latin typeface="Consolas" panose="020B0609020204030204" pitchFamily="49" charset="0"/>
            </a:endParaRPr>
          </a:p>
          <a:p>
            <a:r>
              <a:rPr lang="it-IT" altLang="zh-TW" sz="2800" dirty="0">
                <a:latin typeface="Consolas" panose="020B0609020204030204" pitchFamily="49" charset="0"/>
              </a:rPr>
              <a:t>chi = [56, 78, 87, 87, 75, 67, 90]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eng = [67, 87, 99, 89, 80, 90, 67]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mat = [98, 84, 86, 98, 98, 90, 84]</a:t>
            </a:r>
          </a:p>
          <a:p>
            <a:endParaRPr lang="it-IT" altLang="zh-TW" sz="2800" dirty="0">
              <a:latin typeface="Consolas" panose="020B0609020204030204" pitchFamily="49" charset="0"/>
            </a:endParaRPr>
          </a:p>
          <a:p>
            <a:r>
              <a:rPr lang="it-IT" altLang="zh-TW" sz="2800" dirty="0">
                <a:latin typeface="Consolas" panose="020B0609020204030204" pitchFamily="49" charset="0"/>
              </a:rPr>
              <a:t>index = range(len(chi))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plt.plot(index, chi)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plt.plot(index, eng)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plt.plot(index, mat)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plt.xticks([i for i in range(len(chi))],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           ['</a:t>
            </a:r>
            <a:r>
              <a:rPr lang="zh-TW" altLang="en-US" sz="2800" dirty="0">
                <a:latin typeface="Consolas" panose="020B0609020204030204" pitchFamily="49" charset="0"/>
              </a:rPr>
              <a:t>平時考</a:t>
            </a:r>
            <a:r>
              <a:rPr lang="en-US" altLang="zh-TW" sz="2800" dirty="0">
                <a:latin typeface="Consolas" panose="020B0609020204030204" pitchFamily="49" charset="0"/>
              </a:rPr>
              <a:t>1', '</a:t>
            </a:r>
            <a:r>
              <a:rPr lang="zh-TW" altLang="en-US" sz="2800" dirty="0">
                <a:latin typeface="Consolas" panose="020B0609020204030204" pitchFamily="49" charset="0"/>
              </a:rPr>
              <a:t>平時考</a:t>
            </a:r>
            <a:r>
              <a:rPr lang="en-US" altLang="zh-TW" sz="2800" dirty="0">
                <a:latin typeface="Consolas" panose="020B0609020204030204" pitchFamily="49" charset="0"/>
              </a:rPr>
              <a:t>2', '</a:t>
            </a:r>
            <a:r>
              <a:rPr lang="zh-TW" altLang="en-US" sz="2800" dirty="0">
                <a:latin typeface="Consolas" panose="020B0609020204030204" pitchFamily="49" charset="0"/>
              </a:rPr>
              <a:t>平時考</a:t>
            </a:r>
            <a:r>
              <a:rPr lang="en-US" altLang="zh-TW" sz="2800" dirty="0">
                <a:latin typeface="Consolas" panose="020B0609020204030204" pitchFamily="49" charset="0"/>
              </a:rPr>
              <a:t>3', '</a:t>
            </a:r>
            <a:r>
              <a:rPr lang="zh-TW" altLang="en-US" sz="2800" dirty="0">
                <a:latin typeface="Consolas" panose="020B0609020204030204" pitchFamily="49" charset="0"/>
              </a:rPr>
              <a:t>平時考</a:t>
            </a:r>
            <a:r>
              <a:rPr lang="en-US" altLang="zh-TW" sz="2800" dirty="0">
                <a:latin typeface="Consolas" panose="020B0609020204030204" pitchFamily="49" charset="0"/>
              </a:rPr>
              <a:t>4', '</a:t>
            </a:r>
            <a:r>
              <a:rPr lang="zh-TW" altLang="en-US" sz="2800" dirty="0">
                <a:latin typeface="Consolas" panose="020B0609020204030204" pitchFamily="49" charset="0"/>
              </a:rPr>
              <a:t>平時考</a:t>
            </a:r>
            <a:r>
              <a:rPr lang="en-US" altLang="zh-TW" sz="2800" dirty="0">
                <a:latin typeface="Consolas" panose="020B0609020204030204" pitchFamily="49" charset="0"/>
              </a:rPr>
              <a:t>5', '</a:t>
            </a:r>
            <a:r>
              <a:rPr lang="zh-TW" altLang="en-US" sz="2800" dirty="0">
                <a:latin typeface="Consolas" panose="020B0609020204030204" pitchFamily="49" charset="0"/>
              </a:rPr>
              <a:t>期中考</a:t>
            </a:r>
            <a:r>
              <a:rPr lang="en-US" altLang="zh-TW" sz="2800" dirty="0">
                <a:latin typeface="Consolas" panose="020B0609020204030204" pitchFamily="49" charset="0"/>
              </a:rPr>
              <a:t>', '</a:t>
            </a:r>
            <a:r>
              <a:rPr lang="zh-TW" altLang="en-US" sz="2800" dirty="0">
                <a:latin typeface="Consolas" panose="020B0609020204030204" pitchFamily="49" charset="0"/>
              </a:rPr>
              <a:t>期末考</a:t>
            </a:r>
            <a:r>
              <a:rPr lang="en-US" altLang="zh-TW" sz="2800" dirty="0">
                <a:latin typeface="Consolas" panose="020B0609020204030204" pitchFamily="49" charset="0"/>
              </a:rPr>
              <a:t>'])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plt.ylim((0,120))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plt.show()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C1807E5-4574-4476-84C7-ED3241E6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ECBAB62-E5F8-46D6-B824-E45821D3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134" y="444499"/>
            <a:ext cx="4810285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平時成績折線圖繪製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B622CF4-BE5E-421A-833C-F0A6EEB90D15}"/>
              </a:ext>
            </a:extLst>
          </p:cNvPr>
          <p:cNvSpPr txBox="1"/>
          <p:nvPr/>
        </p:nvSpPr>
        <p:spPr>
          <a:xfrm>
            <a:off x="193963" y="63457"/>
            <a:ext cx="720667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模組介紹</a:t>
            </a:r>
            <a:endParaRPr lang="zh-TW" altLang="en-US" sz="44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88D2D64-6438-41C4-B2A9-B66FB01FA3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82" y="1510007"/>
            <a:ext cx="4943302" cy="32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175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C59F6DE-4BB5-429F-99D4-D6F60E8E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E6E1BA5-0182-40A7-9891-451C67D3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0" y="681037"/>
            <a:ext cx="7083842" cy="473075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讀取</a:t>
            </a:r>
            <a:r>
              <a:rPr lang="en-US" altLang="zh-TW"/>
              <a:t>excel</a:t>
            </a:r>
            <a:r>
              <a:rPr lang="zh-TW" altLang="en-US"/>
              <a:t>工作表並填補缺失值，並找出臺南市候選人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E24811-B309-4D7A-96DC-D69BE6A148EF}"/>
              </a:ext>
            </a:extLst>
          </p:cNvPr>
          <p:cNvSpPr txBox="1"/>
          <p:nvPr/>
        </p:nvSpPr>
        <p:spPr>
          <a:xfrm>
            <a:off x="2662382" y="1747441"/>
            <a:ext cx="68672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rows = </a:t>
            </a:r>
            <a:r>
              <a:rPr lang="en-US" altLang="zh-TW" sz="1800" dirty="0" err="1">
                <a:latin typeface="Consolas" panose="020B0609020204030204" pitchFamily="49" charset="0"/>
              </a:rPr>
              <a:t>sheet.nrows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r>
              <a:rPr lang="en-US" altLang="zh-TW" sz="1800" dirty="0">
                <a:latin typeface="Consolas" panose="020B0609020204030204" pitchFamily="49" charset="0"/>
              </a:rPr>
              <a:t>table = list()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for row in range(rows):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</a:rPr>
              <a:t>table.append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sheet.row_values</a:t>
            </a:r>
            <a:r>
              <a:rPr lang="en-US" altLang="zh-TW" sz="1800" dirty="0">
                <a:latin typeface="Consolas" panose="020B0609020204030204" pitchFamily="49" charset="0"/>
              </a:rPr>
              <a:t>(row))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for row in range(rows):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if table[row][0] == '':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table[row][0] = table[row-1][0]</a:t>
            </a:r>
          </a:p>
          <a:p>
            <a:r>
              <a:rPr lang="en-US" altLang="zh-TW" sz="1800" dirty="0" err="1">
                <a:latin typeface="Consolas" panose="020B0609020204030204" pitchFamily="49" charset="0"/>
              </a:rPr>
              <a:t>tainan</a:t>
            </a:r>
            <a:r>
              <a:rPr lang="en-US" altLang="zh-TW" sz="1800" dirty="0">
                <a:latin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</a:rPr>
              <a:t>dict</a:t>
            </a:r>
            <a:r>
              <a:rPr lang="en-US" altLang="zh-TW" sz="1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for row in range(rows):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if table[row][0] == '</a:t>
            </a:r>
            <a:r>
              <a:rPr lang="zh-TW" altLang="en-US" sz="1800" dirty="0">
                <a:latin typeface="Consolas" panose="020B0609020204030204" pitchFamily="49" charset="0"/>
              </a:rPr>
              <a:t>臺南市</a:t>
            </a:r>
            <a:r>
              <a:rPr lang="en-US" altLang="zh-TW" sz="1800" dirty="0">
                <a:latin typeface="Consolas" panose="020B0609020204030204" pitchFamily="49" charset="0"/>
              </a:rPr>
              <a:t>':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</a:t>
            </a:r>
            <a:r>
              <a:rPr lang="en-US" altLang="zh-TW" sz="1800" dirty="0" err="1">
                <a:latin typeface="Consolas" panose="020B0609020204030204" pitchFamily="49" charset="0"/>
              </a:rPr>
              <a:t>tainan</a:t>
            </a:r>
            <a:r>
              <a:rPr lang="en-US" altLang="zh-TW" sz="1800" dirty="0">
                <a:latin typeface="Consolas" panose="020B0609020204030204" pitchFamily="49" charset="0"/>
              </a:rPr>
              <a:t>[table[row][1]] = table[row][6]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print(</a:t>
            </a:r>
            <a:r>
              <a:rPr lang="en-US" altLang="zh-TW" sz="1800" dirty="0" err="1">
                <a:latin typeface="Consolas" panose="020B0609020204030204" pitchFamily="49" charset="0"/>
              </a:rPr>
              <a:t>tainan</a:t>
            </a:r>
            <a:r>
              <a:rPr lang="en-US" altLang="zh-TW" sz="18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1604E0C-59B6-4BC8-94EE-A33CFC967A77}"/>
              </a:ext>
            </a:extLst>
          </p:cNvPr>
          <p:cNvGrpSpPr/>
          <p:nvPr/>
        </p:nvGrpSpPr>
        <p:grpSpPr>
          <a:xfrm>
            <a:off x="1492539" y="5574527"/>
            <a:ext cx="9304770" cy="381778"/>
            <a:chOff x="4978340" y="2107251"/>
            <a:chExt cx="2816898" cy="12734219"/>
          </a:xfrm>
        </p:grpSpPr>
        <p:sp>
          <p:nvSpPr>
            <p:cNvPr id="8" name="矩形: 摺角紙張 7">
              <a:extLst>
                <a:ext uri="{FF2B5EF4-FFF2-40B4-BE49-F238E27FC236}">
                  <a16:creationId xmlns:a16="http://schemas.microsoft.com/office/drawing/2014/main" id="{6B440196-4BDC-493F-A673-652165D172DE}"/>
                </a:ext>
              </a:extLst>
            </p:cNvPr>
            <p:cNvSpPr/>
            <p:nvPr/>
          </p:nvSpPr>
          <p:spPr>
            <a:xfrm>
              <a:off x="4981845" y="2107251"/>
              <a:ext cx="2770333" cy="12178791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28FEB1D3-9C7E-460D-B83A-681F76C80A84}"/>
                </a:ext>
              </a:extLst>
            </p:cNvPr>
            <p:cNvSpPr txBox="1">
              <a:spLocks/>
            </p:cNvSpPr>
            <p:nvPr/>
          </p:nvSpPr>
          <p:spPr>
            <a:xfrm>
              <a:off x="4978340" y="2662679"/>
              <a:ext cx="2816898" cy="1217879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{'</a:t>
              </a:r>
              <a:r>
                <a:rPr lang="zh-TW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黃偉哲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': 367518.0, '</a:t>
              </a:r>
              <a:r>
                <a:rPr lang="zh-TW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高思博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': 312874.0, '</a:t>
              </a:r>
              <a:r>
                <a:rPr lang="zh-TW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林義豐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': 84153.0, '</a:t>
              </a:r>
              <a:r>
                <a:rPr lang="zh-TW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許忠信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': 45168.0, '</a:t>
              </a:r>
              <a:r>
                <a:rPr lang="zh-TW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陳永和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': 117179.0, '</a:t>
              </a:r>
              <a:r>
                <a:rPr lang="zh-TW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蘇煥智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': 39778.0</a:t>
              </a:r>
              <a:r>
                <a:rPr lang="en-US" altLang="zh-TW" sz="1400" dirty="0"/>
                <a:t>}</a:t>
              </a:r>
              <a:endParaRPr lang="zh-TW" altLang="zh-TW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857392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AEF97B-946F-41A2-A7D1-4AF3D710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39" y="1606689"/>
            <a:ext cx="9912927" cy="4351338"/>
          </a:xfrm>
        </p:spPr>
        <p:txBody>
          <a:bodyPr>
            <a:norm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</a:rPr>
              <a:t>plt.bar</a:t>
            </a:r>
            <a:r>
              <a:rPr lang="en-US" altLang="zh-TW" sz="2000" dirty="0">
                <a:latin typeface="Consolas" panose="020B0609020204030204" pitchFamily="49" charset="0"/>
              </a:rPr>
              <a:t>(range(</a:t>
            </a:r>
            <a:r>
              <a:rPr lang="en-US" altLang="zh-TW" sz="2000" dirty="0" err="1">
                <a:latin typeface="Consolas" panose="020B0609020204030204" pitchFamily="49" charset="0"/>
              </a:rPr>
              <a:t>len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tainan</a:t>
            </a:r>
            <a:r>
              <a:rPr lang="en-US" altLang="zh-TW" sz="2000" dirty="0">
                <a:latin typeface="Consolas" panose="020B0609020204030204" pitchFamily="49" charset="0"/>
              </a:rPr>
              <a:t>)), </a:t>
            </a:r>
            <a:r>
              <a:rPr lang="en-US" altLang="zh-TW" sz="2000" dirty="0" err="1">
                <a:latin typeface="Consolas" panose="020B0609020204030204" pitchFamily="49" charset="0"/>
              </a:rPr>
              <a:t>tainan.values</a:t>
            </a:r>
            <a:r>
              <a:rPr lang="en-US" altLang="zh-TW" sz="2000" dirty="0">
                <a:latin typeface="Consolas" panose="020B0609020204030204" pitchFamily="49" charset="0"/>
              </a:rPr>
              <a:t>(), </a:t>
            </a:r>
            <a:r>
              <a:rPr lang="en-US" altLang="zh-TW" sz="2000" dirty="0" err="1">
                <a:latin typeface="Consolas" panose="020B0609020204030204" pitchFamily="49" charset="0"/>
              </a:rPr>
              <a:t>facecolor</a:t>
            </a:r>
            <a:r>
              <a:rPr lang="en-US" altLang="zh-TW" sz="2000" dirty="0">
                <a:latin typeface="Consolas" panose="020B0609020204030204" pitchFamily="49" charset="0"/>
              </a:rPr>
              <a:t>="#99ccff")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plt.xticks</a:t>
            </a:r>
            <a:r>
              <a:rPr lang="en-US" altLang="zh-TW" sz="2000" dirty="0">
                <a:latin typeface="Consolas" panose="020B0609020204030204" pitchFamily="49" charset="0"/>
              </a:rPr>
              <a:t>(range(</a:t>
            </a:r>
            <a:r>
              <a:rPr lang="en-US" altLang="zh-TW" sz="2000" dirty="0" err="1">
                <a:latin typeface="Consolas" panose="020B0609020204030204" pitchFamily="49" charset="0"/>
              </a:rPr>
              <a:t>len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tainan</a:t>
            </a:r>
            <a:r>
              <a:rPr lang="en-US" altLang="zh-TW" sz="2000" dirty="0">
                <a:latin typeface="Consolas" panose="020B0609020204030204" pitchFamily="49" charset="0"/>
              </a:rPr>
              <a:t>)), </a:t>
            </a:r>
            <a:r>
              <a:rPr lang="en-US" altLang="zh-TW" sz="2000" dirty="0" err="1">
                <a:latin typeface="Consolas" panose="020B0609020204030204" pitchFamily="49" charset="0"/>
              </a:rPr>
              <a:t>tainan.keys</a:t>
            </a:r>
            <a:r>
              <a:rPr lang="en-US" altLang="zh-TW" sz="20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plt.ylim</a:t>
            </a:r>
            <a:r>
              <a:rPr lang="en-US" altLang="zh-TW" sz="2000" dirty="0">
                <a:latin typeface="Consolas" panose="020B0609020204030204" pitchFamily="49" charset="0"/>
              </a:rPr>
              <a:t>((0, 400000))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for x, y in zip(range(</a:t>
            </a:r>
            <a:r>
              <a:rPr lang="en-US" altLang="zh-TW" sz="2000" dirty="0" err="1">
                <a:latin typeface="Consolas" panose="020B0609020204030204" pitchFamily="49" charset="0"/>
              </a:rPr>
              <a:t>len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tainan</a:t>
            </a:r>
            <a:r>
              <a:rPr lang="en-US" altLang="zh-TW" sz="2000" dirty="0">
                <a:latin typeface="Consolas" panose="020B0609020204030204" pitchFamily="49" charset="0"/>
              </a:rPr>
              <a:t>)), </a:t>
            </a:r>
            <a:r>
              <a:rPr lang="en-US" altLang="zh-TW" sz="2000" dirty="0" err="1">
                <a:latin typeface="Consolas" panose="020B0609020204030204" pitchFamily="49" charset="0"/>
              </a:rPr>
              <a:t>tainan.values</a:t>
            </a:r>
            <a:r>
              <a:rPr lang="en-US" altLang="zh-TW" sz="2000" dirty="0">
                <a:latin typeface="Consolas" panose="020B0609020204030204" pitchFamily="49" charset="0"/>
              </a:rPr>
              <a:t>()):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</a:rPr>
              <a:t>plt.text</a:t>
            </a:r>
            <a:r>
              <a:rPr lang="en-US" altLang="zh-TW" sz="2000" dirty="0">
                <a:latin typeface="Consolas" panose="020B0609020204030204" pitchFamily="49" charset="0"/>
              </a:rPr>
              <a:t>(x-0.05, y+5000, "{:&gt;8,.0f}".format(y), ha='center')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plt.rcParams</a:t>
            </a:r>
            <a:r>
              <a:rPr lang="en-US" altLang="zh-TW" sz="2000" dirty="0">
                <a:latin typeface="Consolas" panose="020B0609020204030204" pitchFamily="49" charset="0"/>
              </a:rPr>
              <a:t>['</a:t>
            </a:r>
            <a:r>
              <a:rPr lang="en-US" altLang="zh-TW" sz="2000" dirty="0" err="1">
                <a:latin typeface="Consolas" panose="020B0609020204030204" pitchFamily="49" charset="0"/>
              </a:rPr>
              <a:t>font.sans</a:t>
            </a:r>
            <a:r>
              <a:rPr lang="en-US" altLang="zh-TW" sz="2000" dirty="0">
                <a:latin typeface="Consolas" panose="020B0609020204030204" pitchFamily="49" charset="0"/>
              </a:rPr>
              <a:t>-serif'] = [</a:t>
            </a:r>
            <a:r>
              <a:rPr lang="en-US" altLang="zh-TW" sz="2000" dirty="0" err="1">
                <a:latin typeface="Consolas" panose="020B0609020204030204" pitchFamily="49" charset="0"/>
              </a:rPr>
              <a:t>u'SimHei</a:t>
            </a:r>
            <a:r>
              <a:rPr lang="en-US" altLang="zh-TW" sz="2000" dirty="0">
                <a:latin typeface="Consolas" panose="020B0609020204030204" pitchFamily="49" charset="0"/>
              </a:rPr>
              <a:t>']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plt.show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B8FFAB-C58F-4A25-A18C-FE9024C7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443C94C-6AFA-4925-BCF4-54880DEF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255" y="681037"/>
            <a:ext cx="4331406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繪製臺南市候選人得票數長條圖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2E0729-A67C-4D7E-9CC1-01DF1FA17F0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5087" y="4030647"/>
            <a:ext cx="4728713" cy="282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21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DB90339-3892-475C-8380-538598B2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7" y="1579418"/>
            <a:ext cx="10515600" cy="4883872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matplotlib.pyplot</a:t>
            </a:r>
            <a:r>
              <a:rPr lang="en-US" altLang="zh-TW" sz="2800" dirty="0">
                <a:latin typeface="Consolas" panose="020B0609020204030204" pitchFamily="49" charset="0"/>
              </a:rPr>
              <a:t> as </a:t>
            </a:r>
            <a:r>
              <a:rPr lang="en-US" altLang="zh-TW" sz="2800" dirty="0" err="1">
                <a:latin typeface="Consolas" panose="020B0609020204030204" pitchFamily="49" charset="0"/>
              </a:rPr>
              <a:t>plt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from </a:t>
            </a:r>
            <a:r>
              <a:rPr lang="en-US" altLang="zh-TW" sz="2800" dirty="0" err="1">
                <a:latin typeface="Consolas" panose="020B0609020204030204" pitchFamily="49" charset="0"/>
              </a:rPr>
              <a:t>wordcloud</a:t>
            </a:r>
            <a:r>
              <a:rPr lang="en-US" altLang="zh-TW" sz="2800" dirty="0">
                <a:latin typeface="Consolas" panose="020B0609020204030204" pitchFamily="49" charset="0"/>
              </a:rPr>
              <a:t> import </a:t>
            </a:r>
            <a:r>
              <a:rPr lang="en-US" altLang="zh-TW" sz="2800" dirty="0" err="1">
                <a:latin typeface="Consolas" panose="020B0609020204030204" pitchFamily="49" charset="0"/>
              </a:rPr>
              <a:t>WordCloud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from PIL import Image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numpy</a:t>
            </a:r>
            <a:r>
              <a:rPr lang="en-US" altLang="zh-TW" sz="2800" dirty="0">
                <a:latin typeface="Consolas" panose="020B0609020204030204" pitchFamily="49" charset="0"/>
              </a:rPr>
              <a:t> as np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f = open('</a:t>
            </a:r>
            <a:r>
              <a:rPr lang="en-US" altLang="zh-TW" sz="2800" dirty="0" err="1">
                <a:latin typeface="Consolas" panose="020B0609020204030204" pitchFamily="49" charset="0"/>
              </a:rPr>
              <a:t>eduheadlines.txt','r</a:t>
            </a:r>
            <a:r>
              <a:rPr lang="en-US" altLang="zh-TW" sz="2800" dirty="0">
                <a:latin typeface="Consolas" panose="020B0609020204030204" pitchFamily="49" charset="0"/>
              </a:rPr>
              <a:t>', encoding='utf-8').read()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mask = </a:t>
            </a:r>
            <a:r>
              <a:rPr lang="en-US" altLang="zh-TW" sz="2800" dirty="0" err="1">
                <a:latin typeface="Consolas" panose="020B0609020204030204" pitchFamily="49" charset="0"/>
              </a:rPr>
              <a:t>np.array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Image.open</a:t>
            </a:r>
            <a:r>
              <a:rPr lang="en-US" altLang="zh-TW" sz="2800" dirty="0">
                <a:latin typeface="Consolas" panose="020B0609020204030204" pitchFamily="49" charset="0"/>
              </a:rPr>
              <a:t>('star.jpg'))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wordcloud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WordCloud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background_color</a:t>
            </a:r>
            <a:r>
              <a:rPr lang="en-US" altLang="zh-TW" sz="2800" dirty="0">
                <a:latin typeface="Consolas" panose="020B0609020204030204" pitchFamily="49" charset="0"/>
              </a:rPr>
              <a:t>="white",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          width=1000, height=860,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          margin=2, </a:t>
            </a:r>
            <a:r>
              <a:rPr lang="en-US" altLang="zh-TW" sz="2800" dirty="0" err="1">
                <a:latin typeface="Consolas" panose="020B0609020204030204" pitchFamily="49" charset="0"/>
              </a:rPr>
              <a:t>font_path</a:t>
            </a:r>
            <a:r>
              <a:rPr lang="en-US" altLang="zh-TW" sz="2800" dirty="0">
                <a:latin typeface="Consolas" panose="020B0609020204030204" pitchFamily="49" charset="0"/>
              </a:rPr>
              <a:t>="simhei.ttf",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          mask=mask).generate(f)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plt.figure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figsize</a:t>
            </a:r>
            <a:r>
              <a:rPr lang="en-US" altLang="zh-TW" sz="2800" dirty="0">
                <a:latin typeface="Consolas" panose="020B0609020204030204" pitchFamily="49" charset="0"/>
              </a:rPr>
              <a:t>=(10,10))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plt.imshow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wordcloud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plt.axis</a:t>
            </a:r>
            <a:r>
              <a:rPr lang="en-US" altLang="zh-TW" sz="2800" dirty="0">
                <a:latin typeface="Consolas" panose="020B0609020204030204" pitchFamily="49" charset="0"/>
              </a:rPr>
              <a:t>("off")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plt.show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A04E01B-9C11-4C0C-9A3C-CE640E67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A5262FC-E9AC-45B4-9309-CCE384EB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042" y="592004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繪製文字雲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C0A019-5A52-4A43-A094-A221B8B838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826" y="2694643"/>
            <a:ext cx="3778701" cy="316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D9DFA71-4952-4B13-8441-E5FF4EFCFB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484" y="592004"/>
            <a:ext cx="3072342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913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6CC8B9-D1E5-4D41-AF11-21D5AAA9F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50"/>
            <a:ext cx="10515600" cy="6648450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matplotlib.pyplot</a:t>
            </a:r>
            <a:r>
              <a:rPr lang="en-US" altLang="zh-TW" sz="2800" dirty="0">
                <a:latin typeface="Consolas" panose="020B0609020204030204" pitchFamily="49" charset="0"/>
              </a:rPr>
              <a:t> as </a:t>
            </a:r>
            <a:r>
              <a:rPr lang="en-US" altLang="zh-TW" sz="2800" dirty="0" err="1">
                <a:latin typeface="Consolas" panose="020B0609020204030204" pitchFamily="49" charset="0"/>
              </a:rPr>
              <a:t>plt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from </a:t>
            </a:r>
            <a:r>
              <a:rPr lang="en-US" altLang="zh-TW" sz="2800" dirty="0" err="1">
                <a:latin typeface="Consolas" panose="020B0609020204030204" pitchFamily="49" charset="0"/>
              </a:rPr>
              <a:t>wordcloud</a:t>
            </a:r>
            <a:r>
              <a:rPr lang="en-US" altLang="zh-TW" sz="2800" dirty="0">
                <a:latin typeface="Consolas" panose="020B0609020204030204" pitchFamily="49" charset="0"/>
              </a:rPr>
              <a:t> import </a:t>
            </a:r>
            <a:r>
              <a:rPr lang="en-US" altLang="zh-TW" sz="2800" dirty="0" err="1">
                <a:latin typeface="Consolas" panose="020B0609020204030204" pitchFamily="49" charset="0"/>
              </a:rPr>
              <a:t>WordCloud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from PIL import Image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numpy</a:t>
            </a:r>
            <a:r>
              <a:rPr lang="en-US" altLang="zh-TW" sz="2800" dirty="0">
                <a:latin typeface="Consolas" panose="020B0609020204030204" pitchFamily="49" charset="0"/>
              </a:rPr>
              <a:t> as np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 = "</a:t>
            </a:r>
            <a:r>
              <a:rPr lang="en-US" altLang="zh-TW" sz="2800" dirty="0" err="1">
                <a:latin typeface="Consolas" panose="020B0609020204030204" pitchFamily="49" charset="0"/>
              </a:rPr>
              <a:t>applenews.db</a:t>
            </a:r>
            <a:r>
              <a:rPr lang="en-US" altLang="zh-TW" sz="2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conn = sqlite3.connect(</a:t>
            </a:r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 = "select * from news;"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rows = </a:t>
            </a:r>
            <a:r>
              <a:rPr lang="en-US" altLang="zh-TW" sz="2800" dirty="0" err="1">
                <a:latin typeface="Consolas" panose="020B0609020204030204" pitchFamily="49" charset="0"/>
              </a:rPr>
              <a:t>conn.execute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all_news</a:t>
            </a:r>
            <a:r>
              <a:rPr lang="en-US" altLang="zh-TW" sz="2800" dirty="0">
                <a:latin typeface="Consolas" panose="020B0609020204030204" pitchFamily="49" charset="0"/>
              </a:rPr>
              <a:t> = ""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row in rows: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all_news</a:t>
            </a:r>
            <a:r>
              <a:rPr lang="en-US" altLang="zh-TW" sz="2800" dirty="0">
                <a:latin typeface="Consolas" panose="020B0609020204030204" pitchFamily="49" charset="0"/>
              </a:rPr>
              <a:t> += row[3]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mask = </a:t>
            </a:r>
            <a:r>
              <a:rPr lang="en-US" altLang="zh-TW" sz="2800" dirty="0" err="1">
                <a:latin typeface="Consolas" panose="020B0609020204030204" pitchFamily="49" charset="0"/>
              </a:rPr>
              <a:t>np.array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Image.open</a:t>
            </a:r>
            <a:r>
              <a:rPr lang="en-US" altLang="zh-TW" sz="2800" dirty="0">
                <a:latin typeface="Consolas" panose="020B0609020204030204" pitchFamily="49" charset="0"/>
              </a:rPr>
              <a:t>('cloud.jpg'))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wordcloud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WordCloud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background_color</a:t>
            </a:r>
            <a:r>
              <a:rPr lang="en-US" altLang="zh-TW" sz="2800" dirty="0">
                <a:latin typeface="Consolas" panose="020B0609020204030204" pitchFamily="49" charset="0"/>
              </a:rPr>
              <a:t>="white",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          width=1000, height=860,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          margin=2, </a:t>
            </a:r>
            <a:r>
              <a:rPr lang="en-US" altLang="zh-TW" sz="2800" dirty="0" err="1">
                <a:latin typeface="Consolas" panose="020B0609020204030204" pitchFamily="49" charset="0"/>
              </a:rPr>
              <a:t>font_path</a:t>
            </a:r>
            <a:r>
              <a:rPr lang="en-US" altLang="zh-TW" sz="2800" dirty="0">
                <a:latin typeface="Consolas" panose="020B0609020204030204" pitchFamily="49" charset="0"/>
              </a:rPr>
              <a:t>="simhei.ttf",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          mask=mask).generate(</a:t>
            </a:r>
            <a:r>
              <a:rPr lang="en-US" altLang="zh-TW" sz="2800" dirty="0" err="1">
                <a:latin typeface="Consolas" panose="020B0609020204030204" pitchFamily="49" charset="0"/>
              </a:rPr>
              <a:t>all_news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plt.figure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figsize</a:t>
            </a:r>
            <a:r>
              <a:rPr lang="en-US" altLang="zh-TW" sz="2800" dirty="0">
                <a:latin typeface="Consolas" panose="020B0609020204030204" pitchFamily="49" charset="0"/>
              </a:rPr>
              <a:t>=(10,10))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plt.imshow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wordcloud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plt.axis</a:t>
            </a:r>
            <a:r>
              <a:rPr lang="en-US" altLang="zh-TW" sz="2800" dirty="0">
                <a:latin typeface="Consolas" panose="020B0609020204030204" pitchFamily="49" charset="0"/>
              </a:rPr>
              <a:t>("off")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plt.show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73269D0-FEB4-4C73-9A1C-532103F0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4B27393-4FE1-4B69-8743-C04C752D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75" y="530813"/>
            <a:ext cx="432159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從資料庫讀取資料並繪製文字雲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B5AA29-5C87-4368-A508-0AB3D433FC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2783" y="1498912"/>
            <a:ext cx="601303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006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33980B1-1D7E-453C-A06B-5E28E1D70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442" y="108527"/>
            <a:ext cx="10515600" cy="6640945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matplotlib.pyplot</a:t>
            </a:r>
            <a:r>
              <a:rPr lang="en-US" altLang="zh-TW" sz="2800" dirty="0">
                <a:latin typeface="Consolas" panose="020B0609020204030204" pitchFamily="49" charset="0"/>
              </a:rPr>
              <a:t> as </a:t>
            </a:r>
            <a:r>
              <a:rPr lang="en-US" altLang="zh-TW" sz="2800" dirty="0" err="1">
                <a:latin typeface="Consolas" panose="020B0609020204030204" pitchFamily="49" charset="0"/>
              </a:rPr>
              <a:t>plt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from </a:t>
            </a:r>
            <a:r>
              <a:rPr lang="en-US" altLang="zh-TW" sz="2800" dirty="0" err="1">
                <a:latin typeface="Consolas" panose="020B0609020204030204" pitchFamily="49" charset="0"/>
              </a:rPr>
              <a:t>wordcloud</a:t>
            </a:r>
            <a:r>
              <a:rPr lang="en-US" altLang="zh-TW" sz="2800" dirty="0">
                <a:latin typeface="Consolas" panose="020B0609020204030204" pitchFamily="49" charset="0"/>
              </a:rPr>
              <a:t> import </a:t>
            </a:r>
            <a:r>
              <a:rPr lang="en-US" altLang="zh-TW" sz="2800" dirty="0" err="1">
                <a:latin typeface="Consolas" panose="020B0609020204030204" pitchFamily="49" charset="0"/>
              </a:rPr>
              <a:t>WordCloud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from PIL import Image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numpy</a:t>
            </a:r>
            <a:r>
              <a:rPr lang="en-US" altLang="zh-TW" sz="2800" dirty="0">
                <a:latin typeface="Consolas" panose="020B0609020204030204" pitchFamily="49" charset="0"/>
              </a:rPr>
              <a:t> as np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jieba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from collections import Counter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 = "</a:t>
            </a:r>
            <a:r>
              <a:rPr lang="en-US" altLang="zh-TW" sz="2800" dirty="0" err="1">
                <a:latin typeface="Consolas" panose="020B0609020204030204" pitchFamily="49" charset="0"/>
              </a:rPr>
              <a:t>applenews.db</a:t>
            </a:r>
            <a:r>
              <a:rPr lang="en-US" altLang="zh-TW" sz="2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conn = sqlite3.connect(</a:t>
            </a:r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 = "select * from news;"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rows = </a:t>
            </a:r>
            <a:r>
              <a:rPr lang="en-US" altLang="zh-TW" sz="2800" dirty="0" err="1">
                <a:latin typeface="Consolas" panose="020B0609020204030204" pitchFamily="49" charset="0"/>
              </a:rPr>
              <a:t>conn.execute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all_news</a:t>
            </a:r>
            <a:r>
              <a:rPr lang="en-US" altLang="zh-TW" sz="2800" dirty="0">
                <a:latin typeface="Consolas" panose="020B0609020204030204" pitchFamily="49" charset="0"/>
              </a:rPr>
              <a:t> = ""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row in rows: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all_news</a:t>
            </a:r>
            <a:r>
              <a:rPr lang="en-US" altLang="zh-TW" sz="2800" dirty="0">
                <a:latin typeface="Consolas" panose="020B0609020204030204" pitchFamily="49" charset="0"/>
              </a:rPr>
              <a:t> += row[3]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stopwords</a:t>
            </a:r>
            <a:r>
              <a:rPr lang="en-US" altLang="zh-TW" sz="2800" dirty="0">
                <a:latin typeface="Consolas" panose="020B0609020204030204" pitchFamily="49" charset="0"/>
              </a:rPr>
              <a:t> = list()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open('stopWords.txt', 'rt', encoding='utf-8') as </a:t>
            </a:r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stopwords</a:t>
            </a:r>
            <a:r>
              <a:rPr lang="en-US" altLang="zh-TW" sz="2800" dirty="0">
                <a:latin typeface="Consolas" panose="020B0609020204030204" pitchFamily="49" charset="0"/>
              </a:rPr>
              <a:t> = [</a:t>
            </a:r>
            <a:r>
              <a:rPr lang="en-US" altLang="zh-TW" sz="2800" dirty="0" err="1">
                <a:latin typeface="Consolas" panose="020B0609020204030204" pitchFamily="49" charset="0"/>
              </a:rPr>
              <a:t>word.strip</a:t>
            </a:r>
            <a:r>
              <a:rPr lang="en-US" altLang="zh-TW" sz="2800" dirty="0">
                <a:latin typeface="Consolas" panose="020B0609020204030204" pitchFamily="49" charset="0"/>
              </a:rPr>
              <a:t>() for word in </a:t>
            </a:r>
            <a:r>
              <a:rPr lang="en-US" altLang="zh-TW" sz="2800" dirty="0" err="1">
                <a:latin typeface="Consolas" panose="020B0609020204030204" pitchFamily="49" charset="0"/>
              </a:rPr>
              <a:t>fp.readlines</a:t>
            </a:r>
            <a:r>
              <a:rPr lang="en-US" altLang="zh-TW" sz="2800" dirty="0">
                <a:latin typeface="Consolas" panose="020B0609020204030204" pitchFamily="49" charset="0"/>
              </a:rPr>
              <a:t>()]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keyterms</a:t>
            </a:r>
            <a:r>
              <a:rPr lang="en-US" altLang="zh-TW" sz="2800" dirty="0">
                <a:latin typeface="Consolas" panose="020B0609020204030204" pitchFamily="49" charset="0"/>
              </a:rPr>
              <a:t> = [</a:t>
            </a:r>
            <a:r>
              <a:rPr lang="en-US" altLang="zh-TW" sz="2800" dirty="0" err="1">
                <a:latin typeface="Consolas" panose="020B0609020204030204" pitchFamily="49" charset="0"/>
              </a:rPr>
              <a:t>keyterm</a:t>
            </a:r>
            <a:r>
              <a:rPr lang="en-US" altLang="zh-TW" sz="2800" dirty="0">
                <a:latin typeface="Consolas" panose="020B0609020204030204" pitchFamily="49" charset="0"/>
              </a:rPr>
              <a:t> for </a:t>
            </a:r>
            <a:r>
              <a:rPr lang="en-US" altLang="zh-TW" sz="2800" dirty="0" err="1">
                <a:latin typeface="Consolas" panose="020B0609020204030204" pitchFamily="49" charset="0"/>
              </a:rPr>
              <a:t>keyterm</a:t>
            </a:r>
            <a:r>
              <a:rPr lang="en-US" altLang="zh-TW" sz="2800" dirty="0">
                <a:latin typeface="Consolas" panose="020B0609020204030204" pitchFamily="49" charset="0"/>
              </a:rPr>
              <a:t> in </a:t>
            </a:r>
            <a:r>
              <a:rPr lang="en-US" altLang="zh-TW" sz="2800" dirty="0" err="1">
                <a:latin typeface="Consolas" panose="020B0609020204030204" pitchFamily="49" charset="0"/>
              </a:rPr>
              <a:t>jieba.cut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all_news</a:t>
            </a:r>
            <a:r>
              <a:rPr lang="en-US" altLang="zh-TW" sz="2800" dirty="0">
                <a:latin typeface="Consolas" panose="020B0609020204030204" pitchFamily="49" charset="0"/>
              </a:rPr>
              <a:t>) if </a:t>
            </a:r>
            <a:r>
              <a:rPr lang="en-US" altLang="zh-TW" sz="2800" dirty="0" err="1">
                <a:latin typeface="Consolas" panose="020B0609020204030204" pitchFamily="49" charset="0"/>
              </a:rPr>
              <a:t>keyterm</a:t>
            </a:r>
            <a:r>
              <a:rPr lang="en-US" altLang="zh-TW" sz="2800" dirty="0">
                <a:latin typeface="Consolas" panose="020B0609020204030204" pitchFamily="49" charset="0"/>
              </a:rPr>
              <a:t> not in </a:t>
            </a:r>
            <a:r>
              <a:rPr lang="en-US" altLang="zh-TW" sz="2800" dirty="0" err="1">
                <a:latin typeface="Consolas" panose="020B0609020204030204" pitchFamily="49" charset="0"/>
              </a:rPr>
              <a:t>stopwords</a:t>
            </a:r>
            <a:r>
              <a:rPr lang="en-US" altLang="zh-TW" sz="28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text = ",".join(</a:t>
            </a:r>
            <a:r>
              <a:rPr lang="en-US" altLang="zh-TW" sz="2800" dirty="0" err="1">
                <a:latin typeface="Consolas" panose="020B0609020204030204" pitchFamily="49" charset="0"/>
              </a:rPr>
              <a:t>keyterms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mask = </a:t>
            </a:r>
            <a:r>
              <a:rPr lang="en-US" altLang="zh-TW" sz="2800" dirty="0" err="1">
                <a:latin typeface="Consolas" panose="020B0609020204030204" pitchFamily="49" charset="0"/>
              </a:rPr>
              <a:t>np.array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Image.open</a:t>
            </a:r>
            <a:r>
              <a:rPr lang="en-US" altLang="zh-TW" sz="2800" dirty="0">
                <a:latin typeface="Consolas" panose="020B0609020204030204" pitchFamily="49" charset="0"/>
              </a:rPr>
              <a:t>('cloud.jpg'))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wordcloud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WordCloud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background_color</a:t>
            </a:r>
            <a:r>
              <a:rPr lang="en-US" altLang="zh-TW" sz="2800" dirty="0">
                <a:latin typeface="Consolas" panose="020B0609020204030204" pitchFamily="49" charset="0"/>
              </a:rPr>
              <a:t>="white",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          width=1000, height=860,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          margin=2, </a:t>
            </a:r>
            <a:r>
              <a:rPr lang="en-US" altLang="zh-TW" sz="2800" dirty="0" err="1">
                <a:latin typeface="Consolas" panose="020B0609020204030204" pitchFamily="49" charset="0"/>
              </a:rPr>
              <a:t>font_path</a:t>
            </a:r>
            <a:r>
              <a:rPr lang="en-US" altLang="zh-TW" sz="2800" dirty="0">
                <a:latin typeface="Consolas" panose="020B0609020204030204" pitchFamily="49" charset="0"/>
              </a:rPr>
              <a:t>="simhei.ttf",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          mask=mask).generate(text)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plt.figure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figsize</a:t>
            </a:r>
            <a:r>
              <a:rPr lang="en-US" altLang="zh-TW" sz="2800" dirty="0">
                <a:latin typeface="Consolas" panose="020B0609020204030204" pitchFamily="49" charset="0"/>
              </a:rPr>
              <a:t>=(10,10))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plt.imshow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wordcloud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plt.axis</a:t>
            </a:r>
            <a:r>
              <a:rPr lang="en-US" altLang="zh-TW" sz="2800" dirty="0">
                <a:latin typeface="Consolas" panose="020B0609020204030204" pitchFamily="49" charset="0"/>
              </a:rPr>
              <a:t>("off")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plt.show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0062D8-0CE2-4C23-9593-07F68D73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5CA9629-A273-4AD1-8B21-CAAF1CF2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778" y="444525"/>
            <a:ext cx="5809673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從資料庫讀取資料並繪製文字雲（使用停用詞）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CC8C1B-A7A8-438C-9C29-649CB15BC0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10600" y="2064770"/>
            <a:ext cx="3420000" cy="4474142"/>
          </a:xfrm>
          <a:prstGeom prst="rect">
            <a:avLst/>
          </a:prstGeom>
        </p:spPr>
      </p:pic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335D84E6-4AEF-44C6-920F-2A3E5346EC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982" t="8746" r="6010" b="20549"/>
          <a:stretch/>
        </p:blipFill>
        <p:spPr>
          <a:xfrm>
            <a:off x="3822600" y="1402539"/>
            <a:ext cx="4788000" cy="301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739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EF90392-950C-436B-A3D6-71AC2F767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2370137"/>
            <a:ext cx="10642600" cy="4351338"/>
          </a:xfrm>
        </p:spPr>
        <p:txBody>
          <a:bodyPr/>
          <a:lstStyle/>
          <a:p>
            <a:pPr lvl="0"/>
            <a:r>
              <a:rPr lang="en-US" altLang="zh-TW" sz="2800" dirty="0"/>
              <a:t>1️⃣</a:t>
            </a:r>
            <a:r>
              <a:rPr lang="zh-TW" altLang="zh-TW" sz="2800" dirty="0"/>
              <a:t>準備繪製圖表用的資料，放在串列中（視圖表的特性準備所需的資料項目，大部份的圖表至少都需要有</a:t>
            </a:r>
            <a:r>
              <a:rPr lang="en-US" altLang="zh-TW" sz="2800" dirty="0"/>
              <a:t>x</a:t>
            </a:r>
            <a:r>
              <a:rPr lang="zh-TW" altLang="zh-TW" sz="2800" dirty="0"/>
              <a:t>及</a:t>
            </a:r>
            <a:r>
              <a:rPr lang="en-US" altLang="zh-TW" sz="2800" dirty="0"/>
              <a:t>y</a:t>
            </a:r>
            <a:r>
              <a:rPr lang="zh-TW" altLang="zh-TW" sz="2800" dirty="0"/>
              <a:t>軸）</a:t>
            </a:r>
          </a:p>
          <a:p>
            <a:pPr lvl="0"/>
            <a:r>
              <a:rPr lang="en-US" altLang="zh-TW" dirty="0"/>
              <a:t>2️⃣</a:t>
            </a:r>
            <a:r>
              <a:rPr lang="zh-TW" altLang="zh-TW" sz="2800" dirty="0"/>
              <a:t>使用</a:t>
            </a:r>
            <a:r>
              <a:rPr lang="en-US" altLang="zh-TW" sz="2800" dirty="0" err="1"/>
              <a:t>plt.plot</a:t>
            </a:r>
            <a:r>
              <a:rPr lang="en-US" altLang="zh-TW" sz="2800" dirty="0"/>
              <a:t>()</a:t>
            </a:r>
            <a:r>
              <a:rPr lang="zh-TW" altLang="zh-TW" sz="2800" dirty="0"/>
              <a:t>繪製出圖表</a:t>
            </a:r>
          </a:p>
          <a:p>
            <a:pPr lvl="0"/>
            <a:r>
              <a:rPr lang="en-US" altLang="zh-TW" dirty="0"/>
              <a:t>3️⃣</a:t>
            </a:r>
            <a:r>
              <a:rPr lang="zh-TW" altLang="zh-TW" sz="2800" dirty="0"/>
              <a:t>透過一些設定屬性的函數調整圖表的呈現方式</a:t>
            </a:r>
          </a:p>
          <a:p>
            <a:pPr lvl="0"/>
            <a:r>
              <a:rPr lang="en-US" altLang="zh-TW" dirty="0"/>
              <a:t>4️⃣</a:t>
            </a:r>
            <a:r>
              <a:rPr lang="zh-TW" altLang="zh-TW" sz="2800" dirty="0"/>
              <a:t>使用</a:t>
            </a:r>
            <a:r>
              <a:rPr lang="en-US" altLang="zh-TW" sz="2800" dirty="0" err="1"/>
              <a:t>plt.show</a:t>
            </a:r>
            <a:r>
              <a:rPr lang="en-US" altLang="zh-TW" sz="2800" dirty="0"/>
              <a:t>()</a:t>
            </a:r>
            <a:r>
              <a:rPr lang="zh-TW" altLang="zh-TW" sz="2800" dirty="0"/>
              <a:t>把最終的結果呈現出來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C0DE17B-F545-428B-8EC9-4FE43288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79B6C17-A017-461F-85EE-05226753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364" y="681037"/>
            <a:ext cx="4857878" cy="47307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matplotlib.pyplot</a:t>
            </a:r>
            <a:r>
              <a:rPr lang="zh-TW" altLang="en-US" dirty="0"/>
              <a:t>繪製圖表的步驟</a:t>
            </a:r>
          </a:p>
        </p:txBody>
      </p:sp>
    </p:spTree>
    <p:extLst>
      <p:ext uri="{BB962C8B-B14F-4D97-AF65-F5344CB8AC3E}">
        <p14:creationId xmlns:p14="http://schemas.microsoft.com/office/powerpoint/2010/main" val="168497811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96D02C-C615-4C23-85C6-1D6AC04E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7112466-F7C9-48F0-9C21-8925B38E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618" y="582767"/>
            <a:ext cx="4673151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不設定圖形範圍時產生的結果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3D81373C-3694-45BA-8059-1666734FA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60" y="1595233"/>
            <a:ext cx="700127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81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47599F7-690C-4648-B5A0-86CF39C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CA80253-5B38-4B63-A3D4-1321552D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992" y="826088"/>
            <a:ext cx="4993858" cy="4730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matplotlib</a:t>
            </a:r>
            <a:r>
              <a:rPr lang="zh-TW" altLang="en-US" dirty="0"/>
              <a:t>中文字型檔放置處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A77E36C6-BB55-47B2-BF3C-F9D0CE1F5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0437" y="1858912"/>
            <a:ext cx="645112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043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771C3F-EAB7-4B53-93B9-AA204A7EB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0E53189-D1F8-4057-BCB8-AC69467F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381989A-3537-4B80-9498-C7168E51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691" y="444499"/>
            <a:ext cx="612181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修改</a:t>
            </a:r>
            <a:r>
              <a:rPr lang="en-US" altLang="zh-TW" dirty="0" err="1"/>
              <a:t>matplotlibrc</a:t>
            </a:r>
            <a:r>
              <a:rPr lang="zh-TW" altLang="en-US" dirty="0"/>
              <a:t>設定檔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656EFE7E-82F1-4E2D-AC72-1D5E6D07C8E7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7663" y="1096961"/>
            <a:ext cx="8796673" cy="477653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EAD531E-D607-4D1D-BBBE-AF945BB3A738}"/>
              </a:ext>
            </a:extLst>
          </p:cNvPr>
          <p:cNvSpPr txBox="1"/>
          <p:nvPr/>
        </p:nvSpPr>
        <p:spPr>
          <a:xfrm>
            <a:off x="3473051" y="5894685"/>
            <a:ext cx="52458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from </a:t>
            </a:r>
            <a:r>
              <a:rPr lang="en-US" altLang="zh-TW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matplotlib.font_manager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import _rebuild</a:t>
            </a:r>
            <a:endParaRPr lang="zh-TW" altLang="zh-TW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_rebuild()</a:t>
            </a:r>
            <a:endParaRPr lang="zh-TW" altLang="zh-TW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plt.rcParams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['</a:t>
            </a:r>
            <a:r>
              <a:rPr lang="en-US" altLang="zh-TW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font.sans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-serif'] = [</a:t>
            </a:r>
            <a:r>
              <a:rPr lang="en-US" altLang="zh-TW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u'SimHei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']</a:t>
            </a:r>
            <a:endParaRPr lang="zh-TW" altLang="zh-TW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4476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B15446-DD86-4A68-8947-B8C7E47E4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28" y="1253331"/>
            <a:ext cx="10515600" cy="4351338"/>
          </a:xfrm>
        </p:spPr>
        <p:txBody>
          <a:bodyPr/>
          <a:lstStyle/>
          <a:p>
            <a:r>
              <a:rPr lang="it-IT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import numpy as np</a:t>
            </a:r>
          </a:p>
          <a:p>
            <a:endParaRPr lang="it-IT" altLang="zh-TW" sz="2800" dirty="0">
              <a:latin typeface="Consolas" panose="020B0609020204030204" pitchFamily="49" charset="0"/>
            </a:endParaRPr>
          </a:p>
          <a:p>
            <a:r>
              <a:rPr lang="it-IT" altLang="zh-TW" sz="2800" dirty="0">
                <a:latin typeface="Consolas" panose="020B0609020204030204" pitchFamily="49" charset="0"/>
              </a:rPr>
              <a:t>x = np.linspace(-2*np.pi, 2*np.pi, 100)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plt.plot(x, np.sin(x))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plt.plot(x, np.cos(x))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plt.show()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B50CAA-8949-4A2F-B345-4FB1949C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A49F474-4E73-429E-8477-C7E423DC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325" y="444499"/>
            <a:ext cx="6324600" cy="4730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SIN</a:t>
            </a:r>
            <a:r>
              <a:rPr lang="zh-TW" altLang="en-US" dirty="0"/>
              <a:t>及</a:t>
            </a:r>
            <a:r>
              <a:rPr lang="en-US" altLang="zh-TW" dirty="0"/>
              <a:t>COS</a:t>
            </a:r>
            <a:r>
              <a:rPr lang="zh-TW" altLang="en-US" dirty="0"/>
              <a:t>函數圖形繪製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9F63FA-D52E-4B13-BEFE-0A1D062A587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5821" y="3704557"/>
            <a:ext cx="4809607" cy="315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30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3582E4-AB1F-4C1C-9920-4BF3D824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it-IT" altLang="zh-TW" sz="2800" dirty="0">
                <a:latin typeface="Consolas" panose="020B0609020204030204" pitchFamily="49" charset="0"/>
              </a:rPr>
              <a:t>import numpy as np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x = [1, 2, 3, 4, 5]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y = [2, 4, 6, 8, 10]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np_x = np.array([1, 2, 3, 4, 5])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np_y = np.array([2, 4, 6, 8, 10])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print(x+y)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# print(x*y) #</a:t>
            </a:r>
            <a:r>
              <a:rPr lang="zh-TW" altLang="en-US" sz="2800" dirty="0">
                <a:latin typeface="Consolas" panose="020B0609020204030204" pitchFamily="49" charset="0"/>
              </a:rPr>
              <a:t>執行這行會出現錯誤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print(np_x + np_y)</a:t>
            </a:r>
          </a:p>
          <a:p>
            <a:r>
              <a:rPr lang="it-IT" altLang="zh-TW" sz="2800" dirty="0">
                <a:latin typeface="Consolas" panose="020B0609020204030204" pitchFamily="49" charset="0"/>
              </a:rPr>
              <a:t>print(np_x * np_y)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9D8850-2F11-42D0-ACEE-F640C8C7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4FC5-D7F2-4890-8AD7-5FC86D27442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33BD579-D8D7-4DE5-AD29-4D4F0743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575" y="559388"/>
            <a:ext cx="4981575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一般串列</a:t>
            </a:r>
            <a:br>
              <a:rPr lang="en-US" altLang="zh-TW" dirty="0"/>
            </a:br>
            <a:r>
              <a:rPr lang="zh-TW" altLang="en-US" dirty="0"/>
              <a:t>和</a:t>
            </a:r>
            <a:r>
              <a:rPr lang="en-US" altLang="zh-TW" dirty="0" err="1"/>
              <a:t>numpy</a:t>
            </a:r>
            <a:r>
              <a:rPr lang="zh-TW" altLang="en-US" dirty="0"/>
              <a:t>陣列的比較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F3BC131-DDB3-4786-8693-6F65833B0878}"/>
              </a:ext>
            </a:extLst>
          </p:cNvPr>
          <p:cNvGrpSpPr/>
          <p:nvPr/>
        </p:nvGrpSpPr>
        <p:grpSpPr>
          <a:xfrm>
            <a:off x="7788273" y="3104647"/>
            <a:ext cx="3565527" cy="1179519"/>
            <a:chOff x="6529960" y="1749624"/>
            <a:chExt cx="2236042" cy="6123444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8C14EA05-9D2D-4BF7-B7F3-A0AE6A490285}"/>
                </a:ext>
              </a:extLst>
            </p:cNvPr>
            <p:cNvSpPr/>
            <p:nvPr/>
          </p:nvSpPr>
          <p:spPr>
            <a:xfrm>
              <a:off x="6529960" y="1749624"/>
              <a:ext cx="2236042" cy="6123443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45F9EEA0-6196-4D0A-A1E3-E26179458233}"/>
                </a:ext>
              </a:extLst>
            </p:cNvPr>
            <p:cNvSpPr txBox="1">
              <a:spLocks/>
            </p:cNvSpPr>
            <p:nvPr/>
          </p:nvSpPr>
          <p:spPr>
            <a:xfrm>
              <a:off x="6529960" y="1895423"/>
              <a:ext cx="2236042" cy="59776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[1, 2, 3, 4, 5, 2, 4, 6, 8, 10]</a:t>
              </a:r>
              <a:endParaRPr lang="zh-TW" altLang="zh-TW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[ 3  6  9 12 15]</a:t>
              </a:r>
              <a:endParaRPr lang="zh-TW" altLang="zh-TW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[ 2  8 18 32 50]</a:t>
              </a:r>
              <a:endParaRPr lang="zh-TW" altLang="zh-TW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56296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DA1633C4-5F3E-4EB0-A75F-CF6528B68691}" vid="{31C3BEB4-1CDF-40CE-B543-827B7485D9F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118</TotalTime>
  <Words>3929</Words>
  <Application>Microsoft Office PowerPoint</Application>
  <PresentationFormat>寬螢幕</PresentationFormat>
  <Paragraphs>480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STHupo</vt:lpstr>
      <vt:lpstr>微軟正黑體</vt:lpstr>
      <vt:lpstr>Arial</vt:lpstr>
      <vt:lpstr>Calibri</vt:lpstr>
      <vt:lpstr>Calibri Light</vt:lpstr>
      <vt:lpstr>Consolas</vt:lpstr>
      <vt:lpstr>Courier New</vt:lpstr>
      <vt:lpstr>佈景主題1</vt:lpstr>
      <vt:lpstr>Class 11</vt:lpstr>
      <vt:lpstr>PowerPoint 簡報</vt:lpstr>
      <vt:lpstr>平時成績折線圖繪製</vt:lpstr>
      <vt:lpstr>matplotlib.pyplot繪製圖表的步驟</vt:lpstr>
      <vt:lpstr>不設定圖形範圍時產生的結果</vt:lpstr>
      <vt:lpstr>matplotlib中文字型檔放置處</vt:lpstr>
      <vt:lpstr>修改matplotlibrc設定檔</vt:lpstr>
      <vt:lpstr>SIN及COS函數圖形繪製</vt:lpstr>
      <vt:lpstr>一般串列 和numpy陣列的比較</vt:lpstr>
      <vt:lpstr>SIN及COS函數圖形繪製 （加上外觀調整）</vt:lpstr>
      <vt:lpstr>SIN及COS函數 圖形繪製（使用子圖表）</vt:lpstr>
      <vt:lpstr>李沙育圖形 （使用子圖表）</vt:lpstr>
      <vt:lpstr>散點圖（散佈圖）</vt:lpstr>
      <vt:lpstr>成績及解題時間關係 散點圖</vt:lpstr>
      <vt:lpstr>成績及解題時間關係  直方圖</vt:lpstr>
      <vt:lpstr>圓餅圖（各廠牌車款 市售車價格比率比較）</vt:lpstr>
      <vt:lpstr>圓餅圖 （Lexus市售車價格帶比率）</vt:lpstr>
      <vt:lpstr>長條圖 （車款銷售數量排行）</vt:lpstr>
      <vt:lpstr>長條圖（車款銷售數量排行）加上樣式設定</vt:lpstr>
      <vt:lpstr>使用預設的資料集dataset（網路上提供的）</vt:lpstr>
      <vt:lpstr>餐廳小費散點圖</vt:lpstr>
      <vt:lpstr>餐廳小費散點圖 （加上性別差異）</vt:lpstr>
      <vt:lpstr>餐廳小費分類圖 （以星期幾為區分）</vt:lpstr>
      <vt:lpstr>鐵達尼號資料檢視</vt:lpstr>
      <vt:lpstr>檢視不同艙等之存活人數</vt:lpstr>
      <vt:lpstr>檢視不同性別之存活人數</vt:lpstr>
      <vt:lpstr>檢視中選會公佈之選舉得票數資料</vt:lpstr>
      <vt:lpstr>下載Excel檔案，並檢視檔案內容</vt:lpstr>
      <vt:lpstr>讀取前10列選票資料</vt:lpstr>
      <vt:lpstr>讀取excel工作表並填補缺失值，並找出臺南市候選人</vt:lpstr>
      <vt:lpstr>繪製臺南市候選人得票數長條圖</vt:lpstr>
      <vt:lpstr>繪製文字雲</vt:lpstr>
      <vt:lpstr>從資料庫讀取資料並繪製文字雲</vt:lpstr>
      <vt:lpstr>從資料庫讀取資料並繪製文字雲（使用停用詞）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11</dc:title>
  <dc:creator>建祥 許</dc:creator>
  <cp:lastModifiedBy>建祥 許</cp:lastModifiedBy>
  <cp:revision>4</cp:revision>
  <dcterms:created xsi:type="dcterms:W3CDTF">2022-01-22T16:49:19Z</dcterms:created>
  <dcterms:modified xsi:type="dcterms:W3CDTF">2022-02-08T15:57:34Z</dcterms:modified>
</cp:coreProperties>
</file>