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6075-E6D8-4BE3-96DC-4123A142F751}" type="datetimeFigureOut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F2535-82DB-4B95-95D5-1BE929ACE3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2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9BD3-3A9F-4DAF-B3A0-E7836423D5A1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90981532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3CB8-579F-4EF7-B17D-25517842C2A3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86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041D-690F-4996-B8E7-B6EB11EF8FFB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5032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C0CE-C770-43B4-B6D3-EC68F9A4FF8B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351901683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BE64-867E-4702-8549-CC6D5EB192A7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8939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1B44-3536-4172-BA9D-17C291DA1B2C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6702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7C35-C1CE-450D-9EBA-8529D8CCC33B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3140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D00A-9199-4631-9DA7-BB109C0C2537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4098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80AE-CD86-427C-8792-5BCF57F0DF39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6626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7233-B448-4FCA-A3B4-C93BE2668FDF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35319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C72C-1FFC-4448-A31E-A715546A4F57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89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152D-8FCF-46F4-BABC-AF79A57E8EE9}" type="datetime1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584B-560D-45BF-81F5-94AA1BE266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D0F25-7819-4F09-8BDC-B5C01863C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Class 12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02CAF4-11B2-404C-9D98-5E1099DEF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資料分析入門</a:t>
            </a:r>
          </a:p>
        </p:txBody>
      </p:sp>
    </p:spTree>
    <p:extLst>
      <p:ext uri="{BB962C8B-B14F-4D97-AF65-F5344CB8AC3E}">
        <p14:creationId xmlns:p14="http://schemas.microsoft.com/office/powerpoint/2010/main" val="271269259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4D191E-55CC-4764-8937-F891B145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55" y="2286727"/>
            <a:ext cx="8859982" cy="2977284"/>
          </a:xfrm>
        </p:spPr>
        <p:txBody>
          <a:bodyPr>
            <a:normAutofit/>
          </a:bodyPr>
          <a:lstStyle/>
          <a:p>
            <a:r>
              <a:rPr lang="pt-BR" altLang="zh-TW" sz="2800" dirty="0">
                <a:latin typeface="Consolas" panose="020B0609020204030204" pitchFamily="49" charset="0"/>
              </a:rPr>
              <a:t>((</a:t>
            </a:r>
            <a:r>
              <a:rPr lang="zh-TW" altLang="en-US" sz="2800" dirty="0">
                <a:latin typeface="Consolas" panose="020B0609020204030204" pitchFamily="49" charset="0"/>
              </a:rPr>
              <a:t>延續自前面的資料內容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scores['</a:t>
            </a:r>
            <a:r>
              <a:rPr lang="zh-TW" altLang="en-US" sz="2800" dirty="0">
                <a:latin typeface="Consolas" panose="020B0609020204030204" pitchFamily="49" charset="0"/>
              </a:rPr>
              <a:t>張無忌</a:t>
            </a:r>
            <a:r>
              <a:rPr lang="en-US" altLang="zh-TW" sz="2800" dirty="0">
                <a:latin typeface="Consolas" panose="020B0609020204030204" pitchFamily="49" charset="0"/>
              </a:rPr>
              <a:t>'] = 99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scores['</a:t>
            </a:r>
            <a:r>
              <a:rPr lang="zh-TW" altLang="en-US" sz="2800" dirty="0">
                <a:latin typeface="Consolas" panose="020B0609020204030204" pitchFamily="49" charset="0"/>
              </a:rPr>
              <a:t>宋青書</a:t>
            </a:r>
            <a:r>
              <a:rPr lang="en-US" altLang="zh-TW" sz="2800" dirty="0">
                <a:latin typeface="Consolas" panose="020B0609020204030204" pitchFamily="49" charset="0"/>
              </a:rPr>
              <a:t>'] = 45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scores['</a:t>
            </a:r>
            <a:r>
              <a:rPr lang="zh-TW" altLang="en-US" sz="2800" dirty="0">
                <a:latin typeface="Consolas" panose="020B0609020204030204" pitchFamily="49" charset="0"/>
              </a:rPr>
              <a:t>周芷若</a:t>
            </a:r>
            <a:r>
              <a:rPr lang="en-US" altLang="zh-TW" sz="2800" dirty="0">
                <a:latin typeface="Consolas" panose="020B0609020204030204" pitchFamily="49" charset="0"/>
              </a:rPr>
              <a:t>'] = 100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candidates = </a:t>
            </a:r>
            <a:r>
              <a:rPr lang="en-US" altLang="zh-TW" sz="2800" dirty="0" err="1">
                <a:latin typeface="Consolas" panose="020B0609020204030204" pitchFamily="49" charset="0"/>
              </a:rPr>
              <a:t>scores.drop</a:t>
            </a:r>
            <a:r>
              <a:rPr lang="en-US" altLang="zh-TW" sz="2800" dirty="0">
                <a:latin typeface="Consolas" panose="020B0609020204030204" pitchFamily="49" charset="0"/>
              </a:rPr>
              <a:t>(labels=scores[scores&lt;80].index)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8F0BD3-75A6-4ECB-9C78-7948B99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2C9194B-C2FB-426B-A82A-DF4A5DC5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新增資料並進行進一步的篩選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B9943F-4C6E-45B7-A160-EB210AF1C3C4}"/>
              </a:ext>
            </a:extLst>
          </p:cNvPr>
          <p:cNvGrpSpPr/>
          <p:nvPr/>
        </p:nvGrpSpPr>
        <p:grpSpPr>
          <a:xfrm>
            <a:off x="6641914" y="2642950"/>
            <a:ext cx="2325624" cy="1572099"/>
            <a:chOff x="5977867" y="3567472"/>
            <a:chExt cx="2325624" cy="412361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CB0DBF3B-5855-4CF2-9FB8-9294D211EEE5}"/>
                </a:ext>
              </a:extLst>
            </p:cNvPr>
            <p:cNvSpPr/>
            <p:nvPr/>
          </p:nvSpPr>
          <p:spPr>
            <a:xfrm>
              <a:off x="5977867" y="3567472"/>
              <a:ext cx="2325624" cy="412361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F062DCA-B942-4EEB-B198-4701770F045D}"/>
                </a:ext>
              </a:extLst>
            </p:cNvPr>
            <p:cNvSpPr txBox="1"/>
            <p:nvPr/>
          </p:nvSpPr>
          <p:spPr>
            <a:xfrm>
              <a:off x="6100042" y="3724667"/>
              <a:ext cx="2081274" cy="2538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俞岱巖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85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張翠山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98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張無忌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99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周芷若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100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int64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74854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C964DA-59BD-418B-87F9-69AADB2C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1866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names = ['</a:t>
            </a:r>
            <a:r>
              <a:rPr lang="zh-TW" altLang="en-US" sz="2000" dirty="0">
                <a:latin typeface="Consolas" panose="020B0609020204030204" pitchFamily="49" charset="0"/>
              </a:rPr>
              <a:t>宋遠橋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俞蓮舟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俞岱巖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張松溪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張翠山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殷梨亭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莫聲谷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score1 = [45, 67, 85, 66, 98, 78, 69]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score2 = [72, 85, 84, 68, 87, 90, 99]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score3 = [65, 84, 74, 65, 84, 88, 80]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pd.DataFrame([names, score1, score2, score3])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F39760-7F16-4C4F-BADC-DAFA8E3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1DE614C-B071-4D2D-B729-BE98D6C1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661" y="444499"/>
            <a:ext cx="58738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dataframe</a:t>
            </a:r>
            <a:r>
              <a:rPr lang="zh-TW" altLang="en-US" dirty="0"/>
              <a:t>二維資料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D0433D-B8C7-4131-9738-FFB1C16282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52" y="4253093"/>
            <a:ext cx="5929448" cy="2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04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73B314-6138-4369-A8A6-02A97A0C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382" y="3044825"/>
            <a:ext cx="5257800" cy="1074593"/>
          </a:xfrm>
        </p:spPr>
        <p:txBody>
          <a:bodyPr/>
          <a:lstStyle/>
          <a:p>
            <a:r>
              <a:rPr lang="pt-BR" altLang="zh-TW" sz="2800" dirty="0">
                <a:latin typeface="Consolas" panose="020B0609020204030204" pitchFamily="49" charset="0"/>
              </a:rPr>
              <a:t>((</a:t>
            </a:r>
            <a:r>
              <a:rPr lang="zh-TW" altLang="en-US" sz="28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 = data.T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80411F-2DB4-4583-8A94-458C62D1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74D016F-01A1-40E7-87AC-33D6BED9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527" y="536586"/>
            <a:ext cx="49225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轉置</a:t>
            </a:r>
            <a:r>
              <a:rPr lang="en-US" altLang="zh-TW" dirty="0" err="1"/>
              <a:t>dataframe</a:t>
            </a:r>
            <a:r>
              <a:rPr lang="zh-TW" altLang="en-US" dirty="0"/>
              <a:t>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353CD2-8AC9-40E3-8388-2540371BE0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68" y="1910326"/>
            <a:ext cx="2659789" cy="36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5D09459-8C2F-4367-920C-2562AAE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18" y="2785486"/>
            <a:ext cx="6449291" cy="1730375"/>
          </a:xfrm>
        </p:spPr>
        <p:txBody>
          <a:bodyPr/>
          <a:lstStyle/>
          <a:p>
            <a:r>
              <a:rPr lang="pt-BR" altLang="zh-TW" sz="2800" dirty="0">
                <a:latin typeface="Consolas" panose="020B0609020204030204" pitchFamily="49" charset="0"/>
              </a:rPr>
              <a:t>((</a:t>
            </a:r>
            <a:r>
              <a:rPr lang="zh-TW" altLang="en-US" sz="28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data.columns = columns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 = data.set_index('</a:t>
            </a:r>
            <a:r>
              <a:rPr lang="zh-TW" altLang="en-US" sz="2800" dirty="0">
                <a:latin typeface="Consolas" panose="020B0609020204030204" pitchFamily="49" charset="0"/>
              </a:rPr>
              <a:t>姓名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54F1A2-7C1E-4710-8E90-44236F04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A09C110-70E2-415D-A66D-C9EFC2D2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使用第</a:t>
            </a:r>
            <a:r>
              <a:rPr lang="en-US" altLang="zh-TW" dirty="0"/>
              <a:t>0</a:t>
            </a:r>
            <a:r>
              <a:rPr lang="zh-TW" altLang="en-US" dirty="0"/>
              <a:t>個欄位作為索引值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0F9ABD-411E-4CA2-A9BD-6614120382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09" y="2139697"/>
            <a:ext cx="2657384" cy="32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35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85F597-51C1-4205-872B-6659883C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1726626"/>
            <a:ext cx="5858164" cy="1185430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((</a:t>
            </a:r>
            <a:r>
              <a:rPr lang="zh-TW" altLang="en-US" sz="20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0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data['</a:t>
            </a:r>
            <a:r>
              <a:rPr lang="zh-TW" altLang="en-US" sz="2000" dirty="0">
                <a:latin typeface="Consolas" panose="020B0609020204030204" pitchFamily="49" charset="0"/>
              </a:rPr>
              <a:t>俞蓮舟</a:t>
            </a:r>
            <a:r>
              <a:rPr lang="en-US" altLang="zh-TW" sz="2000" dirty="0">
                <a:latin typeface="Consolas" panose="020B0609020204030204" pitchFamily="49" charset="0"/>
              </a:rPr>
              <a:t>':'</a:t>
            </a:r>
            <a:r>
              <a:rPr lang="zh-TW" altLang="en-US" sz="2000" dirty="0">
                <a:latin typeface="Consolas" panose="020B0609020204030204" pitchFamily="49" charset="0"/>
              </a:rPr>
              <a:t>張翠山</a:t>
            </a:r>
            <a:r>
              <a:rPr lang="en-US" altLang="zh-TW" sz="2000" dirty="0">
                <a:latin typeface="Consolas" panose="020B0609020204030204" pitchFamily="49" charset="0"/>
              </a:rPr>
              <a:t>'][['</a:t>
            </a:r>
            <a:r>
              <a:rPr lang="zh-TW" altLang="en-US" sz="2000" dirty="0">
                <a:latin typeface="Consolas" panose="020B0609020204030204" pitchFamily="49" charset="0"/>
              </a:rPr>
              <a:t>內功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拳術</a:t>
            </a:r>
            <a:r>
              <a:rPr lang="en-US" altLang="zh-TW" sz="2000" dirty="0">
                <a:latin typeface="Consolas" panose="020B0609020204030204" pitchFamily="49" charset="0"/>
              </a:rPr>
              <a:t>']]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47068C-A727-4C3E-85F9-141C3B60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8107A9-5062-4124-BD7B-A7800607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82" y="444499"/>
            <a:ext cx="5578315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dataframe</a:t>
            </a:r>
            <a:r>
              <a:rPr lang="zh-TW" altLang="en-US" dirty="0"/>
              <a:t>查詢及計算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85ABA35D-92D9-4ABE-8C15-FFE5CE393F48}"/>
              </a:ext>
            </a:extLst>
          </p:cNvPr>
          <p:cNvSpPr txBox="1">
            <a:spLocks/>
          </p:cNvSpPr>
          <p:nvPr/>
        </p:nvSpPr>
        <p:spPr>
          <a:xfrm>
            <a:off x="3715327" y="5123761"/>
            <a:ext cx="7936345" cy="1185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sz="2800" dirty="0">
                <a:latin typeface="Consolas" panose="020B0609020204030204" pitchFamily="49" charset="0"/>
              </a:rPr>
              <a:t>((</a:t>
            </a:r>
            <a:r>
              <a:rPr lang="zh-TW" altLang="en-US" sz="28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data['</a:t>
            </a:r>
            <a:r>
              <a:rPr lang="zh-TW" altLang="en-US" sz="2800" dirty="0">
                <a:latin typeface="Consolas" panose="020B0609020204030204" pitchFamily="49" charset="0"/>
              </a:rPr>
              <a:t>總分</a:t>
            </a:r>
            <a:r>
              <a:rPr lang="en-US" altLang="zh-TW" sz="2800" dirty="0">
                <a:latin typeface="Consolas" panose="020B0609020204030204" pitchFamily="49" charset="0"/>
              </a:rPr>
              <a:t>'] = </a:t>
            </a:r>
            <a:r>
              <a:rPr lang="en-US" altLang="zh-TW" sz="2800" dirty="0" err="1">
                <a:latin typeface="Consolas" panose="020B0609020204030204" pitchFamily="49" charset="0"/>
              </a:rPr>
              <a:t>data.sum</a:t>
            </a:r>
            <a:r>
              <a:rPr lang="en-US" altLang="zh-TW" sz="2800" dirty="0">
                <a:latin typeface="Consolas" panose="020B0609020204030204" pitchFamily="49" charset="0"/>
              </a:rPr>
              <a:t>(axis=1)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data['</a:t>
            </a:r>
            <a:r>
              <a:rPr lang="zh-TW" altLang="en-US" sz="2800" dirty="0">
                <a:latin typeface="Consolas" panose="020B0609020204030204" pitchFamily="49" charset="0"/>
              </a:rPr>
              <a:t>平均</a:t>
            </a:r>
            <a:r>
              <a:rPr lang="en-US" altLang="zh-TW" sz="2800" dirty="0">
                <a:latin typeface="Consolas" panose="020B0609020204030204" pitchFamily="49" charset="0"/>
              </a:rPr>
              <a:t>'] = data[['</a:t>
            </a:r>
            <a:r>
              <a:rPr lang="zh-TW" altLang="en-US" sz="2800" dirty="0">
                <a:latin typeface="Consolas" panose="020B0609020204030204" pitchFamily="49" charset="0"/>
              </a:rPr>
              <a:t>內功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拳術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兵器</a:t>
            </a:r>
            <a:r>
              <a:rPr lang="en-US" altLang="zh-TW" sz="2800" dirty="0">
                <a:latin typeface="Consolas" panose="020B0609020204030204" pitchFamily="49" charset="0"/>
              </a:rPr>
              <a:t>']].mean(axis=1)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0746C0-E00D-4E47-898F-E6DDD95FE2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9" y="2912056"/>
            <a:ext cx="1953260" cy="2211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9C199-A68A-4B56-B5CE-03F12C9B162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9" y="1860871"/>
            <a:ext cx="3784238" cy="32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04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BDC0BF-9182-4BBF-AA90-2B41630B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>
            <a:normAutofit/>
          </a:bodyPr>
          <a:lstStyle/>
          <a:p>
            <a:r>
              <a:rPr lang="pt-BR" altLang="zh-TW" sz="2400" dirty="0">
                <a:latin typeface="Consolas" panose="020B0609020204030204" pitchFamily="49" charset="0"/>
              </a:rPr>
              <a:t>((</a:t>
            </a:r>
            <a:r>
              <a:rPr lang="zh-TW" altLang="en-US" sz="24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candidates = </a:t>
            </a:r>
            <a:r>
              <a:rPr lang="en-US" altLang="zh-TW" sz="2400" dirty="0" err="1">
                <a:latin typeface="Consolas" panose="020B0609020204030204" pitchFamily="49" charset="0"/>
              </a:rPr>
              <a:t>data.drop</a:t>
            </a:r>
            <a:r>
              <a:rPr lang="en-US" altLang="zh-TW" sz="2400" dirty="0">
                <a:latin typeface="Consolas" panose="020B0609020204030204" pitchFamily="49" charset="0"/>
              </a:rPr>
              <a:t>(labels=data[data['</a:t>
            </a:r>
            <a:r>
              <a:rPr lang="zh-TW" altLang="en-US" sz="2400" dirty="0">
                <a:latin typeface="Consolas" panose="020B0609020204030204" pitchFamily="49" charset="0"/>
              </a:rPr>
              <a:t>平均</a:t>
            </a:r>
            <a:r>
              <a:rPr lang="en-US" altLang="zh-TW" sz="2400" dirty="0">
                <a:latin typeface="Consolas" panose="020B0609020204030204" pitchFamily="49" charset="0"/>
              </a:rPr>
              <a:t>']&lt;80].index)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E3BE7A-62CA-4CAE-B4C7-90BDEE44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056B296-D389-423A-8376-1F928C0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64" y="573531"/>
            <a:ext cx="4996424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進階查詢及取平均數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DC6A08B8-F314-443E-9E55-7F64CEAC5CE6}"/>
              </a:ext>
            </a:extLst>
          </p:cNvPr>
          <p:cNvSpPr txBox="1">
            <a:spLocks/>
          </p:cNvSpPr>
          <p:nvPr/>
        </p:nvSpPr>
        <p:spPr>
          <a:xfrm>
            <a:off x="838200" y="4785880"/>
            <a:ext cx="3151909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sz="2400" dirty="0">
                <a:latin typeface="Consolas" panose="020B0609020204030204" pitchFamily="49" charset="0"/>
              </a:rPr>
              <a:t>((</a:t>
            </a:r>
            <a:r>
              <a:rPr lang="zh-TW" altLang="en-US" sz="2400" dirty="0">
                <a:latin typeface="Consolas" panose="020B0609020204030204" pitchFamily="49" charset="0"/>
              </a:rPr>
              <a:t>延續前面的資料</a:t>
            </a:r>
            <a:r>
              <a:rPr lang="pt-BR" altLang="zh-TW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data.mean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3D8017-12CD-4D08-A3CE-267B81E39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9" y="2811442"/>
            <a:ext cx="2661829" cy="184183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4DF63942-50AF-40F8-9E2C-6B9F1546D4B9}"/>
              </a:ext>
            </a:extLst>
          </p:cNvPr>
          <p:cNvGrpSpPr/>
          <p:nvPr/>
        </p:nvGrpSpPr>
        <p:grpSpPr>
          <a:xfrm>
            <a:off x="4576293" y="4653272"/>
            <a:ext cx="2908486" cy="1295638"/>
            <a:chOff x="5977867" y="3567475"/>
            <a:chExt cx="2325624" cy="3398457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524CB47A-2631-4680-BA0D-807DE269E7AF}"/>
                </a:ext>
              </a:extLst>
            </p:cNvPr>
            <p:cNvSpPr/>
            <p:nvPr/>
          </p:nvSpPr>
          <p:spPr>
            <a:xfrm>
              <a:off x="5977867" y="3567475"/>
              <a:ext cx="2325624" cy="339845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944660D-7F27-47F5-A719-E304173D5AC3}"/>
                </a:ext>
              </a:extLst>
            </p:cNvPr>
            <p:cNvSpPr txBox="1"/>
            <p:nvPr/>
          </p:nvSpPr>
          <p:spPr>
            <a:xfrm>
              <a:off x="6077886" y="3817467"/>
              <a:ext cx="2136981" cy="3148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內功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72.571429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拳術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83.571429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兵器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77.142857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float64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09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E361DB-07AA-4070-9724-D97530BE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2" y="3429000"/>
            <a:ext cx="10515600" cy="3152775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import seaborn as sns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sns.set()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pd.read_csv('http://opendataap2.hl.gov.tw/resource/files/2019-03-15/b926a88f68cf8f8f478b0d2f5ac98ac4.csv')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#data = pd.read_csv('hualien.csv')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81B945-56F0-4C9D-A8A2-E5DB202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D2987B3-3135-4BD0-8F34-2BFDC684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782" y="573129"/>
            <a:ext cx="42575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從網路載入花蓮縣人口數並顯示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29766F-4E4C-4D88-AEE1-88BBD80E48A0}"/>
              </a:ext>
            </a:extLst>
          </p:cNvPr>
          <p:cNvSpPr txBox="1"/>
          <p:nvPr/>
        </p:nvSpPr>
        <p:spPr>
          <a:xfrm>
            <a:off x="339436" y="188409"/>
            <a:ext cx="46851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人口趨勢分析實例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ADA555-DDAA-4116-8A10-DF7069AFAE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78" y="1339850"/>
            <a:ext cx="394906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0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24C17E-602B-41DD-ACD4-063903BF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04" y="1154112"/>
            <a:ext cx="10515600" cy="4351338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import seaborn as sns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sns.set()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pd.read_csv('http://opendataap2.hl.gov.tw/resource/files/2019-03-15/b926a88f68cf8f8f478b0d2f5ac98ac4.csv')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#data = pd.read_csv('hualien.csv')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3E40BA4-0F0C-4DE3-9456-25698F46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9F03200-7499-4ED7-BBAB-7235292E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9" y="681037"/>
            <a:ext cx="427598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從網路載入花蓮縣人口數並顯示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24A3A4-509C-45DB-B6AF-18D8E3D399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67" y="3168650"/>
            <a:ext cx="394906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11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28162D-86D7-4C10-9A09-2217659F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5" y="2217311"/>
            <a:ext cx="8372764" cy="2580120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pd.read_csv('hualien.csv')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data[['</a:t>
            </a:r>
            <a:r>
              <a:rPr lang="zh-TW" altLang="en-US" sz="2000" dirty="0">
                <a:latin typeface="Consolas" panose="020B0609020204030204" pitchFamily="49" charset="0"/>
              </a:rPr>
              <a:t>年度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總人口數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平地原住民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山地原住民</a:t>
            </a:r>
            <a:r>
              <a:rPr lang="en-US" altLang="zh-TW" sz="20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target.set_index(target['</a:t>
            </a:r>
            <a:r>
              <a:rPr lang="zh-TW" altLang="en-US" sz="2000" dirty="0">
                <a:latin typeface="Consolas" panose="020B0609020204030204" pitchFamily="49" charset="0"/>
              </a:rPr>
              <a:t>年度</a:t>
            </a:r>
            <a:r>
              <a:rPr lang="en-US" altLang="zh-TW" sz="2000" dirty="0">
                <a:latin typeface="Consolas" panose="020B0609020204030204" pitchFamily="49" charset="0"/>
              </a:rPr>
              <a:t>'])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target.drop(['</a:t>
            </a:r>
            <a:r>
              <a:rPr lang="zh-TW" altLang="en-US" sz="2000" dirty="0">
                <a:latin typeface="Consolas" panose="020B0609020204030204" pitchFamily="49" charset="0"/>
              </a:rPr>
              <a:t>年度</a:t>
            </a:r>
            <a:r>
              <a:rPr lang="en-US" altLang="zh-TW" sz="2000" dirty="0">
                <a:latin typeface="Consolas" panose="020B0609020204030204" pitchFamily="49" charset="0"/>
              </a:rPr>
              <a:t>'], </a:t>
            </a:r>
            <a:r>
              <a:rPr lang="pt-BR" altLang="zh-TW" sz="20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0DAFA5-CA7F-457A-BF2A-8C01036E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CF2658E-0FB0-482B-B74E-3B170CCA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7" y="592004"/>
            <a:ext cx="68529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CSV</a:t>
            </a:r>
            <a:r>
              <a:rPr lang="zh-TW" altLang="en-US" dirty="0"/>
              <a:t>檔案載入花蓮縣人口數</a:t>
            </a:r>
            <a:br>
              <a:rPr lang="en-US" altLang="zh-TW" dirty="0"/>
            </a:br>
            <a:r>
              <a:rPr lang="zh-TW" altLang="en-US" dirty="0"/>
              <a:t>只顯示部份欄位的資料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A71B34-B7B7-4C0E-81E4-023951C87D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23" y="1994338"/>
            <a:ext cx="2254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17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913BDAE-9AAA-4EFE-8848-86269B2B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3" y="1295556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seaborn as sns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from matplotlib.font_manager import _rebuild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_rebuild()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plt.rcParams['font.sans-serif'] = [u'SimHei']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sns.set_style("darkgrid",{"font.sans-serif":[u'SimHei', 'Arial']})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 = pd.read_csv('hualien.csv')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pd.DataFrame(data[['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總人口數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平地原住民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山地原住民</a:t>
            </a:r>
            <a:r>
              <a:rPr lang="en-US" altLang="zh-TW" sz="2800" dirty="0">
                <a:latin typeface="Consolas" panose="020B0609020204030204" pitchFamily="49" charset="0"/>
              </a:rPr>
              <a:t>']])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target.set_index(target['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fig1 = target.drop(['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'], </a:t>
            </a:r>
            <a:r>
              <a:rPr lang="pt-BR" altLang="zh-TW" sz="28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fig2 = target.drop(['</a:t>
            </a:r>
            <a:r>
              <a:rPr lang="zh-TW" altLang="en-US" sz="2800" dirty="0">
                <a:latin typeface="Consolas" panose="020B0609020204030204" pitchFamily="49" charset="0"/>
              </a:rPr>
              <a:t>年度</a:t>
            </a:r>
            <a:r>
              <a:rPr lang="en-US" altLang="zh-TW" sz="2800" dirty="0">
                <a:latin typeface="Consolas" panose="020B0609020204030204" pitchFamily="49" charset="0"/>
              </a:rPr>
              <a:t>', '</a:t>
            </a:r>
            <a:r>
              <a:rPr lang="zh-TW" altLang="en-US" sz="2800" dirty="0">
                <a:latin typeface="Consolas" panose="020B0609020204030204" pitchFamily="49" charset="0"/>
              </a:rPr>
              <a:t>總人口數</a:t>
            </a:r>
            <a:r>
              <a:rPr lang="en-US" altLang="zh-TW" sz="2800" dirty="0">
                <a:latin typeface="Consolas" panose="020B0609020204030204" pitchFamily="49" charset="0"/>
              </a:rPr>
              <a:t>'], </a:t>
            </a:r>
            <a:r>
              <a:rPr lang="pt-BR" altLang="zh-TW" sz="28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fig1.plot(ylim=(0,400000))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fig2.plot.bar(ylim=(0,80000))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327E20-7432-49D9-9346-CC1B05DC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65242C0-F2CB-49CD-9EEC-08B843C2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114" y="30567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畫出人口趨勢圖</a:t>
            </a:r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2FF4C4D7-A256-4BCD-B690-45C56348A946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6517" y="1211106"/>
            <a:ext cx="3751363" cy="25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29B5FA-1BCE-4F45-95EB-6C7BE2F040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0402" y="3836350"/>
            <a:ext cx="356359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30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2E3435-EAD0-4BFE-A4AD-B02DF6A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9DFC74-92A2-4802-BF51-6800790C508C}"/>
              </a:ext>
            </a:extLst>
          </p:cNvPr>
          <p:cNvSpPr txBox="1"/>
          <p:nvPr/>
        </p:nvSpPr>
        <p:spPr>
          <a:xfrm>
            <a:off x="5461000" y="2274838"/>
            <a:ext cx="629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介紹與使用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📌人口趨勢分析實例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📌選舉結果分析實例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📌物件導向程式設計方法簡介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528072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7B15AD-BA03-4C8F-910A-48AB077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A5B2AE0-8EAF-4ECC-9C87-1E0B3372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36" y="342622"/>
            <a:ext cx="58646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載入選舉資料內容並顯示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1E6EE2-6A49-4B9E-ACC1-6F65ED79243E}"/>
              </a:ext>
            </a:extLst>
          </p:cNvPr>
          <p:cNvSpPr txBox="1"/>
          <p:nvPr/>
        </p:nvSpPr>
        <p:spPr>
          <a:xfrm>
            <a:off x="256309" y="194438"/>
            <a:ext cx="47313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選舉結果分析實例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C7707B-9C21-4242-8B05-EEBD74840E5A}"/>
              </a:ext>
            </a:extLst>
          </p:cNvPr>
          <p:cNvSpPr txBox="1"/>
          <p:nvPr/>
        </p:nvSpPr>
        <p:spPr>
          <a:xfrm>
            <a:off x="3250975" y="1428498"/>
            <a:ext cx="5583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1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data.info()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data.head(10)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647F61-2C84-40DE-97A2-1780E89EC4A0}"/>
              </a:ext>
            </a:extLst>
          </p:cNvPr>
          <p:cNvGrpSpPr/>
          <p:nvPr/>
        </p:nvGrpSpPr>
        <p:grpSpPr>
          <a:xfrm>
            <a:off x="7315200" y="2370707"/>
            <a:ext cx="3639127" cy="4220300"/>
            <a:chOff x="6529960" y="1749624"/>
            <a:chExt cx="2236042" cy="6123444"/>
          </a:xfrm>
        </p:grpSpPr>
        <p:sp>
          <p:nvSpPr>
            <p:cNvPr id="10" name="矩形: 摺角紙張 9">
              <a:extLst>
                <a:ext uri="{FF2B5EF4-FFF2-40B4-BE49-F238E27FC236}">
                  <a16:creationId xmlns:a16="http://schemas.microsoft.com/office/drawing/2014/main" id="{F2B19DB2-30A9-42FE-ACEF-B226F38792DB}"/>
                </a:ext>
              </a:extLst>
            </p:cNvPr>
            <p:cNvSpPr/>
            <p:nvPr/>
          </p:nvSpPr>
          <p:spPr>
            <a:xfrm>
              <a:off x="6529960" y="1749624"/>
              <a:ext cx="2236042" cy="6123443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內容版面配置區 2">
              <a:extLst>
                <a:ext uri="{FF2B5EF4-FFF2-40B4-BE49-F238E27FC236}">
                  <a16:creationId xmlns:a16="http://schemas.microsoft.com/office/drawing/2014/main" id="{4C0156DC-96DB-4092-9508-DA783F099D65}"/>
                </a:ext>
              </a:extLst>
            </p:cNvPr>
            <p:cNvSpPr txBox="1">
              <a:spLocks/>
            </p:cNvSpPr>
            <p:nvPr/>
          </p:nvSpPr>
          <p:spPr>
            <a:xfrm>
              <a:off x="6529960" y="1895423"/>
              <a:ext cx="2236042" cy="59776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&lt;class '</a:t>
              </a:r>
              <a:r>
                <a:rPr lang="en-US" altLang="zh-TW" sz="11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pandas.core.frame.DataFrame</a:t>
              </a:r>
              <a:r>
                <a:rPr lang="en-US" altLang="zh-TW" sz="11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'&gt;</a:t>
              </a:r>
              <a:endParaRPr lang="zh-TW" altLang="zh-TW" sz="11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RangeIndex</a:t>
              </a:r>
              <a:r>
                <a:rPr lang="en-US" altLang="zh-TW" sz="11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: 25 entries, 0 to 24</a:t>
              </a:r>
              <a:endParaRPr lang="zh-TW" altLang="zh-TW" sz="11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Data columns (total 10 columns):</a:t>
              </a:r>
              <a:endParaRPr lang="zh-TW" altLang="zh-TW" sz="11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地區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6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姓名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25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號次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25 non-null int64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性別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25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出生年次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25 non-null int64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推薦政黨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25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得票數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25 non-null int64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得票率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25 non-null float64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當選註記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25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是否現任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25 non-null object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1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dtypes</a:t>
              </a: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float64(1), int64(3), object(6)</a:t>
              </a:r>
              <a:endParaRPr lang="zh-TW" altLang="zh-TW" sz="11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r>
                <a:rPr lang="en-US" altLang="zh-TW" sz="11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memory usage: 2.0+ KB</a:t>
              </a:r>
              <a:endParaRPr lang="zh-TW" altLang="zh-TW" sz="11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49C5462-5A5B-4B8A-B511-36E9F717D2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838" y="3110459"/>
            <a:ext cx="5472249" cy="28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1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99A3A8-5BC6-4145-B29F-2763F87D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58" y="684931"/>
            <a:ext cx="8813800" cy="3245139"/>
          </a:xfrm>
        </p:spPr>
        <p:txBody>
          <a:bodyPr>
            <a:normAutofit/>
          </a:bodyPr>
          <a:lstStyle/>
          <a:p>
            <a:r>
              <a:rPr lang="pt-BR" altLang="zh-TW" sz="1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target[['</a:t>
            </a:r>
            <a:r>
              <a:rPr lang="zh-TW" altLang="en-US" sz="1800" dirty="0">
                <a:latin typeface="Consolas" panose="020B0609020204030204" pitchFamily="49" charset="0"/>
              </a:rPr>
              <a:t>地區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姓名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推薦政黨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得票數</a:t>
            </a:r>
            <a:r>
              <a:rPr lang="en-US" altLang="zh-TW" sz="18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target['</a:t>
            </a:r>
            <a:r>
              <a:rPr lang="zh-TW" altLang="en-US" sz="1800" dirty="0">
                <a:latin typeface="Consolas" panose="020B0609020204030204" pitchFamily="49" charset="0"/>
              </a:rPr>
              <a:t>年齡</a:t>
            </a:r>
            <a:r>
              <a:rPr lang="en-US" altLang="zh-TW" sz="1800" dirty="0">
                <a:latin typeface="Consolas" panose="020B0609020204030204" pitchFamily="49" charset="0"/>
              </a:rPr>
              <a:t>'] = 2018-</a:t>
            </a:r>
            <a:r>
              <a:rPr lang="pt-BR" altLang="zh-TW" sz="1800" dirty="0">
                <a:latin typeface="Consolas" panose="020B0609020204030204" pitchFamily="49" charset="0"/>
              </a:rPr>
              <a:t>target['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target.drop('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', </a:t>
            </a:r>
            <a:r>
              <a:rPr lang="pt-BR" altLang="zh-TW" sz="18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target.set_index('</a:t>
            </a:r>
            <a:r>
              <a:rPr lang="zh-TW" altLang="en-US" sz="1800" dirty="0">
                <a:latin typeface="Consolas" panose="020B0609020204030204" pitchFamily="49" charset="0"/>
              </a:rPr>
              <a:t>地區</a:t>
            </a:r>
            <a:r>
              <a:rPr lang="en-US" altLang="zh-TW" sz="1800" dirty="0">
                <a:latin typeface="Consolas" panose="020B0609020204030204" pitchFamily="49" charset="0"/>
              </a:rPr>
              <a:t>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target.describe()</a:t>
            </a:r>
            <a:endParaRPr lang="zh-TW" altLang="en-US" sz="1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135DC0-B841-4794-875C-F0063413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0607FD-FA6F-463A-BCB4-9D0D54D4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745" y="277968"/>
            <a:ext cx="592929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載入選舉資料內容並顯示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25EC49-56DC-4D31-AD38-432BDBF959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725726"/>
            <a:ext cx="2920774" cy="29957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4F31D9-057F-4A4C-BB10-F83CC21D2AF2}"/>
              </a:ext>
            </a:extLst>
          </p:cNvPr>
          <p:cNvSpPr txBox="1"/>
          <p:nvPr/>
        </p:nvSpPr>
        <p:spPr>
          <a:xfrm>
            <a:off x="4694594" y="3541060"/>
            <a:ext cx="2708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1800" dirty="0">
                <a:latin typeface="Consolas" panose="020B0609020204030204" pitchFamily="49" charset="0"/>
              </a:rPr>
              <a:t>target.hist(bins=3)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89F7AA-91B9-4ECC-BA4C-F6A5EFBBBC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401" y="4067900"/>
            <a:ext cx="3282950" cy="231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4EA98D-BF7F-4F73-BDBC-C5D5F37DB0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0492" y="1533434"/>
            <a:ext cx="3134905" cy="48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7CEBBB-D7C0-4B96-A3BD-56E0B8C2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2367790"/>
            <a:ext cx="9137073" cy="3162011"/>
          </a:xfrm>
        </p:spPr>
        <p:txBody>
          <a:bodyPr>
            <a:normAutofit lnSpcReduction="10000"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target[['</a:t>
            </a:r>
            <a:r>
              <a:rPr lang="zh-TW" altLang="en-US" sz="2000" dirty="0">
                <a:latin typeface="Consolas" panose="020B0609020204030204" pitchFamily="49" charset="0"/>
              </a:rPr>
              <a:t>地區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姓名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推薦政黨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得票數</a:t>
            </a:r>
            <a:r>
              <a:rPr lang="en-US" altLang="zh-TW" sz="20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target['</a:t>
            </a:r>
            <a:r>
              <a:rPr lang="zh-TW" altLang="en-US" sz="2000" dirty="0">
                <a:latin typeface="Consolas" panose="020B0609020204030204" pitchFamily="49" charset="0"/>
              </a:rPr>
              <a:t>年齡</a:t>
            </a:r>
            <a:r>
              <a:rPr lang="en-US" altLang="zh-TW" sz="2000" dirty="0">
                <a:latin typeface="Consolas" panose="020B0609020204030204" pitchFamily="49" charset="0"/>
              </a:rPr>
              <a:t>'] = 2018-</a:t>
            </a:r>
            <a:r>
              <a:rPr lang="pt-BR" altLang="zh-TW" sz="2000" dirty="0">
                <a:latin typeface="Consolas" panose="020B0609020204030204" pitchFamily="49" charset="0"/>
              </a:rPr>
              <a:t>target['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target.drop('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', </a:t>
            </a:r>
            <a:r>
              <a:rPr lang="pt-BR" altLang="zh-TW" sz="20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target.set_index(['</a:t>
            </a:r>
            <a:r>
              <a:rPr lang="zh-TW" altLang="en-US" sz="2000" dirty="0">
                <a:latin typeface="Consolas" panose="020B0609020204030204" pitchFamily="49" charset="0"/>
              </a:rPr>
              <a:t>地區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推薦政黨</a:t>
            </a:r>
            <a:r>
              <a:rPr lang="en-US" altLang="zh-TW" sz="2000" dirty="0">
                <a:latin typeface="Consolas" panose="020B0609020204030204" pitchFamily="49" charset="0"/>
              </a:rPr>
              <a:t>'])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B0BA7-FE1E-474C-8E66-63576A7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9EC9089-BC08-474E-B689-D20D0D40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63" y="555059"/>
            <a:ext cx="43314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多層索引顯示資料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B846BF-0A6E-4DD3-95F7-A8DE794A9B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7436" y="1248796"/>
            <a:ext cx="265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3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C64252-B2BA-4D1F-A020-C176A037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926" y="2014392"/>
            <a:ext cx="8795327" cy="3245139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target[['</a:t>
            </a:r>
            <a:r>
              <a:rPr lang="zh-TW" altLang="en-US" sz="2000" dirty="0">
                <a:latin typeface="Consolas" panose="020B0609020204030204" pitchFamily="49" charset="0"/>
              </a:rPr>
              <a:t>地區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姓名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推薦政黨</a:t>
            </a:r>
            <a:r>
              <a:rPr lang="en-US" altLang="zh-TW" sz="2000" dirty="0">
                <a:latin typeface="Consolas" panose="020B0609020204030204" pitchFamily="49" charset="0"/>
              </a:rPr>
              <a:t>','</a:t>
            </a:r>
            <a:r>
              <a:rPr lang="zh-TW" altLang="en-US" sz="2000" dirty="0">
                <a:latin typeface="Consolas" panose="020B0609020204030204" pitchFamily="49" charset="0"/>
              </a:rPr>
              <a:t>得票數</a:t>
            </a:r>
            <a:r>
              <a:rPr lang="en-US" altLang="zh-TW" sz="20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target['</a:t>
            </a:r>
            <a:r>
              <a:rPr lang="zh-TW" altLang="en-US" sz="2000" dirty="0">
                <a:latin typeface="Consolas" panose="020B0609020204030204" pitchFamily="49" charset="0"/>
              </a:rPr>
              <a:t>年齡</a:t>
            </a:r>
            <a:r>
              <a:rPr lang="en-US" altLang="zh-TW" sz="2000" dirty="0">
                <a:latin typeface="Consolas" panose="020B0609020204030204" pitchFamily="49" charset="0"/>
              </a:rPr>
              <a:t>'] = 2018-</a:t>
            </a:r>
            <a:r>
              <a:rPr lang="pt-BR" altLang="zh-TW" sz="2000" dirty="0">
                <a:latin typeface="Consolas" panose="020B0609020204030204" pitchFamily="49" charset="0"/>
              </a:rPr>
              <a:t>target['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target.drop('</a:t>
            </a:r>
            <a:r>
              <a:rPr lang="zh-TW" altLang="en-US" sz="2000" dirty="0">
                <a:latin typeface="Consolas" panose="020B0609020204030204" pitchFamily="49" charset="0"/>
              </a:rPr>
              <a:t>出生年次</a:t>
            </a:r>
            <a:r>
              <a:rPr lang="en-US" altLang="zh-TW" sz="2000" dirty="0">
                <a:latin typeface="Consolas" panose="020B0609020204030204" pitchFamily="49" charset="0"/>
              </a:rPr>
              <a:t>', </a:t>
            </a:r>
            <a:r>
              <a:rPr lang="pt-BR" altLang="zh-TW" sz="20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 = target.set_index(['</a:t>
            </a:r>
            <a:r>
              <a:rPr lang="zh-TW" altLang="en-US" sz="2000" dirty="0">
                <a:latin typeface="Consolas" panose="020B0609020204030204" pitchFamily="49" charset="0"/>
              </a:rPr>
              <a:t>推薦政黨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地區</a:t>
            </a:r>
            <a:r>
              <a:rPr lang="en-US" altLang="zh-TW" sz="2000" dirty="0">
                <a:latin typeface="Consolas" panose="020B0609020204030204" pitchFamily="49" charset="0"/>
              </a:rPr>
              <a:t>']).</a:t>
            </a:r>
            <a:r>
              <a:rPr lang="pt-BR" altLang="zh-TW" sz="2000" dirty="0">
                <a:latin typeface="Consolas" panose="020B0609020204030204" pitchFamily="49" charset="0"/>
              </a:rPr>
              <a:t>sort_index()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target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5A522D-A097-4A7B-B23D-8F4385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D166800-C4CF-4EB1-97D0-7BA1B0C7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6" y="444499"/>
            <a:ext cx="45346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多層索引顯示資料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FD9BB3-6949-4259-92E8-B2A1751AED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114" y="776350"/>
            <a:ext cx="3181815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7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3D8964-333B-4A5F-8905-CC7CC4DA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zh-TW" sz="1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target[['</a:t>
            </a:r>
            <a:r>
              <a:rPr lang="zh-TW" altLang="en-US" sz="1800" dirty="0">
                <a:latin typeface="Consolas" panose="020B0609020204030204" pitchFamily="49" charset="0"/>
              </a:rPr>
              <a:t>地區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姓名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推薦政黨</a:t>
            </a:r>
            <a:r>
              <a:rPr lang="en-US" altLang="zh-TW" sz="1800" dirty="0">
                <a:latin typeface="Consolas" panose="020B0609020204030204" pitchFamily="49" charset="0"/>
              </a:rPr>
              <a:t>','</a:t>
            </a:r>
            <a:r>
              <a:rPr lang="zh-TW" altLang="en-US" sz="1800" dirty="0">
                <a:latin typeface="Consolas" panose="020B0609020204030204" pitchFamily="49" charset="0"/>
              </a:rPr>
              <a:t>得票數</a:t>
            </a:r>
            <a:r>
              <a:rPr lang="en-US" altLang="zh-TW" sz="18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target['</a:t>
            </a:r>
            <a:r>
              <a:rPr lang="zh-TW" altLang="en-US" sz="1800" dirty="0">
                <a:latin typeface="Consolas" panose="020B0609020204030204" pitchFamily="49" charset="0"/>
              </a:rPr>
              <a:t>年齡</a:t>
            </a:r>
            <a:r>
              <a:rPr lang="en-US" altLang="zh-TW" sz="1800" dirty="0">
                <a:latin typeface="Consolas" panose="020B0609020204030204" pitchFamily="49" charset="0"/>
              </a:rPr>
              <a:t>'] = 2018-</a:t>
            </a:r>
            <a:r>
              <a:rPr lang="pt-BR" altLang="zh-TW" sz="1800" dirty="0">
                <a:latin typeface="Consolas" panose="020B0609020204030204" pitchFamily="49" charset="0"/>
              </a:rPr>
              <a:t>target['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target.drop('</a:t>
            </a:r>
            <a:r>
              <a:rPr lang="zh-TW" altLang="en-US" sz="1800" dirty="0">
                <a:latin typeface="Consolas" panose="020B0609020204030204" pitchFamily="49" charset="0"/>
              </a:rPr>
              <a:t>出生年次</a:t>
            </a:r>
            <a:r>
              <a:rPr lang="en-US" altLang="zh-TW" sz="1800" dirty="0">
                <a:latin typeface="Consolas" panose="020B0609020204030204" pitchFamily="49" charset="0"/>
              </a:rPr>
              <a:t>', </a:t>
            </a:r>
            <a:r>
              <a:rPr lang="pt-BR" altLang="zh-TW" sz="18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target = target.set_index(['</a:t>
            </a:r>
            <a:r>
              <a:rPr lang="zh-TW" altLang="en-US" sz="1800" dirty="0">
                <a:latin typeface="Consolas" panose="020B0609020204030204" pitchFamily="49" charset="0"/>
              </a:rPr>
              <a:t>推薦政黨</a:t>
            </a:r>
            <a:r>
              <a:rPr lang="en-US" altLang="zh-TW" sz="1800" dirty="0">
                <a:latin typeface="Consolas" panose="020B0609020204030204" pitchFamily="49" charset="0"/>
              </a:rPr>
              <a:t>', '</a:t>
            </a:r>
            <a:r>
              <a:rPr lang="zh-TW" altLang="en-US" sz="1800" dirty="0">
                <a:latin typeface="Consolas" panose="020B0609020204030204" pitchFamily="49" charset="0"/>
              </a:rPr>
              <a:t>地區</a:t>
            </a:r>
            <a:r>
              <a:rPr lang="en-US" altLang="zh-TW" sz="1800" dirty="0">
                <a:latin typeface="Consolas" panose="020B0609020204030204" pitchFamily="49" charset="0"/>
              </a:rPr>
              <a:t>']).</a:t>
            </a:r>
            <a:r>
              <a:rPr lang="pt-BR" altLang="zh-TW" sz="1800" dirty="0">
                <a:latin typeface="Consolas" panose="020B0609020204030204" pitchFamily="49" charset="0"/>
              </a:rPr>
              <a:t>sort_index()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國民黨：</a:t>
            </a:r>
            <a:r>
              <a:rPr lang="en-US" altLang="zh-TW" sz="1800" dirty="0">
                <a:latin typeface="Consolas" panose="020B0609020204030204" pitchFamily="49" charset="0"/>
              </a:rPr>
              <a:t>\</a:t>
            </a:r>
            <a:r>
              <a:rPr lang="pt-BR" altLang="zh-TW" sz="1800" dirty="0">
                <a:latin typeface="Consolas" panose="020B0609020204030204" pitchFamily="49" charset="0"/>
              </a:rPr>
              <a:t>t{:&gt;10,d}</a:t>
            </a:r>
            <a:r>
              <a:rPr lang="zh-TW" altLang="en-US" sz="1800" dirty="0">
                <a:latin typeface="Consolas" panose="020B0609020204030204" pitchFamily="49" charset="0"/>
              </a:rPr>
              <a:t>票</a:t>
            </a:r>
            <a:r>
              <a:rPr lang="en-US" altLang="zh-TW" sz="1800" dirty="0">
                <a:latin typeface="Consolas" panose="020B0609020204030204" pitchFamily="49" charset="0"/>
              </a:rPr>
              <a:t>".</a:t>
            </a:r>
            <a:r>
              <a:rPr lang="pt-BR" altLang="zh-TW" sz="1800" dirty="0">
                <a:latin typeface="Consolas" panose="020B0609020204030204" pitchFamily="49" charset="0"/>
              </a:rPr>
              <a:t>format(target.loc['</a:t>
            </a:r>
            <a:r>
              <a:rPr lang="zh-TW" altLang="en-US" sz="1800" dirty="0">
                <a:latin typeface="Consolas" panose="020B0609020204030204" pitchFamily="49" charset="0"/>
              </a:rPr>
              <a:t>中國國民黨</a:t>
            </a:r>
            <a:r>
              <a:rPr lang="en-US" altLang="zh-TW" sz="1800" dirty="0">
                <a:latin typeface="Consolas" panose="020B0609020204030204" pitchFamily="49" charset="0"/>
              </a:rPr>
              <a:t>']['</a:t>
            </a:r>
            <a:r>
              <a:rPr lang="zh-TW" altLang="en-US" sz="1800" dirty="0">
                <a:latin typeface="Consolas" panose="020B0609020204030204" pitchFamily="49" charset="0"/>
              </a:rPr>
              <a:t>得票數</a:t>
            </a:r>
            <a:r>
              <a:rPr lang="en-US" altLang="zh-TW" sz="1800" dirty="0">
                <a:latin typeface="Consolas" panose="020B0609020204030204" pitchFamily="49" charset="0"/>
              </a:rPr>
              <a:t>'].</a:t>
            </a:r>
            <a:r>
              <a:rPr lang="pt-BR" altLang="zh-TW" sz="1800" dirty="0">
                <a:latin typeface="Consolas" panose="020B0609020204030204" pitchFamily="49" charset="0"/>
              </a:rPr>
              <a:t>sum()))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民進黨：</a:t>
            </a:r>
            <a:r>
              <a:rPr lang="en-US" altLang="zh-TW" sz="1800" dirty="0">
                <a:latin typeface="Consolas" panose="020B0609020204030204" pitchFamily="49" charset="0"/>
              </a:rPr>
              <a:t>\</a:t>
            </a:r>
            <a:r>
              <a:rPr lang="pt-BR" altLang="zh-TW" sz="1800" dirty="0">
                <a:latin typeface="Consolas" panose="020B0609020204030204" pitchFamily="49" charset="0"/>
              </a:rPr>
              <a:t>t{:&gt;10,d}</a:t>
            </a:r>
            <a:r>
              <a:rPr lang="zh-TW" altLang="en-US" sz="1800" dirty="0">
                <a:latin typeface="Consolas" panose="020B0609020204030204" pitchFamily="49" charset="0"/>
              </a:rPr>
              <a:t>票</a:t>
            </a:r>
            <a:r>
              <a:rPr lang="en-US" altLang="zh-TW" sz="1800" dirty="0">
                <a:latin typeface="Consolas" panose="020B0609020204030204" pitchFamily="49" charset="0"/>
              </a:rPr>
              <a:t>".</a:t>
            </a:r>
            <a:r>
              <a:rPr lang="pt-BR" altLang="zh-TW" sz="1800" dirty="0">
                <a:latin typeface="Consolas" panose="020B0609020204030204" pitchFamily="49" charset="0"/>
              </a:rPr>
              <a:t>format(target.loc['</a:t>
            </a:r>
            <a:r>
              <a:rPr lang="zh-TW" altLang="en-US" sz="1800" dirty="0">
                <a:latin typeface="Consolas" panose="020B0609020204030204" pitchFamily="49" charset="0"/>
              </a:rPr>
              <a:t>民主進步黨</a:t>
            </a:r>
            <a:r>
              <a:rPr lang="en-US" altLang="zh-TW" sz="1800" dirty="0">
                <a:latin typeface="Consolas" panose="020B0609020204030204" pitchFamily="49" charset="0"/>
              </a:rPr>
              <a:t>']['</a:t>
            </a:r>
            <a:r>
              <a:rPr lang="zh-TW" altLang="en-US" sz="1800" dirty="0">
                <a:latin typeface="Consolas" panose="020B0609020204030204" pitchFamily="49" charset="0"/>
              </a:rPr>
              <a:t>得票數</a:t>
            </a:r>
            <a:r>
              <a:rPr lang="en-US" altLang="zh-TW" sz="1800" dirty="0">
                <a:latin typeface="Consolas" panose="020B0609020204030204" pitchFamily="49" charset="0"/>
              </a:rPr>
              <a:t>'].</a:t>
            </a:r>
            <a:r>
              <a:rPr lang="pt-BR" altLang="zh-TW" sz="1800" dirty="0">
                <a:latin typeface="Consolas" panose="020B0609020204030204" pitchFamily="49" charset="0"/>
              </a:rPr>
              <a:t>sum()))</a:t>
            </a:r>
          </a:p>
          <a:p>
            <a:r>
              <a:rPr lang="pt-BR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其它：</a:t>
            </a:r>
            <a:r>
              <a:rPr lang="en-US" altLang="zh-TW" sz="1800" dirty="0">
                <a:latin typeface="Consolas" panose="020B0609020204030204" pitchFamily="49" charset="0"/>
              </a:rPr>
              <a:t>\</a:t>
            </a:r>
            <a:r>
              <a:rPr lang="pt-BR" altLang="zh-TW" sz="1800" dirty="0">
                <a:latin typeface="Consolas" panose="020B0609020204030204" pitchFamily="49" charset="0"/>
              </a:rPr>
              <a:t>t{:&gt;10,d}</a:t>
            </a:r>
            <a:r>
              <a:rPr lang="zh-TW" altLang="en-US" sz="1800" dirty="0">
                <a:latin typeface="Consolas" panose="020B0609020204030204" pitchFamily="49" charset="0"/>
              </a:rPr>
              <a:t>票</a:t>
            </a:r>
            <a:r>
              <a:rPr lang="en-US" altLang="zh-TW" sz="1800" dirty="0">
                <a:latin typeface="Consolas" panose="020B0609020204030204" pitchFamily="49" charset="0"/>
              </a:rPr>
              <a:t>".</a:t>
            </a:r>
            <a:r>
              <a:rPr lang="pt-BR" altLang="zh-TW" sz="1800" dirty="0">
                <a:latin typeface="Consolas" panose="020B0609020204030204" pitchFamily="49" charset="0"/>
              </a:rPr>
              <a:t>format(target.loc['</a:t>
            </a:r>
            <a:r>
              <a:rPr lang="zh-TW" altLang="en-US" sz="1800" dirty="0">
                <a:latin typeface="Consolas" panose="020B0609020204030204" pitchFamily="49" charset="0"/>
              </a:rPr>
              <a:t>無黨籍及未經政黨推薦</a:t>
            </a:r>
            <a:r>
              <a:rPr lang="en-US" altLang="zh-TW" sz="1800" dirty="0">
                <a:latin typeface="Consolas" panose="020B0609020204030204" pitchFamily="49" charset="0"/>
              </a:rPr>
              <a:t>']['</a:t>
            </a:r>
            <a:r>
              <a:rPr lang="zh-TW" altLang="en-US" sz="1800" dirty="0">
                <a:latin typeface="Consolas" panose="020B0609020204030204" pitchFamily="49" charset="0"/>
              </a:rPr>
              <a:t>得票數</a:t>
            </a:r>
            <a:r>
              <a:rPr lang="en-US" altLang="zh-TW" sz="1800" dirty="0">
                <a:latin typeface="Consolas" panose="020B0609020204030204" pitchFamily="49" charset="0"/>
              </a:rPr>
              <a:t>'].</a:t>
            </a:r>
            <a:r>
              <a:rPr lang="pt-BR" altLang="zh-TW" sz="1800" dirty="0">
                <a:latin typeface="Consolas" panose="020B0609020204030204" pitchFamily="49" charset="0"/>
              </a:rPr>
              <a:t>sum()))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0A2F2D-AA19-4E38-9E45-447105D2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43DF6F1-7B7B-4299-8F3E-99BA611C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891" y="527349"/>
            <a:ext cx="4469951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統計各政黨得票數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A5E78DA-4F54-44BC-859F-E861F3C300CF}"/>
              </a:ext>
            </a:extLst>
          </p:cNvPr>
          <p:cNvGrpSpPr/>
          <p:nvPr/>
        </p:nvGrpSpPr>
        <p:grpSpPr>
          <a:xfrm>
            <a:off x="6742383" y="1646238"/>
            <a:ext cx="3736434" cy="1018638"/>
            <a:chOff x="5977867" y="3567475"/>
            <a:chExt cx="2325624" cy="267188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144467C9-E264-4298-BB9D-239FF84F7451}"/>
                </a:ext>
              </a:extLst>
            </p:cNvPr>
            <p:cNvSpPr/>
            <p:nvPr/>
          </p:nvSpPr>
          <p:spPr>
            <a:xfrm>
              <a:off x="5977867" y="3567475"/>
              <a:ext cx="2325624" cy="267188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BC9B98-BE9C-47F1-B84A-ADE6A09D91E6}"/>
                </a:ext>
              </a:extLst>
            </p:cNvPr>
            <p:cNvSpPr txBox="1"/>
            <p:nvPr/>
          </p:nvSpPr>
          <p:spPr>
            <a:xfrm>
              <a:off x="6077886" y="3817468"/>
              <a:ext cx="2136981" cy="2421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國民黨：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4,182,875</a:t>
              </a: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票</a:t>
              </a:r>
            </a:p>
            <a:p>
              <a:pPr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民進黨：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3,399,976</a:t>
              </a: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票</a:t>
              </a:r>
            </a:p>
            <a:p>
              <a:pPr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其它：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990,337</a:t>
              </a: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票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13027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F03782-F7DA-4A07-A399-841A57F79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2673206"/>
            <a:ext cx="10515600" cy="3475221"/>
          </a:xfrm>
        </p:spPr>
        <p:txBody>
          <a:bodyPr>
            <a:normAutofit/>
          </a:bodyPr>
          <a:lstStyle/>
          <a:p>
            <a:r>
              <a:rPr lang="pt-BR" altLang="zh-TW" sz="16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import seaborn as sns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from matplotlib.font_manager import _rebuild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target = target[['</a:t>
            </a:r>
            <a:r>
              <a:rPr lang="zh-TW" altLang="en-US" sz="1600" dirty="0">
                <a:latin typeface="Consolas" panose="020B0609020204030204" pitchFamily="49" charset="0"/>
              </a:rPr>
              <a:t>地區</a:t>
            </a:r>
            <a:r>
              <a:rPr lang="en-US" altLang="zh-TW" sz="1600" dirty="0">
                <a:latin typeface="Consolas" panose="020B0609020204030204" pitchFamily="49" charset="0"/>
              </a:rPr>
              <a:t>','</a:t>
            </a:r>
            <a:r>
              <a:rPr lang="zh-TW" altLang="en-US" sz="1600" dirty="0">
                <a:latin typeface="Consolas" panose="020B0609020204030204" pitchFamily="49" charset="0"/>
              </a:rPr>
              <a:t>姓名</a:t>
            </a:r>
            <a:r>
              <a:rPr lang="en-US" altLang="zh-TW" sz="1600" dirty="0">
                <a:latin typeface="Consolas" panose="020B0609020204030204" pitchFamily="49" charset="0"/>
              </a:rPr>
              <a:t>','</a:t>
            </a:r>
            <a:r>
              <a:rPr lang="zh-TW" altLang="en-US" sz="1600" dirty="0">
                <a:latin typeface="Consolas" panose="020B0609020204030204" pitchFamily="49" charset="0"/>
              </a:rPr>
              <a:t>推薦政黨</a:t>
            </a:r>
            <a:r>
              <a:rPr lang="en-US" altLang="zh-TW" sz="1600" dirty="0">
                <a:latin typeface="Consolas" panose="020B0609020204030204" pitchFamily="49" charset="0"/>
              </a:rPr>
              <a:t>','</a:t>
            </a:r>
            <a:r>
              <a:rPr lang="zh-TW" altLang="en-US" sz="1600" dirty="0">
                <a:latin typeface="Consolas" panose="020B0609020204030204" pitchFamily="49" charset="0"/>
              </a:rPr>
              <a:t>得票數</a:t>
            </a:r>
            <a:r>
              <a:rPr lang="en-US" altLang="zh-TW" sz="1600" dirty="0">
                <a:latin typeface="Consolas" panose="020B0609020204030204" pitchFamily="49" charset="0"/>
              </a:rPr>
              <a:t>']].</a:t>
            </a:r>
            <a:r>
              <a:rPr lang="pt-BR" altLang="zh-TW" sz="1600" dirty="0">
                <a:latin typeface="Consolas" panose="020B0609020204030204" pitchFamily="49" charset="0"/>
              </a:rPr>
              <a:t>groupby(by = '</a:t>
            </a:r>
            <a:r>
              <a:rPr lang="zh-TW" altLang="en-US" sz="1600" dirty="0">
                <a:latin typeface="Consolas" panose="020B0609020204030204" pitchFamily="49" charset="0"/>
              </a:rPr>
              <a:t>推薦政黨</a:t>
            </a:r>
            <a:r>
              <a:rPr lang="en-US" altLang="zh-TW" sz="1600" dirty="0">
                <a:latin typeface="Consolas" panose="020B0609020204030204" pitchFamily="49" charset="0"/>
              </a:rPr>
              <a:t>')['</a:t>
            </a:r>
            <a:r>
              <a:rPr lang="zh-TW" altLang="en-US" sz="1600" dirty="0">
                <a:latin typeface="Consolas" panose="020B0609020204030204" pitchFamily="49" charset="0"/>
              </a:rPr>
              <a:t>得票數</a:t>
            </a:r>
            <a:r>
              <a:rPr lang="en-US" altLang="zh-TW" sz="1600" dirty="0">
                <a:latin typeface="Consolas" panose="020B0609020204030204" pitchFamily="49" charset="0"/>
              </a:rPr>
              <a:t>'].</a:t>
            </a:r>
            <a:r>
              <a:rPr lang="pt-BR" altLang="zh-TW" sz="1600" dirty="0">
                <a:latin typeface="Consolas" panose="020B0609020204030204" pitchFamily="49" charset="0"/>
              </a:rPr>
              <a:t>sum()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target.plot.pie(y='</a:t>
            </a:r>
            <a:r>
              <a:rPr lang="zh-TW" altLang="en-US" sz="1600" dirty="0">
                <a:latin typeface="Consolas" panose="020B0609020204030204" pitchFamily="49" charset="0"/>
              </a:rPr>
              <a:t>推薦政黨</a:t>
            </a:r>
            <a:r>
              <a:rPr lang="en-US" altLang="zh-TW" sz="1600" dirty="0">
                <a:latin typeface="Consolas" panose="020B0609020204030204" pitchFamily="49" charset="0"/>
              </a:rPr>
              <a:t>')</a:t>
            </a:r>
          </a:p>
          <a:p>
            <a:r>
              <a:rPr lang="pt-BR" altLang="zh-TW" sz="1600" dirty="0">
                <a:latin typeface="Consolas" panose="020B0609020204030204" pitchFamily="49" charset="0"/>
              </a:rPr>
              <a:t>target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2EF277E-8D2F-460D-94C9-F3BD1790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23EA7FB-AB67-42F7-BC6B-3467F77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624" y="681037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統計各政黨得票比率圓餅圖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4962BF-3BEA-4F9C-AEC2-3EC0F59BE2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5095" y="1710893"/>
            <a:ext cx="3507105" cy="31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3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9E1552-80CA-40B7-A991-D0716FF4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54" y="1419764"/>
            <a:ext cx="10515600" cy="5594195"/>
          </a:xfrm>
        </p:spPr>
        <p:txBody>
          <a:bodyPr>
            <a:normAutofit fontScale="55000" lnSpcReduction="20000"/>
          </a:bodyPr>
          <a:lstStyle/>
          <a:p>
            <a:r>
              <a:rPr lang="pt-BR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import seaborn as sns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from matplotlib.font_manager import _rebuild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_rebuild()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plt.rcParams['font.sans-serif'] = [u'SimHei']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sns.set_style("darkgrid",{"font.sans-serif":[u'SimHei', 'Arial']})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 = pd.read_excel('election_2018.xls')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data.fillna(method='ffill')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target[['</a:t>
            </a:r>
            <a:r>
              <a:rPr lang="zh-TW" altLang="en-US" sz="2800" dirty="0">
                <a:latin typeface="Consolas" panose="020B0609020204030204" pitchFamily="49" charset="0"/>
              </a:rPr>
              <a:t>地區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姓名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出生年次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推薦政黨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得票數</a:t>
            </a:r>
            <a:r>
              <a:rPr lang="en-US" altLang="zh-TW" sz="28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target['</a:t>
            </a:r>
            <a:r>
              <a:rPr lang="zh-TW" altLang="en-US" sz="2800" dirty="0">
                <a:latin typeface="Consolas" panose="020B0609020204030204" pitchFamily="49" charset="0"/>
              </a:rPr>
              <a:t>年齡</a:t>
            </a:r>
            <a:r>
              <a:rPr lang="en-US" altLang="zh-TW" sz="2800" dirty="0">
                <a:latin typeface="Consolas" panose="020B0609020204030204" pitchFamily="49" charset="0"/>
              </a:rPr>
              <a:t>'] = 2018-</a:t>
            </a:r>
            <a:r>
              <a:rPr lang="pt-BR" altLang="zh-TW" sz="2800" dirty="0">
                <a:latin typeface="Consolas" panose="020B0609020204030204" pitchFamily="49" charset="0"/>
              </a:rPr>
              <a:t>target['</a:t>
            </a:r>
            <a:r>
              <a:rPr lang="zh-TW" altLang="en-US" sz="2800" dirty="0">
                <a:latin typeface="Consolas" panose="020B0609020204030204" pitchFamily="49" charset="0"/>
              </a:rPr>
              <a:t>出生年次</a:t>
            </a:r>
            <a:r>
              <a:rPr lang="en-US" altLang="zh-TW" sz="28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target.drop('</a:t>
            </a:r>
            <a:r>
              <a:rPr lang="zh-TW" altLang="en-US" sz="2800" dirty="0">
                <a:latin typeface="Consolas" panose="020B0609020204030204" pitchFamily="49" charset="0"/>
              </a:rPr>
              <a:t>出生年次</a:t>
            </a:r>
            <a:r>
              <a:rPr lang="en-US" altLang="zh-TW" sz="2800" dirty="0">
                <a:latin typeface="Consolas" panose="020B0609020204030204" pitchFamily="49" charset="0"/>
              </a:rPr>
              <a:t>', </a:t>
            </a:r>
            <a:r>
              <a:rPr lang="pt-BR" altLang="zh-TW" sz="2800" dirty="0">
                <a:latin typeface="Consolas" panose="020B0609020204030204" pitchFamily="49" charset="0"/>
              </a:rPr>
              <a:t>axis=1)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target = target.set_index(['</a:t>
            </a:r>
            <a:r>
              <a:rPr lang="zh-TW" altLang="en-US" sz="2800" dirty="0">
                <a:latin typeface="Consolas" panose="020B0609020204030204" pitchFamily="49" charset="0"/>
              </a:rPr>
              <a:t>地區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tainan = target.loc['</a:t>
            </a:r>
            <a:r>
              <a:rPr lang="zh-TW" altLang="en-US" sz="2800" dirty="0">
                <a:latin typeface="Consolas" panose="020B0609020204030204" pitchFamily="49" charset="0"/>
              </a:rPr>
              <a:t>臺南市</a:t>
            </a:r>
            <a:r>
              <a:rPr lang="en-US" altLang="zh-TW" sz="2800" dirty="0">
                <a:latin typeface="Consolas" panose="020B0609020204030204" pitchFamily="49" charset="0"/>
              </a:rPr>
              <a:t>'][['</a:t>
            </a:r>
            <a:r>
              <a:rPr lang="zh-TW" altLang="en-US" sz="2800" dirty="0">
                <a:latin typeface="Consolas" panose="020B0609020204030204" pitchFamily="49" charset="0"/>
              </a:rPr>
              <a:t>姓名</a:t>
            </a:r>
            <a:r>
              <a:rPr lang="en-US" altLang="zh-TW" sz="2800" dirty="0">
                <a:latin typeface="Consolas" panose="020B0609020204030204" pitchFamily="49" charset="0"/>
              </a:rPr>
              <a:t>','</a:t>
            </a:r>
            <a:r>
              <a:rPr lang="zh-TW" altLang="en-US" sz="2800" dirty="0">
                <a:latin typeface="Consolas" panose="020B0609020204030204" pitchFamily="49" charset="0"/>
              </a:rPr>
              <a:t>得票數</a:t>
            </a:r>
            <a:r>
              <a:rPr lang="en-US" altLang="zh-TW" sz="2800" dirty="0">
                <a:latin typeface="Consolas" panose="020B0609020204030204" pitchFamily="49" charset="0"/>
              </a:rPr>
              <a:t>']]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tainan = tainan.set_index(['</a:t>
            </a:r>
            <a:r>
              <a:rPr lang="zh-TW" altLang="en-US" sz="2800" dirty="0">
                <a:latin typeface="Consolas" panose="020B0609020204030204" pitchFamily="49" charset="0"/>
              </a:rPr>
              <a:t>姓名</a:t>
            </a:r>
            <a:r>
              <a:rPr lang="en-US" altLang="zh-TW" sz="2800" dirty="0">
                <a:latin typeface="Consolas" panose="020B0609020204030204" pitchFamily="49" charset="0"/>
              </a:rPr>
              <a:t>'])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tainan.plot.pie(y='</a:t>
            </a:r>
            <a:r>
              <a:rPr lang="zh-TW" altLang="en-US" sz="2800" dirty="0">
                <a:latin typeface="Consolas" panose="020B0609020204030204" pitchFamily="49" charset="0"/>
              </a:rPr>
              <a:t>得票數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tainan.plot.bar()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F2276A9-8397-42E0-87EE-46D06E29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3A0548C-1747-4000-86EF-ABC2B687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200" y="582768"/>
            <a:ext cx="58928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統計台南市各候選人</a:t>
            </a:r>
            <a:br>
              <a:rPr lang="en-US" altLang="zh-TW" dirty="0"/>
            </a:br>
            <a:r>
              <a:rPr lang="zh-TW" altLang="en-US" dirty="0"/>
              <a:t>得票比率圓餅圖及長條圖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5EA121-E5EC-40DC-8A07-1E2214C1EB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68" y="1512045"/>
            <a:ext cx="2673532" cy="25228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06D683-AB61-40DA-8F18-F8C5CAEA12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5" y="4216861"/>
            <a:ext cx="3201670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146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0318A7D-8F6E-4820-9C67-ECDB7D55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09" y="0"/>
            <a:ext cx="5673436" cy="1166957"/>
          </a:xfrm>
        </p:spPr>
        <p:txBody>
          <a:bodyPr>
            <a:no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方法簡介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FF23BB-9BA8-40B1-906B-24C47C97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D41217-428C-483A-9670-C9F9F6DB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09" y="346940"/>
            <a:ext cx="5024133" cy="473075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函數</a:t>
            </a:r>
            <a:r>
              <a:rPr lang="en-US" altLang="zh-TW"/>
              <a:t>function</a:t>
            </a:r>
            <a:r>
              <a:rPr lang="zh-TW" altLang="en-US"/>
              <a:t>的定義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8CE266-FAE9-48EB-8745-9A7858F8B2CA}"/>
              </a:ext>
            </a:extLst>
          </p:cNvPr>
          <p:cNvSpPr txBox="1"/>
          <p:nvPr/>
        </p:nvSpPr>
        <p:spPr>
          <a:xfrm>
            <a:off x="3586467" y="2600281"/>
            <a:ext cx="50241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def func1(arg1, arg2):</a:t>
            </a:r>
          </a:p>
          <a:p>
            <a:r>
              <a:rPr lang="pt-BR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指令一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指令二 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...</a:t>
            </a: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pt-BR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51616318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5D1C39C-5210-469F-8CBF-3066DBE5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91" y="2005012"/>
            <a:ext cx="5839691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func1(arg1, arg2):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print(arg1)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print(arg2)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return arg1+arg2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print(func1(12, 34))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3DF26F-4DE0-4F22-939C-AC3589D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D00D420-F0D7-442D-B822-E09B3208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672" y="444499"/>
            <a:ext cx="54120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自訂函數的定義與使用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721C7A2-4EF6-4091-BA54-BDEA28961EA6}"/>
              </a:ext>
            </a:extLst>
          </p:cNvPr>
          <p:cNvGrpSpPr/>
          <p:nvPr/>
        </p:nvGrpSpPr>
        <p:grpSpPr>
          <a:xfrm>
            <a:off x="8042401" y="2919681"/>
            <a:ext cx="639781" cy="1018638"/>
            <a:chOff x="5977867" y="3567475"/>
            <a:chExt cx="2325624" cy="2671886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E6DD3DF7-AD7B-46F7-A28C-7A7F5E9058D7}"/>
                </a:ext>
              </a:extLst>
            </p:cNvPr>
            <p:cNvSpPr/>
            <p:nvPr/>
          </p:nvSpPr>
          <p:spPr>
            <a:xfrm>
              <a:off x="5977867" y="3567475"/>
              <a:ext cx="2325624" cy="267188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92FE758-41A1-4F0B-AC27-BCA2816EB1DD}"/>
                </a:ext>
              </a:extLst>
            </p:cNvPr>
            <p:cNvSpPr txBox="1"/>
            <p:nvPr/>
          </p:nvSpPr>
          <p:spPr>
            <a:xfrm>
              <a:off x="6261167" y="3692471"/>
              <a:ext cx="2042324" cy="24218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12</a:t>
              </a:r>
              <a:endParaRPr lang="zh-TW" altLang="zh-TW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34</a:t>
              </a:r>
              <a:endParaRPr lang="zh-TW" altLang="zh-TW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46</a:t>
              </a:r>
              <a:endParaRPr lang="zh-TW" altLang="zh-TW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746112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B0AC5D-5D6F-4CA8-B97F-CBCFBBE52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700" y="1991879"/>
            <a:ext cx="7086600" cy="362383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class shape: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 = x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 = y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info(self):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return (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CFE02F-6C72-493E-B5E1-3B6889E0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F02C78-82B2-422E-BC09-5C97ADDC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969" y="592003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class</a:t>
            </a:r>
            <a:r>
              <a:rPr lang="zh-TW" altLang="en-US" dirty="0"/>
              <a:t>的定義</a:t>
            </a:r>
          </a:p>
        </p:txBody>
      </p:sp>
    </p:spTree>
    <p:extLst>
      <p:ext uri="{BB962C8B-B14F-4D97-AF65-F5344CB8AC3E}">
        <p14:creationId xmlns:p14="http://schemas.microsoft.com/office/powerpoint/2010/main" val="211340474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85709E-00DF-49F4-9C0E-98088AFB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845" y="1908751"/>
            <a:ext cx="6606309" cy="3392922"/>
          </a:xfrm>
        </p:spPr>
        <p:txBody>
          <a:bodyPr/>
          <a:lstStyle/>
          <a:p>
            <a:r>
              <a:rPr lang="zh-TW" altLang="en-US" sz="2800" dirty="0"/>
              <a:t>💻</a:t>
            </a:r>
            <a:r>
              <a:rPr lang="zh-TW" altLang="en-US" sz="2800" dirty="0">
                <a:latin typeface="Consolas" panose="020B0609020204030204" pitchFamily="49" charset="0"/>
              </a:rPr>
              <a:t>起源於</a:t>
            </a:r>
            <a:r>
              <a:rPr lang="en-US" altLang="zh-TW" sz="2800" dirty="0">
                <a:latin typeface="Consolas" panose="020B0609020204030204" pitchFamily="49" charset="0"/>
              </a:rPr>
              <a:t>2008</a:t>
            </a:r>
            <a:r>
              <a:rPr lang="zh-TW" altLang="en-US" sz="2800" dirty="0">
                <a:latin typeface="Consolas" panose="020B0609020204030204" pitchFamily="49" charset="0"/>
              </a:rPr>
              <a:t>年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💻名字</a:t>
            </a:r>
            <a:r>
              <a:rPr lang="zh-TW" altLang="en-US" sz="2800" dirty="0">
                <a:latin typeface="Consolas" panose="020B0609020204030204" pitchFamily="49" charset="0"/>
              </a:rPr>
              <a:t>來自於</a:t>
            </a:r>
            <a:r>
              <a:rPr lang="en-US" altLang="zh-TW" sz="2800" dirty="0">
                <a:latin typeface="Consolas" panose="020B0609020204030204" pitchFamily="49" charset="0"/>
              </a:rPr>
              <a:t>Panel Data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💻提供</a:t>
            </a:r>
            <a:r>
              <a:rPr lang="en-US" altLang="zh-TW" sz="2800" dirty="0">
                <a:latin typeface="Consolas" panose="020B0609020204030204" pitchFamily="49" charset="0"/>
              </a:rPr>
              <a:t>3</a:t>
            </a:r>
            <a:r>
              <a:rPr lang="zh-TW" altLang="en-US" sz="2800" dirty="0">
                <a:latin typeface="Consolas" panose="020B0609020204030204" pitchFamily="49" charset="0"/>
              </a:rPr>
              <a:t>種主要的資料結構：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zh-TW" altLang="en-US" dirty="0">
                <a:latin typeface="Consolas" panose="020B0609020204030204" pitchFamily="49" charset="0"/>
              </a:rPr>
              <a:t>🔹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Series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（一維的）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🔹</a:t>
            </a:r>
            <a:r>
              <a:rPr lang="en-US" altLang="zh-TW" sz="24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DataFrame</a:t>
            </a:r>
            <a:r>
              <a:rPr lang="zh-TW" altLang="en-US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（二維的）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🔹</a:t>
            </a:r>
            <a:r>
              <a:rPr lang="en-US" altLang="zh-TW" sz="2400" dirty="0">
                <a:latin typeface="Consolas" panose="020B0609020204030204" pitchFamily="49" charset="0"/>
                <a:ea typeface="微軟正黑體" panose="020B0604030504040204" pitchFamily="34" charset="-120"/>
              </a:rPr>
              <a:t>Panel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💻</a:t>
            </a:r>
            <a:r>
              <a:rPr lang="zh-TW" altLang="en-US" sz="2600" dirty="0">
                <a:latin typeface="Consolas" panose="020B0609020204030204" pitchFamily="49" charset="0"/>
              </a:rPr>
              <a:t>標準引入方式</a:t>
            </a:r>
            <a:r>
              <a:rPr lang="en-US" altLang="zh-TW" sz="2600" dirty="0">
                <a:latin typeface="Consolas" panose="020B0609020204030204" pitchFamily="49" charset="0"/>
                <a:sym typeface="Wingdings" panose="05000000000000000000" pitchFamily="2" charset="2"/>
              </a:rPr>
              <a:t>import pandas as pd</a:t>
            </a:r>
            <a:endParaRPr lang="en-US" altLang="zh-TW" sz="26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C485D9-21B7-41F9-9865-A4D5C2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37BE5B7-BC9E-4290-822E-F2DCE47A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442" y="48477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什麼是</a:t>
            </a:r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58F716-30AE-4917-8CF3-4B3AA0C658AA}"/>
              </a:ext>
            </a:extLst>
          </p:cNvPr>
          <p:cNvSpPr txBox="1"/>
          <p:nvPr/>
        </p:nvSpPr>
        <p:spPr>
          <a:xfrm>
            <a:off x="339436" y="188409"/>
            <a:ext cx="505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介紹與使用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673898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BE79DEC-A8CA-4005-A1F2-37D328EA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491" y="1825624"/>
            <a:ext cx="553489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class shape: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 = x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 = y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info(self):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return (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if __name__ == '__main__':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a = shape(100, 200)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b = shape(200, 300)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print(a.info())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print(b.info())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17EF73-6DE4-445E-9082-92EDA30B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46E3C29-01F6-43A6-925E-B3C5D52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380" y="681037"/>
            <a:ext cx="600363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定義類別</a:t>
            </a:r>
            <a:br>
              <a:rPr lang="en-US" altLang="zh-TW" dirty="0"/>
            </a:br>
            <a:r>
              <a:rPr lang="zh-TW" altLang="en-US" dirty="0"/>
              <a:t>並建立執行實例</a:t>
            </a:r>
            <a:r>
              <a:rPr lang="en-US" altLang="zh-TW" dirty="0"/>
              <a:t>instance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EE4F59A-3C88-4DCC-9C1B-F3081599663A}"/>
              </a:ext>
            </a:extLst>
          </p:cNvPr>
          <p:cNvGrpSpPr/>
          <p:nvPr/>
        </p:nvGrpSpPr>
        <p:grpSpPr>
          <a:xfrm>
            <a:off x="7361382" y="3493788"/>
            <a:ext cx="1858981" cy="756393"/>
            <a:chOff x="5977867" y="3567475"/>
            <a:chExt cx="2325624" cy="2671886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FDB43FFE-0089-4CBF-A2AB-A82C52FD7585}"/>
                </a:ext>
              </a:extLst>
            </p:cNvPr>
            <p:cNvSpPr/>
            <p:nvPr/>
          </p:nvSpPr>
          <p:spPr>
            <a:xfrm>
              <a:off x="5977867" y="3567475"/>
              <a:ext cx="2325624" cy="2671886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1B90DD4-82E9-40B7-96EA-AF1CB67F6573}"/>
                </a:ext>
              </a:extLst>
            </p:cNvPr>
            <p:cNvSpPr txBox="1"/>
            <p:nvPr/>
          </p:nvSpPr>
          <p:spPr>
            <a:xfrm>
              <a:off x="6261167" y="3692472"/>
              <a:ext cx="2042324" cy="1497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(100, 200)</a:t>
              </a:r>
              <a:endParaRPr lang="zh-TW" altLang="zh-TW" sz="1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(200, 300)</a:t>
              </a:r>
              <a:endParaRPr lang="zh-TW" altLang="zh-TW" sz="1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90306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292192F-3B59-4CD7-A1E9-F1D5747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109" y="1853334"/>
            <a:ext cx="7252855" cy="42703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class circle(shape):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__(self, x, y, r):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super().__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__(x, y)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self.r</a:t>
            </a:r>
            <a:r>
              <a:rPr lang="en-US" altLang="zh-TW" sz="2800" dirty="0">
                <a:latin typeface="Consolas" panose="020B0609020204030204" pitchFamily="49" charset="0"/>
              </a:rPr>
              <a:t> = r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info(self):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return ("</a:t>
            </a:r>
            <a:r>
              <a:rPr lang="zh-TW" altLang="en-US" sz="2800" dirty="0">
                <a:latin typeface="Consolas" panose="020B0609020204030204" pitchFamily="49" charset="0"/>
              </a:rPr>
              <a:t>圓形</a:t>
            </a:r>
            <a:r>
              <a:rPr lang="en-US" altLang="zh-TW" sz="2800" dirty="0">
                <a:latin typeface="Consolas" panose="020B0609020204030204" pitchFamily="49" charset="0"/>
              </a:rPr>
              <a:t>",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class rectangle(shape):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__(self, x, y, w, h):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super().__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__(x, y)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self.w</a:t>
            </a:r>
            <a:r>
              <a:rPr lang="en-US" altLang="zh-TW" sz="2800" dirty="0">
                <a:latin typeface="Consolas" panose="020B0609020204030204" pitchFamily="49" charset="0"/>
              </a:rPr>
              <a:t> = w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self.h</a:t>
            </a:r>
            <a:r>
              <a:rPr lang="en-US" altLang="zh-TW" sz="2800" dirty="0">
                <a:latin typeface="Consolas" panose="020B0609020204030204" pitchFamily="49" charset="0"/>
              </a:rPr>
              <a:t> = h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info(self):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return ("</a:t>
            </a:r>
            <a:r>
              <a:rPr lang="zh-TW" altLang="en-US" sz="2800" dirty="0">
                <a:latin typeface="Consolas" panose="020B0609020204030204" pitchFamily="49" charset="0"/>
              </a:rPr>
              <a:t>矩形</a:t>
            </a:r>
            <a:r>
              <a:rPr lang="en-US" altLang="zh-TW" sz="2800" dirty="0">
                <a:latin typeface="Consolas" panose="020B0609020204030204" pitchFamily="49" charset="0"/>
              </a:rPr>
              <a:t>",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self.w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self.h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E52125-D10F-4FE1-B357-1F3898B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50EB87-E967-4F4B-B969-87A540DC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109" y="560964"/>
            <a:ext cx="95407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繼承類別的方式</a:t>
            </a:r>
            <a:br>
              <a:rPr lang="en-US" altLang="zh-TW" dirty="0"/>
            </a:br>
            <a:r>
              <a:rPr lang="zh-TW" altLang="en-US" dirty="0"/>
              <a:t>（從形狀類別繼承而來的圓形和矩形類別）</a:t>
            </a:r>
          </a:p>
        </p:txBody>
      </p:sp>
    </p:spTree>
    <p:extLst>
      <p:ext uri="{BB962C8B-B14F-4D97-AF65-F5344CB8AC3E}">
        <p14:creationId xmlns:p14="http://schemas.microsoft.com/office/powerpoint/2010/main" val="3258732690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04ACDA6-A6EC-496C-BAEB-A5586115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382" y="1908639"/>
            <a:ext cx="7326745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a = shape(100, 200)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b = shape(200, 300)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c = circle(100, 200, 50)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 = rectangle(100, 200, 50, 50)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shapes = [a, b, c, d]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s in shapes: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print(s.info())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682EB68-8B14-4E00-B79E-D4A83AD4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0E76597-851B-40AD-8FB2-52D0E460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42" y="582768"/>
            <a:ext cx="57815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主程式產生一些執行實例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9E909E-76C8-4F40-925E-6684058DE7EC}"/>
              </a:ext>
            </a:extLst>
          </p:cNvPr>
          <p:cNvGrpSpPr/>
          <p:nvPr/>
        </p:nvGrpSpPr>
        <p:grpSpPr>
          <a:xfrm>
            <a:off x="7693890" y="2249188"/>
            <a:ext cx="3426691" cy="1336830"/>
            <a:chOff x="5977866" y="3567475"/>
            <a:chExt cx="4286862" cy="472222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E84F0795-87DB-4ED3-AE58-012333561F40}"/>
                </a:ext>
              </a:extLst>
            </p:cNvPr>
            <p:cNvSpPr/>
            <p:nvPr/>
          </p:nvSpPr>
          <p:spPr>
            <a:xfrm>
              <a:off x="5977866" y="3567475"/>
              <a:ext cx="4286862" cy="472222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7C6BF8-632B-4433-B79F-27B79DC57B36}"/>
                </a:ext>
              </a:extLst>
            </p:cNvPr>
            <p:cNvSpPr txBox="1"/>
            <p:nvPr/>
          </p:nvSpPr>
          <p:spPr>
            <a:xfrm>
              <a:off x="5977867" y="3692473"/>
              <a:ext cx="4286861" cy="4240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(100, 200)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(200, 300)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('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圓形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100, 200, 50)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('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矩形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100, 200, 50, 50)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568858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1E8505-8B77-4F4F-9C93-D82AC052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154" y="1576243"/>
            <a:ext cx="583969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class shape: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__</a:t>
            </a:r>
            <a:r>
              <a:rPr lang="en-US" altLang="zh-TW" sz="2800" dirty="0" err="1">
                <a:latin typeface="Consolas" panose="020B0609020204030204" pitchFamily="49" charset="0"/>
              </a:rPr>
              <a:t>init</a:t>
            </a:r>
            <a:r>
              <a:rPr lang="en-US" altLang="zh-TW" sz="28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 = x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 = y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info(self):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return (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def move(self, dx, </a:t>
            </a:r>
            <a:r>
              <a:rPr lang="en-US" altLang="zh-TW" sz="2800" dirty="0" err="1">
                <a:latin typeface="Consolas" panose="020B0609020204030204" pitchFamily="49" charset="0"/>
              </a:rPr>
              <a:t>dy</a:t>
            </a:r>
            <a:r>
              <a:rPr lang="en-US" altLang="zh-TW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self.x</a:t>
            </a:r>
            <a:r>
              <a:rPr lang="en-US" altLang="zh-TW" sz="2800" dirty="0">
                <a:latin typeface="Consolas" panose="020B0609020204030204" pitchFamily="49" charset="0"/>
              </a:rPr>
              <a:t> += dx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self.y</a:t>
            </a:r>
            <a:r>
              <a:rPr lang="en-US" altLang="zh-TW" sz="2800" dirty="0">
                <a:latin typeface="Consolas" panose="020B0609020204030204" pitchFamily="49" charset="0"/>
              </a:rPr>
              <a:t> += </a:t>
            </a:r>
            <a:r>
              <a:rPr lang="en-US" altLang="zh-TW" sz="2800" dirty="0" err="1">
                <a:latin typeface="Consolas" panose="020B0609020204030204" pitchFamily="49" charset="0"/>
              </a:rPr>
              <a:t>dy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A43AA7-20D0-49DD-A53A-36BC8F1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1F4DEA7-639A-4536-9D5E-2C6F844F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0" y="444499"/>
            <a:ext cx="529243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在父類別中建立</a:t>
            </a:r>
            <a:br>
              <a:rPr lang="en-US" altLang="zh-TW" dirty="0"/>
            </a:br>
            <a:r>
              <a:rPr lang="zh-TW" altLang="en-US" dirty="0"/>
              <a:t>可被子類別呼叫的函數</a:t>
            </a:r>
          </a:p>
        </p:txBody>
      </p:sp>
    </p:spTree>
    <p:extLst>
      <p:ext uri="{BB962C8B-B14F-4D97-AF65-F5344CB8AC3E}">
        <p14:creationId xmlns:p14="http://schemas.microsoft.com/office/powerpoint/2010/main" val="2500172338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BEA9F8-67B0-4376-A20A-5D85FBA7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228" y="2005012"/>
            <a:ext cx="7474527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d = rectangle(100, 200, 50, 50)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print(d.info())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往</a:t>
            </a:r>
            <a:r>
              <a:rPr lang="en-US" altLang="zh-TW" sz="2800" dirty="0">
                <a:latin typeface="Consolas" panose="020B0609020204030204" pitchFamily="49" charset="0"/>
              </a:rPr>
              <a:t>x</a:t>
            </a:r>
            <a:r>
              <a:rPr lang="zh-TW" altLang="en-US" sz="2800" dirty="0">
                <a:latin typeface="Consolas" panose="020B0609020204030204" pitchFamily="49" charset="0"/>
              </a:rPr>
              <a:t>前進</a:t>
            </a:r>
            <a:r>
              <a:rPr lang="en-US" altLang="zh-TW" sz="2800" dirty="0">
                <a:latin typeface="Consolas" panose="020B0609020204030204" pitchFamily="49" charset="0"/>
              </a:rPr>
              <a:t>50</a:t>
            </a:r>
            <a:r>
              <a:rPr lang="zh-TW" altLang="en-US" sz="2800" dirty="0">
                <a:latin typeface="Consolas" panose="020B0609020204030204" pitchFamily="49" charset="0"/>
              </a:rPr>
              <a:t>點，</a:t>
            </a:r>
            <a:r>
              <a:rPr lang="en-US" altLang="zh-TW" sz="2800" dirty="0">
                <a:latin typeface="Consolas" panose="020B0609020204030204" pitchFamily="49" charset="0"/>
              </a:rPr>
              <a:t>y</a:t>
            </a:r>
            <a:r>
              <a:rPr lang="zh-TW" altLang="en-US" sz="2800" dirty="0">
                <a:latin typeface="Consolas" panose="020B0609020204030204" pitchFamily="49" charset="0"/>
              </a:rPr>
              <a:t>後退</a:t>
            </a:r>
            <a:r>
              <a:rPr lang="en-US" altLang="zh-TW" sz="2800" dirty="0">
                <a:latin typeface="Consolas" panose="020B0609020204030204" pitchFamily="49" charset="0"/>
              </a:rPr>
              <a:t>20</a:t>
            </a:r>
            <a:r>
              <a:rPr lang="zh-TW" altLang="en-US" sz="2800" dirty="0">
                <a:latin typeface="Consolas" panose="020B0609020204030204" pitchFamily="49" charset="0"/>
              </a:rPr>
              <a:t>點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d.move</a:t>
            </a:r>
            <a:r>
              <a:rPr lang="en-US" altLang="zh-TW" sz="2800" dirty="0">
                <a:latin typeface="Consolas" panose="020B0609020204030204" pitchFamily="49" charset="0"/>
              </a:rPr>
              <a:t>(50, -20)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print(d.info())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543BAB-F03A-452B-9A20-D859F950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D11927-FF9E-475E-A02E-F1EFE59C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8" y="681037"/>
            <a:ext cx="63726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使用子類別建立的執行實例呼叫父類別定義的函數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DC9066B-2252-4407-9DC5-0CBEF595433A}"/>
              </a:ext>
            </a:extLst>
          </p:cNvPr>
          <p:cNvGrpSpPr/>
          <p:nvPr/>
        </p:nvGrpSpPr>
        <p:grpSpPr>
          <a:xfrm>
            <a:off x="6555509" y="4345842"/>
            <a:ext cx="3426691" cy="992776"/>
            <a:chOff x="5977866" y="3567475"/>
            <a:chExt cx="4286862" cy="472222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AE840FAF-CE8E-4E81-B774-E0FD8CBBDF4B}"/>
                </a:ext>
              </a:extLst>
            </p:cNvPr>
            <p:cNvSpPr/>
            <p:nvPr/>
          </p:nvSpPr>
          <p:spPr>
            <a:xfrm>
              <a:off x="5977866" y="3567475"/>
              <a:ext cx="4286862" cy="472222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CFE35-877A-40E9-B7D1-37AE4F6D22A8}"/>
                </a:ext>
              </a:extLst>
            </p:cNvPr>
            <p:cNvSpPr txBox="1"/>
            <p:nvPr/>
          </p:nvSpPr>
          <p:spPr>
            <a:xfrm>
              <a:off x="5977867" y="3692473"/>
              <a:ext cx="4286861" cy="3261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('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矩形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100, 200, 50, 50)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往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x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前進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50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點，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y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後退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20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點</a:t>
              </a:r>
            </a:p>
            <a:p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('</a:t>
              </a:r>
              <a:r>
                <a:rPr lang="zh-TW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矩形</a:t>
              </a:r>
              <a:r>
                <a:rPr lang="en-US" altLang="zh-TW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', 150, 180, 50, 50)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839783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26EAB5-3E38-4F97-85B3-2812A0EF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36" y="2409752"/>
            <a:ext cx="9912927" cy="269095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class poker():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def __</a:t>
            </a:r>
            <a:r>
              <a:rPr lang="en-US" altLang="zh-TW" sz="2400" dirty="0" err="1">
                <a:latin typeface="Consolas" panose="020B0609020204030204" pitchFamily="49" charset="0"/>
              </a:rPr>
              <a:t>init</a:t>
            </a:r>
            <a:r>
              <a:rPr lang="en-US" altLang="zh-TW" sz="24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self.deck</a:t>
            </a:r>
            <a:r>
              <a:rPr lang="en-US" altLang="zh-TW" sz="2400" dirty="0">
                <a:latin typeface="Consolas" panose="020B0609020204030204" pitchFamily="49" charset="0"/>
              </a:rPr>
              <a:t> = [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range(52)]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random.shuffle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self.deck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self.card_type</a:t>
            </a:r>
            <a:r>
              <a:rPr lang="en-US" altLang="zh-TW" sz="2400" dirty="0">
                <a:latin typeface="Consolas" panose="020B0609020204030204" pitchFamily="49" charset="0"/>
              </a:rPr>
              <a:t> = ['</a:t>
            </a:r>
            <a:r>
              <a:rPr lang="zh-TW" altLang="en-US" sz="2400" dirty="0">
                <a:latin typeface="Consolas" panose="020B0609020204030204" pitchFamily="49" charset="0"/>
              </a:rPr>
              <a:t>黑桃</a:t>
            </a:r>
            <a:r>
              <a:rPr lang="en-US" altLang="zh-TW" sz="2400" dirty="0">
                <a:latin typeface="Consolas" panose="020B0609020204030204" pitchFamily="49" charset="0"/>
              </a:rPr>
              <a:t>', '</a:t>
            </a:r>
            <a:r>
              <a:rPr lang="zh-TW" altLang="en-US" sz="2400" dirty="0">
                <a:latin typeface="Consolas" panose="020B0609020204030204" pitchFamily="49" charset="0"/>
              </a:rPr>
              <a:t>紅心</a:t>
            </a:r>
            <a:r>
              <a:rPr lang="en-US" altLang="zh-TW" sz="2400" dirty="0">
                <a:latin typeface="Consolas" panose="020B0609020204030204" pitchFamily="49" charset="0"/>
              </a:rPr>
              <a:t>', '</a:t>
            </a:r>
            <a:r>
              <a:rPr lang="zh-TW" altLang="en-US" sz="2400" dirty="0">
                <a:latin typeface="Consolas" panose="020B0609020204030204" pitchFamily="49" charset="0"/>
              </a:rPr>
              <a:t>梅花</a:t>
            </a:r>
            <a:r>
              <a:rPr lang="en-US" altLang="zh-TW" sz="2400" dirty="0">
                <a:latin typeface="Consolas" panose="020B0609020204030204" pitchFamily="49" charset="0"/>
              </a:rPr>
              <a:t>', '</a:t>
            </a:r>
            <a:r>
              <a:rPr lang="zh-TW" altLang="en-US" sz="2400" dirty="0">
                <a:latin typeface="Consolas" panose="020B0609020204030204" pitchFamily="49" charset="0"/>
              </a:rPr>
              <a:t>方塊</a:t>
            </a:r>
            <a:r>
              <a:rPr lang="en-US" altLang="zh-TW" sz="2400" dirty="0">
                <a:latin typeface="Consolas" panose="020B0609020204030204" pitchFamily="49" charset="0"/>
              </a:rPr>
              <a:t>']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400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2DC1F4-DC47-46A1-9A4B-AB6DC96B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63D1EB8-208D-4FEC-AD75-12527E5F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019" y="681037"/>
            <a:ext cx="47562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撲克牌的類別定義</a:t>
            </a:r>
          </a:p>
        </p:txBody>
      </p:sp>
    </p:spTree>
    <p:extLst>
      <p:ext uri="{BB962C8B-B14F-4D97-AF65-F5344CB8AC3E}">
        <p14:creationId xmlns:p14="http://schemas.microsoft.com/office/powerpoint/2010/main" val="3237622649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79E7AF8-3B39-499A-9943-D2AAED1A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772" y="1760971"/>
            <a:ext cx="8370455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decode(self, card):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sz="2800" dirty="0">
                <a:latin typeface="Consolas" panose="020B0609020204030204" pitchFamily="49" charset="0"/>
              </a:rPr>
              <a:t>suit = </a:t>
            </a:r>
            <a:r>
              <a:rPr lang="en-US" altLang="zh-TW" sz="2800" dirty="0" err="1">
                <a:latin typeface="Consolas" panose="020B0609020204030204" pitchFamily="49" charset="0"/>
              </a:rPr>
              <a:t>self.card_type</a:t>
            </a:r>
            <a:r>
              <a:rPr lang="en-US" altLang="zh-TW" sz="2800" dirty="0">
                <a:latin typeface="Consolas" panose="020B0609020204030204" pitchFamily="49" charset="0"/>
              </a:rPr>
              <a:t>[card // 13]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no = card % 13 + 1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if no == 1: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	</a:t>
            </a:r>
            <a:r>
              <a:rPr lang="en-US" altLang="zh-TW" sz="2800" dirty="0">
                <a:latin typeface="Consolas" panose="020B0609020204030204" pitchFamily="49" charset="0"/>
              </a:rPr>
              <a:t>no = 'A'</a:t>
            </a:r>
          </a:p>
          <a:p>
            <a:r>
              <a:rPr lang="zh-TW" altLang="en-US" sz="2800" dirty="0"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</a:rPr>
              <a:t>	</a:t>
            </a:r>
            <a:r>
              <a:rPr lang="en-US" altLang="zh-TW" sz="2800" dirty="0" err="1">
                <a:latin typeface="Consolas" panose="020B0609020204030204" pitchFamily="49" charset="0"/>
              </a:rPr>
              <a:t>elif</a:t>
            </a:r>
            <a:r>
              <a:rPr lang="en-US" altLang="zh-TW" sz="2800" dirty="0">
                <a:latin typeface="Consolas" panose="020B0609020204030204" pitchFamily="49" charset="0"/>
              </a:rPr>
              <a:t> no &gt; 10: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no = </a:t>
            </a:r>
            <a:r>
              <a:rPr lang="en-US" altLang="zh-TW" sz="2800" dirty="0" err="1">
                <a:latin typeface="Consolas" panose="020B0609020204030204" pitchFamily="49" charset="0"/>
              </a:rPr>
              <a:t>chr</a:t>
            </a:r>
            <a:r>
              <a:rPr lang="en-US" altLang="zh-TW" sz="2800" dirty="0">
                <a:latin typeface="Consolas" panose="020B0609020204030204" pitchFamily="49" charset="0"/>
              </a:rPr>
              <a:t>((no - 11) + </a:t>
            </a:r>
            <a:r>
              <a:rPr lang="en-US" altLang="zh-TW" sz="2800" dirty="0" err="1">
                <a:latin typeface="Consolas" panose="020B0609020204030204" pitchFamily="49" charset="0"/>
              </a:rPr>
              <a:t>ord</a:t>
            </a:r>
            <a:r>
              <a:rPr lang="en-US" altLang="zh-TW" sz="2800" dirty="0">
                <a:latin typeface="Consolas" panose="020B0609020204030204" pitchFamily="49" charset="0"/>
              </a:rPr>
              <a:t>('J'))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return (suit, str(no))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878AB4-94A5-4DF9-98D3-FBE433E0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E29692C-4374-44E0-888C-DF0A9D80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327" y="444499"/>
            <a:ext cx="45438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撲克牌的解碼函數</a:t>
            </a:r>
          </a:p>
        </p:txBody>
      </p:sp>
    </p:spTree>
    <p:extLst>
      <p:ext uri="{BB962C8B-B14F-4D97-AF65-F5344CB8AC3E}">
        <p14:creationId xmlns:p14="http://schemas.microsoft.com/office/powerpoint/2010/main" val="3771076508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B5B53BD-56BD-4E1F-9B3A-F930EA99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100" y="2573770"/>
            <a:ext cx="8813800" cy="2912630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</a:t>
            </a:r>
            <a:r>
              <a:rPr lang="en-US" altLang="zh-TW" sz="2800" dirty="0" err="1">
                <a:latin typeface="Consolas" panose="020B0609020204030204" pitchFamily="49" charset="0"/>
              </a:rPr>
              <a:t>showAll</a:t>
            </a:r>
            <a:r>
              <a:rPr lang="en-US" altLang="zh-TW" sz="28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for card in </a:t>
            </a:r>
            <a:r>
              <a:rPr lang="en-US" altLang="zh-TW" sz="2800" dirty="0" err="1">
                <a:latin typeface="Consolas" panose="020B0609020204030204" pitchFamily="49" charset="0"/>
              </a:rPr>
              <a:t>self.deck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self.decode</a:t>
            </a:r>
            <a:r>
              <a:rPr lang="en-US" altLang="zh-TW" sz="2800" dirty="0">
                <a:latin typeface="Consolas" panose="020B0609020204030204" pitchFamily="49" charset="0"/>
              </a:rPr>
              <a:t>(card), end='')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9C227B-87B3-4248-8B0F-62EA754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43C4C21-460D-4B05-8A06-91F00F40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763" y="681037"/>
            <a:ext cx="484864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撲克牌的顯示所有牌內容之函數</a:t>
            </a:r>
          </a:p>
        </p:txBody>
      </p:sp>
    </p:spTree>
    <p:extLst>
      <p:ext uri="{BB962C8B-B14F-4D97-AF65-F5344CB8AC3E}">
        <p14:creationId xmlns:p14="http://schemas.microsoft.com/office/powerpoint/2010/main" val="829199536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48063C1-B906-4703-9CDD-A7821D94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def </a:t>
            </a:r>
            <a:r>
              <a:rPr lang="en-US" altLang="zh-TW" sz="2400" dirty="0" err="1">
                <a:latin typeface="Consolas" panose="020B0609020204030204" pitchFamily="49" charset="0"/>
              </a:rPr>
              <a:t>dealFive</a:t>
            </a:r>
            <a:r>
              <a:rPr lang="en-US" altLang="zh-TW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in range(5):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    print(</a:t>
            </a:r>
            <a:r>
              <a:rPr lang="en-US" altLang="zh-TW" sz="2400" dirty="0" err="1">
                <a:latin typeface="Consolas" panose="020B0609020204030204" pitchFamily="49" charset="0"/>
              </a:rPr>
              <a:t>self.decode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self.deck</a:t>
            </a:r>
            <a:r>
              <a:rPr lang="en-US" altLang="zh-TW" sz="2400" dirty="0"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400" dirty="0">
                <a:latin typeface="Consolas" panose="020B0609020204030204" pitchFamily="49" charset="0"/>
              </a:rPr>
              <a:t>]), end='')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    </a:t>
            </a:r>
            <a:r>
              <a:rPr lang="en-US" altLang="zh-TW" sz="24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print()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def </a:t>
            </a:r>
            <a:r>
              <a:rPr lang="en-US" altLang="zh-TW" sz="2400" dirty="0" err="1">
                <a:latin typeface="Consolas" panose="020B0609020204030204" pitchFamily="49" charset="0"/>
              </a:rPr>
              <a:t>oneMore</a:t>
            </a:r>
            <a:r>
              <a:rPr lang="en-US" altLang="zh-TW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print(</a:t>
            </a:r>
            <a:r>
              <a:rPr lang="en-US" altLang="zh-TW" sz="2400" dirty="0" err="1">
                <a:latin typeface="Consolas" panose="020B0609020204030204" pitchFamily="49" charset="0"/>
              </a:rPr>
              <a:t>self.decode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self.deck</a:t>
            </a:r>
            <a:r>
              <a:rPr lang="en-US" altLang="zh-TW" sz="2400" dirty="0"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400" dirty="0">
                <a:latin typeface="Consolas" panose="020B0609020204030204" pitchFamily="49" charset="0"/>
              </a:rPr>
              <a:t>]), end='')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print()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F11D30-D859-431D-BF7C-8B7A0861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A4A110-2816-4AB0-AEAD-73F52E4D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927" y="721313"/>
            <a:ext cx="4359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撲克牌的發</a:t>
            </a:r>
            <a:r>
              <a:rPr lang="en-US" altLang="zh-TW" dirty="0"/>
              <a:t>5</a:t>
            </a:r>
            <a:r>
              <a:rPr lang="zh-TW" altLang="en-US" dirty="0"/>
              <a:t>張牌和發</a:t>
            </a:r>
            <a:r>
              <a:rPr lang="en-US" altLang="zh-TW" dirty="0"/>
              <a:t>1</a:t>
            </a:r>
            <a:r>
              <a:rPr lang="zh-TW" altLang="en-US" dirty="0"/>
              <a:t>張牌之函數</a:t>
            </a:r>
          </a:p>
        </p:txBody>
      </p:sp>
    </p:spTree>
    <p:extLst>
      <p:ext uri="{BB962C8B-B14F-4D97-AF65-F5344CB8AC3E}">
        <p14:creationId xmlns:p14="http://schemas.microsoft.com/office/powerpoint/2010/main" val="2114645349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E7F0918-150E-4D98-8D74-5F57D205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482" y="2660649"/>
            <a:ext cx="6791036" cy="167322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def shuffle(self):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random.shuffle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self.deck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self.index</a:t>
            </a:r>
            <a:r>
              <a:rPr lang="en-US" altLang="zh-TW" sz="2800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86C07A-3B04-483B-8A34-82B6EF5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EA5FF11-4E5B-40F5-81C6-2C275F4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64" y="721313"/>
            <a:ext cx="43498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撲克牌的洗牌函數</a:t>
            </a:r>
          </a:p>
        </p:txBody>
      </p:sp>
    </p:spTree>
    <p:extLst>
      <p:ext uri="{BB962C8B-B14F-4D97-AF65-F5344CB8AC3E}">
        <p14:creationId xmlns:p14="http://schemas.microsoft.com/office/powerpoint/2010/main" val="3863734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F2BBD6-86F8-46E4-A4FE-7EA817E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27" y="1914658"/>
            <a:ext cx="9257145" cy="4351338"/>
          </a:xfrm>
        </p:spPr>
        <p:txBody>
          <a:bodyPr/>
          <a:lstStyle/>
          <a:p>
            <a:r>
              <a:rPr lang="pt-BR" altLang="zh-TW" sz="28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 = pd.Series([45, 67, 85, 66, 98, 78, 69])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data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</a:rPr>
              <a:t>（請在</a:t>
            </a:r>
            <a:r>
              <a:rPr lang="en-US" altLang="zh-TW" sz="2800" dirty="0" err="1">
                <a:latin typeface="Consolas" panose="020B0609020204030204" pitchFamily="49" charset="0"/>
              </a:rPr>
              <a:t>jupyter</a:t>
            </a:r>
            <a:r>
              <a:rPr lang="en-US" altLang="zh-TW" sz="2800" dirty="0">
                <a:latin typeface="Consolas" panose="020B0609020204030204" pitchFamily="49" charset="0"/>
              </a:rPr>
              <a:t> notebook</a:t>
            </a:r>
            <a:r>
              <a:rPr lang="zh-TW" altLang="en-US" sz="2800" dirty="0">
                <a:latin typeface="Consolas" panose="020B0609020204030204" pitchFamily="49" charset="0"/>
              </a:rPr>
              <a:t>中執行）</a:t>
            </a:r>
            <a:endParaRPr lang="pt-BR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AFB2419-003E-4D84-AC14-1434B1EC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A51A513-2AE2-41D6-9765-28381468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909" y="592004"/>
            <a:ext cx="460849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將串列資料轉換成</a:t>
            </a:r>
            <a:r>
              <a:rPr lang="en-US" altLang="zh-TW" dirty="0"/>
              <a:t>pandas</a:t>
            </a:r>
            <a:r>
              <a:rPr lang="zh-TW" altLang="en-US" dirty="0"/>
              <a:t>的</a:t>
            </a:r>
            <a:r>
              <a:rPr lang="en-US" altLang="zh-TW" dirty="0"/>
              <a:t>Series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158715-A8BA-4B1E-B147-57C95C73B709}"/>
              </a:ext>
            </a:extLst>
          </p:cNvPr>
          <p:cNvGrpSpPr/>
          <p:nvPr/>
        </p:nvGrpSpPr>
        <p:grpSpPr>
          <a:xfrm>
            <a:off x="7742013" y="3604491"/>
            <a:ext cx="1919221" cy="2376972"/>
            <a:chOff x="4945813" y="1749614"/>
            <a:chExt cx="750985" cy="9947716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8F3D16E-663A-41AC-9663-7BCB54FA4145}"/>
                </a:ext>
              </a:extLst>
            </p:cNvPr>
            <p:cNvSpPr/>
            <p:nvPr/>
          </p:nvSpPr>
          <p:spPr>
            <a:xfrm>
              <a:off x="4945813" y="1749614"/>
              <a:ext cx="750985" cy="9947712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8B613DDB-6E19-4380-93A2-1588B6C00CF9}"/>
                </a:ext>
              </a:extLst>
            </p:cNvPr>
            <p:cNvSpPr txBox="1">
              <a:spLocks/>
            </p:cNvSpPr>
            <p:nvPr/>
          </p:nvSpPr>
          <p:spPr>
            <a:xfrm>
              <a:off x="4978340" y="1749622"/>
              <a:ext cx="660632" cy="9947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0    45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1    67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2    85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3    66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4    98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5    78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6    69</a:t>
              </a:r>
              <a:endParaRPr lang="zh-TW" altLang="zh-TW" sz="12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2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: int64</a:t>
              </a:r>
              <a:endParaRPr lang="zh-TW" altLang="zh-TW" sz="12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endParaRPr lang="zh-TW" altLang="zh-TW" sz="10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02136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80BB54-78D8-4E59-95B8-CC718CAC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427" y="1779443"/>
            <a:ext cx="468514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 = poker()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p.showAll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print("------")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p.dealFive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p.oneMore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print("------")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p.shuffle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p.showAll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print("------")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p.dealFive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2D8BF6-1A9F-4823-8471-41B6222F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B69A8-AD56-4DC3-A39D-9AF1C5D3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42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主程式</a:t>
            </a:r>
          </a:p>
        </p:txBody>
      </p:sp>
    </p:spTree>
    <p:extLst>
      <p:ext uri="{BB962C8B-B14F-4D97-AF65-F5344CB8AC3E}">
        <p14:creationId xmlns:p14="http://schemas.microsoft.com/office/powerpoint/2010/main" val="1659841908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4A4A88-1051-44C6-8874-776EA870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DEC663-43F8-4824-933A-6044B736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E1B25E5-3A29-448C-A7F3-DCABD9F7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8D17863-A0CE-42B0-BA07-E1E76D7E0541}"/>
              </a:ext>
            </a:extLst>
          </p:cNvPr>
          <p:cNvGrpSpPr/>
          <p:nvPr/>
        </p:nvGrpSpPr>
        <p:grpSpPr>
          <a:xfrm>
            <a:off x="221673" y="1574810"/>
            <a:ext cx="11748654" cy="4781540"/>
            <a:chOff x="5977866" y="3567476"/>
            <a:chExt cx="4286862" cy="4195450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A529402E-D006-4A85-9BFD-B83EECFB9A01}"/>
                </a:ext>
              </a:extLst>
            </p:cNvPr>
            <p:cNvSpPr/>
            <p:nvPr/>
          </p:nvSpPr>
          <p:spPr>
            <a:xfrm>
              <a:off x="5977866" y="3567476"/>
              <a:ext cx="4286862" cy="4195450"/>
            </a:xfrm>
            <a:prstGeom prst="foldedCorner">
              <a:avLst>
                <a:gd name="adj" fmla="val 11862"/>
              </a:avLst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D9FCAB-CC88-481B-ADB4-1E1858D5B67B}"/>
                </a:ext>
              </a:extLst>
            </p:cNvPr>
            <p:cNvSpPr txBox="1"/>
            <p:nvPr/>
          </p:nvSpPr>
          <p:spPr>
            <a:xfrm>
              <a:off x="5977867" y="3692473"/>
              <a:ext cx="4286861" cy="3861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------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------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'6')('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'2')('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'7')('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'9')('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黑桃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'A')('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'10')('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'3')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------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'J')('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方塊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'4')('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'K')('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梅花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'5')('</a:t>
              </a: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紅心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'8')</a:t>
              </a:r>
              <a:endParaRPr lang="zh-TW" altLang="zh-TW" sz="14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835018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1A97EF9-AAF5-4625-A310-49D485D0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364" y="3000746"/>
            <a:ext cx="6015182" cy="1603375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twstock</a:t>
            </a:r>
            <a:r>
              <a:rPr lang="en-US" altLang="zh-TW" sz="2800" dirty="0">
                <a:latin typeface="Consolas" panose="020B0609020204030204" pitchFamily="49" charset="0"/>
              </a:rPr>
              <a:t> import Stock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tsmc</a:t>
            </a:r>
            <a:r>
              <a:rPr lang="en-US" altLang="zh-TW" sz="2800" dirty="0">
                <a:latin typeface="Consolas" panose="020B0609020204030204" pitchFamily="49" charset="0"/>
              </a:rPr>
              <a:t> = Stock('2330')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tsmc.price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0067AA-E1F2-45B5-854E-B7DCE0EF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05DB7C1-DF06-447A-8B4F-00F7B264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82" y="721313"/>
            <a:ext cx="4497660" cy="47307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twstock</a:t>
            </a:r>
            <a:r>
              <a:rPr lang="zh-TW" altLang="en-US" dirty="0"/>
              <a:t>模組應用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34F7A4-711C-4A7F-B599-2967E1BF00D7}"/>
              </a:ext>
            </a:extLst>
          </p:cNvPr>
          <p:cNvGrpSpPr/>
          <p:nvPr/>
        </p:nvGrpSpPr>
        <p:grpSpPr>
          <a:xfrm>
            <a:off x="7402944" y="2255981"/>
            <a:ext cx="1219201" cy="3599874"/>
            <a:chOff x="5977864" y="5151322"/>
            <a:chExt cx="4286862" cy="22309289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40A86C3A-38BB-4C91-8F0E-C47AFA0A49E6}"/>
                </a:ext>
              </a:extLst>
            </p:cNvPr>
            <p:cNvSpPr/>
            <p:nvPr/>
          </p:nvSpPr>
          <p:spPr>
            <a:xfrm>
              <a:off x="5977864" y="5151322"/>
              <a:ext cx="4286862" cy="22309289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5F4924F-D126-4D2B-A3BA-C67137703797}"/>
                </a:ext>
              </a:extLst>
            </p:cNvPr>
            <p:cNvSpPr txBox="1"/>
            <p:nvPr/>
          </p:nvSpPr>
          <p:spPr>
            <a:xfrm>
              <a:off x="5977864" y="6063079"/>
              <a:ext cx="4286862" cy="21171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[237.0,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234.5,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239.0,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241.0,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240.5,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&lt;&lt;</a:t>
              </a:r>
              <a:r>
                <a:rPr lang="zh-TW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略</a:t>
              </a: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&gt;&gt;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264.5,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266.0,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268.0,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269.0,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267.5,</a:t>
              </a:r>
              <a:endParaRPr lang="zh-TW" altLang="zh-TW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260.0</a:t>
              </a:r>
              <a:r>
                <a:rPr lang="en-US" altLang="zh-TW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]</a:t>
              </a:r>
              <a:endParaRPr lang="zh-TW" altLang="zh-TW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180011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FDF7863-7E26-41BD-B3EB-409832FF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twstock</a:t>
            </a:r>
            <a:r>
              <a:rPr lang="en-US" altLang="zh-TW" sz="2800" dirty="0">
                <a:latin typeface="Consolas" panose="020B0609020204030204" pitchFamily="49" charset="0"/>
              </a:rPr>
              <a:t> import Stock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tsmc</a:t>
            </a:r>
            <a:r>
              <a:rPr lang="en-US" altLang="zh-TW" sz="2800" dirty="0">
                <a:latin typeface="Consolas" panose="020B0609020204030204" pitchFamily="49" charset="0"/>
              </a:rPr>
              <a:t> = Stock('2330')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tsmc.moving_average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tsmc.price</a:t>
            </a:r>
            <a:r>
              <a:rPr lang="en-US" altLang="zh-TW" sz="2800" dirty="0">
                <a:latin typeface="Consolas" panose="020B0609020204030204" pitchFamily="49" charset="0"/>
              </a:rPr>
              <a:t>, 5))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tsmc.moving_average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tsmc.capacity</a:t>
            </a:r>
            <a:r>
              <a:rPr lang="en-US" altLang="zh-TW" sz="2800" dirty="0">
                <a:latin typeface="Consolas" panose="020B0609020204030204" pitchFamily="49" charset="0"/>
              </a:rPr>
              <a:t>, 5))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4A7E36-8837-40AB-8B71-2F3CE05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DD9B4D5-BD1B-4019-A8B8-524190C8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837" y="681037"/>
            <a:ext cx="5024582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計算台積電股票的</a:t>
            </a:r>
            <a:br>
              <a:rPr lang="en-US" altLang="zh-TW" dirty="0"/>
            </a:br>
            <a:r>
              <a:rPr lang="zh-TW" altLang="en-US" dirty="0"/>
              <a:t>五日均價和五日均量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97BC1A6-D93C-4DAA-BF21-9FB27E72B1E3}"/>
              </a:ext>
            </a:extLst>
          </p:cNvPr>
          <p:cNvGrpSpPr/>
          <p:nvPr/>
        </p:nvGrpSpPr>
        <p:grpSpPr>
          <a:xfrm>
            <a:off x="221673" y="4234883"/>
            <a:ext cx="11748654" cy="1422530"/>
            <a:chOff x="5977866" y="3567476"/>
            <a:chExt cx="4286862" cy="473379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9C343E2F-0F47-4CC5-B974-EAD79386E05B}"/>
                </a:ext>
              </a:extLst>
            </p:cNvPr>
            <p:cNvSpPr/>
            <p:nvPr/>
          </p:nvSpPr>
          <p:spPr>
            <a:xfrm>
              <a:off x="5977866" y="3567476"/>
              <a:ext cx="4286862" cy="4195450"/>
            </a:xfrm>
            <a:prstGeom prst="foldedCorner">
              <a:avLst>
                <a:gd name="adj" fmla="val 11862"/>
              </a:avLst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396B8DE-7F34-46B6-B6A9-B63DBCE22D97}"/>
                </a:ext>
              </a:extLst>
            </p:cNvPr>
            <p:cNvSpPr txBox="1"/>
            <p:nvPr/>
          </p:nvSpPr>
          <p:spPr>
            <a:xfrm>
              <a:off x="5977866" y="3692382"/>
              <a:ext cx="4286861" cy="4608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[238.4, 239.4, 241.6, 243.5, 243.6, 244.3, 244.2, 243.5, 242.9, 243.7, 244.1, 245.1, 247.3, 249.0, 250.7, 251.9, 253.0, 253.5, 254.1, 255.6, 258.1, 260.6, 262.7, 264.9, 266.4, 267.0, 266.1]</a:t>
              </a:r>
              <a:endParaRPr lang="zh-TW" altLang="zh-TW" sz="14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4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[23195564.2, 23308119.4, 25354748.6, 23045496.2, 21492040.6, 22778672.8, 22891896.4, 20188606.8, 21794275.4, 25005755.8, 25832932.4, 26824779.2, 33310532.6, 31654705.4, 31223561.0, 31215118.4, 28276483.4, 22442519.6, 21939714.4, 23112165.8, 27787895.8, 34550006.0, 36092084.2, 37296124.0, 36966036.8, 34575429.8, 35384450.8]</a:t>
              </a:r>
              <a:endParaRPr lang="zh-TW" altLang="zh-TW" sz="14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zh-TW" altLang="zh-TW" sz="14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391841"/>
      </p:ext>
    </p:extLst>
  </p:cSld>
  <p:clrMapOvr>
    <a:masterClrMapping/>
  </p:clrMapOvr>
  <p:transition spd="slow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F989243-C788-4588-80C5-F8250D75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3" y="2706821"/>
            <a:ext cx="10199255" cy="3429866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%matplotlib inline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import </a:t>
            </a:r>
            <a:r>
              <a:rPr lang="en-US" altLang="zh-TW" sz="2800" dirty="0" err="1">
                <a:latin typeface="Consolas" panose="020B0609020204030204" pitchFamily="49" charset="0"/>
              </a:rPr>
              <a:t>matplotlib.pyplot</a:t>
            </a:r>
            <a:r>
              <a:rPr lang="en-US" altLang="zh-TW" sz="2800" dirty="0">
                <a:latin typeface="Consolas" panose="020B0609020204030204" pitchFamily="49" charset="0"/>
              </a:rPr>
              <a:t> as </a:t>
            </a:r>
            <a:r>
              <a:rPr lang="en-US" altLang="zh-TW" sz="2800" dirty="0" err="1">
                <a:latin typeface="Consolas" panose="020B0609020204030204" pitchFamily="49" charset="0"/>
              </a:rPr>
              <a:t>plt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from </a:t>
            </a:r>
            <a:r>
              <a:rPr lang="en-US" altLang="zh-TW" sz="2800" dirty="0" err="1">
                <a:latin typeface="Consolas" panose="020B0609020204030204" pitchFamily="49" charset="0"/>
              </a:rPr>
              <a:t>twstock</a:t>
            </a:r>
            <a:r>
              <a:rPr lang="en-US" altLang="zh-TW" sz="2800" dirty="0">
                <a:latin typeface="Consolas" panose="020B0609020204030204" pitchFamily="49" charset="0"/>
              </a:rPr>
              <a:t> import Stock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tsmc</a:t>
            </a:r>
            <a:r>
              <a:rPr lang="en-US" altLang="zh-TW" sz="2800" dirty="0">
                <a:latin typeface="Consolas" panose="020B0609020204030204" pitchFamily="49" charset="0"/>
              </a:rPr>
              <a:t> = Stock('2330')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data = </a:t>
            </a:r>
            <a:r>
              <a:rPr lang="en-US" altLang="zh-TW" sz="2800" dirty="0" err="1">
                <a:latin typeface="Consolas" panose="020B0609020204030204" pitchFamily="49" charset="0"/>
              </a:rPr>
              <a:t>tsmc.moving_average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tsmc.price</a:t>
            </a:r>
            <a:r>
              <a:rPr lang="en-US" altLang="zh-TW" sz="2800" dirty="0">
                <a:latin typeface="Consolas" panose="020B0609020204030204" pitchFamily="49" charset="0"/>
              </a:rPr>
              <a:t>, 5)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plt.plot</a:t>
            </a:r>
            <a:r>
              <a:rPr lang="en-US" altLang="zh-TW" sz="2800" dirty="0">
                <a:latin typeface="Consolas" panose="020B0609020204030204" pitchFamily="49" charset="0"/>
              </a:rPr>
              <a:t>(list(range(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(data))), data)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CD3F4A-2BEC-4C99-BDED-A867A5AA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7DBBB68-0B14-43DE-8793-CD4366A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55" y="721313"/>
            <a:ext cx="478398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繪製台積電股價走勢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D9427-1C3A-45B7-AD39-F40F799B03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16" y="1593079"/>
            <a:ext cx="4691624" cy="31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07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13DAF7-0638-459C-AB65-6CA9F758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498"/>
            <a:ext cx="10515600" cy="2857211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names = ['</a:t>
            </a:r>
            <a:r>
              <a:rPr lang="zh-TW" altLang="en-US" sz="2000" dirty="0">
                <a:latin typeface="Consolas" panose="020B0609020204030204" pitchFamily="49" charset="0"/>
              </a:rPr>
              <a:t>宋遠橋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俞蓮舟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俞岱巖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張松溪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張翠山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殷梨亭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莫聲谷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scores = pd.Series([45, 67, 85, 66, 98, 78, 69], index=names)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scores</a:t>
            </a:r>
          </a:p>
          <a:p>
            <a:endParaRPr lang="pt-BR" altLang="zh-TW" sz="2000" dirty="0">
              <a:latin typeface="Consolas" panose="020B0609020204030204" pitchFamily="49" charset="0"/>
            </a:endParaRPr>
          </a:p>
          <a:p>
            <a:r>
              <a:rPr lang="zh-TW" altLang="en-US" sz="2000" dirty="0">
                <a:latin typeface="Consolas" panose="020B0609020204030204" pitchFamily="49" charset="0"/>
              </a:rPr>
              <a:t>（請在</a:t>
            </a:r>
            <a:r>
              <a:rPr lang="en-US" altLang="zh-TW" sz="2000" dirty="0" err="1">
                <a:latin typeface="Consolas" panose="020B0609020204030204" pitchFamily="49" charset="0"/>
              </a:rPr>
              <a:t>jupyter</a:t>
            </a:r>
            <a:r>
              <a:rPr lang="en-US" altLang="zh-TW" sz="2000" dirty="0">
                <a:latin typeface="Consolas" panose="020B0609020204030204" pitchFamily="49" charset="0"/>
              </a:rPr>
              <a:t> notebook</a:t>
            </a:r>
            <a:r>
              <a:rPr lang="zh-TW" altLang="en-US" sz="2000" dirty="0">
                <a:latin typeface="Consolas" panose="020B0609020204030204" pitchFamily="49" charset="0"/>
              </a:rPr>
              <a:t>中執行）</a:t>
            </a:r>
            <a:endParaRPr lang="pt-BR" altLang="zh-TW" sz="20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B93238-EE58-436E-A4E9-19886D84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629F77E-4F76-44D7-AFD1-3ACB49E9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61" y="444499"/>
            <a:ext cx="62802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Series</a:t>
            </a:r>
            <a:r>
              <a:rPr lang="zh-TW" altLang="en-US" dirty="0"/>
              <a:t>資料加上文字索引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B77894-872A-4129-9EBE-4A1EC22D922D}"/>
              </a:ext>
            </a:extLst>
          </p:cNvPr>
          <p:cNvGrpSpPr/>
          <p:nvPr/>
        </p:nvGrpSpPr>
        <p:grpSpPr>
          <a:xfrm>
            <a:off x="5977867" y="3567473"/>
            <a:ext cx="1919221" cy="2572472"/>
            <a:chOff x="4945813" y="1749614"/>
            <a:chExt cx="750985" cy="10765891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8F9E4BC6-3ED4-4F63-AF98-504205A597C5}"/>
                </a:ext>
              </a:extLst>
            </p:cNvPr>
            <p:cNvSpPr/>
            <p:nvPr/>
          </p:nvSpPr>
          <p:spPr>
            <a:xfrm>
              <a:off x="4945813" y="1749614"/>
              <a:ext cx="750985" cy="10765891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8D34DD97-171E-4A21-A8EE-8D25BE5E12D0}"/>
                </a:ext>
              </a:extLst>
            </p:cNvPr>
            <p:cNvSpPr txBox="1">
              <a:spLocks/>
            </p:cNvSpPr>
            <p:nvPr/>
          </p:nvSpPr>
          <p:spPr>
            <a:xfrm>
              <a:off x="4978340" y="1749622"/>
              <a:ext cx="660632" cy="99477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宋遠橋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45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俞蓮舟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67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俞岱巖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85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張松溪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66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張翠山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98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殷梨亭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78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莫聲谷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69</a:t>
              </a:r>
              <a:endParaRPr lang="zh-TW" altLang="zh-TW" sz="14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en-US" altLang="zh-TW" sz="14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dtype</a:t>
              </a:r>
              <a:r>
                <a:rPr lang="en-US" altLang="zh-TW" sz="1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: int64</a:t>
              </a:r>
              <a:endParaRPr lang="zh-TW" altLang="zh-TW" sz="105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7718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132262-62EE-4A56-9521-8CFDE6C3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31" y="2817817"/>
            <a:ext cx="6209145" cy="1795030"/>
          </a:xfrm>
        </p:spPr>
        <p:txBody>
          <a:bodyPr/>
          <a:lstStyle/>
          <a:p>
            <a:r>
              <a:rPr lang="pt-BR" altLang="zh-TW" sz="2800" dirty="0">
                <a:latin typeface="Consolas" panose="020B0609020204030204" pitchFamily="49" charset="0"/>
              </a:rPr>
              <a:t>scores.scribe()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</a:rPr>
              <a:t>（請在</a:t>
            </a:r>
            <a:r>
              <a:rPr lang="en-US" altLang="zh-TW" sz="2800" dirty="0" err="1">
                <a:latin typeface="Consolas" panose="020B0609020204030204" pitchFamily="49" charset="0"/>
              </a:rPr>
              <a:t>jupyter</a:t>
            </a:r>
            <a:r>
              <a:rPr lang="en-US" altLang="zh-TW" sz="2800" dirty="0">
                <a:latin typeface="Consolas" panose="020B0609020204030204" pitchFamily="49" charset="0"/>
              </a:rPr>
              <a:t> notebook</a:t>
            </a:r>
            <a:r>
              <a:rPr lang="zh-TW" altLang="en-US" sz="2800" dirty="0">
                <a:latin typeface="Consolas" panose="020B0609020204030204" pitchFamily="49" charset="0"/>
              </a:rPr>
              <a:t>中執行）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98E0CE-9B5D-4D17-AEF4-8E597BDA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8476F58-44E3-41F4-A089-A8BCE086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40" y="601240"/>
            <a:ext cx="419286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scribe()</a:t>
            </a:r>
            <a:r>
              <a:rPr lang="zh-TW" altLang="en-US" dirty="0"/>
              <a:t>檢視資料基本分析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FB92537-4D12-43AB-BA02-513338DC5450}"/>
              </a:ext>
            </a:extLst>
          </p:cNvPr>
          <p:cNvGrpSpPr/>
          <p:nvPr/>
        </p:nvGrpSpPr>
        <p:grpSpPr>
          <a:xfrm>
            <a:off x="7915193" y="2320893"/>
            <a:ext cx="2946771" cy="2788877"/>
            <a:chOff x="5977867" y="3567472"/>
            <a:chExt cx="2325624" cy="2788877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71BA2F49-2CC0-4A07-9B02-845C6A3AE0E1}"/>
                </a:ext>
              </a:extLst>
            </p:cNvPr>
            <p:cNvSpPr/>
            <p:nvPr/>
          </p:nvSpPr>
          <p:spPr>
            <a:xfrm>
              <a:off x="5977867" y="3567472"/>
              <a:ext cx="2325624" cy="278887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7504196-A795-4D7D-B910-3257FB997612}"/>
                </a:ext>
              </a:extLst>
            </p:cNvPr>
            <p:cNvSpPr txBox="1"/>
            <p:nvPr/>
          </p:nvSpPr>
          <p:spPr>
            <a:xfrm>
              <a:off x="6120303" y="3669248"/>
              <a:ext cx="1944009" cy="2592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dirty="0">
                  <a:latin typeface="Consolas" panose="020B0609020204030204" pitchFamily="49" charset="0"/>
                </a:rPr>
                <a:t>count     7.000000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mean     72.571429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std      16.721814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min      45.000000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25%      66.500000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50%      69.000000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75%      81.500000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>
                  <a:latin typeface="Consolas" panose="020B0609020204030204" pitchFamily="49" charset="0"/>
                </a:rPr>
                <a:t>max      98.000000</a:t>
              </a:r>
              <a:endParaRPr lang="zh-TW" altLang="zh-TW" sz="1800" dirty="0">
                <a:latin typeface="Consolas" panose="020B0609020204030204" pitchFamily="49" charset="0"/>
              </a:endParaRPr>
            </a:p>
            <a:p>
              <a:r>
                <a:rPr lang="en-US" altLang="zh-TW" sz="1800" dirty="0" err="1">
                  <a:latin typeface="Consolas" panose="020B0609020204030204" pitchFamily="49" charset="0"/>
                </a:rPr>
                <a:t>dtype</a:t>
              </a:r>
              <a:r>
                <a:rPr lang="en-US" altLang="zh-TW" sz="1800" dirty="0">
                  <a:latin typeface="Consolas" panose="020B0609020204030204" pitchFamily="49" charset="0"/>
                </a:rPr>
                <a:t>: float64</a:t>
              </a:r>
              <a:endParaRPr lang="zh-TW" altLang="zh-TW" sz="1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6791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0C1A25-9ECF-43B2-B25A-9FB4AC46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171" y="2719171"/>
            <a:ext cx="5747327" cy="2072120"/>
          </a:xfrm>
        </p:spPr>
        <p:txBody>
          <a:bodyPr/>
          <a:lstStyle/>
          <a:p>
            <a:r>
              <a:rPr lang="pt-BR" altLang="zh-TW" sz="2800" dirty="0">
                <a:latin typeface="Consolas" panose="020B0609020204030204" pitchFamily="49" charset="0"/>
              </a:rPr>
              <a:t>scores['</a:t>
            </a:r>
            <a:r>
              <a:rPr lang="zh-TW" altLang="en-US" sz="2800" dirty="0">
                <a:latin typeface="Consolas" panose="020B0609020204030204" pitchFamily="49" charset="0"/>
              </a:rPr>
              <a:t>張翠山</a:t>
            </a:r>
            <a:r>
              <a:rPr lang="en-US" altLang="zh-TW" sz="2800" dirty="0">
                <a:latin typeface="Consolas" panose="020B0609020204030204" pitchFamily="49" charset="0"/>
              </a:rPr>
              <a:t>']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scores['</a:t>
            </a:r>
            <a:r>
              <a:rPr lang="zh-TW" altLang="en-US" sz="2800" dirty="0">
                <a:latin typeface="Consolas" panose="020B0609020204030204" pitchFamily="49" charset="0"/>
              </a:rPr>
              <a:t>俞蓮舟</a:t>
            </a:r>
            <a:r>
              <a:rPr lang="en-US" altLang="zh-TW" sz="2800" dirty="0">
                <a:latin typeface="Consolas" panose="020B0609020204030204" pitchFamily="49" charset="0"/>
              </a:rPr>
              <a:t>':'</a:t>
            </a:r>
            <a:r>
              <a:rPr lang="zh-TW" altLang="en-US" sz="2800" dirty="0">
                <a:latin typeface="Consolas" panose="020B0609020204030204" pitchFamily="49" charset="0"/>
              </a:rPr>
              <a:t>張翠山</a:t>
            </a:r>
            <a:r>
              <a:rPr lang="en-US" altLang="zh-TW" sz="2800" dirty="0">
                <a:latin typeface="Consolas" panose="020B0609020204030204" pitchFamily="49" charset="0"/>
              </a:rPr>
              <a:t>']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</a:rPr>
              <a:t>（請在</a:t>
            </a:r>
            <a:r>
              <a:rPr lang="en-US" altLang="zh-TW" sz="2800" dirty="0" err="1">
                <a:latin typeface="Consolas" panose="020B0609020204030204" pitchFamily="49" charset="0"/>
              </a:rPr>
              <a:t>jupyter</a:t>
            </a:r>
            <a:r>
              <a:rPr lang="en-US" altLang="zh-TW" sz="2800" dirty="0">
                <a:latin typeface="Consolas" panose="020B0609020204030204" pitchFamily="49" charset="0"/>
              </a:rPr>
              <a:t> notebook</a:t>
            </a:r>
            <a:r>
              <a:rPr lang="zh-TW" altLang="en-US" sz="2800" dirty="0">
                <a:latin typeface="Consolas" panose="020B0609020204030204" pitchFamily="49" charset="0"/>
              </a:rPr>
              <a:t>中執行）</a:t>
            </a:r>
            <a:endParaRPr lang="en-US" altLang="zh-TW" sz="2800" dirty="0">
              <a:latin typeface="Consolas" panose="020B06090202040302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56B336-485A-449D-849E-BC57F49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B30E256-FD5D-49AC-BFC3-E7D806B7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46" y="681037"/>
            <a:ext cx="4553078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利用索引檢視特定範圍的資料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5D8EC6A-EB04-4C34-81B4-49718630129F}"/>
              </a:ext>
            </a:extLst>
          </p:cNvPr>
          <p:cNvGrpSpPr/>
          <p:nvPr/>
        </p:nvGrpSpPr>
        <p:grpSpPr>
          <a:xfrm>
            <a:off x="7869012" y="2943714"/>
            <a:ext cx="2325624" cy="1623034"/>
            <a:chOff x="5977867" y="3567472"/>
            <a:chExt cx="2325624" cy="278887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342BEE7-4FBC-44F5-93D6-198708159DA8}"/>
                </a:ext>
              </a:extLst>
            </p:cNvPr>
            <p:cNvSpPr/>
            <p:nvPr/>
          </p:nvSpPr>
          <p:spPr>
            <a:xfrm>
              <a:off x="5977867" y="3567472"/>
              <a:ext cx="2325624" cy="278887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B8F0844-175E-48CE-90DC-7CE7F7B05ECD}"/>
                </a:ext>
              </a:extLst>
            </p:cNvPr>
            <p:cNvSpPr txBox="1"/>
            <p:nvPr/>
          </p:nvSpPr>
          <p:spPr>
            <a:xfrm>
              <a:off x="6100042" y="3724666"/>
              <a:ext cx="2081274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俞蓮舟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67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俞岱巖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85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張松溪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66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張翠山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98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sz="18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dtype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: int64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71873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F25E8D-D023-4BF8-BD48-2EA63075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388F01C-FE73-49FB-A113-9678C15D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92" y="444499"/>
            <a:ext cx="491329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條件檢查及逐項計算</a:t>
            </a:r>
            <a:endParaRPr lang="en-US" altLang="zh-TW" sz="4400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396233-1EAD-4DD3-8D09-D68B52480B16}"/>
              </a:ext>
            </a:extLst>
          </p:cNvPr>
          <p:cNvSpPr txBox="1"/>
          <p:nvPr/>
        </p:nvSpPr>
        <p:spPr>
          <a:xfrm>
            <a:off x="1346199" y="1884186"/>
            <a:ext cx="1766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pt-BR" altLang="zh-TW" sz="2400" dirty="0"/>
              <a:t>scores&gt;80</a:t>
            </a:r>
            <a:endParaRPr lang="en-US" altLang="zh-TW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31E4C1-4D63-4FAC-842E-EAA2C61BEEF1}"/>
              </a:ext>
            </a:extLst>
          </p:cNvPr>
          <p:cNvSpPr txBox="1"/>
          <p:nvPr/>
        </p:nvSpPr>
        <p:spPr>
          <a:xfrm>
            <a:off x="4587009" y="1861188"/>
            <a:ext cx="3017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400" dirty="0">
                <a:latin typeface="Consolas" panose="020B0609020204030204" pitchFamily="49" charset="0"/>
              </a:rPr>
              <a:t>scores[scores&gt;80]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C47843-E9F4-4184-8863-DF11108DEDA4}"/>
              </a:ext>
            </a:extLst>
          </p:cNvPr>
          <p:cNvSpPr txBox="1"/>
          <p:nvPr/>
        </p:nvSpPr>
        <p:spPr>
          <a:xfrm>
            <a:off x="8876144" y="1861188"/>
            <a:ext cx="162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400" dirty="0">
                <a:latin typeface="Consolas" panose="020B0609020204030204" pitchFamily="49" charset="0"/>
              </a:rPr>
              <a:t>scores+2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73C605-4E88-4BE0-9576-F8C1D112A1AC}"/>
              </a:ext>
            </a:extLst>
          </p:cNvPr>
          <p:cNvGrpSpPr/>
          <p:nvPr/>
        </p:nvGrpSpPr>
        <p:grpSpPr>
          <a:xfrm>
            <a:off x="1103561" y="2592733"/>
            <a:ext cx="2325624" cy="2676805"/>
            <a:chOff x="5977867" y="3567472"/>
            <a:chExt cx="2325624" cy="4599584"/>
          </a:xfrm>
        </p:grpSpPr>
        <p:sp>
          <p:nvSpPr>
            <p:cNvPr id="12" name="矩形: 摺角紙張 11">
              <a:extLst>
                <a:ext uri="{FF2B5EF4-FFF2-40B4-BE49-F238E27FC236}">
                  <a16:creationId xmlns:a16="http://schemas.microsoft.com/office/drawing/2014/main" id="{9B0EF6DC-E114-4850-A9F1-218368084382}"/>
                </a:ext>
              </a:extLst>
            </p:cNvPr>
            <p:cNvSpPr/>
            <p:nvPr/>
          </p:nvSpPr>
          <p:spPr>
            <a:xfrm>
              <a:off x="5977867" y="3567472"/>
              <a:ext cx="2325624" cy="411519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BC55954-903F-4441-BA99-4E30E8C720FE}"/>
                </a:ext>
              </a:extLst>
            </p:cNvPr>
            <p:cNvSpPr txBox="1"/>
            <p:nvPr/>
          </p:nvSpPr>
          <p:spPr>
            <a:xfrm>
              <a:off x="6100042" y="3724667"/>
              <a:ext cx="2081274" cy="4442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宋遠橋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False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俞蓮舟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False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俞岱巖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 True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張松溪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False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張翠山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 True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殷梨亭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False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莫聲谷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   False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r>
                <a:rPr lang="en-US" altLang="zh-TW" sz="18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dtype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: bool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AF9013-6CE6-43F3-A3B1-817BDD862A7B}"/>
              </a:ext>
            </a:extLst>
          </p:cNvPr>
          <p:cNvGrpSpPr/>
          <p:nvPr/>
        </p:nvGrpSpPr>
        <p:grpSpPr>
          <a:xfrm>
            <a:off x="8564232" y="2592732"/>
            <a:ext cx="2325624" cy="2399807"/>
            <a:chOff x="5977867" y="3567470"/>
            <a:chExt cx="2325624" cy="4123615"/>
          </a:xfrm>
        </p:grpSpPr>
        <p:sp>
          <p:nvSpPr>
            <p:cNvPr id="15" name="矩形: 摺角紙張 14">
              <a:extLst>
                <a:ext uri="{FF2B5EF4-FFF2-40B4-BE49-F238E27FC236}">
                  <a16:creationId xmlns:a16="http://schemas.microsoft.com/office/drawing/2014/main" id="{F14A962A-D709-4429-BC2E-80D3F8FF5375}"/>
                </a:ext>
              </a:extLst>
            </p:cNvPr>
            <p:cNvSpPr/>
            <p:nvPr/>
          </p:nvSpPr>
          <p:spPr>
            <a:xfrm>
              <a:off x="5977867" y="3567470"/>
              <a:ext cx="2325624" cy="411518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842EA65-694A-4380-836F-B1B2A1702E07}"/>
                </a:ext>
              </a:extLst>
            </p:cNvPr>
            <p:cNvSpPr txBox="1"/>
            <p:nvPr/>
          </p:nvSpPr>
          <p:spPr>
            <a:xfrm>
              <a:off x="6100042" y="3724667"/>
              <a:ext cx="2081274" cy="39664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宋遠橋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47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俞蓮舟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69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俞岱巖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87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張松溪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68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張翠山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100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殷梨亭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80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莫聲谷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71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int64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BD33B08-4B3E-4D06-B71A-99AF55846643}"/>
              </a:ext>
            </a:extLst>
          </p:cNvPr>
          <p:cNvGrpSpPr/>
          <p:nvPr/>
        </p:nvGrpSpPr>
        <p:grpSpPr>
          <a:xfrm>
            <a:off x="4970133" y="2592733"/>
            <a:ext cx="2325624" cy="1064867"/>
            <a:chOff x="5977867" y="3567472"/>
            <a:chExt cx="2325624" cy="2788877"/>
          </a:xfrm>
        </p:grpSpPr>
        <p:sp>
          <p:nvSpPr>
            <p:cNvPr id="18" name="矩形: 摺角紙張 17">
              <a:extLst>
                <a:ext uri="{FF2B5EF4-FFF2-40B4-BE49-F238E27FC236}">
                  <a16:creationId xmlns:a16="http://schemas.microsoft.com/office/drawing/2014/main" id="{8BD78F32-F60D-4E0A-A185-65F6F50745C1}"/>
                </a:ext>
              </a:extLst>
            </p:cNvPr>
            <p:cNvSpPr/>
            <p:nvPr/>
          </p:nvSpPr>
          <p:spPr>
            <a:xfrm>
              <a:off x="5977867" y="3567472"/>
              <a:ext cx="2325624" cy="278887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E7A5DCE-FEF2-41DF-A24A-6D08B6CE8225}"/>
                </a:ext>
              </a:extLst>
            </p:cNvPr>
            <p:cNvSpPr txBox="1"/>
            <p:nvPr/>
          </p:nvSpPr>
          <p:spPr>
            <a:xfrm>
              <a:off x="6100042" y="3724667"/>
              <a:ext cx="2081274" cy="1586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俞岱巖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85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張翠山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98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int64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6106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D034A2B-0773-4C30-A03E-29200850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843"/>
            <a:ext cx="10515600" cy="2219902"/>
          </a:xfrm>
        </p:spPr>
        <p:txBody>
          <a:bodyPr>
            <a:normAutofit/>
          </a:bodyPr>
          <a:lstStyle/>
          <a:p>
            <a:r>
              <a:rPr lang="pt-BR" altLang="zh-TW" sz="2000" dirty="0">
                <a:latin typeface="Consolas" panose="020B0609020204030204" pitchFamily="49" charset="0"/>
              </a:rPr>
              <a:t>import pandas as pd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import numpy as np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names = ['</a:t>
            </a:r>
            <a:r>
              <a:rPr lang="zh-TW" altLang="en-US" sz="2000" dirty="0">
                <a:latin typeface="Consolas" panose="020B0609020204030204" pitchFamily="49" charset="0"/>
              </a:rPr>
              <a:t>宋遠橋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俞蓮舟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俞岱巖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張松溪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張翠山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殷梨亭</a:t>
            </a:r>
            <a:r>
              <a:rPr lang="en-US" altLang="zh-TW" sz="2000" dirty="0">
                <a:latin typeface="Consolas" panose="020B0609020204030204" pitchFamily="49" charset="0"/>
              </a:rPr>
              <a:t>', '</a:t>
            </a:r>
            <a:r>
              <a:rPr lang="zh-TW" altLang="en-US" sz="2000" dirty="0">
                <a:latin typeface="Consolas" panose="020B0609020204030204" pitchFamily="49" charset="0"/>
              </a:rPr>
              <a:t>莫聲谷</a:t>
            </a:r>
            <a:r>
              <a:rPr lang="en-US" altLang="zh-TW" sz="2000" dirty="0">
                <a:latin typeface="Consolas" panose="020B0609020204030204" pitchFamily="49" charset="0"/>
              </a:rPr>
              <a:t>']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scores = pd.Series([45, 67, 85, 66, 98, 78, 69], index=names)</a:t>
            </a:r>
          </a:p>
          <a:p>
            <a:r>
              <a:rPr lang="pt-BR" altLang="zh-TW" sz="2000" dirty="0">
                <a:latin typeface="Consolas" panose="020B0609020204030204" pitchFamily="49" charset="0"/>
              </a:rPr>
              <a:t>np.round(np.sqrt(scores)*10)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86A1E8-BC62-48FA-867A-7F361C92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584B-560D-45BF-81F5-94AA1BE2662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1892C8-8EAE-4266-9A26-69A61771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617" y="681037"/>
            <a:ext cx="46177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對所有的資料內容開根號乘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51C53D-2BC8-4F20-BD60-46AA1277F13B}"/>
              </a:ext>
            </a:extLst>
          </p:cNvPr>
          <p:cNvGrpSpPr/>
          <p:nvPr/>
        </p:nvGrpSpPr>
        <p:grpSpPr>
          <a:xfrm>
            <a:off x="5376532" y="3956544"/>
            <a:ext cx="2325624" cy="2399806"/>
            <a:chOff x="5977867" y="3567472"/>
            <a:chExt cx="2325624" cy="4123614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63464ACE-E733-4DCE-AD03-17FF04B21304}"/>
                </a:ext>
              </a:extLst>
            </p:cNvPr>
            <p:cNvSpPr/>
            <p:nvPr/>
          </p:nvSpPr>
          <p:spPr>
            <a:xfrm>
              <a:off x="5977867" y="3567472"/>
              <a:ext cx="2325624" cy="4123614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7977F6-EA52-46CC-9803-FCFCD232BE5D}"/>
                </a:ext>
              </a:extLst>
            </p:cNvPr>
            <p:cNvSpPr txBox="1"/>
            <p:nvPr/>
          </p:nvSpPr>
          <p:spPr>
            <a:xfrm>
              <a:off x="6100042" y="3724667"/>
              <a:ext cx="2081274" cy="3966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宋遠橋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67.0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俞蓮舟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82.0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俞岱巖 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92.0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張松溪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81.0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張翠山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99.0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殷梨亭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88.0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zh-TW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莫聲谷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83.0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dtype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 float64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2734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A1633C4-5F3E-4EB0-A75F-CF6528B68691}" vid="{31C3BEB4-1CDF-40CE-B543-827B7485D9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1464</TotalTime>
  <Words>3894</Words>
  <Application>Microsoft Office PowerPoint</Application>
  <PresentationFormat>寬螢幕</PresentationFormat>
  <Paragraphs>501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STHupo</vt:lpstr>
      <vt:lpstr>微軟正黑體</vt:lpstr>
      <vt:lpstr>Arial</vt:lpstr>
      <vt:lpstr>Calibri</vt:lpstr>
      <vt:lpstr>Calibri Light</vt:lpstr>
      <vt:lpstr>Consolas</vt:lpstr>
      <vt:lpstr>Courier New</vt:lpstr>
      <vt:lpstr>佈景主題1</vt:lpstr>
      <vt:lpstr>Class 12</vt:lpstr>
      <vt:lpstr>PowerPoint 簡報</vt:lpstr>
      <vt:lpstr>什麼是Pandas</vt:lpstr>
      <vt:lpstr>將串列資料轉換成pandas的Series</vt:lpstr>
      <vt:lpstr>為Series資料加上文字索引</vt:lpstr>
      <vt:lpstr>利用scribe()檢視資料基本分析</vt:lpstr>
      <vt:lpstr>利用索引檢視特定範圍的資料</vt:lpstr>
      <vt:lpstr>條件檢查及逐項計算</vt:lpstr>
      <vt:lpstr>對所有的資料內容開根號乘10</vt:lpstr>
      <vt:lpstr>新增資料並進行進一步的篩選</vt:lpstr>
      <vt:lpstr>建立dataframe二維資料</vt:lpstr>
      <vt:lpstr>轉置dataframe資料</vt:lpstr>
      <vt:lpstr>使用第0個欄位作為索引值</vt:lpstr>
      <vt:lpstr>dataframe查詢及計算</vt:lpstr>
      <vt:lpstr>進階查詢及取平均數</vt:lpstr>
      <vt:lpstr>從網路載入花蓮縣人口數並顯示</vt:lpstr>
      <vt:lpstr>從網路載入花蓮縣人口數並顯示</vt:lpstr>
      <vt:lpstr>從CSV檔案載入花蓮縣人口數 只顯示部份欄位的資料</vt:lpstr>
      <vt:lpstr>畫出人口趨勢圖</vt:lpstr>
      <vt:lpstr>載入選舉資料內容並顯示</vt:lpstr>
      <vt:lpstr>載入選舉資料內容並顯示</vt:lpstr>
      <vt:lpstr>多層索引顯示資料</vt:lpstr>
      <vt:lpstr>多層索引顯示資料</vt:lpstr>
      <vt:lpstr>統計各政黨得票數</vt:lpstr>
      <vt:lpstr>統計各政黨得票比率圓餅圖</vt:lpstr>
      <vt:lpstr>統計台南市各候選人 得票比率圓餅圖及長條圖</vt:lpstr>
      <vt:lpstr>函數function的定義</vt:lpstr>
      <vt:lpstr>自訂函數的定義與使用</vt:lpstr>
      <vt:lpstr>類別class的定義</vt:lpstr>
      <vt:lpstr>定義類別 並建立執行實例instance</vt:lpstr>
      <vt:lpstr>繼承類別的方式 （從形狀類別繼承而來的圓形和矩形類別）</vt:lpstr>
      <vt:lpstr>主程式產生一些執行實例</vt:lpstr>
      <vt:lpstr>在父類別中建立 可被子類別呼叫的函數</vt:lpstr>
      <vt:lpstr>使用子類別建立的執行實例呼叫父類別定義的函數</vt:lpstr>
      <vt:lpstr>撲克牌的類別定義</vt:lpstr>
      <vt:lpstr>撲克牌的解碼函數</vt:lpstr>
      <vt:lpstr>撲克牌的顯示所有牌內容之函數</vt:lpstr>
      <vt:lpstr>撲克牌的發5張牌和發1張牌之函數</vt:lpstr>
      <vt:lpstr>撲克牌的洗牌函數</vt:lpstr>
      <vt:lpstr>主程式</vt:lpstr>
      <vt:lpstr>執行結果</vt:lpstr>
      <vt:lpstr>twstock模組應用</vt:lpstr>
      <vt:lpstr>計算台積電股票的 五日均價和五日均量</vt:lpstr>
      <vt:lpstr>繪製台積電股價走勢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12</dc:title>
  <dc:creator>建祥 許</dc:creator>
  <cp:lastModifiedBy>建祥 許</cp:lastModifiedBy>
  <cp:revision>3</cp:revision>
  <dcterms:created xsi:type="dcterms:W3CDTF">2022-01-22T16:49:56Z</dcterms:created>
  <dcterms:modified xsi:type="dcterms:W3CDTF">2022-02-09T16:02:05Z</dcterms:modified>
</cp:coreProperties>
</file>