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1" r:id="rId14"/>
    <p:sldId id="272" r:id="rId15"/>
    <p:sldId id="270" r:id="rId16"/>
    <p:sldId id="268" r:id="rId17"/>
    <p:sldId id="267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3260B-33B6-4C67-B271-910F077E4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0F6F2A-0B8D-447E-9681-39EC1F6EEF6D}">
      <dgm:prSet custT="1"/>
      <dgm:spPr/>
      <dgm:t>
        <a:bodyPr/>
        <a:lstStyle/>
        <a:p>
          <a:r>
            <a:rPr 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range(</a:t>
          </a:r>
          <a:r>
            <a:rPr lang="zh-TW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停止值</a:t>
          </a:r>
          <a:r>
            <a:rPr 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</a:p>
      </dgm:t>
    </dgm:pt>
    <dgm:pt modelId="{D15659CB-2C16-48EC-831B-46139C2EC024}" type="parTrans" cxnId="{CF579BAA-5379-4890-8969-7CFCD0E9C220}">
      <dgm:prSet/>
      <dgm:spPr/>
      <dgm:t>
        <a:bodyPr/>
        <a:lstStyle/>
        <a:p>
          <a:endParaRPr lang="en-US"/>
        </a:p>
      </dgm:t>
    </dgm:pt>
    <dgm:pt modelId="{9C44C92D-6D7D-4C55-A34A-2A942E0CEE5B}" type="sibTrans" cxnId="{CF579BAA-5379-4890-8969-7CFCD0E9C220}">
      <dgm:prSet/>
      <dgm:spPr/>
      <dgm:t>
        <a:bodyPr/>
        <a:lstStyle/>
        <a:p>
          <a:endParaRPr lang="en-US"/>
        </a:p>
      </dgm:t>
    </dgm:pt>
    <dgm:pt modelId="{4C692EC4-653B-405A-AD04-6F3B1A227AA8}">
      <dgm:prSet custT="1"/>
      <dgm:spPr/>
      <dgm:t>
        <a:bodyPr/>
        <a:lstStyle/>
        <a:p>
          <a:r>
            <a:rPr 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range(</a:t>
          </a:r>
          <a:r>
            <a:rPr lang="zh-TW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初始值</a:t>
          </a:r>
          <a:r>
            <a:rPr 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, </a:t>
          </a:r>
          <a:r>
            <a:rPr lang="zh-TW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停止值</a:t>
          </a:r>
          <a:r>
            <a:rPr 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, </a:t>
          </a:r>
          <a:r>
            <a:rPr lang="zh-TW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增加值</a:t>
          </a:r>
          <a:r>
            <a:rPr 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</a:p>
      </dgm:t>
    </dgm:pt>
    <dgm:pt modelId="{197B0074-23D9-482B-B989-6C8FAF4ECCCE}" type="parTrans" cxnId="{B22F6983-F896-453B-A51C-EC7CBDD88AF7}">
      <dgm:prSet/>
      <dgm:spPr/>
      <dgm:t>
        <a:bodyPr/>
        <a:lstStyle/>
        <a:p>
          <a:endParaRPr lang="en-US"/>
        </a:p>
      </dgm:t>
    </dgm:pt>
    <dgm:pt modelId="{01F0B4EA-25B8-43C5-9F0B-8D5B16BDC0CB}" type="sibTrans" cxnId="{B22F6983-F896-453B-A51C-EC7CBDD88AF7}">
      <dgm:prSet/>
      <dgm:spPr/>
      <dgm:t>
        <a:bodyPr/>
        <a:lstStyle/>
        <a:p>
          <a:endParaRPr lang="en-US"/>
        </a:p>
      </dgm:t>
    </dgm:pt>
    <dgm:pt modelId="{E1A70BFE-3866-4C47-9287-309DEE0B223D}" type="pres">
      <dgm:prSet presAssocID="{8E93260B-33B6-4C67-B271-910F077E4D0F}" presName="root" presStyleCnt="0">
        <dgm:presLayoutVars>
          <dgm:dir/>
          <dgm:resizeHandles val="exact"/>
        </dgm:presLayoutVars>
      </dgm:prSet>
      <dgm:spPr/>
    </dgm:pt>
    <dgm:pt modelId="{7416B139-08FC-4C1E-A3A5-D75C04D0510F}" type="pres">
      <dgm:prSet presAssocID="{D00F6F2A-0B8D-447E-9681-39EC1F6EEF6D}" presName="compNode" presStyleCnt="0"/>
      <dgm:spPr/>
    </dgm:pt>
    <dgm:pt modelId="{9858DC01-0C6B-42A4-8C23-5D49312C67A1}" type="pres">
      <dgm:prSet presAssocID="{D00F6F2A-0B8D-447E-9681-39EC1F6EEF6D}" presName="bgRect" presStyleLbl="bgShp" presStyleIdx="0" presStyleCnt="2"/>
      <dgm:spPr>
        <a:solidFill>
          <a:srgbClr val="00CC99"/>
        </a:solidFill>
      </dgm:spPr>
    </dgm:pt>
    <dgm:pt modelId="{BAE28247-FE3E-4A73-95A0-12D376A3B867}" type="pres">
      <dgm:prSet presAssocID="{D00F6F2A-0B8D-447E-9681-39EC1F6EEF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80C435C-4867-4E99-BF99-3F205B51DAE1}" type="pres">
      <dgm:prSet presAssocID="{D00F6F2A-0B8D-447E-9681-39EC1F6EEF6D}" presName="spaceRect" presStyleCnt="0"/>
      <dgm:spPr/>
    </dgm:pt>
    <dgm:pt modelId="{30085B8A-82BB-4D89-B561-8F19883E3E87}" type="pres">
      <dgm:prSet presAssocID="{D00F6F2A-0B8D-447E-9681-39EC1F6EEF6D}" presName="parTx" presStyleLbl="revTx" presStyleIdx="0" presStyleCnt="2">
        <dgm:presLayoutVars>
          <dgm:chMax val="0"/>
          <dgm:chPref val="0"/>
        </dgm:presLayoutVars>
      </dgm:prSet>
      <dgm:spPr/>
    </dgm:pt>
    <dgm:pt modelId="{C564036C-1B59-4AF9-B9A7-0CD6E0DBE132}" type="pres">
      <dgm:prSet presAssocID="{9C44C92D-6D7D-4C55-A34A-2A942E0CEE5B}" presName="sibTrans" presStyleCnt="0"/>
      <dgm:spPr/>
    </dgm:pt>
    <dgm:pt modelId="{8326597C-0BF2-43E3-A4AF-260724A40B5E}" type="pres">
      <dgm:prSet presAssocID="{4C692EC4-653B-405A-AD04-6F3B1A227AA8}" presName="compNode" presStyleCnt="0"/>
      <dgm:spPr/>
    </dgm:pt>
    <dgm:pt modelId="{C9C91A90-E8D0-439E-8109-0AAD158339D6}" type="pres">
      <dgm:prSet presAssocID="{4C692EC4-653B-405A-AD04-6F3B1A227AA8}" presName="bgRect" presStyleLbl="bgShp" presStyleIdx="1" presStyleCnt="2"/>
      <dgm:spPr>
        <a:solidFill>
          <a:srgbClr val="00CC99"/>
        </a:solidFill>
      </dgm:spPr>
    </dgm:pt>
    <dgm:pt modelId="{C1FA3EDA-9EB4-4E2D-B99E-ACBDB04A4E4C}" type="pres">
      <dgm:prSet presAssocID="{4C692EC4-653B-405A-AD04-6F3B1A227A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1488751-2419-4A6D-9842-E86FF7611A69}" type="pres">
      <dgm:prSet presAssocID="{4C692EC4-653B-405A-AD04-6F3B1A227AA8}" presName="spaceRect" presStyleCnt="0"/>
      <dgm:spPr/>
    </dgm:pt>
    <dgm:pt modelId="{336BB41B-5C18-469F-B48E-D951C04DA0E7}" type="pres">
      <dgm:prSet presAssocID="{4C692EC4-653B-405A-AD04-6F3B1A227A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A2B00B-5B76-4F59-BA22-7C6A08FE4259}" type="presOf" srcId="{8E93260B-33B6-4C67-B271-910F077E4D0F}" destId="{E1A70BFE-3866-4C47-9287-309DEE0B223D}" srcOrd="0" destOrd="0" presId="urn:microsoft.com/office/officeart/2018/2/layout/IconVerticalSolidList"/>
    <dgm:cxn modelId="{B22F6983-F896-453B-A51C-EC7CBDD88AF7}" srcId="{8E93260B-33B6-4C67-B271-910F077E4D0F}" destId="{4C692EC4-653B-405A-AD04-6F3B1A227AA8}" srcOrd="1" destOrd="0" parTransId="{197B0074-23D9-482B-B989-6C8FAF4ECCCE}" sibTransId="{01F0B4EA-25B8-43C5-9F0B-8D5B16BDC0CB}"/>
    <dgm:cxn modelId="{1435AD91-9321-4888-B9B4-20DDD52289A7}" type="presOf" srcId="{4C692EC4-653B-405A-AD04-6F3B1A227AA8}" destId="{336BB41B-5C18-469F-B48E-D951C04DA0E7}" srcOrd="0" destOrd="0" presId="urn:microsoft.com/office/officeart/2018/2/layout/IconVerticalSolidList"/>
    <dgm:cxn modelId="{CF579BAA-5379-4890-8969-7CFCD0E9C220}" srcId="{8E93260B-33B6-4C67-B271-910F077E4D0F}" destId="{D00F6F2A-0B8D-447E-9681-39EC1F6EEF6D}" srcOrd="0" destOrd="0" parTransId="{D15659CB-2C16-48EC-831B-46139C2EC024}" sibTransId="{9C44C92D-6D7D-4C55-A34A-2A942E0CEE5B}"/>
    <dgm:cxn modelId="{29149CBA-AF88-4AEC-AB56-3C1F8147B564}" type="presOf" srcId="{D00F6F2A-0B8D-447E-9681-39EC1F6EEF6D}" destId="{30085B8A-82BB-4D89-B561-8F19883E3E87}" srcOrd="0" destOrd="0" presId="urn:microsoft.com/office/officeart/2018/2/layout/IconVerticalSolidList"/>
    <dgm:cxn modelId="{F3B0A449-6E2F-44C0-B739-487BDBC46C20}" type="presParOf" srcId="{E1A70BFE-3866-4C47-9287-309DEE0B223D}" destId="{7416B139-08FC-4C1E-A3A5-D75C04D0510F}" srcOrd="0" destOrd="0" presId="urn:microsoft.com/office/officeart/2018/2/layout/IconVerticalSolidList"/>
    <dgm:cxn modelId="{46731C51-0D34-48DD-A3FE-B1703ABA5855}" type="presParOf" srcId="{7416B139-08FC-4C1E-A3A5-D75C04D0510F}" destId="{9858DC01-0C6B-42A4-8C23-5D49312C67A1}" srcOrd="0" destOrd="0" presId="urn:microsoft.com/office/officeart/2018/2/layout/IconVerticalSolidList"/>
    <dgm:cxn modelId="{D4E033E1-F31B-4447-BD69-0989962B9B80}" type="presParOf" srcId="{7416B139-08FC-4C1E-A3A5-D75C04D0510F}" destId="{BAE28247-FE3E-4A73-95A0-12D376A3B867}" srcOrd="1" destOrd="0" presId="urn:microsoft.com/office/officeart/2018/2/layout/IconVerticalSolidList"/>
    <dgm:cxn modelId="{B771F5EF-3FCA-44DE-9E57-96831D074F22}" type="presParOf" srcId="{7416B139-08FC-4C1E-A3A5-D75C04D0510F}" destId="{D80C435C-4867-4E99-BF99-3F205B51DAE1}" srcOrd="2" destOrd="0" presId="urn:microsoft.com/office/officeart/2018/2/layout/IconVerticalSolidList"/>
    <dgm:cxn modelId="{93577414-A5B7-4AF6-84F9-0786FC83C581}" type="presParOf" srcId="{7416B139-08FC-4C1E-A3A5-D75C04D0510F}" destId="{30085B8A-82BB-4D89-B561-8F19883E3E87}" srcOrd="3" destOrd="0" presId="urn:microsoft.com/office/officeart/2018/2/layout/IconVerticalSolidList"/>
    <dgm:cxn modelId="{1F3E0B0A-3172-49BA-BA12-0DBFCED3F963}" type="presParOf" srcId="{E1A70BFE-3866-4C47-9287-309DEE0B223D}" destId="{C564036C-1B59-4AF9-B9A7-0CD6E0DBE132}" srcOrd="1" destOrd="0" presId="urn:microsoft.com/office/officeart/2018/2/layout/IconVerticalSolidList"/>
    <dgm:cxn modelId="{E96AED01-EE2B-4A8B-BA50-22DF3606D5E5}" type="presParOf" srcId="{E1A70BFE-3866-4C47-9287-309DEE0B223D}" destId="{8326597C-0BF2-43E3-A4AF-260724A40B5E}" srcOrd="2" destOrd="0" presId="urn:microsoft.com/office/officeart/2018/2/layout/IconVerticalSolidList"/>
    <dgm:cxn modelId="{C94F8A71-F891-402F-8AA4-3C4FAE87E7BB}" type="presParOf" srcId="{8326597C-0BF2-43E3-A4AF-260724A40B5E}" destId="{C9C91A90-E8D0-439E-8109-0AAD158339D6}" srcOrd="0" destOrd="0" presId="urn:microsoft.com/office/officeart/2018/2/layout/IconVerticalSolidList"/>
    <dgm:cxn modelId="{0D36A1AE-4844-45EE-8B2B-E6DD6F285026}" type="presParOf" srcId="{8326597C-0BF2-43E3-A4AF-260724A40B5E}" destId="{C1FA3EDA-9EB4-4E2D-B99E-ACBDB04A4E4C}" srcOrd="1" destOrd="0" presId="urn:microsoft.com/office/officeart/2018/2/layout/IconVerticalSolidList"/>
    <dgm:cxn modelId="{5E63CB0D-2DBA-4243-A471-3C07E38D524A}" type="presParOf" srcId="{8326597C-0BF2-43E3-A4AF-260724A40B5E}" destId="{D1488751-2419-4A6D-9842-E86FF7611A69}" srcOrd="2" destOrd="0" presId="urn:microsoft.com/office/officeart/2018/2/layout/IconVerticalSolidList"/>
    <dgm:cxn modelId="{F0569247-D113-4F23-BB70-B8488BE5728E}" type="presParOf" srcId="{8326597C-0BF2-43E3-A4AF-260724A40B5E}" destId="{336BB41B-5C18-469F-B48E-D951C04DA0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8DC01-0C6B-42A4-8C23-5D49312C67A1}">
      <dsp:nvSpPr>
        <dsp:cNvPr id="0" name=""/>
        <dsp:cNvSpPr/>
      </dsp:nvSpPr>
      <dsp:spPr>
        <a:xfrm>
          <a:off x="0" y="774915"/>
          <a:ext cx="6931146" cy="1430613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28247-FE3E-4A73-95A0-12D376A3B867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85B8A-82BB-4D89-B561-8F19883E3E87}">
      <dsp:nvSpPr>
        <dsp:cNvPr id="0" name=""/>
        <dsp:cNvSpPr/>
      </dsp:nvSpPr>
      <dsp:spPr>
        <a:xfrm>
          <a:off x="1652359" y="774915"/>
          <a:ext cx="5278786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range(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停止值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</a:p>
      </dsp:txBody>
      <dsp:txXfrm>
        <a:off x="1652359" y="774915"/>
        <a:ext cx="5278786" cy="1430613"/>
      </dsp:txXfrm>
    </dsp:sp>
    <dsp:sp modelId="{C9C91A90-E8D0-439E-8109-0AAD158339D6}">
      <dsp:nvSpPr>
        <dsp:cNvPr id="0" name=""/>
        <dsp:cNvSpPr/>
      </dsp:nvSpPr>
      <dsp:spPr>
        <a:xfrm>
          <a:off x="0" y="2563183"/>
          <a:ext cx="6931146" cy="1430613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A3EDA-9EB4-4E2D-B99E-ACBDB04A4E4C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BB41B-5C18-469F-B48E-D951C04DA0E7}">
      <dsp:nvSpPr>
        <dsp:cNvPr id="0" name=""/>
        <dsp:cNvSpPr/>
      </dsp:nvSpPr>
      <dsp:spPr>
        <a:xfrm>
          <a:off x="1652359" y="2563183"/>
          <a:ext cx="5278786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range(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初始值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, 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停止值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, 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增加值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</a:p>
      </dsp:txBody>
      <dsp:txXfrm>
        <a:off x="1652359" y="2563183"/>
        <a:ext cx="5278786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5E064E3-23E1-4F9C-9F33-82643DC097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D9FC87-0934-4259-9A0B-8A76E28352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7ADBD-28F6-4DEE-B91B-64B7C88E114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05253B-3132-4886-A9D2-CBAE81A6DD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3A9FB6-1E19-4336-9F37-367E07B72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099C-5FA4-4BFD-8B71-0EA691872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560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1E81B-CAC9-47F5-943B-FDF5CD824352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A24C-CBB2-4D92-B0F4-BD658A620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311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8740-8730-4A55-AD94-AD92DF49903A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549161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2C3D-73E1-4DF0-89D2-713B8A2466C1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2832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952A-29E0-445C-A918-CB95D816C863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190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569" y="721313"/>
            <a:ext cx="3886200" cy="473075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E8F8-467A-420C-AB96-3C32E4F5081F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8976936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0BE71-BD68-4A68-821A-63F4E393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AABB33-78A5-4618-B6D7-4F42E52A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72E-3F94-4F92-9C41-62D73C522C6F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EDD0929-C84F-4B13-BA82-DCD9AC2281B8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0750756A-BFE6-4FCB-98EC-31DD8A9B79A6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流程圖: 抽選 7">
              <a:extLst>
                <a:ext uri="{FF2B5EF4-FFF2-40B4-BE49-F238E27FC236}">
                  <a16:creationId xmlns:a16="http://schemas.microsoft.com/office/drawing/2014/main" id="{59D7E1FE-6174-4630-84EF-E98505B4E11C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14243009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035A-055B-4549-9E26-456DAEE8A34D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560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225-D7F7-474C-AAF7-09A831D0203A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81959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910-CE94-4510-B315-7622D64B3CFF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6917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9893-3681-4464-A371-1BA81D16A82E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7939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A51F-A3E3-4007-BDA9-F554FD3B66E1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8552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E899-89D7-4DAC-9F11-9CD0FB2D7C6A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35448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38AC-82A9-45A9-ADAB-48237F8F9B62}" type="datetime1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870D-AE76-4684-947D-0BA2878404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oodle.com/python-programming-online" TargetMode="External"/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repl.it/" TargetMode="External"/><Relationship Id="rId4" Type="http://schemas.openxmlformats.org/officeDocument/2006/relationships/hyperlink" Target="https://www.onlinegdb.com/online_python_compil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995C5F-0D44-4C93-9D6E-6D5B0607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64"/>
            <a:ext cx="9144000" cy="1420906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STHupo" panose="02010800040101010101" pitchFamily="2" charset="-122"/>
                <a:ea typeface="STHupo" panose="02010800040101010101" pitchFamily="2" charset="-122"/>
              </a:rPr>
              <a:t>Class 2</a:t>
            </a:r>
            <a:endParaRPr lang="zh-TW" altLang="en-US" sz="96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8904CF4-E040-478B-86A2-10D4D70CC933}"/>
              </a:ext>
            </a:extLst>
          </p:cNvPr>
          <p:cNvSpPr txBox="1">
            <a:spLocks/>
          </p:cNvSpPr>
          <p:nvPr/>
        </p:nvSpPr>
        <p:spPr>
          <a:xfrm>
            <a:off x="1234440" y="3135708"/>
            <a:ext cx="9723120" cy="225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sz="9600" dirty="0">
              <a:latin typeface="STHupo" panose="02010800040101010101" pitchFamily="2" charset="-122"/>
              <a:ea typeface="STHupo" panose="02010800040101010101" pitchFamily="2" charset="-122"/>
            </a:endParaRPr>
          </a:p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快速認識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</a:p>
        </p:txBody>
      </p:sp>
    </p:spTree>
    <p:extLst>
      <p:ext uri="{BB962C8B-B14F-4D97-AF65-F5344CB8AC3E}">
        <p14:creationId xmlns:p14="http://schemas.microsoft.com/office/powerpoint/2010/main" val="22523169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18B9F-CAC9-4840-BA74-5F540D09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程式的執行結果</a:t>
            </a:r>
          </a:p>
        </p:txBody>
      </p:sp>
      <p:pic>
        <p:nvPicPr>
          <p:cNvPr id="4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6E6E0B46-8E69-4ACC-A324-BFE6D9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675" b="22211"/>
          <a:stretch/>
        </p:blipFill>
        <p:spPr>
          <a:xfrm>
            <a:off x="2479663" y="1464174"/>
            <a:ext cx="7232674" cy="39296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412F0E-CB86-4993-B9E8-E51EA9012233}"/>
              </a:ext>
            </a:extLst>
          </p:cNvPr>
          <p:cNvSpPr txBox="1"/>
          <p:nvPr/>
        </p:nvSpPr>
        <p:spPr>
          <a:xfrm>
            <a:off x="689810" y="5606715"/>
            <a:ext cx="103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notebook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中輸入程式及觀看執行結果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10FDA8-A7C4-4024-9FA4-D9DD6CD1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661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2D1D4-CBFE-4F22-8E4A-9472377F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341964"/>
            <a:ext cx="3886200" cy="473075"/>
          </a:xfrm>
        </p:spPr>
        <p:txBody>
          <a:bodyPr>
            <a:noAutofit/>
          </a:bodyPr>
          <a:lstStyle/>
          <a:p>
            <a:r>
              <a:rPr lang="zh-TW" altLang="en-US" dirty="0"/>
              <a:t>變數、常數、與資料型態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5096394-185C-46C6-A263-A3ED29D6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535808"/>
            <a:ext cx="3505198" cy="646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💻字面值</a:t>
            </a:r>
            <a:r>
              <a:rPr lang="en-US" altLang="zh-TW" sz="3600" dirty="0" err="1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literial</a:t>
            </a:r>
            <a:endParaRPr lang="en-US" altLang="zh-TW" sz="3600" dirty="0">
              <a:latin typeface="Quire Sans Pro Light" panose="020B03020404000200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895E2C-5F67-4F31-90AD-2FBD9C8F9B84}"/>
              </a:ext>
            </a:extLst>
          </p:cNvPr>
          <p:cNvSpPr txBox="1"/>
          <p:nvPr/>
        </p:nvSpPr>
        <p:spPr>
          <a:xfrm>
            <a:off x="452717" y="3121875"/>
            <a:ext cx="3505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💻常數</a:t>
            </a:r>
            <a:r>
              <a:rPr lang="en-US" altLang="zh-TW" sz="36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constant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EE0879-B6B2-4260-902D-D080CA07D6A9}"/>
              </a:ext>
            </a:extLst>
          </p:cNvPr>
          <p:cNvSpPr txBox="1"/>
          <p:nvPr/>
        </p:nvSpPr>
        <p:spPr>
          <a:xfrm>
            <a:off x="479612" y="4707942"/>
            <a:ext cx="3505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💻變數</a:t>
            </a:r>
            <a:r>
              <a:rPr lang="en-US" altLang="zh-TW" sz="36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8A38E3D-8624-4C61-95B6-4AA92F73D4D4}"/>
              </a:ext>
            </a:extLst>
          </p:cNvPr>
          <p:cNvSpPr/>
          <p:nvPr/>
        </p:nvSpPr>
        <p:spPr>
          <a:xfrm>
            <a:off x="1281952" y="3809939"/>
            <a:ext cx="654424" cy="46429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5D0F9B1-713E-4D2A-BA9A-8B381DFC91E1}"/>
              </a:ext>
            </a:extLst>
          </p:cNvPr>
          <p:cNvSpPr/>
          <p:nvPr/>
        </p:nvSpPr>
        <p:spPr>
          <a:xfrm>
            <a:off x="1281952" y="5476741"/>
            <a:ext cx="654424" cy="46429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069AA9-014E-47A2-98DF-B4DA22876976}"/>
              </a:ext>
            </a:extLst>
          </p:cNvPr>
          <p:cNvSpPr txBox="1"/>
          <p:nvPr/>
        </p:nvSpPr>
        <p:spPr>
          <a:xfrm>
            <a:off x="2070847" y="2146384"/>
            <a:ext cx="604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字面值就是那些具體的數值、字符或者字串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46BF26-68C7-4CCE-8AE0-525C12612F8F}"/>
              </a:ext>
            </a:extLst>
          </p:cNvPr>
          <p:cNvSpPr txBox="1"/>
          <p:nvPr/>
        </p:nvSpPr>
        <p:spPr>
          <a:xfrm>
            <a:off x="2070846" y="3814501"/>
            <a:ext cx="759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經過設定之後就不能夠再於程式中被變更其內容的資料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74FF9A-BA3F-4422-8E63-1056523E1AAC}"/>
              </a:ext>
            </a:extLst>
          </p:cNvPr>
          <p:cNvSpPr txBox="1"/>
          <p:nvPr/>
        </p:nvSpPr>
        <p:spPr>
          <a:xfrm>
            <a:off x="2070847" y="5479370"/>
            <a:ext cx="75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可以隨著處理的需求和運算的過程被改變其內容的資料</a:t>
            </a:r>
            <a:endParaRPr lang="zh-TW" altLang="en-US" sz="2400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B4F724D-B245-4AB1-A610-164EBC96F4F7}"/>
              </a:ext>
            </a:extLst>
          </p:cNvPr>
          <p:cNvSpPr/>
          <p:nvPr/>
        </p:nvSpPr>
        <p:spPr>
          <a:xfrm>
            <a:off x="1281952" y="2143755"/>
            <a:ext cx="654424" cy="46429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1CAB32-7091-416E-816D-191F8B83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30571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500A6-E567-42E5-A747-033959DA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569" y="506160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變數內容的設定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4E9A0A0-E819-4A3F-86BD-72198BC524DE}"/>
              </a:ext>
            </a:extLst>
          </p:cNvPr>
          <p:cNvGrpSpPr/>
          <p:nvPr/>
        </p:nvGrpSpPr>
        <p:grpSpPr>
          <a:xfrm>
            <a:off x="612823" y="1738342"/>
            <a:ext cx="10591946" cy="3950983"/>
            <a:chOff x="612823" y="1738342"/>
            <a:chExt cx="10591946" cy="3950983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0B0A805A-C04D-4F9E-A349-1E707F1DCEF0}"/>
                </a:ext>
              </a:extLst>
            </p:cNvPr>
            <p:cNvSpPr/>
            <p:nvPr/>
          </p:nvSpPr>
          <p:spPr>
            <a:xfrm>
              <a:off x="612823" y="1738342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0D6AB4E-3214-427E-9E24-0812558E100E}"/>
                </a:ext>
              </a:extLst>
            </p:cNvPr>
            <p:cNvSpPr/>
            <p:nvPr/>
          </p:nvSpPr>
          <p:spPr>
            <a:xfrm>
              <a:off x="612823" y="3234526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A826A57-1BF9-4077-B0A2-635EAB8BE8FC}"/>
                </a:ext>
              </a:extLst>
            </p:cNvPr>
            <p:cNvSpPr/>
            <p:nvPr/>
          </p:nvSpPr>
          <p:spPr>
            <a:xfrm>
              <a:off x="612823" y="4692125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C6BD848-8FF4-4952-9854-BD6B73E0B7A9}"/>
                </a:ext>
              </a:extLst>
            </p:cNvPr>
            <p:cNvSpPr/>
            <p:nvPr/>
          </p:nvSpPr>
          <p:spPr>
            <a:xfrm>
              <a:off x="6562025" y="2557196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9D07B90-7D72-494C-AC92-FAA88532667B}"/>
                </a:ext>
              </a:extLst>
            </p:cNvPr>
            <p:cNvSpPr/>
            <p:nvPr/>
          </p:nvSpPr>
          <p:spPr>
            <a:xfrm>
              <a:off x="6596769" y="4083375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8794FDC-384F-4EC0-9251-119F4680F57B}"/>
                </a:ext>
              </a:extLst>
            </p:cNvPr>
            <p:cNvGrpSpPr/>
            <p:nvPr/>
          </p:nvGrpSpPr>
          <p:grpSpPr>
            <a:xfrm>
              <a:off x="819654" y="1841261"/>
              <a:ext cx="10385115" cy="3746847"/>
              <a:chOff x="819654" y="1841261"/>
              <a:chExt cx="10385115" cy="3746847"/>
            </a:xfrm>
          </p:grpSpPr>
          <p:sp>
            <p:nvSpPr>
              <p:cNvPr id="25" name="矩形 24" descr="Bitcoin">
                <a:extLst>
                  <a:ext uri="{FF2B5EF4-FFF2-40B4-BE49-F238E27FC236}">
                    <a16:creationId xmlns:a16="http://schemas.microsoft.com/office/drawing/2014/main" id="{CD8AA9BD-23BA-4F33-8246-31434DC23634}"/>
                  </a:ext>
                </a:extLst>
              </p:cNvPr>
              <p:cNvSpPr/>
              <p:nvPr/>
            </p:nvSpPr>
            <p:spPr>
              <a:xfrm>
                <a:off x="822083" y="1941998"/>
                <a:ext cx="540000" cy="540000"/>
              </a:xfrm>
              <a:prstGeom prst="rect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3EF3AF97-A34C-4E4E-B1B3-3B08E43AE803}"/>
                  </a:ext>
                </a:extLst>
              </p:cNvPr>
              <p:cNvSpPr/>
              <p:nvPr/>
            </p:nvSpPr>
            <p:spPr>
              <a:xfrm>
                <a:off x="1467794" y="1841261"/>
                <a:ext cx="3753029" cy="793543"/>
              </a:xfrm>
              <a:custGeom>
                <a:avLst/>
                <a:gdLst>
                  <a:gd name="connsiteX0" fmla="*/ 0 w 5273916"/>
                  <a:gd name="connsiteY0" fmla="*/ 0 h 793543"/>
                  <a:gd name="connsiteX1" fmla="*/ 5273916 w 5273916"/>
                  <a:gd name="connsiteY1" fmla="*/ 0 h 793543"/>
                  <a:gd name="connsiteX2" fmla="*/ 5273916 w 5273916"/>
                  <a:gd name="connsiteY2" fmla="*/ 793543 h 793543"/>
                  <a:gd name="connsiteX3" fmla="*/ 0 w 5273916"/>
                  <a:gd name="connsiteY3" fmla="*/ 793543 h 793543"/>
                  <a:gd name="connsiteX4" fmla="*/ 0 w 5273916"/>
                  <a:gd name="connsiteY4" fmla="*/ 0 h 79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3916" h="793543">
                    <a:moveTo>
                      <a:pt x="0" y="0"/>
                    </a:moveTo>
                    <a:lnTo>
                      <a:pt x="5273916" y="0"/>
                    </a:lnTo>
                    <a:lnTo>
                      <a:pt x="5273916" y="793543"/>
                    </a:lnTo>
                    <a:lnTo>
                      <a:pt x="0" y="7935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983" tIns="83983" rIns="83983" bIns="83983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什麼是左值</a:t>
                </a:r>
                <a:endParaRPr lang="en-US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矩形 27" descr="Skeleton">
                <a:extLst>
                  <a:ext uri="{FF2B5EF4-FFF2-40B4-BE49-F238E27FC236}">
                    <a16:creationId xmlns:a16="http://schemas.microsoft.com/office/drawing/2014/main" id="{B16060C0-1F57-4125-A154-B443B037D34F}"/>
                  </a:ext>
                </a:extLst>
              </p:cNvPr>
              <p:cNvSpPr/>
              <p:nvPr/>
            </p:nvSpPr>
            <p:spPr>
              <a:xfrm>
                <a:off x="822083" y="3463126"/>
                <a:ext cx="540000" cy="540000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A468996D-5740-44A7-B996-1D8A4D776067}"/>
                  </a:ext>
                </a:extLst>
              </p:cNvPr>
              <p:cNvSpPr/>
              <p:nvPr/>
            </p:nvSpPr>
            <p:spPr>
              <a:xfrm>
                <a:off x="1467793" y="3463126"/>
                <a:ext cx="3753029" cy="540000"/>
              </a:xfrm>
              <a:custGeom>
                <a:avLst/>
                <a:gdLst>
                  <a:gd name="connsiteX0" fmla="*/ 0 w 5273916"/>
                  <a:gd name="connsiteY0" fmla="*/ 0 h 793543"/>
                  <a:gd name="connsiteX1" fmla="*/ 5273916 w 5273916"/>
                  <a:gd name="connsiteY1" fmla="*/ 0 h 793543"/>
                  <a:gd name="connsiteX2" fmla="*/ 5273916 w 5273916"/>
                  <a:gd name="connsiteY2" fmla="*/ 793543 h 793543"/>
                  <a:gd name="connsiteX3" fmla="*/ 0 w 5273916"/>
                  <a:gd name="connsiteY3" fmla="*/ 793543 h 793543"/>
                  <a:gd name="connsiteX4" fmla="*/ 0 w 5273916"/>
                  <a:gd name="connsiteY4" fmla="*/ 0 h 79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3916" h="793543">
                    <a:moveTo>
                      <a:pt x="0" y="0"/>
                    </a:moveTo>
                    <a:lnTo>
                      <a:pt x="5273916" y="0"/>
                    </a:lnTo>
                    <a:lnTo>
                      <a:pt x="5273916" y="793543"/>
                    </a:lnTo>
                    <a:lnTo>
                      <a:pt x="0" y="7935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983" tIns="83983" rIns="83983" bIns="83983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什麼是右值</a:t>
                </a:r>
                <a:endParaRPr lang="en-US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矩形 30" descr="Right Pointing Backhand Index">
                <a:extLst>
                  <a:ext uri="{FF2B5EF4-FFF2-40B4-BE49-F238E27FC236}">
                    <a16:creationId xmlns:a16="http://schemas.microsoft.com/office/drawing/2014/main" id="{2F6B540C-68D5-4C25-82F1-92A430FDEC95}"/>
                  </a:ext>
                </a:extLst>
              </p:cNvPr>
              <p:cNvSpPr/>
              <p:nvPr/>
            </p:nvSpPr>
            <p:spPr>
              <a:xfrm>
                <a:off x="819654" y="4920725"/>
                <a:ext cx="540000" cy="540000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4C8242EE-4F2C-4D1B-82B8-45458C751920}"/>
                  </a:ext>
                </a:extLst>
              </p:cNvPr>
              <p:cNvSpPr/>
              <p:nvPr/>
            </p:nvSpPr>
            <p:spPr>
              <a:xfrm>
                <a:off x="1468235" y="4794565"/>
                <a:ext cx="3753029" cy="793543"/>
              </a:xfrm>
              <a:custGeom>
                <a:avLst/>
                <a:gdLst>
                  <a:gd name="connsiteX0" fmla="*/ 0 w 5273916"/>
                  <a:gd name="connsiteY0" fmla="*/ 0 h 793543"/>
                  <a:gd name="connsiteX1" fmla="*/ 5273916 w 5273916"/>
                  <a:gd name="connsiteY1" fmla="*/ 0 h 793543"/>
                  <a:gd name="connsiteX2" fmla="*/ 5273916 w 5273916"/>
                  <a:gd name="connsiteY2" fmla="*/ 793543 h 793543"/>
                  <a:gd name="connsiteX3" fmla="*/ 0 w 5273916"/>
                  <a:gd name="connsiteY3" fmla="*/ 793543 h 793543"/>
                  <a:gd name="connsiteX4" fmla="*/ 0 w 5273916"/>
                  <a:gd name="connsiteY4" fmla="*/ 0 h 79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3916" h="793543">
                    <a:moveTo>
                      <a:pt x="0" y="0"/>
                    </a:moveTo>
                    <a:lnTo>
                      <a:pt x="5273916" y="0"/>
                    </a:lnTo>
                    <a:lnTo>
                      <a:pt x="5273916" y="793543"/>
                    </a:lnTo>
                    <a:lnTo>
                      <a:pt x="0" y="7935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983" tIns="83983" rIns="83983" bIns="83983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指定符號（</a:t>
                </a:r>
                <a:r>
                  <a:rPr lang="en-US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534FE97-7A24-47F4-9224-26B4F59742F0}"/>
                  </a:ext>
                </a:extLst>
              </p:cNvPr>
              <p:cNvSpPr/>
              <p:nvPr/>
            </p:nvSpPr>
            <p:spPr>
              <a:xfrm>
                <a:off x="6882119" y="2801806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035AA9F3-1782-4F47-B7CF-008B86863380}"/>
                  </a:ext>
                </a:extLst>
              </p:cNvPr>
              <p:cNvSpPr/>
              <p:nvPr/>
            </p:nvSpPr>
            <p:spPr>
              <a:xfrm>
                <a:off x="7624934" y="2675034"/>
                <a:ext cx="3545091" cy="793543"/>
              </a:xfrm>
              <a:custGeom>
                <a:avLst/>
                <a:gdLst>
                  <a:gd name="connsiteX0" fmla="*/ 0 w 5273916"/>
                  <a:gd name="connsiteY0" fmla="*/ 0 h 793543"/>
                  <a:gd name="connsiteX1" fmla="*/ 5273916 w 5273916"/>
                  <a:gd name="connsiteY1" fmla="*/ 0 h 793543"/>
                  <a:gd name="connsiteX2" fmla="*/ 5273916 w 5273916"/>
                  <a:gd name="connsiteY2" fmla="*/ 793543 h 793543"/>
                  <a:gd name="connsiteX3" fmla="*/ 0 w 5273916"/>
                  <a:gd name="connsiteY3" fmla="*/ 793543 h 793543"/>
                  <a:gd name="connsiteX4" fmla="*/ 0 w 5273916"/>
                  <a:gd name="connsiteY4" fmla="*/ 0 h 79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3916" h="793543">
                    <a:moveTo>
                      <a:pt x="0" y="0"/>
                    </a:moveTo>
                    <a:lnTo>
                      <a:pt x="5273916" y="0"/>
                    </a:lnTo>
                    <a:lnTo>
                      <a:pt x="5273916" y="793543"/>
                    </a:lnTo>
                    <a:lnTo>
                      <a:pt x="0" y="7935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983" tIns="83983" rIns="83983" bIns="83983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「左值 </a:t>
                </a:r>
                <a:r>
                  <a:rPr lang="en-US" altLang="zh-TW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:r>
                  <a:rPr lang="zh-TW" altLang="en-US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右值」，是什麼意思</a:t>
                </a:r>
                <a:endParaRPr lang="en-US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EEB8B9A-12A8-46A9-8EB9-948C60F526A9}"/>
                  </a:ext>
                </a:extLst>
              </p:cNvPr>
              <p:cNvSpPr/>
              <p:nvPr/>
            </p:nvSpPr>
            <p:spPr>
              <a:xfrm>
                <a:off x="6884898" y="4311975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38" name="手繪多邊形: 圖案 37">
                <a:extLst>
                  <a:ext uri="{FF2B5EF4-FFF2-40B4-BE49-F238E27FC236}">
                    <a16:creationId xmlns:a16="http://schemas.microsoft.com/office/drawing/2014/main" id="{3CE693F3-E7E4-4389-8E58-4329E00D197D}"/>
                  </a:ext>
                </a:extLst>
              </p:cNvPr>
              <p:cNvSpPr/>
              <p:nvPr/>
            </p:nvSpPr>
            <p:spPr>
              <a:xfrm>
                <a:off x="7624934" y="4185203"/>
                <a:ext cx="3579835" cy="793543"/>
              </a:xfrm>
              <a:custGeom>
                <a:avLst/>
                <a:gdLst>
                  <a:gd name="connsiteX0" fmla="*/ 0 w 5273916"/>
                  <a:gd name="connsiteY0" fmla="*/ 0 h 793543"/>
                  <a:gd name="connsiteX1" fmla="*/ 5273916 w 5273916"/>
                  <a:gd name="connsiteY1" fmla="*/ 0 h 793543"/>
                  <a:gd name="connsiteX2" fmla="*/ 5273916 w 5273916"/>
                  <a:gd name="connsiteY2" fmla="*/ 793543 h 793543"/>
                  <a:gd name="connsiteX3" fmla="*/ 0 w 5273916"/>
                  <a:gd name="connsiteY3" fmla="*/ 793543 h 793543"/>
                  <a:gd name="connsiteX4" fmla="*/ 0 w 5273916"/>
                  <a:gd name="connsiteY4" fmla="*/ 0 h 79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3916" h="793543">
                    <a:moveTo>
                      <a:pt x="0" y="0"/>
                    </a:moveTo>
                    <a:lnTo>
                      <a:pt x="5273916" y="0"/>
                    </a:lnTo>
                    <a:lnTo>
                      <a:pt x="5273916" y="793543"/>
                    </a:lnTo>
                    <a:lnTo>
                      <a:pt x="0" y="7935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983" tIns="83983" rIns="83983" bIns="83983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count = count + 1 </a:t>
                </a:r>
                <a:r>
                  <a:rPr lang="zh-TW" altLang="en-US" sz="20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合理嗎？</a:t>
                </a:r>
                <a:endParaRPr lang="en-US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255BB4-A9DF-4069-B3C7-E8F1818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29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A882D-A901-4107-9774-1EA62394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474" y="721313"/>
            <a:ext cx="4547295" cy="43371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變數及運算式練習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81E9B-0814-42A1-8D8E-D722A8D3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452" y="2240296"/>
            <a:ext cx="3866147" cy="237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a = 38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b = 49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c = 13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d = a + b + c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8898916-BFD1-4A2B-983D-6611487FC609}"/>
              </a:ext>
            </a:extLst>
          </p:cNvPr>
          <p:cNvGrpSpPr/>
          <p:nvPr/>
        </p:nvGrpSpPr>
        <p:grpSpPr>
          <a:xfrm>
            <a:off x="6815751" y="2620924"/>
            <a:ext cx="4048444" cy="1526203"/>
            <a:chOff x="6603514" y="1817361"/>
            <a:chExt cx="4048444" cy="1526203"/>
          </a:xfrm>
        </p:grpSpPr>
        <p:sp>
          <p:nvSpPr>
            <p:cNvPr id="5" name="矩形: 摺角紙張 4">
              <a:extLst>
                <a:ext uri="{FF2B5EF4-FFF2-40B4-BE49-F238E27FC236}">
                  <a16:creationId xmlns:a16="http://schemas.microsoft.com/office/drawing/2014/main" id="{39589DE9-C402-4879-8D52-3B262A4DB303}"/>
                </a:ext>
              </a:extLst>
            </p:cNvPr>
            <p:cNvSpPr/>
            <p:nvPr/>
          </p:nvSpPr>
          <p:spPr>
            <a:xfrm>
              <a:off x="6603514" y="1817361"/>
              <a:ext cx="4048444" cy="1526203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內容版面配置區 2">
              <a:extLst>
                <a:ext uri="{FF2B5EF4-FFF2-40B4-BE49-F238E27FC236}">
                  <a16:creationId xmlns:a16="http://schemas.microsoft.com/office/drawing/2014/main" id="{A75AB50A-A3B9-4703-ADD1-961E644DED99}"/>
                </a:ext>
              </a:extLst>
            </p:cNvPr>
            <p:cNvSpPr txBox="1">
              <a:spLocks/>
            </p:cNvSpPr>
            <p:nvPr/>
          </p:nvSpPr>
          <p:spPr>
            <a:xfrm>
              <a:off x="6694662" y="2125809"/>
              <a:ext cx="3866147" cy="9093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a, b, c = 38, 49, 13</a:t>
              </a:r>
              <a:endParaRPr lang="zh-TW" altLang="zh-TW" sz="24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a = a + b + c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50538DC-B7D0-47A1-958C-A49EB87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4283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1056C-A8DC-42A6-AE77-2340893C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180" y="681037"/>
            <a:ext cx="4408210" cy="4978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程式</a:t>
            </a:r>
            <a:r>
              <a:rPr lang="en-US" altLang="zh-TW" dirty="0"/>
              <a:t>2-2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身體質量指數計算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7DF52F-CFCF-4C20-8933-BC812101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826" y="2240296"/>
            <a:ext cx="8894348" cy="3936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Quire Sans Pro Light" panose="020B0302040400020003" pitchFamily="34" charset="0"/>
              </a:rPr>
              <a:t> </a:t>
            </a:r>
            <a:r>
              <a:rPr lang="en-US" altLang="zh-TW" sz="3600" dirty="0">
                <a:latin typeface="Quire Sans Pro Light" panose="020B0302040400020003" pitchFamily="34" charset="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2-2</a:t>
            </a:r>
          </a:p>
          <a:p>
            <a:pPr marL="0" indent="0">
              <a:buNone/>
            </a:pPr>
            <a:r>
              <a:rPr lang="en-US" altLang="zh-TW" sz="3600" dirty="0">
                <a:latin typeface="Quire Sans Pro Light" panose="020B0302040400020003" pitchFamily="34" charset="0"/>
              </a:rPr>
              <a:t> </a:t>
            </a:r>
            <a:r>
              <a:rPr lang="zh-TW" altLang="en-US" sz="3600" dirty="0">
                <a:latin typeface="Quire Sans Pro Light" panose="020B0302040400020003" pitchFamily="34" charset="0"/>
              </a:rPr>
              <a:t> </a:t>
            </a:r>
            <a:r>
              <a:rPr lang="en-US" altLang="zh-TW" sz="3600" dirty="0">
                <a:latin typeface="Consolas" panose="020B0609020204030204" pitchFamily="49" charset="0"/>
              </a:rPr>
              <a:t>height = 1.74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 weight = 63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 BMI = weight / (height * height)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 print("Your BMI is", BMI)</a:t>
            </a:r>
          </a:p>
          <a:p>
            <a:pPr marL="0" indent="0">
              <a:buNone/>
            </a:pPr>
            <a:endParaRPr lang="zh-TW" altLang="en-US" sz="3600" dirty="0">
              <a:latin typeface="Quire Sans Pro Light" panose="020B0302040400020003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C98086-B757-48D9-82C6-881F2925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17283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500A6-E567-42E5-A747-033959DA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569" y="506160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變數的命名原則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8597640-DB2F-430D-86C9-08A7040670F1}"/>
              </a:ext>
            </a:extLst>
          </p:cNvPr>
          <p:cNvGrpSpPr/>
          <p:nvPr/>
        </p:nvGrpSpPr>
        <p:grpSpPr>
          <a:xfrm>
            <a:off x="612823" y="1704830"/>
            <a:ext cx="10591946" cy="3985142"/>
            <a:chOff x="403115" y="1960039"/>
            <a:chExt cx="10591946" cy="398514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0B0A805A-C04D-4F9E-A349-1E707F1DCEF0}"/>
                </a:ext>
              </a:extLst>
            </p:cNvPr>
            <p:cNvSpPr/>
            <p:nvPr/>
          </p:nvSpPr>
          <p:spPr>
            <a:xfrm>
              <a:off x="403115" y="1993551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矩形 6" descr="Yuan">
              <a:extLst>
                <a:ext uri="{FF2B5EF4-FFF2-40B4-BE49-F238E27FC236}">
                  <a16:creationId xmlns:a16="http://schemas.microsoft.com/office/drawing/2014/main" id="{04EFC7E8-54AB-4878-9D71-7007488A904F}"/>
                </a:ext>
              </a:extLst>
            </p:cNvPr>
            <p:cNvSpPr/>
            <p:nvPr/>
          </p:nvSpPr>
          <p:spPr>
            <a:xfrm>
              <a:off x="565775" y="2224639"/>
              <a:ext cx="468000" cy="468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80BA7F8C-AED7-4128-B1AD-60DA94800368}"/>
                </a:ext>
              </a:extLst>
            </p:cNvPr>
            <p:cNvSpPr/>
            <p:nvPr/>
          </p:nvSpPr>
          <p:spPr>
            <a:xfrm>
              <a:off x="1126146" y="2150075"/>
              <a:ext cx="3884969" cy="657327"/>
            </a:xfrm>
            <a:custGeom>
              <a:avLst/>
              <a:gdLst>
                <a:gd name="connsiteX0" fmla="*/ 0 w 5431245"/>
                <a:gd name="connsiteY0" fmla="*/ 0 h 657327"/>
                <a:gd name="connsiteX1" fmla="*/ 5431245 w 5431245"/>
                <a:gd name="connsiteY1" fmla="*/ 0 h 657327"/>
                <a:gd name="connsiteX2" fmla="*/ 5431245 w 5431245"/>
                <a:gd name="connsiteY2" fmla="*/ 657327 h 657327"/>
                <a:gd name="connsiteX3" fmla="*/ 0 w 5431245"/>
                <a:gd name="connsiteY3" fmla="*/ 657327 h 657327"/>
                <a:gd name="connsiteX4" fmla="*/ 0 w 5431245"/>
                <a:gd name="connsiteY4" fmla="*/ 0 h 65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1245" h="657327">
                  <a:moveTo>
                    <a:pt x="0" y="0"/>
                  </a:moveTo>
                  <a:lnTo>
                    <a:pt x="5431245" y="0"/>
                  </a:lnTo>
                  <a:lnTo>
                    <a:pt x="5431245" y="657327"/>
                  </a:lnTo>
                  <a:lnTo>
                    <a:pt x="0" y="6573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567" tIns="69567" rIns="69567" bIns="695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第一個字元要是英文字母</a:t>
              </a:r>
              <a:endPara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0D6AB4E-3214-427E-9E24-0812558E100E}"/>
                </a:ext>
              </a:extLst>
            </p:cNvPr>
            <p:cNvSpPr/>
            <p:nvPr/>
          </p:nvSpPr>
          <p:spPr>
            <a:xfrm>
              <a:off x="403115" y="3489735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 descr="Bitcoin">
              <a:extLst>
                <a:ext uri="{FF2B5EF4-FFF2-40B4-BE49-F238E27FC236}">
                  <a16:creationId xmlns:a16="http://schemas.microsoft.com/office/drawing/2014/main" id="{8FB502F8-F341-4D81-A878-8B9991A6A21C}"/>
                </a:ext>
              </a:extLst>
            </p:cNvPr>
            <p:cNvSpPr/>
            <p:nvPr/>
          </p:nvSpPr>
          <p:spPr>
            <a:xfrm>
              <a:off x="565775" y="3832108"/>
              <a:ext cx="468000" cy="468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B9B30380-718D-48FF-A488-F89EA5A2B313}"/>
                </a:ext>
              </a:extLst>
            </p:cNvPr>
            <p:cNvSpPr/>
            <p:nvPr/>
          </p:nvSpPr>
          <p:spPr>
            <a:xfrm>
              <a:off x="1126148" y="3663089"/>
              <a:ext cx="3884968" cy="657327"/>
            </a:xfrm>
            <a:custGeom>
              <a:avLst/>
              <a:gdLst>
                <a:gd name="connsiteX0" fmla="*/ 0 w 5431245"/>
                <a:gd name="connsiteY0" fmla="*/ 0 h 657327"/>
                <a:gd name="connsiteX1" fmla="*/ 5431245 w 5431245"/>
                <a:gd name="connsiteY1" fmla="*/ 0 h 657327"/>
                <a:gd name="connsiteX2" fmla="*/ 5431245 w 5431245"/>
                <a:gd name="connsiteY2" fmla="*/ 657327 h 657327"/>
                <a:gd name="connsiteX3" fmla="*/ 0 w 5431245"/>
                <a:gd name="connsiteY3" fmla="*/ 657327 h 657327"/>
                <a:gd name="connsiteX4" fmla="*/ 0 w 5431245"/>
                <a:gd name="connsiteY4" fmla="*/ 0 h 65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1245" h="657327">
                  <a:moveTo>
                    <a:pt x="0" y="0"/>
                  </a:moveTo>
                  <a:lnTo>
                    <a:pt x="5431245" y="0"/>
                  </a:lnTo>
                  <a:lnTo>
                    <a:pt x="5431245" y="657327"/>
                  </a:lnTo>
                  <a:lnTo>
                    <a:pt x="0" y="6573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567" tIns="69567" rIns="69567" bIns="695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在第二個字元以後可以使用數字</a:t>
              </a:r>
              <a:endPara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A826A57-1BF9-4077-B0A2-635EAB8BE8FC}"/>
                </a:ext>
              </a:extLst>
            </p:cNvPr>
            <p:cNvSpPr/>
            <p:nvPr/>
          </p:nvSpPr>
          <p:spPr>
            <a:xfrm>
              <a:off x="403115" y="4947334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3" name="矩形 12" descr="Skeleton">
              <a:extLst>
                <a:ext uri="{FF2B5EF4-FFF2-40B4-BE49-F238E27FC236}">
                  <a16:creationId xmlns:a16="http://schemas.microsoft.com/office/drawing/2014/main" id="{A4A4DAFF-7901-4A40-A714-522EA9EDBB89}"/>
                </a:ext>
              </a:extLst>
            </p:cNvPr>
            <p:cNvSpPr/>
            <p:nvPr/>
          </p:nvSpPr>
          <p:spPr>
            <a:xfrm>
              <a:off x="565775" y="5211933"/>
              <a:ext cx="468000" cy="468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D24CC3A9-94F9-49BF-BE6B-19A39143D19C}"/>
                </a:ext>
              </a:extLst>
            </p:cNvPr>
            <p:cNvSpPr/>
            <p:nvPr/>
          </p:nvSpPr>
          <p:spPr>
            <a:xfrm>
              <a:off x="1126148" y="5117270"/>
              <a:ext cx="3884967" cy="657327"/>
            </a:xfrm>
            <a:custGeom>
              <a:avLst/>
              <a:gdLst>
                <a:gd name="connsiteX0" fmla="*/ 0 w 5431245"/>
                <a:gd name="connsiteY0" fmla="*/ 0 h 657327"/>
                <a:gd name="connsiteX1" fmla="*/ 5431245 w 5431245"/>
                <a:gd name="connsiteY1" fmla="*/ 0 h 657327"/>
                <a:gd name="connsiteX2" fmla="*/ 5431245 w 5431245"/>
                <a:gd name="connsiteY2" fmla="*/ 657327 h 657327"/>
                <a:gd name="connsiteX3" fmla="*/ 0 w 5431245"/>
                <a:gd name="connsiteY3" fmla="*/ 657327 h 657327"/>
                <a:gd name="connsiteX4" fmla="*/ 0 w 5431245"/>
                <a:gd name="connsiteY4" fmla="*/ 0 h 65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1245" h="657327">
                  <a:moveTo>
                    <a:pt x="0" y="0"/>
                  </a:moveTo>
                  <a:lnTo>
                    <a:pt x="5431245" y="0"/>
                  </a:lnTo>
                  <a:lnTo>
                    <a:pt x="5431245" y="657327"/>
                  </a:lnTo>
                  <a:lnTo>
                    <a:pt x="0" y="6573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567" tIns="69567" rIns="69567" bIns="695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不要使用除了底線以外的符號</a:t>
              </a:r>
              <a:endPara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C6BD848-8FF4-4952-9854-BD6B73E0B7A9}"/>
                </a:ext>
              </a:extLst>
            </p:cNvPr>
            <p:cNvSpPr/>
            <p:nvPr/>
          </p:nvSpPr>
          <p:spPr>
            <a:xfrm>
              <a:off x="6387061" y="1960039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6" name="矩形 15" descr="Glue">
              <a:extLst>
                <a:ext uri="{FF2B5EF4-FFF2-40B4-BE49-F238E27FC236}">
                  <a16:creationId xmlns:a16="http://schemas.microsoft.com/office/drawing/2014/main" id="{3148FC76-2F7D-4193-9A78-3CDCE22DEA9B}"/>
                </a:ext>
              </a:extLst>
            </p:cNvPr>
            <p:cNvSpPr/>
            <p:nvPr/>
          </p:nvSpPr>
          <p:spPr>
            <a:xfrm>
              <a:off x="6513961" y="2277942"/>
              <a:ext cx="468000" cy="36139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470FAACA-13D6-48D0-AB92-CE3DE7A0CACA}"/>
                </a:ext>
              </a:extLst>
            </p:cNvPr>
            <p:cNvSpPr/>
            <p:nvPr/>
          </p:nvSpPr>
          <p:spPr>
            <a:xfrm>
              <a:off x="7108861" y="2129976"/>
              <a:ext cx="3863292" cy="657327"/>
            </a:xfrm>
            <a:custGeom>
              <a:avLst/>
              <a:gdLst>
                <a:gd name="connsiteX0" fmla="*/ 0 w 5431245"/>
                <a:gd name="connsiteY0" fmla="*/ 0 h 657327"/>
                <a:gd name="connsiteX1" fmla="*/ 5431245 w 5431245"/>
                <a:gd name="connsiteY1" fmla="*/ 0 h 657327"/>
                <a:gd name="connsiteX2" fmla="*/ 5431245 w 5431245"/>
                <a:gd name="connsiteY2" fmla="*/ 657327 h 657327"/>
                <a:gd name="connsiteX3" fmla="*/ 0 w 5431245"/>
                <a:gd name="connsiteY3" fmla="*/ 657327 h 657327"/>
                <a:gd name="connsiteX4" fmla="*/ 0 w 5431245"/>
                <a:gd name="connsiteY4" fmla="*/ 0 h 65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1245" h="657327">
                  <a:moveTo>
                    <a:pt x="0" y="0"/>
                  </a:moveTo>
                  <a:lnTo>
                    <a:pt x="5431245" y="0"/>
                  </a:lnTo>
                  <a:lnTo>
                    <a:pt x="5431245" y="657327"/>
                  </a:lnTo>
                  <a:lnTo>
                    <a:pt x="0" y="6573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567" tIns="69567" rIns="69567" bIns="695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名稱要明確有意義，每一個字母的大小寫會被視為是不同的符號</a:t>
              </a:r>
              <a:endPara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4A9B143-D0AD-461F-B839-B578D6122EB6}"/>
                </a:ext>
              </a:extLst>
            </p:cNvPr>
            <p:cNvSpPr/>
            <p:nvPr/>
          </p:nvSpPr>
          <p:spPr>
            <a:xfrm>
              <a:off x="6373698" y="3489735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9" name="矩形 18" descr="Questions">
              <a:extLst>
                <a:ext uri="{FF2B5EF4-FFF2-40B4-BE49-F238E27FC236}">
                  <a16:creationId xmlns:a16="http://schemas.microsoft.com/office/drawing/2014/main" id="{4DF76D0E-B4A0-4FAE-9369-75182EFBECB8}"/>
                </a:ext>
              </a:extLst>
            </p:cNvPr>
            <p:cNvSpPr/>
            <p:nvPr/>
          </p:nvSpPr>
          <p:spPr>
            <a:xfrm>
              <a:off x="6507280" y="3754335"/>
              <a:ext cx="468000" cy="468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F2DA9029-8540-43E3-BB24-D8BB3A230C03}"/>
                </a:ext>
              </a:extLst>
            </p:cNvPr>
            <p:cNvSpPr/>
            <p:nvPr/>
          </p:nvSpPr>
          <p:spPr>
            <a:xfrm>
              <a:off x="7108861" y="3659672"/>
              <a:ext cx="3863292" cy="657327"/>
            </a:xfrm>
            <a:custGeom>
              <a:avLst/>
              <a:gdLst>
                <a:gd name="connsiteX0" fmla="*/ 0 w 5431245"/>
                <a:gd name="connsiteY0" fmla="*/ 0 h 657327"/>
                <a:gd name="connsiteX1" fmla="*/ 5431245 w 5431245"/>
                <a:gd name="connsiteY1" fmla="*/ 0 h 657327"/>
                <a:gd name="connsiteX2" fmla="*/ 5431245 w 5431245"/>
                <a:gd name="connsiteY2" fmla="*/ 657327 h 657327"/>
                <a:gd name="connsiteX3" fmla="*/ 0 w 5431245"/>
                <a:gd name="connsiteY3" fmla="*/ 657327 h 657327"/>
                <a:gd name="connsiteX4" fmla="*/ 0 w 5431245"/>
                <a:gd name="connsiteY4" fmla="*/ 0 h 65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1245" h="657327">
                  <a:moveTo>
                    <a:pt x="0" y="0"/>
                  </a:moveTo>
                  <a:lnTo>
                    <a:pt x="5431245" y="0"/>
                  </a:lnTo>
                  <a:lnTo>
                    <a:pt x="5431245" y="657327"/>
                  </a:lnTo>
                  <a:lnTo>
                    <a:pt x="0" y="6573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567" tIns="69567" rIns="69567" bIns="695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可以使用底線分隔每一個英文字</a:t>
              </a:r>
              <a:endPara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9D07B90-7D72-494C-AC92-FAA88532667B}"/>
                </a:ext>
              </a:extLst>
            </p:cNvPr>
            <p:cNvSpPr/>
            <p:nvPr/>
          </p:nvSpPr>
          <p:spPr>
            <a:xfrm>
              <a:off x="6387061" y="4947981"/>
              <a:ext cx="4608000" cy="997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 21" descr="Cursor">
              <a:extLst>
                <a:ext uri="{FF2B5EF4-FFF2-40B4-BE49-F238E27FC236}">
                  <a16:creationId xmlns:a16="http://schemas.microsoft.com/office/drawing/2014/main" id="{0739B856-8020-487E-8ECC-847EAE172642}"/>
                </a:ext>
              </a:extLst>
            </p:cNvPr>
            <p:cNvSpPr/>
            <p:nvPr/>
          </p:nvSpPr>
          <p:spPr>
            <a:xfrm>
              <a:off x="6519204" y="5211933"/>
              <a:ext cx="468000" cy="468000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E84B576-58B2-44E4-9E53-F9AA702B8578}"/>
                </a:ext>
              </a:extLst>
            </p:cNvPr>
            <p:cNvSpPr/>
            <p:nvPr/>
          </p:nvSpPr>
          <p:spPr>
            <a:xfrm>
              <a:off x="7108861" y="5117270"/>
              <a:ext cx="3886200" cy="657327"/>
            </a:xfrm>
            <a:custGeom>
              <a:avLst/>
              <a:gdLst>
                <a:gd name="connsiteX0" fmla="*/ 0 w 5431245"/>
                <a:gd name="connsiteY0" fmla="*/ 0 h 657327"/>
                <a:gd name="connsiteX1" fmla="*/ 5431245 w 5431245"/>
                <a:gd name="connsiteY1" fmla="*/ 0 h 657327"/>
                <a:gd name="connsiteX2" fmla="*/ 5431245 w 5431245"/>
                <a:gd name="connsiteY2" fmla="*/ 657327 h 657327"/>
                <a:gd name="connsiteX3" fmla="*/ 0 w 5431245"/>
                <a:gd name="connsiteY3" fmla="*/ 657327 h 657327"/>
                <a:gd name="connsiteX4" fmla="*/ 0 w 5431245"/>
                <a:gd name="connsiteY4" fmla="*/ 0 h 65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1245" h="657327">
                  <a:moveTo>
                    <a:pt x="0" y="0"/>
                  </a:moveTo>
                  <a:lnTo>
                    <a:pt x="5431245" y="0"/>
                  </a:lnTo>
                  <a:lnTo>
                    <a:pt x="5431245" y="657327"/>
                  </a:lnTo>
                  <a:lnTo>
                    <a:pt x="0" y="6573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567" tIns="69567" rIns="69567" bIns="695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sz="20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變數的名稱長一點沒有關係</a:t>
              </a:r>
              <a:endPara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459F7-53CB-4B39-A55A-989A7DCE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125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A9B9-2706-4DD5-B100-04CDFA0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基本資料型態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9CAA8-E086-41DA-B21A-B616E514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735482"/>
            <a:ext cx="5151120" cy="460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數值：整數</a:t>
            </a:r>
            <a:r>
              <a:rPr lang="en-US" altLang="zh-TW" sz="4000" dirty="0">
                <a:solidFill>
                  <a:schemeClr val="tx1"/>
                </a:solidFill>
                <a:latin typeface="Quire Sans Pro Light" panose="020B0302040400020003" pitchFamily="34" charset="0"/>
                <a:ea typeface="微軟正黑體" panose="020B0604030504040204" pitchFamily="34" charset="-120"/>
              </a:rPr>
              <a:t>int</a:t>
            </a:r>
            <a:endParaRPr lang="en-US" altLang="zh-TW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浮點數</a:t>
            </a:r>
            <a:r>
              <a:rPr lang="en-US" altLang="zh-TW" sz="4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float</a:t>
            </a:r>
          </a:p>
          <a:p>
            <a:pPr marL="0" indent="0">
              <a:buNone/>
            </a:pP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字串：</a:t>
            </a:r>
            <a:r>
              <a:rPr lang="en-US" altLang="zh-TW" sz="4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str</a:t>
            </a:r>
          </a:p>
          <a:p>
            <a:pPr marL="0" indent="0">
              <a:buNone/>
            </a:pPr>
            <a:endParaRPr lang="en-US" altLang="zh-TW" sz="40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布林：</a:t>
            </a:r>
            <a:r>
              <a:rPr lang="en-US" altLang="zh-TW" sz="4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Boolean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5C8DB-3F37-40B2-8D6C-53F8F3282574}"/>
              </a:ext>
            </a:extLst>
          </p:cNvPr>
          <p:cNvSpPr txBox="1"/>
          <p:nvPr/>
        </p:nvSpPr>
        <p:spPr>
          <a:xfrm>
            <a:off x="7151370" y="1735482"/>
            <a:ext cx="36385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串列：</a:t>
            </a:r>
            <a:r>
              <a:rPr lang="en-US" altLang="zh-TW" sz="4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list</a:t>
            </a:r>
          </a:p>
          <a:p>
            <a:pPr marL="0" indent="0">
              <a:buNone/>
            </a:pPr>
            <a:endParaRPr lang="en-US" altLang="zh-TW" sz="40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元組：</a:t>
            </a:r>
            <a:r>
              <a:rPr lang="en-US" altLang="zh-TW" sz="4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tuple</a:t>
            </a:r>
          </a:p>
          <a:p>
            <a:pPr marL="0" indent="0">
              <a:buNone/>
            </a:pPr>
            <a:endParaRPr lang="en-US" altLang="zh-TW" sz="40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字典：</a:t>
            </a:r>
            <a:r>
              <a:rPr lang="en-US" altLang="zh-TW" sz="4000" dirty="0" err="1">
                <a:latin typeface="Quire Sans Pro Light" panose="020B0302040400020003" pitchFamily="34" charset="0"/>
                <a:ea typeface="微軟正黑體" panose="020B0604030504040204" pitchFamily="34" charset="-120"/>
              </a:rPr>
              <a:t>dict</a:t>
            </a:r>
            <a:endParaRPr lang="en-US" altLang="zh-TW" sz="40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40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集合：</a:t>
            </a:r>
            <a:r>
              <a:rPr lang="en-US" altLang="zh-TW" sz="4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set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EC638D-A8D8-4485-B9D2-FD9AB68C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9551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A9BB-7DF4-42ED-8DB7-32283C12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9874"/>
            <a:ext cx="5108769" cy="41767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 查詢資料型態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7862F2-BA77-4D4E-9979-6068C13B1570}"/>
              </a:ext>
            </a:extLst>
          </p:cNvPr>
          <p:cNvSpPr txBox="1"/>
          <p:nvPr/>
        </p:nvSpPr>
        <p:spPr>
          <a:xfrm>
            <a:off x="1015470" y="1839486"/>
            <a:ext cx="101610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$python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Python 3.5.1 |Anaconda 2.4.1 (x86_64)| (default, Dec  7 2015, 11:24:55) 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[GCC 4.2.1 (Apple Inc. build 5577)] on Darwin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&gt;&gt;&gt;a = 38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&gt;&gt;&gt;type(a)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&lt;class 'int'&gt;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&gt;&gt;&gt;a = 38.0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&gt;&gt;&gt;type(a)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&lt;class 'float'&gt;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&gt;&gt;&gt;a = '38'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&gt;&gt;&gt;type(a)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&lt;class 'str'&gt; 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C0CA02-184A-43D9-A263-29D4D37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79513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A9B9-2706-4DD5-B100-04CDFA0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整數型態變數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5C8DB-3F37-40B2-8D6C-53F8F3282574}"/>
              </a:ext>
            </a:extLst>
          </p:cNvPr>
          <p:cNvSpPr txBox="1"/>
          <p:nvPr/>
        </p:nvSpPr>
        <p:spPr>
          <a:xfrm>
            <a:off x="1623797" y="2544393"/>
            <a:ext cx="89444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沒有小數點的數值</a:t>
            </a:r>
            <a:endParaRPr lang="en-US" altLang="zh-TW" sz="32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int()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進行型態轉換</a:t>
            </a:r>
            <a:endParaRPr lang="en-US" altLang="zh-TW" sz="32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變數使用之前，直接設定整數值即算完成宣告</a:t>
            </a:r>
            <a:endParaRPr lang="en-US" altLang="zh-TW" sz="32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temperature = 38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25411D-B69A-4239-9AE7-E066614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5933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A9B9-2706-4DD5-B100-04CDFA0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浮點數型態變數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5C8DB-3F37-40B2-8D6C-53F8F3282574}"/>
              </a:ext>
            </a:extLst>
          </p:cNvPr>
          <p:cNvSpPr txBox="1"/>
          <p:nvPr/>
        </p:nvSpPr>
        <p:spPr>
          <a:xfrm>
            <a:off x="1017885" y="2512459"/>
            <a:ext cx="101562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有小數點的數值</a:t>
            </a:r>
            <a:endParaRPr lang="en-US" altLang="zh-TW" sz="32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float()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進行型態轉換</a:t>
            </a:r>
            <a:endParaRPr lang="en-US" altLang="zh-TW" sz="32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變數使用之前，直接設定具小數的數值即算完成宣告</a:t>
            </a:r>
            <a:endParaRPr lang="en-US" altLang="zh-TW" sz="32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temperature = 38.0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3E9AE-D656-4225-A0FB-7111A8DA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505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7783F6-374E-4EA5-B263-9D7D03C20D3E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9E2319-0BA9-4185-93F0-AAFF104F8D28}"/>
              </a:ext>
            </a:extLst>
          </p:cNvPr>
          <p:cNvSpPr txBox="1"/>
          <p:nvPr/>
        </p:nvSpPr>
        <p:spPr>
          <a:xfrm>
            <a:off x="5437507" y="2274837"/>
            <a:ext cx="66389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800" dirty="0"/>
              <a:t>📌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執行環境的安裝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📌變數、常數、資料型態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的運算式</a:t>
            </a:r>
            <a:endParaRPr lang="en-US" altLang="zh-TW" sz="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📌認識流程控制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📌輸入與輸出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0C9541-228A-450D-84AD-89F28A5D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45456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A9B9-2706-4DD5-B100-04CDFA0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字串型態變數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5C8DB-3F37-40B2-8D6C-53F8F3282574}"/>
              </a:ext>
            </a:extLst>
          </p:cNvPr>
          <p:cNvSpPr txBox="1"/>
          <p:nvPr/>
        </p:nvSpPr>
        <p:spPr>
          <a:xfrm>
            <a:off x="615625" y="2165702"/>
            <a:ext cx="10960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使用雙引號或單引號所包含的文數字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r>
              <a:rPr lang="en-US" altLang="zh-TW" sz="3200" dirty="0">
                <a:solidFill>
                  <a:schemeClr val="tx1"/>
                </a:solidFill>
                <a:latin typeface="Quire Sans Pro Light" panose="020B0302040400020003" pitchFamily="34" charset="0"/>
                <a:ea typeface="微軟正黑體" panose="020B0604030504040204" pitchFamily="34" charset="-120"/>
              </a:rPr>
              <a:t>str()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進行型態轉換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變數使用之前，直接設定以單引號或雙引號含括的文數字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name = "Richard“</a:t>
            </a: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name = 'Richard’</a:t>
            </a: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message = "That's good!"</a:t>
            </a:r>
            <a:endParaRPr lang="zh-TW" altLang="en-US" sz="32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8EC04C-58E3-4BE2-A2BD-594E0F95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3976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A9B9-2706-4DD5-B100-04CDFA0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串列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5C8DB-3F37-40B2-8D6C-53F8F3282574}"/>
              </a:ext>
            </a:extLst>
          </p:cNvPr>
          <p:cNvSpPr txBox="1"/>
          <p:nvPr/>
        </p:nvSpPr>
        <p:spPr>
          <a:xfrm>
            <a:off x="1208160" y="1907088"/>
            <a:ext cx="977567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把許多資料項目串成一串的複合式資料型態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同一變數內的資料項目以數字為索引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同一串列中的資料項目，任何資料型態都能夠接受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宣告方式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chemeClr val="tx1"/>
                </a:solidFill>
                <a:latin typeface="Quire Sans Pro Light" panose="020B0302040400020003" pitchFamily="34" charset="0"/>
                <a:ea typeface="微軟正黑體" panose="020B0604030504040204" pitchFamily="34" charset="-120"/>
              </a:rPr>
              <a:t>       </a:t>
            </a:r>
            <a:r>
              <a:rPr lang="en-US" altLang="zh-TW" sz="32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my_list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list()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</a:t>
            </a:r>
            <a:r>
              <a:rPr lang="en-US" altLang="zh-TW" sz="32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my_list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[]</a:t>
            </a:r>
          </a:p>
          <a:p>
            <a:pPr marL="0" indent="0">
              <a:buNone/>
            </a:pP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temperatures = [35, 36.7, 38, 34.5]</a:t>
            </a:r>
          </a:p>
          <a:p>
            <a:pPr marL="0" indent="0">
              <a:buNone/>
            </a:pP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scores = [[45, 65, 66],[65, 55, 98]]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3ED00-E662-48CF-9E9A-2EC458E0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19771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A9B9-2706-4DD5-B100-04CDFA0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取得串列中資料</a:t>
            </a:r>
            <a:br>
              <a:rPr lang="en-US" altLang="zh-TW" dirty="0"/>
            </a:br>
            <a:r>
              <a:rPr lang="zh-TW" altLang="en-US" dirty="0"/>
              <a:t>項目的方法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5C8DB-3F37-40B2-8D6C-53F8F3282574}"/>
              </a:ext>
            </a:extLst>
          </p:cNvPr>
          <p:cNvSpPr txBox="1"/>
          <p:nvPr/>
        </p:nvSpPr>
        <p:spPr>
          <a:xfrm>
            <a:off x="3358825" y="2803013"/>
            <a:ext cx="54743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chi_scores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[3])</a:t>
            </a:r>
            <a:endParaRPr lang="zh-TW" altLang="zh-TW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chi_scores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[3:])</a:t>
            </a:r>
            <a:endParaRPr lang="zh-TW" altLang="zh-TW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chi_scores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[2:5])</a:t>
            </a:r>
            <a:endParaRPr lang="zh-TW" altLang="zh-TW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chi_scores</a:t>
            </a: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  <a:endParaRPr lang="zh-TW" alt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AAC0E8-0339-49A0-B074-74285928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8301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A9B9-2706-4DD5-B100-04CDFA0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新增串列資料</a:t>
            </a:r>
            <a:br>
              <a:rPr lang="en-US" altLang="zh-TW" dirty="0"/>
            </a:br>
            <a:r>
              <a:rPr lang="zh-TW" altLang="en-US" dirty="0"/>
              <a:t>項目的方法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5C8DB-3F37-40B2-8D6C-53F8F3282574}"/>
              </a:ext>
            </a:extLst>
          </p:cNvPr>
          <p:cNvSpPr txBox="1"/>
          <p:nvPr/>
        </p:nvSpPr>
        <p:spPr>
          <a:xfrm>
            <a:off x="2900645" y="1917934"/>
            <a:ext cx="63907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chemeClr val="tx1"/>
                </a:solidFill>
                <a:latin typeface="Consolas" panose="020B0609020204030204" pitchFamily="49" charset="0"/>
              </a:rPr>
              <a:t>scores = [89, 74]</a:t>
            </a:r>
          </a:p>
          <a:p>
            <a:pPr marL="0" indent="0">
              <a:buNone/>
            </a:pPr>
            <a:r>
              <a:rPr lang="en-US" altLang="zh-TW" sz="3600" dirty="0" err="1">
                <a:solidFill>
                  <a:schemeClr val="tx1"/>
                </a:solidFill>
                <a:latin typeface="Consolas" panose="020B0609020204030204" pitchFamily="49" charset="0"/>
              </a:rPr>
              <a:t>scores.append</a:t>
            </a:r>
            <a:r>
              <a:rPr lang="en-US" altLang="zh-TW" sz="3600" dirty="0">
                <a:solidFill>
                  <a:schemeClr val="tx1"/>
                </a:solidFill>
                <a:latin typeface="Consolas" panose="020B0609020204030204" pitchFamily="49" charset="0"/>
              </a:rPr>
              <a:t>(45)</a:t>
            </a:r>
          </a:p>
          <a:p>
            <a:pPr marL="0" indent="0">
              <a:buNone/>
            </a:pPr>
            <a:r>
              <a:rPr lang="en-US" altLang="zh-TW" sz="3600" dirty="0" err="1">
                <a:solidFill>
                  <a:schemeClr val="tx1"/>
                </a:solidFill>
                <a:latin typeface="Consolas" panose="020B0609020204030204" pitchFamily="49" charset="0"/>
              </a:rPr>
              <a:t>scores.append</a:t>
            </a:r>
            <a:r>
              <a:rPr lang="en-US" altLang="zh-TW" sz="3600" dirty="0">
                <a:solidFill>
                  <a:schemeClr val="tx1"/>
                </a:solidFill>
                <a:latin typeface="Consolas" panose="020B0609020204030204" pitchFamily="49" charset="0"/>
              </a:rPr>
              <a:t>([34, 56])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/>
                </a:solidFill>
                <a:latin typeface="Consolas" panose="020B0609020204030204" pitchFamily="49" charset="0"/>
              </a:rPr>
              <a:t>scores += [55, 66]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/>
                </a:solidFill>
                <a:latin typeface="Consolas" panose="020B0609020204030204" pitchFamily="49" charset="0"/>
              </a:rPr>
              <a:t>print(scores)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0EEFB7-1ABD-44AB-B1C0-A9CD320CF942}"/>
              </a:ext>
            </a:extLst>
          </p:cNvPr>
          <p:cNvGrpSpPr/>
          <p:nvPr/>
        </p:nvGrpSpPr>
        <p:grpSpPr>
          <a:xfrm>
            <a:off x="2309091" y="4940070"/>
            <a:ext cx="7509163" cy="939877"/>
            <a:chOff x="2249662" y="4892930"/>
            <a:chExt cx="7069608" cy="1368128"/>
          </a:xfrm>
        </p:grpSpPr>
        <p:sp>
          <p:nvSpPr>
            <p:cNvPr id="4" name="矩形: 摺角紙張 3">
              <a:extLst>
                <a:ext uri="{FF2B5EF4-FFF2-40B4-BE49-F238E27FC236}">
                  <a16:creationId xmlns:a16="http://schemas.microsoft.com/office/drawing/2014/main" id="{3B2CD458-4856-48A0-9C06-101E4E599202}"/>
                </a:ext>
              </a:extLst>
            </p:cNvPr>
            <p:cNvSpPr/>
            <p:nvPr/>
          </p:nvSpPr>
          <p:spPr>
            <a:xfrm>
              <a:off x="2249662" y="4892930"/>
              <a:ext cx="7069608" cy="124375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24E3B9B-C413-4417-A34F-96E02ED8439A}"/>
                </a:ext>
              </a:extLst>
            </p:cNvPr>
            <p:cNvSpPr txBox="1"/>
            <p:nvPr/>
          </p:nvSpPr>
          <p:spPr>
            <a:xfrm>
              <a:off x="2863676" y="5165998"/>
              <a:ext cx="5841580" cy="10950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zh-TW" sz="28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[89, 74, 45, [34, 56], 55, 66]</a:t>
              </a: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7F36DCC-3542-46B8-9E4A-24E0C984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32991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E9159AB3-298A-4975-A857-4ABFCFB2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22" y="279000"/>
            <a:ext cx="8763155" cy="6300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3D338A-100B-4A6F-9871-B23A555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30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56111-DD4E-4E07-AABC-2654AE2D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758" y="657727"/>
            <a:ext cx="4820011" cy="53666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為什麼串列變數需要</a:t>
            </a:r>
            <a:r>
              <a:rPr lang="en-US" altLang="zh-TW" dirty="0"/>
              <a:t>copy</a:t>
            </a:r>
            <a:r>
              <a:rPr lang="zh-TW" altLang="en-US" dirty="0"/>
              <a:t>這個函數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78542A-2409-40CA-ABB4-2411551FD879}"/>
              </a:ext>
            </a:extLst>
          </p:cNvPr>
          <p:cNvSpPr txBox="1"/>
          <p:nvPr/>
        </p:nvSpPr>
        <p:spPr>
          <a:xfrm>
            <a:off x="468180" y="1805268"/>
            <a:ext cx="61173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</a:rPr>
              <a:t>lst1 = [65, 45, 98, 48, 87]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lst2 = lst1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lst3 = lst1.copy()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lst2[3] = 100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lst3[2] = 100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print("lst1:", lst1)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print("lst2:", lst2)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print("lst3:", lst3)</a:t>
            </a:r>
            <a:endParaRPr lang="zh-TW" altLang="zh-TW" sz="3600" dirty="0">
              <a:latin typeface="Consolas" panose="020B0609020204030204" pitchFamily="49" charset="0"/>
            </a:endParaRPr>
          </a:p>
        </p:txBody>
      </p:sp>
      <p:sp>
        <p:nvSpPr>
          <p:cNvPr id="6" name="矩形: 摺角紙張 5">
            <a:extLst>
              <a:ext uri="{FF2B5EF4-FFF2-40B4-BE49-F238E27FC236}">
                <a16:creationId xmlns:a16="http://schemas.microsoft.com/office/drawing/2014/main" id="{55714B90-66F8-4ECD-B8F0-19AD8DB4D900}"/>
              </a:ext>
            </a:extLst>
          </p:cNvPr>
          <p:cNvSpPr/>
          <p:nvPr/>
        </p:nvSpPr>
        <p:spPr>
          <a:xfrm>
            <a:off x="6327525" y="2974667"/>
            <a:ext cx="5247370" cy="2000788"/>
          </a:xfrm>
          <a:prstGeom prst="foldedCorner">
            <a:avLst/>
          </a:prstGeom>
          <a:solidFill>
            <a:srgbClr val="E5C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9739030A-6FB8-49B1-8591-1954BDEC5DF2}"/>
              </a:ext>
            </a:extLst>
          </p:cNvPr>
          <p:cNvSpPr>
            <a:spLocks noGrp="1"/>
          </p:cNvSpPr>
          <p:nvPr/>
        </p:nvSpPr>
        <p:spPr>
          <a:xfrm>
            <a:off x="6483970" y="3201833"/>
            <a:ext cx="4934479" cy="1546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lst1: [65, 45, 98, 100, 87]</a:t>
            </a:r>
            <a:endParaRPr lang="zh-TW" altLang="zh-TW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lst2: [65, 45, 98, 100, 87]</a:t>
            </a:r>
            <a:endParaRPr lang="zh-TW" altLang="zh-TW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  <a:latin typeface="Consolas" panose="020B0609020204030204" pitchFamily="49" charset="0"/>
              </a:rPr>
              <a:t>lst3: [65, 45, 100, 48, 87]</a:t>
            </a:r>
            <a:endParaRPr lang="zh-TW" altLang="zh-TW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97B417-4DFF-4991-A0C8-6FCD49AD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19291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43EBD-B057-4DA4-A9F4-78668613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484" y="681037"/>
            <a:ext cx="6167548" cy="642266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可以使用在串列上的函數</a:t>
            </a:r>
            <a:endParaRPr lang="zh-TW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5B6330A4-954F-47FB-B032-1BFF8756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65" y="1746647"/>
            <a:ext cx="10107869" cy="4680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D4D111-DAB1-4E1C-B943-1FB32EE1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4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8E2E-0392-4807-A15D-B2B6D437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2765"/>
            <a:ext cx="5573990" cy="8026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二維串列的宣告與使用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7868-6A14-4C30-9CAB-AF027D2D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225"/>
            <a:ext cx="10515600" cy="329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student1 = ['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林小明</a:t>
            </a:r>
            <a:r>
              <a:rPr lang="en-US" altLang="zh-TW" sz="2400" dirty="0">
                <a:latin typeface="Consolas" panose="020B0609020204030204" pitchFamily="49" charset="0"/>
              </a:rPr>
              <a:t>', True, 89, 45, 67, 'A23001',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林先生</a:t>
            </a:r>
            <a:r>
              <a:rPr lang="en-US" altLang="zh-TW" sz="2400" dirty="0">
                <a:latin typeface="Consolas" panose="020B0609020204030204" pitchFamily="49" charset="0"/>
              </a:rPr>
              <a:t>']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student2 = ['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王小華</a:t>
            </a:r>
            <a:r>
              <a:rPr lang="en-US" altLang="zh-TW" sz="2400" dirty="0">
                <a:latin typeface="Consolas" panose="020B0609020204030204" pitchFamily="49" charset="0"/>
              </a:rPr>
              <a:t>', False, 99, 85, 72, 'A23002',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王太太</a:t>
            </a:r>
            <a:r>
              <a:rPr lang="en-US" altLang="zh-TW" sz="2400" dirty="0">
                <a:latin typeface="Consolas" panose="020B0609020204030204" pitchFamily="49" charset="0"/>
              </a:rPr>
              <a:t>']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student3 = ['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劉明明</a:t>
            </a:r>
            <a:r>
              <a:rPr lang="en-US" altLang="zh-TW" sz="2400" dirty="0">
                <a:latin typeface="Consolas" panose="020B0609020204030204" pitchFamily="49" charset="0"/>
              </a:rPr>
              <a:t>', False, 67, 45, 92, 'A23003',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劉先生</a:t>
            </a:r>
            <a:r>
              <a:rPr lang="en-US" altLang="zh-TW" sz="2400" dirty="0">
                <a:latin typeface="Consolas" panose="020B0609020204030204" pitchFamily="49" charset="0"/>
              </a:rPr>
              <a:t>']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student4 = ['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曾小花</a:t>
            </a:r>
            <a:r>
              <a:rPr lang="en-US" altLang="zh-TW" sz="2400" dirty="0">
                <a:latin typeface="Consolas" panose="020B0609020204030204" pitchFamily="49" charset="0"/>
              </a:rPr>
              <a:t>', False, 99, 99, 100, 'A23004',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曾先生</a:t>
            </a:r>
            <a:r>
              <a:rPr lang="en-US" altLang="zh-TW" sz="2400" dirty="0">
                <a:latin typeface="Consolas" panose="020B0609020204030204" pitchFamily="49" charset="0"/>
              </a:rPr>
              <a:t>']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students = [student1, student2, student3, student4]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print(students[3])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print(students[3][0])</a:t>
            </a:r>
            <a:endParaRPr lang="zh-TW" altLang="zh-TW" sz="2400" dirty="0">
              <a:latin typeface="Consolas" panose="020B0609020204030204" pitchFamily="49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0DF468-C0C8-41D2-B640-FE6C9624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56069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21E95-8765-441B-AD26-9C186F7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元組型態</a:t>
            </a:r>
            <a:r>
              <a:rPr lang="en-US" altLang="zh-TW" dirty="0"/>
              <a:t>tuple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49A5F-0400-4DF7-A523-24583E9B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700"/>
            <a:ext cx="10515600" cy="330784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可以把它想成是，一旦設定之後就不能修改內容的串列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除了速度上的考量，在參數傳遞上也更加地便利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宣告時只用的是小括號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800" dirty="0" err="1">
                <a:latin typeface="Consolas" panose="020B0609020204030204" pitchFamily="49" charset="0"/>
              </a:rPr>
              <a:t>my_tuple</a:t>
            </a:r>
            <a:r>
              <a:rPr lang="en-US" altLang="zh-TW" sz="2800" dirty="0">
                <a:latin typeface="Consolas" panose="020B0609020204030204" pitchFamily="49" charset="0"/>
              </a:rPr>
              <a:t> = (32, 34, 33, 34, 33)</a:t>
            </a:r>
          </a:p>
          <a:p>
            <a:pPr marL="457200" lvl="1" indent="0">
              <a:buNone/>
            </a:pPr>
            <a:r>
              <a:rPr lang="en-US" altLang="zh-TW" sz="2800" dirty="0" err="1">
                <a:latin typeface="Consolas" panose="020B0609020204030204" pitchFamily="49" charset="0"/>
              </a:rPr>
              <a:t>my_tuple</a:t>
            </a:r>
            <a:r>
              <a:rPr lang="en-US" altLang="zh-TW" sz="2800" dirty="0">
                <a:latin typeface="Consolas" panose="020B0609020204030204" pitchFamily="49" charset="0"/>
              </a:rPr>
              <a:t> = tuple(</a:t>
            </a:r>
            <a:r>
              <a:rPr lang="en-US" altLang="zh-TW" sz="2800" dirty="0" err="1">
                <a:latin typeface="Consolas" panose="020B0609020204030204" pitchFamily="49" charset="0"/>
              </a:rPr>
              <a:t>my_list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sz="2800" dirty="0" err="1">
                <a:latin typeface="Consolas" panose="020B0609020204030204" pitchFamily="49" charset="0"/>
              </a:rPr>
              <a:t>rgb</a:t>
            </a:r>
            <a:r>
              <a:rPr lang="en-US" altLang="zh-TW" sz="2800" dirty="0">
                <a:latin typeface="Consolas" panose="020B0609020204030204" pitchFamily="49" charset="0"/>
              </a:rPr>
              <a:t> = (120, 110, 255)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CAB5CD-4D99-4E59-BC83-FE0D8422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70032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704FA-93AC-4415-B56A-A3F263D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726" y="381836"/>
            <a:ext cx="5606074" cy="144378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字典型態</a:t>
            </a:r>
            <a:r>
              <a:rPr lang="en-US" altLang="zh-TW" dirty="0" err="1"/>
              <a:t>dict</a:t>
            </a:r>
            <a:r>
              <a:rPr lang="en-US" altLang="zh-TW" dirty="0"/>
              <a:t>{</a:t>
            </a:r>
            <a:r>
              <a:rPr lang="en-US" altLang="zh-TW" dirty="0" err="1"/>
              <a:t>key:value</a:t>
            </a:r>
            <a:r>
              <a:rPr lang="en-US" altLang="zh-TW" dirty="0"/>
              <a:t>}</a:t>
            </a:r>
            <a:br>
              <a:rPr lang="en-US" altLang="zh-TW" dirty="0"/>
            </a:br>
            <a:r>
              <a:rPr lang="zh-TW" altLang="en-US" dirty="0"/>
              <a:t>的對應型態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6D5B9E-53E4-4B86-AB3F-11EAAF50A2AF}"/>
              </a:ext>
            </a:extLst>
          </p:cNvPr>
          <p:cNvSpPr txBox="1"/>
          <p:nvPr/>
        </p:nvSpPr>
        <p:spPr>
          <a:xfrm>
            <a:off x="519363" y="1908753"/>
            <a:ext cx="8129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以「鍵」來進行索引操作的資料型態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DCF245-EE9F-4990-8FC4-9D2666DA4F3A}"/>
              </a:ext>
            </a:extLst>
          </p:cNvPr>
          <p:cNvSpPr txBox="1"/>
          <p:nvPr/>
        </p:nvSpPr>
        <p:spPr>
          <a:xfrm>
            <a:off x="519362" y="2576656"/>
            <a:ext cx="456987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標準宣告方法：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latin typeface="Consolas" panose="020B0609020204030204" pitchFamily="49" charset="0"/>
              </a:rPr>
              <a:t>dict_var</a:t>
            </a:r>
            <a:r>
              <a:rPr lang="en-US" altLang="zh-TW" sz="3200" dirty="0">
                <a:latin typeface="Consolas" panose="020B0609020204030204" pitchFamily="49" charset="0"/>
              </a:rPr>
              <a:t> = {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	key1 : value1, 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    key2 : value2,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    key3 : value3</a:t>
            </a:r>
          </a:p>
          <a:p>
            <a:r>
              <a:rPr lang="en-US" altLang="zh-TW" sz="3200" dirty="0"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164FAA-5B7C-4F3B-BC1F-B0C30ECC934D}"/>
              </a:ext>
            </a:extLst>
          </p:cNvPr>
          <p:cNvSpPr txBox="1"/>
          <p:nvPr/>
        </p:nvSpPr>
        <p:spPr>
          <a:xfrm>
            <a:off x="5747726" y="3004127"/>
            <a:ext cx="50126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dict_var</a:t>
            </a:r>
            <a:r>
              <a:rPr lang="en-US" altLang="zh-TW" sz="3200" dirty="0">
                <a:latin typeface="Consolas" panose="020B0609020204030204" pitchFamily="49" charset="0"/>
              </a:rPr>
              <a:t> = </a:t>
            </a:r>
            <a:r>
              <a:rPr lang="en-US" altLang="zh-TW" sz="3200" dirty="0" err="1">
                <a:latin typeface="Consolas" panose="020B0609020204030204" pitchFamily="49" charset="0"/>
              </a:rPr>
              <a:t>dict</a:t>
            </a:r>
            <a:r>
              <a:rPr lang="en-US" altLang="zh-TW" sz="3200" dirty="0">
                <a:latin typeface="Consolas" panose="020B0609020204030204" pitchFamily="49" charset="0"/>
              </a:rPr>
              <a:t>()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 err="1">
                <a:latin typeface="Consolas" panose="020B0609020204030204" pitchFamily="49" charset="0"/>
              </a:rPr>
              <a:t>dict_var</a:t>
            </a:r>
            <a:r>
              <a:rPr lang="en-US" altLang="zh-TW" sz="3200" dirty="0">
                <a:latin typeface="Consolas" panose="020B0609020204030204" pitchFamily="49" charset="0"/>
              </a:rPr>
              <a:t>['key1'] = value1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 err="1">
                <a:latin typeface="Consolas" panose="020B0609020204030204" pitchFamily="49" charset="0"/>
              </a:rPr>
              <a:t>dict_var</a:t>
            </a:r>
            <a:r>
              <a:rPr lang="en-US" altLang="zh-TW" sz="3200" dirty="0">
                <a:latin typeface="Consolas" panose="020B0609020204030204" pitchFamily="49" charset="0"/>
              </a:rPr>
              <a:t>['key2'] = value2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...</a:t>
            </a:r>
            <a:endParaRPr lang="zh-TW" altLang="zh-TW" sz="320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27645E-1BE1-459F-9A65-2E7F54E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5408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AC8BB4E-CF13-4BE8-B10C-0C49552E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10" y="112297"/>
            <a:ext cx="4920916" cy="1190324"/>
          </a:xfrm>
        </p:spPr>
        <p:txBody>
          <a:bodyPr>
            <a:no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執行環境的安裝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8CDD73-2DE7-4DF8-B888-78CD9EC53A17}"/>
              </a:ext>
            </a:extLst>
          </p:cNvPr>
          <p:cNvSpPr txBox="1"/>
          <p:nvPr/>
        </p:nvSpPr>
        <p:spPr>
          <a:xfrm>
            <a:off x="7018177" y="354574"/>
            <a:ext cx="4417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各式各樣的執行環境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E46B017-0C8C-4647-BE5E-4D53C81B7327}"/>
              </a:ext>
            </a:extLst>
          </p:cNvPr>
          <p:cNvGrpSpPr/>
          <p:nvPr/>
        </p:nvGrpSpPr>
        <p:grpSpPr>
          <a:xfrm>
            <a:off x="254253" y="2240580"/>
            <a:ext cx="11683494" cy="3783989"/>
            <a:chOff x="522108" y="2185162"/>
            <a:chExt cx="11683494" cy="3783989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D286F23-B372-47C9-B161-C58D2CF604EB}"/>
                </a:ext>
              </a:extLst>
            </p:cNvPr>
            <p:cNvSpPr/>
            <p:nvPr/>
          </p:nvSpPr>
          <p:spPr>
            <a:xfrm>
              <a:off x="522108" y="2185162"/>
              <a:ext cx="5760000" cy="900000"/>
            </a:xfrm>
            <a:custGeom>
              <a:avLst/>
              <a:gdLst>
                <a:gd name="connsiteX0" fmla="*/ 0 w 6190459"/>
                <a:gd name="connsiteY0" fmla="*/ 143584 h 861485"/>
                <a:gd name="connsiteX1" fmla="*/ 143584 w 6190459"/>
                <a:gd name="connsiteY1" fmla="*/ 0 h 861485"/>
                <a:gd name="connsiteX2" fmla="*/ 6046875 w 6190459"/>
                <a:gd name="connsiteY2" fmla="*/ 0 h 861485"/>
                <a:gd name="connsiteX3" fmla="*/ 6190459 w 6190459"/>
                <a:gd name="connsiteY3" fmla="*/ 143584 h 861485"/>
                <a:gd name="connsiteX4" fmla="*/ 6190459 w 6190459"/>
                <a:gd name="connsiteY4" fmla="*/ 717901 h 861485"/>
                <a:gd name="connsiteX5" fmla="*/ 6046875 w 6190459"/>
                <a:gd name="connsiteY5" fmla="*/ 861485 h 861485"/>
                <a:gd name="connsiteX6" fmla="*/ 143584 w 6190459"/>
                <a:gd name="connsiteY6" fmla="*/ 861485 h 861485"/>
                <a:gd name="connsiteX7" fmla="*/ 0 w 6190459"/>
                <a:gd name="connsiteY7" fmla="*/ 717901 h 861485"/>
                <a:gd name="connsiteX8" fmla="*/ 0 w 6190459"/>
                <a:gd name="connsiteY8" fmla="*/ 143584 h 86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0459" h="861485">
                  <a:moveTo>
                    <a:pt x="0" y="143584"/>
                  </a:moveTo>
                  <a:cubicBezTo>
                    <a:pt x="0" y="64285"/>
                    <a:pt x="64285" y="0"/>
                    <a:pt x="143584" y="0"/>
                  </a:cubicBezTo>
                  <a:lnTo>
                    <a:pt x="6046875" y="0"/>
                  </a:lnTo>
                  <a:cubicBezTo>
                    <a:pt x="6126174" y="0"/>
                    <a:pt x="6190459" y="64285"/>
                    <a:pt x="6190459" y="143584"/>
                  </a:cubicBezTo>
                  <a:lnTo>
                    <a:pt x="6190459" y="717901"/>
                  </a:lnTo>
                  <a:cubicBezTo>
                    <a:pt x="6190459" y="797200"/>
                    <a:pt x="6126174" y="861485"/>
                    <a:pt x="6046875" y="861485"/>
                  </a:cubicBezTo>
                  <a:lnTo>
                    <a:pt x="143584" y="861485"/>
                  </a:lnTo>
                  <a:cubicBezTo>
                    <a:pt x="64285" y="861485"/>
                    <a:pt x="0" y="797200"/>
                    <a:pt x="0" y="717901"/>
                  </a:cubicBezTo>
                  <a:lnTo>
                    <a:pt x="0" y="1435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064" tIns="122064" rIns="122064" bIns="12206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tx1"/>
                  </a:solidFill>
                  <a:latin typeface="Quire Sans Pro Light" panose="020B0302040400020003" pitchFamily="34" charset="0"/>
                </a:rPr>
                <a:t>Python.org :</a:t>
              </a:r>
              <a:r>
                <a:rPr lang="en-US" sz="2100" kern="1200" dirty="0">
                  <a:latin typeface="Quire Sans Pro Light" panose="020B0302040400020003" pitchFamily="34" charset="0"/>
                  <a:hlinkClick r:id="rId2"/>
                </a:rPr>
                <a:t>https://www.python.org/shell/</a:t>
              </a:r>
              <a:endParaRPr lang="en-US" sz="2100" kern="1200" dirty="0">
                <a:latin typeface="Quire Sans Pro Light" panose="020B0302040400020003" pitchFamily="34" charset="0"/>
              </a:endParaRPr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F845AFF-3EFA-4BA2-B5D0-0771C678DE4B}"/>
                </a:ext>
              </a:extLst>
            </p:cNvPr>
            <p:cNvSpPr/>
            <p:nvPr/>
          </p:nvSpPr>
          <p:spPr>
            <a:xfrm>
              <a:off x="522108" y="3627157"/>
              <a:ext cx="5760000" cy="900000"/>
            </a:xfrm>
            <a:custGeom>
              <a:avLst/>
              <a:gdLst>
                <a:gd name="connsiteX0" fmla="*/ 0 w 6190459"/>
                <a:gd name="connsiteY0" fmla="*/ 143584 h 861485"/>
                <a:gd name="connsiteX1" fmla="*/ 143584 w 6190459"/>
                <a:gd name="connsiteY1" fmla="*/ 0 h 861485"/>
                <a:gd name="connsiteX2" fmla="*/ 6046875 w 6190459"/>
                <a:gd name="connsiteY2" fmla="*/ 0 h 861485"/>
                <a:gd name="connsiteX3" fmla="*/ 6190459 w 6190459"/>
                <a:gd name="connsiteY3" fmla="*/ 143584 h 861485"/>
                <a:gd name="connsiteX4" fmla="*/ 6190459 w 6190459"/>
                <a:gd name="connsiteY4" fmla="*/ 717901 h 861485"/>
                <a:gd name="connsiteX5" fmla="*/ 6046875 w 6190459"/>
                <a:gd name="connsiteY5" fmla="*/ 861485 h 861485"/>
                <a:gd name="connsiteX6" fmla="*/ 143584 w 6190459"/>
                <a:gd name="connsiteY6" fmla="*/ 861485 h 861485"/>
                <a:gd name="connsiteX7" fmla="*/ 0 w 6190459"/>
                <a:gd name="connsiteY7" fmla="*/ 717901 h 861485"/>
                <a:gd name="connsiteX8" fmla="*/ 0 w 6190459"/>
                <a:gd name="connsiteY8" fmla="*/ 143584 h 86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0459" h="861485">
                  <a:moveTo>
                    <a:pt x="0" y="143584"/>
                  </a:moveTo>
                  <a:cubicBezTo>
                    <a:pt x="0" y="64285"/>
                    <a:pt x="64285" y="0"/>
                    <a:pt x="143584" y="0"/>
                  </a:cubicBezTo>
                  <a:lnTo>
                    <a:pt x="6046875" y="0"/>
                  </a:lnTo>
                  <a:cubicBezTo>
                    <a:pt x="6126174" y="0"/>
                    <a:pt x="6190459" y="64285"/>
                    <a:pt x="6190459" y="143584"/>
                  </a:cubicBezTo>
                  <a:lnTo>
                    <a:pt x="6190459" y="717901"/>
                  </a:lnTo>
                  <a:cubicBezTo>
                    <a:pt x="6190459" y="797200"/>
                    <a:pt x="6126174" y="861485"/>
                    <a:pt x="6046875" y="861485"/>
                  </a:cubicBezTo>
                  <a:lnTo>
                    <a:pt x="143584" y="861485"/>
                  </a:lnTo>
                  <a:cubicBezTo>
                    <a:pt x="64285" y="861485"/>
                    <a:pt x="0" y="797200"/>
                    <a:pt x="0" y="717901"/>
                  </a:cubicBezTo>
                  <a:lnTo>
                    <a:pt x="0" y="1435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363841"/>
                <a:satOff val="-20982"/>
                <a:lumOff val="2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064" tIns="122064" rIns="122064" bIns="12206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>
                  <a:solidFill>
                    <a:schemeClr val="tx1"/>
                  </a:solidFill>
                  <a:latin typeface="Quire Sans Pro Light" panose="020B0302040400020003" pitchFamily="34" charset="0"/>
                </a:rPr>
                <a:t>JDOOLE</a:t>
              </a:r>
              <a:r>
                <a:rPr lang="en-US" altLang="zh-TW" sz="2100" kern="1200" dirty="0" err="1">
                  <a:solidFill>
                    <a:schemeClr val="tx1"/>
                  </a:solidFill>
                  <a:latin typeface="Quire Sans Pro Light" panose="020B0302040400020003" pitchFamily="34" charset="0"/>
                </a:rPr>
                <a:t>:</a:t>
              </a:r>
              <a:r>
                <a:rPr lang="en-US" sz="2100" kern="1200" dirty="0" err="1">
                  <a:latin typeface="Quire Sans Pro Light" panose="020B0302040400020003" pitchFamily="34" charset="0"/>
                  <a:hlinkClick r:id="rId3"/>
                </a:rPr>
                <a:t>https</a:t>
              </a:r>
              <a:r>
                <a:rPr lang="en-US" sz="2100" kern="1200" dirty="0">
                  <a:latin typeface="Quire Sans Pro Light" panose="020B0302040400020003" pitchFamily="34" charset="0"/>
                  <a:hlinkClick r:id="rId3"/>
                </a:rPr>
                <a:t>://www.jdoodle.com/python-programming-online</a:t>
              </a:r>
              <a:endParaRPr lang="en-US" sz="2100" kern="1200" dirty="0">
                <a:latin typeface="Quire Sans Pro Light" panose="020B0302040400020003" pitchFamily="34" charset="0"/>
              </a:endParaRPr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2A740065-A1E4-48BA-85D2-34891E85659E}"/>
                </a:ext>
              </a:extLst>
            </p:cNvPr>
            <p:cNvSpPr/>
            <p:nvPr/>
          </p:nvSpPr>
          <p:spPr>
            <a:xfrm>
              <a:off x="522108" y="5069151"/>
              <a:ext cx="5760000" cy="900000"/>
            </a:xfrm>
            <a:custGeom>
              <a:avLst/>
              <a:gdLst>
                <a:gd name="connsiteX0" fmla="*/ 0 w 6190459"/>
                <a:gd name="connsiteY0" fmla="*/ 143584 h 861485"/>
                <a:gd name="connsiteX1" fmla="*/ 143584 w 6190459"/>
                <a:gd name="connsiteY1" fmla="*/ 0 h 861485"/>
                <a:gd name="connsiteX2" fmla="*/ 6046875 w 6190459"/>
                <a:gd name="connsiteY2" fmla="*/ 0 h 861485"/>
                <a:gd name="connsiteX3" fmla="*/ 6190459 w 6190459"/>
                <a:gd name="connsiteY3" fmla="*/ 143584 h 861485"/>
                <a:gd name="connsiteX4" fmla="*/ 6190459 w 6190459"/>
                <a:gd name="connsiteY4" fmla="*/ 717901 h 861485"/>
                <a:gd name="connsiteX5" fmla="*/ 6046875 w 6190459"/>
                <a:gd name="connsiteY5" fmla="*/ 861485 h 861485"/>
                <a:gd name="connsiteX6" fmla="*/ 143584 w 6190459"/>
                <a:gd name="connsiteY6" fmla="*/ 861485 h 861485"/>
                <a:gd name="connsiteX7" fmla="*/ 0 w 6190459"/>
                <a:gd name="connsiteY7" fmla="*/ 717901 h 861485"/>
                <a:gd name="connsiteX8" fmla="*/ 0 w 6190459"/>
                <a:gd name="connsiteY8" fmla="*/ 143584 h 86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0459" h="861485">
                  <a:moveTo>
                    <a:pt x="0" y="143584"/>
                  </a:moveTo>
                  <a:cubicBezTo>
                    <a:pt x="0" y="64285"/>
                    <a:pt x="64285" y="0"/>
                    <a:pt x="143584" y="0"/>
                  </a:cubicBezTo>
                  <a:lnTo>
                    <a:pt x="6046875" y="0"/>
                  </a:lnTo>
                  <a:cubicBezTo>
                    <a:pt x="6126174" y="0"/>
                    <a:pt x="6190459" y="64285"/>
                    <a:pt x="6190459" y="143584"/>
                  </a:cubicBezTo>
                  <a:lnTo>
                    <a:pt x="6190459" y="717901"/>
                  </a:lnTo>
                  <a:cubicBezTo>
                    <a:pt x="6190459" y="797200"/>
                    <a:pt x="6126174" y="861485"/>
                    <a:pt x="6046875" y="861485"/>
                  </a:cubicBezTo>
                  <a:lnTo>
                    <a:pt x="143584" y="861485"/>
                  </a:lnTo>
                  <a:cubicBezTo>
                    <a:pt x="64285" y="861485"/>
                    <a:pt x="0" y="797200"/>
                    <a:pt x="0" y="717901"/>
                  </a:cubicBezTo>
                  <a:lnTo>
                    <a:pt x="0" y="1435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064" tIns="122064" rIns="122064" bIns="12206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>
                  <a:solidFill>
                    <a:schemeClr val="tx1"/>
                  </a:solidFill>
                  <a:latin typeface="Quire Sans Pro Light" panose="020B0302040400020003" pitchFamily="34" charset="0"/>
                </a:rPr>
                <a:t>OnlineGDB</a:t>
              </a:r>
              <a:r>
                <a:rPr lang="en-US" sz="2100" dirty="0" err="1">
                  <a:solidFill>
                    <a:schemeClr val="tx1"/>
                  </a:solidFill>
                  <a:latin typeface="Quire Sans Pro Light" panose="020B0302040400020003" pitchFamily="34" charset="0"/>
                </a:rPr>
                <a:t>:</a:t>
              </a:r>
              <a:r>
                <a:rPr lang="en-US" sz="2100" kern="1200" dirty="0" err="1">
                  <a:latin typeface="Quire Sans Pro Light" panose="020B0302040400020003" pitchFamily="34" charset="0"/>
                  <a:hlinkClick r:id="rId4"/>
                </a:rPr>
                <a:t>https</a:t>
              </a:r>
              <a:r>
                <a:rPr lang="en-US" sz="2100" kern="1200" dirty="0">
                  <a:latin typeface="Quire Sans Pro Light" panose="020B0302040400020003" pitchFamily="34" charset="0"/>
                  <a:hlinkClick r:id="rId4"/>
                </a:rPr>
                <a:t>://www.onlinegdb.com/online_python_compiler</a:t>
              </a:r>
              <a:endParaRPr lang="en-US" sz="2100" kern="1200" dirty="0">
                <a:latin typeface="Quire Sans Pro Light" panose="020B0302040400020003" pitchFamily="34" charset="0"/>
              </a:endParaRPr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41E37387-0EF1-432C-8100-4E7E11972C86}"/>
                </a:ext>
              </a:extLst>
            </p:cNvPr>
            <p:cNvSpPr/>
            <p:nvPr/>
          </p:nvSpPr>
          <p:spPr>
            <a:xfrm>
              <a:off x="6445602" y="2923582"/>
              <a:ext cx="5760000" cy="900000"/>
            </a:xfrm>
            <a:custGeom>
              <a:avLst/>
              <a:gdLst>
                <a:gd name="connsiteX0" fmla="*/ 0 w 6190459"/>
                <a:gd name="connsiteY0" fmla="*/ 143584 h 861485"/>
                <a:gd name="connsiteX1" fmla="*/ 143584 w 6190459"/>
                <a:gd name="connsiteY1" fmla="*/ 0 h 861485"/>
                <a:gd name="connsiteX2" fmla="*/ 6046875 w 6190459"/>
                <a:gd name="connsiteY2" fmla="*/ 0 h 861485"/>
                <a:gd name="connsiteX3" fmla="*/ 6190459 w 6190459"/>
                <a:gd name="connsiteY3" fmla="*/ 143584 h 861485"/>
                <a:gd name="connsiteX4" fmla="*/ 6190459 w 6190459"/>
                <a:gd name="connsiteY4" fmla="*/ 717901 h 861485"/>
                <a:gd name="connsiteX5" fmla="*/ 6046875 w 6190459"/>
                <a:gd name="connsiteY5" fmla="*/ 861485 h 861485"/>
                <a:gd name="connsiteX6" fmla="*/ 143584 w 6190459"/>
                <a:gd name="connsiteY6" fmla="*/ 861485 h 861485"/>
                <a:gd name="connsiteX7" fmla="*/ 0 w 6190459"/>
                <a:gd name="connsiteY7" fmla="*/ 717901 h 861485"/>
                <a:gd name="connsiteX8" fmla="*/ 0 w 6190459"/>
                <a:gd name="connsiteY8" fmla="*/ 143584 h 86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0459" h="861485">
                  <a:moveTo>
                    <a:pt x="0" y="143584"/>
                  </a:moveTo>
                  <a:cubicBezTo>
                    <a:pt x="0" y="64285"/>
                    <a:pt x="64285" y="0"/>
                    <a:pt x="143584" y="0"/>
                  </a:cubicBezTo>
                  <a:lnTo>
                    <a:pt x="6046875" y="0"/>
                  </a:lnTo>
                  <a:cubicBezTo>
                    <a:pt x="6126174" y="0"/>
                    <a:pt x="6190459" y="64285"/>
                    <a:pt x="6190459" y="143584"/>
                  </a:cubicBezTo>
                  <a:lnTo>
                    <a:pt x="6190459" y="717901"/>
                  </a:lnTo>
                  <a:cubicBezTo>
                    <a:pt x="6190459" y="797200"/>
                    <a:pt x="6126174" y="861485"/>
                    <a:pt x="6046875" y="861485"/>
                  </a:cubicBezTo>
                  <a:lnTo>
                    <a:pt x="143584" y="861485"/>
                  </a:lnTo>
                  <a:cubicBezTo>
                    <a:pt x="64285" y="861485"/>
                    <a:pt x="0" y="797200"/>
                    <a:pt x="0" y="717901"/>
                  </a:cubicBezTo>
                  <a:lnTo>
                    <a:pt x="0" y="1435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091522"/>
                <a:satOff val="-62946"/>
                <a:lumOff val="647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064" tIns="122064" rIns="122064" bIns="12206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tx1"/>
                  </a:solidFill>
                  <a:latin typeface="Quire Sans Pro Light" panose="020B0302040400020003" pitchFamily="34" charset="0"/>
                </a:rPr>
                <a:t>repl.it</a:t>
              </a:r>
              <a:r>
                <a:rPr lang="en-US" altLang="zh-TW" sz="2100" kern="1200" dirty="0">
                  <a:solidFill>
                    <a:schemeClr val="tx1"/>
                  </a:solidFill>
                  <a:latin typeface="Quire Sans Pro Light" panose="020B0302040400020003" pitchFamily="34" charset="0"/>
                </a:rPr>
                <a:t>: </a:t>
              </a:r>
              <a:r>
                <a:rPr lang="en-US" sz="2100" kern="1200" dirty="0">
                  <a:latin typeface="Quire Sans Pro Light" panose="020B0302040400020003" pitchFamily="34" charset="0"/>
                  <a:hlinkClick r:id="rId5"/>
                </a:rPr>
                <a:t>https://repl.it</a:t>
              </a:r>
              <a:endParaRPr lang="en-US" sz="2100" kern="1200" dirty="0">
                <a:latin typeface="Quire Sans Pro Light" panose="020B0302040400020003" pitchFamily="34" charset="0"/>
              </a:endParaRPr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4FA5BE6A-636A-4E9B-A16B-4CD31F2A1C65}"/>
                </a:ext>
              </a:extLst>
            </p:cNvPr>
            <p:cNvSpPr/>
            <p:nvPr/>
          </p:nvSpPr>
          <p:spPr>
            <a:xfrm>
              <a:off x="6445602" y="4388242"/>
              <a:ext cx="5760000" cy="900000"/>
            </a:xfrm>
            <a:custGeom>
              <a:avLst/>
              <a:gdLst>
                <a:gd name="connsiteX0" fmla="*/ 0 w 6190459"/>
                <a:gd name="connsiteY0" fmla="*/ 143584 h 861485"/>
                <a:gd name="connsiteX1" fmla="*/ 143584 w 6190459"/>
                <a:gd name="connsiteY1" fmla="*/ 0 h 861485"/>
                <a:gd name="connsiteX2" fmla="*/ 6046875 w 6190459"/>
                <a:gd name="connsiteY2" fmla="*/ 0 h 861485"/>
                <a:gd name="connsiteX3" fmla="*/ 6190459 w 6190459"/>
                <a:gd name="connsiteY3" fmla="*/ 143584 h 861485"/>
                <a:gd name="connsiteX4" fmla="*/ 6190459 w 6190459"/>
                <a:gd name="connsiteY4" fmla="*/ 717901 h 861485"/>
                <a:gd name="connsiteX5" fmla="*/ 6046875 w 6190459"/>
                <a:gd name="connsiteY5" fmla="*/ 861485 h 861485"/>
                <a:gd name="connsiteX6" fmla="*/ 143584 w 6190459"/>
                <a:gd name="connsiteY6" fmla="*/ 861485 h 861485"/>
                <a:gd name="connsiteX7" fmla="*/ 0 w 6190459"/>
                <a:gd name="connsiteY7" fmla="*/ 717901 h 861485"/>
                <a:gd name="connsiteX8" fmla="*/ 0 w 6190459"/>
                <a:gd name="connsiteY8" fmla="*/ 143584 h 86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0459" h="861485">
                  <a:moveTo>
                    <a:pt x="0" y="143584"/>
                  </a:moveTo>
                  <a:cubicBezTo>
                    <a:pt x="0" y="64285"/>
                    <a:pt x="64285" y="0"/>
                    <a:pt x="143584" y="0"/>
                  </a:cubicBezTo>
                  <a:lnTo>
                    <a:pt x="6046875" y="0"/>
                  </a:lnTo>
                  <a:cubicBezTo>
                    <a:pt x="6126174" y="0"/>
                    <a:pt x="6190459" y="64285"/>
                    <a:pt x="6190459" y="143584"/>
                  </a:cubicBezTo>
                  <a:lnTo>
                    <a:pt x="6190459" y="717901"/>
                  </a:lnTo>
                  <a:cubicBezTo>
                    <a:pt x="6190459" y="797200"/>
                    <a:pt x="6126174" y="861485"/>
                    <a:pt x="6046875" y="861485"/>
                  </a:cubicBezTo>
                  <a:lnTo>
                    <a:pt x="143584" y="861485"/>
                  </a:lnTo>
                  <a:cubicBezTo>
                    <a:pt x="64285" y="861485"/>
                    <a:pt x="0" y="797200"/>
                    <a:pt x="0" y="717901"/>
                  </a:cubicBezTo>
                  <a:lnTo>
                    <a:pt x="0" y="1435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064" tIns="122064" rIns="122064" bIns="12206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100" kern="1200" dirty="0">
                  <a:solidFill>
                    <a:schemeClr val="tx1"/>
                  </a:solidFill>
                  <a:latin typeface="Quire Sans Pro Light" panose="020B0302040400020003" pitchFamily="34" charset="0"/>
                </a:rPr>
                <a:t>Google </a:t>
              </a:r>
              <a:r>
                <a:rPr lang="en-US" altLang="zh-TW" sz="2100" kern="1200" dirty="0" err="1">
                  <a:solidFill>
                    <a:schemeClr val="tx1"/>
                  </a:solidFill>
                  <a:latin typeface="Quire Sans Pro Light" panose="020B0302040400020003" pitchFamily="34" charset="0"/>
                </a:rPr>
                <a:t>Colab</a:t>
              </a:r>
              <a:r>
                <a:rPr lang="en-US" altLang="zh-TW" sz="2100" kern="1200" dirty="0">
                  <a:solidFill>
                    <a:schemeClr val="tx1"/>
                  </a:solidFill>
                  <a:latin typeface="Quire Sans Pro Light" panose="020B0302040400020003" pitchFamily="34" charset="0"/>
                </a:rPr>
                <a:t>: </a:t>
              </a:r>
              <a:r>
                <a:rPr lang="en-US" altLang="en-US" sz="2100" kern="1200" dirty="0">
                  <a:latin typeface="Quire Sans Pro Light" panose="020B0302040400020003" pitchFamily="34" charset="0"/>
                  <a:hlinkClick r:id="rId6"/>
                </a:rPr>
                <a:t>https://colab.research.google.com/</a:t>
              </a:r>
              <a:r>
                <a:rPr lang="en-US" altLang="en-US" sz="2100" kern="1200" dirty="0">
                  <a:latin typeface="Quire Sans Pro Light" panose="020B0302040400020003" pitchFamily="34" charset="0"/>
                </a:rPr>
                <a:t> </a:t>
              </a:r>
              <a:endParaRPr lang="en-US" sz="2100" kern="1200" dirty="0">
                <a:latin typeface="Quire Sans Pro Light" panose="020B0302040400020003" pitchFamily="34" charset="0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897DE4-CFDF-4889-9424-6EB2C5B6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335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>
            <a:extLst>
              <a:ext uri="{FF2B5EF4-FFF2-40B4-BE49-F238E27FC236}">
                <a16:creationId xmlns:a16="http://schemas.microsoft.com/office/drawing/2014/main" id="{507A2095-B896-4421-8D47-A73CA8B9D9DA}"/>
              </a:ext>
            </a:extLst>
          </p:cNvPr>
          <p:cNvSpPr>
            <a:spLocks noGrp="1"/>
          </p:cNvSpPr>
          <p:nvPr/>
        </p:nvSpPr>
        <p:spPr>
          <a:xfrm>
            <a:off x="504474" y="439524"/>
            <a:ext cx="3634389" cy="5978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week = {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   'Sunday': "</a:t>
            </a:r>
            <a:r>
              <a:rPr lang="zh-TW" altLang="zh-TW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星期日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   'Monday': "</a:t>
            </a:r>
            <a:r>
              <a:rPr lang="zh-TW" altLang="zh-TW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星期一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   'Tuesday': "</a:t>
            </a:r>
            <a:r>
              <a:rPr lang="zh-TW" altLang="zh-TW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星期二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   'Wednesday': "</a:t>
            </a:r>
            <a:r>
              <a:rPr lang="zh-TW" altLang="zh-TW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星期三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   'Thursday': "</a:t>
            </a:r>
            <a:r>
              <a:rPr lang="zh-TW" altLang="zh-TW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星期四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   'Friday': "</a:t>
            </a:r>
            <a:r>
              <a:rPr lang="zh-TW" altLang="zh-TW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星期五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   'Saturday': "</a:t>
            </a:r>
            <a:r>
              <a:rPr lang="zh-TW" altLang="zh-TW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星期六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print(week)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print(week['Sunday'])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</a:rPr>
              <a:t>week.keys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</a:rPr>
              <a:t>week.values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endParaRPr lang="zh-TW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</a:rPr>
              <a:t>week.items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011371A-F97E-4C9A-87C1-4DE515D93B47}"/>
              </a:ext>
            </a:extLst>
          </p:cNvPr>
          <p:cNvGrpSpPr/>
          <p:nvPr/>
        </p:nvGrpSpPr>
        <p:grpSpPr>
          <a:xfrm>
            <a:off x="4240463" y="2068111"/>
            <a:ext cx="7872231" cy="3073536"/>
            <a:chOff x="3490433" y="1415177"/>
            <a:chExt cx="7872231" cy="3073536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C45D9C4E-D37E-4324-B008-9265807688D9}"/>
                </a:ext>
              </a:extLst>
            </p:cNvPr>
            <p:cNvSpPr/>
            <p:nvPr/>
          </p:nvSpPr>
          <p:spPr>
            <a:xfrm>
              <a:off x="3490433" y="1415177"/>
              <a:ext cx="7872231" cy="3073536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8">
              <a:extLst>
                <a:ext uri="{FF2B5EF4-FFF2-40B4-BE49-F238E27FC236}">
                  <a16:creationId xmlns:a16="http://schemas.microsoft.com/office/drawing/2014/main" id="{EE2D22E2-73BE-4A0B-AA87-59B724729E68}"/>
                </a:ext>
              </a:extLst>
            </p:cNvPr>
            <p:cNvSpPr txBox="1"/>
            <p:nvPr/>
          </p:nvSpPr>
          <p:spPr>
            <a:xfrm>
              <a:off x="3532200" y="1551562"/>
              <a:ext cx="7429479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{'Sunday':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星期日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'Monday':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星期一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'Tuesday':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星期二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'Wednesday':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星期三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'Thursday':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星期四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'Friday':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星期五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'Saturday':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星期六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'}</a:t>
              </a:r>
              <a:endParaRPr lang="zh-TW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星期日</a:t>
              </a:r>
            </a:p>
            <a:p>
              <a:r>
                <a:rPr lang="en-US" altLang="zh-TW" sz="16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dict_keys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(['Sunday', 'Monday', 'Tuesday', 'Wednesday', 'Thursday', 'Friday', 'Saturday'])</a:t>
              </a:r>
              <a:endParaRPr lang="zh-TW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sz="16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dict_values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(['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星期日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星期一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星期二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星期三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星期四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星期五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星期六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'])</a:t>
              </a:r>
              <a:endParaRPr lang="zh-TW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sz="16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dict_items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([('Sunday',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星期日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'), ('Monday',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星期一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'), ('Tuesday',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星期二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'), ('Wednesday',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星期三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'), ('Thursday',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星期四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'), ('Friday',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星期五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'), ('Saturday', '</a:t>
              </a:r>
              <a:r>
                <a:rPr lang="zh-TW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星期六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')])</a:t>
              </a:r>
              <a:endParaRPr lang="zh-TW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596F3D-1E6F-497E-A599-84B440B6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12231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64D96-C7FF-4E1C-82E9-F3E3C7F4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集合型態</a:t>
            </a:r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46202-5DAC-4664-A1ED-5F1F7D85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742" y="2355015"/>
            <a:ext cx="8578516" cy="279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💻數學上集合的特性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💻可以進行集合的數學操作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💻以大括號含括集合項目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💻同一集合變數中的元素內容不會重複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32BEC-E12A-416A-A3A7-3BDB0B5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6359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03EB5B-719E-47FB-AE96-A8F2C643442F}"/>
              </a:ext>
            </a:extLst>
          </p:cNvPr>
          <p:cNvSpPr txBox="1"/>
          <p:nvPr/>
        </p:nvSpPr>
        <p:spPr>
          <a:xfrm>
            <a:off x="646431" y="496864"/>
            <a:ext cx="108991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= {'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皮卡丘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可達鴨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鯉魚王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胖丁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'}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chi_set.add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綠毛蟲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chi_set.add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皮卡丘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= {'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妙蛙種子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可達鴨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比比鳥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', '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皮卡丘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'}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:",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:",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和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的交集：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",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chi_set.intersection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和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的聯集：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",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chi_set.union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和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的差集：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",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chi_set.difference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eng_set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0FB2094-DDAF-43A7-A8E2-A6D2C7575EAB}"/>
              </a:ext>
            </a:extLst>
          </p:cNvPr>
          <p:cNvGrpSpPr/>
          <p:nvPr/>
        </p:nvGrpSpPr>
        <p:grpSpPr>
          <a:xfrm>
            <a:off x="480290" y="4304580"/>
            <a:ext cx="11351491" cy="2056556"/>
            <a:chOff x="492104" y="3955142"/>
            <a:chExt cx="11055357" cy="2056556"/>
          </a:xfrm>
        </p:grpSpPr>
        <p:sp>
          <p:nvSpPr>
            <p:cNvPr id="5" name="矩形: 摺角紙張 4">
              <a:extLst>
                <a:ext uri="{FF2B5EF4-FFF2-40B4-BE49-F238E27FC236}">
                  <a16:creationId xmlns:a16="http://schemas.microsoft.com/office/drawing/2014/main" id="{1756632B-6B35-4AB7-BF5D-35BD93E412BC}"/>
                </a:ext>
              </a:extLst>
            </p:cNvPr>
            <p:cNvSpPr/>
            <p:nvPr/>
          </p:nvSpPr>
          <p:spPr>
            <a:xfrm>
              <a:off x="492104" y="3955142"/>
              <a:ext cx="11055357" cy="2056556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FAD4AA-755A-4240-AEDB-F756BFCD60EC}"/>
                </a:ext>
              </a:extLst>
            </p:cNvPr>
            <p:cNvSpPr/>
            <p:nvPr/>
          </p:nvSpPr>
          <p:spPr>
            <a:xfrm>
              <a:off x="623623" y="4072706"/>
              <a:ext cx="106753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chi_set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{'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胖丁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皮卡丘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鯉魚王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可達鴨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綠毛蟲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'}</a:t>
              </a:r>
              <a:endParaRPr lang="zh-TW" altLang="zh-TW" sz="20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eng_set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{'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比比鳥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皮卡丘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妙蛙種子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可達鴨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'}</a:t>
              </a:r>
              <a:endParaRPr lang="zh-TW" altLang="zh-TW" sz="20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chi_set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eng_set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的交集：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{'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皮卡丘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可達鴨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'}</a:t>
              </a:r>
              <a:endParaRPr lang="zh-TW" altLang="zh-TW" sz="20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chi_set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eng_set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的聯集：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{'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胖丁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皮卡丘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鯉魚王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比比鳥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綠毛蟲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妙蛙種子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可達鴨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'}</a:t>
              </a:r>
              <a:endParaRPr lang="zh-TW" altLang="zh-TW" sz="20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chi_set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r>
                <a:rPr lang="en-US" altLang="zh-TW" sz="20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eng_set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的差集：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{'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胖丁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綠毛蟲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鯉魚王</a:t>
              </a:r>
              <a:r>
                <a:rPr lang="en-US" altLang="zh-TW" sz="20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'}</a:t>
              </a:r>
              <a:endParaRPr lang="zh-TW" altLang="zh-TW" sz="20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B38C08-7CEE-476B-8230-F01FD8A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859540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0E2E63-0439-40D6-9768-581B220045A3}"/>
              </a:ext>
            </a:extLst>
          </p:cNvPr>
          <p:cNvSpPr txBox="1">
            <a:spLocks/>
          </p:cNvSpPr>
          <p:nvPr/>
        </p:nvSpPr>
        <p:spPr>
          <a:xfrm>
            <a:off x="564775" y="341964"/>
            <a:ext cx="4478279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Python</a:t>
            </a:r>
            <a:r>
              <a:rPr lang="zh-TW" altLang="en-US" dirty="0"/>
              <a:t>的運算式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21E8C71-50EE-4445-9347-C38F6A8C2D2E}"/>
              </a:ext>
            </a:extLst>
          </p:cNvPr>
          <p:cNvGrpSpPr/>
          <p:nvPr/>
        </p:nvGrpSpPr>
        <p:grpSpPr>
          <a:xfrm>
            <a:off x="2719104" y="1357349"/>
            <a:ext cx="6368716" cy="5224091"/>
            <a:chOff x="2719104" y="1357349"/>
            <a:chExt cx="6368716" cy="5224091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ADE7DED-B4EE-497A-9458-047650C04C33}"/>
                </a:ext>
              </a:extLst>
            </p:cNvPr>
            <p:cNvSpPr/>
            <p:nvPr/>
          </p:nvSpPr>
          <p:spPr>
            <a:xfrm>
              <a:off x="2719104" y="1357349"/>
              <a:ext cx="6368716" cy="1407357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5BA097B-41AE-4DCA-9863-98EBD5D469E9}"/>
                </a:ext>
              </a:extLst>
            </p:cNvPr>
            <p:cNvSpPr/>
            <p:nvPr/>
          </p:nvSpPr>
          <p:spPr>
            <a:xfrm>
              <a:off x="2719104" y="3265716"/>
              <a:ext cx="6368716" cy="1407357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C5C27C3-A1CF-4CC3-8036-A92433D2679E}"/>
                </a:ext>
              </a:extLst>
            </p:cNvPr>
            <p:cNvSpPr/>
            <p:nvPr/>
          </p:nvSpPr>
          <p:spPr>
            <a:xfrm>
              <a:off x="2719104" y="5174083"/>
              <a:ext cx="6368716" cy="1407357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0E2835D-4D53-4C90-92A2-86C16DEBBDF0}"/>
                </a:ext>
              </a:extLst>
            </p:cNvPr>
            <p:cNvSpPr txBox="1"/>
            <p:nvPr/>
          </p:nvSpPr>
          <p:spPr>
            <a:xfrm>
              <a:off x="4174908" y="1645528"/>
              <a:ext cx="3457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算術運算式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79E8A8-2859-4250-901A-198F2861C369}"/>
                </a:ext>
              </a:extLst>
            </p:cNvPr>
            <p:cNvSpPr txBox="1"/>
            <p:nvPr/>
          </p:nvSpPr>
          <p:spPr>
            <a:xfrm>
              <a:off x="4174907" y="3595195"/>
              <a:ext cx="3457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關係運算式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C2D8533-F5C0-4A96-8266-19284FC36A39}"/>
                </a:ext>
              </a:extLst>
            </p:cNvPr>
            <p:cNvSpPr txBox="1"/>
            <p:nvPr/>
          </p:nvSpPr>
          <p:spPr>
            <a:xfrm>
              <a:off x="4174907" y="5462262"/>
              <a:ext cx="3457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邏輯運算式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94760-DB25-4CEB-B3C2-17B2E642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274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36606-81A6-474C-AC43-B992D5E9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32" y="721313"/>
            <a:ext cx="4868137" cy="56205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主要的數學運算符號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42C78B8-B4DB-4A1E-A5AB-93F6849B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6" y="2345414"/>
            <a:ext cx="11189707" cy="3276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79FE70-4394-468B-BAC5-377FB80E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820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92714-373C-4608-86B6-38B8BFB7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79" y="681037"/>
            <a:ext cx="5269190" cy="52997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同時設定多個變數的值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DC077-B6EC-41B2-ACE5-70D69A11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1853333"/>
            <a:ext cx="48606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 [3]: a, b, c = 1, 2, 3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 [4]: print(a, b, c)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1 2 3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 [5]: a, b = b, a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 [6]: print(a, b, c)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2 1 3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CA925F-F516-478A-8A3F-DA7536D06435}"/>
              </a:ext>
            </a:extLst>
          </p:cNvPr>
          <p:cNvSpPr txBox="1"/>
          <p:nvPr/>
        </p:nvSpPr>
        <p:spPr>
          <a:xfrm>
            <a:off x="5190839" y="3631947"/>
            <a:ext cx="675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左值和右值的個數一定要一樣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58CCF-9B45-41A6-8981-154B3D5D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47454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E64B6-181C-436D-BABB-9763D0A9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79" y="721313"/>
            <a:ext cx="5269190" cy="61018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關係運算式的運算符號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E12C409E-2B90-4044-9489-B571CA75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6" y="2287777"/>
            <a:ext cx="11253127" cy="3240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7C0D0F-9D76-4241-9B44-E379D64A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604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0225A-A337-4F83-9096-28BBD867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495" y="834189"/>
            <a:ext cx="5301274" cy="36019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邏輯運算式的運算符號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429796D-B44E-415C-B0A9-A3109FCC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7" y="2245437"/>
            <a:ext cx="10879446" cy="3600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4060EE-3132-40C0-8491-67237496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803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1F407-FD1D-4E5E-8335-B3C2DD7C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8477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邏輯運算練習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2B0D-7C7D-4A04-A38C-B7F13D54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57850"/>
            <a:ext cx="11193379" cy="5683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# </a:t>
            </a:r>
            <a:r>
              <a:rPr lang="zh-TW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2-3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# -*- coding: utf-8 -*-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age = int(input("</a:t>
            </a:r>
            <a:r>
              <a:rPr lang="zh-TW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請輸入你的年紀：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with_parent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input("</a:t>
            </a:r>
            <a:r>
              <a:rPr lang="zh-TW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和父母一起來嗎？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(Y/N)")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if age &gt;= 18: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print ("</a:t>
            </a:r>
            <a:r>
              <a:rPr lang="zh-TW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可以看限制級電影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elif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age &gt;=12: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print ("</a:t>
            </a:r>
            <a:r>
              <a:rPr lang="zh-TW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可以看輔導級電影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elif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(age &gt;= 6 and age &lt; 12) and  (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with_parent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=='Y' or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with_parent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=='y'):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print ("</a:t>
            </a:r>
            <a:r>
              <a:rPr lang="zh-TW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可以看保護級電影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else:</a:t>
            </a:r>
            <a:endParaRPr lang="zh-TW" altLang="zh-TW" sz="20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print ("</a:t>
            </a:r>
            <a:r>
              <a:rPr lang="zh-TW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只能看普遍級電影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F6036B-781F-4EE1-8BBA-C6434C5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9557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CE00ECC-9ABC-432E-B477-65FA77608841}"/>
              </a:ext>
            </a:extLst>
          </p:cNvPr>
          <p:cNvSpPr txBox="1">
            <a:spLocks/>
          </p:cNvSpPr>
          <p:nvPr/>
        </p:nvSpPr>
        <p:spPr>
          <a:xfrm>
            <a:off x="838199" y="357424"/>
            <a:ext cx="3853873" cy="379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認識控制流程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1F4497-0A5F-4C48-9CA1-2B9232819DB1}"/>
              </a:ext>
            </a:extLst>
          </p:cNvPr>
          <p:cNvGrpSpPr/>
          <p:nvPr/>
        </p:nvGrpSpPr>
        <p:grpSpPr>
          <a:xfrm>
            <a:off x="377698" y="2744996"/>
            <a:ext cx="11168334" cy="1800000"/>
            <a:chOff x="377698" y="2744996"/>
            <a:chExt cx="11168334" cy="18000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18740EB-1E8A-4B9E-B346-1C1C5B831C29}"/>
                </a:ext>
              </a:extLst>
            </p:cNvPr>
            <p:cNvGrpSpPr/>
            <p:nvPr/>
          </p:nvGrpSpPr>
          <p:grpSpPr>
            <a:xfrm>
              <a:off x="377698" y="2744996"/>
              <a:ext cx="3420000" cy="1800000"/>
              <a:chOff x="393329" y="3226259"/>
              <a:chExt cx="3609461" cy="1507958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9803B744-7AD2-4ED7-95EE-EDC6E31305F0}"/>
                  </a:ext>
                </a:extLst>
              </p:cNvPr>
              <p:cNvSpPr/>
              <p:nvPr/>
            </p:nvSpPr>
            <p:spPr>
              <a:xfrm>
                <a:off x="393329" y="3226259"/>
                <a:ext cx="3609461" cy="1507958"/>
              </a:xfrm>
              <a:prstGeom prst="round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E881B63-633C-4335-87B1-F7D6DCDB53E6}"/>
                  </a:ext>
                </a:extLst>
              </p:cNvPr>
              <p:cNvSpPr txBox="1"/>
              <p:nvPr/>
            </p:nvSpPr>
            <p:spPr>
              <a:xfrm>
                <a:off x="1239586" y="3735289"/>
                <a:ext cx="1916947" cy="48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順序執行</a:t>
                </a: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95D1077D-D825-4586-A6AB-2D12EE2CCCCB}"/>
                </a:ext>
              </a:extLst>
            </p:cNvPr>
            <p:cNvGrpSpPr/>
            <p:nvPr/>
          </p:nvGrpSpPr>
          <p:grpSpPr>
            <a:xfrm>
              <a:off x="4251865" y="2744996"/>
              <a:ext cx="3420000" cy="1800000"/>
              <a:chOff x="393329" y="3482552"/>
              <a:chExt cx="3609461" cy="1507958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24D19A7D-AF72-4ED4-8A2E-6E6FF9A09344}"/>
                  </a:ext>
                </a:extLst>
              </p:cNvPr>
              <p:cNvSpPr/>
              <p:nvPr/>
            </p:nvSpPr>
            <p:spPr>
              <a:xfrm>
                <a:off x="393329" y="3482552"/>
                <a:ext cx="3609461" cy="1507958"/>
              </a:xfrm>
              <a:prstGeom prst="round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A86A594-232F-4028-B31A-85B2BD7C91E0}"/>
                  </a:ext>
                </a:extLst>
              </p:cNvPr>
              <p:cNvSpPr txBox="1"/>
              <p:nvPr/>
            </p:nvSpPr>
            <p:spPr>
              <a:xfrm>
                <a:off x="672866" y="3785308"/>
                <a:ext cx="3050386" cy="90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決策指令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(if/</a:t>
                </a:r>
                <a:r>
                  <a:rPr lang="en-US" altLang="zh-TW" sz="3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elif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/else)</a:t>
                </a:r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711F29F-462E-4337-8F04-021D04162BD8}"/>
                </a:ext>
              </a:extLst>
            </p:cNvPr>
            <p:cNvGrpSpPr/>
            <p:nvPr/>
          </p:nvGrpSpPr>
          <p:grpSpPr>
            <a:xfrm>
              <a:off x="8126032" y="2744996"/>
              <a:ext cx="3420000" cy="1800000"/>
              <a:chOff x="393329" y="3482552"/>
              <a:chExt cx="3609461" cy="1507958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F959AB4E-6EC8-47EA-B592-F9E1814B4B52}"/>
                  </a:ext>
                </a:extLst>
              </p:cNvPr>
              <p:cNvSpPr/>
              <p:nvPr/>
            </p:nvSpPr>
            <p:spPr>
              <a:xfrm>
                <a:off x="393329" y="3482552"/>
                <a:ext cx="3609461" cy="1507958"/>
              </a:xfrm>
              <a:prstGeom prst="round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B6101F3-A105-414D-B658-E7DF0B646477}"/>
                  </a:ext>
                </a:extLst>
              </p:cNvPr>
              <p:cNvSpPr txBox="1"/>
              <p:nvPr/>
            </p:nvSpPr>
            <p:spPr>
              <a:xfrm>
                <a:off x="672866" y="3697921"/>
                <a:ext cx="30503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重複指令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(for/while)</a:t>
                </a:r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C59A3C-F5A6-42A4-863F-D1A6572B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763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B8CDD73-2DE7-4DF8-B888-78CD9EC53A17}"/>
              </a:ext>
            </a:extLst>
          </p:cNvPr>
          <p:cNvSpPr txBox="1"/>
          <p:nvPr/>
        </p:nvSpPr>
        <p:spPr>
          <a:xfrm>
            <a:off x="6787073" y="307526"/>
            <a:ext cx="4417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的下載頁面</a:t>
            </a:r>
          </a:p>
        </p:txBody>
      </p:sp>
      <p:pic>
        <p:nvPicPr>
          <p:cNvPr id="16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5DC5C1FB-AD8C-4399-BE37-37A3B814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91" y="2295328"/>
            <a:ext cx="5112459" cy="3780000"/>
          </a:xfr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983854-FFE4-4A7A-AD4E-1B095CD43C6C}"/>
              </a:ext>
            </a:extLst>
          </p:cNvPr>
          <p:cNvSpPr txBox="1"/>
          <p:nvPr/>
        </p:nvSpPr>
        <p:spPr>
          <a:xfrm>
            <a:off x="376057" y="3585163"/>
            <a:ext cx="584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本機環境大補帖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支援各種作業系統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11C3A9-5CD5-4DEA-85F8-8B1171C2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93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26481-252E-46F6-86C7-A152C867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決策指令語法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D64F90-C982-445A-AD5C-A89E71BC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35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&lt;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1&gt;: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成立的時候要執行的指令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（群）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2&gt;: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成立的時候要執行的指令（群）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3&gt;: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成立的時候要執行的指令（群）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else: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以上的條件式都不成立時要執行的指令（群）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1487FE-4659-4550-B443-179CA96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057418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8AC01-6E61-4DCD-903D-A9E75841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語言中縮排的重要性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B77AE5C1-22C5-4CA1-B1F2-E0B247B69E90}"/>
              </a:ext>
            </a:extLst>
          </p:cNvPr>
          <p:cNvSpPr/>
          <p:nvPr/>
        </p:nvSpPr>
        <p:spPr>
          <a:xfrm>
            <a:off x="1297994" y="3112137"/>
            <a:ext cx="851648" cy="6337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4E29A7-EAFF-40E0-951C-E36F76A089CD}"/>
              </a:ext>
            </a:extLst>
          </p:cNvPr>
          <p:cNvSpPr txBox="1"/>
          <p:nvPr/>
        </p:nvSpPr>
        <p:spPr>
          <a:xfrm>
            <a:off x="2394284" y="3172294"/>
            <a:ext cx="8617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程式指令區塊，以縮排來進行分組，相鄰的程式指令又是相同縮排者，視為同一指令執行區塊，會一起行動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41AC64-CAAA-4F55-9FCC-9485BFDF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243866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3E584-2B83-440F-9CBF-6FC4A802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22" y="484895"/>
            <a:ext cx="5942958" cy="3922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判斷成績等第的範例程式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DEA09C-D027-4FC4-8EC7-CE62C7754AA1}"/>
              </a:ext>
            </a:extLst>
          </p:cNvPr>
          <p:cNvSpPr txBox="1"/>
          <p:nvPr/>
        </p:nvSpPr>
        <p:spPr>
          <a:xfrm>
            <a:off x="754586" y="1195796"/>
            <a:ext cx="68740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score = int(input("</a:t>
            </a:r>
            <a:r>
              <a:rPr lang="zh-TW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請輸入你的成績：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成績是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", score, "</a:t>
            </a:r>
            <a:r>
              <a:rPr lang="zh-TW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分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你的等第是：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", end="")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 score &lt; 60: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print("F")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else: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if score &gt;=90: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print("A")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elif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score &gt;=80: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print("B")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elif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score &gt;=70: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print("C")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else:</a:t>
            </a:r>
            <a:endParaRPr lang="zh-TW" altLang="zh-TW" sz="24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print("D")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64BAA2-E0E8-4A97-A225-0B0E4FD50723}"/>
              </a:ext>
            </a:extLst>
          </p:cNvPr>
          <p:cNvSpPr txBox="1"/>
          <p:nvPr/>
        </p:nvSpPr>
        <p:spPr>
          <a:xfrm>
            <a:off x="4408715" y="3359514"/>
            <a:ext cx="80333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這是一種巢狀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的寫法，也就是在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的指令區塊中，還有另外一個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的敘述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363D5A-819C-4F5C-AD7B-B60088A6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803615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3E584-2B83-440F-9CBF-6FC4A802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450" y="631852"/>
            <a:ext cx="5942958" cy="3922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判斷成績等第的範例程式</a:t>
            </a:r>
            <a:br>
              <a:rPr lang="en-US" altLang="zh-TW" dirty="0"/>
            </a:br>
            <a:r>
              <a:rPr lang="zh-TW" altLang="en-US" dirty="0"/>
              <a:t>另外一種寫法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DEA09C-D027-4FC4-8EC7-CE62C7754AA1}"/>
              </a:ext>
            </a:extLst>
          </p:cNvPr>
          <p:cNvSpPr txBox="1"/>
          <p:nvPr/>
        </p:nvSpPr>
        <p:spPr>
          <a:xfrm>
            <a:off x="597568" y="1343578"/>
            <a:ext cx="68740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score = int(input("</a:t>
            </a:r>
            <a:r>
              <a:rPr lang="zh-TW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請輸入你的成績：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成績是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", score, "</a:t>
            </a:r>
            <a:r>
              <a:rPr lang="zh-TW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分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你的等第是：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", end="")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 score &gt;=90: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print("A")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elif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score &gt;=80: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print("B")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elif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score &gt;=70: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print("C")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elif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score &gt;=60: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print("D")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else: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print("F")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64BAA2-E0E8-4A97-A225-0B0E4FD50723}"/>
              </a:ext>
            </a:extLst>
          </p:cNvPr>
          <p:cNvSpPr txBox="1"/>
          <p:nvPr/>
        </p:nvSpPr>
        <p:spPr>
          <a:xfrm>
            <a:off x="5159829" y="2790127"/>
            <a:ext cx="65605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還有一種不需要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的查表法如下：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score = int(input("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請輸入你的成績：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grade = ['F', 'F', 'F', 'F', 'F', 'F', 'D', 'C', 'B', 'A', 'A']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成績是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", score, "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分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你的等第是：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", grade[int(score/10)])</a:t>
            </a:r>
            <a:endParaRPr lang="zh-TW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E9DFAD-3353-4FFC-BE64-B9E390BB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47083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1BA2B-8250-4E59-964F-DF65A203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重複指令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15FBDDD-92FF-477D-9544-789E34E503E6}"/>
              </a:ext>
            </a:extLst>
          </p:cNvPr>
          <p:cNvGrpSpPr/>
          <p:nvPr/>
        </p:nvGrpSpPr>
        <p:grpSpPr>
          <a:xfrm>
            <a:off x="395143" y="3092014"/>
            <a:ext cx="11401714" cy="1430613"/>
            <a:chOff x="164725" y="3043029"/>
            <a:chExt cx="11401714" cy="1430613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00DC2E-EB3A-4EA9-82FC-791C862B1921}"/>
                </a:ext>
              </a:extLst>
            </p:cNvPr>
            <p:cNvSpPr/>
            <p:nvPr/>
          </p:nvSpPr>
          <p:spPr>
            <a:xfrm>
              <a:off x="164725" y="3043029"/>
              <a:ext cx="5400000" cy="1430613"/>
            </a:xfrm>
            <a:prstGeom prst="roundRect">
              <a:avLst>
                <a:gd name="adj" fmla="val 10000"/>
              </a:avLst>
            </a:prstGeom>
            <a:solidFill>
              <a:srgbClr val="00CC99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 descr="Skeleton">
              <a:extLst>
                <a:ext uri="{FF2B5EF4-FFF2-40B4-BE49-F238E27FC236}">
                  <a16:creationId xmlns:a16="http://schemas.microsoft.com/office/drawing/2014/main" id="{335BAA80-0DAD-472A-ACE4-AF11DB2C4642}"/>
                </a:ext>
              </a:extLst>
            </p:cNvPr>
            <p:cNvSpPr/>
            <p:nvPr/>
          </p:nvSpPr>
          <p:spPr>
            <a:xfrm>
              <a:off x="597486" y="3380015"/>
              <a:ext cx="786837" cy="7868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58FF7E49-5A88-464D-B141-C45A6BE35CDF}"/>
                </a:ext>
              </a:extLst>
            </p:cNvPr>
            <p:cNvSpPr/>
            <p:nvPr/>
          </p:nvSpPr>
          <p:spPr>
            <a:xfrm>
              <a:off x="1817084" y="3043029"/>
              <a:ext cx="3747641" cy="1430613"/>
            </a:xfrm>
            <a:custGeom>
              <a:avLst/>
              <a:gdLst>
                <a:gd name="connsiteX0" fmla="*/ 0 w 4538099"/>
                <a:gd name="connsiteY0" fmla="*/ 0 h 1430613"/>
                <a:gd name="connsiteX1" fmla="*/ 4538099 w 4538099"/>
                <a:gd name="connsiteY1" fmla="*/ 0 h 1430613"/>
                <a:gd name="connsiteX2" fmla="*/ 4538099 w 4538099"/>
                <a:gd name="connsiteY2" fmla="*/ 1430613 h 1430613"/>
                <a:gd name="connsiteX3" fmla="*/ 0 w 4538099"/>
                <a:gd name="connsiteY3" fmla="*/ 1430613 h 1430613"/>
                <a:gd name="connsiteX4" fmla="*/ 0 w 4538099"/>
                <a:gd name="connsiteY4" fmla="*/ 0 h 14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099" h="1430613">
                  <a:moveTo>
                    <a:pt x="0" y="0"/>
                  </a:moveTo>
                  <a:lnTo>
                    <a:pt x="4538099" y="0"/>
                  </a:lnTo>
                  <a:lnTo>
                    <a:pt x="4538099" y="1430613"/>
                  </a:lnTo>
                  <a:lnTo>
                    <a:pt x="0" y="14306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1407" tIns="151407" rIns="151407" bIns="151407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for</a:t>
              </a:r>
              <a:r>
                <a:rPr lang="zh-TW" sz="2500" kern="1200" dirty="0"/>
                <a:t>：逐一取出執行</a:t>
              </a:r>
              <a:endParaRPr lang="en-US" altLang="zh-TW" sz="2500" kern="1200" dirty="0"/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500" kern="1200" dirty="0"/>
                <a:t>（常常搭配</a:t>
              </a:r>
              <a:r>
                <a:rPr lang="en-US" altLang="zh-TW" sz="2500" kern="1200" dirty="0"/>
                <a:t>range</a:t>
              </a:r>
              <a:r>
                <a:rPr lang="zh-TW" altLang="en-US" sz="2500" kern="1200" dirty="0"/>
                <a:t>函數）</a:t>
              </a:r>
              <a:endParaRPr lang="en-US" sz="2500" kern="12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6A6252E2-FD89-4F39-826F-93E7C517AC5A}"/>
                </a:ext>
              </a:extLst>
            </p:cNvPr>
            <p:cNvSpPr/>
            <p:nvPr/>
          </p:nvSpPr>
          <p:spPr>
            <a:xfrm>
              <a:off x="6166439" y="3043029"/>
              <a:ext cx="5400000" cy="1430613"/>
            </a:xfrm>
            <a:prstGeom prst="roundRect">
              <a:avLst>
                <a:gd name="adj" fmla="val 10000"/>
              </a:avLst>
            </a:prstGeom>
            <a:solidFill>
              <a:srgbClr val="00CC99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矩形 10" descr="Watermelon">
              <a:extLst>
                <a:ext uri="{FF2B5EF4-FFF2-40B4-BE49-F238E27FC236}">
                  <a16:creationId xmlns:a16="http://schemas.microsoft.com/office/drawing/2014/main" id="{2AE3A740-11D4-4A32-8552-642F01D14013}"/>
                </a:ext>
              </a:extLst>
            </p:cNvPr>
            <p:cNvSpPr/>
            <p:nvPr/>
          </p:nvSpPr>
          <p:spPr>
            <a:xfrm>
              <a:off x="6516752" y="3364917"/>
              <a:ext cx="786837" cy="78683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6FD2FB2F-A563-434E-B55E-5DFB37419AF8}"/>
                </a:ext>
              </a:extLst>
            </p:cNvPr>
            <p:cNvSpPr/>
            <p:nvPr/>
          </p:nvSpPr>
          <p:spPr>
            <a:xfrm>
              <a:off x="7653902" y="3043029"/>
              <a:ext cx="3912537" cy="1430613"/>
            </a:xfrm>
            <a:custGeom>
              <a:avLst/>
              <a:gdLst>
                <a:gd name="connsiteX0" fmla="*/ 0 w 4538099"/>
                <a:gd name="connsiteY0" fmla="*/ 0 h 1430613"/>
                <a:gd name="connsiteX1" fmla="*/ 4538099 w 4538099"/>
                <a:gd name="connsiteY1" fmla="*/ 0 h 1430613"/>
                <a:gd name="connsiteX2" fmla="*/ 4538099 w 4538099"/>
                <a:gd name="connsiteY2" fmla="*/ 1430613 h 1430613"/>
                <a:gd name="connsiteX3" fmla="*/ 0 w 4538099"/>
                <a:gd name="connsiteY3" fmla="*/ 1430613 h 1430613"/>
                <a:gd name="connsiteX4" fmla="*/ 0 w 4538099"/>
                <a:gd name="connsiteY4" fmla="*/ 0 h 14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099" h="1430613">
                  <a:moveTo>
                    <a:pt x="0" y="0"/>
                  </a:moveTo>
                  <a:lnTo>
                    <a:pt x="4538099" y="0"/>
                  </a:lnTo>
                  <a:lnTo>
                    <a:pt x="4538099" y="1430613"/>
                  </a:lnTo>
                  <a:lnTo>
                    <a:pt x="0" y="14306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1407" tIns="151407" rIns="151407" bIns="151407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while</a:t>
              </a:r>
              <a:r>
                <a:rPr lang="zh-TW" sz="2500" kern="1200" dirty="0"/>
                <a:t>：依條件式結果決定是否執行</a:t>
              </a:r>
              <a:endParaRPr lang="en-US" sz="2500" kern="1200" dirty="0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92FCBD-18E5-4A8D-AFF0-2E20C59E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648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125DC-62EC-4737-A9C0-AF0D08C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range</a:t>
            </a:r>
            <a:r>
              <a:rPr lang="zh-TW" altLang="en-US" dirty="0"/>
              <a:t>函數</a:t>
            </a:r>
          </a:p>
        </p:txBody>
      </p:sp>
      <p:graphicFrame>
        <p:nvGraphicFramePr>
          <p:cNvPr id="4" name="內容版面配置區 2">
            <a:extLst>
              <a:ext uri="{FF2B5EF4-FFF2-40B4-BE49-F238E27FC236}">
                <a16:creationId xmlns:a16="http://schemas.microsoft.com/office/drawing/2014/main" id="{F6C3CE3D-7DDB-4595-8737-DBDF23CD5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44868"/>
              </p:ext>
            </p:extLst>
          </p:nvPr>
        </p:nvGraphicFramePr>
        <p:xfrm>
          <a:off x="2630427" y="1632471"/>
          <a:ext cx="6931146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394FA5-4072-429F-9898-6A975DDF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393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A4DE3-1543-4F2A-865B-2684F96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671" y="721314"/>
            <a:ext cx="4363098" cy="454344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幾個</a:t>
            </a:r>
            <a:r>
              <a:rPr lang="en-US" altLang="zh-TW"/>
              <a:t>range</a:t>
            </a:r>
            <a:r>
              <a:rPr lang="zh-TW" altLang="en-US"/>
              <a:t>的範例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9FFB0F-0733-4F33-9DA6-65B23140B604}"/>
              </a:ext>
            </a:extLst>
          </p:cNvPr>
          <p:cNvSpPr txBox="1"/>
          <p:nvPr/>
        </p:nvSpPr>
        <p:spPr>
          <a:xfrm>
            <a:off x="811564" y="1778063"/>
            <a:ext cx="51516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range(10):</a:t>
            </a:r>
            <a:endParaRPr lang="zh-TW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**2,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**3)</a:t>
            </a:r>
            <a:endParaRPr lang="zh-TW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range(10):</a:t>
            </a:r>
            <a:endParaRPr lang="zh-TW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print("I love Python!")</a:t>
            </a:r>
            <a:endParaRPr lang="zh-TW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range(2,101, 2):</a:t>
            </a:r>
            <a:endParaRPr lang="zh-TW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endParaRPr lang="zh-TW" altLang="zh-TW" sz="2800" dirty="0">
              <a:latin typeface="Consolas" panose="020B0609020204030204" pitchFamily="49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79D05AA-99A8-463D-819C-157AB3B958D4}"/>
              </a:ext>
            </a:extLst>
          </p:cNvPr>
          <p:cNvSpPr/>
          <p:nvPr/>
        </p:nvSpPr>
        <p:spPr>
          <a:xfrm>
            <a:off x="6096000" y="1994876"/>
            <a:ext cx="851648" cy="6337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B20C432-BE34-4559-B4D2-E3189F1DBA21}"/>
              </a:ext>
            </a:extLst>
          </p:cNvPr>
          <p:cNvSpPr/>
          <p:nvPr/>
        </p:nvSpPr>
        <p:spPr>
          <a:xfrm>
            <a:off x="6096000" y="3289507"/>
            <a:ext cx="851648" cy="6337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124A8EB-E5E2-4290-A3BC-32D5AD98E5E0}"/>
              </a:ext>
            </a:extLst>
          </p:cNvPr>
          <p:cNvSpPr/>
          <p:nvPr/>
        </p:nvSpPr>
        <p:spPr>
          <a:xfrm>
            <a:off x="6043170" y="4928766"/>
            <a:ext cx="851648" cy="6337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9011E1-6C8F-41EF-BD0E-90DB4BCA896F}"/>
              </a:ext>
            </a:extLst>
          </p:cNvPr>
          <p:cNvSpPr txBox="1"/>
          <p:nvPr/>
        </p:nvSpPr>
        <p:spPr>
          <a:xfrm>
            <a:off x="6894818" y="2105381"/>
            <a:ext cx="5151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0~9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次方數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EDFA2F-8CE6-4AD8-A7CA-AC146C9807DD}"/>
              </a:ext>
            </a:extLst>
          </p:cNvPr>
          <p:cNvSpPr txBox="1"/>
          <p:nvPr/>
        </p:nvSpPr>
        <p:spPr>
          <a:xfrm>
            <a:off x="6894818" y="3400012"/>
            <a:ext cx="5151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次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 Love Python!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C43E25-93E7-4297-9353-D7DB25B1A464}"/>
              </a:ext>
            </a:extLst>
          </p:cNvPr>
          <p:cNvSpPr txBox="1"/>
          <p:nvPr/>
        </p:nvSpPr>
        <p:spPr>
          <a:xfrm>
            <a:off x="6894818" y="5004857"/>
            <a:ext cx="5151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2~100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之間的所有偶數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FC6E4C-3790-469B-A610-64C1A5DD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14189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D3219-B29B-4E73-8005-17F68DB9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226" y="280442"/>
            <a:ext cx="3886200" cy="110431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400" dirty="0"/>
              <a:t>九九乘法表</a:t>
            </a:r>
            <a:br>
              <a:rPr lang="en-US" altLang="zh-TW" dirty="0"/>
            </a:br>
            <a:r>
              <a:rPr lang="zh-TW" altLang="en-US" sz="4400" dirty="0"/>
              <a:t>第</a:t>
            </a:r>
            <a:r>
              <a:rPr lang="en-US" altLang="zh-TW" sz="4400" dirty="0"/>
              <a:t>1</a:t>
            </a:r>
            <a:r>
              <a:rPr lang="zh-TW" altLang="en-US" sz="4400" dirty="0"/>
              <a:t>種寫法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850B38-7009-4101-8723-C2917E5E9C2E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4" y="1030885"/>
            <a:ext cx="4449722" cy="55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7D62AD-1F98-4C11-897D-9A48BC84FAD9}"/>
              </a:ext>
            </a:extLst>
          </p:cNvPr>
          <p:cNvSpPr txBox="1"/>
          <p:nvPr/>
        </p:nvSpPr>
        <p:spPr>
          <a:xfrm>
            <a:off x="5791200" y="2577396"/>
            <a:ext cx="61791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 in range(1,10):</a:t>
            </a:r>
            <a:endParaRPr lang="zh-TW" altLang="zh-TW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    for j in range(1, 10):</a:t>
            </a:r>
            <a:endParaRPr lang="zh-TW" altLang="zh-TW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print("{}x{}={}".format(</a:t>
            </a:r>
            <a:r>
              <a:rPr lang="en-US" altLang="zh-TW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, j , </a:t>
            </a:r>
            <a:r>
              <a:rPr lang="en-US" altLang="zh-TW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*j))</a:t>
            </a:r>
            <a:endParaRPr lang="zh-TW" altLang="zh-TW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    print()</a:t>
            </a:r>
            <a:endParaRPr lang="zh-TW" altLang="zh-TW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5E2F65-4674-45D6-BB0E-6E3EB775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07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ECB29-91F1-40AA-9F04-5E1CAFB7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4400" dirty="0"/>
              <a:t>九九乘法表</a:t>
            </a:r>
            <a:br>
              <a:rPr lang="en-US" altLang="zh-TW" dirty="0"/>
            </a:br>
            <a:r>
              <a:rPr lang="zh-TW" altLang="en-US" sz="4400" dirty="0"/>
              <a:t>第</a:t>
            </a:r>
            <a:r>
              <a:rPr lang="en-US" altLang="zh-TW" dirty="0"/>
              <a:t>2</a:t>
            </a:r>
            <a:r>
              <a:rPr lang="zh-TW" altLang="en-US" sz="4400" dirty="0"/>
              <a:t>種寫法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BB8E06-1101-4AB5-A99A-91370986C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70"/>
          <a:stretch/>
        </p:blipFill>
        <p:spPr>
          <a:xfrm>
            <a:off x="3706908" y="3748950"/>
            <a:ext cx="4778184" cy="288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1F4C096-DA7B-4A2A-9E9E-6875C4DBEE9E}"/>
              </a:ext>
            </a:extLst>
          </p:cNvPr>
          <p:cNvSpPr txBox="1"/>
          <p:nvPr/>
        </p:nvSpPr>
        <p:spPr>
          <a:xfrm>
            <a:off x="1214817" y="1585922"/>
            <a:ext cx="9762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 in [2, 6]: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for j in range(1, 10):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print("{}x{}={:2d}".format(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, j ,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*j), end="")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print("\t{}x{}={:2d}".format(i+1, j , (i+1)*j), end="")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print("\t{}x{}={:2d}".format(i+2, j , (i+2)*j), end="")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print("\t{}x{}={:2d}".format(i+3, j , (i+3)*j))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print()</a:t>
            </a:r>
            <a:endParaRPr lang="en-US" altLang="zh-TW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A2287-9136-4DC2-8E71-AE420984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944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CD828-9D12-4733-8DE6-CC51E44F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九九乘法表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種寫法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41815D-F97C-4A17-93D9-7028793C4B1C}"/>
              </a:ext>
            </a:extLst>
          </p:cNvPr>
          <p:cNvSpPr txBox="1"/>
          <p:nvPr/>
        </p:nvSpPr>
        <p:spPr>
          <a:xfrm>
            <a:off x="417774" y="2774159"/>
            <a:ext cx="113564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in [2, 6]: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   for j in range(1, 10):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for k in range(4):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print("\t{}x{}={:2d}".format(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i+k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, j , (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i+k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)*j), end="")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CA0F78-F9FC-45EE-BC75-E1FA2290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6894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11BDE-A20F-45B6-A3E5-0362B8B3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511" y="0"/>
            <a:ext cx="3549315" cy="1717087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的開發工具集</a:t>
            </a:r>
            <a:endParaRPr lang="zh-TW" altLang="en-US" sz="4000" dirty="0"/>
          </a:p>
        </p:txBody>
      </p:sp>
      <p:pic>
        <p:nvPicPr>
          <p:cNvPr id="4" name="內容版面配置區 4" descr="一張含有 電子用品 的圖片&#10;&#10;自動產生的描述">
            <a:extLst>
              <a:ext uri="{FF2B5EF4-FFF2-40B4-BE49-F238E27FC236}">
                <a16:creationId xmlns:a16="http://schemas.microsoft.com/office/drawing/2014/main" id="{BB5D4045-13C1-4596-8867-01BB1379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7" y="1761164"/>
            <a:ext cx="5022993" cy="4536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FFD7FD0-58BE-40A1-A124-36F687B08538}"/>
              </a:ext>
            </a:extLst>
          </p:cNvPr>
          <p:cNvSpPr txBox="1"/>
          <p:nvPr/>
        </p:nvSpPr>
        <p:spPr>
          <a:xfrm>
            <a:off x="6096000" y="3429000"/>
            <a:ext cx="5903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環境下安裝完成之畫面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7F7BA1-7050-4464-A8B1-D396EC6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1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B31CF-F7ED-4432-B22D-1E27242C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86" y="721313"/>
            <a:ext cx="4640683" cy="5686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r>
              <a:rPr lang="zh-TW" altLang="en-US" dirty="0"/>
              <a:t>條件迴圈指令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6A7FF5-1BD2-4884-8110-3964893BF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778" y="1804568"/>
            <a:ext cx="4958443" cy="28770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 &lt;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&gt;: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要重複執行的指令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要重複執行的指令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…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要重複執行的指令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8A2453-969D-4EDE-9363-3CAD00CD96E7}"/>
              </a:ext>
            </a:extLst>
          </p:cNvPr>
          <p:cNvSpPr txBox="1"/>
          <p:nvPr/>
        </p:nvSpPr>
        <p:spPr>
          <a:xfrm>
            <a:off x="1034142" y="5196183"/>
            <a:ext cx="101237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條件，就是一條運算式，依照此運算式最終產生的結果，如果是「真值」，就會再一次執行區塊內的程式碼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1A04D9-5762-40C2-A6C9-826E8367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35129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E7F07-4FD9-41D3-A303-FF813B20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057" y="865414"/>
            <a:ext cx="6221186" cy="3429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隨機數的內容不等於</a:t>
            </a:r>
            <a:r>
              <a:rPr lang="en-US" altLang="zh-TW" dirty="0"/>
              <a:t>6</a:t>
            </a:r>
            <a:r>
              <a:rPr lang="zh-TW" altLang="en-US" dirty="0"/>
              <a:t>的話，就要繼續執行迴圈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A40BF2-0463-4370-9450-BDF5DEAC2673}"/>
              </a:ext>
            </a:extLst>
          </p:cNvPr>
          <p:cNvSpPr txBox="1"/>
          <p:nvPr/>
        </p:nvSpPr>
        <p:spPr>
          <a:xfrm>
            <a:off x="1528618" y="2484910"/>
            <a:ext cx="91347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import random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 value = </a:t>
            </a:r>
            <a:r>
              <a:rPr lang="en-US" altLang="zh-TW" sz="40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4000" dirty="0">
                <a:latin typeface="Consolas" panose="020B0609020204030204" pitchFamily="49" charset="0"/>
              </a:rPr>
              <a:t>(1,6)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 while value != 6: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     print(value)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     value = </a:t>
            </a:r>
            <a:r>
              <a:rPr lang="en-US" altLang="zh-TW" sz="40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4000" dirty="0">
                <a:latin typeface="Consolas" panose="020B0609020204030204" pitchFamily="49" charset="0"/>
              </a:rPr>
              <a:t>(1,6)</a:t>
            </a:r>
            <a:endParaRPr lang="zh-TW" altLang="zh-TW" sz="400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75CFC2-9543-4A41-9F02-B1412BE9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424024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AD257-A62D-4360-9BA2-2BD61A2F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343" y="721313"/>
            <a:ext cx="4379426" cy="53598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猜數字遊戲程式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E75F31-CE20-4915-84D7-6404B656CBC7}"/>
              </a:ext>
            </a:extLst>
          </p:cNvPr>
          <p:cNvSpPr txBox="1"/>
          <p:nvPr/>
        </p:nvSpPr>
        <p:spPr>
          <a:xfrm>
            <a:off x="634092" y="2178663"/>
            <a:ext cx="109238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import random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answer = </a:t>
            </a:r>
            <a:r>
              <a:rPr lang="en-US" altLang="zh-TW" sz="3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random.randint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(1, 99)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guess = int(input("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請猜一個數字（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1-99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）：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while guess != answer: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print("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猜錯囉，再猜一次！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guess = int(input("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請猜一個數字（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1-99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）：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print("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真厲害，你猜對了耶！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1B4A9B-BF95-4C26-9640-AA90BD23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059501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AD257-A62D-4360-9BA2-2BD61A2F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343" y="721313"/>
            <a:ext cx="4379426" cy="53598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猜數字遊戲程式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E75F31-CE20-4915-84D7-6404B656CBC7}"/>
              </a:ext>
            </a:extLst>
          </p:cNvPr>
          <p:cNvSpPr txBox="1"/>
          <p:nvPr/>
        </p:nvSpPr>
        <p:spPr>
          <a:xfrm>
            <a:off x="830035" y="1113199"/>
            <a:ext cx="1155790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import random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answer = </a:t>
            </a:r>
            <a:r>
              <a:rPr lang="en-US" altLang="zh-TW" sz="32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random.randint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(1, 99)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guess = int(input("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請猜一個數字（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1-99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）：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while guess != answer: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print("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猜錯囉，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", end="")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if answer &gt; guess: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print("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數字要大一點喔！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else: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print("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數字要小一點喔！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guess = int(input("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請猜一個數字（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1-99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）：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真厲害，你猜對了耶！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CD5EFF-0B19-4318-86A9-E25E30E8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618253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AD257-A62D-4360-9BA2-2BD61A2F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343" y="721313"/>
            <a:ext cx="4379426" cy="53598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break </a:t>
            </a:r>
            <a:br>
              <a:rPr lang="en-US" altLang="zh-TW" dirty="0"/>
            </a:br>
            <a:r>
              <a:rPr lang="en-US" altLang="zh-TW" dirty="0"/>
              <a:t>vs. </a:t>
            </a:r>
            <a:br>
              <a:rPr lang="en-US" altLang="zh-TW" dirty="0"/>
            </a:br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E75F31-CE20-4915-84D7-6404B656CBC7}"/>
              </a:ext>
            </a:extLst>
          </p:cNvPr>
          <p:cNvSpPr txBox="1"/>
          <p:nvPr/>
        </p:nvSpPr>
        <p:spPr>
          <a:xfrm>
            <a:off x="840261" y="2403156"/>
            <a:ext cx="49232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import random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while True: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value = </a:t>
            </a:r>
            <a:r>
              <a:rPr lang="en-US" altLang="zh-TW" sz="32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3200" dirty="0">
                <a:latin typeface="Consolas" panose="020B0609020204030204" pitchFamily="49" charset="0"/>
              </a:rPr>
              <a:t>(1,6)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if value == 6: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    break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print(value)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047186-6545-44CE-BF5A-CFF172284FA5}"/>
              </a:ext>
            </a:extLst>
          </p:cNvPr>
          <p:cNvSpPr txBox="1"/>
          <p:nvPr/>
        </p:nvSpPr>
        <p:spPr>
          <a:xfrm>
            <a:off x="5975927" y="2403156"/>
            <a:ext cx="56194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for </a:t>
            </a:r>
            <a:r>
              <a:rPr lang="en-US" altLang="zh-TW" sz="3200" dirty="0" err="1">
                <a:latin typeface="Consolas" panose="020B0609020204030204" pitchFamily="49" charset="0"/>
              </a:rPr>
              <a:t>i</a:t>
            </a:r>
            <a:r>
              <a:rPr lang="en-US" altLang="zh-TW" sz="3200" dirty="0">
                <a:latin typeface="Consolas" panose="020B0609020204030204" pitchFamily="49" charset="0"/>
              </a:rPr>
              <a:t> in range(15):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value = </a:t>
            </a:r>
            <a:r>
              <a:rPr lang="en-US" altLang="zh-TW" sz="32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3200" dirty="0">
                <a:latin typeface="Consolas" panose="020B0609020204030204" pitchFamily="49" charset="0"/>
              </a:rPr>
              <a:t>(1,6)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if value == 6: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    continue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 print(value)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0F4639-401A-460D-AD34-C6FB6861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65985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D9E23-3493-411C-AAFE-5074DF8C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文字輸入函數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D1A79-F094-4A79-9241-C3382127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573" y="2896733"/>
            <a:ext cx="6014854" cy="80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input("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提示文字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FBE873F-2C4D-42CD-8B3B-9BEAA03345AC}"/>
              </a:ext>
            </a:extLst>
          </p:cNvPr>
          <p:cNvSpPr txBox="1">
            <a:spLocks/>
          </p:cNvSpPr>
          <p:nvPr/>
        </p:nvSpPr>
        <p:spPr>
          <a:xfrm>
            <a:off x="838200" y="357424"/>
            <a:ext cx="3413666" cy="379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dirty="0"/>
              <a:t>輸入與輸出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BE519B-7600-4DE5-AA52-D1D805D8D528}"/>
              </a:ext>
            </a:extLst>
          </p:cNvPr>
          <p:cNvSpPr txBox="1"/>
          <p:nvPr/>
        </p:nvSpPr>
        <p:spPr>
          <a:xfrm>
            <a:off x="2871604" y="4754725"/>
            <a:ext cx="68743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📄預設輸入的資料型態是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字串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21A040-FE22-4274-80DA-C55C7D13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29200"/>
      </p:ext>
    </p:extLst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F06F4-2360-4A10-901F-3D7C58FA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讓使用者輸入</a:t>
            </a:r>
            <a:br>
              <a:rPr lang="en-US" altLang="zh-TW" dirty="0"/>
            </a:br>
            <a:r>
              <a:rPr lang="zh-TW" altLang="en-US" dirty="0"/>
              <a:t>一些數字的程式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B83715D-A0F9-4FC4-9B08-085E17C1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536" y="1900690"/>
            <a:ext cx="9388682" cy="3504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user_input</a:t>
            </a: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 = input("</a:t>
            </a:r>
            <a:r>
              <a:rPr lang="zh-TW" altLang="en-US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請輸入一些數字：</a:t>
            </a: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36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len</a:t>
            </a: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user_input</a:t>
            </a: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))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numbers = </a:t>
            </a:r>
            <a:r>
              <a:rPr lang="en-US" altLang="zh-TW" sz="36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user_input.split</a:t>
            </a: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36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len</a:t>
            </a: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(numbers))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print(numbers)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8A5985-D768-44BA-9CA2-BE48C17BA291}"/>
              </a:ext>
            </a:extLst>
          </p:cNvPr>
          <p:cNvSpPr txBox="1"/>
          <p:nvPr/>
        </p:nvSpPr>
        <p:spPr>
          <a:xfrm>
            <a:off x="1639536" y="5130422"/>
            <a:ext cx="953316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📄請輸入一些數字：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25 65 74 82 65 15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17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['25', '65', '74', '82', '65', '15']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F0251D-8C75-440D-8275-22670112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68407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FC1EE-1814-4D26-90EA-7A47BB28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輸入以及輸出的範例程式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E2B3750-5B76-40D0-B7F2-AD26B920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50" y="1606777"/>
            <a:ext cx="10871519" cy="3095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name = input("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請問您的名字是：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color = input("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你喜歡的顏色是：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age = input("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你今年幾歲？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您好，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", name, 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聽說您今年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", age, 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歲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你喜歡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", color, "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色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</a:p>
          <a:p>
            <a:pPr marL="0" indent="0">
              <a:buNone/>
            </a:pPr>
            <a:endParaRPr lang="zh-TW" altLang="en-US" sz="6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D58211-24E9-4642-9C3C-DE9FA6AE6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84" y="3793223"/>
            <a:ext cx="4290379" cy="291600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4CE98-8CE9-490B-9CA6-F80B21C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06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7A79A-D48E-42F0-8CFB-5C5DD661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671" y="721314"/>
            <a:ext cx="4363098" cy="2257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format</a:t>
            </a:r>
            <a:r>
              <a:rPr lang="zh-TW" altLang="en-US" dirty="0"/>
              <a:t>函數格式化輸出字串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24CCD8E-DD58-4BBB-AE1F-1955706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50" y="1606777"/>
            <a:ext cx="9882167" cy="3095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name = input("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請問您的名字是：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color = input("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你喜歡的顏色是：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age = input("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你今年幾歲？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zh-TW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print("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您好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{}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，聽說您今年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{}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歲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\n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你喜歡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{}</a:t>
            </a:r>
            <a:r>
              <a:rPr lang="zh-TW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色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".format(name, age, color))</a:t>
            </a:r>
            <a:endParaRPr lang="zh-TW" altLang="en-US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F1C231-87E8-4C94-8FC4-62363105131B}"/>
              </a:ext>
            </a:extLst>
          </p:cNvPr>
          <p:cNvSpPr txBox="1"/>
          <p:nvPr/>
        </p:nvSpPr>
        <p:spPr>
          <a:xfrm>
            <a:off x="1329417" y="5130422"/>
            <a:ext cx="953316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📄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print("{0}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這個月中了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{1}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元的獎金，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{0}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真是個幸運的人！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".format("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林小明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", "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一百萬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"))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86589-211B-4815-A6E9-D62647A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69499"/>
      </p:ext>
    </p:extLst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BA5EC-C8DE-4255-9747-B5B5BFA1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0" y="832757"/>
            <a:ext cx="5375469" cy="36163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字典變數內容的</a:t>
            </a:r>
            <a:r>
              <a:rPr lang="en-US" altLang="zh-TW" dirty="0"/>
              <a:t>format</a:t>
            </a:r>
            <a:r>
              <a:rPr lang="zh-TW" altLang="en-US" dirty="0"/>
              <a:t>格式化輸出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9E591F-3D64-4BD8-B802-A4981A25742E}"/>
              </a:ext>
            </a:extLst>
          </p:cNvPr>
          <p:cNvSpPr txBox="1"/>
          <p:nvPr/>
        </p:nvSpPr>
        <p:spPr>
          <a:xfrm>
            <a:off x="762647" y="2070493"/>
            <a:ext cx="105796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data = {'Tom':2230, 'Richard':28000, 'Judy':1890, 'Mary':25430}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for name, bonus in </a:t>
            </a:r>
            <a:r>
              <a:rPr lang="en-US" altLang="zh-TW" sz="3200" dirty="0" err="1">
                <a:latin typeface="Consolas" panose="020B0609020204030204" pitchFamily="49" charset="0"/>
              </a:rPr>
              <a:t>data.items</a:t>
            </a:r>
            <a:r>
              <a:rPr lang="en-US" altLang="zh-TW" sz="3200" dirty="0">
                <a:latin typeface="Consolas" panose="020B0609020204030204" pitchFamily="49" charset="0"/>
              </a:rPr>
              <a:t>():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print("{:15s}${:9.2f}".format(name, bonus))</a:t>
            </a:r>
            <a:endParaRPr lang="zh-TW" altLang="zh-TW" sz="3200" dirty="0">
              <a:latin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0B53403-D8DC-412A-8E0D-7EBF7FB1A332}"/>
              </a:ext>
            </a:extLst>
          </p:cNvPr>
          <p:cNvGrpSpPr/>
          <p:nvPr/>
        </p:nvGrpSpPr>
        <p:grpSpPr>
          <a:xfrm>
            <a:off x="1976582" y="4525818"/>
            <a:ext cx="8239955" cy="3675198"/>
            <a:chOff x="5902034" y="4525818"/>
            <a:chExt cx="4314503" cy="3675198"/>
          </a:xfrm>
        </p:grpSpPr>
        <p:sp>
          <p:nvSpPr>
            <p:cNvPr id="7" name="矩形: 摺角紙張 6">
              <a:extLst>
                <a:ext uri="{FF2B5EF4-FFF2-40B4-BE49-F238E27FC236}">
                  <a16:creationId xmlns:a16="http://schemas.microsoft.com/office/drawing/2014/main" id="{09292494-8278-4A75-8158-8C5A68683031}"/>
                </a:ext>
              </a:extLst>
            </p:cNvPr>
            <p:cNvSpPr/>
            <p:nvPr/>
          </p:nvSpPr>
          <p:spPr>
            <a:xfrm>
              <a:off x="5902034" y="4525818"/>
              <a:ext cx="4314503" cy="2087418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2C92FF-5742-41EF-921D-F1D8018653B1}"/>
                </a:ext>
              </a:extLst>
            </p:cNvPr>
            <p:cNvSpPr/>
            <p:nvPr/>
          </p:nvSpPr>
          <p:spPr>
            <a:xfrm>
              <a:off x="6059614" y="4661586"/>
              <a:ext cx="3999345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TW" sz="2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Tom            $002230.00</a:t>
              </a:r>
              <a:endParaRPr lang="zh-TW" altLang="zh-TW" sz="2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Richard        $028000.00</a:t>
              </a:r>
              <a:endParaRPr lang="zh-TW" altLang="zh-TW" sz="2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Judy           $001890.00</a:t>
              </a:r>
              <a:endParaRPr lang="zh-TW" altLang="zh-TW" sz="2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Mary           $025430.00</a:t>
              </a:r>
              <a:endParaRPr lang="zh-TW" altLang="zh-TW" sz="2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F7281C9-527C-4365-95FF-24467D62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83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0968D-F447-49AA-BFD3-55C81A9C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178" y="441451"/>
            <a:ext cx="4860758" cy="110431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Jupyter</a:t>
            </a:r>
            <a:r>
              <a:rPr lang="en-US" altLang="zh-TW" b="1" dirty="0"/>
              <a:t> notebook</a:t>
            </a:r>
            <a:r>
              <a:rPr lang="zh-TW" altLang="en-US" b="1" dirty="0"/>
              <a:t>執行環境</a:t>
            </a:r>
          </a:p>
        </p:txBody>
      </p:sp>
      <p:pic>
        <p:nvPicPr>
          <p:cNvPr id="4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6E8474D-382B-4409-B017-29FE5A53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3" y="2264393"/>
            <a:ext cx="5286718" cy="378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354B99-57D6-4CE1-9B86-F4BC6CEAF862}"/>
              </a:ext>
            </a:extLst>
          </p:cNvPr>
          <p:cNvSpPr txBox="1"/>
          <p:nvPr/>
        </p:nvSpPr>
        <p:spPr>
          <a:xfrm>
            <a:off x="601679" y="3586312"/>
            <a:ext cx="560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從程式集的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Notebook』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80C89-8D11-4B38-AF29-C2891269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852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74191-613C-4BB4-967A-321655AB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643" y="721313"/>
            <a:ext cx="4265126" cy="51965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HTML</a:t>
            </a:r>
            <a:r>
              <a:rPr lang="zh-TW" altLang="en-US" dirty="0"/>
              <a:t>檔案的</a:t>
            </a:r>
            <a:br>
              <a:rPr lang="en-US" altLang="zh-TW" dirty="0"/>
            </a:br>
            <a:r>
              <a:rPr lang="en-US" altLang="zh-TW" dirty="0"/>
              <a:t>PYTHON</a:t>
            </a:r>
            <a:r>
              <a:rPr lang="zh-TW" altLang="en-US" dirty="0"/>
              <a:t>程式碼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9153EF-5F66-4735-86FA-F5E9BB3E0A2D}"/>
              </a:ext>
            </a:extLst>
          </p:cNvPr>
          <p:cNvSpPr txBox="1"/>
          <p:nvPr/>
        </p:nvSpPr>
        <p:spPr>
          <a:xfrm>
            <a:off x="563418" y="302359"/>
            <a:ext cx="755939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def </a:t>
            </a:r>
            <a:r>
              <a:rPr lang="en-US" altLang="zh-TW" sz="2000" dirty="0" err="1">
                <a:latin typeface="Consolas" panose="020B0609020204030204" pitchFamily="49" charset="0"/>
              </a:rPr>
              <a:t>my_index</a:t>
            </a:r>
            <a:r>
              <a:rPr lang="en-US" altLang="zh-TW" sz="2000" dirty="0">
                <a:latin typeface="Consolas" panose="020B0609020204030204" pitchFamily="49" charset="0"/>
              </a:rPr>
              <a:t>():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ret = ""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for 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 in range(1,11):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     ret = ret +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       "&lt;tr&gt;&lt;td&gt;&lt;</a:t>
            </a:r>
            <a:r>
              <a:rPr lang="en-US" altLang="zh-TW" sz="2000" dirty="0" err="1">
                <a:latin typeface="Consolas" panose="020B0609020204030204" pitchFamily="49" charset="0"/>
              </a:rPr>
              <a:t>img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='images/{}.jpg' width=200/&gt;&lt;/td&gt;&lt;/tr&gt;".format(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return ret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html = '''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&lt;html&gt;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&lt;head&gt;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&lt;meta charset='utf-8'/&gt;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&lt;title&gt;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圖形索引範例</a:t>
            </a:r>
            <a:r>
              <a:rPr lang="en-US" altLang="zh-TW" sz="2000" dirty="0">
                <a:latin typeface="Consolas" panose="020B0609020204030204" pitchFamily="49" charset="0"/>
              </a:rPr>
              <a:t>&lt;/title&gt;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&lt;/head&gt;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&lt;body&gt;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&lt;table&gt;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{}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&lt;/table&gt;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&lt;/body&gt;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&lt;/html&gt;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'''.format(</a:t>
            </a:r>
            <a:r>
              <a:rPr lang="en-US" altLang="zh-TW" sz="2000" dirty="0" err="1">
                <a:latin typeface="Consolas" panose="020B0609020204030204" pitchFamily="49" charset="0"/>
              </a:rPr>
              <a:t>my_index</a:t>
            </a:r>
            <a:r>
              <a:rPr lang="en-US" altLang="zh-TW" sz="2000" dirty="0">
                <a:latin typeface="Consolas" panose="020B0609020204030204" pitchFamily="49" charset="0"/>
              </a:rPr>
              <a:t>())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8: print(html)</a:t>
            </a:r>
            <a:endParaRPr lang="zh-TW" altLang="zh-TW" sz="2000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2EB5C64-07FD-4582-B64A-3F076A22C3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0609"/>
            <a:ext cx="5356617" cy="394355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B5D2D3-13BA-482B-87FA-E55CF86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753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CED2E-0E34-472A-BAA9-F1FE49EA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642" y="681037"/>
            <a:ext cx="5638158" cy="529971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Jupyter</a:t>
            </a:r>
            <a:r>
              <a:rPr lang="zh-TW" altLang="en-US" dirty="0"/>
              <a:t>背後網頁伺服器程式執行畫面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4C48AF5-06BB-4425-9A3C-68D9B600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r="4761" b="1"/>
          <a:stretch/>
        </p:blipFill>
        <p:spPr>
          <a:xfrm>
            <a:off x="652157" y="2039288"/>
            <a:ext cx="5443843" cy="432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D5CBCB2-1DD3-4D87-8495-B65354541C52}"/>
              </a:ext>
            </a:extLst>
          </p:cNvPr>
          <p:cNvSpPr txBox="1"/>
          <p:nvPr/>
        </p:nvSpPr>
        <p:spPr>
          <a:xfrm>
            <a:off x="6387762" y="3581194"/>
            <a:ext cx="5638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背後執行的伺服器畫面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，不能關閉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149F32-4B62-457F-A066-36E04495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93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BA37F-7E69-4E58-B383-7D835367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933" y="376091"/>
            <a:ext cx="5919537" cy="1460413"/>
          </a:xfrm>
        </p:spPr>
        <p:txBody>
          <a:bodyPr>
            <a:normAutofit/>
          </a:bodyPr>
          <a:lstStyle/>
          <a:p>
            <a:r>
              <a:rPr lang="zh-TW" altLang="en-US" dirty="0"/>
              <a:t>建立專屬目錄，再來執行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pic>
        <p:nvPicPr>
          <p:cNvPr id="4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7AF3C36-EE88-490E-8ACC-224A546C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1" y="1463704"/>
            <a:ext cx="4961050" cy="2126164"/>
          </a:xfr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72F755F-B6C7-4278-9173-CAC1758E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56" y="2526786"/>
            <a:ext cx="8931414" cy="395512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BB8E3-B6D8-40A6-BBEE-AF516FD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0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5549A-B66E-4F3C-AE2F-DD8A6A2E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453" y="785482"/>
            <a:ext cx="5429611" cy="4658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開出一個全新的家目錄</a:t>
            </a:r>
          </a:p>
        </p:txBody>
      </p:sp>
      <p:pic>
        <p:nvPicPr>
          <p:cNvPr id="4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C797BD0-5B0E-4DAC-88E5-B9FF0B14E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9" b="46594"/>
          <a:stretch/>
        </p:blipFill>
        <p:spPr>
          <a:xfrm>
            <a:off x="1738110" y="1809000"/>
            <a:ext cx="8715779" cy="324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12B2E0C-84C6-4184-B3A3-5A1693F6F191}"/>
              </a:ext>
            </a:extLst>
          </p:cNvPr>
          <p:cNvSpPr txBox="1"/>
          <p:nvPr/>
        </p:nvSpPr>
        <p:spPr>
          <a:xfrm>
            <a:off x="689810" y="5606715"/>
            <a:ext cx="103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在新資料夾中執行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notebook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之後的樣子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C51B8-5CB0-4769-94B3-3845C535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870D-AE76-4684-947D-0BA28784043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53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1AE7E9B-E6A3-48E2-BACD-3914361502F3}" vid="{04F65F38-667F-4709-B074-5EB9376D83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1716</TotalTime>
  <Words>3595</Words>
  <Application>Microsoft Office PowerPoint</Application>
  <PresentationFormat>寬螢幕</PresentationFormat>
  <Paragraphs>491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0" baseType="lpstr">
      <vt:lpstr>STHupo</vt:lpstr>
      <vt:lpstr>微軟正黑體</vt:lpstr>
      <vt:lpstr>標楷體</vt:lpstr>
      <vt:lpstr>Arial</vt:lpstr>
      <vt:lpstr>Calibri</vt:lpstr>
      <vt:lpstr>Calibri Light</vt:lpstr>
      <vt:lpstr>Consolas</vt:lpstr>
      <vt:lpstr>Quire Sans Pro Light</vt:lpstr>
      <vt:lpstr>Wingdings 3</vt:lpstr>
      <vt:lpstr>佈景主題1</vt:lpstr>
      <vt:lpstr>Class 2</vt:lpstr>
      <vt:lpstr>PowerPoint 簡報</vt:lpstr>
      <vt:lpstr>Python執行環境的安裝</vt:lpstr>
      <vt:lpstr>PowerPoint 簡報</vt:lpstr>
      <vt:lpstr>ANACONDA 的開發工具集</vt:lpstr>
      <vt:lpstr>Jupyter notebook執行環境</vt:lpstr>
      <vt:lpstr>Jupyter背後網頁伺服器程式執行畫面</vt:lpstr>
      <vt:lpstr>建立專屬目錄，再來執行jupyter notebook</vt:lpstr>
      <vt:lpstr>開出一個全新的家目錄</vt:lpstr>
      <vt:lpstr>程式的執行結果</vt:lpstr>
      <vt:lpstr>變數、常數、與資料型態</vt:lpstr>
      <vt:lpstr>變數內容的設定</vt:lpstr>
      <vt:lpstr>變數及運算式練習</vt:lpstr>
      <vt:lpstr>程式2-2： 身體質量指數計算</vt:lpstr>
      <vt:lpstr>變數的命名原則</vt:lpstr>
      <vt:lpstr>基本資料型態</vt:lpstr>
      <vt:lpstr>使用PYTHON SHELL 查詢資料型態</vt:lpstr>
      <vt:lpstr>整數型態變數</vt:lpstr>
      <vt:lpstr>浮點數型態變數</vt:lpstr>
      <vt:lpstr>字串型態變數</vt:lpstr>
      <vt:lpstr>串列</vt:lpstr>
      <vt:lpstr>取得串列中資料 項目的方法</vt:lpstr>
      <vt:lpstr>新增串列資料 項目的方法</vt:lpstr>
      <vt:lpstr>PowerPoint 簡報</vt:lpstr>
      <vt:lpstr>為什麼串列變數需要copy這個函數</vt:lpstr>
      <vt:lpstr>可以使用在串列上的函數</vt:lpstr>
      <vt:lpstr>二維串列的宣告與使用</vt:lpstr>
      <vt:lpstr>元組型態tuple</vt:lpstr>
      <vt:lpstr>字典型態dict{key:value} 的對應型態</vt:lpstr>
      <vt:lpstr>PowerPoint 簡報</vt:lpstr>
      <vt:lpstr>集合型態SET</vt:lpstr>
      <vt:lpstr>PowerPoint 簡報</vt:lpstr>
      <vt:lpstr>PowerPoint 簡報</vt:lpstr>
      <vt:lpstr>主要的數學運算符號</vt:lpstr>
      <vt:lpstr>同時設定多個變數的值</vt:lpstr>
      <vt:lpstr>關係運算式的運算符號</vt:lpstr>
      <vt:lpstr>邏輯運算式的運算符號</vt:lpstr>
      <vt:lpstr>邏輯運算練習</vt:lpstr>
      <vt:lpstr>PowerPoint 簡報</vt:lpstr>
      <vt:lpstr>決策指令語法</vt:lpstr>
      <vt:lpstr>Python語言中縮排的重要性</vt:lpstr>
      <vt:lpstr>判斷成績等第的範例程式</vt:lpstr>
      <vt:lpstr>判斷成績等第的範例程式 另外一種寫法</vt:lpstr>
      <vt:lpstr>重複指令</vt:lpstr>
      <vt:lpstr>range函數</vt:lpstr>
      <vt:lpstr>幾個range的範例</vt:lpstr>
      <vt:lpstr>九九乘法表 第1種寫法</vt:lpstr>
      <vt:lpstr>九九乘法表 第2種寫法</vt:lpstr>
      <vt:lpstr>九九乘法表 第3種寫法</vt:lpstr>
      <vt:lpstr>while條件迴圈指令</vt:lpstr>
      <vt:lpstr>隨機數的內容不等於6的話，就要繼續執行迴圈</vt:lpstr>
      <vt:lpstr>猜數字遊戲程式 第1版</vt:lpstr>
      <vt:lpstr>猜數字遊戲程式 第2版</vt:lpstr>
      <vt:lpstr>break  vs.  continue</vt:lpstr>
      <vt:lpstr>文字輸入函數input</vt:lpstr>
      <vt:lpstr>讓使用者輸入 一些數字的程式</vt:lpstr>
      <vt:lpstr>輸入以及輸出的範例程式</vt:lpstr>
      <vt:lpstr>使用format函數格式化輸出字串</vt:lpstr>
      <vt:lpstr>字典變數內容的format格式化輸出</vt:lpstr>
      <vt:lpstr>產生HTML檔案的 PYTHON程式碼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</dc:title>
  <dc:creator>建祥 許</dc:creator>
  <cp:lastModifiedBy>建祥 許</cp:lastModifiedBy>
  <cp:revision>33</cp:revision>
  <dcterms:created xsi:type="dcterms:W3CDTF">2021-11-15T05:26:22Z</dcterms:created>
  <dcterms:modified xsi:type="dcterms:W3CDTF">2021-12-26T14:10:29Z</dcterms:modified>
</cp:coreProperties>
</file>