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4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689A4-A137-4616-A1A6-EDF41747FCDE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067C2-1DEA-46BB-B8C5-4C0C267B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15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FC15A72-E012-4C71-9A07-7632A1C74C9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101820" y="629963"/>
            <a:ext cx="7988359" cy="5760000"/>
            <a:chOff x="4753380" y="364125"/>
            <a:chExt cx="6017220" cy="4338705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D50339B-0852-4C23-9F66-6EA6E382DC15}"/>
                </a:ext>
              </a:extLst>
            </p:cNvPr>
            <p:cNvSpPr/>
            <p:nvPr/>
          </p:nvSpPr>
          <p:spPr>
            <a:xfrm rot="5400000">
              <a:off x="7530600" y="1444125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52BC101-1ACF-4765-80B7-DBD1A155CDF2}"/>
                </a:ext>
              </a:extLst>
            </p:cNvPr>
            <p:cNvGrpSpPr/>
            <p:nvPr/>
          </p:nvGrpSpPr>
          <p:grpSpPr>
            <a:xfrm rot="10800000">
              <a:off x="4753380" y="370360"/>
              <a:ext cx="4371300" cy="4332470"/>
              <a:chOff x="6399300" y="364125"/>
              <a:chExt cx="4371300" cy="43324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88B51439-3669-4665-AF4D-DA12BBBBA1B9}"/>
                  </a:ext>
                </a:extLst>
              </p:cNvPr>
              <p:cNvSpPr/>
              <p:nvPr/>
            </p:nvSpPr>
            <p:spPr>
              <a:xfrm rot="5400000">
                <a:off x="7530600" y="144412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BA245B5-C57E-4626-8A91-BF8E46E0745A}"/>
                  </a:ext>
                </a:extLst>
              </p:cNvPr>
              <p:cNvSpPr/>
              <p:nvPr/>
            </p:nvSpPr>
            <p:spPr>
              <a:xfrm>
                <a:off x="6399300" y="253659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048BB2F3-F096-41A6-A40A-92196E6EAE7A}"/>
                </a:ext>
              </a:extLst>
            </p:cNvPr>
            <p:cNvSpPr/>
            <p:nvPr/>
          </p:nvSpPr>
          <p:spPr>
            <a:xfrm>
              <a:off x="6399300" y="2523928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73D4E95-6279-42C8-9C3B-FBA213DC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96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E0145-EA55-4A66-AA95-F380E71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18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02775-C6AE-4BDE-BABF-82A5C47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28E7-9C5B-43D4-BA5F-88238096E355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FA380-AEB2-47D5-AB55-F46EDC5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FB575-600A-4C2F-8E86-1B97AD3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7ED5-BDB5-42F3-A5E0-B61E8E77B26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9ED1E99-7ED0-44C4-9483-F2644F67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48465886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2A2F-C00D-42EB-99D6-3EA1DF99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F01F27-BCC7-4FE1-8490-5B3CA107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317E1-D0A4-44B0-95D7-A40F92CE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5752-5F2C-4620-B0C6-D94EC36205CB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69A9B-6AB9-486D-9EDB-D51B7AC6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1EA33C-8B49-4FC2-A3A8-9258230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2578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6D03E8-1240-4BEA-9D8A-54C3749DB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DB51F-79D0-469A-ABDA-E953EEE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5198-CB84-4D9C-8829-FB49BBB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6585-CDFB-4507-82B7-4AAFFAC9DF95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6B7C6-381C-4FC5-8BEE-B1E7F39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09B8A-8AA0-4616-AE87-F6C5E3AA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21365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760C2-C412-49BE-900E-97E45F3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31D7D-4409-420D-8AAA-08CC883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B531-CCA3-41F8-A660-D0FFA4D48861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5B6B8-B760-40B4-A126-851F4E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E4219-4E33-4C44-A49A-6BFB24C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46D682-6291-475B-A157-2716B6F9304E}"/>
              </a:ext>
            </a:extLst>
          </p:cNvPr>
          <p:cNvSpPr/>
          <p:nvPr/>
        </p:nvSpPr>
        <p:spPr>
          <a:xfrm rot="5003855">
            <a:off x="10558894" y="501763"/>
            <a:ext cx="2906211" cy="1250503"/>
          </a:xfrm>
          <a:custGeom>
            <a:avLst/>
            <a:gdLst>
              <a:gd name="connsiteX0" fmla="*/ 3904156 w 4112200"/>
              <a:gd name="connsiteY0" fmla="*/ 83695 h 1097856"/>
              <a:gd name="connsiteX1" fmla="*/ 3581427 w 4112200"/>
              <a:gd name="connsiteY1" fmla="*/ 854659 h 1097856"/>
              <a:gd name="connsiteX2" fmla="*/ 2927003 w 4112200"/>
              <a:gd name="connsiteY2" fmla="*/ 908448 h 1097856"/>
              <a:gd name="connsiteX3" fmla="*/ 2308439 w 4112200"/>
              <a:gd name="connsiteY3" fmla="*/ 1096706 h 1097856"/>
              <a:gd name="connsiteX4" fmla="*/ 1403003 w 4112200"/>
              <a:gd name="connsiteY4" fmla="*/ 809836 h 1097856"/>
              <a:gd name="connsiteX5" fmla="*/ 452745 w 4112200"/>
              <a:gd name="connsiteY5" fmla="*/ 262989 h 1097856"/>
              <a:gd name="connsiteX6" fmla="*/ 246556 w 4112200"/>
              <a:gd name="connsiteY6" fmla="*/ 38871 h 1097856"/>
              <a:gd name="connsiteX7" fmla="*/ 3904156 w 4112200"/>
              <a:gd name="connsiteY7" fmla="*/ 83695 h 10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2200" h="1097856">
                <a:moveTo>
                  <a:pt x="3904156" y="83695"/>
                </a:moveTo>
                <a:cubicBezTo>
                  <a:pt x="4459968" y="219660"/>
                  <a:pt x="3744286" y="717200"/>
                  <a:pt x="3581427" y="854659"/>
                </a:cubicBezTo>
                <a:cubicBezTo>
                  <a:pt x="3418568" y="992118"/>
                  <a:pt x="3139168" y="868107"/>
                  <a:pt x="2927003" y="908448"/>
                </a:cubicBezTo>
                <a:cubicBezTo>
                  <a:pt x="2714838" y="948789"/>
                  <a:pt x="2562439" y="1113141"/>
                  <a:pt x="2308439" y="1096706"/>
                </a:cubicBezTo>
                <a:cubicBezTo>
                  <a:pt x="2054439" y="1080271"/>
                  <a:pt x="1712285" y="948789"/>
                  <a:pt x="1403003" y="809836"/>
                </a:cubicBezTo>
                <a:cubicBezTo>
                  <a:pt x="1093721" y="670883"/>
                  <a:pt x="645486" y="391483"/>
                  <a:pt x="452745" y="262989"/>
                </a:cubicBezTo>
                <a:cubicBezTo>
                  <a:pt x="260004" y="134495"/>
                  <a:pt x="-330173" y="65765"/>
                  <a:pt x="246556" y="38871"/>
                </a:cubicBezTo>
                <a:cubicBezTo>
                  <a:pt x="823285" y="11977"/>
                  <a:pt x="3348344" y="-52270"/>
                  <a:pt x="3904156" y="8369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254123C-184C-4350-A2BB-013956DF0064}"/>
              </a:ext>
            </a:extLst>
          </p:cNvPr>
          <p:cNvSpPr/>
          <p:nvPr/>
        </p:nvSpPr>
        <p:spPr>
          <a:xfrm>
            <a:off x="-266593" y="-230862"/>
            <a:ext cx="6095786" cy="1665047"/>
          </a:xfrm>
          <a:custGeom>
            <a:avLst/>
            <a:gdLst>
              <a:gd name="connsiteX0" fmla="*/ 3236625 w 3383414"/>
              <a:gd name="connsiteY0" fmla="*/ 106589 h 1379874"/>
              <a:gd name="connsiteX1" fmla="*/ 2788389 w 3383414"/>
              <a:gd name="connsiteY1" fmla="*/ 1003060 h 1379874"/>
              <a:gd name="connsiteX2" fmla="*/ 1847095 w 3383414"/>
              <a:gd name="connsiteY2" fmla="*/ 1056848 h 1379874"/>
              <a:gd name="connsiteX3" fmla="*/ 1040272 w 3383414"/>
              <a:gd name="connsiteY3" fmla="*/ 1379577 h 1379874"/>
              <a:gd name="connsiteX4" fmla="*/ 466531 w 3383414"/>
              <a:gd name="connsiteY4" fmla="*/ 1092707 h 1379874"/>
              <a:gd name="connsiteX5" fmla="*/ 170695 w 3383414"/>
              <a:gd name="connsiteY5" fmla="*/ 124518 h 1379874"/>
              <a:gd name="connsiteX6" fmla="*/ 3236625 w 3383414"/>
              <a:gd name="connsiteY6" fmla="*/ 106589 h 13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414" h="1379874">
                <a:moveTo>
                  <a:pt x="3236625" y="106589"/>
                </a:moveTo>
                <a:cubicBezTo>
                  <a:pt x="3672907" y="253013"/>
                  <a:pt x="3019977" y="844684"/>
                  <a:pt x="2788389" y="1003060"/>
                </a:cubicBezTo>
                <a:cubicBezTo>
                  <a:pt x="2556801" y="1161436"/>
                  <a:pt x="2138448" y="994095"/>
                  <a:pt x="1847095" y="1056848"/>
                </a:cubicBezTo>
                <a:cubicBezTo>
                  <a:pt x="1555742" y="1119601"/>
                  <a:pt x="1270366" y="1373601"/>
                  <a:pt x="1040272" y="1379577"/>
                </a:cubicBezTo>
                <a:cubicBezTo>
                  <a:pt x="810178" y="1385553"/>
                  <a:pt x="611461" y="1301884"/>
                  <a:pt x="466531" y="1092707"/>
                </a:cubicBezTo>
                <a:cubicBezTo>
                  <a:pt x="321601" y="883530"/>
                  <a:pt x="-293976" y="285883"/>
                  <a:pt x="170695" y="124518"/>
                </a:cubicBezTo>
                <a:cubicBezTo>
                  <a:pt x="635365" y="-36847"/>
                  <a:pt x="2800343" y="-39835"/>
                  <a:pt x="3236625" y="1065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45D94C-B3F3-486E-8FD2-711D7DF5719E}"/>
              </a:ext>
            </a:extLst>
          </p:cNvPr>
          <p:cNvSpPr/>
          <p:nvPr/>
        </p:nvSpPr>
        <p:spPr>
          <a:xfrm rot="14208548">
            <a:off x="-1025079" y="5715575"/>
            <a:ext cx="1860573" cy="2070480"/>
          </a:xfrm>
          <a:custGeom>
            <a:avLst/>
            <a:gdLst>
              <a:gd name="connsiteX0" fmla="*/ 278831 w 2067260"/>
              <a:gd name="connsiteY0" fmla="*/ 821183 h 2230567"/>
              <a:gd name="connsiteX1" fmla="*/ 287796 w 2067260"/>
              <a:gd name="connsiteY1" fmla="*/ 2085206 h 2230567"/>
              <a:gd name="connsiteX2" fmla="*/ 1829725 w 2067260"/>
              <a:gd name="connsiteY2" fmla="*/ 2094171 h 2230567"/>
              <a:gd name="connsiteX3" fmla="*/ 1982125 w 2067260"/>
              <a:gd name="connsiteY3" fmla="*/ 1108053 h 2230567"/>
              <a:gd name="connsiteX4" fmla="*/ 1031866 w 2067260"/>
              <a:gd name="connsiteY4" fmla="*/ 892900 h 2230567"/>
              <a:gd name="connsiteX5" fmla="*/ 924290 w 2067260"/>
              <a:gd name="connsiteY5" fmla="*/ 104006 h 2230567"/>
              <a:gd name="connsiteX6" fmla="*/ 377443 w 2067260"/>
              <a:gd name="connsiteY6" fmla="*/ 59183 h 2230567"/>
              <a:gd name="connsiteX7" fmla="*/ 925 w 2067260"/>
              <a:gd name="connsiteY7" fmla="*/ 570171 h 2230567"/>
              <a:gd name="connsiteX8" fmla="*/ 278831 w 2067260"/>
              <a:gd name="connsiteY8" fmla="*/ 821183 h 223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260" h="2230567">
                <a:moveTo>
                  <a:pt x="278831" y="821183"/>
                </a:moveTo>
                <a:cubicBezTo>
                  <a:pt x="326643" y="1073689"/>
                  <a:pt x="29314" y="1873041"/>
                  <a:pt x="287796" y="2085206"/>
                </a:cubicBezTo>
                <a:cubicBezTo>
                  <a:pt x="546278" y="2297371"/>
                  <a:pt x="1547337" y="2257030"/>
                  <a:pt x="1829725" y="2094171"/>
                </a:cubicBezTo>
                <a:cubicBezTo>
                  <a:pt x="2112113" y="1931312"/>
                  <a:pt x="2115102" y="1308265"/>
                  <a:pt x="1982125" y="1108053"/>
                </a:cubicBezTo>
                <a:cubicBezTo>
                  <a:pt x="1849149" y="907841"/>
                  <a:pt x="1208172" y="1060241"/>
                  <a:pt x="1031866" y="892900"/>
                </a:cubicBezTo>
                <a:cubicBezTo>
                  <a:pt x="855560" y="725559"/>
                  <a:pt x="1033360" y="242959"/>
                  <a:pt x="924290" y="104006"/>
                </a:cubicBezTo>
                <a:cubicBezTo>
                  <a:pt x="815220" y="-34947"/>
                  <a:pt x="531337" y="-18511"/>
                  <a:pt x="377443" y="59183"/>
                </a:cubicBezTo>
                <a:cubicBezTo>
                  <a:pt x="223549" y="136877"/>
                  <a:pt x="18854" y="438689"/>
                  <a:pt x="925" y="570171"/>
                </a:cubicBezTo>
                <a:cubicBezTo>
                  <a:pt x="-17004" y="701653"/>
                  <a:pt x="231019" y="568677"/>
                  <a:pt x="278831" y="8211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453FA0F-602A-4FED-84F2-73137C1E424C}"/>
              </a:ext>
            </a:extLst>
          </p:cNvPr>
          <p:cNvSpPr/>
          <p:nvPr/>
        </p:nvSpPr>
        <p:spPr>
          <a:xfrm rot="4924860" flipH="1">
            <a:off x="10327343" y="4683178"/>
            <a:ext cx="2047398" cy="2910240"/>
          </a:xfrm>
          <a:custGeom>
            <a:avLst/>
            <a:gdLst>
              <a:gd name="connsiteX0" fmla="*/ 1210897 w 2083919"/>
              <a:gd name="connsiteY0" fmla="*/ 176004 h 2993499"/>
              <a:gd name="connsiteX1" fmla="*/ 1829462 w 2083919"/>
              <a:gd name="connsiteY1" fmla="*/ 167039 h 2993499"/>
              <a:gd name="connsiteX2" fmla="*/ 2053579 w 2083919"/>
              <a:gd name="connsiteY2" fmla="*/ 938004 h 2993499"/>
              <a:gd name="connsiteX3" fmla="*/ 1201932 w 2083919"/>
              <a:gd name="connsiteY3" fmla="*/ 1404169 h 2993499"/>
              <a:gd name="connsiteX4" fmla="*/ 1094356 w 2083919"/>
              <a:gd name="connsiteY4" fmla="*/ 2130310 h 2993499"/>
              <a:gd name="connsiteX5" fmla="*/ 1085391 w 2083919"/>
              <a:gd name="connsiteY5" fmla="*/ 2632333 h 2993499"/>
              <a:gd name="connsiteX6" fmla="*/ 619226 w 2083919"/>
              <a:gd name="connsiteY6" fmla="*/ 2990922 h 2993499"/>
              <a:gd name="connsiteX7" fmla="*/ 179956 w 2083919"/>
              <a:gd name="connsiteY7" fmla="*/ 2775769 h 2993499"/>
              <a:gd name="connsiteX8" fmla="*/ 81344 w 2083919"/>
              <a:gd name="connsiteY8" fmla="*/ 2444075 h 2993499"/>
              <a:gd name="connsiteX9" fmla="*/ 90309 w 2083919"/>
              <a:gd name="connsiteY9" fmla="*/ 167039 h 2993499"/>
              <a:gd name="connsiteX10" fmla="*/ 1210897 w 2083919"/>
              <a:gd name="connsiteY10" fmla="*/ 176004 h 299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3919" h="2993499">
                <a:moveTo>
                  <a:pt x="1210897" y="176004"/>
                </a:moveTo>
                <a:cubicBezTo>
                  <a:pt x="1500756" y="176004"/>
                  <a:pt x="1689015" y="40039"/>
                  <a:pt x="1829462" y="167039"/>
                </a:cubicBezTo>
                <a:cubicBezTo>
                  <a:pt x="1969909" y="294039"/>
                  <a:pt x="2158167" y="731816"/>
                  <a:pt x="2053579" y="938004"/>
                </a:cubicBezTo>
                <a:cubicBezTo>
                  <a:pt x="1948991" y="1144192"/>
                  <a:pt x="1361802" y="1205451"/>
                  <a:pt x="1201932" y="1404169"/>
                </a:cubicBezTo>
                <a:cubicBezTo>
                  <a:pt x="1042062" y="1602887"/>
                  <a:pt x="1113779" y="1925616"/>
                  <a:pt x="1094356" y="2130310"/>
                </a:cubicBezTo>
                <a:cubicBezTo>
                  <a:pt x="1074933" y="2335004"/>
                  <a:pt x="1164579" y="2488898"/>
                  <a:pt x="1085391" y="2632333"/>
                </a:cubicBezTo>
                <a:cubicBezTo>
                  <a:pt x="1006203" y="2775768"/>
                  <a:pt x="770132" y="2967016"/>
                  <a:pt x="619226" y="2990922"/>
                </a:cubicBezTo>
                <a:cubicBezTo>
                  <a:pt x="468320" y="3014828"/>
                  <a:pt x="269603" y="2866910"/>
                  <a:pt x="179956" y="2775769"/>
                </a:cubicBezTo>
                <a:cubicBezTo>
                  <a:pt x="90309" y="2684628"/>
                  <a:pt x="96285" y="2878863"/>
                  <a:pt x="81344" y="2444075"/>
                </a:cubicBezTo>
                <a:cubicBezTo>
                  <a:pt x="66403" y="2009287"/>
                  <a:pt x="-99444" y="548039"/>
                  <a:pt x="90309" y="167039"/>
                </a:cubicBezTo>
                <a:cubicBezTo>
                  <a:pt x="280062" y="-213961"/>
                  <a:pt x="921038" y="176004"/>
                  <a:pt x="1210897" y="1760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0C7D8EC5-FC79-412C-91C2-C28387E1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77037DC-7B43-48CE-8A06-DB6B7C2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601661"/>
            <a:ext cx="3886200" cy="473075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5849945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B81997C-3025-4169-AF29-018865C4A047}"/>
              </a:ext>
            </a:extLst>
          </p:cNvPr>
          <p:cNvSpPr/>
          <p:nvPr/>
        </p:nvSpPr>
        <p:spPr>
          <a:xfrm>
            <a:off x="4526280" y="-25484"/>
            <a:ext cx="7659370" cy="6858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4D95A17-4186-407E-900B-12EA545898E1}"/>
              </a:ext>
            </a:extLst>
          </p:cNvPr>
          <p:cNvGrpSpPr/>
          <p:nvPr/>
        </p:nvGrpSpPr>
        <p:grpSpPr>
          <a:xfrm>
            <a:off x="1" y="-25484"/>
            <a:ext cx="5160294" cy="7066364"/>
            <a:chOff x="0" y="0"/>
            <a:chExt cx="6732237" cy="7066364"/>
          </a:xfrm>
        </p:grpSpPr>
        <p:sp>
          <p:nvSpPr>
            <p:cNvPr id="13" name="流程圖: 程序 12">
              <a:extLst>
                <a:ext uri="{FF2B5EF4-FFF2-40B4-BE49-F238E27FC236}">
                  <a16:creationId xmlns:a16="http://schemas.microsoft.com/office/drawing/2014/main" id="{8DCBD2F4-D1BA-4E88-8D06-6C43103420D7}"/>
                </a:ext>
              </a:extLst>
            </p:cNvPr>
            <p:cNvSpPr/>
            <p:nvPr/>
          </p:nvSpPr>
          <p:spPr>
            <a:xfrm>
              <a:off x="0" y="0"/>
              <a:ext cx="6095999" cy="7066364"/>
            </a:xfrm>
            <a:prstGeom prst="flowChart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流程圖: 抽選 13">
              <a:extLst>
                <a:ext uri="{FF2B5EF4-FFF2-40B4-BE49-F238E27FC236}">
                  <a16:creationId xmlns:a16="http://schemas.microsoft.com/office/drawing/2014/main" id="{01CFF66F-2374-48E6-8D72-274BEB3C85B7}"/>
                </a:ext>
              </a:extLst>
            </p:cNvPr>
            <p:cNvSpPr/>
            <p:nvPr/>
          </p:nvSpPr>
          <p:spPr>
            <a:xfrm rot="5400000">
              <a:off x="4505768" y="2479299"/>
              <a:ext cx="2502568" cy="1950370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9FD81-722F-458D-95C7-D57EF22A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98FC-01A9-4902-9E21-B670C33911E3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D66CD-5EAC-497F-B347-3514A104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583CD-C380-463F-A2BB-A7A6E7F0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文字, 向量圖形 的圖片&#10;&#10;自動產生的描述">
            <a:extLst>
              <a:ext uri="{FF2B5EF4-FFF2-40B4-BE49-F238E27FC236}">
                <a16:creationId xmlns:a16="http://schemas.microsoft.com/office/drawing/2014/main" id="{A09320B0-80B1-43F2-ABBB-81D84E1A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16" name="標題 3">
            <a:extLst>
              <a:ext uri="{FF2B5EF4-FFF2-40B4-BE49-F238E27FC236}">
                <a16:creationId xmlns:a16="http://schemas.microsoft.com/office/drawing/2014/main" id="{8D1E6781-7942-4DF7-BD04-D896A35A0B6C}"/>
              </a:ext>
            </a:extLst>
          </p:cNvPr>
          <p:cNvSpPr txBox="1">
            <a:spLocks/>
          </p:cNvSpPr>
          <p:nvPr/>
        </p:nvSpPr>
        <p:spPr>
          <a:xfrm>
            <a:off x="115570" y="2801302"/>
            <a:ext cx="4425950" cy="1255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本堂重點</a:t>
            </a:r>
          </a:p>
        </p:txBody>
      </p:sp>
    </p:spTree>
    <p:extLst>
      <p:ext uri="{BB962C8B-B14F-4D97-AF65-F5344CB8AC3E}">
        <p14:creationId xmlns:p14="http://schemas.microsoft.com/office/powerpoint/2010/main" val="273975558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9B1FC-6EC8-4B75-B4ED-3F1FDA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F3DE5-88C3-4A74-9E19-F2B38421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D4213-815A-4C8E-B3B6-8E95DD8E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09B4-F737-4CA0-91E6-274B261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D9C-0CED-4337-BD4E-2497756D4686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65BF0-03DC-48BD-A5E6-9F46A198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C430A-99E8-4D3B-A072-B004C04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65980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F848-423D-4AA1-8B52-8458D0D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77D52-7E60-479F-A04F-16D9239A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6A516E-04BB-4563-8917-92D6721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5AD0C-4523-4177-802C-C1AEC868D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935C7-9214-4B27-871B-6782BD3B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6EE41-15E7-4414-9741-CF9CA04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68A9-C6C3-4DE0-9C50-A52BBFED85D4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F59B6A-FC16-4CC5-8A59-AD57838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EFFD6A-7978-4374-8B9B-84FF4B8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36823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B3DD0-4E26-4902-B293-B55ACC4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0DC34-1DAC-4527-A16B-A78965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A44F-230E-47FC-A40D-11F13A3378AE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C67F45-4382-4F92-8DEF-6F9A129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70B289-5C40-4871-AA25-F1BC70DF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74972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03667-E5C6-4E0B-8971-770D2BD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7C50-5E1A-4FA5-9250-62DD278A8C78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CCA613-1CA7-4AA6-A19C-21BCA915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F5090-C8C8-4C7A-8CBA-BF99845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1358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93C-339F-4F31-8F6E-7E81F77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3F60-26DF-41DD-B5FC-8E2A26E8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3B91C-A1BF-4A48-8E8F-390F4FCF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D0050-5A93-4984-B22B-B11A803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4AB6-C2C4-4088-9858-BE2157B0D5FE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6C2145-E6F1-4205-817F-4C0CE94A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7B81-7C9C-44BD-9BB3-BAD3953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86737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14A0-BF88-4C8B-A9A4-1D88A5B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35606-027C-4657-B5D9-132F89585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BE615-53E1-463C-A2DC-6823E8B6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FF7EE-BA36-48E5-B2AD-7A0E3D89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FCD8-6725-4A31-8CAA-381F2FF1E03D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D569A-8F92-45DC-86FE-61B2434B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800D9-7AB7-4BFE-90E6-840C968A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47139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8000">
              <a:schemeClr val="accent5">
                <a:lumMod val="20000"/>
                <a:lumOff val="80000"/>
              </a:schemeClr>
            </a:gs>
            <a:gs pos="7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2EA4D0-726B-4589-B0C6-A5F6843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6A937-1167-4EBC-B7FD-0D596B7B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35068-13EE-48FD-ADC0-DC2CC550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37F4C-AA08-4EC3-84C4-2EA94438A8E4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45828-01B1-4FF4-850B-9A8790F2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CB1A0-EC83-498B-9C60-7E8036CA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24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0A1C3-AF0D-4BD0-A812-7165C3377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zh-TW" dirty="0"/>
              <a:t>Class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144C95-1997-4B44-9ED3-E21ECA631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1931"/>
            <a:ext cx="9144000" cy="1093706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程式設計快速上手</a:t>
            </a:r>
          </a:p>
        </p:txBody>
      </p:sp>
    </p:spTree>
    <p:extLst>
      <p:ext uri="{BB962C8B-B14F-4D97-AF65-F5344CB8AC3E}">
        <p14:creationId xmlns:p14="http://schemas.microsoft.com/office/powerpoint/2010/main" val="396206815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FBE666F-AD70-4479-BBAB-2973C83C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759" y="681037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建立模組的方法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7488E09-F566-4502-9279-D11BC8BA4759}"/>
              </a:ext>
            </a:extLst>
          </p:cNvPr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926" y="336330"/>
            <a:ext cx="3025402" cy="2773920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AEFBFBA-BDB5-4163-8B9D-4E6B8AEFD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93" y="1313873"/>
            <a:ext cx="6073847" cy="2880000"/>
          </a:xfrm>
          <a:prstGeom prst="rect">
            <a:avLst/>
          </a:prstGeom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E7A0207C-6090-4D9D-AD41-1F56B685B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476" y="3110250"/>
            <a:ext cx="7126976" cy="3600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DF9AB9B-B198-45A0-89F7-EDDEBC22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14794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4DCF142-567E-4B30-A8CB-F0B874C9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94" y="1676448"/>
            <a:ext cx="8386011" cy="40939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import </a:t>
            </a:r>
            <a:r>
              <a:rPr lang="en-US" altLang="zh-TW" dirty="0" err="1">
                <a:latin typeface="Consolas" panose="020B0609020204030204" pitchFamily="49" charset="0"/>
              </a:rPr>
              <a:t>myprime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 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n1 = int(input("n1="))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n2 = int(input("n2="))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print("</a:t>
            </a:r>
            <a:r>
              <a:rPr lang="zh-TW" altLang="zh-TW" dirty="0">
                <a:latin typeface="Consolas" panose="020B0609020204030204" pitchFamily="49" charset="0"/>
              </a:rPr>
              <a:t>介於</a:t>
            </a:r>
            <a:r>
              <a:rPr lang="en-US" altLang="zh-TW" dirty="0">
                <a:latin typeface="Consolas" panose="020B0609020204030204" pitchFamily="49" charset="0"/>
              </a:rPr>
              <a:t>{}</a:t>
            </a:r>
            <a:r>
              <a:rPr lang="zh-TW" altLang="zh-TW" dirty="0">
                <a:latin typeface="Consolas" panose="020B0609020204030204" pitchFamily="49" charset="0"/>
              </a:rPr>
              <a:t>和</a:t>
            </a:r>
            <a:r>
              <a:rPr lang="en-US" altLang="zh-TW" dirty="0">
                <a:latin typeface="Consolas" panose="020B0609020204030204" pitchFamily="49" charset="0"/>
              </a:rPr>
              <a:t>{}</a:t>
            </a:r>
            <a:r>
              <a:rPr lang="zh-TW" altLang="zh-TW" dirty="0">
                <a:latin typeface="Consolas" panose="020B0609020204030204" pitchFamily="49" charset="0"/>
              </a:rPr>
              <a:t>之間的質數分別是：</a:t>
            </a:r>
            <a:r>
              <a:rPr lang="en-US" altLang="zh-TW" dirty="0">
                <a:latin typeface="Consolas" panose="020B0609020204030204" pitchFamily="49" charset="0"/>
              </a:rPr>
              <a:t>".format(n1, n2))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for n in range(n1, n2+1):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if </a:t>
            </a:r>
            <a:r>
              <a:rPr lang="en-US" altLang="zh-TW" dirty="0" err="1">
                <a:latin typeface="Consolas" panose="020B0609020204030204" pitchFamily="49" charset="0"/>
              </a:rPr>
              <a:t>myprime.is_prime</a:t>
            </a:r>
            <a:r>
              <a:rPr lang="en-US" altLang="zh-TW" dirty="0">
                <a:latin typeface="Consolas" panose="020B0609020204030204" pitchFamily="49" charset="0"/>
              </a:rPr>
              <a:t>(n):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print("{} ".format(n), end="")</a:t>
            </a:r>
            <a:endParaRPr lang="zh-TW" altLang="zh-TW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6432FC8-527C-4E4E-9461-05664DE5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558" y="681037"/>
            <a:ext cx="5003051" cy="37690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自訂模組的使用方法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ABB8005-9C26-40E4-95F3-3EE0FE4E6F3C}"/>
              </a:ext>
            </a:extLst>
          </p:cNvPr>
          <p:cNvGrpSpPr/>
          <p:nvPr/>
        </p:nvGrpSpPr>
        <p:grpSpPr>
          <a:xfrm>
            <a:off x="7095888" y="2140159"/>
            <a:ext cx="4929858" cy="2367186"/>
            <a:chOff x="5714783" y="3586802"/>
            <a:chExt cx="5787082" cy="1897152"/>
          </a:xfrm>
        </p:grpSpPr>
        <p:sp>
          <p:nvSpPr>
            <p:cNvPr id="7" name="矩形: 摺角紙張 6">
              <a:extLst>
                <a:ext uri="{FF2B5EF4-FFF2-40B4-BE49-F238E27FC236}">
                  <a16:creationId xmlns:a16="http://schemas.microsoft.com/office/drawing/2014/main" id="{CE53E0AC-B28B-47E0-8016-2BA3F5585A6E}"/>
                </a:ext>
              </a:extLst>
            </p:cNvPr>
            <p:cNvSpPr/>
            <p:nvPr/>
          </p:nvSpPr>
          <p:spPr>
            <a:xfrm>
              <a:off x="5714783" y="3586802"/>
              <a:ext cx="5787082" cy="1897152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521D988-68A1-4A3C-9ACD-49F6086DAB99}"/>
                </a:ext>
              </a:extLst>
            </p:cNvPr>
            <p:cNvSpPr txBox="1"/>
            <p:nvPr/>
          </p:nvSpPr>
          <p:spPr>
            <a:xfrm>
              <a:off x="5853037" y="3675364"/>
              <a:ext cx="5562088" cy="1553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n1=500</a:t>
              </a:r>
            </a:p>
            <a:p>
              <a:r>
                <a:rPr lang="en-US" altLang="zh-TW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n2=600</a:t>
              </a:r>
            </a:p>
            <a:p>
              <a:r>
                <a:rPr lang="zh-TW" altLang="en-US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介於</a:t>
              </a:r>
              <a:r>
                <a:rPr lang="en-US" altLang="zh-TW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500</a:t>
              </a:r>
              <a:r>
                <a:rPr lang="zh-TW" altLang="en-US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和</a:t>
              </a:r>
              <a:r>
                <a:rPr lang="en-US" altLang="zh-TW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600</a:t>
              </a:r>
              <a:r>
                <a:rPr lang="zh-TW" altLang="en-US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之間的質數分別是：</a:t>
              </a:r>
            </a:p>
            <a:p>
              <a:r>
                <a:rPr lang="en-US" altLang="zh-TW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503 509 521 523 541 547 557 563 569 571 577 587 593 599</a:t>
              </a: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F703B6-81B0-4F3D-8008-B5E15BD5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347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17BCEE5-9BAC-4E0D-B7B0-1F3DA3D3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575618"/>
            <a:ext cx="11353800" cy="28530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600" dirty="0" err="1">
                <a:latin typeface="Consolas" panose="020B0609020204030204" pitchFamily="49" charset="0"/>
              </a:rPr>
              <a:t>a_list</a:t>
            </a:r>
            <a:r>
              <a:rPr lang="en-US" altLang="zh-TW" sz="3600" dirty="0">
                <a:latin typeface="Consolas" panose="020B0609020204030204" pitchFamily="49" charset="0"/>
              </a:rPr>
              <a:t> = [45, 34, 87, 43, 90, 45, 55, 98, 67, 94]</a:t>
            </a:r>
            <a:endParaRPr lang="zh-TW" altLang="zh-TW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dirty="0" err="1">
                <a:latin typeface="Consolas" panose="020B0609020204030204" pitchFamily="49" charset="0"/>
              </a:rPr>
              <a:t>b_list</a:t>
            </a:r>
            <a:r>
              <a:rPr lang="en-US" altLang="zh-TW" sz="3600" dirty="0">
                <a:latin typeface="Consolas" panose="020B0609020204030204" pitchFamily="49" charset="0"/>
              </a:rPr>
              <a:t> = ["Tom", "Richard", "Judy", "Mary", "Lisa", "Gina"]</a:t>
            </a:r>
            <a:endParaRPr lang="zh-TW" altLang="zh-TW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print(sorted(</a:t>
            </a:r>
            <a:r>
              <a:rPr lang="en-US" altLang="zh-TW" sz="3600" dirty="0" err="1">
                <a:latin typeface="Consolas" panose="020B0609020204030204" pitchFamily="49" charset="0"/>
              </a:rPr>
              <a:t>a_list</a:t>
            </a:r>
            <a:r>
              <a:rPr lang="en-US" altLang="zh-TW" sz="3600" dirty="0">
                <a:latin typeface="Consolas" panose="020B0609020204030204" pitchFamily="49" charset="0"/>
              </a:rPr>
              <a:t>))</a:t>
            </a:r>
            <a:endParaRPr lang="zh-TW" altLang="zh-TW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print(sorted(</a:t>
            </a:r>
            <a:r>
              <a:rPr lang="en-US" altLang="zh-TW" sz="3600" dirty="0" err="1">
                <a:latin typeface="Consolas" panose="020B0609020204030204" pitchFamily="49" charset="0"/>
              </a:rPr>
              <a:t>b_list</a:t>
            </a:r>
            <a:r>
              <a:rPr lang="en-US" altLang="zh-TW" sz="3600" dirty="0">
                <a:latin typeface="Consolas" panose="020B0609020204030204" pitchFamily="49" charset="0"/>
              </a:rPr>
              <a:t>, reverse=True))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00C3E5-C8B0-4DA8-9391-4BA82D9D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0"/>
            <a:ext cx="4587240" cy="1714816"/>
          </a:xfrm>
        </p:spPr>
        <p:txBody>
          <a:bodyPr>
            <a:normAutofit/>
          </a:bodyPr>
          <a:lstStyle/>
          <a:p>
            <a:r>
              <a:rPr lang="zh-TW" altLang="en-US" sz="4900" dirty="0"/>
              <a:t>內建函數及模組</a:t>
            </a:r>
            <a:br>
              <a:rPr lang="en-US" altLang="zh-TW" sz="4900" dirty="0"/>
            </a:br>
            <a:r>
              <a:rPr lang="zh-TW" altLang="en-US" sz="4900" dirty="0"/>
              <a:t>套件</a:t>
            </a:r>
            <a:endParaRPr lang="zh-TW" altLang="en-US" dirty="0"/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9B401FE8-2C44-41E7-9C3D-BE40AD9DC536}"/>
              </a:ext>
            </a:extLst>
          </p:cNvPr>
          <p:cNvSpPr txBox="1">
            <a:spLocks/>
          </p:cNvSpPr>
          <p:nvPr/>
        </p:nvSpPr>
        <p:spPr>
          <a:xfrm>
            <a:off x="6171878" y="681037"/>
            <a:ext cx="5319082" cy="370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排列串列中元素的順序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0918FA-1D0A-4F29-BD18-B4273E04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64845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7ADC461-A2F4-4DE7-9B6B-394F93E2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94831A-AB32-490E-A83A-963F208A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D8198EF5-E51D-45BC-8DF1-B4A3DA30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4" y="189000"/>
            <a:ext cx="11573392" cy="6480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5E456B-07FC-4156-94D9-1B5D549A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39330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9E7B845-0684-4137-A043-8F5BE26C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748" y="2646016"/>
            <a:ext cx="5022504" cy="19538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600" dirty="0" err="1">
                <a:latin typeface="Consolas" panose="020B0609020204030204" pitchFamily="49" charset="0"/>
              </a:rPr>
              <a:t>lst</a:t>
            </a:r>
            <a:r>
              <a:rPr lang="en-US" altLang="zh-TW" sz="3600" dirty="0">
                <a:latin typeface="Consolas" panose="020B0609020204030204" pitchFamily="49" charset="0"/>
              </a:rPr>
              <a:t> = [1, 0, 0, 0, 1]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print(all(</a:t>
            </a:r>
            <a:r>
              <a:rPr lang="en-US" altLang="zh-TW" sz="3600" dirty="0" err="1">
                <a:latin typeface="Consolas" panose="020B0609020204030204" pitchFamily="49" charset="0"/>
              </a:rPr>
              <a:t>lst</a:t>
            </a:r>
            <a:r>
              <a:rPr lang="en-US" altLang="zh-TW" sz="36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print(any(</a:t>
            </a:r>
            <a:r>
              <a:rPr lang="en-US" altLang="zh-TW" sz="3600" dirty="0" err="1">
                <a:latin typeface="Consolas" panose="020B0609020204030204" pitchFamily="49" charset="0"/>
              </a:rPr>
              <a:t>lst</a:t>
            </a:r>
            <a:r>
              <a:rPr lang="en-US" altLang="zh-TW" sz="3600" dirty="0">
                <a:latin typeface="Consolas" panose="020B0609020204030204" pitchFamily="49" charset="0"/>
              </a:rPr>
              <a:t>))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663B602-376D-4F24-9A6E-A69E909C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896" y="525461"/>
            <a:ext cx="2279904" cy="52609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any</a:t>
            </a:r>
            <a:r>
              <a:rPr lang="zh-TW" altLang="en-US" dirty="0"/>
              <a:t>和</a:t>
            </a:r>
            <a:r>
              <a:rPr lang="en-US" altLang="zh-TW" dirty="0"/>
              <a:t>all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A119DF-7C5A-47E7-AB2C-57AD7A70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4990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AB5CEC-F6C2-40FA-9984-A4BB93EF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167" y="2160905"/>
            <a:ext cx="5184833" cy="3157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number = 345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print(number)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print(bin(number))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print(oct(number))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print(hex(number))</a:t>
            </a:r>
          </a:p>
          <a:p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5DBB078-DE26-4F8B-8F60-24CF5C80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576" y="498157"/>
            <a:ext cx="3316224" cy="64484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進制轉換函數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CCF7756-3E9C-4FF0-A5A6-18C7B7558CE6}"/>
              </a:ext>
            </a:extLst>
          </p:cNvPr>
          <p:cNvGrpSpPr/>
          <p:nvPr/>
        </p:nvGrpSpPr>
        <p:grpSpPr>
          <a:xfrm>
            <a:off x="7336536" y="2556606"/>
            <a:ext cx="3316224" cy="2366452"/>
            <a:chOff x="5270635" y="3586803"/>
            <a:chExt cx="3316224" cy="2366452"/>
          </a:xfrm>
        </p:grpSpPr>
        <p:sp>
          <p:nvSpPr>
            <p:cNvPr id="5" name="矩形: 摺角紙張 4">
              <a:extLst>
                <a:ext uri="{FF2B5EF4-FFF2-40B4-BE49-F238E27FC236}">
                  <a16:creationId xmlns:a16="http://schemas.microsoft.com/office/drawing/2014/main" id="{D65936E9-1BA2-4BDA-9B5B-DC9DBDF2D3E7}"/>
                </a:ext>
              </a:extLst>
            </p:cNvPr>
            <p:cNvSpPr/>
            <p:nvPr/>
          </p:nvSpPr>
          <p:spPr>
            <a:xfrm>
              <a:off x="5270635" y="3586803"/>
              <a:ext cx="3316224" cy="2366452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47F4233-0F19-4A93-BD83-2D7C4E2F1FED}"/>
                </a:ext>
              </a:extLst>
            </p:cNvPr>
            <p:cNvSpPr txBox="1"/>
            <p:nvPr/>
          </p:nvSpPr>
          <p:spPr>
            <a:xfrm>
              <a:off x="5427317" y="3738977"/>
              <a:ext cx="3002860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32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345</a:t>
              </a:r>
              <a:endParaRPr lang="zh-TW" altLang="zh-TW" sz="32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32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0b101011001</a:t>
              </a:r>
              <a:endParaRPr lang="zh-TW" altLang="zh-TW" sz="32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32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0o531</a:t>
              </a:r>
              <a:endParaRPr lang="zh-TW" altLang="zh-TW" sz="32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32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0x159</a:t>
              </a:r>
              <a:endPara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2DDADB-0D97-4806-BB52-7EC7DD86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5827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6FAC4B1-67FE-44C2-9B84-F12A40D1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123" y="2298700"/>
            <a:ext cx="10513753" cy="20910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d1, d2 = 34, 3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q, r = </a:t>
            </a:r>
            <a:r>
              <a:rPr lang="en-US" altLang="zh-TW" sz="3600" dirty="0" err="1">
                <a:latin typeface="Consolas" panose="020B0609020204030204" pitchFamily="49" charset="0"/>
              </a:rPr>
              <a:t>divmod</a:t>
            </a:r>
            <a:r>
              <a:rPr lang="en-US" altLang="zh-TW" sz="3600" dirty="0">
                <a:latin typeface="Consolas" panose="020B0609020204030204" pitchFamily="49" charset="0"/>
              </a:rPr>
              <a:t>(d1, d2)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print("{}/{} = {}...{}".format(d1, d2, q, r))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6B5B02A-DA29-42D0-BF44-D36C2C96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81037"/>
            <a:ext cx="38862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取商數和餘數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7D03E74-03DE-45CB-853C-35D27DA3B8FC}"/>
              </a:ext>
            </a:extLst>
          </p:cNvPr>
          <p:cNvGrpSpPr/>
          <p:nvPr/>
        </p:nvGrpSpPr>
        <p:grpSpPr>
          <a:xfrm>
            <a:off x="1798320" y="4678680"/>
            <a:ext cx="4632959" cy="1463040"/>
            <a:chOff x="5270635" y="4062957"/>
            <a:chExt cx="1949965" cy="1463040"/>
          </a:xfrm>
        </p:grpSpPr>
        <p:sp>
          <p:nvSpPr>
            <p:cNvPr id="5" name="矩形: 摺角紙張 4">
              <a:extLst>
                <a:ext uri="{FF2B5EF4-FFF2-40B4-BE49-F238E27FC236}">
                  <a16:creationId xmlns:a16="http://schemas.microsoft.com/office/drawing/2014/main" id="{76B15B9E-A16A-4015-B890-F8B595590744}"/>
                </a:ext>
              </a:extLst>
            </p:cNvPr>
            <p:cNvSpPr/>
            <p:nvPr/>
          </p:nvSpPr>
          <p:spPr>
            <a:xfrm>
              <a:off x="5270635" y="4062957"/>
              <a:ext cx="1949965" cy="1463040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3130797-4341-4BFF-B92E-8485B8FBA62B}"/>
                </a:ext>
              </a:extLst>
            </p:cNvPr>
            <p:cNvSpPr txBox="1"/>
            <p:nvPr/>
          </p:nvSpPr>
          <p:spPr>
            <a:xfrm>
              <a:off x="5427317" y="4477641"/>
              <a:ext cx="150463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TW" sz="3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34/3 = 11...1</a:t>
              </a:r>
              <a:endParaRPr lang="zh-TW" altLang="zh-TW" sz="3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6D2435-AA42-4226-AE49-F79D3EA9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88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CB5B3E-AF24-473C-9686-CAE83F98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10373"/>
            <a:ext cx="11460480" cy="2380615"/>
          </a:xfrm>
        </p:spPr>
        <p:txBody>
          <a:bodyPr>
            <a:normAutofit fontScale="92500"/>
          </a:bodyPr>
          <a:lstStyle/>
          <a:p>
            <a:r>
              <a:rPr lang="en-US" altLang="zh-TW" sz="3600" dirty="0">
                <a:latin typeface="Consolas" panose="020B0609020204030204" pitchFamily="49" charset="0"/>
              </a:rPr>
              <a:t>ranking = ['Python', 'C/C++', 'Java', '</a:t>
            </a:r>
            <a:r>
              <a:rPr lang="en-US" altLang="zh-TW" sz="3600" dirty="0" err="1">
                <a:latin typeface="Consolas" panose="020B0609020204030204" pitchFamily="49" charset="0"/>
              </a:rPr>
              <a:t>Javascript</a:t>
            </a:r>
            <a:r>
              <a:rPr lang="en-US" altLang="zh-TW" sz="3600" dirty="0">
                <a:latin typeface="Consolas" panose="020B0609020204030204" pitchFamily="49" charset="0"/>
              </a:rPr>
              <a:t>', 'PHP']</a:t>
            </a:r>
            <a:endParaRPr lang="zh-TW" altLang="zh-TW" sz="3600" dirty="0">
              <a:latin typeface="Consolas" panose="020B0609020204030204" pitchFamily="49" charset="0"/>
            </a:endParaRPr>
          </a:p>
          <a:p>
            <a:r>
              <a:rPr lang="en-US" altLang="zh-TW" sz="3600" dirty="0">
                <a:latin typeface="Consolas" panose="020B0609020204030204" pitchFamily="49" charset="0"/>
              </a:rPr>
              <a:t>for r, language in enumerate(ranking, 1):</a:t>
            </a:r>
            <a:endParaRPr lang="zh-TW" altLang="zh-TW" sz="3600" dirty="0">
              <a:latin typeface="Consolas" panose="020B0609020204030204" pitchFamily="49" charset="0"/>
            </a:endParaRPr>
          </a:p>
          <a:p>
            <a:r>
              <a:rPr lang="en-US" altLang="zh-TW" sz="3600" dirty="0">
                <a:latin typeface="Consolas" panose="020B0609020204030204" pitchFamily="49" charset="0"/>
              </a:rPr>
              <a:t>    print("Rank #{} is {}.".format(r, language))</a:t>
            </a:r>
            <a:endParaRPr lang="zh-TW" altLang="zh-TW" sz="3600" dirty="0">
              <a:latin typeface="Consolas" panose="020B0609020204030204" pitchFamily="49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57A144-6298-4C44-8B34-1CA252F8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81037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好用的列舉函數</a:t>
            </a:r>
            <a:r>
              <a:rPr lang="en-US" altLang="zh-TW" dirty="0"/>
              <a:t>enumerate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24996EE-FE7F-4AEF-AEE5-875C73F32E5C}"/>
              </a:ext>
            </a:extLst>
          </p:cNvPr>
          <p:cNvGrpSpPr/>
          <p:nvPr/>
        </p:nvGrpSpPr>
        <p:grpSpPr>
          <a:xfrm>
            <a:off x="2660074" y="4206240"/>
            <a:ext cx="5996246" cy="2811502"/>
            <a:chOff x="5270635" y="4062957"/>
            <a:chExt cx="1949965" cy="2811502"/>
          </a:xfrm>
        </p:grpSpPr>
        <p:sp>
          <p:nvSpPr>
            <p:cNvPr id="5" name="矩形: 摺角紙張 4">
              <a:extLst>
                <a:ext uri="{FF2B5EF4-FFF2-40B4-BE49-F238E27FC236}">
                  <a16:creationId xmlns:a16="http://schemas.microsoft.com/office/drawing/2014/main" id="{748DDA47-4850-41A5-937E-8D67A4F9CD3F}"/>
                </a:ext>
              </a:extLst>
            </p:cNvPr>
            <p:cNvSpPr/>
            <p:nvPr/>
          </p:nvSpPr>
          <p:spPr>
            <a:xfrm>
              <a:off x="5270635" y="4062957"/>
              <a:ext cx="1949965" cy="2499360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8D2039A-E8EE-45E7-AE0C-0820BFDF37BA}"/>
                </a:ext>
              </a:extLst>
            </p:cNvPr>
            <p:cNvSpPr txBox="1"/>
            <p:nvPr/>
          </p:nvSpPr>
          <p:spPr>
            <a:xfrm>
              <a:off x="5493299" y="4196803"/>
              <a:ext cx="1504637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Rank #1 is Python.</a:t>
              </a:r>
              <a:endParaRPr lang="zh-TW" altLang="zh-TW" sz="28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8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Rank #2 is C/C++.</a:t>
              </a:r>
              <a:endParaRPr lang="zh-TW" altLang="zh-TW" sz="28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8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Rank #3 is Java.</a:t>
              </a:r>
              <a:endParaRPr lang="zh-TW" altLang="zh-TW" sz="28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8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Rank #4 is </a:t>
              </a:r>
              <a:r>
                <a:rPr lang="en-US" altLang="zh-TW" sz="2800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Javascript</a:t>
              </a:r>
              <a:r>
                <a:rPr lang="en-US" altLang="zh-TW" sz="28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.</a:t>
              </a:r>
              <a:endParaRPr lang="zh-TW" altLang="zh-TW" sz="28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8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Rank #5 is PHP.</a:t>
              </a:r>
              <a:endParaRPr lang="zh-TW" altLang="zh-TW" sz="28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39DEB3-81DD-4936-96A7-74ECD8D7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855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873661B-AA5A-4E8B-978C-1FB75256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47" y="1970004"/>
            <a:ext cx="106319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err="1">
                <a:latin typeface="Consolas" panose="020B0609020204030204" pitchFamily="49" charset="0"/>
              </a:rPr>
              <a:t>lst</a:t>
            </a:r>
            <a:r>
              <a:rPr lang="en-US" altLang="zh-TW" sz="3600" dirty="0">
                <a:latin typeface="Consolas" panose="020B0609020204030204" pitchFamily="49" charset="0"/>
              </a:rPr>
              <a:t> = [3, 6, 1, 20, 12, 5]</a:t>
            </a:r>
          </a:p>
          <a:p>
            <a:pPr marL="0" indent="0">
              <a:buNone/>
            </a:pPr>
            <a:r>
              <a:rPr lang="en-US" altLang="zh-TW" sz="3600" dirty="0" err="1">
                <a:latin typeface="Consolas" panose="020B0609020204030204" pitchFamily="49" charset="0"/>
              </a:rPr>
              <a:t>r_lst</a:t>
            </a:r>
            <a:r>
              <a:rPr lang="en-US" altLang="zh-TW" sz="3600" dirty="0">
                <a:latin typeface="Consolas" panose="020B0609020204030204" pitchFamily="49" charset="0"/>
              </a:rPr>
              <a:t> = reversed(</a:t>
            </a:r>
            <a:r>
              <a:rPr lang="en-US" altLang="zh-TW" sz="3600" dirty="0" err="1">
                <a:latin typeface="Consolas" panose="020B0609020204030204" pitchFamily="49" charset="0"/>
              </a:rPr>
              <a:t>lst</a:t>
            </a:r>
            <a:r>
              <a:rPr lang="en-US" altLang="zh-TW" sz="3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for </a:t>
            </a:r>
            <a:r>
              <a:rPr lang="en-US" altLang="zh-TW" sz="3600" dirty="0" err="1">
                <a:latin typeface="Consolas" panose="020B0609020204030204" pitchFamily="49" charset="0"/>
              </a:rPr>
              <a:t>i</a:t>
            </a:r>
            <a:r>
              <a:rPr lang="en-US" altLang="zh-TW" sz="3600" dirty="0">
                <a:latin typeface="Consolas" panose="020B0609020204030204" pitchFamily="49" charset="0"/>
              </a:rPr>
              <a:t> in </a:t>
            </a:r>
            <a:r>
              <a:rPr lang="en-US" altLang="zh-TW" sz="3600" dirty="0" err="1">
                <a:latin typeface="Consolas" panose="020B0609020204030204" pitchFamily="49" charset="0"/>
              </a:rPr>
              <a:t>r_lst</a:t>
            </a:r>
            <a:r>
              <a:rPr lang="en-US" altLang="zh-TW" sz="3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    print(</a:t>
            </a:r>
            <a:r>
              <a:rPr lang="en-US" altLang="zh-TW" sz="3600" dirty="0" err="1">
                <a:latin typeface="Consolas" panose="020B0609020204030204" pitchFamily="49" charset="0"/>
              </a:rPr>
              <a:t>i</a:t>
            </a:r>
            <a:r>
              <a:rPr lang="en-US" altLang="zh-TW" sz="3600" dirty="0">
                <a:latin typeface="Consolas" panose="020B0609020204030204" pitchFamily="49" charset="0"/>
              </a:rPr>
              <a:t>, " ", end="")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print("\</a:t>
            </a:r>
            <a:r>
              <a:rPr lang="en-US" altLang="zh-TW" sz="3600" dirty="0" err="1">
                <a:latin typeface="Consolas" panose="020B0609020204030204" pitchFamily="49" charset="0"/>
              </a:rPr>
              <a:t>nOriginal</a:t>
            </a:r>
            <a:r>
              <a:rPr lang="en-US" altLang="zh-TW" sz="3600" dirty="0">
                <a:latin typeface="Consolas" panose="020B0609020204030204" pitchFamily="49" charset="0"/>
              </a:rPr>
              <a:t> list:{}".format(</a:t>
            </a:r>
            <a:r>
              <a:rPr lang="en-US" altLang="zh-TW" sz="3600" dirty="0" err="1">
                <a:latin typeface="Consolas" panose="020B0609020204030204" pitchFamily="49" charset="0"/>
              </a:rPr>
              <a:t>lst</a:t>
            </a:r>
            <a:r>
              <a:rPr lang="en-US" altLang="zh-TW" sz="3600" dirty="0">
                <a:latin typeface="Consolas" panose="020B0609020204030204" pitchFamily="49" charset="0"/>
              </a:rPr>
              <a:t>))</a:t>
            </a:r>
          </a:p>
          <a:p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79F73E-07A2-46C7-B8DA-E040BB14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349" y="784558"/>
            <a:ext cx="38862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反序函數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557705-7983-4C64-B388-805DB385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79945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F6B1E5AA-026E-4156-883A-76A6870D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2" y="425547"/>
            <a:ext cx="11732455" cy="600690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F9D4E2-F0AB-4481-A6CA-CF4047F1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38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71AC586-DD03-480D-B24B-2AECD2431E6C}"/>
              </a:ext>
            </a:extLst>
          </p:cNvPr>
          <p:cNvSpPr txBox="1"/>
          <p:nvPr/>
        </p:nvSpPr>
        <p:spPr>
          <a:xfrm>
            <a:off x="5377714" y="1920895"/>
            <a:ext cx="663892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800" dirty="0"/>
              <a:t>📌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副程式及模組的觀念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📌內建函數及模組套件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📌階乘函數及廢式函數</a:t>
            </a:r>
            <a:endParaRPr lang="en-US" altLang="zh-TW" sz="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📌個進制的數字轉換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📌簡易撲克牌遊戲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29E5FA2-5CA2-48BD-9DAA-3B14BD99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459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C563A02-EAA1-4037-A66D-E315E0FF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82" y="1825625"/>
            <a:ext cx="1156623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fruit = ['Apple', 'Cherry', 'Banana', 'Strawberry']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print("Before:", fruit)</a:t>
            </a:r>
          </a:p>
          <a:p>
            <a:pPr marL="0" indent="0">
              <a:buNone/>
            </a:pPr>
            <a:r>
              <a:rPr lang="en-US" altLang="zh-TW" sz="3200" dirty="0" err="1">
                <a:latin typeface="Consolas" panose="020B0609020204030204" pitchFamily="49" charset="0"/>
              </a:rPr>
              <a:t>random.shuffle</a:t>
            </a:r>
            <a:r>
              <a:rPr lang="en-US" altLang="zh-TW" sz="3200" dirty="0">
                <a:latin typeface="Consolas" panose="020B0609020204030204" pitchFamily="49" charset="0"/>
              </a:rPr>
              <a:t>(fruit)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print("After:", fruit)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print("Today's lucky fruit is:", </a:t>
            </a:r>
            <a:r>
              <a:rPr lang="en-US" altLang="zh-TW" sz="3200" dirty="0" err="1">
                <a:latin typeface="Consolas" panose="020B0609020204030204" pitchFamily="49" charset="0"/>
              </a:rPr>
              <a:t>random.choice</a:t>
            </a:r>
            <a:r>
              <a:rPr lang="en-US" altLang="zh-TW" sz="3200" dirty="0">
                <a:latin typeface="Consolas" panose="020B0609020204030204" pitchFamily="49" charset="0"/>
              </a:rPr>
              <a:t>(fruit))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D281193-8DC0-4327-8EEF-FE3F6784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726" y="681037"/>
            <a:ext cx="5211599" cy="50524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洗牌函數</a:t>
            </a:r>
            <a:r>
              <a:rPr lang="en-US" altLang="zh-TW" dirty="0"/>
              <a:t>shuffle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3EF7AE-85EF-4DEF-B7B6-480A12EA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30526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032B1E-8221-4B74-ABC0-B5DF33AC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US" altLang="zh-TW" sz="2800" dirty="0" err="1">
                <a:latin typeface="Consolas" panose="020B0609020204030204" pitchFamily="49" charset="0"/>
              </a:rPr>
              <a:t>card_type</a:t>
            </a:r>
            <a:r>
              <a:rPr lang="en-US" altLang="zh-TW" sz="2800" dirty="0">
                <a:latin typeface="Consolas" panose="020B0609020204030204" pitchFamily="49" charset="0"/>
              </a:rPr>
              <a:t> = ['Heart', 'Spade', 'Diamond', 'Club']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deck = [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range(52)]</a:t>
            </a:r>
          </a:p>
          <a:p>
            <a:pPr marL="0" indent="0">
              <a:buNone/>
            </a:pPr>
            <a:r>
              <a:rPr lang="en-US" altLang="zh-TW" sz="2800" dirty="0" err="1">
                <a:latin typeface="Consolas" panose="020B0609020204030204" pitchFamily="49" charset="0"/>
              </a:rPr>
              <a:t>random.shuffle</a:t>
            </a:r>
            <a:r>
              <a:rPr lang="en-US" altLang="zh-TW" sz="2800" dirty="0">
                <a:latin typeface="Consolas" panose="020B0609020204030204" pitchFamily="49" charset="0"/>
              </a:rPr>
              <a:t>(deck)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print("</a:t>
            </a:r>
            <a:r>
              <a:rPr lang="zh-TW" altLang="en-US" sz="2800" dirty="0">
                <a:latin typeface="Consolas" panose="020B0609020204030204" pitchFamily="49" charset="0"/>
              </a:rPr>
              <a:t>你得到的</a:t>
            </a:r>
            <a:r>
              <a:rPr lang="en-US" altLang="zh-TW" sz="2800" dirty="0">
                <a:latin typeface="Consolas" panose="020B0609020204030204" pitchFamily="49" charset="0"/>
              </a:rPr>
              <a:t>5</a:t>
            </a:r>
            <a:r>
              <a:rPr lang="zh-TW" altLang="en-US" sz="2800" dirty="0">
                <a:latin typeface="Consolas" panose="020B0609020204030204" pitchFamily="49" charset="0"/>
              </a:rPr>
              <a:t>張牌是：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range(5):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card_type</a:t>
            </a:r>
            <a:r>
              <a:rPr lang="en-US" altLang="zh-TW" sz="2800" dirty="0">
                <a:latin typeface="Consolas" panose="020B0609020204030204" pitchFamily="49" charset="0"/>
              </a:rPr>
              <a:t>[deck[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]//13], end="")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    print("\t", deck[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]%13+1)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A476A7-42E9-4074-AC6F-D41B8167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1037"/>
            <a:ext cx="5516399" cy="3929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撲克牌洗牌及發牌程式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0CC756-4AF6-4414-BAE1-83FB0B2C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56746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47ECBD5-699D-4E62-A6F5-E7D05758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825625"/>
            <a:ext cx="11299738" cy="2313238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💻</a:t>
            </a:r>
            <a:r>
              <a:rPr lang="zh-TW" altLang="zh-TW" sz="3600" dirty="0"/>
              <a:t>從</a:t>
            </a:r>
            <a:r>
              <a:rPr lang="en-US" altLang="zh-TW" sz="3600" dirty="0"/>
              <a:t>Unix</a:t>
            </a:r>
            <a:r>
              <a:rPr lang="zh-TW" altLang="zh-TW" sz="3600" dirty="0"/>
              <a:t>作業系統時就流傳下來的一個記錄時間的格式叫做</a:t>
            </a:r>
            <a:r>
              <a:rPr lang="en-US" altLang="zh-TW" sz="3600" dirty="0"/>
              <a:t>Epoch time</a:t>
            </a:r>
            <a:r>
              <a:rPr lang="zh-TW" altLang="zh-TW" sz="3600" dirty="0"/>
              <a:t>，每一台電腦中都會有這樣的一個紀錄資料</a:t>
            </a:r>
            <a:endParaRPr lang="en-US" altLang="zh-TW" sz="3600" dirty="0"/>
          </a:p>
          <a:p>
            <a:r>
              <a:rPr lang="zh-TW" altLang="en-US" sz="3600" dirty="0"/>
              <a:t>💻</a:t>
            </a:r>
            <a:r>
              <a:rPr lang="zh-TW" altLang="zh-TW" sz="3600" dirty="0"/>
              <a:t>它是一個從</a:t>
            </a:r>
            <a:r>
              <a:rPr lang="en-US" altLang="zh-TW" sz="3600" dirty="0"/>
              <a:t>1970</a:t>
            </a:r>
            <a:r>
              <a:rPr lang="zh-TW" altLang="zh-TW" sz="3600" dirty="0"/>
              <a:t>年</a:t>
            </a:r>
            <a:r>
              <a:rPr lang="en-US" altLang="zh-TW" sz="3600" dirty="0"/>
              <a:t>1</a:t>
            </a:r>
            <a:r>
              <a:rPr lang="zh-TW" altLang="zh-TW" sz="3600" dirty="0"/>
              <a:t>月</a:t>
            </a:r>
            <a:r>
              <a:rPr lang="en-US" altLang="zh-TW" sz="3600" dirty="0"/>
              <a:t>1</a:t>
            </a:r>
            <a:r>
              <a:rPr lang="zh-TW" altLang="zh-TW" sz="3600" dirty="0"/>
              <a:t>日午夜以來所經過的秒數</a:t>
            </a:r>
            <a:endParaRPr lang="en-US" altLang="zh-TW" sz="3600" dirty="0"/>
          </a:p>
          <a:p>
            <a:r>
              <a:rPr lang="zh-TW" altLang="en-US" sz="3600" dirty="0"/>
              <a:t>💻</a:t>
            </a:r>
            <a:r>
              <a:rPr lang="zh-TW" altLang="zh-TW" sz="3600" dirty="0"/>
              <a:t>有些沒有內建</a:t>
            </a:r>
            <a:r>
              <a:rPr lang="en-US" altLang="zh-TW" sz="3600" dirty="0"/>
              <a:t>Real Time Clock</a:t>
            </a:r>
            <a:r>
              <a:rPr lang="zh-TW" altLang="zh-TW" sz="3600" dirty="0"/>
              <a:t>的嵌入式系統是以開機時間來開始算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0C2CE6C-63ED-4C89-BFA5-7875D081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012" y="681037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EPOCH TIME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1A4083-9D8C-4077-8659-969FAC91523C}"/>
              </a:ext>
            </a:extLst>
          </p:cNvPr>
          <p:cNvSpPr txBox="1"/>
          <p:nvPr/>
        </p:nvSpPr>
        <p:spPr>
          <a:xfrm>
            <a:off x="5069305" y="5173331"/>
            <a:ext cx="45734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📄</a:t>
            </a:r>
            <a:r>
              <a:rPr lang="en-US" altLang="zh-TW" sz="3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import time</a:t>
            </a:r>
            <a:endParaRPr lang="zh-TW" altLang="zh-TW" sz="32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zh-TW" sz="3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print(</a:t>
            </a:r>
            <a:r>
              <a:rPr lang="en-US" altLang="zh-TW" sz="3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TW" sz="3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())</a:t>
            </a:r>
            <a:endParaRPr lang="zh-TW" altLang="zh-TW" sz="32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E3562B-923D-4F4F-8CED-DF74C7DB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325308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04C4BEE-6671-4DF4-9444-98295FF0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91" y="2056534"/>
            <a:ext cx="10393218" cy="344833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from datetime import datetime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now = </a:t>
            </a:r>
            <a:r>
              <a:rPr lang="en-US" altLang="zh-TW" sz="2400" dirty="0" err="1">
                <a:latin typeface="Consolas" panose="020B0609020204030204" pitchFamily="49" charset="0"/>
              </a:rPr>
              <a:t>datetime.now</a:t>
            </a:r>
            <a:r>
              <a:rPr lang="en-US" altLang="zh-TW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print("</a:t>
            </a:r>
            <a:r>
              <a:rPr lang="zh-TW" altLang="en-US" sz="2400" dirty="0">
                <a:latin typeface="Consolas" panose="020B0609020204030204" pitchFamily="49" charset="0"/>
              </a:rPr>
              <a:t>今天是</a:t>
            </a:r>
            <a:r>
              <a:rPr lang="en-US" altLang="zh-TW" sz="2400" dirty="0">
                <a:latin typeface="Consolas" panose="020B0609020204030204" pitchFamily="49" charset="0"/>
              </a:rPr>
              <a:t>{}".format(</a:t>
            </a:r>
            <a:r>
              <a:rPr lang="en-US" altLang="zh-TW" sz="2400" dirty="0" err="1">
                <a:latin typeface="Consolas" panose="020B0609020204030204" pitchFamily="49" charset="0"/>
              </a:rPr>
              <a:t>datetime.strftime</a:t>
            </a:r>
            <a:r>
              <a:rPr lang="en-US" altLang="zh-TW" sz="2400" dirty="0">
                <a:latin typeface="Consolas" panose="020B0609020204030204" pitchFamily="49" charset="0"/>
              </a:rPr>
              <a:t>(now, "%Y-%m-%d")))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date = input("</a:t>
            </a:r>
            <a:r>
              <a:rPr lang="zh-TW" altLang="en-US" sz="2400" dirty="0">
                <a:latin typeface="Consolas" panose="020B0609020204030204" pitchFamily="49" charset="0"/>
              </a:rPr>
              <a:t>請輸入一個日期（</a:t>
            </a:r>
            <a:r>
              <a:rPr lang="en-US" altLang="zh-TW" sz="2400" dirty="0" err="1">
                <a:latin typeface="Consolas" panose="020B0609020204030204" pitchFamily="49" charset="0"/>
              </a:rPr>
              <a:t>yyyy</a:t>
            </a:r>
            <a:r>
              <a:rPr lang="en-US" altLang="zh-TW" sz="2400" dirty="0">
                <a:latin typeface="Consolas" panose="020B0609020204030204" pitchFamily="49" charset="0"/>
              </a:rPr>
              <a:t>-mm-dd):")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target = </a:t>
            </a:r>
            <a:r>
              <a:rPr lang="en-US" altLang="zh-TW" sz="2400" dirty="0" err="1">
                <a:latin typeface="Consolas" panose="020B0609020204030204" pitchFamily="49" charset="0"/>
              </a:rPr>
              <a:t>datetime.strptime</a:t>
            </a:r>
            <a:r>
              <a:rPr lang="en-US" altLang="zh-TW" sz="2400" dirty="0">
                <a:latin typeface="Consolas" panose="020B0609020204030204" pitchFamily="49" charset="0"/>
              </a:rPr>
              <a:t>(date, "%Y-%m-%d")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diff = now-target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print("</a:t>
            </a:r>
            <a:r>
              <a:rPr lang="zh-TW" altLang="en-US" sz="2400" dirty="0">
                <a:latin typeface="Consolas" panose="020B0609020204030204" pitchFamily="49" charset="0"/>
              </a:rPr>
              <a:t>到今天共經過了</a:t>
            </a:r>
            <a:r>
              <a:rPr lang="en-US" altLang="zh-TW" sz="2400" dirty="0">
                <a:latin typeface="Consolas" panose="020B0609020204030204" pitchFamily="49" charset="0"/>
              </a:rPr>
              <a:t>{}</a:t>
            </a:r>
            <a:r>
              <a:rPr lang="zh-TW" altLang="en-US" sz="2400" dirty="0">
                <a:latin typeface="Consolas" panose="020B0609020204030204" pitchFamily="49" charset="0"/>
              </a:rPr>
              <a:t>天。</a:t>
            </a:r>
            <a:r>
              <a:rPr lang="en-US" altLang="zh-TW" sz="2400" dirty="0">
                <a:latin typeface="Consolas" panose="020B0609020204030204" pitchFamily="49" charset="0"/>
              </a:rPr>
              <a:t>".format(</a:t>
            </a:r>
            <a:r>
              <a:rPr lang="en-US" altLang="zh-TW" sz="2400" dirty="0" err="1">
                <a:latin typeface="Consolas" panose="020B0609020204030204" pitchFamily="49" charset="0"/>
              </a:rPr>
              <a:t>diff.days</a:t>
            </a:r>
            <a:r>
              <a:rPr lang="en-US" altLang="zh-TW" sz="2400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326DB49-796E-4214-844F-CC7D2FFD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727" y="681037"/>
            <a:ext cx="4249073" cy="5381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計算兩日期相差</a:t>
            </a:r>
            <a:br>
              <a:rPr lang="en-US" altLang="zh-TW" dirty="0"/>
            </a:br>
            <a:r>
              <a:rPr lang="zh-TW" altLang="en-US" dirty="0"/>
              <a:t>天數的程式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E1D2FB-9A60-4061-8EAB-167EAAE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55044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248B128-B1D9-4479-A6EE-13B370E96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31" y="3011901"/>
            <a:ext cx="6277933" cy="1960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import calendar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print(</a:t>
            </a:r>
            <a:r>
              <a:rPr lang="en-US" altLang="zh-TW" dirty="0" err="1">
                <a:latin typeface="Consolas" panose="020B0609020204030204" pitchFamily="49" charset="0"/>
              </a:rPr>
              <a:t>calendar.month</a:t>
            </a:r>
            <a:r>
              <a:rPr lang="en-US" altLang="zh-TW" dirty="0">
                <a:latin typeface="Consolas" panose="020B0609020204030204" pitchFamily="49" charset="0"/>
              </a:rPr>
              <a:t>(2021,12))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print(</a:t>
            </a:r>
            <a:r>
              <a:rPr lang="en-US" altLang="zh-TW" dirty="0" err="1">
                <a:latin typeface="Consolas" panose="020B0609020204030204" pitchFamily="49" charset="0"/>
              </a:rPr>
              <a:t>calendar.calendar</a:t>
            </a:r>
            <a:r>
              <a:rPr lang="en-US" altLang="zh-TW" dirty="0">
                <a:latin typeface="Consolas" panose="020B0609020204030204" pitchFamily="49" charset="0"/>
              </a:rPr>
              <a:t>(2022))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75FFF7-22BA-46F4-94B6-5D22A724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837" y="487073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產生日曆的程式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E0126E3-7F5A-4026-A35A-AE98E9E1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101" y="1288339"/>
            <a:ext cx="4740051" cy="542591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2F313F-A138-40EB-AD2D-664EFCCB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38AE02-282A-4A49-891A-9BA3DA29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8089C0-4DD0-4EAD-A66E-569A872A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EC9C3685-2764-4D57-BE5A-B6B6A6D8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6" y="193432"/>
            <a:ext cx="11535508" cy="6471136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5FE723-66E2-40AE-9CD9-E2500B79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497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B8402C0-0459-4C4B-B4DC-870A5C9F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7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degrees = [</a:t>
            </a:r>
            <a:r>
              <a:rPr lang="en-US" altLang="zh-TW" sz="3600" dirty="0" err="1">
                <a:latin typeface="Consolas" panose="020B0609020204030204" pitchFamily="49" charset="0"/>
              </a:rPr>
              <a:t>i</a:t>
            </a:r>
            <a:r>
              <a:rPr lang="en-US" altLang="zh-TW" sz="3600" dirty="0">
                <a:latin typeface="Consolas" panose="020B0609020204030204" pitchFamily="49" charset="0"/>
              </a:rPr>
              <a:t>*</a:t>
            </a:r>
            <a:r>
              <a:rPr lang="en-US" altLang="zh-TW" sz="3600" dirty="0" err="1">
                <a:latin typeface="Consolas" panose="020B0609020204030204" pitchFamily="49" charset="0"/>
              </a:rPr>
              <a:t>math.pi</a:t>
            </a:r>
            <a:r>
              <a:rPr lang="en-US" altLang="zh-TW" sz="3600" dirty="0">
                <a:latin typeface="Consolas" panose="020B0609020204030204" pitchFamily="49" charset="0"/>
              </a:rPr>
              <a:t>/180 for </a:t>
            </a:r>
            <a:r>
              <a:rPr lang="en-US" altLang="zh-TW" sz="3600" dirty="0" err="1">
                <a:latin typeface="Consolas" panose="020B0609020204030204" pitchFamily="49" charset="0"/>
              </a:rPr>
              <a:t>i</a:t>
            </a:r>
            <a:r>
              <a:rPr lang="en-US" altLang="zh-TW" sz="3600" dirty="0">
                <a:latin typeface="Consolas" panose="020B0609020204030204" pitchFamily="49" charset="0"/>
              </a:rPr>
              <a:t> in range(181)]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for degree in degrees: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    print("#"*</a:t>
            </a:r>
            <a:r>
              <a:rPr lang="en-US" altLang="zh-TW" sz="3600" dirty="0" err="1">
                <a:latin typeface="Consolas" panose="020B0609020204030204" pitchFamily="49" charset="0"/>
              </a:rPr>
              <a:t>math.floor</a:t>
            </a:r>
            <a:r>
              <a:rPr lang="en-US" altLang="zh-TW" sz="3600" dirty="0">
                <a:latin typeface="Consolas" panose="020B0609020204030204" pitchFamily="49" charset="0"/>
              </a:rPr>
              <a:t>(</a:t>
            </a:r>
            <a:r>
              <a:rPr lang="en-US" altLang="zh-TW" sz="3600" dirty="0" err="1">
                <a:latin typeface="Consolas" panose="020B0609020204030204" pitchFamily="49" charset="0"/>
              </a:rPr>
              <a:t>math.sin</a:t>
            </a:r>
            <a:r>
              <a:rPr lang="en-US" altLang="zh-TW" sz="3600" dirty="0">
                <a:latin typeface="Consolas" panose="020B0609020204030204" pitchFamily="49" charset="0"/>
              </a:rPr>
              <a:t>(degree)*50))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1E15D0-F07D-4F8E-85FD-0C5D45A5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970" y="752474"/>
            <a:ext cx="4537830" cy="4250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利用</a:t>
            </a:r>
            <a:r>
              <a:rPr lang="en-US" altLang="zh-TW" dirty="0"/>
              <a:t>SIN</a:t>
            </a:r>
            <a:r>
              <a:rPr lang="zh-TW" altLang="en-US" dirty="0"/>
              <a:t>函數計算要顯示的</a:t>
            </a:r>
            <a:r>
              <a:rPr lang="en-US" altLang="zh-TW" dirty="0"/>
              <a:t>#</a:t>
            </a:r>
            <a:r>
              <a:rPr lang="zh-TW" altLang="en-US" dirty="0"/>
              <a:t>數量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76765D-532B-47DB-A34F-3ABF2D54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87605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ADA189-10E3-44C8-82A0-89DF95E5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6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n = int(input("n="))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total = 0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for </a:t>
            </a:r>
            <a:r>
              <a:rPr lang="en-US" altLang="zh-TW" sz="3600" dirty="0" err="1">
                <a:latin typeface="Consolas" panose="020B0609020204030204" pitchFamily="49" charset="0"/>
              </a:rPr>
              <a:t>i</a:t>
            </a:r>
            <a:r>
              <a:rPr lang="en-US" altLang="zh-TW" sz="3600" dirty="0">
                <a:latin typeface="Consolas" panose="020B0609020204030204" pitchFamily="49" charset="0"/>
              </a:rPr>
              <a:t> in range(1, n+1):</a:t>
            </a: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    total = total + </a:t>
            </a:r>
            <a:r>
              <a:rPr lang="en-US" altLang="zh-TW" sz="3600" dirty="0" err="1">
                <a:latin typeface="Consolas" panose="020B0609020204030204" pitchFamily="49" charset="0"/>
              </a:rPr>
              <a:t>i</a:t>
            </a:r>
            <a:endParaRPr lang="en-US" altLang="zh-TW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print("1+2+...+{}={}".format(n, total))</a:t>
            </a:r>
          </a:p>
          <a:p>
            <a:endParaRPr lang="zh-TW" altLang="en-US" sz="32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CDE2F0D-E00F-4B30-BF14-DAE3F142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06" y="103981"/>
            <a:ext cx="5420146" cy="1154112"/>
          </a:xfrm>
        </p:spPr>
        <p:txBody>
          <a:bodyPr>
            <a:noAutofit/>
          </a:bodyPr>
          <a:lstStyle/>
          <a:p>
            <a:r>
              <a:rPr lang="zh-TW" altLang="en-US" dirty="0"/>
              <a:t>階乘函數及費式函數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6E7E71-83E7-47F5-87A0-071DF8387090}"/>
              </a:ext>
            </a:extLst>
          </p:cNvPr>
          <p:cNvSpPr txBox="1"/>
          <p:nvPr/>
        </p:nvSpPr>
        <p:spPr>
          <a:xfrm>
            <a:off x="6649453" y="480030"/>
            <a:ext cx="47043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連續加總程式第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6D9C08-E197-4426-A1FB-A0EE0083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467964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F7C43C-EDEA-454D-A4AD-ADD52FCA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139" y="2579604"/>
            <a:ext cx="10561722" cy="242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n = int(input("n="))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numbers = [</a:t>
            </a:r>
            <a:r>
              <a:rPr lang="en-US" altLang="zh-TW" sz="3200" dirty="0" err="1">
                <a:latin typeface="Consolas" panose="020B0609020204030204" pitchFamily="49" charset="0"/>
              </a:rPr>
              <a:t>i</a:t>
            </a:r>
            <a:r>
              <a:rPr lang="en-US" altLang="zh-TW" sz="3200" dirty="0">
                <a:latin typeface="Consolas" panose="020B0609020204030204" pitchFamily="49" charset="0"/>
              </a:rPr>
              <a:t> for </a:t>
            </a:r>
            <a:r>
              <a:rPr lang="en-US" altLang="zh-TW" sz="3200" dirty="0" err="1">
                <a:latin typeface="Consolas" panose="020B0609020204030204" pitchFamily="49" charset="0"/>
              </a:rPr>
              <a:t>i</a:t>
            </a:r>
            <a:r>
              <a:rPr lang="en-US" altLang="zh-TW" sz="3200" dirty="0">
                <a:latin typeface="Consolas" panose="020B0609020204030204" pitchFamily="49" charset="0"/>
              </a:rPr>
              <a:t> in range(1, n+1)]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print("1+2+...+{}={}".format(n, sum(numbers)))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EE48EDB-8635-4E4B-9B28-5806FB49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464" y="681037"/>
            <a:ext cx="4730336" cy="505244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連續加總程式第</a:t>
            </a:r>
            <a:r>
              <a:rPr lang="en-US" altLang="zh-TW"/>
              <a:t>2</a:t>
            </a:r>
            <a:r>
              <a:rPr lang="zh-TW" altLang="en-US"/>
              <a:t>版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D87436-DE38-41AF-9CAB-7138DAB2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258337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42FA377-E9C5-449C-A3B2-A4AC6F31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658" y="2114382"/>
            <a:ext cx="86426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n = int(input("n="))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factorial = 1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for i in range(1, n+1):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    factorial = factorial * i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print("{}!={}".format(n, factorial))</a:t>
            </a:r>
            <a:endParaRPr lang="zh-TW" altLang="en-US" sz="32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BB3AF85-7B8F-46BA-AC15-0800946F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81037"/>
            <a:ext cx="38862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階乘函數計算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77F323-1247-4A04-8CFF-A67D295C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2588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421F43B-BCE3-43A9-A2DA-00BB3AF7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935" y="2723982"/>
            <a:ext cx="9472863" cy="1944270"/>
          </a:xfrm>
        </p:spPr>
        <p:txBody>
          <a:bodyPr/>
          <a:lstStyle/>
          <a:p>
            <a:r>
              <a:rPr lang="zh-TW" altLang="en-US" sz="3600" dirty="0"/>
              <a:t>在大於</a:t>
            </a:r>
            <a:r>
              <a:rPr lang="en-US" altLang="zh-TW" sz="3600" dirty="0"/>
              <a:t>1</a:t>
            </a:r>
            <a:r>
              <a:rPr lang="zh-TW" altLang="en-US" sz="3600" dirty="0"/>
              <a:t>的自然數中，</a:t>
            </a:r>
          </a:p>
          <a:p>
            <a:r>
              <a:rPr lang="zh-TW" altLang="en-US" sz="3600" dirty="0"/>
              <a:t>除了</a:t>
            </a:r>
            <a:r>
              <a:rPr lang="en-US" altLang="zh-TW" sz="3600" dirty="0"/>
              <a:t>1</a:t>
            </a:r>
            <a:r>
              <a:rPr lang="zh-TW" altLang="en-US" sz="3600" dirty="0"/>
              <a:t>和該數自己之外，</a:t>
            </a:r>
          </a:p>
          <a:p>
            <a:r>
              <a:rPr lang="zh-TW" altLang="en-US" sz="3600" dirty="0"/>
              <a:t>無法再被其它的自然數整除的數，稱為質數。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2E98F83-A2E9-417B-9696-58DCD550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84" y="256003"/>
            <a:ext cx="4906799" cy="425034"/>
          </a:xfrm>
        </p:spPr>
        <p:txBody>
          <a:bodyPr>
            <a:normAutofit fontScale="90000"/>
          </a:bodyPr>
          <a:lstStyle/>
          <a:p>
            <a:r>
              <a:rPr lang="zh-TW" altLang="en-US" sz="4400" dirty="0"/>
              <a:t>副程式及模組的觀念</a:t>
            </a:r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27A40CF1-9AC7-432F-B590-D9345FF1BEE2}"/>
              </a:ext>
            </a:extLst>
          </p:cNvPr>
          <p:cNvSpPr/>
          <p:nvPr/>
        </p:nvSpPr>
        <p:spPr>
          <a:xfrm>
            <a:off x="1169656" y="2556003"/>
            <a:ext cx="963943" cy="70054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79249C-89E4-47FA-A2F4-4B1A108F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149501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BFB96F3-4877-40BB-A6E9-8FA3AA14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6" y="1154112"/>
            <a:ext cx="8129337" cy="5503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def factorial(x):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ret = 1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for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in range(1, x+1):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    ret *=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return ret</a:t>
            </a:r>
          </a:p>
          <a:p>
            <a:pPr marL="0" indent="0">
              <a:buNone/>
            </a:pP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def main():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for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in range(10):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    print("{}!={}".format(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, factorial(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main()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4976B2-3F77-4EE8-BFC2-C60E84E8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411" y="681036"/>
            <a:ext cx="5386136" cy="47279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把階乘函數變成副程式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4744483-0550-42AE-92BC-F9123B37318F}"/>
              </a:ext>
            </a:extLst>
          </p:cNvPr>
          <p:cNvGrpSpPr/>
          <p:nvPr/>
        </p:nvGrpSpPr>
        <p:grpSpPr>
          <a:xfrm>
            <a:off x="8614613" y="2012824"/>
            <a:ext cx="2887579" cy="3785937"/>
            <a:chOff x="7620001" y="2085474"/>
            <a:chExt cx="2822835" cy="3785937"/>
          </a:xfrm>
        </p:grpSpPr>
        <p:sp>
          <p:nvSpPr>
            <p:cNvPr id="5" name="矩形: 摺角紙張 4">
              <a:extLst>
                <a:ext uri="{FF2B5EF4-FFF2-40B4-BE49-F238E27FC236}">
                  <a16:creationId xmlns:a16="http://schemas.microsoft.com/office/drawing/2014/main" id="{5C8B59AF-E73C-4044-BA9A-9684B2C2ABCC}"/>
                </a:ext>
              </a:extLst>
            </p:cNvPr>
            <p:cNvSpPr/>
            <p:nvPr/>
          </p:nvSpPr>
          <p:spPr>
            <a:xfrm>
              <a:off x="7620001" y="2085474"/>
              <a:ext cx="2822835" cy="3785937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649AA05-0F1C-46FA-BA82-341C5E45FD7D}"/>
                </a:ext>
              </a:extLst>
            </p:cNvPr>
            <p:cNvSpPr txBox="1"/>
            <p:nvPr/>
          </p:nvSpPr>
          <p:spPr>
            <a:xfrm>
              <a:off x="7876098" y="2085474"/>
              <a:ext cx="2566738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ysClr val="windowText" lastClr="000000"/>
                  </a:solidFill>
                </a:rPr>
                <a:t>0!=1</a:t>
              </a:r>
            </a:p>
            <a:p>
              <a:r>
                <a:rPr lang="en-US" altLang="zh-TW" sz="2400" dirty="0">
                  <a:solidFill>
                    <a:sysClr val="windowText" lastClr="000000"/>
                  </a:solidFill>
                </a:rPr>
                <a:t>1!=1</a:t>
              </a:r>
            </a:p>
            <a:p>
              <a:r>
                <a:rPr lang="en-US" altLang="zh-TW" sz="2400" dirty="0">
                  <a:solidFill>
                    <a:sysClr val="windowText" lastClr="000000"/>
                  </a:solidFill>
                </a:rPr>
                <a:t>2!=2</a:t>
              </a:r>
            </a:p>
            <a:p>
              <a:r>
                <a:rPr lang="en-US" altLang="zh-TW" sz="2400" dirty="0">
                  <a:solidFill>
                    <a:sysClr val="windowText" lastClr="000000"/>
                  </a:solidFill>
                </a:rPr>
                <a:t>3!=6</a:t>
              </a:r>
            </a:p>
            <a:p>
              <a:r>
                <a:rPr lang="en-US" altLang="zh-TW" sz="2400" dirty="0">
                  <a:solidFill>
                    <a:sysClr val="windowText" lastClr="000000"/>
                  </a:solidFill>
                </a:rPr>
                <a:t>4!=24</a:t>
              </a:r>
            </a:p>
            <a:p>
              <a:r>
                <a:rPr lang="en-US" altLang="zh-TW" sz="2400" dirty="0">
                  <a:solidFill>
                    <a:sysClr val="windowText" lastClr="000000"/>
                  </a:solidFill>
                </a:rPr>
                <a:t>5!=120</a:t>
              </a:r>
            </a:p>
            <a:p>
              <a:r>
                <a:rPr lang="en-US" altLang="zh-TW" sz="2400" dirty="0">
                  <a:solidFill>
                    <a:sysClr val="windowText" lastClr="000000"/>
                  </a:solidFill>
                </a:rPr>
                <a:t>6!=720</a:t>
              </a:r>
            </a:p>
            <a:p>
              <a:r>
                <a:rPr lang="en-US" altLang="zh-TW" sz="2400" dirty="0">
                  <a:solidFill>
                    <a:sysClr val="windowText" lastClr="000000"/>
                  </a:solidFill>
                </a:rPr>
                <a:t>7!=5040</a:t>
              </a:r>
            </a:p>
            <a:p>
              <a:r>
                <a:rPr lang="en-US" altLang="zh-TW" sz="2400" dirty="0">
                  <a:solidFill>
                    <a:sysClr val="windowText" lastClr="000000"/>
                  </a:solidFill>
                </a:rPr>
                <a:t>8!=40320</a:t>
              </a:r>
            </a:p>
            <a:p>
              <a:r>
                <a:rPr lang="en-US" altLang="zh-TW" sz="2400" dirty="0">
                  <a:solidFill>
                    <a:sysClr val="windowText" lastClr="000000"/>
                  </a:solidFill>
                </a:rPr>
                <a:t>9!=362880</a:t>
              </a:r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AFB5D-C13C-4669-88FD-B3CE3B67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4423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336CFC8-CBD6-459B-9516-3BE909F7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42" y="1449388"/>
            <a:ext cx="10515600" cy="54086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5100" dirty="0">
                <a:latin typeface="Consolas" panose="020B0609020204030204" pitchFamily="49" charset="0"/>
              </a:rPr>
              <a:t>def factorial(x):</a:t>
            </a:r>
          </a:p>
          <a:p>
            <a:pPr marL="0" indent="0">
              <a:buNone/>
            </a:pPr>
            <a:r>
              <a:rPr lang="en-US" altLang="zh-TW" sz="5100" dirty="0">
                <a:latin typeface="Consolas" panose="020B0609020204030204" pitchFamily="49" charset="0"/>
              </a:rPr>
              <a:t>    if x == 0 or x == 1:</a:t>
            </a:r>
          </a:p>
          <a:p>
            <a:pPr marL="0" indent="0">
              <a:buNone/>
            </a:pPr>
            <a:r>
              <a:rPr lang="en-US" altLang="zh-TW" sz="5100" dirty="0">
                <a:latin typeface="Consolas" panose="020B0609020204030204" pitchFamily="49" charset="0"/>
              </a:rPr>
              <a:t>        return 1</a:t>
            </a:r>
          </a:p>
          <a:p>
            <a:pPr marL="0" indent="0">
              <a:buNone/>
            </a:pPr>
            <a:r>
              <a:rPr lang="en-US" altLang="zh-TW" sz="5100" dirty="0">
                <a:latin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altLang="zh-TW" sz="5100" dirty="0">
                <a:latin typeface="Consolas" panose="020B0609020204030204" pitchFamily="49" charset="0"/>
              </a:rPr>
              <a:t>        return x * factorial(x-1)</a:t>
            </a:r>
          </a:p>
          <a:p>
            <a:pPr marL="0" indent="0">
              <a:buNone/>
            </a:pPr>
            <a:endParaRPr lang="en-US" altLang="zh-TW" sz="5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5100" dirty="0">
                <a:latin typeface="Consolas" panose="020B0609020204030204" pitchFamily="49" charset="0"/>
              </a:rPr>
              <a:t>def main():</a:t>
            </a:r>
          </a:p>
          <a:p>
            <a:pPr marL="0" indent="0">
              <a:buNone/>
            </a:pPr>
            <a:r>
              <a:rPr lang="en-US" altLang="zh-TW" sz="5100" dirty="0">
                <a:latin typeface="Consolas" panose="020B0609020204030204" pitchFamily="49" charset="0"/>
              </a:rPr>
              <a:t>    for </a:t>
            </a:r>
            <a:r>
              <a:rPr lang="en-US" altLang="zh-TW" sz="5100" dirty="0" err="1">
                <a:latin typeface="Consolas" panose="020B0609020204030204" pitchFamily="49" charset="0"/>
              </a:rPr>
              <a:t>i</a:t>
            </a:r>
            <a:r>
              <a:rPr lang="en-US" altLang="zh-TW" sz="5100" dirty="0">
                <a:latin typeface="Consolas" panose="020B0609020204030204" pitchFamily="49" charset="0"/>
              </a:rPr>
              <a:t> in range(10):</a:t>
            </a:r>
          </a:p>
          <a:p>
            <a:pPr marL="0" indent="0">
              <a:buNone/>
            </a:pPr>
            <a:r>
              <a:rPr lang="en-US" altLang="zh-TW" sz="5100" dirty="0">
                <a:latin typeface="Consolas" panose="020B0609020204030204" pitchFamily="49" charset="0"/>
              </a:rPr>
              <a:t>        print("{}!={}".format(</a:t>
            </a:r>
            <a:r>
              <a:rPr lang="en-US" altLang="zh-TW" sz="5100" dirty="0" err="1">
                <a:latin typeface="Consolas" panose="020B0609020204030204" pitchFamily="49" charset="0"/>
              </a:rPr>
              <a:t>i</a:t>
            </a:r>
            <a:r>
              <a:rPr lang="en-US" altLang="zh-TW" sz="5100" dirty="0">
                <a:latin typeface="Consolas" panose="020B0609020204030204" pitchFamily="49" charset="0"/>
              </a:rPr>
              <a:t>, factorial(</a:t>
            </a:r>
            <a:r>
              <a:rPr lang="en-US" altLang="zh-TW" sz="5100" dirty="0" err="1">
                <a:latin typeface="Consolas" panose="020B0609020204030204" pitchFamily="49" charset="0"/>
              </a:rPr>
              <a:t>i</a:t>
            </a:r>
            <a:r>
              <a:rPr lang="en-US" altLang="zh-TW" sz="5100" dirty="0"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endParaRPr lang="en-US" altLang="zh-TW" sz="5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5100" dirty="0">
                <a:latin typeface="Consolas" panose="020B0609020204030204" pitchFamily="49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altLang="zh-TW" sz="5100" dirty="0">
                <a:latin typeface="Consolas" panose="020B0609020204030204" pitchFamily="49" charset="0"/>
              </a:rPr>
              <a:t>    main()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642C61-1684-46AF-8E34-C5034B43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664" y="681037"/>
            <a:ext cx="5035136" cy="53732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階乘函數的遞迴版本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9D8A93DF-1A44-432C-A569-4EEF0E525925}"/>
              </a:ext>
            </a:extLst>
          </p:cNvPr>
          <p:cNvSpPr/>
          <p:nvPr/>
        </p:nvSpPr>
        <p:spPr>
          <a:xfrm>
            <a:off x="6930189" y="2983801"/>
            <a:ext cx="851648" cy="6337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28177D-5F44-40DC-BF10-6D99D8BD56EC}"/>
              </a:ext>
            </a:extLst>
          </p:cNvPr>
          <p:cNvSpPr txBox="1"/>
          <p:nvPr/>
        </p:nvSpPr>
        <p:spPr>
          <a:xfrm>
            <a:off x="7781837" y="3032751"/>
            <a:ext cx="26750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自己呼叫自己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1A2FB7-B5AD-4913-9544-C829C72C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6526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6AF80E-7D87-4A67-B347-EB696685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36" y="2146467"/>
            <a:ext cx="1109712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3200" dirty="0"/>
              <a:t>費氏數列，又名斐波那契數列</a:t>
            </a:r>
            <a:r>
              <a:rPr lang="zh-TW" altLang="zh-TW" sz="3200" dirty="0">
                <a:latin typeface="Quire Sans Pro Light" panose="020B0302040400020003" pitchFamily="34" charset="0"/>
              </a:rPr>
              <a:t>（</a:t>
            </a:r>
            <a:r>
              <a:rPr lang="en-US" altLang="zh-TW" sz="3200" dirty="0" err="1">
                <a:latin typeface="Quire Sans Pro Light" panose="020B0302040400020003" pitchFamily="34" charset="0"/>
              </a:rPr>
              <a:t>Successione</a:t>
            </a:r>
            <a:r>
              <a:rPr lang="en-US" altLang="zh-TW" sz="3200" dirty="0">
                <a:latin typeface="Quire Sans Pro Light" panose="020B0302040400020003" pitchFamily="34" charset="0"/>
              </a:rPr>
              <a:t> di Fibonacci</a:t>
            </a:r>
            <a:r>
              <a:rPr lang="zh-TW" altLang="zh-TW" sz="3200" dirty="0"/>
              <a:t>），它的定義如下：</a:t>
            </a:r>
          </a:p>
          <a:p>
            <a:pPr marL="0" indent="0">
              <a:buNone/>
            </a:pPr>
            <a:r>
              <a:rPr lang="zh-TW" altLang="zh-TW" sz="3200" dirty="0"/>
              <a:t>假設數列是</a:t>
            </a:r>
            <a:r>
              <a:rPr lang="en-US" altLang="zh-TW" sz="3200" dirty="0">
                <a:latin typeface="Consolas" panose="020B0609020204030204" pitchFamily="49" charset="0"/>
              </a:rPr>
              <a:t>F={f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0</a:t>
            </a:r>
            <a:r>
              <a:rPr lang="en-US" altLang="zh-TW" sz="3200" dirty="0">
                <a:latin typeface="Consolas" panose="020B0609020204030204" pitchFamily="49" charset="0"/>
              </a:rPr>
              <a:t>, f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1</a:t>
            </a:r>
            <a:r>
              <a:rPr lang="en-US" altLang="zh-TW" sz="3200" dirty="0">
                <a:latin typeface="Consolas" panose="020B0609020204030204" pitchFamily="49" charset="0"/>
              </a:rPr>
              <a:t>, f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2</a:t>
            </a:r>
            <a:r>
              <a:rPr lang="en-US" altLang="zh-TW" sz="3200" dirty="0">
                <a:latin typeface="Consolas" panose="020B0609020204030204" pitchFamily="49" charset="0"/>
              </a:rPr>
              <a:t>, ..., </a:t>
            </a:r>
            <a:r>
              <a:rPr lang="en-US" altLang="zh-TW" sz="3200" dirty="0" err="1">
                <a:latin typeface="Consolas" panose="020B0609020204030204" pitchFamily="49" charset="0"/>
              </a:rPr>
              <a:t>f</a:t>
            </a:r>
            <a:r>
              <a:rPr lang="en-US" altLang="zh-TW" sz="3200" baseline="-25000" dirty="0" err="1">
                <a:latin typeface="Consolas" panose="020B0609020204030204" pitchFamily="49" charset="0"/>
              </a:rPr>
              <a:t>n</a:t>
            </a:r>
            <a:r>
              <a:rPr lang="en-US" altLang="zh-TW" sz="3200" dirty="0">
                <a:latin typeface="Consolas" panose="020B0609020204030204" pitchFamily="49" charset="0"/>
              </a:rPr>
              <a:t>}</a:t>
            </a:r>
            <a:r>
              <a:rPr lang="zh-TW" altLang="zh-TW" sz="3200" dirty="0">
                <a:latin typeface="Consolas" panose="020B0609020204030204" pitchFamily="49" charset="0"/>
              </a:rPr>
              <a:t>，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</a:t>
            </a:r>
            <a:r>
              <a:rPr lang="zh-TW" altLang="zh-TW" sz="3200" dirty="0">
                <a:latin typeface="Consolas" panose="020B0609020204030204" pitchFamily="49" charset="0"/>
              </a:rPr>
              <a:t>則</a:t>
            </a:r>
            <a:r>
              <a:rPr lang="en-US" altLang="zh-TW" sz="3200" dirty="0">
                <a:latin typeface="Consolas" panose="020B0609020204030204" pitchFamily="49" charset="0"/>
              </a:rPr>
              <a:t>f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0</a:t>
            </a:r>
            <a:r>
              <a:rPr lang="en-US" altLang="zh-TW" sz="3200" dirty="0">
                <a:latin typeface="Consolas" panose="020B0609020204030204" pitchFamily="49" charset="0"/>
              </a:rPr>
              <a:t>=0</a:t>
            </a:r>
            <a:r>
              <a:rPr lang="zh-TW" altLang="zh-TW" sz="3200" dirty="0">
                <a:latin typeface="Consolas" panose="020B0609020204030204" pitchFamily="49" charset="0"/>
              </a:rPr>
              <a:t>，</a:t>
            </a:r>
            <a:r>
              <a:rPr lang="en-US" altLang="zh-TW" sz="3200" dirty="0">
                <a:latin typeface="Consolas" panose="020B0609020204030204" pitchFamily="49" charset="0"/>
              </a:rPr>
              <a:t>f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1</a:t>
            </a:r>
            <a:r>
              <a:rPr lang="en-US" altLang="zh-TW" sz="3200" dirty="0">
                <a:latin typeface="Consolas" panose="020B0609020204030204" pitchFamily="49" charset="0"/>
              </a:rPr>
              <a:t>=1</a:t>
            </a:r>
            <a:r>
              <a:rPr lang="zh-TW" altLang="zh-TW" sz="3200" dirty="0">
                <a:latin typeface="Consolas" panose="020B0609020204030204" pitchFamily="49" charset="0"/>
              </a:rPr>
              <a:t>，對於任一</a:t>
            </a:r>
            <a:r>
              <a:rPr lang="en-US" altLang="zh-TW" sz="3200" dirty="0">
                <a:latin typeface="Consolas" panose="020B0609020204030204" pitchFamily="49" charset="0"/>
              </a:rPr>
              <a:t>n&gt;=2</a:t>
            </a:r>
            <a:r>
              <a:rPr lang="zh-TW" altLang="zh-TW" sz="3200" dirty="0">
                <a:latin typeface="Consolas" panose="020B0609020204030204" pitchFamily="49" charset="0"/>
              </a:rPr>
              <a:t>，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</a:t>
            </a:r>
            <a:r>
              <a:rPr lang="en-US" altLang="zh-TW" sz="3200" dirty="0" err="1">
                <a:latin typeface="Consolas" panose="020B0609020204030204" pitchFamily="49" charset="0"/>
              </a:rPr>
              <a:t>f</a:t>
            </a:r>
            <a:r>
              <a:rPr lang="en-US" altLang="zh-TW" sz="3200" baseline="-25000" dirty="0" err="1">
                <a:latin typeface="Consolas" panose="020B0609020204030204" pitchFamily="49" charset="0"/>
              </a:rPr>
              <a:t>n</a:t>
            </a:r>
            <a:r>
              <a:rPr lang="en-US" altLang="zh-TW" sz="3200" dirty="0">
                <a:latin typeface="Consolas" panose="020B0609020204030204" pitchFamily="49" charset="0"/>
              </a:rPr>
              <a:t>=f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n-1</a:t>
            </a:r>
            <a:r>
              <a:rPr lang="en-US" altLang="zh-TW" sz="3200" dirty="0">
                <a:latin typeface="Consolas" panose="020B0609020204030204" pitchFamily="49" charset="0"/>
              </a:rPr>
              <a:t>+f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n-2</a:t>
            </a:r>
            <a:r>
              <a:rPr lang="zh-TW" altLang="zh-TW" sz="3200" dirty="0">
                <a:latin typeface="Consolas" panose="020B0609020204030204" pitchFamily="49" charset="0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BCD533-6BC1-4A32-AAFB-405A6FB4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81037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費氏數列的定義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F6F28E-391B-4347-BB1C-E19247DA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621230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255B1F-36D4-47C7-B3AC-06D9A3C8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074"/>
            <a:ext cx="10515600" cy="5449469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def </a:t>
            </a:r>
            <a:r>
              <a:rPr lang="en-US" altLang="zh-TW" sz="2400" dirty="0" err="1">
                <a:latin typeface="Consolas" panose="020B0609020204030204" pitchFamily="49" charset="0"/>
              </a:rPr>
              <a:t>fibonacci</a:t>
            </a:r>
            <a:r>
              <a:rPr lang="en-US" altLang="zh-TW" sz="2400" dirty="0">
                <a:latin typeface="Consolas" panose="020B0609020204030204" pitchFamily="49" charset="0"/>
              </a:rPr>
              <a:t>(x):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   if x == 0 or x == 1: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return 1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   else: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return </a:t>
            </a:r>
            <a:r>
              <a:rPr lang="en-US" altLang="zh-TW" sz="2400" dirty="0" err="1">
                <a:latin typeface="Consolas" panose="020B0609020204030204" pitchFamily="49" charset="0"/>
              </a:rPr>
              <a:t>fibonacci</a:t>
            </a:r>
            <a:r>
              <a:rPr lang="en-US" altLang="zh-TW" sz="2400" dirty="0">
                <a:latin typeface="Consolas" panose="020B0609020204030204" pitchFamily="49" charset="0"/>
              </a:rPr>
              <a:t>(x-1) + </a:t>
            </a:r>
            <a:r>
              <a:rPr lang="en-US" altLang="zh-TW" sz="2400" dirty="0" err="1">
                <a:latin typeface="Consolas" panose="020B0609020204030204" pitchFamily="49" charset="0"/>
              </a:rPr>
              <a:t>fibonacci</a:t>
            </a:r>
            <a:r>
              <a:rPr lang="en-US" altLang="zh-TW" sz="2400" dirty="0">
                <a:latin typeface="Consolas" panose="020B0609020204030204" pitchFamily="49" charset="0"/>
              </a:rPr>
              <a:t>(x-2)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def main():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    for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in range(20):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 print(</a:t>
            </a:r>
            <a:r>
              <a:rPr lang="en-US" altLang="zh-TW" sz="2400" dirty="0" err="1">
                <a:latin typeface="Consolas" panose="020B0609020204030204" pitchFamily="49" charset="0"/>
              </a:rPr>
              <a:t>fibonacci</a:t>
            </a:r>
            <a:r>
              <a:rPr lang="en-US" altLang="zh-TW" sz="2400" dirty="0"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)," ", end="")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if __name__ == "__main__":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    main()</a:t>
            </a:r>
            <a:endParaRPr lang="zh-TW" altLang="zh-TW" sz="2400" dirty="0">
              <a:latin typeface="Consolas" panose="020B0609020204030204" pitchFamily="49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01F493-5F7F-4A3F-A7C1-0CA7E607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264" y="681037"/>
            <a:ext cx="5949536" cy="49003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利用遞迴來計算費氏數列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0D8637-E765-4176-BF0E-356CA656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92824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F3E7CE5-4E8B-4765-A736-B38C3479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517" y="681037"/>
            <a:ext cx="4329283" cy="45711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各進制的數字轉換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2D3E2D4-8DFE-43B8-80B6-17EC74EF2AF0}"/>
              </a:ext>
            </a:extLst>
          </p:cNvPr>
          <p:cNvSpPr txBox="1"/>
          <p:nvPr/>
        </p:nvSpPr>
        <p:spPr>
          <a:xfrm>
            <a:off x="1653309" y="4137891"/>
            <a:ext cx="810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9795AB-789A-424D-B249-B8107139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0076"/>
            <a:ext cx="10515600" cy="330250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💻十進位數字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，以位數權重來看的話，會是如下所示的樣子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10²+5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10¹+4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💻八進位數字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的話，會是如下所示的樣子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8²+5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8¹+4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💻十六進位數字的話，會是如下所示的樣子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16²+5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16¹+4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54296B-01CC-416E-A854-E19606E2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890597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7738EA4-36C3-429C-A3AF-BDECBAC2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12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bin_digits = []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n = int(input("</a:t>
            </a:r>
            <a:r>
              <a:rPr lang="zh-TW" altLang="en-US" sz="3200" dirty="0">
                <a:latin typeface="Consolas" panose="020B0609020204030204" pitchFamily="49" charset="0"/>
              </a:rPr>
              <a:t>請輸入一個數字：</a:t>
            </a:r>
            <a:r>
              <a:rPr lang="en-US" altLang="zh-TW" sz="32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while n &gt; 1: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    bin_digits.append(str(n % 2))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    n = n // 2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bin_digits.append(str(n))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print("</a:t>
            </a:r>
            <a:r>
              <a:rPr lang="zh-TW" altLang="en-US" sz="3200" dirty="0">
                <a:latin typeface="Consolas" panose="020B0609020204030204" pitchFamily="49" charset="0"/>
              </a:rPr>
              <a:t>二進位數字是：</a:t>
            </a:r>
            <a:r>
              <a:rPr lang="en-US" altLang="zh-TW" sz="3200" dirty="0">
                <a:latin typeface="Consolas" panose="020B0609020204030204" pitchFamily="49" charset="0"/>
              </a:rPr>
              <a:t>{}".</a:t>
            </a:r>
            <a:r>
              <a:rPr lang="pt-BR" altLang="zh-TW" sz="3200" dirty="0">
                <a:latin typeface="Consolas" panose="020B0609020204030204" pitchFamily="49" charset="0"/>
              </a:rPr>
              <a:t>format("".join(reversed(bin_digits))))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00B579-F7A9-4EC5-BF5B-10F5FB17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212" y="681037"/>
            <a:ext cx="4826588" cy="47316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十進位轉二進位程式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814711-D603-4B2F-9BED-7B537BC8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239744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5BE2CBC-F282-43A1-A8B4-35C9F3EE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031"/>
            <a:ext cx="10515600" cy="4944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oct_digits = []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n = int(input("</a:t>
            </a:r>
            <a:r>
              <a:rPr lang="zh-TW" altLang="en-US" sz="3200" dirty="0">
                <a:latin typeface="Consolas" panose="020B0609020204030204" pitchFamily="49" charset="0"/>
              </a:rPr>
              <a:t>請輸入一個數字：</a:t>
            </a:r>
            <a:r>
              <a:rPr lang="en-US" altLang="zh-TW" sz="32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print("</a:t>
            </a:r>
            <a:r>
              <a:rPr lang="zh-TW" altLang="en-US" sz="3200" dirty="0">
                <a:latin typeface="Consolas" panose="020B0609020204030204" pitchFamily="49" charset="0"/>
              </a:rPr>
              <a:t>驗證用：</a:t>
            </a:r>
            <a:r>
              <a:rPr lang="en-US" altLang="zh-TW" sz="3200" dirty="0">
                <a:latin typeface="Consolas" panose="020B0609020204030204" pitchFamily="49" charset="0"/>
              </a:rPr>
              <a:t>", </a:t>
            </a:r>
            <a:r>
              <a:rPr lang="pt-BR" altLang="zh-TW" sz="3200" dirty="0">
                <a:latin typeface="Consolas" panose="020B0609020204030204" pitchFamily="49" charset="0"/>
              </a:rPr>
              <a:t>oct(n))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while n &gt; 7: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    oct_digits.append(str(n % 8))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    n = n // 8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oct_digits.append(str(n))</a:t>
            </a:r>
          </a:p>
          <a:p>
            <a:pPr marL="0" indent="0">
              <a:buNone/>
            </a:pPr>
            <a:r>
              <a:rPr lang="pt-BR" altLang="zh-TW" sz="3200" dirty="0">
                <a:latin typeface="Consolas" panose="020B0609020204030204" pitchFamily="49" charset="0"/>
              </a:rPr>
              <a:t>print("</a:t>
            </a:r>
            <a:r>
              <a:rPr lang="zh-TW" altLang="en-US" sz="3200" dirty="0">
                <a:latin typeface="Consolas" panose="020B0609020204030204" pitchFamily="49" charset="0"/>
              </a:rPr>
              <a:t>八進位數字是：</a:t>
            </a:r>
            <a:r>
              <a:rPr lang="en-US" altLang="zh-TW" sz="3200" dirty="0">
                <a:latin typeface="Consolas" panose="020B0609020204030204" pitchFamily="49" charset="0"/>
              </a:rPr>
              <a:t>{}".</a:t>
            </a:r>
            <a:r>
              <a:rPr lang="pt-BR" altLang="zh-TW" sz="3200" dirty="0">
                <a:latin typeface="Consolas" panose="020B0609020204030204" pitchFamily="49" charset="0"/>
              </a:rPr>
              <a:t>format("".join(reversed(oct_digits))))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6E0838B-CFDA-40AD-A1C1-83D91001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749" y="600826"/>
            <a:ext cx="5003051" cy="53732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十進位轉八進位程式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CE4C31-7C6D-4D69-9184-76135815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980011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492DFC1-E081-49EC-BA85-E1BE035D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99962"/>
            <a:ext cx="11353800" cy="4680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digit_mapping = ['0','1','2','3','4','5','6','7','8','9',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                    'A','B','C','D','E','F']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hex_digits = []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n = int(input("</a:t>
            </a:r>
            <a:r>
              <a:rPr lang="zh-TW" altLang="en-US" sz="2400" dirty="0">
                <a:latin typeface="Consolas" panose="020B0609020204030204" pitchFamily="49" charset="0"/>
              </a:rPr>
              <a:t>請輸入一個數字：</a:t>
            </a:r>
            <a:r>
              <a:rPr lang="en-US" altLang="zh-TW" sz="24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print("</a:t>
            </a:r>
            <a:r>
              <a:rPr lang="zh-TW" altLang="en-US" sz="2400" dirty="0">
                <a:latin typeface="Consolas" panose="020B0609020204030204" pitchFamily="49" charset="0"/>
              </a:rPr>
              <a:t>驗證用：</a:t>
            </a:r>
            <a:r>
              <a:rPr lang="en-US" altLang="zh-TW" sz="2400" dirty="0">
                <a:latin typeface="Consolas" panose="020B0609020204030204" pitchFamily="49" charset="0"/>
              </a:rPr>
              <a:t>", </a:t>
            </a:r>
            <a:r>
              <a:rPr lang="pt-BR" altLang="zh-TW" sz="2400" dirty="0">
                <a:latin typeface="Consolas" panose="020B0609020204030204" pitchFamily="49" charset="0"/>
              </a:rPr>
              <a:t>hex(n))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while n &gt; 15: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    hex_digits.append(digit_mapping[n % 16])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    n = n // 16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hex_digits.append(digit_mapping[n])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print("</a:t>
            </a:r>
            <a:r>
              <a:rPr lang="zh-TW" altLang="en-US" sz="2400" dirty="0">
                <a:latin typeface="Consolas" panose="020B0609020204030204" pitchFamily="49" charset="0"/>
              </a:rPr>
              <a:t>十六進位數字是：</a:t>
            </a:r>
            <a:r>
              <a:rPr lang="en-US" altLang="zh-TW" sz="2400" dirty="0">
                <a:latin typeface="Consolas" panose="020B0609020204030204" pitchFamily="49" charset="0"/>
              </a:rPr>
              <a:t>{}".</a:t>
            </a:r>
            <a:r>
              <a:rPr lang="pt-BR" altLang="zh-TW" sz="2400" dirty="0">
                <a:latin typeface="Consolas" panose="020B0609020204030204" pitchFamily="49" charset="0"/>
              </a:rPr>
              <a:t>format("".join(reversed(hex_digits))))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BDC2C3-25CA-4C2D-841A-E8A0614D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696" y="681037"/>
            <a:ext cx="5404104" cy="60149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十進位轉十六進位程式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CD90BA-1F90-48DA-89CC-C3788627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109764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1F93D65-7A05-4E9B-B2C8-2DC1005D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85" y="16024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altLang="zh-TW" sz="2800" dirty="0">
                <a:latin typeface="Consolas" panose="020B0609020204030204" pitchFamily="49" charset="0"/>
              </a:rPr>
              <a:t>card_types = ['</a:t>
            </a:r>
            <a:r>
              <a:rPr lang="zh-TW" altLang="en-US" sz="2800" dirty="0">
                <a:latin typeface="Consolas" panose="020B0609020204030204" pitchFamily="49" charset="0"/>
              </a:rPr>
              <a:t>黑桃</a:t>
            </a:r>
            <a:r>
              <a:rPr lang="en-US" altLang="zh-TW" sz="2800" dirty="0">
                <a:latin typeface="Consolas" panose="020B0609020204030204" pitchFamily="49" charset="0"/>
              </a:rPr>
              <a:t>', '</a:t>
            </a:r>
            <a:r>
              <a:rPr lang="zh-TW" altLang="en-US" sz="2800" dirty="0">
                <a:latin typeface="Consolas" panose="020B0609020204030204" pitchFamily="49" charset="0"/>
              </a:rPr>
              <a:t>紅心</a:t>
            </a:r>
            <a:r>
              <a:rPr lang="en-US" altLang="zh-TW" sz="2800" dirty="0">
                <a:latin typeface="Consolas" panose="020B0609020204030204" pitchFamily="49" charset="0"/>
              </a:rPr>
              <a:t>', '</a:t>
            </a:r>
            <a:r>
              <a:rPr lang="zh-TW" altLang="en-US" sz="2800" dirty="0">
                <a:latin typeface="Consolas" panose="020B0609020204030204" pitchFamily="49" charset="0"/>
              </a:rPr>
              <a:t>梅花</a:t>
            </a:r>
            <a:r>
              <a:rPr lang="en-US" altLang="zh-TW" sz="2800" dirty="0">
                <a:latin typeface="Consolas" panose="020B0609020204030204" pitchFamily="49" charset="0"/>
              </a:rPr>
              <a:t>', '</a:t>
            </a:r>
            <a:r>
              <a:rPr lang="zh-TW" altLang="en-US" sz="2800" dirty="0">
                <a:latin typeface="Consolas" panose="020B0609020204030204" pitchFamily="49" charset="0"/>
              </a:rPr>
              <a:t>方塊</a:t>
            </a:r>
            <a:r>
              <a:rPr lang="en-US" altLang="zh-TW" sz="2800" dirty="0">
                <a:latin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pt-BR" altLang="zh-TW" sz="2800" dirty="0">
                <a:latin typeface="Consolas" panose="020B0609020204030204" pitchFamily="49" charset="0"/>
              </a:rPr>
              <a:t>card_numbers = ['A','2','3','4','5','6','7','8','9','10','J','Q','K']</a:t>
            </a:r>
          </a:p>
          <a:p>
            <a:pPr marL="0" indent="0">
              <a:buNone/>
            </a:pPr>
            <a:r>
              <a:rPr lang="pt-BR" altLang="zh-TW" sz="2800" dirty="0">
                <a:latin typeface="Consolas" panose="020B0609020204030204" pitchFamily="49" charset="0"/>
              </a:rPr>
              <a:t>deck = list()</a:t>
            </a:r>
          </a:p>
          <a:p>
            <a:pPr marL="0" indent="0">
              <a:buNone/>
            </a:pPr>
            <a:r>
              <a:rPr lang="pt-BR" altLang="zh-TW" sz="2800" dirty="0">
                <a:latin typeface="Consolas" panose="020B0609020204030204" pitchFamily="49" charset="0"/>
              </a:rPr>
              <a:t>for card_type in card_types:</a:t>
            </a:r>
          </a:p>
          <a:p>
            <a:pPr marL="0" indent="0">
              <a:buNone/>
            </a:pPr>
            <a:r>
              <a:rPr lang="pt-BR" altLang="zh-TW" sz="2800" dirty="0">
                <a:latin typeface="Consolas" panose="020B0609020204030204" pitchFamily="49" charset="0"/>
              </a:rPr>
              <a:t>    for card_number in card_numbers:</a:t>
            </a:r>
          </a:p>
          <a:p>
            <a:pPr marL="0" indent="0">
              <a:buNone/>
            </a:pPr>
            <a:r>
              <a:rPr lang="pt-BR" altLang="zh-TW" sz="2800" dirty="0">
                <a:latin typeface="Consolas" panose="020B0609020204030204" pitchFamily="49" charset="0"/>
              </a:rPr>
              <a:t>        deck.append((card_type,card_number))</a:t>
            </a:r>
          </a:p>
          <a:p>
            <a:pPr marL="0" indent="0">
              <a:buNone/>
            </a:pPr>
            <a:r>
              <a:rPr lang="pt-BR" altLang="zh-TW" sz="2800" dirty="0">
                <a:latin typeface="Consolas" panose="020B0609020204030204" pitchFamily="49" charset="0"/>
              </a:rPr>
              <a:t>print(deck)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B7328D6-38A6-4F17-8280-8F94AA59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791" y="528718"/>
            <a:ext cx="4987009" cy="62631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產生</a:t>
            </a:r>
            <a:r>
              <a:rPr lang="en-US" altLang="zh-TW" dirty="0"/>
              <a:t>52</a:t>
            </a:r>
            <a:r>
              <a:rPr lang="zh-TW" altLang="en-US" dirty="0"/>
              <a:t>張撲克牌程式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AE3938-F77E-4FB6-A554-F1B46BBD95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3231" y="3341295"/>
            <a:ext cx="2831268" cy="3060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B9EC99-A243-41BD-A774-6F1713D1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814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049B6A0-041C-4225-AF81-1F168125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11" y="1699232"/>
            <a:ext cx="10908977" cy="4863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altLang="zh-TW" sz="3000" dirty="0">
                <a:latin typeface="Consolas" panose="020B06090202040302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pt-BR" altLang="zh-TW" sz="3000" dirty="0">
                <a:latin typeface="Consolas" panose="020B0609020204030204" pitchFamily="49" charset="0"/>
              </a:rPr>
              <a:t> card_types = ['</a:t>
            </a:r>
            <a:r>
              <a:rPr lang="zh-TW" altLang="en-US" sz="3000" dirty="0">
                <a:latin typeface="Consolas" panose="020B0609020204030204" pitchFamily="49" charset="0"/>
              </a:rPr>
              <a:t>黑桃</a:t>
            </a:r>
            <a:r>
              <a:rPr lang="en-US" altLang="zh-TW" sz="3000" dirty="0">
                <a:latin typeface="Consolas" panose="020B0609020204030204" pitchFamily="49" charset="0"/>
              </a:rPr>
              <a:t>', '</a:t>
            </a:r>
            <a:r>
              <a:rPr lang="zh-TW" altLang="en-US" sz="3000" dirty="0">
                <a:latin typeface="Consolas" panose="020B0609020204030204" pitchFamily="49" charset="0"/>
              </a:rPr>
              <a:t>紅心</a:t>
            </a:r>
            <a:r>
              <a:rPr lang="en-US" altLang="zh-TW" sz="3000" dirty="0">
                <a:latin typeface="Consolas" panose="020B0609020204030204" pitchFamily="49" charset="0"/>
              </a:rPr>
              <a:t>', '</a:t>
            </a:r>
            <a:r>
              <a:rPr lang="zh-TW" altLang="en-US" sz="3000" dirty="0">
                <a:latin typeface="Consolas" panose="020B0609020204030204" pitchFamily="49" charset="0"/>
              </a:rPr>
              <a:t>梅花</a:t>
            </a:r>
            <a:r>
              <a:rPr lang="en-US" altLang="zh-TW" sz="3000" dirty="0">
                <a:latin typeface="Consolas" panose="020B0609020204030204" pitchFamily="49" charset="0"/>
              </a:rPr>
              <a:t>', '</a:t>
            </a:r>
            <a:r>
              <a:rPr lang="zh-TW" altLang="en-US" sz="3000" dirty="0">
                <a:latin typeface="Consolas" panose="020B0609020204030204" pitchFamily="49" charset="0"/>
              </a:rPr>
              <a:t>方塊</a:t>
            </a:r>
            <a:r>
              <a:rPr lang="en-US" altLang="zh-TW" sz="3000" dirty="0">
                <a:latin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en-US" altLang="zh-TW" sz="3000" dirty="0">
                <a:latin typeface="Consolas" panose="020B0609020204030204" pitchFamily="49" charset="0"/>
              </a:rPr>
              <a:t> </a:t>
            </a:r>
            <a:r>
              <a:rPr lang="pt-BR" altLang="zh-TW" sz="3000" dirty="0">
                <a:latin typeface="Consolas" panose="020B0609020204030204" pitchFamily="49" charset="0"/>
              </a:rPr>
              <a:t>card_numbers = ['A','2','3','4','5','6','7','8','9','10','J','Q','K']</a:t>
            </a:r>
          </a:p>
          <a:p>
            <a:pPr marL="0" indent="0">
              <a:buNone/>
            </a:pPr>
            <a:r>
              <a:rPr lang="pt-BR" altLang="zh-TW" sz="3000" dirty="0">
                <a:latin typeface="Consolas" panose="020B0609020204030204" pitchFamily="49" charset="0"/>
              </a:rPr>
              <a:t> deck = list()</a:t>
            </a:r>
          </a:p>
          <a:p>
            <a:pPr marL="0" indent="0">
              <a:buNone/>
            </a:pPr>
            <a:r>
              <a:rPr lang="pt-BR" altLang="zh-TW" sz="3000" dirty="0">
                <a:latin typeface="Consolas" panose="020B0609020204030204" pitchFamily="49" charset="0"/>
              </a:rPr>
              <a:t> for card_type in card_types:</a:t>
            </a:r>
          </a:p>
          <a:p>
            <a:pPr marL="0" indent="0">
              <a:buNone/>
            </a:pPr>
            <a:r>
              <a:rPr lang="pt-BR" altLang="zh-TW" sz="3000" dirty="0">
                <a:latin typeface="Consolas" panose="020B0609020204030204" pitchFamily="49" charset="0"/>
              </a:rPr>
              <a:t>     for card_number in card_numbers:</a:t>
            </a:r>
          </a:p>
          <a:p>
            <a:pPr marL="0" indent="0">
              <a:buNone/>
            </a:pPr>
            <a:r>
              <a:rPr lang="pt-BR" altLang="zh-TW" sz="3000" dirty="0">
                <a:latin typeface="Consolas" panose="020B0609020204030204" pitchFamily="49" charset="0"/>
              </a:rPr>
              <a:t>         deck.append((card_type,card_number))    </a:t>
            </a:r>
          </a:p>
          <a:p>
            <a:pPr marL="0" indent="0">
              <a:buNone/>
            </a:pPr>
            <a:r>
              <a:rPr lang="pt-BR" altLang="zh-TW" sz="3000" dirty="0">
                <a:latin typeface="Consolas" panose="020B0609020204030204" pitchFamily="49" charset="0"/>
              </a:rPr>
              <a:t> random.shuffle(deck)</a:t>
            </a:r>
          </a:p>
          <a:p>
            <a:pPr marL="0" indent="0">
              <a:buNone/>
            </a:pPr>
            <a:r>
              <a:rPr lang="pt-BR" altLang="zh-TW" sz="3000" dirty="0">
                <a:latin typeface="Consolas" panose="020B0609020204030204" pitchFamily="49" charset="0"/>
              </a:rPr>
              <a:t> cards = deck[0:5]</a:t>
            </a:r>
          </a:p>
          <a:p>
            <a:pPr marL="0" indent="0">
              <a:buNone/>
            </a:pPr>
            <a:r>
              <a:rPr lang="pt-BR" altLang="zh-TW" sz="3000" dirty="0">
                <a:latin typeface="Consolas" panose="020B0609020204030204" pitchFamily="49" charset="0"/>
              </a:rPr>
              <a:t> print(cards)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714AE0-064B-4C22-B69A-A29BDA4E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296" y="713956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撲克牌發牌程式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5AE72-4868-4B7D-87D4-8AFB59DF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70259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792EFF4-01FC-41D3-B23A-85589CEBD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137" y="1504782"/>
            <a:ext cx="751572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n = int(input("</a:t>
            </a:r>
            <a:r>
              <a:rPr lang="zh-TW" altLang="zh-TW" dirty="0">
                <a:latin typeface="Consolas" panose="020B0609020204030204" pitchFamily="49" charset="0"/>
              </a:rPr>
              <a:t>請輸入一個數：</a:t>
            </a:r>
            <a:r>
              <a:rPr lang="en-US" altLang="zh-TW" dirty="0">
                <a:latin typeface="Consolas" panose="020B0609020204030204" pitchFamily="49" charset="0"/>
              </a:rPr>
              <a:t>"))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is_prime</a:t>
            </a:r>
            <a:r>
              <a:rPr lang="en-US" altLang="zh-TW" dirty="0">
                <a:latin typeface="Consolas" panose="020B0609020204030204" pitchFamily="49" charset="0"/>
              </a:rPr>
              <a:t> = True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for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in range(2, n):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if n %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== 0: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print("{}</a:t>
            </a:r>
            <a:r>
              <a:rPr lang="zh-TW" altLang="zh-TW" dirty="0">
                <a:latin typeface="Consolas" panose="020B0609020204030204" pitchFamily="49" charset="0"/>
              </a:rPr>
              <a:t>不是質數！</a:t>
            </a:r>
            <a:r>
              <a:rPr lang="en-US" altLang="zh-TW" dirty="0">
                <a:latin typeface="Consolas" panose="020B0609020204030204" pitchFamily="49" charset="0"/>
              </a:rPr>
              <a:t>".format(n))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latin typeface="Consolas" panose="020B0609020204030204" pitchFamily="49" charset="0"/>
              </a:rPr>
              <a:t>is_prime</a:t>
            </a:r>
            <a:r>
              <a:rPr lang="en-US" altLang="zh-TW" dirty="0">
                <a:latin typeface="Consolas" panose="020B0609020204030204" pitchFamily="49" charset="0"/>
              </a:rPr>
              <a:t> = False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break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if </a:t>
            </a:r>
            <a:r>
              <a:rPr lang="en-US" altLang="zh-TW" dirty="0" err="1">
                <a:latin typeface="Consolas" panose="020B0609020204030204" pitchFamily="49" charset="0"/>
              </a:rPr>
              <a:t>is_prime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print("{}</a:t>
            </a:r>
            <a:r>
              <a:rPr lang="zh-TW" altLang="zh-TW" dirty="0">
                <a:latin typeface="Consolas" panose="020B0609020204030204" pitchFamily="49" charset="0"/>
              </a:rPr>
              <a:t>是質數！</a:t>
            </a:r>
            <a:r>
              <a:rPr lang="en-US" altLang="zh-TW" dirty="0">
                <a:latin typeface="Consolas" panose="020B0609020204030204" pitchFamily="49" charset="0"/>
              </a:rPr>
              <a:t>".format(n))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1FD9C9-4AA2-4EB0-92A1-9A70C9BF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063" y="371516"/>
            <a:ext cx="4297200" cy="798806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dirty="0"/>
              <a:t>使用</a:t>
            </a:r>
            <a:r>
              <a:rPr lang="en-US" altLang="zh-TW" sz="4000" dirty="0"/>
              <a:t>python</a:t>
            </a:r>
            <a:r>
              <a:rPr lang="zh-TW" altLang="en-US" sz="4000" dirty="0"/>
              <a:t>程式</a:t>
            </a:r>
            <a:br>
              <a:rPr lang="en-US" altLang="zh-TW" sz="4000" dirty="0"/>
            </a:br>
            <a:r>
              <a:rPr lang="zh-TW" altLang="en-US" sz="4000" dirty="0"/>
              <a:t>來判斷質數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F33DBA-EDFD-435E-BB3C-2F28510C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5508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A03B35A-CCD7-4FBC-BBC8-A636A4F9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128" y="697913"/>
            <a:ext cx="38862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發牌示意圖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003677D-F237-4002-8702-701EB23EF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6950" y="1494099"/>
            <a:ext cx="8798100" cy="4860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D2704D-512F-4F36-BBBE-94842285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1316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6F64FA9-52F8-44F5-9ACE-7C7A6330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92" y="1086643"/>
            <a:ext cx="10515600" cy="5452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print("</a:t>
            </a:r>
            <a:r>
              <a:rPr lang="zh-TW" altLang="en-US" sz="2400" dirty="0">
                <a:latin typeface="Consolas" panose="020B0609020204030204" pitchFamily="49" charset="0"/>
              </a:rPr>
              <a:t>你的牌是：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r>
              <a:rPr lang="pt-BR" altLang="zh-TW" sz="2400" dirty="0">
                <a:latin typeface="Consolas" panose="020B0609020204030204" pitchFamily="49" charset="0"/>
              </a:rPr>
              <a:t>for i in range(5):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     print("#{}:{}\t{}".format(i, cards[i][0], cards[i][1]))</a:t>
            </a:r>
          </a:p>
          <a:p>
            <a:pPr marL="0" indent="0">
              <a:buNone/>
            </a:pPr>
            <a:endParaRPr lang="pt-BR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 changed = input("</a:t>
            </a:r>
            <a:r>
              <a:rPr lang="zh-TW" altLang="en-US" sz="2400" dirty="0">
                <a:latin typeface="Consolas" panose="020B0609020204030204" pitchFamily="49" charset="0"/>
              </a:rPr>
              <a:t>請輸入你想要換的牌（用空白隔開）：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r>
              <a:rPr lang="pt-BR" altLang="zh-TW" sz="2400" dirty="0">
                <a:latin typeface="Consolas" panose="020B0609020204030204" pitchFamily="49" charset="0"/>
              </a:rPr>
              <a:t>changed_index = changed.split()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 card_top = 5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 for i in range(len(changed_index)):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     cards[int(changed_index[i])] = deck[card_top]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     card_top += 1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 for i in range(5):</a:t>
            </a:r>
          </a:p>
          <a:p>
            <a:pPr marL="0" indent="0">
              <a:buNone/>
            </a:pPr>
            <a:r>
              <a:rPr lang="pt-BR" altLang="zh-TW" sz="2400" dirty="0">
                <a:latin typeface="Consolas" panose="020B0609020204030204" pitchFamily="49" charset="0"/>
              </a:rPr>
              <a:t>     print("#{}:{}\t{}".format(i, cards[i][0], cards[i][1]))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BE8663E-8439-4DA8-BE1A-39213510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505546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抽換牌介面程式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4EFAC1-3535-486A-8379-B6447573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823018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53AF4ED-65CC-4B4F-BD80-AB6576F1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768516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抽換牌時變數的運用與變化情形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CAF0BC2-558D-4DEC-B96B-D685D1A21BD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86" y="1676983"/>
            <a:ext cx="8673027" cy="4932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9E2A55-025A-4717-AB20-2E7E7D45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5177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C57B82-356C-42D4-BF38-8E76F5C5C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1579562"/>
            <a:ext cx="118340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TW" dirty="0">
                <a:latin typeface="Consolas" panose="020B0609020204030204" pitchFamily="49" charset="0"/>
              </a:rPr>
              <a:t>changed = input("</a:t>
            </a:r>
            <a:r>
              <a:rPr lang="zh-TW" altLang="en-US" dirty="0">
                <a:latin typeface="Consolas" panose="020B0609020204030204" pitchFamily="49" charset="0"/>
              </a:rPr>
              <a:t>請輸入你想要換的牌（用空白隔開）：</a:t>
            </a:r>
            <a:r>
              <a:rPr lang="en-US" altLang="zh-TW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pt-BR" altLang="zh-TW" dirty="0">
                <a:latin typeface="Consolas" panose="020B0609020204030204" pitchFamily="49" charset="0"/>
              </a:rPr>
              <a:t>changed_index = changed.split()</a:t>
            </a:r>
          </a:p>
          <a:p>
            <a:pPr marL="0" indent="0">
              <a:buNone/>
            </a:pPr>
            <a:r>
              <a:rPr lang="pt-BR" altLang="zh-TW" dirty="0">
                <a:latin typeface="Consolas" panose="020B0609020204030204" pitchFamily="49" charset="0"/>
              </a:rPr>
              <a:t>card_top = 5</a:t>
            </a:r>
          </a:p>
          <a:p>
            <a:pPr marL="0" indent="0">
              <a:buNone/>
            </a:pPr>
            <a:r>
              <a:rPr lang="pt-BR" altLang="zh-TW" dirty="0">
                <a:latin typeface="Consolas" panose="020B0609020204030204" pitchFamily="49" charset="0"/>
              </a:rPr>
              <a:t>for i in range(len(changed_index)):</a:t>
            </a:r>
          </a:p>
          <a:p>
            <a:pPr marL="0" indent="0">
              <a:buNone/>
            </a:pPr>
            <a:r>
              <a:rPr lang="pt-BR" altLang="zh-TW" dirty="0">
                <a:latin typeface="Consolas" panose="020B0609020204030204" pitchFamily="49" charset="0"/>
              </a:rPr>
              <a:t>    cards[int(changed_index[i])] = deck[card_top]</a:t>
            </a:r>
          </a:p>
          <a:p>
            <a:pPr marL="0" indent="0">
              <a:buNone/>
            </a:pPr>
            <a:r>
              <a:rPr lang="pt-BR" altLang="zh-TW" dirty="0">
                <a:latin typeface="Consolas" panose="020B0609020204030204" pitchFamily="49" charset="0"/>
              </a:rPr>
              <a:t>    card_top += 1</a:t>
            </a:r>
          </a:p>
          <a:p>
            <a:pPr marL="0" indent="0">
              <a:buNone/>
            </a:pPr>
            <a:r>
              <a:rPr lang="pt-BR" altLang="zh-TW" dirty="0">
                <a:latin typeface="Consolas" panose="020B0609020204030204" pitchFamily="49" charset="0"/>
              </a:rPr>
              <a:t>cards.sort(key = operator.itemgetter(1))</a:t>
            </a:r>
          </a:p>
          <a:p>
            <a:pPr marL="0" indent="0">
              <a:buNone/>
            </a:pPr>
            <a:r>
              <a:rPr lang="pt-BR" altLang="zh-TW" dirty="0">
                <a:latin typeface="Consolas" panose="020B0609020204030204" pitchFamily="49" charset="0"/>
              </a:rPr>
              <a:t>for i in range(5):</a:t>
            </a:r>
          </a:p>
          <a:p>
            <a:pPr marL="0" indent="0">
              <a:buNone/>
            </a:pPr>
            <a:r>
              <a:rPr lang="pt-BR" altLang="zh-TW" dirty="0">
                <a:latin typeface="Consolas" panose="020B0609020204030204" pitchFamily="49" charset="0"/>
              </a:rPr>
              <a:t>    print("#{}:{}\t{}".format(i, cards[i][0], cards[i][1]))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1E6967B-27A3-46BC-BE7A-BC53482C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81037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輸出時加上排序功能的程式碼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676069-D818-451A-92F3-902CC87C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7706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C7C77F-BE79-4419-89C8-C4F0195A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2" y="1802773"/>
            <a:ext cx="692034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for n in range(100,201):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is_prime</a:t>
            </a:r>
            <a:r>
              <a:rPr lang="en-US" altLang="zh-TW" dirty="0">
                <a:latin typeface="Consolas" panose="020B0609020204030204" pitchFamily="49" charset="0"/>
              </a:rPr>
              <a:t> = True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for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in range(2, n):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if n %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== 0: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    print("{}</a:t>
            </a:r>
            <a:r>
              <a:rPr lang="zh-TW" altLang="zh-TW" dirty="0">
                <a:latin typeface="Consolas" panose="020B0609020204030204" pitchFamily="49" charset="0"/>
              </a:rPr>
              <a:t>不是質數！</a:t>
            </a:r>
            <a:r>
              <a:rPr lang="en-US" altLang="zh-TW" dirty="0">
                <a:latin typeface="Consolas" panose="020B0609020204030204" pitchFamily="49" charset="0"/>
              </a:rPr>
              <a:t>".format(n))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    </a:t>
            </a:r>
            <a:r>
              <a:rPr lang="en-US" altLang="zh-TW" dirty="0" err="1">
                <a:latin typeface="Consolas" panose="020B0609020204030204" pitchFamily="49" charset="0"/>
              </a:rPr>
              <a:t>is_prime</a:t>
            </a:r>
            <a:r>
              <a:rPr lang="en-US" altLang="zh-TW" dirty="0">
                <a:latin typeface="Consolas" panose="020B0609020204030204" pitchFamily="49" charset="0"/>
              </a:rPr>
              <a:t> = False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    break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if </a:t>
            </a:r>
            <a:r>
              <a:rPr lang="en-US" altLang="zh-TW" dirty="0" err="1">
                <a:latin typeface="Consolas" panose="020B0609020204030204" pitchFamily="49" charset="0"/>
              </a:rPr>
              <a:t>is_prime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  <a:endParaRPr lang="zh-TW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print("{}</a:t>
            </a:r>
            <a:r>
              <a:rPr lang="zh-TW" altLang="zh-TW" dirty="0">
                <a:latin typeface="Consolas" panose="020B0609020204030204" pitchFamily="49" charset="0"/>
              </a:rPr>
              <a:t>是質數！</a:t>
            </a:r>
            <a:r>
              <a:rPr lang="en-US" altLang="zh-TW" dirty="0">
                <a:latin typeface="Consolas" panose="020B0609020204030204" pitchFamily="49" charset="0"/>
              </a:rPr>
              <a:t>".format(n))</a:t>
            </a:r>
            <a:endParaRPr lang="zh-TW" altLang="zh-TW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EBFF594-861C-4E28-B015-D360B2E3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81037"/>
            <a:ext cx="3886200" cy="473075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dirty="0"/>
              <a:t>找出</a:t>
            </a:r>
            <a:r>
              <a:rPr lang="en-US" altLang="zh-TW" sz="4000" dirty="0"/>
              <a:t>100~200</a:t>
            </a:r>
            <a:br>
              <a:rPr lang="en-US" altLang="zh-TW" sz="4000" dirty="0"/>
            </a:br>
            <a:r>
              <a:rPr lang="zh-TW" altLang="en-US" sz="4000" dirty="0"/>
              <a:t>之間所有的質數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5F4B8B-A713-4827-B98B-B65E98353F79}"/>
              </a:ext>
            </a:extLst>
          </p:cNvPr>
          <p:cNvGrpSpPr/>
          <p:nvPr/>
        </p:nvGrpSpPr>
        <p:grpSpPr>
          <a:xfrm>
            <a:off x="7467600" y="2085474"/>
            <a:ext cx="3497179" cy="3785937"/>
            <a:chOff x="7620000" y="2085474"/>
            <a:chExt cx="3497179" cy="3785937"/>
          </a:xfrm>
        </p:grpSpPr>
        <p:sp>
          <p:nvSpPr>
            <p:cNvPr id="7" name="矩形: 摺角紙張 6">
              <a:extLst>
                <a:ext uri="{FF2B5EF4-FFF2-40B4-BE49-F238E27FC236}">
                  <a16:creationId xmlns:a16="http://schemas.microsoft.com/office/drawing/2014/main" id="{89E7CFAC-E664-440A-BE65-AC025FA74917}"/>
                </a:ext>
              </a:extLst>
            </p:cNvPr>
            <p:cNvSpPr/>
            <p:nvPr/>
          </p:nvSpPr>
          <p:spPr>
            <a:xfrm>
              <a:off x="7620000" y="2085474"/>
              <a:ext cx="3497179" cy="3785937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09AFFDB-07ED-4ABC-B1CD-646C6FCAB7FD}"/>
                </a:ext>
              </a:extLst>
            </p:cNvPr>
            <p:cNvSpPr txBox="1"/>
            <p:nvPr/>
          </p:nvSpPr>
          <p:spPr>
            <a:xfrm>
              <a:off x="8085220" y="2639614"/>
              <a:ext cx="2566738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</a:t>
              </a:r>
              <a:r>
                <a:rPr lang="zh-TW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不是質數！</a:t>
              </a:r>
            </a:p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101</a:t>
              </a:r>
              <a:r>
                <a:rPr lang="zh-TW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是質數！</a:t>
              </a:r>
            </a:p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102</a:t>
              </a:r>
              <a:r>
                <a:rPr lang="zh-TW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不是質數！</a:t>
              </a:r>
            </a:p>
            <a:p>
              <a:r>
                <a:rPr lang="zh-TW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（略）</a:t>
              </a:r>
            </a:p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198</a:t>
              </a:r>
              <a:r>
                <a:rPr lang="zh-TW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不是質數！</a:t>
              </a:r>
            </a:p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199</a:t>
              </a:r>
              <a:r>
                <a:rPr lang="zh-TW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是質數！</a:t>
              </a:r>
            </a:p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200</a:t>
              </a:r>
              <a:r>
                <a:rPr lang="zh-TW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不是質數！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5BB5E6-E664-4A9D-88CC-D0CF9D80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34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BAF2853-37DF-4AB1-8C0A-24FC5E1F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8" y="1268699"/>
            <a:ext cx="8228479" cy="51022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def </a:t>
            </a:r>
            <a:r>
              <a:rPr lang="en-US" altLang="zh-TW" sz="4000" dirty="0" err="1">
                <a:latin typeface="Consolas" panose="020B0609020204030204" pitchFamily="49" charset="0"/>
              </a:rPr>
              <a:t>sub_a</a:t>
            </a:r>
            <a:r>
              <a:rPr lang="en-US" altLang="zh-TW" sz="4000" dirty="0">
                <a:latin typeface="Consolas" panose="020B0609020204030204" pitchFamily="49" charset="0"/>
              </a:rPr>
              <a:t>():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    print("</a:t>
            </a:r>
            <a:r>
              <a:rPr lang="zh-TW" altLang="zh-TW" sz="4000" dirty="0">
                <a:latin typeface="Consolas" panose="020B0609020204030204" pitchFamily="49" charset="0"/>
              </a:rPr>
              <a:t>我是副程式</a:t>
            </a:r>
            <a:r>
              <a:rPr lang="en-US" altLang="zh-TW" sz="4000" dirty="0">
                <a:latin typeface="Consolas" panose="020B0609020204030204" pitchFamily="49" charset="0"/>
              </a:rPr>
              <a:t>A")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 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def </a:t>
            </a:r>
            <a:r>
              <a:rPr lang="en-US" altLang="zh-TW" sz="4000" dirty="0" err="1">
                <a:latin typeface="Consolas" panose="020B0609020204030204" pitchFamily="49" charset="0"/>
              </a:rPr>
              <a:t>sub_b</a:t>
            </a:r>
            <a:r>
              <a:rPr lang="en-US" altLang="zh-TW" sz="4000" dirty="0">
                <a:latin typeface="Consolas" panose="020B0609020204030204" pitchFamily="49" charset="0"/>
              </a:rPr>
              <a:t>():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    print("</a:t>
            </a:r>
            <a:r>
              <a:rPr lang="zh-TW" altLang="zh-TW" sz="4000" dirty="0">
                <a:latin typeface="Consolas" panose="020B0609020204030204" pitchFamily="49" charset="0"/>
              </a:rPr>
              <a:t>我是副程式</a:t>
            </a:r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r>
              <a:rPr lang="zh-TW" altLang="zh-TW" sz="4000" dirty="0">
                <a:latin typeface="Consolas" panose="020B0609020204030204" pitchFamily="49" charset="0"/>
              </a:rPr>
              <a:t>，我有一個傳回值</a:t>
            </a:r>
            <a:r>
              <a:rPr lang="en-US" altLang="zh-TW" sz="4000" dirty="0">
                <a:latin typeface="Consolas" panose="020B0609020204030204" pitchFamily="49" charset="0"/>
              </a:rPr>
              <a:t>")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    return 5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 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 err="1">
                <a:latin typeface="Consolas" panose="020B0609020204030204" pitchFamily="49" charset="0"/>
              </a:rPr>
              <a:t>sub_a</a:t>
            </a:r>
            <a:r>
              <a:rPr lang="en-US" altLang="zh-TW" sz="4000" dirty="0">
                <a:latin typeface="Consolas" panose="020B0609020204030204" pitchFamily="49" charset="0"/>
              </a:rPr>
              <a:t>()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print(</a:t>
            </a:r>
            <a:r>
              <a:rPr lang="en-US" altLang="zh-TW" sz="4000" dirty="0" err="1">
                <a:latin typeface="Consolas" panose="020B0609020204030204" pitchFamily="49" charset="0"/>
              </a:rPr>
              <a:t>sub_b</a:t>
            </a:r>
            <a:r>
              <a:rPr lang="en-US" altLang="zh-TW" sz="4000" dirty="0">
                <a:latin typeface="Consolas" panose="020B0609020204030204" pitchFamily="49" charset="0"/>
              </a:rPr>
              <a:t>())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 err="1">
                <a:latin typeface="Consolas" panose="020B0609020204030204" pitchFamily="49" charset="0"/>
              </a:rPr>
              <a:t>sub_a</a:t>
            </a:r>
            <a:r>
              <a:rPr lang="en-US" altLang="zh-TW" sz="4000" dirty="0">
                <a:latin typeface="Consolas" panose="020B0609020204030204" pitchFamily="49" charset="0"/>
              </a:rPr>
              <a:t>()</a:t>
            </a:r>
            <a:endParaRPr lang="zh-TW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</a:rPr>
              <a:t>print(</a:t>
            </a:r>
            <a:r>
              <a:rPr lang="en-US" altLang="zh-TW" sz="4000" dirty="0" err="1">
                <a:latin typeface="Consolas" panose="020B0609020204030204" pitchFamily="49" charset="0"/>
              </a:rPr>
              <a:t>sub_b</a:t>
            </a:r>
            <a:r>
              <a:rPr lang="en-US" altLang="zh-TW" sz="4000" dirty="0">
                <a:latin typeface="Consolas" panose="020B0609020204030204" pitchFamily="49" charset="0"/>
              </a:rPr>
              <a:t>())</a:t>
            </a:r>
            <a:endParaRPr lang="zh-TW" altLang="zh-TW" sz="4000" dirty="0">
              <a:latin typeface="Consolas" panose="020B0609020204030204" pitchFamily="49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F3AC3C6-2842-4238-AD12-FE9F193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669" y="681037"/>
            <a:ext cx="5264857" cy="393699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/>
              <a:t>利用副程式機制來簡化重複使用的部份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AB201D-8254-4C37-A466-FFC9B9AD1C0B}"/>
              </a:ext>
            </a:extLst>
          </p:cNvPr>
          <p:cNvSpPr txBox="1"/>
          <p:nvPr/>
        </p:nvSpPr>
        <p:spPr>
          <a:xfrm>
            <a:off x="5931410" y="4643299"/>
            <a:ext cx="52648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def 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副程式名稱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參數列表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要執行的程式碼區塊</a:t>
            </a:r>
          </a:p>
          <a:p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eturn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傳回值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5B9B9F-883F-4EA4-B66B-3DCAA689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7798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1625006-D404-490B-AE35-3E94FDFB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045" y="2128168"/>
            <a:ext cx="4935955" cy="308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def </a:t>
            </a:r>
            <a:r>
              <a:rPr lang="en-US" altLang="zh-TW" sz="3200" dirty="0" err="1">
                <a:latin typeface="Consolas" panose="020B0609020204030204" pitchFamily="49" charset="0"/>
              </a:rPr>
              <a:t>draw_bar</a:t>
            </a:r>
            <a:r>
              <a:rPr lang="en-US" altLang="zh-TW" sz="3200" dirty="0">
                <a:latin typeface="Consolas" panose="020B0609020204030204" pitchFamily="49" charset="0"/>
              </a:rPr>
              <a:t>(n):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  print("*" * n)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  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for </a:t>
            </a:r>
            <a:r>
              <a:rPr lang="en-US" altLang="zh-TW" sz="3200" dirty="0" err="1">
                <a:latin typeface="Consolas" panose="020B0609020204030204" pitchFamily="49" charset="0"/>
              </a:rPr>
              <a:t>i</a:t>
            </a:r>
            <a:r>
              <a:rPr lang="en-US" altLang="zh-TW" sz="3200" dirty="0">
                <a:latin typeface="Consolas" panose="020B0609020204030204" pitchFamily="49" charset="0"/>
              </a:rPr>
              <a:t> in range(1, 11):</a:t>
            </a:r>
            <a:endParaRPr lang="zh-TW" altLang="zh-TW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    </a:t>
            </a:r>
            <a:r>
              <a:rPr lang="en-US" altLang="zh-TW" sz="3200" dirty="0" err="1">
                <a:latin typeface="Consolas" panose="020B0609020204030204" pitchFamily="49" charset="0"/>
              </a:rPr>
              <a:t>draw_bar</a:t>
            </a:r>
            <a:r>
              <a:rPr lang="en-US" altLang="zh-TW" sz="3200" dirty="0"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latin typeface="Consolas" panose="020B0609020204030204" pitchFamily="49" charset="0"/>
              </a:rPr>
              <a:t>i</a:t>
            </a:r>
            <a:r>
              <a:rPr lang="en-US" altLang="zh-TW" sz="3200" dirty="0">
                <a:latin typeface="Consolas" panose="020B0609020204030204" pitchFamily="49" charset="0"/>
              </a:rPr>
              <a:t>)</a:t>
            </a:r>
            <a:endParaRPr lang="zh-TW" altLang="en-US" sz="3200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5B0BE91-5C2E-4D83-8E85-5CEF0068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979" y="444499"/>
            <a:ext cx="3886200" cy="473075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dirty="0"/>
              <a:t>輸出簡易圖形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51ED01-D86D-4B1B-BA3D-7B7A5D85EA2D}"/>
              </a:ext>
            </a:extLst>
          </p:cNvPr>
          <p:cNvGrpSpPr/>
          <p:nvPr/>
        </p:nvGrpSpPr>
        <p:grpSpPr>
          <a:xfrm>
            <a:off x="7307179" y="1887370"/>
            <a:ext cx="3007895" cy="3478017"/>
            <a:chOff x="7307179" y="1887370"/>
            <a:chExt cx="3007895" cy="3478017"/>
          </a:xfrm>
        </p:grpSpPr>
        <p:sp>
          <p:nvSpPr>
            <p:cNvPr id="8" name="矩形: 摺角紙張 7">
              <a:extLst>
                <a:ext uri="{FF2B5EF4-FFF2-40B4-BE49-F238E27FC236}">
                  <a16:creationId xmlns:a16="http://schemas.microsoft.com/office/drawing/2014/main" id="{254F2D92-530C-4C45-84D2-914EC16FA7AD}"/>
                </a:ext>
              </a:extLst>
            </p:cNvPr>
            <p:cNvSpPr/>
            <p:nvPr/>
          </p:nvSpPr>
          <p:spPr>
            <a:xfrm>
              <a:off x="7307179" y="1887370"/>
              <a:ext cx="3007895" cy="3478017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F7BEDDA-D263-4F3C-8F60-77B54691388D}"/>
                </a:ext>
              </a:extLst>
            </p:cNvPr>
            <p:cNvSpPr txBox="1"/>
            <p:nvPr/>
          </p:nvSpPr>
          <p:spPr>
            <a:xfrm>
              <a:off x="7801476" y="2041328"/>
              <a:ext cx="2019300" cy="3170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000" dirty="0"/>
                <a:t>*</a:t>
              </a:r>
              <a:endParaRPr lang="zh-TW" altLang="zh-TW" sz="2000" dirty="0"/>
            </a:p>
            <a:p>
              <a:r>
                <a:rPr lang="en-US" altLang="zh-TW" sz="2000" dirty="0"/>
                <a:t>**</a:t>
              </a:r>
              <a:endParaRPr lang="zh-TW" altLang="zh-TW" sz="2000" dirty="0"/>
            </a:p>
            <a:p>
              <a:r>
                <a:rPr lang="en-US" altLang="zh-TW" sz="2000" dirty="0"/>
                <a:t>***</a:t>
              </a:r>
              <a:endParaRPr lang="zh-TW" altLang="zh-TW" sz="2000" dirty="0"/>
            </a:p>
            <a:p>
              <a:r>
                <a:rPr lang="en-US" altLang="zh-TW" sz="2000" dirty="0"/>
                <a:t>****</a:t>
              </a:r>
              <a:endParaRPr lang="zh-TW" altLang="zh-TW" sz="2000" dirty="0"/>
            </a:p>
            <a:p>
              <a:r>
                <a:rPr lang="en-US" altLang="zh-TW" sz="2000" dirty="0"/>
                <a:t>*****</a:t>
              </a:r>
              <a:endParaRPr lang="zh-TW" altLang="zh-TW" sz="2000" dirty="0"/>
            </a:p>
            <a:p>
              <a:r>
                <a:rPr lang="en-US" altLang="zh-TW" sz="2000" dirty="0"/>
                <a:t>******</a:t>
              </a:r>
              <a:endParaRPr lang="zh-TW" altLang="zh-TW" sz="2000" dirty="0"/>
            </a:p>
            <a:p>
              <a:r>
                <a:rPr lang="en-US" altLang="zh-TW" sz="2000" dirty="0"/>
                <a:t>*******</a:t>
              </a:r>
              <a:endParaRPr lang="zh-TW" altLang="zh-TW" sz="2000" dirty="0"/>
            </a:p>
            <a:p>
              <a:r>
                <a:rPr lang="en-US" altLang="zh-TW" sz="2000" dirty="0"/>
                <a:t>********</a:t>
              </a:r>
              <a:endParaRPr lang="zh-TW" altLang="zh-TW" sz="2000" dirty="0"/>
            </a:p>
            <a:p>
              <a:r>
                <a:rPr lang="en-US" altLang="zh-TW" sz="2000" dirty="0"/>
                <a:t>*********</a:t>
              </a:r>
              <a:endParaRPr lang="zh-TW" altLang="zh-TW" sz="2000" dirty="0"/>
            </a:p>
            <a:p>
              <a:r>
                <a:rPr lang="en-US" altLang="zh-TW" sz="2000" dirty="0"/>
                <a:t>**********</a:t>
              </a:r>
              <a:endParaRPr lang="zh-TW" altLang="zh-TW" sz="2000" dirty="0"/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84C0BA-EA72-4941-A46F-96A673BF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3145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5CE22F0-849E-4C76-A4DD-62D8242A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1" y="2140146"/>
            <a:ext cx="5065295" cy="439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def </a:t>
            </a:r>
            <a:r>
              <a:rPr lang="en-US" altLang="zh-TW" sz="2400" dirty="0" err="1">
                <a:latin typeface="Consolas" panose="020B0609020204030204" pitchFamily="49" charset="0"/>
              </a:rPr>
              <a:t>is_prime</a:t>
            </a:r>
            <a:r>
              <a:rPr lang="en-US" altLang="zh-TW" sz="2400" dirty="0">
                <a:latin typeface="Consolas" panose="020B0609020204030204" pitchFamily="49" charset="0"/>
              </a:rPr>
              <a:t>(x):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ret = True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for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in range(2, x):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    if x %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== 0: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        ret = False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        break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return ret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8E33021-FD9D-47E2-8B73-D1327619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947" y="240632"/>
            <a:ext cx="4682209" cy="1347536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/>
              <a:t>檢測質數的副程式（函數）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1967C259-223C-403B-A023-5CDEEB92ACE5}"/>
              </a:ext>
            </a:extLst>
          </p:cNvPr>
          <p:cNvSpPr txBox="1">
            <a:spLocks/>
          </p:cNvSpPr>
          <p:nvPr/>
        </p:nvSpPr>
        <p:spPr>
          <a:xfrm>
            <a:off x="5051683" y="2140146"/>
            <a:ext cx="6819473" cy="232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onsolas" panose="020B0609020204030204" pitchFamily="49" charset="0"/>
              </a:rPr>
              <a:t>print("</a:t>
            </a:r>
            <a:r>
              <a:rPr lang="zh-TW" altLang="en-US" sz="2400" dirty="0">
                <a:latin typeface="Consolas" panose="020B0609020204030204" pitchFamily="49" charset="0"/>
              </a:rPr>
              <a:t>以下是</a:t>
            </a:r>
            <a:r>
              <a:rPr lang="en-US" altLang="zh-TW" sz="2400" dirty="0">
                <a:latin typeface="Consolas" panose="020B0609020204030204" pitchFamily="49" charset="0"/>
              </a:rPr>
              <a:t>100~200</a:t>
            </a:r>
            <a:r>
              <a:rPr lang="zh-TW" altLang="en-US" sz="2400" dirty="0">
                <a:latin typeface="Consolas" panose="020B0609020204030204" pitchFamily="49" charset="0"/>
              </a:rPr>
              <a:t>之間的所有質數列表：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for n in range(100,201):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if </a:t>
            </a:r>
            <a:r>
              <a:rPr lang="en-US" altLang="zh-TW" sz="2400" dirty="0" err="1">
                <a:latin typeface="Consolas" panose="020B0609020204030204" pitchFamily="49" charset="0"/>
              </a:rPr>
              <a:t>is_prime</a:t>
            </a:r>
            <a:r>
              <a:rPr lang="en-US" altLang="zh-TW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print("{} ".format(n), end="")</a:t>
            </a:r>
          </a:p>
          <a:p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D78BCE-D47A-4D2F-B9AA-7DFC0040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97449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43EB77-A407-4AD1-B497-8664559D8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7710" y="251076"/>
            <a:ext cx="6316579" cy="6355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def </a:t>
            </a:r>
            <a:r>
              <a:rPr lang="en-US" altLang="zh-TW" sz="2000" dirty="0" err="1">
                <a:latin typeface="Consolas" panose="020B0609020204030204" pitchFamily="49" charset="0"/>
              </a:rPr>
              <a:t>is_prime</a:t>
            </a:r>
            <a:r>
              <a:rPr lang="en-US" altLang="zh-TW" sz="2000" dirty="0">
                <a:latin typeface="Consolas" panose="020B0609020204030204" pitchFamily="49" charset="0"/>
              </a:rPr>
              <a:t>(x):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ret = True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for </a:t>
            </a:r>
            <a:r>
              <a:rPr lang="en-US" altLang="zh-TW" sz="2000" dirty="0" err="1"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</a:rPr>
              <a:t> in range(2, x):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    if x % </a:t>
            </a:r>
            <a:r>
              <a:rPr lang="en-US" altLang="zh-TW" sz="2000" dirty="0" err="1"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</a:rPr>
              <a:t> == 0: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        ret = False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        break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return ret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def main():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print("</a:t>
            </a:r>
            <a:r>
              <a:rPr lang="zh-TW" altLang="zh-TW" sz="2000" dirty="0">
                <a:latin typeface="Consolas" panose="020B0609020204030204" pitchFamily="49" charset="0"/>
              </a:rPr>
              <a:t>以下是</a:t>
            </a:r>
            <a:r>
              <a:rPr lang="en-US" altLang="zh-TW" sz="2000" dirty="0">
                <a:latin typeface="Consolas" panose="020B0609020204030204" pitchFamily="49" charset="0"/>
              </a:rPr>
              <a:t>100~200</a:t>
            </a:r>
            <a:r>
              <a:rPr lang="zh-TW" altLang="zh-TW" sz="2000" dirty="0">
                <a:latin typeface="Consolas" panose="020B0609020204030204" pitchFamily="49" charset="0"/>
              </a:rPr>
              <a:t>之間的所有質數列表：</a:t>
            </a:r>
            <a:r>
              <a:rPr lang="en-US" altLang="zh-TW" sz="2000" dirty="0">
                <a:latin typeface="Consolas" panose="020B0609020204030204" pitchFamily="49" charset="0"/>
              </a:rPr>
              <a:t>")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for n in range(100,201):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    if </a:t>
            </a:r>
            <a:r>
              <a:rPr lang="en-US" altLang="zh-TW" sz="2000" dirty="0" err="1">
                <a:latin typeface="Consolas" panose="020B0609020204030204" pitchFamily="49" charset="0"/>
              </a:rPr>
              <a:t>is_prime</a:t>
            </a:r>
            <a:r>
              <a:rPr lang="en-US" altLang="zh-TW" sz="2000" dirty="0">
                <a:latin typeface="Consolas" panose="020B0609020204030204" pitchFamily="49" charset="0"/>
              </a:rPr>
              <a:t>(n):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        print("{} ".format(n), end="")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if __name__ == "__main__":</a:t>
            </a:r>
            <a:endParaRPr lang="zh-TW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main()</a:t>
            </a:r>
            <a:endParaRPr lang="zh-TW" altLang="zh-TW" sz="2000" dirty="0">
              <a:latin typeface="Consolas" panose="020B0609020204030204" pitchFamily="49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CC48041-E457-4EA7-ABEC-B92A7793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391" y="681037"/>
            <a:ext cx="4377409" cy="52128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把程式模組化，</a:t>
            </a:r>
            <a:br>
              <a:rPr lang="en-US" altLang="zh-TW" dirty="0"/>
            </a:br>
            <a:r>
              <a:rPr lang="zh-TW" altLang="en-US" dirty="0"/>
              <a:t>設定</a:t>
            </a:r>
            <a:r>
              <a:rPr lang="en-US" altLang="zh-TW" dirty="0"/>
              <a:t>main</a:t>
            </a:r>
            <a:r>
              <a:rPr lang="zh-TW" altLang="en-US" dirty="0"/>
              <a:t>進入點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07EFFE-3026-4FC0-B2C3-3F731B2F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0727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2419A941-B6BF-4250-8477-C0E58C860B82}" vid="{5B411E15-1BA3-44EC-97D9-48F401B478E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994</TotalTime>
  <Words>2631</Words>
  <Application>Microsoft Office PowerPoint</Application>
  <PresentationFormat>寬螢幕</PresentationFormat>
  <Paragraphs>383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STHupo</vt:lpstr>
      <vt:lpstr>微軟正黑體</vt:lpstr>
      <vt:lpstr>標楷體</vt:lpstr>
      <vt:lpstr>Arial</vt:lpstr>
      <vt:lpstr>Calibri</vt:lpstr>
      <vt:lpstr>Calibri Light</vt:lpstr>
      <vt:lpstr>Consolas</vt:lpstr>
      <vt:lpstr>Quire Sans Pro Light</vt:lpstr>
      <vt:lpstr>佈景主題1</vt:lpstr>
      <vt:lpstr>Class 3</vt:lpstr>
      <vt:lpstr>PowerPoint 簡報</vt:lpstr>
      <vt:lpstr>副程式及模組的觀念</vt:lpstr>
      <vt:lpstr>使用python程式 來判斷質數</vt:lpstr>
      <vt:lpstr>找出100~200 之間所有的質數</vt:lpstr>
      <vt:lpstr>利用副程式機制來簡化重複使用的部份</vt:lpstr>
      <vt:lpstr>輸出簡易圖形</vt:lpstr>
      <vt:lpstr>檢測質數的副程式（函數）</vt:lpstr>
      <vt:lpstr>把程式模組化， 設定main進入點</vt:lpstr>
      <vt:lpstr>建立模組的方法</vt:lpstr>
      <vt:lpstr>自訂模組的使用方法</vt:lpstr>
      <vt:lpstr>內建函數及模組 套件</vt:lpstr>
      <vt:lpstr>PowerPoint 簡報</vt:lpstr>
      <vt:lpstr>any和all</vt:lpstr>
      <vt:lpstr>進制轉換函數</vt:lpstr>
      <vt:lpstr>取商數和餘數</vt:lpstr>
      <vt:lpstr>好用的列舉函數enumerate</vt:lpstr>
      <vt:lpstr>反序函數</vt:lpstr>
      <vt:lpstr>PowerPoint 簡報</vt:lpstr>
      <vt:lpstr>洗牌函數shuffle</vt:lpstr>
      <vt:lpstr>撲克牌洗牌及發牌程式</vt:lpstr>
      <vt:lpstr>EPOCH TIME</vt:lpstr>
      <vt:lpstr>計算兩日期相差 天數的程式</vt:lpstr>
      <vt:lpstr>產生日曆的程式</vt:lpstr>
      <vt:lpstr>PowerPoint 簡報</vt:lpstr>
      <vt:lpstr>利用SIN函數計算要顯示的#數量</vt:lpstr>
      <vt:lpstr>階乘函數及費式函數</vt:lpstr>
      <vt:lpstr>連續加總程式第2版</vt:lpstr>
      <vt:lpstr>階乘函數計算</vt:lpstr>
      <vt:lpstr>把階乘函數變成副程式</vt:lpstr>
      <vt:lpstr>階乘函數的遞迴版本</vt:lpstr>
      <vt:lpstr>費氏數列的定義</vt:lpstr>
      <vt:lpstr>利用遞迴來計算費氏數列</vt:lpstr>
      <vt:lpstr>各進制的數字轉換</vt:lpstr>
      <vt:lpstr>十進位轉二進位程式</vt:lpstr>
      <vt:lpstr>十進位轉八進位程式</vt:lpstr>
      <vt:lpstr>十進位轉十六進位程式</vt:lpstr>
      <vt:lpstr>產生52張撲克牌程式</vt:lpstr>
      <vt:lpstr>撲克牌發牌程式</vt:lpstr>
      <vt:lpstr>發牌示意圖</vt:lpstr>
      <vt:lpstr>抽換牌介面程式</vt:lpstr>
      <vt:lpstr>抽換牌時變數的運用與變化情形</vt:lpstr>
      <vt:lpstr>輸出時加上排序功能的程式碼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3</dc:title>
  <dc:creator>建祥 許</dc:creator>
  <cp:lastModifiedBy>建祥 許</cp:lastModifiedBy>
  <cp:revision>18</cp:revision>
  <dcterms:created xsi:type="dcterms:W3CDTF">2021-11-20T15:51:56Z</dcterms:created>
  <dcterms:modified xsi:type="dcterms:W3CDTF">2021-12-05T16:26:52Z</dcterms:modified>
</cp:coreProperties>
</file>