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  <p:sldId id="273" r:id="rId14"/>
    <p:sldId id="271" r:id="rId15"/>
    <p:sldId id="272" r:id="rId16"/>
    <p:sldId id="274" r:id="rId17"/>
    <p:sldId id="275" r:id="rId18"/>
    <p:sldId id="276" r:id="rId19"/>
    <p:sldId id="263" r:id="rId20"/>
    <p:sldId id="279" r:id="rId21"/>
    <p:sldId id="280" r:id="rId22"/>
    <p:sldId id="281" r:id="rId23"/>
    <p:sldId id="260" r:id="rId24"/>
    <p:sldId id="277" r:id="rId25"/>
    <p:sldId id="278" r:id="rId26"/>
    <p:sldId id="283" r:id="rId27"/>
    <p:sldId id="26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0B18-41FD-4051-AD90-D3570B89AAD6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92703-94D9-4EF1-8926-65D5C320A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13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20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52BB-1D78-4A60-8743-810C900AED37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88175979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8A09-D8BD-4E3F-A2A6-43EF1424B81B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4421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570C-9213-48EE-94C4-D1C371714D39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9327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5ED7-3AF7-499D-A1FA-9E849BD59830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601661"/>
            <a:ext cx="3886200" cy="47307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91409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7581-C84C-4D26-B7DC-E7AED9B076D1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9452256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C19-B877-4749-B7FE-4DD48B149911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02226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1DD9-FD8D-4A67-8159-0B0AAC378DE1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0407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0165-976D-46B7-A2A0-4F6B4D25DC4D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92036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F5B9-0334-4716-80AD-AD39CF317D92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1612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51B-9EBC-4C33-9151-4D0ED3749D17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1479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45C-94DC-4ACC-91B3-1CAA1A4A62EF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370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7C4E-79B7-4FE2-991B-37F085A703C7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6C9E-356B-4A30-90C3-76DDA3FC1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EDF95-8BCB-4219-93EF-3E2491099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2773"/>
            <a:ext cx="9144000" cy="1702156"/>
          </a:xfrm>
        </p:spPr>
        <p:txBody>
          <a:bodyPr/>
          <a:lstStyle/>
          <a:p>
            <a:r>
              <a:rPr lang="en-US" altLang="zh-TW" dirty="0"/>
              <a:t>Class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801424-BE64-4A11-902F-5E6F28D5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5169"/>
            <a:ext cx="9144000" cy="999703"/>
          </a:xfrm>
        </p:spPr>
        <p:txBody>
          <a:bodyPr>
            <a:normAutofit/>
          </a:bodyPr>
          <a:lstStyle/>
          <a:p>
            <a:r>
              <a:rPr lang="zh-TW" altLang="en-US" dirty="0"/>
              <a:t>檔案處理與操作</a:t>
            </a:r>
          </a:p>
        </p:txBody>
      </p:sp>
    </p:spTree>
    <p:extLst>
      <p:ext uri="{BB962C8B-B14F-4D97-AF65-F5344CB8AC3E}">
        <p14:creationId xmlns:p14="http://schemas.microsoft.com/office/powerpoint/2010/main" val="408936218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25E79F-1B12-44A0-BCDD-98C7D77D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46020"/>
            <a:ext cx="11353800" cy="377572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shutil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os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fullpath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os.path.abspath</a:t>
            </a:r>
            <a:r>
              <a:rPr lang="en-US" altLang="zh-TW" sz="2000" dirty="0">
                <a:latin typeface="Consolas" panose="020B0609020204030204" pitchFamily="49" charset="0"/>
              </a:rPr>
              <a:t>('myprime.py')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path, filename = </a:t>
            </a:r>
            <a:r>
              <a:rPr lang="en-US" altLang="zh-TW" sz="2000" dirty="0" err="1">
                <a:latin typeface="Consolas" panose="020B0609020204030204" pitchFamily="49" charset="0"/>
              </a:rPr>
              <a:t>os.path.split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fullpath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filename, </a:t>
            </a:r>
            <a:r>
              <a:rPr lang="en-US" altLang="zh-TW" sz="2000" dirty="0" err="1">
                <a:latin typeface="Consolas" panose="020B0609020204030204" pitchFamily="49" charset="0"/>
              </a:rPr>
              <a:t>extname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os.path.splitext</a:t>
            </a:r>
            <a:r>
              <a:rPr lang="en-US" altLang="zh-TW" sz="2000" dirty="0">
                <a:latin typeface="Consolas" panose="020B0609020204030204" pitchFamily="49" charset="0"/>
              </a:rPr>
              <a:t>(filename)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if not </a:t>
            </a:r>
            <a:r>
              <a:rPr lang="en-US" altLang="zh-TW" sz="20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2000" dirty="0">
                <a:latin typeface="Consolas" panose="020B0609020204030204" pitchFamily="49" charset="0"/>
              </a:rPr>
              <a:t>("test-</a:t>
            </a:r>
            <a:r>
              <a:rPr lang="en-US" altLang="zh-TW" sz="2000" dirty="0" err="1">
                <a:latin typeface="Consolas" panose="020B0609020204030204" pitchFamily="49" charset="0"/>
              </a:rPr>
              <a:t>dir</a:t>
            </a:r>
            <a:r>
              <a:rPr lang="en-US" altLang="zh-TW" sz="2000" dirty="0">
                <a:latin typeface="Consolas" panose="020B0609020204030204" pitchFamily="49" charset="0"/>
              </a:rPr>
              <a:t>"):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os.mkdir</a:t>
            </a:r>
            <a:r>
              <a:rPr lang="en-US" altLang="zh-TW" sz="2000" dirty="0">
                <a:latin typeface="Consolas" panose="020B0609020204030204" pitchFamily="49" charset="0"/>
              </a:rPr>
              <a:t>("test-</a:t>
            </a:r>
            <a:r>
              <a:rPr lang="en-US" altLang="zh-TW" sz="2000" dirty="0" err="1">
                <a:latin typeface="Consolas" panose="020B0609020204030204" pitchFamily="49" charset="0"/>
              </a:rPr>
              <a:t>dir</a:t>
            </a:r>
            <a:r>
              <a:rPr lang="en-US" altLang="zh-TW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targetfullpath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2000" dirty="0">
                <a:latin typeface="Consolas" panose="020B0609020204030204" pitchFamily="49" charset="0"/>
              </a:rPr>
              <a:t>(path, </a:t>
            </a:r>
            <a:r>
              <a:rPr lang="en-US" altLang="zh-TW" sz="20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2000" dirty="0">
                <a:latin typeface="Consolas" panose="020B0609020204030204" pitchFamily="49" charset="0"/>
              </a:rPr>
              <a:t>("test-</a:t>
            </a:r>
            <a:r>
              <a:rPr lang="en-US" altLang="zh-TW" sz="2000" dirty="0" err="1">
                <a:latin typeface="Consolas" panose="020B0609020204030204" pitchFamily="49" charset="0"/>
              </a:rPr>
              <a:t>dir</a:t>
            </a:r>
            <a:r>
              <a:rPr lang="en-US" altLang="zh-TW" sz="2000" dirty="0">
                <a:latin typeface="Consolas" panose="020B0609020204030204" pitchFamily="49" charset="0"/>
              </a:rPr>
              <a:t>", "00"+extname))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shutil.copy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fullpath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</a:rPr>
              <a:t>targetfullpath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08A563-4837-4385-9787-4D1A890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E37E9CA-EE9E-4611-9592-FE5143D0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更名並複製檔案</a:t>
            </a:r>
          </a:p>
        </p:txBody>
      </p:sp>
    </p:spTree>
    <p:extLst>
      <p:ext uri="{BB962C8B-B14F-4D97-AF65-F5344CB8AC3E}">
        <p14:creationId xmlns:p14="http://schemas.microsoft.com/office/powerpoint/2010/main" val="405521925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3F2071-109F-4C39-96F6-E697D27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22" y="300326"/>
            <a:ext cx="3547596" cy="473075"/>
          </a:xfrm>
        </p:spPr>
        <p:txBody>
          <a:bodyPr>
            <a:noAutofit/>
          </a:bodyPr>
          <a:lstStyle/>
          <a:p>
            <a:r>
              <a:rPr lang="zh-TW" altLang="en-US" dirty="0"/>
              <a:t>寫入資料檔案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443928F6-0A11-4F58-92A6-D19203E1EF9E}"/>
              </a:ext>
            </a:extLst>
          </p:cNvPr>
          <p:cNvSpPr txBox="1">
            <a:spLocks/>
          </p:cNvSpPr>
          <p:nvPr/>
        </p:nvSpPr>
        <p:spPr>
          <a:xfrm>
            <a:off x="8110866" y="300326"/>
            <a:ext cx="3721748" cy="987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/>
              <a:t>開啟檔案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BDE00-FA69-43FE-912C-97FB6C0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D7E73EC3-EDA5-4C53-B7F3-517E0638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5" y="1897362"/>
            <a:ext cx="11150528" cy="324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F91625-BFA1-43DB-AADC-9842CD333F1C}"/>
              </a:ext>
            </a:extLst>
          </p:cNvPr>
          <p:cNvSpPr txBox="1"/>
          <p:nvPr/>
        </p:nvSpPr>
        <p:spPr>
          <a:xfrm>
            <a:off x="1693916" y="5771575"/>
            <a:ext cx="8804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📄</a:t>
            </a:r>
            <a:r>
              <a:rPr lang="zh-TW" altLang="zh-TW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檔案物件</a:t>
            </a:r>
            <a:r>
              <a:rPr lang="en-US" altLang="zh-TW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open("</a:t>
            </a:r>
            <a:r>
              <a:rPr lang="zh-TW" altLang="zh-TW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zh-TW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開檔模式</a:t>
            </a:r>
            <a:r>
              <a:rPr lang="en-US" altLang="zh-TW" sz="3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lang="zh-TW" altLang="zh-TW" sz="3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34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8663D9-3149-4293-8E3E-8696EBAC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3" y="1962797"/>
            <a:ext cx="6075947" cy="2216986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 = open("hello.dat", "w")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f.write</a:t>
            </a:r>
            <a:r>
              <a:rPr lang="en-US" altLang="zh-TW" sz="2800" dirty="0">
                <a:latin typeface="Consolas" panose="020B0609020204030204" pitchFamily="49" charset="0"/>
              </a:rPr>
              <a:t>("Hello world\n")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832A8A-2ABD-4D46-B904-6D8C30CB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8988627-D50B-4F75-AB0C-80522236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170" y="484562"/>
            <a:ext cx="4842630" cy="3929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開啟檔案並寫入資料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846518-E3D5-4D88-B64F-4FDC4997D8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1588" y="1601035"/>
            <a:ext cx="5543946" cy="3312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2D393A-C72F-4B97-B2CC-35A5FB8594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223" y="4541545"/>
            <a:ext cx="6037747" cy="17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3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8989D58-85F2-428F-A46E-2844FB91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score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請輸入國文成績（</a:t>
            </a:r>
            <a:r>
              <a:rPr lang="en-US" altLang="zh-TW" sz="2800" dirty="0">
                <a:latin typeface="Consolas" panose="020B0609020204030204" pitchFamily="49" charset="0"/>
              </a:rPr>
              <a:t>-1</a:t>
            </a:r>
            <a:r>
              <a:rPr lang="zh-TW" altLang="en-US" sz="2800" dirty="0">
                <a:latin typeface="Consolas" panose="020B0609020204030204" pitchFamily="49" charset="0"/>
              </a:rPr>
              <a:t>結束）：</a:t>
            </a:r>
            <a:r>
              <a:rPr lang="en-US" altLang="zh-TW" sz="28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 = open("scores.dat", "w")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while score != -1: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fp.write</a:t>
            </a:r>
            <a:r>
              <a:rPr lang="en-US" altLang="zh-TW" sz="2800" dirty="0">
                <a:latin typeface="Consolas" panose="020B0609020204030204" pitchFamily="49" charset="0"/>
              </a:rPr>
              <a:t>("{} ".format(score))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score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請輸入國文成績（</a:t>
            </a:r>
            <a:r>
              <a:rPr lang="en-US" altLang="zh-TW" sz="2800" dirty="0">
                <a:latin typeface="Consolas" panose="020B0609020204030204" pitchFamily="49" charset="0"/>
              </a:rPr>
              <a:t>-1</a:t>
            </a:r>
            <a:r>
              <a:rPr lang="zh-TW" altLang="en-US" sz="2800" dirty="0">
                <a:latin typeface="Consolas" panose="020B0609020204030204" pitchFamily="49" charset="0"/>
              </a:rPr>
              <a:t>結束）：</a:t>
            </a:r>
            <a:r>
              <a:rPr lang="en-US" altLang="zh-TW" sz="28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8DE632-D3D7-4620-9F16-E59CED52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32F6989-9CE0-4F72-8E8B-AF1B7CC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33" y="492583"/>
            <a:ext cx="4970967" cy="37690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寫入成績資料的方法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F1D29AC-70EE-47DA-AF76-3CBC231B99B1}"/>
              </a:ext>
            </a:extLst>
          </p:cNvPr>
          <p:cNvGrpSpPr/>
          <p:nvPr/>
        </p:nvGrpSpPr>
        <p:grpSpPr>
          <a:xfrm>
            <a:off x="4965224" y="5392401"/>
            <a:ext cx="3903092" cy="764341"/>
            <a:chOff x="481263" y="4414024"/>
            <a:chExt cx="8129337" cy="208873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DA91DDFA-BB7D-4FB2-B6D8-666891820E94}"/>
                </a:ext>
              </a:extLst>
            </p:cNvPr>
            <p:cNvSpPr/>
            <p:nvPr/>
          </p:nvSpPr>
          <p:spPr>
            <a:xfrm>
              <a:off x="481263" y="4414024"/>
              <a:ext cx="8129337" cy="208873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FD01867-EB1D-4F11-924B-50D58463899F}"/>
                </a:ext>
              </a:extLst>
            </p:cNvPr>
            <p:cNvSpPr txBox="1"/>
            <p:nvPr/>
          </p:nvSpPr>
          <p:spPr>
            <a:xfrm>
              <a:off x="1055618" y="4977072"/>
              <a:ext cx="6980624" cy="9626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ea typeface="新細明體" panose="02020500000000000000" pitchFamily="18" charset="-120"/>
                  <a:cs typeface="Times New Roman" panose="02020603050405020304" pitchFamily="18" charset="0"/>
                </a:rPr>
                <a:t>56 24 68 89 90</a:t>
              </a:r>
              <a:endPara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7526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46121E-0A1F-471E-AEC8-AFACCAC3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1826377"/>
            <a:ext cx="10828421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username = "</a:t>
            </a:r>
            <a:r>
              <a:rPr lang="zh-TW" altLang="en-US" sz="2000" dirty="0">
                <a:latin typeface="Consolas" panose="020B0609020204030204" pitchFamily="49" charset="0"/>
              </a:rPr>
              <a:t>何敏煌</a:t>
            </a:r>
            <a:r>
              <a:rPr lang="en-US" altLang="zh-TW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hello = ["Hello", "BONJOUR", "HOLA", "</a:t>
            </a:r>
            <a:r>
              <a:rPr lang="ja-JP" altLang="en-US" sz="2000" dirty="0">
                <a:latin typeface="Consolas" panose="020B0609020204030204" pitchFamily="49" charset="0"/>
              </a:rPr>
              <a:t>こんにちは</a:t>
            </a:r>
            <a:r>
              <a:rPr lang="en-US" altLang="ja-JP" sz="2000" dirty="0">
                <a:latin typeface="Consolas" panose="020B0609020204030204" pitchFamily="49" charset="0"/>
              </a:rPr>
              <a:t>", "</a:t>
            </a:r>
            <a:r>
              <a:rPr lang="ko-KR" altLang="en-US" sz="2000" dirty="0">
                <a:latin typeface="Consolas" panose="020B0609020204030204" pitchFamily="49" charset="0"/>
              </a:rPr>
              <a:t>안녕하세요</a:t>
            </a:r>
            <a:r>
              <a:rPr lang="en-US" altLang="ko-KR" sz="2000" dirty="0">
                <a:latin typeface="Consolas" panose="020B0609020204030204" pitchFamily="49" charset="0"/>
              </a:rPr>
              <a:t>", "</a:t>
            </a:r>
            <a:r>
              <a:rPr lang="zh-TW" altLang="en-US" sz="2000" dirty="0">
                <a:latin typeface="Consolas" panose="020B0609020204030204" pitchFamily="49" charset="0"/>
              </a:rPr>
              <a:t>你好</a:t>
            </a:r>
            <a:r>
              <a:rPr lang="en-US" altLang="zh-TW" sz="20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 = open("hello.html", "w", encoding='utf-8')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f.write</a:t>
            </a:r>
            <a:r>
              <a:rPr lang="en-US" altLang="zh-TW" sz="2000" dirty="0">
                <a:latin typeface="Consolas" panose="020B0609020204030204" pitchFamily="49" charset="0"/>
              </a:rPr>
              <a:t>("&lt;html&gt;")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f.write</a:t>
            </a:r>
            <a:r>
              <a:rPr lang="en-US" altLang="zh-TW" sz="2000" dirty="0">
                <a:latin typeface="Consolas" panose="020B0609020204030204" pitchFamily="49" charset="0"/>
              </a:rPr>
              <a:t>("&lt;head&gt;&lt;meta charset='utf-8'/&gt;&lt;/head&gt;")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f.write</a:t>
            </a:r>
            <a:r>
              <a:rPr lang="en-US" altLang="zh-TW" sz="2000" dirty="0">
                <a:latin typeface="Consolas" panose="020B0609020204030204" pitchFamily="49" charset="0"/>
              </a:rPr>
              <a:t>("&lt;body&gt;")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index, msg in enumerate(hello):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f.write</a:t>
            </a:r>
            <a:r>
              <a:rPr lang="en-US" altLang="zh-TW" sz="2000" dirty="0">
                <a:latin typeface="Consolas" panose="020B0609020204030204" pitchFamily="49" charset="0"/>
              </a:rPr>
              <a:t>("&lt;h{0}&gt;{1}, {2}&lt;/h{0}&gt;".format(</a:t>
            </a:r>
            <a:r>
              <a:rPr lang="en-US" altLang="zh-TW" sz="2000" dirty="0" err="1">
                <a:latin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</a:rPr>
              <a:t>(hello)-index, msg, username))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f.write</a:t>
            </a:r>
            <a:r>
              <a:rPr lang="en-US" altLang="zh-TW" sz="2000" dirty="0">
                <a:latin typeface="Consolas" panose="020B0609020204030204" pitchFamily="49" charset="0"/>
              </a:rPr>
              <a:t>("&lt;/body&gt;&lt;/html&gt;")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f.close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DA9E95-40AF-4845-A02D-EB7B97A6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26791D2-8457-4FFB-8757-1792E91B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191" y="681037"/>
            <a:ext cx="4072609" cy="53732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/>
              <a:t>python</a:t>
            </a:r>
            <a:r>
              <a:rPr lang="zh-TW" altLang="en-US" dirty="0"/>
              <a:t>程式建立</a:t>
            </a:r>
            <a:r>
              <a:rPr lang="en-US" altLang="zh-TW" dirty="0"/>
              <a:t>html</a:t>
            </a:r>
            <a:r>
              <a:rPr lang="zh-TW" altLang="en-US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12192464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5C5312-89FA-42F3-8C96-7285DCAE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61" y="1960783"/>
            <a:ext cx="11912478" cy="1460142"/>
          </a:xfrm>
        </p:spPr>
        <p:txBody>
          <a:bodyPr/>
          <a:lstStyle/>
          <a:p>
            <a:r>
              <a:rPr lang="en-US" altLang="zh-TW" sz="2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&lt;html&gt;&lt;head&gt;&lt;meta charset='utf-8'/&gt;&lt;/head&gt;&lt;body&gt;&lt;h6&gt;Hello, 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何敏煌</a:t>
            </a:r>
            <a:r>
              <a:rPr lang="en-US" altLang="zh-TW" sz="2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&lt;/h6&gt;&lt;h5&gt;BONJOUR, </a:t>
            </a:r>
            <a:r>
              <a:rPr lang="zh-TW" altLang="zh-TW" sz="2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何敏煌</a:t>
            </a:r>
            <a:r>
              <a:rPr lang="en-US" altLang="zh-TW" sz="2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&lt;/h5&gt;&lt;h4&gt;HOLA, 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何敏煌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&lt;/h4&gt;&lt;h3&gt;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こんにちは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何敏煌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&lt;/h3&gt;&lt;h2&gt;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안녕하세요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何敏煌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&lt;/h2&gt;&lt;h1&gt;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你好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zh-TW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何敏煌</a:t>
            </a:r>
            <a:r>
              <a:rPr lang="en-US" altLang="zh-TW" sz="2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&lt;/h1&gt;&lt;/body&gt;&lt;/html&gt;</a:t>
            </a:r>
            <a:endParaRPr lang="zh-TW" altLang="zh-TW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E5CCD-4633-4964-A9B8-18E622E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7EF8F40-1943-4F55-B6D7-DF538337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100" y="704850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執行結果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7DBC8E22-19CC-4648-80A4-E2351359587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4808" y="3322638"/>
            <a:ext cx="2844743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304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A177AA-CB35-417D-8141-465E927B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668" y="1834399"/>
            <a:ext cx="9396663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scores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range(1,11):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score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scores.append</a:t>
            </a:r>
            <a:r>
              <a:rPr lang="en-US" altLang="zh-TW" sz="2800" dirty="0">
                <a:latin typeface="Consolas" panose="020B0609020204030204" pitchFamily="49" charset="0"/>
              </a:rPr>
              <a:t>((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score))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 = open("scores.dat", "w")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fp.write</a:t>
            </a:r>
            <a:r>
              <a:rPr lang="en-US" altLang="zh-TW" sz="2800" dirty="0">
                <a:latin typeface="Consolas" panose="020B0609020204030204" pitchFamily="49" charset="0"/>
              </a:rPr>
              <a:t>(str(scores))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107B8C-0513-4713-B1FB-690DC9D5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27F42E1-7613-4447-8AED-8C47C4D4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33" y="672263"/>
            <a:ext cx="4361367" cy="45795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輸入成績並儲存成串列型式文字檔</a:t>
            </a:r>
          </a:p>
        </p:txBody>
      </p:sp>
    </p:spTree>
    <p:extLst>
      <p:ext uri="{BB962C8B-B14F-4D97-AF65-F5344CB8AC3E}">
        <p14:creationId xmlns:p14="http://schemas.microsoft.com/office/powerpoint/2010/main" val="21186898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D2CBB19-84E8-4625-BA7A-A017AAAA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347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56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2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24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3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68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89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5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90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6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7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25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8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69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9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87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10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91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A3BE25-E935-42EB-8B8B-0FE804B8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BA2BDE-29EC-46F2-A852-165652C2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241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執行過程與結果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C816A70-DF8F-4211-899C-A78759BD6BE6}"/>
              </a:ext>
            </a:extLst>
          </p:cNvPr>
          <p:cNvGrpSpPr/>
          <p:nvPr/>
        </p:nvGrpSpPr>
        <p:grpSpPr>
          <a:xfrm>
            <a:off x="6407970" y="2997793"/>
            <a:ext cx="4945830" cy="2007001"/>
            <a:chOff x="481263" y="4414024"/>
            <a:chExt cx="3752627" cy="2007001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1E217076-ACF9-4EC9-8B93-382F41068912}"/>
                </a:ext>
              </a:extLst>
            </p:cNvPr>
            <p:cNvSpPr/>
            <p:nvPr/>
          </p:nvSpPr>
          <p:spPr>
            <a:xfrm>
              <a:off x="481263" y="4414024"/>
              <a:ext cx="3752627" cy="182387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C543D1D-2723-4523-BF39-CC9CC85A261B}"/>
                </a:ext>
              </a:extLst>
            </p:cNvPr>
            <p:cNvSpPr txBox="1"/>
            <p:nvPr/>
          </p:nvSpPr>
          <p:spPr>
            <a:xfrm>
              <a:off x="531593" y="4495756"/>
              <a:ext cx="3651967" cy="19252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[(1, 56), (2, 24), (3, 68), (4, 89), (5, 90), (6, 15), (7, 25), (8, 69), (9, 87), (10, 91)]</a:t>
              </a:r>
              <a:endParaRPr lang="zh-TW" altLang="zh-TW" sz="2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22901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A8487-273A-42D5-9E94-DA0AC6DE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85" y="144061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scores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range(1,6):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chi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號同學的國文成績：</a:t>
            </a:r>
            <a:r>
              <a:rPr lang="en-US" altLang="zh-TW" sz="2800" dirty="0">
                <a:latin typeface="Consolas" panose="020B0609020204030204" pitchFamily="49" charset="0"/>
              </a:rPr>
              <a:t>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號同學的英文成績：</a:t>
            </a:r>
            <a:r>
              <a:rPr lang="en-US" altLang="zh-TW" sz="2800" dirty="0">
                <a:latin typeface="Consolas" panose="020B0609020204030204" pitchFamily="49" charset="0"/>
              </a:rPr>
              <a:t>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mat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號同學的數學成績：</a:t>
            </a:r>
            <a:r>
              <a:rPr lang="en-US" altLang="zh-TW" sz="2800" dirty="0">
                <a:latin typeface="Consolas" panose="020B0609020204030204" pitchFamily="49" charset="0"/>
              </a:rPr>
              <a:t>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scores.append</a:t>
            </a:r>
            <a:r>
              <a:rPr lang="en-US" altLang="zh-TW" sz="2800" dirty="0">
                <a:latin typeface="Consolas" panose="020B0609020204030204" pitchFamily="49" charset="0"/>
              </a:rPr>
              <a:t>((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chi, </a:t>
            </a:r>
            <a:r>
              <a:rPr lang="en-US" altLang="zh-TW" sz="2800" dirty="0" err="1">
                <a:latin typeface="Consolas" panose="020B0609020204030204" pitchFamily="49" charset="0"/>
              </a:rPr>
              <a:t>eng</a:t>
            </a:r>
            <a:r>
              <a:rPr lang="en-US" altLang="zh-TW" sz="2800" dirty="0">
                <a:latin typeface="Consolas" panose="020B0609020204030204" pitchFamily="49" charset="0"/>
              </a:rPr>
              <a:t>, mat))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</a:t>
            </a:r>
            <a:r>
              <a:rPr lang="en-US" altLang="zh-TW" sz="2800" dirty="0">
                <a:latin typeface="Consolas" panose="020B0609020204030204" pitchFamily="49" charset="0"/>
              </a:rPr>
              <a:t> = open("scores.dat", "w")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fp.write</a:t>
            </a:r>
            <a:r>
              <a:rPr lang="en-US" altLang="zh-TW" sz="2800" dirty="0">
                <a:latin typeface="Consolas" panose="020B0609020204030204" pitchFamily="49" charset="0"/>
              </a:rPr>
              <a:t>(str(scores))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fp.close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37CEFA-CC75-4A28-9534-00F7F6A3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F81968-810F-458A-8BF5-CDEB96D3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85" y="681037"/>
            <a:ext cx="5757030" cy="47316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輸入三科成績並儲存成元組串列型式文字檔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DDF2916-4811-4797-9E97-0DC10D33BFC1}"/>
              </a:ext>
            </a:extLst>
          </p:cNvPr>
          <p:cNvGrpSpPr/>
          <p:nvPr/>
        </p:nvGrpSpPr>
        <p:grpSpPr>
          <a:xfrm>
            <a:off x="6137685" y="4687347"/>
            <a:ext cx="4945830" cy="1823872"/>
            <a:chOff x="481263" y="4569460"/>
            <a:chExt cx="3752627" cy="1823872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166F68F5-9390-44B9-AB1E-17C2A4F8C5A3}"/>
                </a:ext>
              </a:extLst>
            </p:cNvPr>
            <p:cNvSpPr/>
            <p:nvPr/>
          </p:nvSpPr>
          <p:spPr>
            <a:xfrm>
              <a:off x="481263" y="4569460"/>
              <a:ext cx="3752627" cy="182387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FC8EC99-39BF-4402-9CAC-D3FECC875D5B}"/>
                </a:ext>
              </a:extLst>
            </p:cNvPr>
            <p:cNvSpPr txBox="1"/>
            <p:nvPr/>
          </p:nvSpPr>
          <p:spPr>
            <a:xfrm>
              <a:off x="633633" y="4760535"/>
              <a:ext cx="3447887" cy="1441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[(1, 85, 64, 85), (2, 21, 85, 96), (3, 26, 45, 78), (4, 26, 85, 98), (5, 80, 95, 65)]</a:t>
              </a:r>
              <a:endParaRPr lang="zh-TW" altLang="zh-TW" sz="2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7364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3F2071-109F-4C39-96F6-E697D27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6" y="300326"/>
            <a:ext cx="4840685" cy="473075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讀取資料檔案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BDE00-FA69-43FE-912C-97FB6C0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FA53C7-69CE-442B-9973-4AF13947FBAF}"/>
              </a:ext>
            </a:extLst>
          </p:cNvPr>
          <p:cNvSpPr txBox="1"/>
          <p:nvPr/>
        </p:nvSpPr>
        <p:spPr>
          <a:xfrm>
            <a:off x="1825335" y="2283693"/>
            <a:ext cx="85413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f = open("mydata.txt", "r", encoding="utf-8")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data = </a:t>
            </a:r>
            <a:r>
              <a:rPr lang="en-US" altLang="zh-TW" sz="2400" dirty="0" err="1">
                <a:latin typeface="Consolas" panose="020B0609020204030204" pitchFamily="49" charset="0"/>
              </a:rPr>
              <a:t>f.read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f.close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print(data)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5BD420-29B5-4706-998E-061674E0F076}"/>
              </a:ext>
            </a:extLst>
          </p:cNvPr>
          <p:cNvSpPr txBox="1"/>
          <p:nvPr/>
        </p:nvSpPr>
        <p:spPr>
          <a:xfrm>
            <a:off x="951346" y="5057017"/>
            <a:ext cx="10289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📄文字檔的名稱是</a:t>
            </a:r>
            <a:r>
              <a:rPr lang="en-US" altLang="zh-TW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"mydata.txt"</a:t>
            </a:r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，必需放在執行程式的同一個資料夾當中。</a:t>
            </a:r>
          </a:p>
        </p:txBody>
      </p:sp>
    </p:spTree>
    <p:extLst>
      <p:ext uri="{BB962C8B-B14F-4D97-AF65-F5344CB8AC3E}">
        <p14:creationId xmlns:p14="http://schemas.microsoft.com/office/powerpoint/2010/main" val="296998043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B08D3F7-FDAE-430C-99EC-20ACA1AD681D}"/>
              </a:ext>
            </a:extLst>
          </p:cNvPr>
          <p:cNvSpPr txBox="1"/>
          <p:nvPr/>
        </p:nvSpPr>
        <p:spPr>
          <a:xfrm>
            <a:off x="5409798" y="1920895"/>
            <a:ext cx="66389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800" dirty="0"/>
              <a:t>📌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路徑、資料夾和檔案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📌寫入資料檔案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📌讀取資料檔案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📌例外處理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📌自製影像瀏覽網頁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06AB40-D7AA-47FC-A63E-708DDEAA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7047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C32ECE-871D-4868-9B26-D6FADAC8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26" y="2190750"/>
            <a:ext cx="9156032" cy="1976354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 = open("mydata.txt", "r", encoding="utf-8")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f.close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print(data)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1A5079-AA60-407A-9328-4A9FE2C6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06C4217-BCED-41A4-98F2-7658271F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306" y="681037"/>
            <a:ext cx="3398841" cy="5854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以分列的方式讀取文字檔案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5212A76-56ED-477E-9DE9-9C8801F6F526}"/>
              </a:ext>
            </a:extLst>
          </p:cNvPr>
          <p:cNvGrpSpPr/>
          <p:nvPr/>
        </p:nvGrpSpPr>
        <p:grpSpPr>
          <a:xfrm>
            <a:off x="4042611" y="3226886"/>
            <a:ext cx="6788068" cy="3402262"/>
            <a:chOff x="481263" y="4569460"/>
            <a:chExt cx="4163045" cy="3402262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257CF64D-50FB-4796-BEC1-9BF2B55E73A2}"/>
                </a:ext>
              </a:extLst>
            </p:cNvPr>
            <p:cNvSpPr/>
            <p:nvPr/>
          </p:nvSpPr>
          <p:spPr>
            <a:xfrm>
              <a:off x="481263" y="4569460"/>
              <a:ext cx="4163045" cy="340226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276E3A-8B56-4769-8AB9-57AA389C349E}"/>
                </a:ext>
              </a:extLst>
            </p:cNvPr>
            <p:cNvSpPr txBox="1"/>
            <p:nvPr/>
          </p:nvSpPr>
          <p:spPr>
            <a:xfrm>
              <a:off x="557448" y="4718258"/>
              <a:ext cx="4010675" cy="32111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sz="2000" dirty="0">
                  <a:solidFill>
                    <a:sysClr val="windowText" lastClr="000000"/>
                  </a:solidFill>
                </a:rPr>
                <a:t>['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李白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將進酒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君不見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黃河之水天上來，奔流到海不復回？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君不見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高堂明鏡悲白髮，朝如青絲暮成雪？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人生得意須盡歡，莫使金樽空對月。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天生我材必有用，千金散盡還復來。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烹羊宰牛且為樂，會須一飲三百杯。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岑夫子，丹丘生，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將進酒，君莫停。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與君歌一曲，請君為我側耳聽。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鐘鼓饌玉不足貴，但願長醉不願醒。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古來聖賢皆寂寞，惟有飲者留其名。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陳王昔時宴平樂，斗酒十千恣歡謔。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主人何為言少錢，徑須沽取對君酌。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五花馬，千金裘，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\n', '</a:t>
              </a:r>
              <a:r>
                <a:rPr lang="zh-TW" altLang="zh-TW" sz="2000" dirty="0">
                  <a:solidFill>
                    <a:sysClr val="windowText" lastClr="000000"/>
                  </a:solidFill>
                </a:rPr>
                <a:t>呼兒將出換美酒，與爾同銷萬古愁！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']</a:t>
              </a:r>
              <a:endParaRPr lang="zh-TW" altLang="zh-TW" sz="20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4180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B3AB293-C82A-4851-AFE9-BD28D9B2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1880101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with open("mydata.txt",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[</a:t>
            </a:r>
            <a:r>
              <a:rPr lang="en-US" altLang="zh-TW" sz="2800" dirty="0" err="1">
                <a:latin typeface="Consolas" panose="020B0609020204030204" pitchFamily="49" charset="0"/>
              </a:rPr>
              <a:t>line.strip</a:t>
            </a:r>
            <a:r>
              <a:rPr lang="en-US" altLang="zh-TW" sz="2800" dirty="0">
                <a:latin typeface="Consolas" panose="020B0609020204030204" pitchFamily="49" charset="0"/>
              </a:rPr>
              <a:t>() for line in </a:t>
            </a:r>
            <a:r>
              <a:rPr lang="en-US" altLang="zh-TW" sz="28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2800" dirty="0">
                <a:latin typeface="Consolas" panose="020B0609020204030204" pitchFamily="49" charset="0"/>
              </a:rPr>
              <a:t>()]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print(data)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71B887-07BC-4D8B-A41B-6B68307B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ECBA66A-79DA-48FE-A591-2C16C41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91" y="713956"/>
            <a:ext cx="5901409" cy="29669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以分列的方式並去除符號</a:t>
            </a:r>
            <a:br>
              <a:rPr lang="en-US" altLang="zh-TW" dirty="0"/>
            </a:br>
            <a:r>
              <a:rPr lang="zh-TW" altLang="en-US" dirty="0"/>
              <a:t>讀取文字檔案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8B75B4F-F27B-49E5-98FC-2574B1CF5E58}"/>
              </a:ext>
            </a:extLst>
          </p:cNvPr>
          <p:cNvGrpSpPr/>
          <p:nvPr/>
        </p:nvGrpSpPr>
        <p:grpSpPr>
          <a:xfrm>
            <a:off x="4042611" y="3226886"/>
            <a:ext cx="6788068" cy="3402262"/>
            <a:chOff x="481263" y="4569460"/>
            <a:chExt cx="4163045" cy="3402262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F3C06437-3353-44CC-8B11-BE1FF76316BB}"/>
                </a:ext>
              </a:extLst>
            </p:cNvPr>
            <p:cNvSpPr/>
            <p:nvPr/>
          </p:nvSpPr>
          <p:spPr>
            <a:xfrm>
              <a:off x="481263" y="4569460"/>
              <a:ext cx="4163045" cy="340226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A901881-1A90-4D98-AE36-4215C98177D1}"/>
                </a:ext>
              </a:extLst>
            </p:cNvPr>
            <p:cNvSpPr txBox="1"/>
            <p:nvPr/>
          </p:nvSpPr>
          <p:spPr>
            <a:xfrm>
              <a:off x="557448" y="4718258"/>
              <a:ext cx="4010675" cy="32111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sz="2000" dirty="0">
                  <a:solidFill>
                    <a:sysClr val="windowText" lastClr="000000"/>
                  </a:solidFill>
                </a:rPr>
                <a:t>['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李白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將進酒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君不見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黃河之水天上來，奔流到海不復回？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君不見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高堂明鏡悲白髮，朝如青絲暮成雪？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人生得意須盡歡，莫使金樽空對月。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天生我材必有用，千金散盡還復來。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烹羊宰牛且為樂，會須一飲三百杯。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岑夫子，丹丘生，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將進酒，君莫停。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與君歌一曲，請君為我側耳聽。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鐘鼓饌玉不足貴，但願長醉不願醒。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古來聖賢皆寂寞，惟有飲者留其名。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陳王昔時宴平樂，斗酒十千恣歡謔。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主人何為言少錢，徑須沽取對君酌。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五花馬，千金裘，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', '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呼兒將出換美酒，與爾同銷萬古愁！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']</a:t>
              </a:r>
              <a:endParaRPr lang="zh-TW" altLang="zh-TW" sz="20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46516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B40908-C8E4-4A86-B448-AA9F7121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190750"/>
            <a:ext cx="9067800" cy="2249070"/>
          </a:xfrm>
        </p:spPr>
        <p:txBody>
          <a:bodyPr/>
          <a:lstStyle/>
          <a:p>
            <a:r>
              <a:rPr lang="en-US" altLang="zh-TW" sz="3200" dirty="0">
                <a:latin typeface="Consolas" panose="020B0609020204030204" pitchFamily="49" charset="0"/>
              </a:rPr>
              <a:t>import </a:t>
            </a:r>
            <a:r>
              <a:rPr lang="en-US" altLang="zh-TW" sz="3200" dirty="0" err="1">
                <a:latin typeface="Consolas" panose="020B0609020204030204" pitchFamily="49" charset="0"/>
              </a:rPr>
              <a:t>ast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dirty="0">
                <a:latin typeface="Consolas" panose="020B0609020204030204" pitchFamily="49" charset="0"/>
              </a:rPr>
              <a:t>with open("scores.dat", "r") as f:</a:t>
            </a:r>
          </a:p>
          <a:p>
            <a:r>
              <a:rPr lang="en-US" altLang="zh-TW" sz="3200" dirty="0">
                <a:latin typeface="Consolas" panose="020B0609020204030204" pitchFamily="49" charset="0"/>
              </a:rPr>
              <a:t>    scores = </a:t>
            </a:r>
            <a:r>
              <a:rPr lang="en-US" altLang="zh-TW" sz="3200" dirty="0" err="1">
                <a:latin typeface="Consolas" panose="020B0609020204030204" pitchFamily="49" charset="0"/>
              </a:rPr>
              <a:t>ast.literal_eval</a:t>
            </a:r>
            <a:r>
              <a:rPr lang="en-US" altLang="zh-TW" sz="3200" dirty="0"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latin typeface="Consolas" panose="020B0609020204030204" pitchFamily="49" charset="0"/>
              </a:rPr>
              <a:t>f.read</a:t>
            </a:r>
            <a:r>
              <a:rPr lang="en-US" altLang="zh-TW" sz="3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3200" dirty="0">
                <a:latin typeface="Consolas" panose="020B0609020204030204" pitchFamily="49" charset="0"/>
              </a:rPr>
              <a:t>print(scores)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616793-FAFF-4FCE-9CDE-93119FB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74238D-73B2-45B4-8912-D12544BB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547" y="392280"/>
            <a:ext cx="5482389" cy="108359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解讀以串列型式</a:t>
            </a:r>
            <a:br>
              <a:rPr lang="en-US" altLang="zh-TW" dirty="0"/>
            </a:br>
            <a:r>
              <a:rPr lang="zh-TW" altLang="en-US" dirty="0"/>
              <a:t>存檔的文字資料檔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7525D9F-EB57-4AEE-B09C-C4FB8D79FBA7}"/>
              </a:ext>
            </a:extLst>
          </p:cNvPr>
          <p:cNvSpPr/>
          <p:nvPr/>
        </p:nvSpPr>
        <p:spPr>
          <a:xfrm>
            <a:off x="1562100" y="5343749"/>
            <a:ext cx="792000" cy="576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C39EED-43D9-4C5D-915F-81EB3DAEAA6B}"/>
              </a:ext>
            </a:extLst>
          </p:cNvPr>
          <p:cNvSpPr txBox="1"/>
          <p:nvPr/>
        </p:nvSpPr>
        <p:spPr>
          <a:xfrm>
            <a:off x="2570794" y="5154696"/>
            <a:ext cx="5825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eval()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函數的計算，把讀入的字串內容恢復成它應用的型態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234229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3F2071-109F-4C39-96F6-E697D27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6" y="300326"/>
            <a:ext cx="4840685" cy="473075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443928F6-0A11-4F58-92A6-D19203E1EF9E}"/>
              </a:ext>
            </a:extLst>
          </p:cNvPr>
          <p:cNvSpPr txBox="1">
            <a:spLocks/>
          </p:cNvSpPr>
          <p:nvPr/>
        </p:nvSpPr>
        <p:spPr>
          <a:xfrm>
            <a:off x="7222836" y="300326"/>
            <a:ext cx="4360396" cy="987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例外處理的重要性</a:t>
            </a:r>
            <a:endParaRPr lang="zh-TW" altLang="en-US" sz="48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BDE00-FA69-43FE-912C-97FB6C0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17A19D-28AC-4D2C-943B-18687448E1BE}"/>
              </a:ext>
            </a:extLst>
          </p:cNvPr>
          <p:cNvSpPr txBox="1"/>
          <p:nvPr/>
        </p:nvSpPr>
        <p:spPr>
          <a:xfrm>
            <a:off x="577294" y="1284288"/>
            <a:ext cx="8033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</a:rPr>
              <a:t>score = int(input("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請輸入成績：</a:t>
            </a:r>
            <a:r>
              <a:rPr lang="en-US" altLang="zh-TW" sz="3200" dirty="0">
                <a:latin typeface="Consolas" panose="020B0609020204030204" pitchFamily="49" charset="0"/>
              </a:rPr>
              <a:t>"))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F5B56EB-3034-460A-B4A5-3D69B3656005}"/>
              </a:ext>
            </a:extLst>
          </p:cNvPr>
          <p:cNvGrpSpPr/>
          <p:nvPr/>
        </p:nvGrpSpPr>
        <p:grpSpPr>
          <a:xfrm>
            <a:off x="577294" y="1990551"/>
            <a:ext cx="10814581" cy="2998387"/>
            <a:chOff x="-2573705" y="4414023"/>
            <a:chExt cx="8100763" cy="2998387"/>
          </a:xfrm>
        </p:grpSpPr>
        <p:sp>
          <p:nvSpPr>
            <p:cNvPr id="10" name="矩形: 摺角紙張 9">
              <a:extLst>
                <a:ext uri="{FF2B5EF4-FFF2-40B4-BE49-F238E27FC236}">
                  <a16:creationId xmlns:a16="http://schemas.microsoft.com/office/drawing/2014/main" id="{ECB0DA32-0331-42FC-82AA-5FEA32CF4EF5}"/>
                </a:ext>
              </a:extLst>
            </p:cNvPr>
            <p:cNvSpPr/>
            <p:nvPr/>
          </p:nvSpPr>
          <p:spPr>
            <a:xfrm>
              <a:off x="-2573704" y="4414023"/>
              <a:ext cx="7981001" cy="299838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4489005-B4FA-4D84-8A88-28195317B8EF}"/>
                </a:ext>
              </a:extLst>
            </p:cNvPr>
            <p:cNvSpPr txBox="1"/>
            <p:nvPr/>
          </p:nvSpPr>
          <p:spPr>
            <a:xfrm>
              <a:off x="-2573705" y="4495757"/>
              <a:ext cx="8100763" cy="2916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TW" altLang="en-US" sz="2000" dirty="0">
                  <a:solidFill>
                    <a:sysClr val="windowText" lastClr="000000"/>
                  </a:solidFill>
                </a:rPr>
                <a:t>請輸入成績：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o</a:t>
              </a:r>
            </a:p>
            <a:p>
              <a:r>
                <a:rPr lang="en-US" altLang="zh-TW" sz="2000" dirty="0">
                  <a:solidFill>
                    <a:sysClr val="windowText" lastClr="000000"/>
                  </a:solidFill>
                </a:rPr>
                <a:t>---------------------------------------------------------------------------</a:t>
              </a:r>
            </a:p>
            <a:p>
              <a:r>
                <a:rPr lang="en-US" altLang="zh-TW" sz="2000" dirty="0" err="1">
                  <a:solidFill>
                    <a:sysClr val="windowText" lastClr="000000"/>
                  </a:solidFill>
                </a:rPr>
                <a:t>ValueError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                                Traceback (most recent call last)</a:t>
              </a:r>
            </a:p>
            <a:p>
              <a:r>
                <a:rPr lang="en-US" altLang="zh-TW" sz="2000" dirty="0">
                  <a:solidFill>
                    <a:sysClr val="windowText" lastClr="000000"/>
                  </a:solidFill>
                </a:rPr>
                <a:t>&lt;ipython-input-21-4c5052fa4d69&gt; in &lt;module&gt;()</a:t>
              </a:r>
            </a:p>
            <a:p>
              <a:r>
                <a:rPr lang="en-US" altLang="zh-TW" sz="2000" dirty="0">
                  <a:solidFill>
                    <a:sysClr val="windowText" lastClr="000000"/>
                  </a:solidFill>
                </a:rPr>
                <a:t>----&gt; 1 score = int(input("</a:t>
              </a:r>
              <a:r>
                <a:rPr lang="zh-TW" altLang="en-US" sz="2000" dirty="0">
                  <a:solidFill>
                    <a:sysClr val="windowText" lastClr="000000"/>
                  </a:solidFill>
                </a:rPr>
                <a:t>請輸入成績：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"))</a:t>
              </a:r>
            </a:p>
            <a:p>
              <a:endParaRPr lang="en-US" altLang="zh-TW" sz="2000" dirty="0">
                <a:solidFill>
                  <a:sysClr val="windowText" lastClr="000000"/>
                </a:solidFill>
              </a:endParaRPr>
            </a:p>
            <a:p>
              <a:r>
                <a:rPr lang="en-US" altLang="zh-TW" sz="2000" dirty="0" err="1">
                  <a:solidFill>
                    <a:sysClr val="windowText" lastClr="000000"/>
                  </a:solidFill>
                </a:rPr>
                <a:t>ValueError</a:t>
              </a:r>
              <a:r>
                <a:rPr lang="en-US" altLang="zh-TW" sz="2000" dirty="0">
                  <a:solidFill>
                    <a:sysClr val="windowText" lastClr="000000"/>
                  </a:solidFill>
                </a:rPr>
                <a:t>: invalid literal for int() with base 10: 'o'</a:t>
              </a:r>
            </a:p>
          </p:txBody>
        </p:sp>
      </p:grp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8ED7FF3-B472-41CD-B65C-0936549723EC}"/>
              </a:ext>
            </a:extLst>
          </p:cNvPr>
          <p:cNvSpPr/>
          <p:nvPr/>
        </p:nvSpPr>
        <p:spPr>
          <a:xfrm>
            <a:off x="1311302" y="5192160"/>
            <a:ext cx="648000" cy="50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ADE921-0940-4489-87E4-D4B75AF2FD16}"/>
              </a:ext>
            </a:extLst>
          </p:cNvPr>
          <p:cNvSpPr txBox="1"/>
          <p:nvPr/>
        </p:nvSpPr>
        <p:spPr>
          <a:xfrm>
            <a:off x="2326106" y="5180461"/>
            <a:ext cx="50853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try:</a:t>
            </a:r>
            <a:endParaRPr lang="zh-TW" altLang="zh-TW" sz="2400" dirty="0"/>
          </a:p>
          <a:p>
            <a:r>
              <a:rPr lang="en-US" altLang="zh-TW" sz="2400" dirty="0"/>
              <a:t>    score = int(input("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請輸入成績</a:t>
            </a:r>
            <a:r>
              <a:rPr lang="zh-TW" altLang="zh-TW" sz="2400" dirty="0"/>
              <a:t>：</a:t>
            </a:r>
            <a:r>
              <a:rPr lang="en-US" altLang="zh-TW" sz="2400" dirty="0"/>
              <a:t>"))</a:t>
            </a:r>
            <a:endParaRPr lang="zh-TW" altLang="zh-TW" sz="2400" dirty="0"/>
          </a:p>
          <a:p>
            <a:r>
              <a:rPr lang="en-US" altLang="zh-TW" sz="2400" dirty="0"/>
              <a:t>except:</a:t>
            </a:r>
            <a:endParaRPr lang="zh-TW" altLang="zh-TW" sz="2400" dirty="0"/>
          </a:p>
          <a:p>
            <a:r>
              <a:rPr lang="en-US" altLang="zh-TW" sz="2400" dirty="0"/>
              <a:t>    print("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你必須輸入一個數字才行</a:t>
            </a:r>
            <a:r>
              <a:rPr lang="en-US" altLang="zh-TW" sz="2400" dirty="0"/>
              <a:t>")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03416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C4781F-393F-4AF4-87C1-89507A19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942" y="1825625"/>
            <a:ext cx="91881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try: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實際上預期可能會有例外的程式碼寫在這裡！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# 10 / 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在可能發生例外的指令之後的程式碼放在這邊！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except Exception as 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發生錯誤了，錯誤訊息如下：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print(e)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沒有發生任何錯誤。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finally: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不管如何，都要執行這裡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71CEBB-FE8D-4C46-8AEA-18971902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4C672FA-13B0-4B12-AD4D-1E204415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643" y="681037"/>
            <a:ext cx="4281157" cy="44107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例外處理基本型式</a:t>
            </a:r>
          </a:p>
        </p:txBody>
      </p:sp>
    </p:spTree>
    <p:extLst>
      <p:ext uri="{BB962C8B-B14F-4D97-AF65-F5344CB8AC3E}">
        <p14:creationId xmlns:p14="http://schemas.microsoft.com/office/powerpoint/2010/main" val="100792326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0F925B-82DB-4EB2-BC9F-F8DA9CB3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8157C9-D2AF-43E6-B6BD-28600289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D12E90-60F0-44CD-97CE-2E9DE4B1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438E649A-F85D-4AA2-8563-C83BF762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3" y="391027"/>
            <a:ext cx="11466094" cy="60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6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CB260D9-48AB-4E53-89F4-B172A1A7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805" y="2005012"/>
            <a:ext cx="85303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os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classname</a:t>
            </a:r>
            <a:r>
              <a:rPr lang="en-US" altLang="zh-TW" sz="2800" dirty="0">
                <a:latin typeface="Consolas" panose="020B0609020204030204" pitchFamily="49" charset="0"/>
              </a:rPr>
              <a:t> = input("</a:t>
            </a:r>
            <a:r>
              <a:rPr lang="zh-TW" altLang="en-US" sz="2800" dirty="0">
                <a:latin typeface="Consolas" panose="020B0609020204030204" pitchFamily="49" charset="0"/>
              </a:rPr>
              <a:t>請輸入想要使用的班級名稱：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filename = </a:t>
            </a:r>
            <a:r>
              <a:rPr lang="en-US" altLang="zh-TW" sz="2800" dirty="0" err="1">
                <a:latin typeface="Consolas" panose="020B0609020204030204" pitchFamily="49" charset="0"/>
              </a:rPr>
              <a:t>classname</a:t>
            </a:r>
            <a:r>
              <a:rPr lang="en-US" altLang="zh-TW" sz="2800" dirty="0">
                <a:latin typeface="Consolas" panose="020B0609020204030204" pitchFamily="49" charset="0"/>
              </a:rPr>
              <a:t> + ".</a:t>
            </a:r>
            <a:r>
              <a:rPr lang="en-US" altLang="zh-TW" sz="2800" dirty="0" err="1">
                <a:latin typeface="Consolas" panose="020B0609020204030204" pitchFamily="49" charset="0"/>
              </a:rPr>
              <a:t>dat</a:t>
            </a:r>
            <a:r>
              <a:rPr lang="en-US" altLang="zh-TW" sz="2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try: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 = open(filename, "w")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except Exception as 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你所使用的班級名稱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：發生錯誤</a:t>
            </a:r>
            <a:r>
              <a:rPr lang="en-US" altLang="zh-TW" sz="2800" dirty="0">
                <a:latin typeface="Consolas" panose="020B0609020204030204" pitchFamily="49" charset="0"/>
              </a:rPr>
              <a:t>".format(</a:t>
            </a:r>
            <a:r>
              <a:rPr lang="en-US" altLang="zh-TW" sz="2800" dirty="0" err="1">
                <a:latin typeface="Consolas" panose="020B0609020204030204" pitchFamily="49" charset="0"/>
              </a:rPr>
              <a:t>classname</a:t>
            </a:r>
            <a:r>
              <a:rPr lang="en-US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print(e)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finally: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f.close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2049E2-D15F-4B79-9A96-9E92C0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0DC797B-D7A6-4FE0-A427-D4BEEDFC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33" y="681037"/>
            <a:ext cx="4666167" cy="55337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操作檔案時使用的例外處理程式碼</a:t>
            </a:r>
          </a:p>
        </p:txBody>
      </p:sp>
    </p:spTree>
    <p:extLst>
      <p:ext uri="{BB962C8B-B14F-4D97-AF65-F5344CB8AC3E}">
        <p14:creationId xmlns:p14="http://schemas.microsoft.com/office/powerpoint/2010/main" val="225916014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3F2071-109F-4C39-96F6-E697D27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6" y="300326"/>
            <a:ext cx="4840685" cy="473075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自製影像瀏覽網頁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443928F6-0A11-4F58-92A6-D19203E1EF9E}"/>
              </a:ext>
            </a:extLst>
          </p:cNvPr>
          <p:cNvSpPr txBox="1">
            <a:spLocks/>
          </p:cNvSpPr>
          <p:nvPr/>
        </p:nvSpPr>
        <p:spPr>
          <a:xfrm>
            <a:off x="8259618" y="300326"/>
            <a:ext cx="3222014" cy="987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開啟圖形檔資訊程式碼</a:t>
            </a:r>
            <a:endParaRPr lang="zh-TW" altLang="en-US" sz="48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BDE00-FA69-43FE-912C-97FB6C0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C2FD3C-7FF3-467D-B96F-3486CC8F804B}"/>
              </a:ext>
            </a:extLst>
          </p:cNvPr>
          <p:cNvSpPr txBox="1"/>
          <p:nvPr/>
        </p:nvSpPr>
        <p:spPr>
          <a:xfrm>
            <a:off x="2041202" y="2136337"/>
            <a:ext cx="81095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</a:rPr>
              <a:t>from PIL import Image</a:t>
            </a:r>
          </a:p>
          <a:p>
            <a:r>
              <a:rPr lang="en-US" altLang="zh-TW" sz="3200" dirty="0" err="1">
                <a:latin typeface="Consolas" panose="020B0609020204030204" pitchFamily="49" charset="0"/>
              </a:rPr>
              <a:t>im</a:t>
            </a:r>
            <a:r>
              <a:rPr lang="en-US" altLang="zh-TW" sz="3200" dirty="0">
                <a:latin typeface="Consolas" panose="020B0609020204030204" pitchFamily="49" charset="0"/>
              </a:rPr>
              <a:t> = </a:t>
            </a:r>
            <a:r>
              <a:rPr lang="en-US" altLang="zh-TW" sz="3200" dirty="0" err="1">
                <a:latin typeface="Consolas" panose="020B0609020204030204" pitchFamily="49" charset="0"/>
              </a:rPr>
              <a:t>Image.open</a:t>
            </a:r>
            <a:r>
              <a:rPr lang="en-US" altLang="zh-TW" sz="3200" dirty="0">
                <a:latin typeface="Consolas" panose="020B0609020204030204" pitchFamily="49" charset="0"/>
              </a:rPr>
              <a:t>("myIS300.jpg")</a:t>
            </a:r>
          </a:p>
          <a:p>
            <a:r>
              <a:rPr lang="en-US" altLang="zh-TW" sz="3200" dirty="0">
                <a:latin typeface="Consolas" panose="020B0609020204030204" pitchFamily="49" charset="0"/>
              </a:rPr>
              <a:t>print(</a:t>
            </a:r>
            <a:r>
              <a:rPr lang="en-US" altLang="zh-TW" sz="3200" dirty="0" err="1">
                <a:latin typeface="Consolas" panose="020B0609020204030204" pitchFamily="49" charset="0"/>
              </a:rPr>
              <a:t>im.format</a:t>
            </a:r>
            <a:r>
              <a:rPr lang="en-US" altLang="zh-TW" sz="3200" dirty="0"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latin typeface="Consolas" panose="020B0609020204030204" pitchFamily="49" charset="0"/>
              </a:rPr>
              <a:t>im.size</a:t>
            </a:r>
            <a:r>
              <a:rPr lang="en-US" altLang="zh-TW" sz="3200" dirty="0"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latin typeface="Consolas" panose="020B0609020204030204" pitchFamily="49" charset="0"/>
              </a:rPr>
              <a:t>im.mode</a:t>
            </a:r>
            <a:r>
              <a:rPr lang="en-US" altLang="zh-TW" sz="3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dirty="0" err="1">
                <a:latin typeface="Consolas" panose="020B0609020204030204" pitchFamily="49" charset="0"/>
              </a:rPr>
              <a:t>im.close</a:t>
            </a:r>
            <a:r>
              <a:rPr lang="en-US" altLang="zh-TW" sz="3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4B5C32-C038-45AE-8D4D-91F171288A62}"/>
              </a:ext>
            </a:extLst>
          </p:cNvPr>
          <p:cNvSpPr txBox="1"/>
          <p:nvPr/>
        </p:nvSpPr>
        <p:spPr>
          <a:xfrm>
            <a:off x="1965034" y="5015785"/>
            <a:ext cx="8261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📄如果發現不能執行的話，請先安裝</a:t>
            </a:r>
            <a:r>
              <a: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pillow</a:t>
            </a:r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模組。</a:t>
            </a:r>
          </a:p>
        </p:txBody>
      </p:sp>
    </p:spTree>
    <p:extLst>
      <p:ext uri="{BB962C8B-B14F-4D97-AF65-F5344CB8AC3E}">
        <p14:creationId xmlns:p14="http://schemas.microsoft.com/office/powerpoint/2010/main" val="2075276769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B5A929-EF8F-48BC-A728-C4682154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17" y="2499393"/>
            <a:ext cx="6589295" cy="3211596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PIL import Image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im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Image.open</a:t>
            </a:r>
            <a:r>
              <a:rPr lang="en-US" altLang="zh-TW" sz="2800" dirty="0">
                <a:latin typeface="Consolas" panose="020B0609020204030204" pitchFamily="49" charset="0"/>
              </a:rPr>
              <a:t>("myIS300.jpg")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smaller = </a:t>
            </a:r>
            <a:r>
              <a:rPr lang="en-US" altLang="zh-TW" sz="2800" dirty="0" err="1">
                <a:latin typeface="Consolas" panose="020B0609020204030204" pitchFamily="49" charset="0"/>
              </a:rPr>
              <a:t>im.resize</a:t>
            </a:r>
            <a:r>
              <a:rPr lang="en-US" altLang="zh-TW" sz="2800" dirty="0">
                <a:latin typeface="Consolas" panose="020B0609020204030204" pitchFamily="49" charset="0"/>
              </a:rPr>
              <a:t>((320,200))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smaller.show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smaller.save</a:t>
            </a:r>
            <a:r>
              <a:rPr lang="en-US" altLang="zh-TW" sz="2800" dirty="0">
                <a:latin typeface="Consolas" panose="020B0609020204030204" pitchFamily="49" charset="0"/>
              </a:rPr>
              <a:t>("myIS300s.jpg")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im.close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1BB331-D23D-4927-81C8-08A686C8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38BDD1-A320-4D8B-B8DF-DE2D3EC4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328" y="633745"/>
            <a:ext cx="3639472" cy="54535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縮放圖形檔案大小之程式碼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98BFFC-9312-4829-BF2C-FFFCFF7617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618" y="2130673"/>
            <a:ext cx="5436000" cy="38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7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2E5841-06DC-4017-BC39-B57D681E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80" y="289259"/>
            <a:ext cx="10515600" cy="632359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import </a:t>
            </a:r>
            <a:r>
              <a:rPr lang="en-US" altLang="zh-TW" sz="2400" dirty="0" err="1">
                <a:latin typeface="Consolas" panose="020B0609020204030204" pitchFamily="49" charset="0"/>
              </a:rPr>
              <a:t>os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form PIL import Image</a:t>
            </a: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source = input("</a:t>
            </a:r>
            <a:r>
              <a:rPr lang="zh-TW" altLang="en-US" sz="2400" dirty="0">
                <a:latin typeface="Consolas" panose="020B0609020204030204" pitchFamily="49" charset="0"/>
              </a:rPr>
              <a:t>請輸入來源資料夾：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if </a:t>
            </a:r>
            <a:r>
              <a:rPr lang="en-US" altLang="zh-TW" sz="24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2400" dirty="0">
                <a:latin typeface="Consolas" panose="020B0609020204030204" pitchFamily="49" charset="0"/>
              </a:rPr>
              <a:t>(source):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target = input("</a:t>
            </a:r>
            <a:r>
              <a:rPr lang="zh-TW" altLang="en-US" sz="2400" dirty="0">
                <a:latin typeface="Consolas" panose="020B0609020204030204" pitchFamily="49" charset="0"/>
              </a:rPr>
              <a:t>請輸入目標資料夾：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if not </a:t>
            </a:r>
            <a:r>
              <a:rPr lang="en-US" altLang="zh-TW" sz="24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2400" dirty="0">
                <a:latin typeface="Consolas" panose="020B0609020204030204" pitchFamily="49" charset="0"/>
              </a:rPr>
              <a:t>(target):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os.mkdir</a:t>
            </a:r>
            <a:r>
              <a:rPr lang="en-US" altLang="zh-TW" sz="2400" dirty="0">
                <a:latin typeface="Consolas" panose="020B0609020204030204" pitchFamily="49" charset="0"/>
              </a:rPr>
              <a:t>(target)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allfiles</a:t>
            </a:r>
            <a:r>
              <a:rPr lang="en-US" altLang="zh-TW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latin typeface="Consolas" panose="020B0609020204030204" pitchFamily="49" charset="0"/>
              </a:rPr>
              <a:t>os.listdir</a:t>
            </a:r>
            <a:r>
              <a:rPr lang="en-US" altLang="zh-TW" sz="2400" dirty="0">
                <a:latin typeface="Consolas" panose="020B0609020204030204" pitchFamily="49" charset="0"/>
              </a:rPr>
              <a:t>(source)</a:t>
            </a:r>
          </a:p>
          <a:p>
            <a:pPr lvl="2"/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&lt;&lt;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處理每一個檔案的程式碼，請看下一張投影片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&gt;&gt;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print("</a:t>
            </a:r>
            <a:r>
              <a:rPr lang="zh-TW" altLang="en-US" sz="2400" dirty="0">
                <a:latin typeface="Consolas" panose="020B0609020204030204" pitchFamily="49" charset="0"/>
              </a:rPr>
              <a:t>目標資料夾已存在，無法進行。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else:    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print("</a:t>
            </a:r>
            <a:r>
              <a:rPr lang="zh-TW" altLang="en-US" sz="2400" dirty="0">
                <a:latin typeface="Consolas" panose="020B0609020204030204" pitchFamily="49" charset="0"/>
              </a:rPr>
              <a:t>找不到來源資料夾。</a:t>
            </a:r>
            <a:r>
              <a:rPr lang="en-US" altLang="zh-TW" sz="24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B9202A-6804-45E0-98C9-4499A40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23347F-85FE-4ABC-BB7F-B9C796FD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80" y="809375"/>
            <a:ext cx="5532441" cy="42586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批次轉換圖檔尺寸程式 </a:t>
            </a:r>
            <a:r>
              <a:rPr lang="en-US" altLang="zh-TW" dirty="0"/>
              <a:t>PART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1830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3F2071-109F-4C39-96F6-E697D27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1" y="300326"/>
            <a:ext cx="5303477" cy="533863"/>
          </a:xfrm>
        </p:spPr>
        <p:txBody>
          <a:bodyPr>
            <a:noAutofit/>
          </a:bodyPr>
          <a:lstStyle/>
          <a:p>
            <a:r>
              <a:rPr lang="zh-TW" altLang="en-US" dirty="0"/>
              <a:t>路徑、資料夾和檔案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443928F6-0A11-4F58-92A6-D19203E1EF9E}"/>
              </a:ext>
            </a:extLst>
          </p:cNvPr>
          <p:cNvSpPr txBox="1">
            <a:spLocks/>
          </p:cNvSpPr>
          <p:nvPr/>
        </p:nvSpPr>
        <p:spPr>
          <a:xfrm>
            <a:off x="8110866" y="300326"/>
            <a:ext cx="3721748" cy="987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4000" dirty="0"/>
              <a:t>windows</a:t>
            </a:r>
            <a:r>
              <a:rPr lang="zh-TW" altLang="en-US" sz="4000" dirty="0"/>
              <a:t>作業系統檔案總管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711FB03-164A-4042-986F-E36D0A8E0E9C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386" y="1572331"/>
            <a:ext cx="7246646" cy="43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738555-FF18-4866-B242-A37239117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0431" y="1820350"/>
            <a:ext cx="3543369" cy="45360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BDE00-FA69-43FE-912C-97FB6C0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08271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E3344D-6F0F-4E08-A7F4-E86755BB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for file in </a:t>
            </a:r>
            <a:r>
              <a:rPr lang="en-US" altLang="zh-TW" sz="2800" dirty="0" err="1">
                <a:latin typeface="Consolas" panose="020B0609020204030204" pitchFamily="49" charset="0"/>
              </a:rPr>
              <a:t>allfiles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filename, </a:t>
            </a:r>
            <a:r>
              <a:rPr lang="en-US" altLang="zh-TW" sz="2800" dirty="0" err="1">
                <a:latin typeface="Consolas" panose="020B0609020204030204" pitchFamily="49" charset="0"/>
              </a:rPr>
              <a:t>ext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os.path.splitext</a:t>
            </a:r>
            <a:r>
              <a:rPr lang="en-US" altLang="zh-TW" sz="2800" dirty="0">
                <a:latin typeface="Consolas" panose="020B0609020204030204" pitchFamily="49" charset="0"/>
              </a:rPr>
              <a:t>(file)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filename = filename + "_s"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2800" dirty="0">
                <a:latin typeface="Consolas" panose="020B0609020204030204" pitchFamily="49" charset="0"/>
              </a:rPr>
              <a:t> = filename + </a:t>
            </a:r>
            <a:r>
              <a:rPr lang="en-US" altLang="zh-TW" sz="2800" dirty="0" err="1">
                <a:latin typeface="Consolas" panose="020B0609020204030204" pitchFamily="49" charset="0"/>
              </a:rPr>
              <a:t>ext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im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Image.open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2800" dirty="0">
                <a:latin typeface="Consolas" panose="020B0609020204030204" pitchFamily="49" charset="0"/>
              </a:rPr>
              <a:t>(source, file))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thumbnail = </a:t>
            </a:r>
            <a:r>
              <a:rPr lang="en-US" altLang="zh-TW" sz="2800" dirty="0" err="1">
                <a:latin typeface="Consolas" panose="020B0609020204030204" pitchFamily="49" charset="0"/>
              </a:rPr>
              <a:t>im.resize</a:t>
            </a:r>
            <a:r>
              <a:rPr lang="en-US" altLang="zh-TW" sz="2800" dirty="0">
                <a:latin typeface="Consolas" panose="020B0609020204030204" pitchFamily="49" charset="0"/>
              </a:rPr>
              <a:t>((320,200))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thumbnail.save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2800" dirty="0">
                <a:latin typeface="Consolas" panose="020B0609020204030204" pitchFamily="49" charset="0"/>
              </a:rPr>
              <a:t>(target, </a:t>
            </a:r>
            <a:r>
              <a:rPr lang="en-US" altLang="zh-TW" sz="2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im.close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</a:t>
            </a:r>
            <a:r>
              <a:rPr lang="en-US" altLang="zh-TW" sz="2800" dirty="0" err="1">
                <a:latin typeface="Consolas" panose="020B0609020204030204" pitchFamily="49" charset="0"/>
              </a:rPr>
              <a:t>thumbnail.close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print("{}--&gt;{}".format(file, </a:t>
            </a:r>
            <a:r>
              <a:rPr lang="en-US" altLang="zh-TW" sz="2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2800" dirty="0">
                <a:latin typeface="Consolas" panose="020B0609020204030204" pitchFamily="49" charset="0"/>
              </a:rPr>
              <a:t>))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B55D8A-1887-4972-89A0-21C604DA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8AEABD3-78EA-4EE2-9A7E-2381A50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696" y="681037"/>
            <a:ext cx="5404104" cy="40899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批次轉換圖檔尺寸程式 </a:t>
            </a:r>
            <a:r>
              <a:rPr lang="en-US" altLang="zh-TW" dirty="0"/>
              <a:t>PART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78374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3E845C-FEA5-4CBD-9E27-CC6AD7B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933659"/>
            <a:ext cx="9188116" cy="435133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請輸入來源資料夾：</a:t>
            </a:r>
            <a:r>
              <a:rPr lang="en-US" altLang="zh-TW" sz="2800" dirty="0">
                <a:latin typeface="Consolas" panose="020B0609020204030204" pitchFamily="49" charset="0"/>
              </a:rPr>
              <a:t>a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請輸入目標資料夾：</a:t>
            </a:r>
            <a:r>
              <a:rPr lang="en-US" altLang="zh-TW" sz="2800" dirty="0">
                <a:latin typeface="Consolas" panose="020B0609020204030204" pitchFamily="49" charset="0"/>
              </a:rPr>
              <a:t>c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2018-11-02 09.11.50.jpg--&gt;2018-11-02 09.11.50_s.jpg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2018-11-07 11.53.40.jpg--&gt;2018-11-07 11.53.40_s.jpg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2018-11-07 11.55.52.jpg--&gt;2018-11-07 11.55.52_s.jpg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2018-11-07 17.25.37.jpg--&gt;2018-11-07 17.25.37_s.jpg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2018-11-08 17.11.00.jpg--&gt;2018-11-08 17.11.00_s.jpg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2018-12-19 11.35.09.jpg--&gt;2018-12-19 11.35.09_s.jpg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2018-12-19 11.39.57.jpg--&gt;2018-12-19 11.39.57_s.jpg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2018-12-23 16.13.03.jpg--&gt;2018-12-23 16.13.03_s.jpg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2018-12-23 16.28.20.jpg--&gt;2018-12-23 16.28.20_s.jpg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5E679F-19F2-417F-9409-306ADC3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1F81DE5-1E4A-4EC0-80D0-C28DBE2F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675" y="681037"/>
            <a:ext cx="4650125" cy="5052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執行過程以及結果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BFD721-3437-4F9C-BBFC-FC3A06468A3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548" y="2865683"/>
            <a:ext cx="5717925" cy="3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71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A13B36-174D-4995-94E9-F290C1A3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950754"/>
            <a:ext cx="6248400" cy="5770721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pre_html</a:t>
            </a:r>
            <a:r>
              <a:rPr lang="en-US" altLang="zh-TW" sz="2400" dirty="0">
                <a:latin typeface="Consolas" panose="020B0609020204030204" pitchFamily="49" charset="0"/>
              </a:rPr>
              <a:t> = '''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&lt;meta charset='utf-8'/&gt;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'''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post_html</a:t>
            </a:r>
            <a:r>
              <a:rPr lang="en-US" altLang="zh-TW" sz="2400" dirty="0">
                <a:latin typeface="Consolas" panose="020B0609020204030204" pitchFamily="49" charset="0"/>
              </a:rPr>
              <a:t> = '''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&lt;/table&gt;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&lt;/html&gt;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'''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AD03B8B-62B8-4EAD-B072-461A20C0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6CC96BB-B808-4733-8D7D-D2F19A0C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456" y="558165"/>
            <a:ext cx="4916424" cy="78517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把</a:t>
            </a:r>
            <a:r>
              <a:rPr lang="en-US" altLang="zh-TW" dirty="0"/>
              <a:t>HTML</a:t>
            </a:r>
            <a:r>
              <a:rPr lang="zh-TW" altLang="en-US" dirty="0"/>
              <a:t>前後程式碼放在變數中</a:t>
            </a:r>
          </a:p>
        </p:txBody>
      </p:sp>
    </p:spTree>
    <p:extLst>
      <p:ext uri="{BB962C8B-B14F-4D97-AF65-F5344CB8AC3E}">
        <p14:creationId xmlns:p14="http://schemas.microsoft.com/office/powerpoint/2010/main" val="402915343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9E8F49-9F03-4721-9C4C-5972F788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43413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&lt;table border=1&gt;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&lt;tr&gt;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&lt;td&gt;</a:t>
            </a:r>
            <a:r>
              <a:rPr lang="zh-TW" altLang="en-US" sz="2800" dirty="0">
                <a:latin typeface="Consolas" panose="020B0609020204030204" pitchFamily="49" charset="0"/>
              </a:rPr>
              <a:t>第一列第一欄</a:t>
            </a:r>
            <a:r>
              <a:rPr lang="en-US" altLang="zh-TW" sz="2800" dirty="0">
                <a:latin typeface="Consolas" panose="020B0609020204030204" pitchFamily="49" charset="0"/>
              </a:rPr>
              <a:t>&lt;/td&gt;&lt;td&gt;</a:t>
            </a:r>
            <a:r>
              <a:rPr lang="zh-TW" altLang="en-US" sz="2800" dirty="0">
                <a:latin typeface="Consolas" panose="020B0609020204030204" pitchFamily="49" charset="0"/>
              </a:rPr>
              <a:t>第一列第二欄</a:t>
            </a:r>
            <a:r>
              <a:rPr lang="en-US" altLang="zh-TW" sz="2800" dirty="0">
                <a:latin typeface="Consolas" panose="020B0609020204030204" pitchFamily="49" charset="0"/>
              </a:rPr>
              <a:t>&lt;/td&gt;&lt;td&gt;</a:t>
            </a:r>
            <a:r>
              <a:rPr lang="zh-TW" altLang="en-US" sz="2800" dirty="0">
                <a:latin typeface="Consolas" panose="020B0609020204030204" pitchFamily="49" charset="0"/>
              </a:rPr>
              <a:t>第一列第三欄</a:t>
            </a:r>
            <a:r>
              <a:rPr lang="en-US" altLang="zh-TW" sz="28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&lt;/tr&gt;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&lt;tr&gt;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&lt;td&gt;</a:t>
            </a:r>
            <a:r>
              <a:rPr lang="zh-TW" altLang="en-US" sz="2800" dirty="0">
                <a:latin typeface="Consolas" panose="020B0609020204030204" pitchFamily="49" charset="0"/>
              </a:rPr>
              <a:t>第二列第一欄</a:t>
            </a:r>
            <a:r>
              <a:rPr lang="en-US" altLang="zh-TW" sz="2800" dirty="0">
                <a:latin typeface="Consolas" panose="020B0609020204030204" pitchFamily="49" charset="0"/>
              </a:rPr>
              <a:t>&lt;/td&gt;&lt;td&gt;</a:t>
            </a:r>
            <a:r>
              <a:rPr lang="zh-TW" altLang="en-US" sz="2800" dirty="0">
                <a:latin typeface="Consolas" panose="020B0609020204030204" pitchFamily="49" charset="0"/>
              </a:rPr>
              <a:t>第二列第二欄</a:t>
            </a:r>
            <a:r>
              <a:rPr lang="en-US" altLang="zh-TW" sz="2800" dirty="0">
                <a:latin typeface="Consolas" panose="020B0609020204030204" pitchFamily="49" charset="0"/>
              </a:rPr>
              <a:t>&lt;/td&gt;&lt;td&gt;</a:t>
            </a:r>
            <a:r>
              <a:rPr lang="zh-TW" altLang="en-US" sz="2800" dirty="0">
                <a:latin typeface="Consolas" panose="020B0609020204030204" pitchFamily="49" charset="0"/>
              </a:rPr>
              <a:t>第二列第三欄</a:t>
            </a:r>
            <a:r>
              <a:rPr lang="en-US" altLang="zh-TW" sz="28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&lt;/tr&gt;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&lt;tr&gt;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&lt;td&gt;</a:t>
            </a:r>
            <a:r>
              <a:rPr lang="zh-TW" altLang="en-US" sz="2800" dirty="0">
                <a:latin typeface="Consolas" panose="020B0609020204030204" pitchFamily="49" charset="0"/>
              </a:rPr>
              <a:t>第三列第一欄</a:t>
            </a:r>
            <a:r>
              <a:rPr lang="en-US" altLang="zh-TW" sz="2800" dirty="0">
                <a:latin typeface="Consolas" panose="020B0609020204030204" pitchFamily="49" charset="0"/>
              </a:rPr>
              <a:t>&lt;/td&gt;&lt;td&gt;</a:t>
            </a:r>
            <a:r>
              <a:rPr lang="zh-TW" altLang="en-US" sz="2800" dirty="0">
                <a:latin typeface="Consolas" panose="020B0609020204030204" pitchFamily="49" charset="0"/>
              </a:rPr>
              <a:t>第三列第二欄</a:t>
            </a:r>
            <a:r>
              <a:rPr lang="en-US" altLang="zh-TW" sz="2800" dirty="0">
                <a:latin typeface="Consolas" panose="020B0609020204030204" pitchFamily="49" charset="0"/>
              </a:rPr>
              <a:t>&lt;/td&gt;&lt;td&gt;</a:t>
            </a:r>
            <a:r>
              <a:rPr lang="zh-TW" altLang="en-US" sz="2800" dirty="0">
                <a:latin typeface="Consolas" panose="020B0609020204030204" pitchFamily="49" charset="0"/>
              </a:rPr>
              <a:t>第三列第三欄</a:t>
            </a:r>
            <a:r>
              <a:rPr lang="en-US" altLang="zh-TW" sz="28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&lt;/tr&gt;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&lt;/table&gt;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C49ACB-EBC4-4C18-9663-7D699537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902DDD-16C0-49C1-A152-96D76ED9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696" y="681037"/>
            <a:ext cx="5404104" cy="43465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表格的標準格式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906901-3574-4B75-A46C-023D7AE2EB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0" y="4849475"/>
            <a:ext cx="524256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358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11DB702-5A1A-46BE-BB7A-907BF491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2602865"/>
            <a:ext cx="11437620" cy="2746375"/>
          </a:xfrm>
        </p:spPr>
        <p:txBody>
          <a:bodyPr>
            <a:noAutofit/>
          </a:bodyPr>
          <a:lstStyle/>
          <a:p>
            <a:r>
              <a:rPr lang="zh-TW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💻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img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圖形檔路徑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 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widht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寬度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 height="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高度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</a:p>
          <a:p>
            <a:endParaRPr lang="en-US" altLang="zh-TW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💻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&lt;a 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連結的網址或路徑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被連結的文字內容或是其它標記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&lt;/a&gt;</a:t>
            </a:r>
            <a:endParaRPr lang="zh-TW" altLang="zh-TW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💻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&lt;a 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原始檔位置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"&gt;&lt;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img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="</a:t>
            </a:r>
            <a:r>
              <a:rPr lang="zh-TW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縮圖檔位置</a:t>
            </a:r>
            <a:r>
              <a:rPr lang="en-US" altLang="zh-TW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"&gt;&lt;/a&gt;</a:t>
            </a:r>
            <a:endParaRPr lang="zh-TW" altLang="zh-TW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191D00-AB6E-4739-B264-B9C8A338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8D69C09-1591-4C37-9135-5C7DF023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696" y="681037"/>
            <a:ext cx="5023104" cy="52609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圖形檔</a:t>
            </a:r>
            <a:r>
              <a:rPr lang="en-US" altLang="zh-TW" dirty="0"/>
              <a:t>HTML</a:t>
            </a:r>
            <a:r>
              <a:rPr lang="zh-TW" altLang="en-US" dirty="0"/>
              <a:t>格式與超連結格式的結合</a:t>
            </a:r>
          </a:p>
        </p:txBody>
      </p:sp>
    </p:spTree>
    <p:extLst>
      <p:ext uri="{BB962C8B-B14F-4D97-AF65-F5344CB8AC3E}">
        <p14:creationId xmlns:p14="http://schemas.microsoft.com/office/powerpoint/2010/main" val="4179815793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647F7EA-0C0D-40DE-9487-37727193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600959"/>
            <a:ext cx="11003280" cy="3357563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💻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table_html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+= "&lt;tr&gt;&lt;td&gt;&lt;a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href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='{}'&gt;&lt;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='{}'&gt;&lt;/a&gt;&lt;/td&gt;&lt;/tr&gt;".format(</a:t>
            </a:r>
            <a:endParaRPr lang="zh-TW" altLang="zh-TW" sz="20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os.path.join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("..",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os.path.join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(source, file)),</a:t>
            </a:r>
            <a:endParaRPr lang="zh-TW" altLang="zh-TW" sz="20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targetfile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endParaRPr lang="en-US" altLang="zh-TW" sz="20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💻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html =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pre_html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table_html</a:t>
            </a:r>
            <a:r>
              <a:rPr lang="en-US" altLang="zh-TW" sz="2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en-US" altLang="zh-TW" sz="20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post_html</a:t>
            </a:r>
            <a:endParaRPr lang="zh-TW" altLang="zh-TW" sz="20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940758-55C1-445A-8D5A-88DD1B87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6DFB640-B3D9-40AC-9F05-86A0646A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76" y="681037"/>
            <a:ext cx="6135624" cy="52609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建立表格的</a:t>
            </a:r>
            <a:r>
              <a:rPr lang="en-US" altLang="zh-TW" dirty="0"/>
              <a:t>python</a:t>
            </a:r>
            <a:r>
              <a:rPr lang="zh-TW" altLang="en-US" dirty="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671134896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F87199-4F8B-4BE3-B709-2B5E188A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3" y="817562"/>
            <a:ext cx="10515600" cy="604043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for file in </a:t>
            </a:r>
            <a:r>
              <a:rPr lang="en-US" altLang="zh-TW" sz="1800" dirty="0" err="1">
                <a:latin typeface="Consolas" panose="020B0609020204030204" pitchFamily="49" charset="0"/>
              </a:rPr>
              <a:t>allfiles</a:t>
            </a:r>
            <a:r>
              <a:rPr lang="en-US" altLang="zh-TW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filename, </a:t>
            </a:r>
            <a:r>
              <a:rPr lang="en-US" altLang="zh-TW" sz="1800" dirty="0" err="1">
                <a:latin typeface="Consolas" panose="020B0609020204030204" pitchFamily="49" charset="0"/>
              </a:rPr>
              <a:t>ext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os.path.splitext</a:t>
            </a:r>
            <a:r>
              <a:rPr lang="en-US" altLang="zh-TW" sz="1800" dirty="0">
                <a:latin typeface="Consolas" panose="020B0609020204030204" pitchFamily="49" charset="0"/>
              </a:rPr>
              <a:t>(file)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filename = filename + "_s"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1800" dirty="0">
                <a:latin typeface="Consolas" panose="020B0609020204030204" pitchFamily="49" charset="0"/>
              </a:rPr>
              <a:t> = filename + </a:t>
            </a:r>
            <a:r>
              <a:rPr lang="en-US" altLang="zh-TW" sz="1800" dirty="0" err="1">
                <a:latin typeface="Consolas" panose="020B0609020204030204" pitchFamily="49" charset="0"/>
              </a:rPr>
              <a:t>ext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im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Image.open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1800" dirty="0">
                <a:latin typeface="Consolas" panose="020B0609020204030204" pitchFamily="49" charset="0"/>
              </a:rPr>
              <a:t>(source, file))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thumbnail = </a:t>
            </a:r>
            <a:r>
              <a:rPr lang="en-US" altLang="zh-TW" sz="1800" dirty="0" err="1">
                <a:latin typeface="Consolas" panose="020B0609020204030204" pitchFamily="49" charset="0"/>
              </a:rPr>
              <a:t>im.resize</a:t>
            </a:r>
            <a:r>
              <a:rPr lang="en-US" altLang="zh-TW" sz="1800" dirty="0">
                <a:latin typeface="Consolas" panose="020B0609020204030204" pitchFamily="49" charset="0"/>
              </a:rPr>
              <a:t>((320,200))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thumbnail.save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1800" dirty="0">
                <a:latin typeface="Consolas" panose="020B0609020204030204" pitchFamily="49" charset="0"/>
              </a:rPr>
              <a:t>(target, </a:t>
            </a:r>
            <a:r>
              <a:rPr lang="en-US" altLang="zh-TW" sz="1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1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im.close</a:t>
            </a:r>
            <a:r>
              <a:rPr lang="en-US" altLang="zh-TW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thumbnail.close</a:t>
            </a:r>
            <a:r>
              <a:rPr lang="en-US" altLang="zh-TW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print("{}--&gt;{}".format(file, </a:t>
            </a:r>
            <a:r>
              <a:rPr lang="en-US" altLang="zh-TW" sz="1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1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latin typeface="Consolas" panose="020B0609020204030204" pitchFamily="49" charset="0"/>
              </a:rPr>
              <a:t>以下的程式碼用來建立</a:t>
            </a:r>
            <a:r>
              <a:rPr lang="en-US" altLang="zh-TW" sz="1800" dirty="0">
                <a:latin typeface="Consolas" panose="020B0609020204030204" pitchFamily="49" charset="0"/>
              </a:rPr>
              <a:t>HTML</a:t>
            </a:r>
            <a:r>
              <a:rPr lang="zh-TW" altLang="en-US" sz="1800" dirty="0">
                <a:latin typeface="Consolas" panose="020B0609020204030204" pitchFamily="49" charset="0"/>
              </a:rPr>
              <a:t>索引檔的表格內容            </a:t>
            </a:r>
          </a:p>
          <a:p>
            <a:r>
              <a:rPr lang="zh-TW" altLang="en-US" sz="1800" dirty="0">
                <a:latin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table_html</a:t>
            </a:r>
            <a:r>
              <a:rPr lang="en-US" altLang="zh-TW" sz="1800" dirty="0">
                <a:latin typeface="Consolas" panose="020B0609020204030204" pitchFamily="49" charset="0"/>
              </a:rPr>
              <a:t> += "&lt;tr&gt;&lt;td&gt;&lt;a </a:t>
            </a:r>
            <a:r>
              <a:rPr lang="en-US" altLang="zh-TW" sz="1800" dirty="0" err="1">
                <a:latin typeface="Consolas" panose="020B0609020204030204" pitchFamily="49" charset="0"/>
              </a:rPr>
              <a:t>href</a:t>
            </a:r>
            <a:r>
              <a:rPr lang="en-US" altLang="zh-TW" sz="1800" dirty="0">
                <a:latin typeface="Consolas" panose="020B0609020204030204" pitchFamily="49" charset="0"/>
              </a:rPr>
              <a:t>='{}'&gt;&lt;</a:t>
            </a:r>
            <a:r>
              <a:rPr lang="en-US" altLang="zh-TW" sz="1800" dirty="0" err="1">
                <a:latin typeface="Consolas" panose="020B0609020204030204" pitchFamily="49" charset="0"/>
              </a:rPr>
              <a:t>img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src</a:t>
            </a:r>
            <a:r>
              <a:rPr lang="en-US" altLang="zh-TW" sz="1800" dirty="0">
                <a:latin typeface="Consolas" panose="020B0609020204030204" pitchFamily="49" charset="0"/>
              </a:rPr>
              <a:t>='{}'&gt;&lt;/a&gt;&lt;/td&gt;&lt;/tr&gt;".format(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1800" dirty="0">
                <a:latin typeface="Consolas" panose="020B0609020204030204" pitchFamily="49" charset="0"/>
              </a:rPr>
              <a:t>("..", </a:t>
            </a:r>
            <a:r>
              <a:rPr lang="en-US" altLang="zh-TW" sz="1800" dirty="0" err="1">
                <a:latin typeface="Consolas" panose="020B0609020204030204" pitchFamily="49" charset="0"/>
              </a:rPr>
              <a:t>os.path.join</a:t>
            </a:r>
            <a:r>
              <a:rPr lang="en-US" altLang="zh-TW" sz="1800" dirty="0">
                <a:latin typeface="Consolas" panose="020B0609020204030204" pitchFamily="49" charset="0"/>
              </a:rPr>
              <a:t>(source, file)),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        </a:t>
            </a:r>
            <a:r>
              <a:rPr lang="en-US" altLang="zh-TW" sz="1800" dirty="0" err="1">
                <a:latin typeface="Consolas" panose="020B0609020204030204" pitchFamily="49" charset="0"/>
              </a:rPr>
              <a:t>targetfile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latin typeface="Consolas" panose="020B0609020204030204" pitchFamily="49" charset="0"/>
              </a:rPr>
              <a:t>以上的程式碼用來建立</a:t>
            </a:r>
            <a:r>
              <a:rPr lang="en-US" altLang="zh-TW" sz="1800" dirty="0">
                <a:latin typeface="Consolas" panose="020B0609020204030204" pitchFamily="49" charset="0"/>
              </a:rPr>
              <a:t>HTML</a:t>
            </a:r>
            <a:r>
              <a:rPr lang="zh-TW" altLang="en-US" sz="1800" dirty="0">
                <a:latin typeface="Consolas" panose="020B0609020204030204" pitchFamily="49" charset="0"/>
              </a:rPr>
              <a:t>索引檔的表格內容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1AFDDC-4B5C-4293-9669-830275FF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00559D7-2511-4354-AF5E-6F3FE172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643" y="494770"/>
            <a:ext cx="5830824" cy="3857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加到迴圈中的主程式片段</a:t>
            </a:r>
          </a:p>
        </p:txBody>
      </p:sp>
    </p:spTree>
    <p:extLst>
      <p:ext uri="{BB962C8B-B14F-4D97-AF65-F5344CB8AC3E}">
        <p14:creationId xmlns:p14="http://schemas.microsoft.com/office/powerpoint/2010/main" val="4259062353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875B59-FD8E-430E-9878-58E8000F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010FA61-0344-44A5-8DA4-ED593E72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416" y="681037"/>
            <a:ext cx="4977384" cy="51085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產生之索引檔位置及</a:t>
            </a:r>
            <a:br>
              <a:rPr lang="en-US" altLang="zh-TW" dirty="0"/>
            </a:br>
            <a:r>
              <a:rPr lang="zh-TW" altLang="en-US" dirty="0"/>
              <a:t>瀏覽之效果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E786EF75-B52C-4172-BEB7-6B8C033197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64365" y="1825625"/>
            <a:ext cx="4911355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B3D3E1-47A6-4647-A586-FCB8EAA223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43" y="936466"/>
            <a:ext cx="6251502" cy="57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3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6B4B9E-1CDB-4970-A827-B9FE8214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718945"/>
            <a:ext cx="8793480" cy="216725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在適當的地方加上以下的</a:t>
            </a:r>
            <a:r>
              <a:rPr lang="en-US" altLang="zh-TW" sz="2800" dirty="0">
                <a:latin typeface="Consolas" panose="020B0609020204030204" pitchFamily="49" charset="0"/>
              </a:rPr>
              <a:t>&lt;/tr&gt;&lt;tr&gt;</a:t>
            </a:r>
            <a:r>
              <a:rPr lang="zh-TW" altLang="en-US" sz="2800" dirty="0">
                <a:latin typeface="Consolas" panose="020B0609020204030204" pitchFamily="49" charset="0"/>
              </a:rPr>
              <a:t>對，就可以強制換列（其實就是新增表格中的一列）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if (index+1) % 3 == 0: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	</a:t>
            </a:r>
            <a:r>
              <a:rPr lang="en-US" altLang="zh-TW" sz="2800" dirty="0" err="1">
                <a:latin typeface="Consolas" panose="020B0609020204030204" pitchFamily="49" charset="0"/>
              </a:rPr>
              <a:t>table_html</a:t>
            </a:r>
            <a:r>
              <a:rPr lang="en-US" altLang="zh-TW" sz="2800" dirty="0">
                <a:latin typeface="Consolas" panose="020B0609020204030204" pitchFamily="49" charset="0"/>
              </a:rPr>
              <a:t> += "&lt;/tr&gt;&lt;tr&gt;"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B76D8F-AE74-41FB-B6BD-4CCA1B4A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5A81FAB-4A24-4101-B45E-E32F272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56" y="395127"/>
            <a:ext cx="5800344" cy="57181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改一下圖形檔排列的版面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B39C09-2D23-40E5-A3BB-D538A7974D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401475"/>
            <a:ext cx="534210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46B17C-EAE5-4EBE-873A-B1F65F77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012" y="585620"/>
            <a:ext cx="3527178" cy="44107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windows</a:t>
            </a:r>
            <a:r>
              <a:rPr lang="zh-TW" altLang="en-US" dirty="0"/>
              <a:t>作業系統檔案總管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FFFC2E-9119-484C-8C67-BB3936E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205BCB0E-0687-4B02-8DFB-F3026535B834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338" y="1697498"/>
            <a:ext cx="6703145" cy="3996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A3297E-87CE-49E1-855B-0DAE01D086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8355" y="1569161"/>
            <a:ext cx="39254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72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09E395-6C28-4A36-871B-71295021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05" y="1547937"/>
            <a:ext cx="7263063" cy="4351338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import sys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</a:t>
            </a:r>
            <a:r>
              <a:rPr lang="en-US" altLang="zh-TW" sz="3600" dirty="0" err="1">
                <a:latin typeface="Consolas" panose="020B0609020204030204" pitchFamily="49" charset="0"/>
              </a:rPr>
              <a:t>sys.version_info</a:t>
            </a:r>
            <a:r>
              <a:rPr lang="en-US" altLang="zh-TW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print("---")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</a:t>
            </a:r>
            <a:r>
              <a:rPr lang="en-US" altLang="zh-TW" sz="3600" dirty="0" err="1">
                <a:latin typeface="Consolas" panose="020B0609020204030204" pitchFamily="49" charset="0"/>
              </a:rPr>
              <a:t>sys.platform</a:t>
            </a:r>
            <a:r>
              <a:rPr lang="en-US" altLang="zh-TW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print("---")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</a:t>
            </a:r>
            <a:r>
              <a:rPr lang="en-US" altLang="zh-TW" sz="3600" dirty="0" err="1">
                <a:latin typeface="Consolas" panose="020B0609020204030204" pitchFamily="49" charset="0"/>
              </a:rPr>
              <a:t>sys.argv</a:t>
            </a:r>
            <a:r>
              <a:rPr lang="en-US" altLang="zh-TW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print("---")</a:t>
            </a:r>
          </a:p>
          <a:p>
            <a:r>
              <a:rPr lang="en-US" altLang="zh-TW" sz="3600" dirty="0">
                <a:latin typeface="Consolas" panose="020B0609020204030204" pitchFamily="49" charset="0"/>
              </a:rPr>
              <a:t>print(</a:t>
            </a:r>
            <a:r>
              <a:rPr lang="en-US" altLang="zh-TW" sz="3600" dirty="0" err="1">
                <a:latin typeface="Consolas" panose="020B0609020204030204" pitchFamily="49" charset="0"/>
              </a:rPr>
              <a:t>sys.path</a:t>
            </a:r>
            <a:r>
              <a:rPr lang="en-US" altLang="zh-TW" sz="3600" dirty="0">
                <a:latin typeface="Consolas" panose="020B0609020204030204" pitchFamily="49" charset="0"/>
              </a:rPr>
              <a:t>)</a:t>
            </a:r>
            <a:endParaRPr lang="zh-TW" altLang="en-US" sz="3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FFE1D5-58F8-4BD3-BD08-F4877DFC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1846927-48DD-4774-93D6-9D6549CD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948" y="681037"/>
            <a:ext cx="4377410" cy="409826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/>
              <a:t>使用</a:t>
            </a:r>
            <a:r>
              <a:rPr lang="en-US" altLang="zh-TW" sz="4000" dirty="0"/>
              <a:t>sys</a:t>
            </a:r>
            <a:r>
              <a:rPr lang="zh-TW" altLang="en-US" sz="4000" dirty="0"/>
              <a:t>模組檢查系統參數 </a:t>
            </a:r>
          </a:p>
        </p:txBody>
      </p:sp>
    </p:spTree>
    <p:extLst>
      <p:ext uri="{BB962C8B-B14F-4D97-AF65-F5344CB8AC3E}">
        <p14:creationId xmlns:p14="http://schemas.microsoft.com/office/powerpoint/2010/main" val="35540122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7C6AB7-5F04-49AD-859E-49C1A644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10" y="2026993"/>
            <a:ext cx="3862137" cy="1382796"/>
          </a:xfrm>
        </p:spPr>
        <p:txBody>
          <a:bodyPr/>
          <a:lstStyle/>
          <a:p>
            <a:r>
              <a:rPr lang="fr-FR" altLang="zh-TW" sz="3600" dirty="0">
                <a:latin typeface="Consolas" panose="020B0609020204030204" pitchFamily="49" charset="0"/>
              </a:rPr>
              <a:t>import sys</a:t>
            </a:r>
          </a:p>
          <a:p>
            <a:r>
              <a:rPr lang="fr-FR" altLang="zh-TW" sz="3600" dirty="0">
                <a:latin typeface="Consolas" panose="020B0609020204030204" pitchFamily="49" charset="0"/>
              </a:rPr>
              <a:t>print(sys.argv)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2A2DC0-7AC5-41C8-A1A9-72212812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3CA1E39-682C-4453-BAAB-095F4D27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64" y="681037"/>
            <a:ext cx="5773072" cy="44107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在程式中存取命令列參數 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574E85E-EA96-4774-8E49-513E34B870ED}"/>
              </a:ext>
            </a:extLst>
          </p:cNvPr>
          <p:cNvGrpSpPr/>
          <p:nvPr/>
        </p:nvGrpSpPr>
        <p:grpSpPr>
          <a:xfrm>
            <a:off x="1474810" y="4353091"/>
            <a:ext cx="8129337" cy="2290394"/>
            <a:chOff x="481263" y="4414024"/>
            <a:chExt cx="8129337" cy="2290394"/>
          </a:xfrm>
        </p:grpSpPr>
        <p:sp>
          <p:nvSpPr>
            <p:cNvPr id="12" name="矩形: 摺角紙張 11">
              <a:extLst>
                <a:ext uri="{FF2B5EF4-FFF2-40B4-BE49-F238E27FC236}">
                  <a16:creationId xmlns:a16="http://schemas.microsoft.com/office/drawing/2014/main" id="{E3958A99-D7FD-4F84-AF5A-6F81EC2725D9}"/>
                </a:ext>
              </a:extLst>
            </p:cNvPr>
            <p:cNvSpPr/>
            <p:nvPr/>
          </p:nvSpPr>
          <p:spPr>
            <a:xfrm>
              <a:off x="481263" y="4414024"/>
              <a:ext cx="8129337" cy="229039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44AFD6B-EBA9-45BF-B408-77D0921A1049}"/>
                </a:ext>
              </a:extLst>
            </p:cNvPr>
            <p:cNvSpPr txBox="1"/>
            <p:nvPr/>
          </p:nvSpPr>
          <p:spPr>
            <a:xfrm>
              <a:off x="838200" y="4762092"/>
              <a:ext cx="7664117" cy="1721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sz="3200" dirty="0"/>
                <a:t>(base) C:\myPython&gt;python argtest.py a1 a2 a3</a:t>
              </a:r>
            </a:p>
            <a:p>
              <a:r>
                <a:rPr lang="en-US" altLang="zh-TW" sz="3200" dirty="0"/>
                <a:t>['argtest.py', 'a1', 'a2', 'a3']</a:t>
              </a:r>
            </a:p>
          </p:txBody>
        </p: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B8883621-B86C-41F7-AEDE-FA2DDB0C0935}"/>
              </a:ext>
            </a:extLst>
          </p:cNvPr>
          <p:cNvSpPr/>
          <p:nvPr/>
        </p:nvSpPr>
        <p:spPr>
          <a:xfrm>
            <a:off x="5660961" y="2505455"/>
            <a:ext cx="654424" cy="46429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232724-6FA9-4FBB-955E-E07B3AB38E5B}"/>
              </a:ext>
            </a:extLst>
          </p:cNvPr>
          <p:cNvSpPr txBox="1"/>
          <p:nvPr/>
        </p:nvSpPr>
        <p:spPr>
          <a:xfrm>
            <a:off x="5988173" y="2198993"/>
            <a:ext cx="3166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儲存成 </a:t>
            </a:r>
            <a:r>
              <a:rPr lang="en-US" altLang="zh-TW" sz="3200" dirty="0">
                <a:solidFill>
                  <a:sysClr val="windowText" lastClr="000000"/>
                </a:solidFill>
                <a:latin typeface="Quire Sans Pro Light" panose="020B0302040400020003" pitchFamily="34" charset="0"/>
                <a:ea typeface="微軟正黑體" panose="020B0604030504040204" pitchFamily="34" charset="-120"/>
              </a:rPr>
              <a:t>argtest.py</a:t>
            </a:r>
            <a:endParaRPr lang="zh-TW" altLang="en-US" sz="3200" dirty="0">
              <a:solidFill>
                <a:sysClr val="windowText" lastClr="000000"/>
              </a:solidFill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42196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60E080C-AEDF-4B82-AE5D-B1F9D3AB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059728"/>
            <a:ext cx="8409831" cy="5405727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sys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if </a:t>
            </a:r>
            <a:r>
              <a:rPr lang="en-US" altLang="zh-TW" sz="2000" dirty="0" err="1">
                <a:latin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sys.argv</a:t>
            </a:r>
            <a:r>
              <a:rPr lang="en-US" altLang="zh-TW" sz="2000" dirty="0">
                <a:latin typeface="Consolas" panose="020B0609020204030204" pitchFamily="49" charset="0"/>
              </a:rPr>
              <a:t>)&gt;1: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n = int(</a:t>
            </a:r>
            <a:r>
              <a:rPr lang="en-US" altLang="zh-TW" sz="2000" dirty="0" err="1">
                <a:latin typeface="Consolas" panose="020B0609020204030204" pitchFamily="49" charset="0"/>
              </a:rPr>
              <a:t>sys.argv</a:t>
            </a:r>
            <a:r>
              <a:rPr lang="en-US" altLang="zh-TW" sz="2000" dirty="0">
                <a:latin typeface="Consolas" panose="020B0609020204030204" pitchFamily="49" charset="0"/>
              </a:rPr>
              <a:t>[1])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print("You need to specify a valid number!")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exit(1)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lst</a:t>
            </a:r>
            <a:r>
              <a:rPr lang="en-US" altLang="zh-TW" sz="2000" dirty="0">
                <a:latin typeface="Consolas" panose="020B0609020204030204" pitchFamily="49" charset="0"/>
              </a:rPr>
              <a:t> = [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*2+1 for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 in range(n)]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 in </a:t>
            </a:r>
            <a:r>
              <a:rPr lang="en-US" altLang="zh-TW" sz="2000" dirty="0" err="1">
                <a:latin typeface="Consolas" panose="020B0609020204030204" pitchFamily="49" charset="0"/>
              </a:rPr>
              <a:t>lst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print(" "*((</a:t>
            </a:r>
            <a:r>
              <a:rPr lang="en-US" altLang="zh-TW" sz="2000" dirty="0" err="1">
                <a:latin typeface="Consolas" panose="020B0609020204030204" pitchFamily="49" charset="0"/>
              </a:rPr>
              <a:t>lst</a:t>
            </a:r>
            <a:r>
              <a:rPr lang="en-US" altLang="zh-TW" sz="2000" dirty="0">
                <a:latin typeface="Consolas" panose="020B0609020204030204" pitchFamily="49" charset="0"/>
              </a:rPr>
              <a:t>[-1]-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)//2), end="")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for k in range(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  print("*", end="")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F06F8-521D-4A4D-90ED-5093327B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08CB763-72F9-4D93-845A-CEAFB588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星號金字塔程式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84845D-70A4-4B25-AFC0-859CDF257D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284" y="1702687"/>
            <a:ext cx="4022274" cy="44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61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87323C5-9CAB-4889-BE0C-00397137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068"/>
            <a:ext cx="10515600" cy="2714291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os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items = </a:t>
            </a:r>
            <a:r>
              <a:rPr lang="en-US" altLang="zh-TW" sz="2800" dirty="0" err="1">
                <a:latin typeface="Consolas" panose="020B0609020204030204" pitchFamily="49" charset="0"/>
              </a:rPr>
              <a:t>os.listdir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2800" dirty="0">
                <a:latin typeface="Consolas" panose="020B0609020204030204" pitchFamily="49" charset="0"/>
              </a:rPr>
              <a:t>('myprime.py'))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item in items: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os.path.abspath</a:t>
            </a:r>
            <a:r>
              <a:rPr lang="en-US" altLang="zh-TW" sz="2800" dirty="0">
                <a:latin typeface="Consolas" panose="020B0609020204030204" pitchFamily="49" charset="0"/>
              </a:rPr>
              <a:t>(item))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7A0A56-62B8-4452-BB26-27B79282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B19FB38-3C9B-49A2-A2A0-67418F74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200" y="416175"/>
            <a:ext cx="6430799" cy="122396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找出檔案絕對路徑的程式碼（</a:t>
            </a:r>
            <a:r>
              <a:rPr lang="en-US" altLang="zh-TW" dirty="0"/>
              <a:t>MacOS</a:t>
            </a:r>
            <a:r>
              <a:rPr lang="zh-TW" altLang="en-US" dirty="0"/>
              <a:t>）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12466D0-C4F5-4DA9-8C9B-7255908DED01}"/>
              </a:ext>
            </a:extLst>
          </p:cNvPr>
          <p:cNvGrpSpPr/>
          <p:nvPr/>
        </p:nvGrpSpPr>
        <p:grpSpPr>
          <a:xfrm>
            <a:off x="572655" y="4353091"/>
            <a:ext cx="10714181" cy="2088734"/>
            <a:chOff x="481263" y="4414024"/>
            <a:chExt cx="8129337" cy="208873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77F8B522-4FA5-4A80-9ACF-1C05973DF85B}"/>
                </a:ext>
              </a:extLst>
            </p:cNvPr>
            <p:cNvSpPr/>
            <p:nvPr/>
          </p:nvSpPr>
          <p:spPr>
            <a:xfrm>
              <a:off x="481263" y="4414024"/>
              <a:ext cx="8129337" cy="208873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2313FDE-3D6B-4AA3-87B9-98A95FEE48A6}"/>
                </a:ext>
              </a:extLst>
            </p:cNvPr>
            <p:cNvSpPr txBox="1"/>
            <p:nvPr/>
          </p:nvSpPr>
          <p:spPr>
            <a:xfrm>
              <a:off x="508891" y="4495757"/>
              <a:ext cx="8074080" cy="19252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sz="1800" dirty="0"/>
                <a:t>True</a:t>
              </a:r>
            </a:p>
            <a:p>
              <a:r>
                <a:rPr lang="en-US" altLang="zh-TW" sz="1800" dirty="0"/>
                <a:t>/Users/</a:t>
              </a:r>
              <a:r>
                <a:rPr lang="en-US" altLang="zh-TW" sz="1800" dirty="0" err="1"/>
                <a:t>minhuang</a:t>
              </a:r>
              <a:r>
                <a:rPr lang="en-US" altLang="zh-TW" sz="1800" dirty="0"/>
                <a:t>/Dropbox/</a:t>
              </a:r>
              <a:r>
                <a:rPr lang="en-US" altLang="zh-TW" sz="1800" dirty="0" err="1"/>
                <a:t>books_project</a:t>
              </a:r>
              <a:r>
                <a:rPr lang="en-US" altLang="zh-TW" sz="1800" dirty="0"/>
                <a:t>/2018books/</a:t>
              </a:r>
              <a:r>
                <a:rPr lang="en-US" altLang="zh-TW" sz="1800" dirty="0" err="1"/>
                <a:t>Pythonbasics</a:t>
              </a:r>
              <a:r>
                <a:rPr lang="en-US" altLang="zh-TW" sz="1800" dirty="0"/>
                <a:t>/codes/</a:t>
              </a:r>
              <a:r>
                <a:rPr lang="en-US" altLang="zh-TW" sz="1800" dirty="0" err="1"/>
                <a:t>twstock.ipynb</a:t>
              </a:r>
              <a:endParaRPr lang="en-US" altLang="zh-TW" sz="1800" dirty="0"/>
            </a:p>
            <a:p>
              <a:r>
                <a:rPr lang="en-US" altLang="zh-TW" sz="1800" dirty="0"/>
                <a:t>/Users/</a:t>
              </a:r>
              <a:r>
                <a:rPr lang="en-US" altLang="zh-TW" sz="1800" dirty="0" err="1"/>
                <a:t>minhuang</a:t>
              </a:r>
              <a:r>
                <a:rPr lang="en-US" altLang="zh-TW" sz="1800" dirty="0"/>
                <a:t>/Dropbox/</a:t>
              </a:r>
              <a:r>
                <a:rPr lang="en-US" altLang="zh-TW" sz="1800" dirty="0" err="1"/>
                <a:t>books_project</a:t>
              </a:r>
              <a:r>
                <a:rPr lang="en-US" altLang="zh-TW" sz="1800" dirty="0"/>
                <a:t>/2018books/</a:t>
              </a:r>
              <a:r>
                <a:rPr lang="en-US" altLang="zh-TW" sz="1800" dirty="0" err="1"/>
                <a:t>Pythonbasics</a:t>
              </a:r>
              <a:r>
                <a:rPr lang="en-US" altLang="zh-TW" sz="1800" dirty="0"/>
                <a:t>/codes/ch03.ipynb</a:t>
              </a:r>
            </a:p>
            <a:p>
              <a:r>
                <a:rPr lang="en-US" altLang="zh-TW" sz="1800" dirty="0"/>
                <a:t>/Users/</a:t>
              </a:r>
              <a:r>
                <a:rPr lang="en-US" altLang="zh-TW" sz="1800" dirty="0" err="1"/>
                <a:t>minhuang</a:t>
              </a:r>
              <a:r>
                <a:rPr lang="en-US" altLang="zh-TW" sz="1800" dirty="0"/>
                <a:t>/Dropbox/</a:t>
              </a:r>
              <a:r>
                <a:rPr lang="en-US" altLang="zh-TW" sz="1800" dirty="0" err="1"/>
                <a:t>books_project</a:t>
              </a:r>
              <a:r>
                <a:rPr lang="en-US" altLang="zh-TW" sz="1800" dirty="0"/>
                <a:t>/2018books/</a:t>
              </a:r>
              <a:r>
                <a:rPr lang="en-US" altLang="zh-TW" sz="1800" dirty="0" err="1"/>
                <a:t>Pythonbasics</a:t>
              </a:r>
              <a:r>
                <a:rPr lang="en-US" altLang="zh-TW" sz="1800" dirty="0"/>
                <a:t>/codes/Untitled1.ipynb</a:t>
              </a:r>
            </a:p>
            <a:p>
              <a:r>
                <a:rPr lang="en-US" altLang="zh-TW" sz="1800" dirty="0"/>
                <a:t>/Users/</a:t>
              </a:r>
              <a:r>
                <a:rPr lang="en-US" altLang="zh-TW" sz="1800" dirty="0" err="1"/>
                <a:t>minhuang</a:t>
              </a:r>
              <a:r>
                <a:rPr lang="en-US" altLang="zh-TW" sz="1800" dirty="0"/>
                <a:t>/Dropbox/</a:t>
              </a:r>
              <a:r>
                <a:rPr lang="en-US" altLang="zh-TW" sz="1800" dirty="0" err="1"/>
                <a:t>books_project</a:t>
              </a:r>
              <a:r>
                <a:rPr lang="en-US" altLang="zh-TW" sz="1800" dirty="0"/>
                <a:t>/2018books/</a:t>
              </a:r>
              <a:r>
                <a:rPr lang="en-US" altLang="zh-TW" sz="1800" dirty="0" err="1"/>
                <a:t>Pythonbasics</a:t>
              </a:r>
              <a:r>
                <a:rPr lang="en-US" altLang="zh-TW" sz="1800" dirty="0"/>
                <a:t>/codes/</a:t>
              </a:r>
              <a:r>
                <a:rPr lang="en-US" altLang="zh-TW" sz="1800" dirty="0" err="1"/>
                <a:t>Untitled.ipynb</a:t>
              </a:r>
              <a:endParaRPr lang="en-US" altLang="zh-TW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1253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FE95DE-A2A8-427C-8FC5-2573D8E9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6C9E-356B-4A30-90C3-76DDA3FC11B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354FB3A-12D6-4838-8C48-CE2F3AF0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80A80AB-810E-4042-AAD7-3B3FA6C1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4" y="383923"/>
            <a:ext cx="11182032" cy="60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2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52837A9C-51E1-4A6B-935F-5ACA75E5F039}" vid="{25C14185-32BC-49F3-A058-71E368E01E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192</TotalTime>
  <Words>3053</Words>
  <Application>Microsoft Office PowerPoint</Application>
  <PresentationFormat>寬螢幕</PresentationFormat>
  <Paragraphs>329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STHupo</vt:lpstr>
      <vt:lpstr>微軟正黑體</vt:lpstr>
      <vt:lpstr>標楷體</vt:lpstr>
      <vt:lpstr>Arial</vt:lpstr>
      <vt:lpstr>Calibri</vt:lpstr>
      <vt:lpstr>Calibri Light</vt:lpstr>
      <vt:lpstr>Consolas</vt:lpstr>
      <vt:lpstr>Quire Sans Pro Light</vt:lpstr>
      <vt:lpstr>佈景主題1</vt:lpstr>
      <vt:lpstr>Class 4</vt:lpstr>
      <vt:lpstr>PowerPoint 簡報</vt:lpstr>
      <vt:lpstr>路徑、資料夾和檔案</vt:lpstr>
      <vt:lpstr>windows作業系統檔案總管</vt:lpstr>
      <vt:lpstr>使用sys模組檢查系統參數 </vt:lpstr>
      <vt:lpstr>在程式中存取命令列參數 </vt:lpstr>
      <vt:lpstr>星號金字塔程式</vt:lpstr>
      <vt:lpstr>找出檔案絕對路徑的程式碼（MacOS）</vt:lpstr>
      <vt:lpstr>PowerPoint 簡報</vt:lpstr>
      <vt:lpstr>更名並複製檔案</vt:lpstr>
      <vt:lpstr>寫入資料檔案</vt:lpstr>
      <vt:lpstr>開啟檔案並寫入資料</vt:lpstr>
      <vt:lpstr>寫入成績資料的方法</vt:lpstr>
      <vt:lpstr>利用python程式建立html檔案</vt:lpstr>
      <vt:lpstr>執行結果</vt:lpstr>
      <vt:lpstr>輸入成績並儲存成串列型式文字檔</vt:lpstr>
      <vt:lpstr>執行過程與結果</vt:lpstr>
      <vt:lpstr>輸入三科成績並儲存成元組串列型式文字檔</vt:lpstr>
      <vt:lpstr>讀取資料檔案</vt:lpstr>
      <vt:lpstr>以分列的方式讀取文字檔案</vt:lpstr>
      <vt:lpstr>以分列的方式並去除符號 讀取文字檔案</vt:lpstr>
      <vt:lpstr>解讀以串列型式 存檔的文字資料檔</vt:lpstr>
      <vt:lpstr>例外處理</vt:lpstr>
      <vt:lpstr>例外處理基本型式</vt:lpstr>
      <vt:lpstr>PowerPoint 簡報</vt:lpstr>
      <vt:lpstr>操作檔案時使用的例外處理程式碼</vt:lpstr>
      <vt:lpstr>自製影像瀏覽網頁</vt:lpstr>
      <vt:lpstr>縮放圖形檔案大小之程式碼</vt:lpstr>
      <vt:lpstr>批次轉換圖檔尺寸程式 PART 1</vt:lpstr>
      <vt:lpstr>批次轉換圖檔尺寸程式 PART 2</vt:lpstr>
      <vt:lpstr>執行過程以及結果</vt:lpstr>
      <vt:lpstr>把HTML前後程式碼放在變數中</vt:lpstr>
      <vt:lpstr>HTML表格的標準格式</vt:lpstr>
      <vt:lpstr>圖形檔HTML格式與超連結格式的結合</vt:lpstr>
      <vt:lpstr>建立表格的python程式碼</vt:lpstr>
      <vt:lpstr>加到迴圈中的主程式片段</vt:lpstr>
      <vt:lpstr>產生之索引檔位置及 瀏覽之效果</vt:lpstr>
      <vt:lpstr>改一下圖形檔排列的版面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</dc:title>
  <dc:creator>建祥 許</dc:creator>
  <cp:lastModifiedBy>建祥 許</cp:lastModifiedBy>
  <cp:revision>9</cp:revision>
  <dcterms:created xsi:type="dcterms:W3CDTF">2021-11-22T17:06:25Z</dcterms:created>
  <dcterms:modified xsi:type="dcterms:W3CDTF">2021-12-05T16:27:32Z</dcterms:modified>
</cp:coreProperties>
</file>