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59" r:id="rId9"/>
    <p:sldId id="268" r:id="rId10"/>
    <p:sldId id="269" r:id="rId11"/>
    <p:sldId id="270" r:id="rId12"/>
    <p:sldId id="277" r:id="rId13"/>
    <p:sldId id="278" r:id="rId14"/>
    <p:sldId id="260" r:id="rId15"/>
    <p:sldId id="275" r:id="rId16"/>
    <p:sldId id="276" r:id="rId17"/>
    <p:sldId id="279" r:id="rId18"/>
    <p:sldId id="280" r:id="rId19"/>
    <p:sldId id="261" r:id="rId20"/>
    <p:sldId id="262" r:id="rId21"/>
    <p:sldId id="263" r:id="rId22"/>
    <p:sldId id="281" r:id="rId23"/>
    <p:sldId id="264" r:id="rId24"/>
    <p:sldId id="265" r:id="rId25"/>
    <p:sldId id="266" r:id="rId26"/>
    <p:sldId id="267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3F343-D8A8-489F-9717-49DE39C2D479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C11D-F6B6-41B1-BF3D-0965F5021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34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4EE-1E81-4FA3-B3D9-8E314DEDFC16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3915175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0291-F6D2-4812-AB6E-F195FF56D622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4515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1712-C72E-4CFB-889A-C5700C20F1EF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17208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04FD-6C57-4764-AAB1-ACA1CE7E06AE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601661"/>
            <a:ext cx="3886200" cy="473075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50365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C3FC-5113-4214-AD5A-E8B24FEB66E6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103882462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BC58-B66B-4AD1-BA07-13C2629A7245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5881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5BED-2BFB-4727-AA75-FFDB23F2147B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2578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F628-CAFF-487E-A7CC-675B15E9D7AE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104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3A9-B862-4890-A396-506CC07AF7D7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54579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ACBD-6D4F-41F5-A0AB-F60B5C0746B0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5861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026-BA0A-4A2A-8AF5-05A91505D689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54837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13F3-52A6-413D-A109-8EDFB9FDD716}" type="datetime1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6929-2031-496A-BFC0-D11DD2324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1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79903-5C1F-4410-A656-0DBA8FED8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590"/>
            <a:ext cx="9144000" cy="1547095"/>
          </a:xfrm>
        </p:spPr>
        <p:txBody>
          <a:bodyPr/>
          <a:lstStyle/>
          <a:p>
            <a:r>
              <a:rPr lang="en-US" altLang="zh-TW" dirty="0"/>
              <a:t>Class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57E24-5F4A-449E-83AE-244923EBC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547095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繪圖</a:t>
            </a:r>
          </a:p>
        </p:txBody>
      </p:sp>
    </p:spTree>
    <p:extLst>
      <p:ext uri="{BB962C8B-B14F-4D97-AF65-F5344CB8AC3E}">
        <p14:creationId xmlns:p14="http://schemas.microsoft.com/office/powerpoint/2010/main" val="45768428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21B775-4C34-4C38-AFC9-561B499D5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n = int(input("</a:t>
            </a:r>
            <a:r>
              <a:rPr lang="zh-TW" altLang="en-US" sz="2800" dirty="0">
                <a:latin typeface="Consolas" panose="020B0609020204030204" pitchFamily="49" charset="0"/>
              </a:rPr>
              <a:t>請問要畫幾邊形？</a:t>
            </a:r>
            <a:r>
              <a:rPr lang="en-US" altLang="zh-TW" sz="2800" dirty="0">
                <a:latin typeface="Consolas" panose="020B0609020204030204" pitchFamily="49" charset="0"/>
              </a:rPr>
              <a:t>"))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tu.pensize</a:t>
            </a:r>
            <a:r>
              <a:rPr lang="en-US" altLang="zh-TW" sz="28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('blue')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range(n):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tu.left</a:t>
            </a:r>
            <a:r>
              <a:rPr lang="en-US" altLang="zh-TW" sz="2800" dirty="0">
                <a:latin typeface="Consolas" panose="020B0609020204030204" pitchFamily="49" charset="0"/>
              </a:rPr>
              <a:t>(360//n)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tu.forward</a:t>
            </a:r>
            <a:r>
              <a:rPr lang="en-US" altLang="zh-TW" sz="2800" dirty="0">
                <a:latin typeface="Consolas" panose="020B0609020204030204" pitchFamily="49" charset="0"/>
              </a:rPr>
              <a:t>(100)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(0,0)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C38BD1-EC93-4286-9BF7-F65A3B9B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6603626-B9EE-44EE-8DF4-25AAC609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44499"/>
            <a:ext cx="3886200" cy="473075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dirty="0"/>
              <a:t>繪製多邊形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EBB593-C586-4B88-8DBA-0564984E0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14" y="2453501"/>
            <a:ext cx="59949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D3BC9C-04DB-4C46-A20C-F9607E9D5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686" y="0"/>
            <a:ext cx="4281157" cy="6857999"/>
          </a:xfrm>
        </p:spPr>
        <p:txBody>
          <a:bodyPr>
            <a:no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import turtle as </a:t>
            </a:r>
            <a:r>
              <a:rPr lang="en-US" altLang="zh-TW" sz="1600" dirty="0" err="1">
                <a:latin typeface="Consolas" panose="020B0609020204030204" pitchFamily="49" charset="0"/>
              </a:rPr>
              <a:t>tu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latin typeface="Consolas" panose="020B0609020204030204" pitchFamily="49" charset="0"/>
              </a:rPr>
              <a:t>pos_list</a:t>
            </a:r>
            <a:r>
              <a:rPr lang="en-US" altLang="zh-TW" sz="1600" dirty="0">
                <a:latin typeface="Consolas" panose="020B0609020204030204" pitchFamily="49" charset="0"/>
              </a:rPr>
              <a:t> = list()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n = int(input("</a:t>
            </a:r>
            <a:r>
              <a:rPr lang="zh-TW" altLang="en-US" sz="1600" dirty="0">
                <a:latin typeface="Consolas" panose="020B0609020204030204" pitchFamily="49" charset="0"/>
              </a:rPr>
              <a:t>請問要畫幾邊形？</a:t>
            </a:r>
            <a:r>
              <a:rPr lang="en-US" altLang="zh-TW" sz="1600" dirty="0">
                <a:latin typeface="Consolas" panose="020B0609020204030204" pitchFamily="49" charset="0"/>
              </a:rPr>
              <a:t>"))</a:t>
            </a:r>
          </a:p>
          <a:p>
            <a:r>
              <a:rPr lang="en-US" altLang="zh-TW" sz="1600" dirty="0" err="1">
                <a:latin typeface="Consolas" panose="020B0609020204030204" pitchFamily="49" charset="0"/>
              </a:rPr>
              <a:t>tu.color</a:t>
            </a:r>
            <a:r>
              <a:rPr lang="en-US" altLang="zh-TW" sz="1600" dirty="0">
                <a:latin typeface="Consolas" panose="020B0609020204030204" pitchFamily="49" charset="0"/>
              </a:rPr>
              <a:t>('red')</a:t>
            </a:r>
          </a:p>
          <a:p>
            <a:r>
              <a:rPr lang="en-US" altLang="zh-TW" sz="1600" dirty="0" err="1">
                <a:latin typeface="Consolas" panose="020B0609020204030204" pitchFamily="49" charset="0"/>
              </a:rPr>
              <a:t>tu.speed</a:t>
            </a:r>
            <a:r>
              <a:rPr lang="en-US" altLang="zh-TW" sz="1600" dirty="0">
                <a:latin typeface="Consolas" panose="020B0609020204030204" pitchFamily="49" charset="0"/>
              </a:rPr>
              <a:t>(8)</a:t>
            </a:r>
          </a:p>
          <a:p>
            <a:r>
              <a:rPr lang="en-US" altLang="zh-TW" sz="1600" dirty="0" err="1">
                <a:latin typeface="Consolas" panose="020B0609020204030204" pitchFamily="49" charset="0"/>
              </a:rPr>
              <a:t>tu.penup</a:t>
            </a:r>
            <a:r>
              <a:rPr lang="en-US" altLang="zh-TW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600" dirty="0" err="1">
                <a:latin typeface="Consolas" panose="020B0609020204030204" pitchFamily="49" charset="0"/>
              </a:rPr>
              <a:t>tu.goto</a:t>
            </a:r>
            <a:r>
              <a:rPr lang="en-US" altLang="zh-TW" sz="1600" dirty="0">
                <a:latin typeface="Consolas" panose="020B0609020204030204" pitchFamily="49" charset="0"/>
              </a:rPr>
              <a:t>(0,-200)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for 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in range(n):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tu.left</a:t>
            </a:r>
            <a:r>
              <a:rPr lang="en-US" altLang="zh-TW" sz="1600" dirty="0">
                <a:latin typeface="Consolas" panose="020B0609020204030204" pitchFamily="49" charset="0"/>
              </a:rPr>
              <a:t>(360//n)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tu.forward</a:t>
            </a:r>
            <a:r>
              <a:rPr lang="en-US" altLang="zh-TW" sz="1600" dirty="0">
                <a:latin typeface="Consolas" panose="020B0609020204030204" pitchFamily="49" charset="0"/>
              </a:rPr>
              <a:t>(100)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pos_list.append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tu.pos</a:t>
            </a:r>
            <a:r>
              <a:rPr lang="en-US" altLang="zh-TW" sz="1600" dirty="0">
                <a:latin typeface="Consolas" panose="020B0609020204030204" pitchFamily="49" charset="0"/>
              </a:rPr>
              <a:t>())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for 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in range(</a:t>
            </a:r>
            <a:r>
              <a:rPr lang="en-US" altLang="zh-TW" sz="1600" dirty="0" err="1"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pos_list</a:t>
            </a:r>
            <a:r>
              <a:rPr lang="en-US" altLang="zh-TW" sz="1600" dirty="0">
                <a:latin typeface="Consolas" panose="020B0609020204030204" pitchFamily="49" charset="0"/>
              </a:rPr>
              <a:t>)):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 point in </a:t>
            </a:r>
            <a:r>
              <a:rPr lang="en-US" altLang="zh-TW" sz="1600" dirty="0" err="1">
                <a:latin typeface="Consolas" panose="020B0609020204030204" pitchFamily="49" charset="0"/>
              </a:rPr>
              <a:t>pos_list</a:t>
            </a:r>
            <a:r>
              <a:rPr lang="en-US" altLang="zh-TW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latin typeface="Consolas" panose="020B0609020204030204" pitchFamily="49" charset="0"/>
              </a:rPr>
              <a:t>tu.penup</a:t>
            </a:r>
            <a:r>
              <a:rPr lang="en-US" altLang="zh-TW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latin typeface="Consolas" panose="020B0609020204030204" pitchFamily="49" charset="0"/>
              </a:rPr>
              <a:t>tu.goto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pos_list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latin typeface="Consolas" panose="020B0609020204030204" pitchFamily="49" charset="0"/>
              </a:rPr>
              <a:t>tu.pendown</a:t>
            </a:r>
            <a:r>
              <a:rPr lang="en-US" altLang="zh-TW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latin typeface="Consolas" panose="020B0609020204030204" pitchFamily="49" charset="0"/>
              </a:rPr>
              <a:t>tu.goto</a:t>
            </a:r>
            <a:r>
              <a:rPr lang="en-US" altLang="zh-TW" sz="1600" dirty="0">
                <a:latin typeface="Consolas" panose="020B0609020204030204" pitchFamily="49" charset="0"/>
              </a:rPr>
              <a:t>(point)</a:t>
            </a:r>
          </a:p>
          <a:p>
            <a:r>
              <a:rPr lang="en-US" altLang="zh-TW" sz="1600" dirty="0" err="1">
                <a:latin typeface="Consolas" panose="020B0609020204030204" pitchFamily="49" charset="0"/>
              </a:rPr>
              <a:t>tu.done</a:t>
            </a:r>
            <a:r>
              <a:rPr lang="en-US" altLang="zh-TW" sz="1600" dirty="0">
                <a:latin typeface="Consolas" panose="020B0609020204030204" pitchFamily="49" charset="0"/>
              </a:rPr>
              <a:t>()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311644A-8A30-4DA9-AAE8-87D106A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603C882-66DC-4945-A7C5-101894CD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643" y="436436"/>
            <a:ext cx="4281157" cy="48920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繪製多邊形毛線球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5C1A90-DA8F-4D1D-B74B-A480816215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9174"/>
            <a:ext cx="5534100" cy="44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98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CBB0F19-8159-4B9F-B159-EC6B766B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730" y="0"/>
            <a:ext cx="3886200" cy="6858000"/>
          </a:xfrm>
        </p:spPr>
        <p:txBody>
          <a:bodyPr>
            <a:no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</a:rPr>
              <a:t>import turtle as </a:t>
            </a:r>
            <a:r>
              <a:rPr lang="en-US" altLang="zh-TW" sz="1000" dirty="0" err="1">
                <a:latin typeface="Consolas" panose="020B0609020204030204" pitchFamily="49" charset="0"/>
              </a:rPr>
              <a:t>tu</a:t>
            </a:r>
            <a:endParaRPr lang="en-US" altLang="zh-TW" sz="1000" dirty="0">
              <a:latin typeface="Consolas" panose="020B0609020204030204" pitchFamily="49" charset="0"/>
            </a:endParaRP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tu.speed</a:t>
            </a:r>
            <a:r>
              <a:rPr lang="en-US" altLang="zh-TW" sz="1000" dirty="0">
                <a:latin typeface="Consolas" panose="020B0609020204030204" pitchFamily="49" charset="0"/>
              </a:rPr>
              <a:t>(0)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tu.color</a:t>
            </a:r>
            <a:r>
              <a:rPr lang="en-US" altLang="zh-TW" sz="1000" dirty="0">
                <a:latin typeface="Consolas" panose="020B0609020204030204" pitchFamily="49" charset="0"/>
              </a:rPr>
              <a:t>('blue')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tu.pensize</a:t>
            </a:r>
            <a:r>
              <a:rPr lang="en-US" altLang="zh-TW" sz="10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for </a:t>
            </a:r>
            <a:r>
              <a:rPr lang="en-US" altLang="zh-TW" sz="1000" dirty="0" err="1"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</a:rPr>
              <a:t> in range(150):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    </a:t>
            </a:r>
            <a:r>
              <a:rPr lang="en-US" altLang="zh-TW" sz="1000" dirty="0" err="1">
                <a:latin typeface="Consolas" panose="020B0609020204030204" pitchFamily="49" charset="0"/>
              </a:rPr>
              <a:t>tu.left</a:t>
            </a:r>
            <a:r>
              <a:rPr lang="en-US" altLang="zh-TW" sz="1000" dirty="0"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</a:rPr>
              <a:t>//10)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    </a:t>
            </a:r>
            <a:r>
              <a:rPr lang="en-US" altLang="zh-TW" sz="1000" dirty="0" err="1">
                <a:latin typeface="Consolas" panose="020B0609020204030204" pitchFamily="49" charset="0"/>
              </a:rPr>
              <a:t>tu.forward</a:t>
            </a:r>
            <a:r>
              <a:rPr lang="en-US" altLang="zh-TW" sz="1000" dirty="0">
                <a:latin typeface="Consolas" panose="020B0609020204030204" pitchFamily="49" charset="0"/>
              </a:rPr>
              <a:t>(6)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tu.penup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tu.home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tu.pendown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for </a:t>
            </a:r>
            <a:r>
              <a:rPr lang="en-US" altLang="zh-TW" sz="1000" dirty="0" err="1"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</a:rPr>
              <a:t> in range(150):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    </a:t>
            </a:r>
            <a:r>
              <a:rPr lang="en-US" altLang="zh-TW" sz="1000" dirty="0" err="1">
                <a:latin typeface="Consolas" panose="020B0609020204030204" pitchFamily="49" charset="0"/>
              </a:rPr>
              <a:t>tu.right</a:t>
            </a:r>
            <a:r>
              <a:rPr lang="en-US" altLang="zh-TW" sz="1000" dirty="0"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</a:rPr>
              <a:t>//10)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    </a:t>
            </a:r>
            <a:r>
              <a:rPr lang="en-US" altLang="zh-TW" sz="1000" dirty="0" err="1">
                <a:latin typeface="Consolas" panose="020B0609020204030204" pitchFamily="49" charset="0"/>
              </a:rPr>
              <a:t>tu.forward</a:t>
            </a:r>
            <a:r>
              <a:rPr lang="en-US" altLang="zh-TW" sz="1000" dirty="0">
                <a:latin typeface="Consolas" panose="020B0609020204030204" pitchFamily="49" charset="0"/>
              </a:rPr>
              <a:t>(6)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tu.penup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tu.home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tu.pendown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for </a:t>
            </a:r>
            <a:r>
              <a:rPr lang="en-US" altLang="zh-TW" sz="1000" dirty="0" err="1"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</a:rPr>
              <a:t> in range(150):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    </a:t>
            </a:r>
            <a:r>
              <a:rPr lang="en-US" altLang="zh-TW" sz="1000" dirty="0" err="1">
                <a:latin typeface="Consolas" panose="020B0609020204030204" pitchFamily="49" charset="0"/>
              </a:rPr>
              <a:t>tu.right</a:t>
            </a:r>
            <a:r>
              <a:rPr lang="en-US" altLang="zh-TW" sz="1000" dirty="0"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</a:rPr>
              <a:t>//10)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    </a:t>
            </a:r>
            <a:r>
              <a:rPr lang="en-US" altLang="zh-TW" sz="1000" dirty="0" err="1">
                <a:latin typeface="Consolas" panose="020B0609020204030204" pitchFamily="49" charset="0"/>
              </a:rPr>
              <a:t>tu.backward</a:t>
            </a:r>
            <a:r>
              <a:rPr lang="en-US" altLang="zh-TW" sz="1000" dirty="0">
                <a:latin typeface="Consolas" panose="020B0609020204030204" pitchFamily="49" charset="0"/>
              </a:rPr>
              <a:t>(6)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tu.penup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tu.home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tu.pendown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for </a:t>
            </a:r>
            <a:r>
              <a:rPr lang="en-US" altLang="zh-TW" sz="1000" dirty="0" err="1"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</a:rPr>
              <a:t> in range(150):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    </a:t>
            </a:r>
            <a:r>
              <a:rPr lang="en-US" altLang="zh-TW" sz="1000" dirty="0" err="1">
                <a:latin typeface="Consolas" panose="020B0609020204030204" pitchFamily="49" charset="0"/>
              </a:rPr>
              <a:t>tu.left</a:t>
            </a:r>
            <a:r>
              <a:rPr lang="en-US" altLang="zh-TW" sz="1000" dirty="0"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</a:rPr>
              <a:t>//10)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    </a:t>
            </a:r>
            <a:r>
              <a:rPr lang="en-US" altLang="zh-TW" sz="1000" dirty="0" err="1">
                <a:latin typeface="Consolas" panose="020B0609020204030204" pitchFamily="49" charset="0"/>
              </a:rPr>
              <a:t>tu.backward</a:t>
            </a:r>
            <a:r>
              <a:rPr lang="en-US" altLang="zh-TW" sz="1000" dirty="0">
                <a:latin typeface="Consolas" panose="020B0609020204030204" pitchFamily="49" charset="0"/>
              </a:rPr>
              <a:t>(6)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tu.done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  <a:endParaRPr lang="zh-TW" altLang="en-US" sz="1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5AE142F-DFB1-4A1A-A0E8-6F520395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1A04880-967F-463F-9158-36509C12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43" y="444499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使用漸變技巧繪製幾何形狀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98AD20-6154-43AB-92DA-2E7FFDFA23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81" y="1783571"/>
            <a:ext cx="5492287" cy="42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8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846BD6B-8B1C-4EAA-841D-15BD0A4DE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268" y="0"/>
            <a:ext cx="5789274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('red')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tu.begin_fill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tu.left</a:t>
            </a:r>
            <a:r>
              <a:rPr lang="en-US" altLang="zh-TW" sz="2800" dirty="0">
                <a:latin typeface="Consolas" panose="020B0609020204030204" pitchFamily="49" charset="0"/>
              </a:rPr>
              <a:t>(90)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range(200):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tu.right</a:t>
            </a:r>
            <a:r>
              <a:rPr lang="en-US" altLang="zh-TW" sz="2800" dirty="0">
                <a:latin typeface="Consolas" panose="020B0609020204030204" pitchFamily="49" charset="0"/>
              </a:rPr>
              <a:t>(1)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tu.forward</a:t>
            </a:r>
            <a:r>
              <a:rPr lang="en-US" altLang="zh-TW" sz="2800" dirty="0">
                <a:latin typeface="Consolas" panose="020B0609020204030204" pitchFamily="49" charset="0"/>
              </a:rPr>
              <a:t>(1)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(0,-130)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(-110.96, -20.57)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(0,0)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tu.pendown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tu.home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tu.left</a:t>
            </a:r>
            <a:r>
              <a:rPr lang="en-US" altLang="zh-TW" sz="2800" dirty="0">
                <a:latin typeface="Consolas" panose="020B0609020204030204" pitchFamily="49" charset="0"/>
              </a:rPr>
              <a:t>(90)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range(200):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tu.left</a:t>
            </a:r>
            <a:r>
              <a:rPr lang="en-US" altLang="zh-TW" sz="2800" dirty="0">
                <a:latin typeface="Consolas" panose="020B0609020204030204" pitchFamily="49" charset="0"/>
              </a:rPr>
              <a:t>(1)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tu.forward</a:t>
            </a:r>
            <a:r>
              <a:rPr lang="en-US" altLang="zh-TW" sz="2800" dirty="0">
                <a:latin typeface="Consolas" panose="020B0609020204030204" pitchFamily="49" charset="0"/>
              </a:rPr>
              <a:t>(1)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tu.end_fill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tu.ht()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072C5A-7CBE-49A2-AC83-A2CF3AFA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125EBD-86F7-499A-9E6E-85E97719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096" y="681037"/>
            <a:ext cx="4489704" cy="55337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使用漸變技巧繪製</a:t>
            </a:r>
            <a:br>
              <a:rPr lang="en-US" altLang="zh-TW" dirty="0"/>
            </a:br>
            <a:r>
              <a:rPr lang="zh-TW" altLang="en-US" dirty="0"/>
              <a:t>愛心圖形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0334DE-860B-4C96-8538-EDE6BD85FE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40" y="1938288"/>
            <a:ext cx="5355834" cy="42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1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071DA8C-A05C-4250-BF71-19D50441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89" y="2005012"/>
            <a:ext cx="9605211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tu.speed</a:t>
            </a:r>
            <a:r>
              <a:rPr lang="en-US" altLang="zh-TW" sz="2800" dirty="0">
                <a:latin typeface="Consolas" panose="020B0609020204030204" pitchFamily="49" charset="0"/>
              </a:rPr>
              <a:t>(8)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(-200,0)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tu.pendown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d in range(0, 361, 5):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(d-200, 100*</a:t>
            </a:r>
            <a:r>
              <a:rPr lang="en-US" altLang="zh-TW" sz="2800" dirty="0" err="1">
                <a:latin typeface="Consolas" panose="020B0609020204030204" pitchFamily="49" charset="0"/>
              </a:rPr>
              <a:t>math.sin</a:t>
            </a:r>
            <a:r>
              <a:rPr lang="en-US" altLang="zh-TW" sz="2800" dirty="0">
                <a:latin typeface="Consolas" panose="020B0609020204030204" pitchFamily="49" charset="0"/>
              </a:rPr>
              <a:t>(d*</a:t>
            </a:r>
            <a:r>
              <a:rPr lang="en-US" altLang="zh-TW" sz="2800" dirty="0" err="1">
                <a:latin typeface="Consolas" panose="020B0609020204030204" pitchFamily="49" charset="0"/>
              </a:rPr>
              <a:t>math.pi</a:t>
            </a:r>
            <a:r>
              <a:rPr lang="en-US" altLang="zh-TW" sz="2800" dirty="0">
                <a:latin typeface="Consolas" panose="020B0609020204030204" pitchFamily="49" charset="0"/>
              </a:rPr>
              <a:t>/180))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EC823F-2049-4A3D-A93F-745CF8C2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8B4C86E-6AA3-49CF-835F-EEE5E00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402"/>
            <a:ext cx="5628695" cy="686512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/>
              <a:t>繪製數學函數圖形</a:t>
            </a: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83096402-28C7-474E-980E-598F111946FC}"/>
              </a:ext>
            </a:extLst>
          </p:cNvPr>
          <p:cNvSpPr txBox="1">
            <a:spLocks/>
          </p:cNvSpPr>
          <p:nvPr/>
        </p:nvSpPr>
        <p:spPr>
          <a:xfrm>
            <a:off x="7138740" y="337781"/>
            <a:ext cx="4620124" cy="68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000" dirty="0"/>
              <a:t>繪製</a:t>
            </a:r>
            <a:r>
              <a:rPr lang="en-US" altLang="zh-TW" sz="4000" dirty="0"/>
              <a:t>SIN</a:t>
            </a:r>
            <a:r>
              <a:rPr lang="zh-TW" altLang="en-US" sz="4000" dirty="0"/>
              <a:t>函數圖形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C75EE5-45F2-4957-9A0C-8AADA1140C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53" y="1203680"/>
            <a:ext cx="5864104" cy="33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43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287290-6491-4ED5-90CB-079E7FCD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4" y="160254"/>
            <a:ext cx="8646694" cy="656122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tu.speed</a:t>
            </a:r>
            <a:r>
              <a:rPr lang="en-US" altLang="zh-TW" sz="2800" dirty="0">
                <a:latin typeface="Consolas" panose="020B0609020204030204" pitchFamily="49" charset="0"/>
              </a:rPr>
              <a:t>(8)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tu.pensize</a:t>
            </a:r>
            <a:r>
              <a:rPr lang="en-US" altLang="zh-TW" sz="28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(-200,0)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('red')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tu.pendown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d in range(0, 361, 5):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(d-200, 100*</a:t>
            </a:r>
            <a:r>
              <a:rPr lang="en-US" altLang="zh-TW" sz="2800" dirty="0" err="1">
                <a:latin typeface="Consolas" panose="020B0609020204030204" pitchFamily="49" charset="0"/>
              </a:rPr>
              <a:t>math.sin</a:t>
            </a:r>
            <a:r>
              <a:rPr lang="en-US" altLang="zh-TW" sz="2800" dirty="0">
                <a:latin typeface="Consolas" panose="020B0609020204030204" pitchFamily="49" charset="0"/>
              </a:rPr>
              <a:t>(d*</a:t>
            </a:r>
            <a:r>
              <a:rPr lang="en-US" altLang="zh-TW" sz="2800" dirty="0" err="1">
                <a:latin typeface="Consolas" panose="020B0609020204030204" pitchFamily="49" charset="0"/>
              </a:rPr>
              <a:t>math.pi</a:t>
            </a:r>
            <a:r>
              <a:rPr lang="en-US" altLang="zh-TW" sz="2800" dirty="0">
                <a:latin typeface="Consolas" panose="020B0609020204030204" pitchFamily="49" charset="0"/>
              </a:rPr>
              <a:t>/180))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(-200,100)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('blue')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tu.pendown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d in range(0, 361, 5):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(d-200, 100*</a:t>
            </a:r>
            <a:r>
              <a:rPr lang="en-US" altLang="zh-TW" sz="2800" dirty="0" err="1">
                <a:latin typeface="Consolas" panose="020B0609020204030204" pitchFamily="49" charset="0"/>
              </a:rPr>
              <a:t>math.cos</a:t>
            </a:r>
            <a:r>
              <a:rPr lang="en-US" altLang="zh-TW" sz="2800" dirty="0">
                <a:latin typeface="Consolas" panose="020B0609020204030204" pitchFamily="49" charset="0"/>
              </a:rPr>
              <a:t>(d*</a:t>
            </a:r>
            <a:r>
              <a:rPr lang="en-US" altLang="zh-TW" sz="2800" dirty="0" err="1">
                <a:latin typeface="Consolas" panose="020B0609020204030204" pitchFamily="49" charset="0"/>
              </a:rPr>
              <a:t>math.pi</a:t>
            </a:r>
            <a:r>
              <a:rPr lang="en-US" altLang="zh-TW" sz="2800" dirty="0">
                <a:latin typeface="Consolas" panose="020B0609020204030204" pitchFamily="49" charset="0"/>
              </a:rPr>
              <a:t>/180))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313865-5877-4682-A694-DF05B04C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1BEC421-1457-48D4-ADD1-1A085AE0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繪製</a:t>
            </a:r>
            <a:r>
              <a:rPr lang="en-US" altLang="zh-TW" dirty="0"/>
              <a:t>SIN</a:t>
            </a:r>
            <a:r>
              <a:rPr lang="zh-TW" altLang="en-US" dirty="0"/>
              <a:t>及</a:t>
            </a:r>
            <a:r>
              <a:rPr lang="en-US" altLang="zh-TW" dirty="0"/>
              <a:t>COS</a:t>
            </a:r>
            <a:r>
              <a:rPr lang="zh-TW" altLang="en-US" dirty="0"/>
              <a:t>函數圖形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434D08-4101-49A2-9E90-CF512ED27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85" y="2497793"/>
            <a:ext cx="357430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84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A787BF1-A7B8-4BD2-A4FF-60CD151F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470"/>
            <a:ext cx="5995737" cy="64970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tu.speed</a:t>
            </a:r>
            <a:r>
              <a:rPr lang="en-US" altLang="zh-TW" sz="2800" dirty="0">
                <a:latin typeface="Consolas" panose="020B0609020204030204" pitchFamily="49" charset="0"/>
              </a:rPr>
              <a:t>(8)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tu.pensize</a:t>
            </a:r>
            <a:r>
              <a:rPr lang="en-US" altLang="zh-TW" sz="28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(150,0)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('red')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tu.pendown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d in range(0, 361, 2):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x = 150*</a:t>
            </a:r>
            <a:r>
              <a:rPr lang="en-US" altLang="zh-TW" sz="2800" dirty="0" err="1">
                <a:latin typeface="Consolas" panose="020B0609020204030204" pitchFamily="49" charset="0"/>
              </a:rPr>
              <a:t>math.cos</a:t>
            </a:r>
            <a:r>
              <a:rPr lang="en-US" altLang="zh-TW" sz="2800" dirty="0">
                <a:latin typeface="Consolas" panose="020B0609020204030204" pitchFamily="49" charset="0"/>
              </a:rPr>
              <a:t>(d*</a:t>
            </a:r>
            <a:r>
              <a:rPr lang="en-US" altLang="zh-TW" sz="2800" dirty="0" err="1">
                <a:latin typeface="Consolas" panose="020B0609020204030204" pitchFamily="49" charset="0"/>
              </a:rPr>
              <a:t>math.pi</a:t>
            </a:r>
            <a:r>
              <a:rPr lang="en-US" altLang="zh-TW" sz="2800" dirty="0">
                <a:latin typeface="Consolas" panose="020B0609020204030204" pitchFamily="49" charset="0"/>
              </a:rPr>
              <a:t>/180)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y = 150*</a:t>
            </a:r>
            <a:r>
              <a:rPr lang="en-US" altLang="zh-TW" sz="2800" dirty="0" err="1">
                <a:latin typeface="Consolas" panose="020B0609020204030204" pitchFamily="49" charset="0"/>
              </a:rPr>
              <a:t>math.sin</a:t>
            </a:r>
            <a:r>
              <a:rPr lang="en-US" altLang="zh-TW" sz="2800" dirty="0">
                <a:latin typeface="Consolas" panose="020B0609020204030204" pitchFamily="49" charset="0"/>
              </a:rPr>
              <a:t>(d*</a:t>
            </a:r>
            <a:r>
              <a:rPr lang="en-US" altLang="zh-TW" sz="2800" dirty="0" err="1">
                <a:latin typeface="Consolas" panose="020B0609020204030204" pitchFamily="49" charset="0"/>
              </a:rPr>
              <a:t>math.pi</a:t>
            </a:r>
            <a:r>
              <a:rPr lang="en-US" altLang="zh-TW" sz="2800" dirty="0">
                <a:latin typeface="Consolas" panose="020B0609020204030204" pitchFamily="49" charset="0"/>
              </a:rPr>
              <a:t>/180)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(x, y)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8F8652-79A4-43C8-81A5-9515471A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26720E7-3A09-4093-9287-62CA29C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643" y="452478"/>
            <a:ext cx="4281157" cy="45711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利用三角函數畫圓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774E45-C4E2-4CAB-8718-E3FA1E1CD8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51" y="1566243"/>
            <a:ext cx="5067549" cy="3913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CA6C7BF-F48B-4448-A8DA-AA33B9A0868B}"/>
                  </a:ext>
                </a:extLst>
              </p:cNvPr>
              <p:cNvSpPr txBox="1"/>
              <p:nvPr/>
            </p:nvSpPr>
            <p:spPr>
              <a:xfrm>
                <a:off x="7036877" y="5805327"/>
                <a:ext cx="2620469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zh-TW" altLang="en-US" sz="2400" dirty="0">
                    <a:solidFill>
                      <a:schemeClr val="tx1"/>
                    </a:solidFill>
                  </a:rPr>
                  <a:t>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TW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TW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zh-TW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TW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TW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func>
                              <m:funcPr>
                                <m:ctrlPr>
                                  <a:rPr lang="zh-TW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TW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zh-TW" altLang="en-US" sz="2400" dirty="0">
                  <a:solidFill>
                    <a:schemeClr val="tx1"/>
                  </a:solidFill>
                  <a:latin typeface="Consolas" panose="020B0609020204030204" pitchFamily="49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CA6C7BF-F48B-4448-A8DA-AA33B9A08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877" y="5805327"/>
                <a:ext cx="2620469" cy="916148"/>
              </a:xfrm>
              <a:prstGeom prst="rect">
                <a:avLst/>
              </a:prstGeom>
              <a:blipFill>
                <a:blip r:embed="rId3"/>
                <a:stretch>
                  <a:fillRect l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249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EDB533-7584-447F-85A0-3C3E64871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1" y="136525"/>
            <a:ext cx="8771021" cy="672147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tu.speed</a:t>
            </a:r>
            <a:r>
              <a:rPr lang="en-US" altLang="zh-TW" sz="2800" dirty="0">
                <a:latin typeface="Consolas" panose="020B0609020204030204" pitchFamily="49" charset="0"/>
              </a:rPr>
              <a:t>(8)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tu.pensize</a:t>
            </a:r>
            <a:r>
              <a:rPr lang="en-US" altLang="zh-TW" sz="28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(150,0)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('red')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tu.pendown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d in range(0, 361, 2):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x = 150*</a:t>
            </a:r>
            <a:r>
              <a:rPr lang="en-US" altLang="zh-TW" sz="2800" dirty="0" err="1">
                <a:latin typeface="Consolas" panose="020B0609020204030204" pitchFamily="49" charset="0"/>
              </a:rPr>
              <a:t>math.cos</a:t>
            </a:r>
            <a:r>
              <a:rPr lang="en-US" altLang="zh-TW" sz="2800" dirty="0">
                <a:latin typeface="Consolas" panose="020B0609020204030204" pitchFamily="49" charset="0"/>
              </a:rPr>
              <a:t>(3*d*</a:t>
            </a:r>
            <a:r>
              <a:rPr lang="en-US" altLang="zh-TW" sz="2800" dirty="0" err="1">
                <a:latin typeface="Consolas" panose="020B0609020204030204" pitchFamily="49" charset="0"/>
              </a:rPr>
              <a:t>math.pi</a:t>
            </a:r>
            <a:r>
              <a:rPr lang="en-US" altLang="zh-TW" sz="2800" dirty="0">
                <a:latin typeface="Consolas" panose="020B0609020204030204" pitchFamily="49" charset="0"/>
              </a:rPr>
              <a:t>/180)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y = 150*</a:t>
            </a:r>
            <a:r>
              <a:rPr lang="en-US" altLang="zh-TW" sz="2800" dirty="0" err="1">
                <a:latin typeface="Consolas" panose="020B0609020204030204" pitchFamily="49" charset="0"/>
              </a:rPr>
              <a:t>math.sin</a:t>
            </a:r>
            <a:r>
              <a:rPr lang="en-US" altLang="zh-TW" sz="2800" dirty="0">
                <a:latin typeface="Consolas" panose="020B0609020204030204" pitchFamily="49" charset="0"/>
              </a:rPr>
              <a:t>(7*d*</a:t>
            </a:r>
            <a:r>
              <a:rPr lang="en-US" altLang="zh-TW" sz="2800" dirty="0" err="1">
                <a:latin typeface="Consolas" panose="020B0609020204030204" pitchFamily="49" charset="0"/>
              </a:rPr>
              <a:t>math.pi</a:t>
            </a:r>
            <a:r>
              <a:rPr lang="en-US" altLang="zh-TW" sz="2800" dirty="0">
                <a:latin typeface="Consolas" panose="020B0609020204030204" pitchFamily="49" charset="0"/>
              </a:rPr>
              <a:t>/180)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(x, y)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5CD8915-FE63-4443-B62B-2948077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E0BF04-46A4-493E-A457-F96E5353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328" y="681037"/>
            <a:ext cx="3639472" cy="48920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利用三角函數畫李沙育圖形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468075-DE1C-4836-B280-106D36E0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58" y="1535238"/>
            <a:ext cx="388801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43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1494F3-826E-4982-81ED-2008C328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95" y="136525"/>
            <a:ext cx="10515600" cy="65849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def </a:t>
            </a:r>
            <a:r>
              <a:rPr lang="en-US" altLang="zh-TW" sz="2800" dirty="0" err="1">
                <a:latin typeface="Consolas" panose="020B0609020204030204" pitchFamily="49" charset="0"/>
              </a:rPr>
              <a:t>th</a:t>
            </a:r>
            <a:r>
              <a:rPr lang="en-US" altLang="zh-TW" sz="2800" dirty="0">
                <a:latin typeface="Consolas" panose="020B0609020204030204" pitchFamily="49" charset="0"/>
              </a:rPr>
              <a:t>(degree):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return degree*</a:t>
            </a:r>
            <a:r>
              <a:rPr lang="en-US" altLang="zh-TW" sz="2800" dirty="0" err="1">
                <a:latin typeface="Consolas" panose="020B0609020204030204" pitchFamily="49" charset="0"/>
              </a:rPr>
              <a:t>math.pi</a:t>
            </a:r>
            <a:r>
              <a:rPr lang="en-US" altLang="zh-TW" sz="2800" dirty="0">
                <a:latin typeface="Consolas" panose="020B0609020204030204" pitchFamily="49" charset="0"/>
              </a:rPr>
              <a:t>/180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r = 100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tu.speed</a:t>
            </a:r>
            <a:r>
              <a:rPr lang="en-US" altLang="zh-TW" sz="2800" dirty="0">
                <a:latin typeface="Consolas" panose="020B0609020204030204" pitchFamily="49" charset="0"/>
              </a:rPr>
              <a:t>(8)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tu.pensize</a:t>
            </a:r>
            <a:r>
              <a:rPr lang="en-US" altLang="zh-TW" sz="28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('red')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d in range(0, 361, 2):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x = 2*r*(</a:t>
            </a:r>
            <a:r>
              <a:rPr lang="en-US" altLang="zh-TW" sz="2800" dirty="0" err="1">
                <a:latin typeface="Consolas" panose="020B0609020204030204" pitchFamily="49" charset="0"/>
              </a:rPr>
              <a:t>math.cos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th</a:t>
            </a:r>
            <a:r>
              <a:rPr lang="en-US" altLang="zh-TW" sz="2800" dirty="0">
                <a:latin typeface="Consolas" panose="020B0609020204030204" pitchFamily="49" charset="0"/>
              </a:rPr>
              <a:t>(d)) - 0.5 * </a:t>
            </a:r>
            <a:r>
              <a:rPr lang="en-US" altLang="zh-TW" sz="2800" dirty="0" err="1">
                <a:latin typeface="Consolas" panose="020B0609020204030204" pitchFamily="49" charset="0"/>
              </a:rPr>
              <a:t>math.cos</a:t>
            </a:r>
            <a:r>
              <a:rPr lang="en-US" altLang="zh-TW" sz="2800" dirty="0">
                <a:latin typeface="Consolas" panose="020B0609020204030204" pitchFamily="49" charset="0"/>
              </a:rPr>
              <a:t>(2*</a:t>
            </a:r>
            <a:r>
              <a:rPr lang="en-US" altLang="zh-TW" sz="2800" dirty="0" err="1">
                <a:latin typeface="Consolas" panose="020B0609020204030204" pitchFamily="49" charset="0"/>
              </a:rPr>
              <a:t>th</a:t>
            </a:r>
            <a:r>
              <a:rPr lang="en-US" altLang="zh-TW" sz="2800" dirty="0">
                <a:latin typeface="Consolas" panose="020B0609020204030204" pitchFamily="49" charset="0"/>
              </a:rPr>
              <a:t>(d)))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y = 2*r*(</a:t>
            </a:r>
            <a:r>
              <a:rPr lang="en-US" altLang="zh-TW" sz="2800" dirty="0" err="1">
                <a:latin typeface="Consolas" panose="020B0609020204030204" pitchFamily="49" charset="0"/>
              </a:rPr>
              <a:t>math.sin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th</a:t>
            </a:r>
            <a:r>
              <a:rPr lang="en-US" altLang="zh-TW" sz="2800" dirty="0">
                <a:latin typeface="Consolas" panose="020B0609020204030204" pitchFamily="49" charset="0"/>
              </a:rPr>
              <a:t>(d)) - 0.5 * </a:t>
            </a:r>
            <a:r>
              <a:rPr lang="en-US" altLang="zh-TW" sz="2800" dirty="0" err="1">
                <a:latin typeface="Consolas" panose="020B0609020204030204" pitchFamily="49" charset="0"/>
              </a:rPr>
              <a:t>math.sin</a:t>
            </a:r>
            <a:r>
              <a:rPr lang="en-US" altLang="zh-TW" sz="2800" dirty="0">
                <a:latin typeface="Consolas" panose="020B0609020204030204" pitchFamily="49" charset="0"/>
              </a:rPr>
              <a:t>(2*</a:t>
            </a:r>
            <a:r>
              <a:rPr lang="en-US" altLang="zh-TW" sz="2800" dirty="0" err="1">
                <a:latin typeface="Consolas" panose="020B0609020204030204" pitchFamily="49" charset="0"/>
              </a:rPr>
              <a:t>th</a:t>
            </a:r>
            <a:r>
              <a:rPr lang="en-US" altLang="zh-TW" sz="2800" dirty="0">
                <a:latin typeface="Consolas" panose="020B0609020204030204" pitchFamily="49" charset="0"/>
              </a:rPr>
              <a:t>(d)))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if d: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tu.pendown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(x, y)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673315-769D-4121-A501-962DCD4C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57DD78E-16F9-4FBE-879C-044DF418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696" y="681037"/>
            <a:ext cx="5404104" cy="37690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利用三角函數畫心臟線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42862E-0599-4EE3-B3F4-D3636ECF1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93" y="1181912"/>
            <a:ext cx="3295145" cy="30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472FDA-94FA-4735-93AB-032B6EA93B74}"/>
                  </a:ext>
                </a:extLst>
              </p:cNvPr>
              <p:cNvSpPr txBox="1"/>
              <p:nvPr/>
            </p:nvSpPr>
            <p:spPr>
              <a:xfrm>
                <a:off x="8445460" y="2436347"/>
                <a:ext cx="3746540" cy="1232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zh-TW" altLang="en-US" sz="2800" dirty="0">
                    <a:solidFill>
                      <a:schemeClr val="tx1"/>
                    </a:solidFill>
                  </a:rPr>
                  <a:t>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TW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"/>
                                <m:ctrlP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zh-TW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zh-TW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TW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zh-TW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TW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e>
                            <m:r>
                              <a:rPr lang="zh-TW" altLang="en-US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"/>
                                <m:ctrlP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zh-TW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zh-TW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TW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zh-TW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TW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zh-TW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472FDA-94FA-4735-93AB-032B6EA93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460" y="2436347"/>
                <a:ext cx="3746540" cy="1232004"/>
              </a:xfrm>
              <a:prstGeom prst="rect">
                <a:avLst/>
              </a:prstGeom>
              <a:blipFill>
                <a:blip r:embed="rId3"/>
                <a:stretch>
                  <a:fillRect l="-32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987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071DA8C-A05C-4250-BF71-19D50441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75" y="1191491"/>
            <a:ext cx="7684654" cy="5328728"/>
          </a:xfrm>
        </p:spPr>
        <p:txBody>
          <a:bodyPr>
            <a:no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import </a:t>
            </a:r>
            <a:r>
              <a:rPr lang="en-US" altLang="zh-TW" sz="1800" dirty="0" err="1">
                <a:latin typeface="Consolas" panose="020B0609020204030204" pitchFamily="49" charset="0"/>
              </a:rPr>
              <a:t>pygame</a:t>
            </a:r>
            <a:r>
              <a:rPr lang="en-US" altLang="zh-TW" sz="1800" dirty="0">
                <a:latin typeface="Consolas" panose="020B0609020204030204" pitchFamily="49" charset="0"/>
              </a:rPr>
              <a:t> as </a:t>
            </a:r>
            <a:r>
              <a:rPr lang="en-US" altLang="zh-TW" sz="1800" dirty="0" err="1">
                <a:latin typeface="Consolas" panose="020B0609020204030204" pitchFamily="49" charset="0"/>
              </a:rPr>
              <a:t>pg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endParaRPr lang="en-US" altLang="zh-TW" sz="1800" dirty="0">
              <a:latin typeface="Consolas" panose="020B0609020204030204" pitchFamily="49" charset="0"/>
            </a:endParaRP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pg.init</a:t>
            </a:r>
            <a:r>
              <a:rPr lang="en-US" altLang="zh-TW" sz="1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screen = </a:t>
            </a:r>
            <a:r>
              <a:rPr lang="en-US" altLang="zh-TW" sz="1800" dirty="0" err="1">
                <a:latin typeface="Consolas" panose="020B0609020204030204" pitchFamily="49" charset="0"/>
              </a:rPr>
              <a:t>pg.display.set_mode</a:t>
            </a:r>
            <a:r>
              <a:rPr lang="en-US" altLang="zh-TW" sz="1800" dirty="0">
                <a:latin typeface="Consolas" panose="020B0609020204030204" pitchFamily="49" charset="0"/>
              </a:rPr>
              <a:t>((640, 480))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pg.display.set_caption</a:t>
            </a:r>
            <a:r>
              <a:rPr lang="en-US" altLang="zh-TW" sz="1800" dirty="0">
                <a:latin typeface="Consolas" panose="020B0609020204030204" pitchFamily="49" charset="0"/>
              </a:rPr>
              <a:t>("Richard's </a:t>
            </a:r>
            <a:r>
              <a:rPr lang="en-US" altLang="zh-TW" sz="1800" dirty="0" err="1">
                <a:latin typeface="Consolas" panose="020B0609020204030204" pitchFamily="49" charset="0"/>
              </a:rPr>
              <a:t>pygame</a:t>
            </a:r>
            <a:r>
              <a:rPr lang="en-US" altLang="zh-TW" sz="1800" dirty="0">
                <a:latin typeface="Consolas" panose="020B0609020204030204" pitchFamily="49" charset="0"/>
              </a:rPr>
              <a:t>!")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bk = </a:t>
            </a:r>
            <a:r>
              <a:rPr lang="en-US" altLang="zh-TW" sz="1800" dirty="0" err="1">
                <a:latin typeface="Consolas" panose="020B0609020204030204" pitchFamily="49" charset="0"/>
              </a:rPr>
              <a:t>pg.Surface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screen.get_size</a:t>
            </a:r>
            <a:r>
              <a:rPr lang="en-US" altLang="zh-TW" sz="18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bk.fill</a:t>
            </a:r>
            <a:r>
              <a:rPr lang="en-US" altLang="zh-TW" sz="1800" dirty="0">
                <a:latin typeface="Consolas" panose="020B0609020204030204" pitchFamily="49" charset="0"/>
              </a:rPr>
              <a:t>((255,255,255))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screen.blit</a:t>
            </a:r>
            <a:r>
              <a:rPr lang="en-US" altLang="zh-TW" sz="1800" dirty="0">
                <a:latin typeface="Consolas" panose="020B0609020204030204" pitchFamily="49" charset="0"/>
              </a:rPr>
              <a:t>(bk, (0,0))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pg.display.update</a:t>
            </a:r>
            <a:r>
              <a:rPr lang="en-US" altLang="zh-TW" sz="1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quit = False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while not quit: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for event in </a:t>
            </a:r>
            <a:r>
              <a:rPr lang="en-US" altLang="zh-TW" sz="1800" dirty="0" err="1">
                <a:latin typeface="Consolas" panose="020B0609020204030204" pitchFamily="49" charset="0"/>
              </a:rPr>
              <a:t>pg.event.get</a:t>
            </a:r>
            <a:r>
              <a:rPr lang="en-US" altLang="zh-TW" sz="18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if </a:t>
            </a:r>
            <a:r>
              <a:rPr lang="en-US" altLang="zh-TW" sz="1800" dirty="0" err="1">
                <a:latin typeface="Consolas" panose="020B0609020204030204" pitchFamily="49" charset="0"/>
              </a:rPr>
              <a:t>event.type</a:t>
            </a:r>
            <a:r>
              <a:rPr lang="en-US" altLang="zh-TW" sz="1800" dirty="0">
                <a:latin typeface="Consolas" panose="020B0609020204030204" pitchFamily="49" charset="0"/>
              </a:rPr>
              <a:t> == </a:t>
            </a:r>
            <a:r>
              <a:rPr lang="en-US" altLang="zh-TW" sz="1800" dirty="0" err="1">
                <a:latin typeface="Consolas" panose="020B0609020204030204" pitchFamily="49" charset="0"/>
              </a:rPr>
              <a:t>pg.QUIT</a:t>
            </a:r>
            <a:r>
              <a:rPr lang="en-US" altLang="zh-TW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quit = True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pg.quit</a:t>
            </a:r>
            <a:r>
              <a:rPr lang="en-US" altLang="zh-TW" sz="1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EC823F-2049-4A3D-A93F-745CF8C2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8B4C86E-6AA3-49CF-835F-EEE5E00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" y="225486"/>
            <a:ext cx="5789116" cy="686512"/>
          </a:xfrm>
        </p:spPr>
        <p:txBody>
          <a:bodyPr>
            <a:no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Pygame</a:t>
            </a:r>
            <a:r>
              <a:rPr lang="zh-TW" altLang="en-US" dirty="0"/>
              <a:t>繪製圖形</a:t>
            </a: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83096402-28C7-474E-980E-598F111946FC}"/>
              </a:ext>
            </a:extLst>
          </p:cNvPr>
          <p:cNvSpPr txBox="1">
            <a:spLocks/>
          </p:cNvSpPr>
          <p:nvPr/>
        </p:nvSpPr>
        <p:spPr>
          <a:xfrm>
            <a:off x="6316582" y="337781"/>
            <a:ext cx="5628695" cy="68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4000" dirty="0" err="1"/>
              <a:t>pygame</a:t>
            </a:r>
            <a:r>
              <a:rPr lang="zh-TW" altLang="en-US" sz="4000" dirty="0"/>
              <a:t>繪圖基本架構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D4DF36-FAAF-4083-B602-C699E47A15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0" y="2415675"/>
            <a:ext cx="361188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99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71DD2D-BC0F-4787-864A-8B18BC51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833E38-50D4-4DA0-A601-4B40C0647384}"/>
              </a:ext>
            </a:extLst>
          </p:cNvPr>
          <p:cNvSpPr txBox="1"/>
          <p:nvPr/>
        </p:nvSpPr>
        <p:spPr>
          <a:xfrm>
            <a:off x="5458133" y="2213282"/>
            <a:ext cx="630493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📌</a:t>
            </a:r>
            <a:r>
              <a:rPr kumimoji="0" lang="en-US" altLang="zh-TW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海龜繪圖簡介</a:t>
            </a:r>
            <a:endParaRPr kumimoji="0" lang="en-US" altLang="zh-TW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📌繪製幾何圖形</a:t>
            </a:r>
            <a:endParaRPr kumimoji="0" lang="en-US" altLang="zh-TW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📌繪製數學函數圖形</a:t>
            </a:r>
            <a:endParaRPr kumimoji="0" lang="en-US" altLang="zh-TW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📌使用</a:t>
            </a:r>
            <a:r>
              <a:rPr kumimoji="0" lang="en-US" altLang="zh-TW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繪製圖形</a:t>
            </a:r>
            <a:endParaRPr kumimoji="0" lang="en-US" altLang="zh-TW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88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7B22A3-283B-4CA8-8260-2AD604422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3959AE-3542-4F3B-8D87-2867F0B8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CF9D0D0-89C6-4DF1-A327-9C88BBF6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517" y="396330"/>
            <a:ext cx="4329283" cy="569413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pygame</a:t>
            </a:r>
            <a:r>
              <a:rPr lang="zh-TW" altLang="en-US" dirty="0"/>
              <a:t>模組列表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BD1D5086-A775-4D2A-8D0D-1C45D580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67" y="1534912"/>
            <a:ext cx="11630265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35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D16CA3-19BC-44E9-BAB3-62680364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788314A-9319-4129-939F-FAA03E41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621" y="662141"/>
            <a:ext cx="5051179" cy="441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display</a:t>
            </a:r>
            <a:r>
              <a:rPr lang="zh-TW" altLang="en-US" dirty="0"/>
              <a:t>模組常用函數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C9ED19EA-0B85-4E0C-9E58-AA72116F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45" y="1479859"/>
            <a:ext cx="11519309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6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04CB04-8E24-4C15-92C4-B67EF57C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906C76-4059-4ED7-80CE-35F8D5A4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2A363A4-44C7-4EAE-95E2-49B782EE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664" y="681037"/>
            <a:ext cx="5035136" cy="4731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surface</a:t>
            </a:r>
            <a:r>
              <a:rPr lang="zh-TW" altLang="en-US" dirty="0"/>
              <a:t>模組常用函數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97BC0488-B689-46DA-AA09-6C32D5B5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7" y="1825625"/>
            <a:ext cx="11250006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6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25F5B37-D0EC-40A9-BCAB-9A75F492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CDE83-0314-4FBD-8A3B-38C50488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5970158-8076-4AF9-B7D2-1B29867F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401" y="681037"/>
            <a:ext cx="3992399" cy="3553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draw</a:t>
            </a:r>
            <a:r>
              <a:rPr lang="zh-TW" altLang="en-US" dirty="0"/>
              <a:t>模組支援的繪圖函數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F7EFC59D-F828-466C-90AB-D6EC433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89" y="1501475"/>
            <a:ext cx="11206821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09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73DEF6C-0351-454A-B646-A9EE37A3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03"/>
            <a:ext cx="10515600" cy="67214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pygame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pg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pg.init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screen = </a:t>
            </a:r>
            <a:r>
              <a:rPr lang="en-US" altLang="zh-TW" sz="2800" dirty="0" err="1">
                <a:latin typeface="Consolas" panose="020B0609020204030204" pitchFamily="49" charset="0"/>
              </a:rPr>
              <a:t>pg.display.set_mode</a:t>
            </a:r>
            <a:r>
              <a:rPr lang="en-US" altLang="zh-TW" sz="2800" dirty="0">
                <a:latin typeface="Consolas" panose="020B0609020204030204" pitchFamily="49" charset="0"/>
              </a:rPr>
              <a:t>((640, 480))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pg.display.set_caption</a:t>
            </a:r>
            <a:r>
              <a:rPr lang="en-US" altLang="zh-TW" sz="2800" dirty="0">
                <a:latin typeface="Consolas" panose="020B0609020204030204" pitchFamily="49" charset="0"/>
              </a:rPr>
              <a:t>("Richard's </a:t>
            </a:r>
            <a:r>
              <a:rPr lang="en-US" altLang="zh-TW" sz="2800" dirty="0" err="1">
                <a:latin typeface="Consolas" panose="020B0609020204030204" pitchFamily="49" charset="0"/>
              </a:rPr>
              <a:t>pygame</a:t>
            </a:r>
            <a:r>
              <a:rPr lang="en-US" altLang="zh-TW" sz="2800" dirty="0">
                <a:latin typeface="Consolas" panose="020B0609020204030204" pitchFamily="49" charset="0"/>
              </a:rPr>
              <a:t>!")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bk = </a:t>
            </a:r>
            <a:r>
              <a:rPr lang="en-US" altLang="zh-TW" sz="2800" dirty="0" err="1">
                <a:latin typeface="Consolas" panose="020B0609020204030204" pitchFamily="49" charset="0"/>
              </a:rPr>
              <a:t>pg.Surface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screen.get_size</a:t>
            </a:r>
            <a:r>
              <a:rPr lang="en-US" altLang="zh-TW" sz="28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bk.fill</a:t>
            </a:r>
            <a:r>
              <a:rPr lang="en-US" altLang="zh-TW" sz="2800" dirty="0">
                <a:latin typeface="Consolas" panose="020B0609020204030204" pitchFamily="49" charset="0"/>
              </a:rPr>
              <a:t>((255,255,255))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pg.draw.rect</a:t>
            </a:r>
            <a:r>
              <a:rPr lang="en-US" altLang="zh-TW" sz="2800" dirty="0">
                <a:latin typeface="Consolas" panose="020B0609020204030204" pitchFamily="49" charset="0"/>
              </a:rPr>
              <a:t>(bk, (255, 0, 0), (100, 100, 300, 300), 2)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screen.blit</a:t>
            </a:r>
            <a:r>
              <a:rPr lang="en-US" altLang="zh-TW" sz="2800" dirty="0">
                <a:latin typeface="Consolas" panose="020B0609020204030204" pitchFamily="49" charset="0"/>
              </a:rPr>
              <a:t>(bk, (0,0))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pg.display.update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quit = False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while not quit: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event in </a:t>
            </a:r>
            <a:r>
              <a:rPr lang="en-US" altLang="zh-TW" sz="2800" dirty="0" err="1">
                <a:latin typeface="Consolas" panose="020B0609020204030204" pitchFamily="49" charset="0"/>
              </a:rPr>
              <a:t>pg.event.get</a:t>
            </a:r>
            <a:r>
              <a:rPr lang="en-US" altLang="zh-TW" sz="28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if </a:t>
            </a:r>
            <a:r>
              <a:rPr lang="en-US" altLang="zh-TW" sz="2800" dirty="0" err="1">
                <a:latin typeface="Consolas" panose="020B0609020204030204" pitchFamily="49" charset="0"/>
              </a:rPr>
              <a:t>event.type</a:t>
            </a:r>
            <a:r>
              <a:rPr lang="en-US" altLang="zh-TW" sz="2800" dirty="0">
                <a:latin typeface="Consolas" panose="020B0609020204030204" pitchFamily="49" charset="0"/>
              </a:rPr>
              <a:t> == </a:t>
            </a:r>
            <a:r>
              <a:rPr lang="en-US" altLang="zh-TW" sz="2800" dirty="0" err="1">
                <a:latin typeface="Consolas" panose="020B0609020204030204" pitchFamily="49" charset="0"/>
              </a:rPr>
              <a:t>pg.QUIT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quit = True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pg.quit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7A338B-0375-400C-B956-21187DB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5041BEC-1AB9-4ABF-B620-34F7F0AF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85" y="452478"/>
            <a:ext cx="4265115" cy="45711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pygame</a:t>
            </a:r>
            <a:r>
              <a:rPr lang="zh-TW" altLang="en-US" dirty="0"/>
              <a:t>繪製矩形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7221D5-9166-4228-8207-813BC4B547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85" y="3641640"/>
            <a:ext cx="3852112" cy="30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100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C070AC-72A9-4D60-AD2D-96C8D301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009" y="0"/>
            <a:ext cx="6266528" cy="68580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random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pygame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pg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pg.init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screen = </a:t>
            </a:r>
            <a:r>
              <a:rPr lang="en-US" altLang="zh-TW" sz="2800" dirty="0" err="1">
                <a:latin typeface="Consolas" panose="020B0609020204030204" pitchFamily="49" charset="0"/>
              </a:rPr>
              <a:t>pg.display.set_mode</a:t>
            </a:r>
            <a:r>
              <a:rPr lang="en-US" altLang="zh-TW" sz="2800" dirty="0">
                <a:latin typeface="Consolas" panose="020B0609020204030204" pitchFamily="49" charset="0"/>
              </a:rPr>
              <a:t>((640, 480))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pg.display.set_caption</a:t>
            </a:r>
            <a:r>
              <a:rPr lang="en-US" altLang="zh-TW" sz="2800" dirty="0">
                <a:latin typeface="Consolas" panose="020B0609020204030204" pitchFamily="49" charset="0"/>
              </a:rPr>
              <a:t>("Richard's </a:t>
            </a:r>
            <a:r>
              <a:rPr lang="en-US" altLang="zh-TW" sz="2800" dirty="0" err="1">
                <a:latin typeface="Consolas" panose="020B0609020204030204" pitchFamily="49" charset="0"/>
              </a:rPr>
              <a:t>pygame</a:t>
            </a:r>
            <a:r>
              <a:rPr lang="en-US" altLang="zh-TW" sz="2800" dirty="0">
                <a:latin typeface="Consolas" panose="020B0609020204030204" pitchFamily="49" charset="0"/>
              </a:rPr>
              <a:t>!")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bk = </a:t>
            </a:r>
            <a:r>
              <a:rPr lang="en-US" altLang="zh-TW" sz="2800" dirty="0" err="1">
                <a:latin typeface="Consolas" panose="020B0609020204030204" pitchFamily="49" charset="0"/>
              </a:rPr>
              <a:t>pg.Surface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screen.get_size</a:t>
            </a:r>
            <a:r>
              <a:rPr lang="en-US" altLang="zh-TW" sz="28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bk.fill</a:t>
            </a:r>
            <a:r>
              <a:rPr lang="en-US" altLang="zh-TW" sz="2800" dirty="0">
                <a:latin typeface="Consolas" panose="020B0609020204030204" pitchFamily="49" charset="0"/>
              </a:rPr>
              <a:t>((255,255,255))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range(50):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r = 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(0, 255)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g = 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(0, 255)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b = 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(0, 255)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x = 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(0, 640)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y = 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(0, 480)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w = 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(10, 100)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h = 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(10, 100)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r = </a:t>
            </a:r>
            <a:r>
              <a:rPr lang="en-US" altLang="zh-TW" sz="28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800" dirty="0">
                <a:latin typeface="Consolas" panose="020B0609020204030204" pitchFamily="49" charset="0"/>
              </a:rPr>
              <a:t>(10, 100)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pg.draw.ellipse</a:t>
            </a:r>
            <a:r>
              <a:rPr lang="en-US" altLang="zh-TW" sz="2800" dirty="0">
                <a:latin typeface="Consolas" panose="020B0609020204030204" pitchFamily="49" charset="0"/>
              </a:rPr>
              <a:t>(bk, (r, g, b), (x, y, w, h), 2)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pg.draw.circle</a:t>
            </a:r>
            <a:r>
              <a:rPr lang="en-US" altLang="zh-TW" sz="2800" dirty="0">
                <a:latin typeface="Consolas" panose="020B0609020204030204" pitchFamily="49" charset="0"/>
              </a:rPr>
              <a:t>(bk, (r, g, b), (x, y), r, 2)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screen.blit</a:t>
            </a:r>
            <a:r>
              <a:rPr lang="en-US" altLang="zh-TW" sz="2800" dirty="0">
                <a:latin typeface="Consolas" panose="020B0609020204030204" pitchFamily="49" charset="0"/>
              </a:rPr>
              <a:t>(bk, (0,0))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pg.display.update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quit = False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while not quit: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event in </a:t>
            </a:r>
            <a:r>
              <a:rPr lang="en-US" altLang="zh-TW" sz="2800" dirty="0" err="1">
                <a:latin typeface="Consolas" panose="020B0609020204030204" pitchFamily="49" charset="0"/>
              </a:rPr>
              <a:t>pg.event.get</a:t>
            </a:r>
            <a:r>
              <a:rPr lang="en-US" altLang="zh-TW" sz="28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if </a:t>
            </a:r>
            <a:r>
              <a:rPr lang="en-US" altLang="zh-TW" sz="2800" dirty="0" err="1">
                <a:latin typeface="Consolas" panose="020B0609020204030204" pitchFamily="49" charset="0"/>
              </a:rPr>
              <a:t>event.type</a:t>
            </a:r>
            <a:r>
              <a:rPr lang="en-US" altLang="zh-TW" sz="2800" dirty="0">
                <a:latin typeface="Consolas" panose="020B0609020204030204" pitchFamily="49" charset="0"/>
              </a:rPr>
              <a:t> == </a:t>
            </a:r>
            <a:r>
              <a:rPr lang="en-US" altLang="zh-TW" sz="2800" dirty="0" err="1">
                <a:latin typeface="Consolas" panose="020B0609020204030204" pitchFamily="49" charset="0"/>
              </a:rPr>
              <a:t>pg.QUIT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quit = True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pg.quit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40CED0-B0EF-4A65-BAB0-E6C65D0E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E80EEA0-BFE9-4D38-B386-7147AE86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728" y="420394"/>
            <a:ext cx="4249072" cy="521286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pygame</a:t>
            </a:r>
            <a:r>
              <a:rPr lang="zh-TW" altLang="en-US" dirty="0"/>
              <a:t>隨機圖形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FF309C-A192-4CBC-841F-1657EE3D22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0" y="2178343"/>
            <a:ext cx="3798259" cy="29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50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95E930B-8404-4488-8F00-B4F4FB27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189" y="0"/>
            <a:ext cx="7026444" cy="6858000"/>
          </a:xfrm>
        </p:spPr>
        <p:txBody>
          <a:bodyPr>
            <a:noAutofit/>
          </a:bodyPr>
          <a:lstStyle/>
          <a:p>
            <a:r>
              <a:rPr lang="en-US" altLang="zh-TW" sz="1350" dirty="0">
                <a:latin typeface="Consolas" panose="020B0609020204030204" pitchFamily="49" charset="0"/>
              </a:rPr>
              <a:t>import </a:t>
            </a:r>
            <a:r>
              <a:rPr lang="en-US" altLang="zh-TW" sz="1350" dirty="0" err="1">
                <a:latin typeface="Consolas" panose="020B0609020204030204" pitchFamily="49" charset="0"/>
              </a:rPr>
              <a:t>pygame</a:t>
            </a:r>
            <a:r>
              <a:rPr lang="en-US" altLang="zh-TW" sz="1350" dirty="0">
                <a:latin typeface="Consolas" panose="020B0609020204030204" pitchFamily="49" charset="0"/>
              </a:rPr>
              <a:t> as </a:t>
            </a:r>
            <a:r>
              <a:rPr lang="en-US" altLang="zh-TW" sz="1350" dirty="0" err="1">
                <a:latin typeface="Consolas" panose="020B0609020204030204" pitchFamily="49" charset="0"/>
              </a:rPr>
              <a:t>pg</a:t>
            </a:r>
            <a:endParaRPr lang="en-US" altLang="zh-TW" sz="1350" dirty="0">
              <a:latin typeface="Consolas" panose="020B0609020204030204" pitchFamily="49" charset="0"/>
            </a:endParaRPr>
          </a:p>
          <a:p>
            <a:r>
              <a:rPr lang="en-US" altLang="zh-TW" sz="1350" dirty="0">
                <a:latin typeface="Consolas" panose="020B0609020204030204" pitchFamily="49" charset="0"/>
              </a:rPr>
              <a:t>import math</a:t>
            </a:r>
          </a:p>
          <a:p>
            <a:endParaRPr lang="en-US" altLang="zh-TW" sz="1350" dirty="0">
              <a:latin typeface="Consolas" panose="020B0609020204030204" pitchFamily="49" charset="0"/>
            </a:endParaRPr>
          </a:p>
          <a:p>
            <a:r>
              <a:rPr lang="en-US" altLang="zh-TW" sz="1350" dirty="0" err="1">
                <a:latin typeface="Consolas" panose="020B0609020204030204" pitchFamily="49" charset="0"/>
              </a:rPr>
              <a:t>pg.init</a:t>
            </a:r>
            <a:r>
              <a:rPr lang="en-US" altLang="zh-TW" sz="135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screen = </a:t>
            </a:r>
            <a:r>
              <a:rPr lang="en-US" altLang="zh-TW" sz="1350" dirty="0" err="1">
                <a:latin typeface="Consolas" panose="020B0609020204030204" pitchFamily="49" charset="0"/>
              </a:rPr>
              <a:t>pg.display.set_mode</a:t>
            </a:r>
            <a:r>
              <a:rPr lang="en-US" altLang="zh-TW" sz="1350" dirty="0">
                <a:latin typeface="Consolas" panose="020B0609020204030204" pitchFamily="49" charset="0"/>
              </a:rPr>
              <a:t>((640, 480))</a:t>
            </a:r>
          </a:p>
          <a:p>
            <a:r>
              <a:rPr lang="en-US" altLang="zh-TW" sz="1350" dirty="0" err="1">
                <a:latin typeface="Consolas" panose="020B0609020204030204" pitchFamily="49" charset="0"/>
              </a:rPr>
              <a:t>pg.display.set_caption</a:t>
            </a:r>
            <a:r>
              <a:rPr lang="en-US" altLang="zh-TW" sz="1350" dirty="0">
                <a:latin typeface="Consolas" panose="020B0609020204030204" pitchFamily="49" charset="0"/>
              </a:rPr>
              <a:t>("Richard's </a:t>
            </a:r>
            <a:r>
              <a:rPr lang="en-US" altLang="zh-TW" sz="1350" dirty="0" err="1">
                <a:latin typeface="Consolas" panose="020B0609020204030204" pitchFamily="49" charset="0"/>
              </a:rPr>
              <a:t>pygame</a:t>
            </a:r>
            <a:r>
              <a:rPr lang="en-US" altLang="zh-TW" sz="1350" dirty="0">
                <a:latin typeface="Consolas" panose="020B0609020204030204" pitchFamily="49" charset="0"/>
              </a:rPr>
              <a:t>!")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bk = </a:t>
            </a:r>
            <a:r>
              <a:rPr lang="en-US" altLang="zh-TW" sz="1350" dirty="0" err="1">
                <a:latin typeface="Consolas" panose="020B0609020204030204" pitchFamily="49" charset="0"/>
              </a:rPr>
              <a:t>pg.Surface</a:t>
            </a:r>
            <a:r>
              <a:rPr lang="en-US" altLang="zh-TW" sz="1350" dirty="0">
                <a:latin typeface="Consolas" panose="020B0609020204030204" pitchFamily="49" charset="0"/>
              </a:rPr>
              <a:t>(</a:t>
            </a:r>
            <a:r>
              <a:rPr lang="en-US" altLang="zh-TW" sz="1350" dirty="0" err="1">
                <a:latin typeface="Consolas" panose="020B0609020204030204" pitchFamily="49" charset="0"/>
              </a:rPr>
              <a:t>screen.get_size</a:t>
            </a:r>
            <a:r>
              <a:rPr lang="en-US" altLang="zh-TW" sz="135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1350" dirty="0" err="1">
                <a:latin typeface="Consolas" panose="020B0609020204030204" pitchFamily="49" charset="0"/>
              </a:rPr>
              <a:t>bk.fill</a:t>
            </a:r>
            <a:r>
              <a:rPr lang="en-US" altLang="zh-TW" sz="1350" dirty="0">
                <a:latin typeface="Consolas" panose="020B0609020204030204" pitchFamily="49" charset="0"/>
              </a:rPr>
              <a:t>((255,255,255))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lines = list()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for </a:t>
            </a:r>
            <a:r>
              <a:rPr lang="en-US" altLang="zh-TW" sz="1350" dirty="0" err="1">
                <a:latin typeface="Consolas" panose="020B0609020204030204" pitchFamily="49" charset="0"/>
              </a:rPr>
              <a:t>th</a:t>
            </a:r>
            <a:r>
              <a:rPr lang="en-US" altLang="zh-TW" sz="1350" dirty="0">
                <a:latin typeface="Consolas" panose="020B0609020204030204" pitchFamily="49" charset="0"/>
              </a:rPr>
              <a:t> in range(0, 361):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    y = 250 - 200 * </a:t>
            </a:r>
            <a:r>
              <a:rPr lang="en-US" altLang="zh-TW" sz="1350" dirty="0" err="1">
                <a:latin typeface="Consolas" panose="020B0609020204030204" pitchFamily="49" charset="0"/>
              </a:rPr>
              <a:t>math.sin</a:t>
            </a:r>
            <a:r>
              <a:rPr lang="en-US" altLang="zh-TW" sz="1350" dirty="0">
                <a:latin typeface="Consolas" panose="020B0609020204030204" pitchFamily="49" charset="0"/>
              </a:rPr>
              <a:t>(</a:t>
            </a:r>
            <a:r>
              <a:rPr lang="en-US" altLang="zh-TW" sz="1350" dirty="0" err="1">
                <a:latin typeface="Consolas" panose="020B0609020204030204" pitchFamily="49" charset="0"/>
              </a:rPr>
              <a:t>th</a:t>
            </a:r>
            <a:r>
              <a:rPr lang="en-US" altLang="zh-TW" sz="1350" dirty="0">
                <a:latin typeface="Consolas" panose="020B0609020204030204" pitchFamily="49" charset="0"/>
              </a:rPr>
              <a:t>*</a:t>
            </a:r>
            <a:r>
              <a:rPr lang="en-US" altLang="zh-TW" sz="1350" dirty="0" err="1">
                <a:latin typeface="Consolas" panose="020B0609020204030204" pitchFamily="49" charset="0"/>
              </a:rPr>
              <a:t>math.pi</a:t>
            </a:r>
            <a:r>
              <a:rPr lang="en-US" altLang="zh-TW" sz="1350" dirty="0">
                <a:latin typeface="Consolas" panose="020B0609020204030204" pitchFamily="49" charset="0"/>
              </a:rPr>
              <a:t>/180)   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    </a:t>
            </a:r>
            <a:r>
              <a:rPr lang="en-US" altLang="zh-TW" sz="1350" dirty="0" err="1">
                <a:latin typeface="Consolas" panose="020B0609020204030204" pitchFamily="49" charset="0"/>
              </a:rPr>
              <a:t>lines.append</a:t>
            </a:r>
            <a:r>
              <a:rPr lang="en-US" altLang="zh-TW" sz="1350" dirty="0">
                <a:latin typeface="Consolas" panose="020B0609020204030204" pitchFamily="49" charset="0"/>
              </a:rPr>
              <a:t>((th+140, y))</a:t>
            </a:r>
          </a:p>
          <a:p>
            <a:r>
              <a:rPr lang="en-US" altLang="zh-TW" sz="1350" dirty="0" err="1">
                <a:latin typeface="Consolas" panose="020B0609020204030204" pitchFamily="49" charset="0"/>
              </a:rPr>
              <a:t>pg.draw.lines</a:t>
            </a:r>
            <a:r>
              <a:rPr lang="en-US" altLang="zh-TW" sz="1350" dirty="0">
                <a:latin typeface="Consolas" panose="020B0609020204030204" pitchFamily="49" charset="0"/>
              </a:rPr>
              <a:t>(bk, (0, 0, 255), False, lines, 2)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1350" dirty="0" err="1">
                <a:latin typeface="Consolas" panose="020B0609020204030204" pitchFamily="49" charset="0"/>
              </a:rPr>
              <a:t>screen.blit</a:t>
            </a:r>
            <a:r>
              <a:rPr lang="en-US" altLang="zh-TW" sz="1350" dirty="0">
                <a:latin typeface="Consolas" panose="020B0609020204030204" pitchFamily="49" charset="0"/>
              </a:rPr>
              <a:t>(bk, (0,0))</a:t>
            </a:r>
          </a:p>
          <a:p>
            <a:r>
              <a:rPr lang="en-US" altLang="zh-TW" sz="1350" dirty="0" err="1">
                <a:latin typeface="Consolas" panose="020B0609020204030204" pitchFamily="49" charset="0"/>
              </a:rPr>
              <a:t>pg.display.update</a:t>
            </a:r>
            <a:r>
              <a:rPr lang="en-US" altLang="zh-TW" sz="135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quit = False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while not quit: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    for event in </a:t>
            </a:r>
            <a:r>
              <a:rPr lang="en-US" altLang="zh-TW" sz="1350" dirty="0" err="1">
                <a:latin typeface="Consolas" panose="020B0609020204030204" pitchFamily="49" charset="0"/>
              </a:rPr>
              <a:t>pg.event.get</a:t>
            </a:r>
            <a:r>
              <a:rPr lang="en-US" altLang="zh-TW" sz="135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        if </a:t>
            </a:r>
            <a:r>
              <a:rPr lang="en-US" altLang="zh-TW" sz="1350" dirty="0" err="1">
                <a:latin typeface="Consolas" panose="020B0609020204030204" pitchFamily="49" charset="0"/>
              </a:rPr>
              <a:t>event.type</a:t>
            </a:r>
            <a:r>
              <a:rPr lang="en-US" altLang="zh-TW" sz="1350" dirty="0">
                <a:latin typeface="Consolas" panose="020B0609020204030204" pitchFamily="49" charset="0"/>
              </a:rPr>
              <a:t> == </a:t>
            </a:r>
            <a:r>
              <a:rPr lang="en-US" altLang="zh-TW" sz="1350" dirty="0" err="1">
                <a:latin typeface="Consolas" panose="020B0609020204030204" pitchFamily="49" charset="0"/>
              </a:rPr>
              <a:t>pg.QUIT</a:t>
            </a:r>
            <a:r>
              <a:rPr lang="en-US" altLang="zh-TW" sz="13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350" dirty="0">
                <a:latin typeface="Consolas" panose="020B0609020204030204" pitchFamily="49" charset="0"/>
              </a:rPr>
              <a:t>            quit = True</a:t>
            </a:r>
          </a:p>
          <a:p>
            <a:r>
              <a:rPr lang="en-US" altLang="zh-TW" sz="1350" dirty="0" err="1">
                <a:latin typeface="Consolas" panose="020B0609020204030204" pitchFamily="49" charset="0"/>
              </a:rPr>
              <a:t>pg.quit</a:t>
            </a:r>
            <a:r>
              <a:rPr lang="en-US" altLang="zh-TW" sz="135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1ADD60-16EA-4E39-A7E4-5C9A4B95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13ED750-8604-4211-BC08-47682138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159" y="641349"/>
            <a:ext cx="5227641" cy="7937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pygame</a:t>
            </a:r>
            <a:r>
              <a:rPr lang="zh-TW" altLang="en-US" dirty="0"/>
              <a:t>繪製函數圖形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D75E25-7D9E-4286-94B1-58D46155BF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3" y="2029036"/>
            <a:ext cx="4571999" cy="37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42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071DA8C-A05C-4250-BF71-19D50441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6" y="1993829"/>
            <a:ext cx="4616116" cy="3596607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('blue')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tu.forward</a:t>
            </a:r>
            <a:r>
              <a:rPr lang="en-US" altLang="zh-TW" sz="2800" dirty="0">
                <a:latin typeface="Consolas" panose="020B0609020204030204" pitchFamily="49" charset="0"/>
              </a:rPr>
              <a:t>(120)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tu.left</a:t>
            </a:r>
            <a:r>
              <a:rPr lang="en-US" altLang="zh-TW" sz="2800" dirty="0">
                <a:latin typeface="Consolas" panose="020B0609020204030204" pitchFamily="49" charset="0"/>
              </a:rPr>
              <a:t>(90)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EC823F-2049-4A3D-A93F-745CF8C2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8B4C86E-6AA3-49CF-835F-EEE5E00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03" y="161318"/>
            <a:ext cx="5628695" cy="686512"/>
          </a:xfrm>
        </p:spPr>
        <p:txBody>
          <a:bodyPr>
            <a:no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海龜繪圖簡介</a:t>
            </a: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83096402-28C7-474E-980E-598F111946FC}"/>
              </a:ext>
            </a:extLst>
          </p:cNvPr>
          <p:cNvSpPr txBox="1">
            <a:spLocks/>
          </p:cNvSpPr>
          <p:nvPr/>
        </p:nvSpPr>
        <p:spPr>
          <a:xfrm>
            <a:off x="8967536" y="504574"/>
            <a:ext cx="2386263" cy="68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000" dirty="0"/>
              <a:t>基本格式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8C2A45-DE1A-482F-861E-CA961F6357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21" y="1956999"/>
            <a:ext cx="5128357" cy="36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29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019CAC-1639-4FA4-A9A8-3F031A1F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C17B75-6F64-48FF-8BEE-097171DC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ED9F921-FEB3-4D3D-96BA-80649F77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201" y="589764"/>
            <a:ext cx="3687599" cy="50524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利用交談介面特性來繪圖 </a:t>
            </a:r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DF403578-800A-4C71-8726-838DBA8D8D82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" y="1460316"/>
            <a:ext cx="10115086" cy="50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73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18FE5A-D291-44F8-B8CF-3DAD1C3F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82588EB-D690-493A-9D30-341008D2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517" y="501650"/>
            <a:ext cx="4329283" cy="53732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視窗操作相關函數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36CC713D-3BC7-406A-839B-0D9218FD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6" y="1141475"/>
            <a:ext cx="11641587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4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28FEF7-46A4-4A16-BACD-0A04C378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17DB69-8075-4CC2-BE7E-A0B46B86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7D0F89-70CC-4C0A-9F3C-4E0B3E36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44499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繪圖相關函數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3742DA3-2520-4892-8511-D4B5A5E3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3" y="917574"/>
            <a:ext cx="11305734" cy="58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14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705D16F-6CDE-4BA7-B5C0-8EC24E0C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BBAA0F-D866-4600-9802-FDD9B713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DC980F2-A89C-49D5-B256-194A1FE6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990" y="344904"/>
            <a:ext cx="4377409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海龜動作相關函數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40EBB8BA-60BD-4912-97E5-513EF92C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6" y="1074736"/>
            <a:ext cx="11718388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32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071DA8C-A05C-4250-BF71-19D50441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circle_colors</a:t>
            </a:r>
            <a:r>
              <a:rPr lang="en-US" altLang="zh-TW" sz="2800" dirty="0">
                <a:latin typeface="Consolas" panose="020B0609020204030204" pitchFamily="49" charset="0"/>
              </a:rPr>
              <a:t> = ['red', 'yellow', 'blue', 'black', 'gray']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tu.pensize</a:t>
            </a:r>
            <a:r>
              <a:rPr lang="en-US" altLang="zh-TW" sz="28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</a:t>
            </a:r>
            <a:r>
              <a:rPr lang="en-US" altLang="zh-TW" sz="2800" dirty="0" err="1">
                <a:latin typeface="Consolas" panose="020B0609020204030204" pitchFamily="49" charset="0"/>
              </a:rPr>
              <a:t>len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circle_colors</a:t>
            </a:r>
            <a:r>
              <a:rPr lang="en-US" altLang="zh-TW" sz="2800" dirty="0">
                <a:latin typeface="Consolas" panose="020B0609020204030204" pitchFamily="49" charset="0"/>
              </a:rPr>
              <a:t>)):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(-200+i*50, 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tu.pendown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circle_colors</a:t>
            </a:r>
            <a:r>
              <a:rPr lang="en-US" altLang="zh-TW" sz="2800" dirty="0">
                <a:latin typeface="Consolas" panose="020B0609020204030204" pitchFamily="49" charset="0"/>
              </a:rPr>
              <a:t>[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tu.circle</a:t>
            </a:r>
            <a:r>
              <a:rPr lang="en-US" altLang="zh-TW" sz="2800" dirty="0">
                <a:latin typeface="Consolas" panose="020B0609020204030204" pitchFamily="49" charset="0"/>
              </a:rPr>
              <a:t>(80,360)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EC823F-2049-4A3D-A93F-745CF8C2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8B4C86E-6AA3-49CF-835F-EEE5E00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337" y="209444"/>
            <a:ext cx="5628695" cy="686512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/>
              <a:t>繪製幾何圖形</a:t>
            </a: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83096402-28C7-474E-980E-598F111946FC}"/>
              </a:ext>
            </a:extLst>
          </p:cNvPr>
          <p:cNvSpPr txBox="1">
            <a:spLocks/>
          </p:cNvSpPr>
          <p:nvPr/>
        </p:nvSpPr>
        <p:spPr>
          <a:xfrm>
            <a:off x="6400802" y="337781"/>
            <a:ext cx="5628695" cy="68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000" dirty="0"/>
              <a:t>畫</a:t>
            </a:r>
            <a:r>
              <a:rPr lang="en-US" altLang="zh-TW" sz="4000" dirty="0"/>
              <a:t>5</a:t>
            </a:r>
            <a:r>
              <a:rPr lang="zh-TW" altLang="en-US" sz="4000" dirty="0"/>
              <a:t>種不同顏色的圓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75481D-0FBE-4B54-9498-C2ED60C69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15" y="2740219"/>
            <a:ext cx="5016067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33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A3BCF39-AD74-4639-BF87-EE52A843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164916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turtle as </a:t>
            </a:r>
            <a:r>
              <a:rPr lang="en-US" altLang="zh-TW" sz="2800" dirty="0" err="1">
                <a:latin typeface="Consolas" panose="020B0609020204030204" pitchFamily="49" charset="0"/>
              </a:rPr>
              <a:t>tu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circle_colors</a:t>
            </a:r>
            <a:r>
              <a:rPr lang="en-US" altLang="zh-TW" sz="2800" dirty="0">
                <a:latin typeface="Consolas" panose="020B0609020204030204" pitchFamily="49" charset="0"/>
              </a:rPr>
              <a:t> = ['red', 'yellow', 'blue', 'black', 'gray']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tu.pensize</a:t>
            </a:r>
            <a:r>
              <a:rPr lang="en-US" altLang="zh-TW" sz="28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, c in enumerate(</a:t>
            </a:r>
            <a:r>
              <a:rPr lang="en-US" altLang="zh-TW" sz="2800" dirty="0" err="1">
                <a:latin typeface="Consolas" panose="020B0609020204030204" pitchFamily="49" charset="0"/>
              </a:rPr>
              <a:t>circle_colors</a:t>
            </a:r>
            <a:r>
              <a:rPr lang="en-US" altLang="zh-TW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tu.goto</a:t>
            </a:r>
            <a:r>
              <a:rPr lang="en-US" altLang="zh-TW" sz="2800" dirty="0">
                <a:latin typeface="Consolas" panose="020B0609020204030204" pitchFamily="49" charset="0"/>
              </a:rPr>
              <a:t>(-200+i*50, 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tu.pendown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tu.color</a:t>
            </a:r>
            <a:r>
              <a:rPr lang="en-US" altLang="zh-TW" sz="2800" dirty="0">
                <a:latin typeface="Consolas" panose="020B0609020204030204" pitchFamily="49" charset="0"/>
              </a:rPr>
              <a:t>(c)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tu.circle</a:t>
            </a:r>
            <a:r>
              <a:rPr lang="en-US" altLang="zh-TW" sz="2800" dirty="0">
                <a:latin typeface="Consolas" panose="020B0609020204030204" pitchFamily="49" charset="0"/>
              </a:rPr>
              <a:t>(80,360)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tu.penup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tu.done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594509-DAD1-4AAB-B207-58CAC08E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6929-2031-496A-BFC0-D11DD23242A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39E85C9-A617-4FA8-AA53-7B71A155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49" y="681037"/>
            <a:ext cx="4698251" cy="44107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畫</a:t>
            </a:r>
            <a:r>
              <a:rPr lang="en-US" altLang="zh-TW" dirty="0"/>
              <a:t>5</a:t>
            </a:r>
            <a:r>
              <a:rPr lang="zh-TW" altLang="en-US" dirty="0"/>
              <a:t>種不同顏色的圓</a:t>
            </a:r>
            <a:br>
              <a:rPr lang="en-US" altLang="zh-TW" dirty="0"/>
            </a:br>
            <a:r>
              <a:rPr lang="zh-TW" altLang="en-US" dirty="0"/>
              <a:t>使用列舉的版本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75481D-0FBE-4B54-9498-C2ED60C69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87" y="2540350"/>
            <a:ext cx="5063838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8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31307448-8819-42C5-9B50-4828DDC91756}" vid="{F7811133-26C6-42A3-A2E1-89B472C6DFB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95</TotalTime>
  <Words>2016</Words>
  <Application>Microsoft Office PowerPoint</Application>
  <PresentationFormat>寬螢幕</PresentationFormat>
  <Paragraphs>315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STHupo</vt:lpstr>
      <vt:lpstr>微軟正黑體</vt:lpstr>
      <vt:lpstr>Arial</vt:lpstr>
      <vt:lpstr>Calibri</vt:lpstr>
      <vt:lpstr>Calibri Light</vt:lpstr>
      <vt:lpstr>Cambria Math</vt:lpstr>
      <vt:lpstr>Consolas</vt:lpstr>
      <vt:lpstr>佈景主題1</vt:lpstr>
      <vt:lpstr>Class 5</vt:lpstr>
      <vt:lpstr>PowerPoint 簡報</vt:lpstr>
      <vt:lpstr>Python海龜繪圖簡介</vt:lpstr>
      <vt:lpstr>利用交談介面特性來繪圖 </vt:lpstr>
      <vt:lpstr>視窗操作相關函數</vt:lpstr>
      <vt:lpstr>繪圖相關函數</vt:lpstr>
      <vt:lpstr>海龜動作相關函數</vt:lpstr>
      <vt:lpstr>繪製幾何圖形</vt:lpstr>
      <vt:lpstr>畫5種不同顏色的圓 使用列舉的版本</vt:lpstr>
      <vt:lpstr>繪製多邊形</vt:lpstr>
      <vt:lpstr>繪製多邊形毛線球</vt:lpstr>
      <vt:lpstr>使用漸變技巧繪製幾何形狀</vt:lpstr>
      <vt:lpstr>使用漸變技巧繪製 愛心圖形</vt:lpstr>
      <vt:lpstr>繪製數學函數圖形</vt:lpstr>
      <vt:lpstr>繪製SIN及COS函數圖形</vt:lpstr>
      <vt:lpstr>利用三角函數畫圓</vt:lpstr>
      <vt:lpstr>利用三角函數畫李沙育圖形</vt:lpstr>
      <vt:lpstr>利用三角函數畫心臟線</vt:lpstr>
      <vt:lpstr>使用Pygame繪製圖形</vt:lpstr>
      <vt:lpstr>pygame模組列表</vt:lpstr>
      <vt:lpstr>display模組常用函數</vt:lpstr>
      <vt:lpstr>surface模組常用函數</vt:lpstr>
      <vt:lpstr>draw模組支援的繪圖函數</vt:lpstr>
      <vt:lpstr>pygame繪製矩形</vt:lpstr>
      <vt:lpstr>pygame隨機圖形</vt:lpstr>
      <vt:lpstr>pygame繪製函數圖形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</dc:title>
  <dc:creator>建祥 許</dc:creator>
  <cp:lastModifiedBy>建祥 許</cp:lastModifiedBy>
  <cp:revision>4</cp:revision>
  <dcterms:created xsi:type="dcterms:W3CDTF">2021-12-05T16:21:54Z</dcterms:created>
  <dcterms:modified xsi:type="dcterms:W3CDTF">2021-12-07T08:49:50Z</dcterms:modified>
</cp:coreProperties>
</file>