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7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83" r:id="rId12"/>
    <p:sldId id="284" r:id="rId13"/>
    <p:sldId id="259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>
        <p:scale>
          <a:sx n="48" d="100"/>
          <a:sy n="48" d="100"/>
        </p:scale>
        <p:origin x="194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52B07-5CD7-4A95-8D89-0D6926826591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2663C-65C1-4CC9-B0B4-4DDD421B94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4E66-7F2C-4769-8941-8D060693425F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88344811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9EC-2BA6-48EB-A0EA-AF36109A1514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2667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22B-8BAC-455B-848C-D8F2913F8897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9061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BD14-DEAC-4E19-B997-DE054E9D3A0E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601661"/>
            <a:ext cx="3886200" cy="473075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53231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4B6D-C74D-4C71-B2CD-CE2F8C09D587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423592840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5796-2494-4B95-8E26-94BE7F9016AB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55541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E5F1-9931-45A1-AFFE-46BF60BCC191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96597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B6E6-4669-46EF-A989-C24AA37FE0F8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5909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5A36-6E80-443E-B84A-3F74AD92F2DE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2621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100C-04AD-44F7-AD92-E058E0F04534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7392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6B3F-A66F-4B14-A953-50FDC4F5BC7C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44947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6664-6D61-4655-BC16-E483B2CFC692}" type="datetime1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25D6-0C70-48FC-8A47-BB9B8FEF8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55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2082A-3105-4F17-8338-420A7F11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2937"/>
            <a:ext cx="9144000" cy="1655762"/>
          </a:xfrm>
        </p:spPr>
        <p:txBody>
          <a:bodyPr/>
          <a:lstStyle/>
          <a:p>
            <a:r>
              <a:rPr lang="en-US" altLang="zh-TW" dirty="0"/>
              <a:t>Class 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063A02-4645-4465-8665-A3CE65C0C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5097"/>
            <a:ext cx="9144000" cy="1067555"/>
          </a:xfrm>
        </p:spPr>
        <p:txBody>
          <a:bodyPr>
            <a:normAutofit/>
          </a:bodyPr>
          <a:lstStyle/>
          <a:p>
            <a:r>
              <a:rPr lang="zh-TW" altLang="en-US" dirty="0"/>
              <a:t>字串和文字處理</a:t>
            </a:r>
          </a:p>
        </p:txBody>
      </p:sp>
    </p:spTree>
    <p:extLst>
      <p:ext uri="{BB962C8B-B14F-4D97-AF65-F5344CB8AC3E}">
        <p14:creationId xmlns:p14="http://schemas.microsoft.com/office/powerpoint/2010/main" val="103733976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D992B5-0EAB-40B3-8CDB-440883FD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53340"/>
            <a:ext cx="8450179" cy="6858000"/>
          </a:xfrm>
        </p:spPr>
        <p:txBody>
          <a:bodyPr>
            <a:no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from bs4 import </a:t>
            </a:r>
            <a:r>
              <a:rPr lang="en-US" altLang="zh-TW" sz="1200" dirty="0" err="1">
                <a:latin typeface="Consolas" panose="020B0609020204030204" pitchFamily="49" charset="0"/>
              </a:rPr>
              <a:t>BeautifulSoup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import </a:t>
            </a:r>
            <a:r>
              <a:rPr lang="en-US" altLang="zh-TW" sz="1200" dirty="0" err="1">
                <a:latin typeface="Consolas" panose="020B0609020204030204" pitchFamily="49" charset="0"/>
              </a:rPr>
              <a:t>os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if not </a:t>
            </a:r>
            <a:r>
              <a:rPr lang="en-US" altLang="zh-TW" sz="1200" dirty="0" err="1">
                <a:latin typeface="Consolas" panose="020B0609020204030204" pitchFamily="49" charset="0"/>
              </a:rPr>
              <a:t>os.path.exists</a:t>
            </a:r>
            <a:r>
              <a:rPr lang="en-US" altLang="zh-TW" sz="1200" dirty="0">
                <a:latin typeface="Consolas" panose="020B0609020204030204" pitchFamily="49" charset="0"/>
              </a:rPr>
              <a:t>("engnews.txt"):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latin typeface="Consolas" panose="020B0609020204030204" pitchFamily="49" charset="0"/>
              </a:rPr>
              <a:t> = "https://www.taiwannews.com.tw/en/news/3610689"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html = </a:t>
            </a:r>
            <a:r>
              <a:rPr lang="en-US" altLang="zh-TW" sz="12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soup = </a:t>
            </a:r>
            <a:r>
              <a:rPr lang="en-US" altLang="zh-TW" sz="12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1200" dirty="0">
                <a:latin typeface="Consolas" panose="020B0609020204030204" pitchFamily="49" charset="0"/>
              </a:rPr>
              <a:t>(html, "</a:t>
            </a:r>
            <a:r>
              <a:rPr lang="en-US" altLang="zh-TW" sz="1200" dirty="0" err="1">
                <a:latin typeface="Consolas" panose="020B0609020204030204" pitchFamily="49" charset="0"/>
              </a:rPr>
              <a:t>lxml</a:t>
            </a:r>
            <a:r>
              <a:rPr lang="en-US" altLang="zh-TW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title = </a:t>
            </a:r>
            <a:r>
              <a:rPr lang="en-US" altLang="zh-TW" sz="1200" dirty="0" err="1">
                <a:latin typeface="Consolas" panose="020B0609020204030204" pitchFamily="49" charset="0"/>
              </a:rPr>
              <a:t>soup.find</a:t>
            </a:r>
            <a:r>
              <a:rPr lang="en-US" altLang="zh-TW" sz="1200" dirty="0">
                <a:latin typeface="Consolas" panose="020B0609020204030204" pitchFamily="49" charset="0"/>
              </a:rPr>
              <a:t>("h1", class_="article-title")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article = </a:t>
            </a:r>
            <a:r>
              <a:rPr lang="en-US" altLang="zh-TW" sz="1200" dirty="0" err="1">
                <a:latin typeface="Consolas" panose="020B0609020204030204" pitchFamily="49" charset="0"/>
              </a:rPr>
              <a:t>soup.find</a:t>
            </a:r>
            <a:r>
              <a:rPr lang="en-US" altLang="zh-TW" sz="1200" dirty="0">
                <a:latin typeface="Consolas" panose="020B0609020204030204" pitchFamily="49" charset="0"/>
              </a:rPr>
              <a:t>("article", class_="container-fluid article")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 = </a:t>
            </a:r>
            <a:r>
              <a:rPr lang="en-US" altLang="zh-TW" sz="1200" dirty="0" err="1">
                <a:latin typeface="Consolas" panose="020B0609020204030204" pitchFamily="49" charset="0"/>
              </a:rPr>
              <a:t>title.text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 = </a:t>
            </a:r>
            <a:r>
              <a:rPr lang="en-US" altLang="zh-TW" sz="1200" dirty="0" err="1">
                <a:latin typeface="Consolas" panose="020B0609020204030204" pitchFamily="49" charset="0"/>
              </a:rPr>
              <a:t>article.text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</a:rPr>
              <a:t>    with open("engnews.txt", "w", encoding="utf-8") as f: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f.write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+"\n")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f.write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with open("engnews.txt", "r", encoding="utf-8") as f: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lines = </a:t>
            </a:r>
            <a:r>
              <a:rPr lang="en-US" altLang="zh-TW" sz="12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 = lines[0]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 = lines[1:]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</a:t>
            </a:r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</a:t>
            </a:r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1502EB-6268-4074-A025-ADD7C060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21" y="258764"/>
            <a:ext cx="6109957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剖析網頁取得資料並存檔</a:t>
            </a:r>
            <a:br>
              <a:rPr lang="en-US" altLang="zh-TW" dirty="0"/>
            </a:br>
            <a:r>
              <a:rPr lang="zh-TW" altLang="en-US" dirty="0"/>
              <a:t>英文新聞網頁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6E0194-C60B-4C50-86F5-25A662EC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6859" y="6353016"/>
            <a:ext cx="2743200" cy="365125"/>
          </a:xfrm>
        </p:spPr>
        <p:txBody>
          <a:bodyPr/>
          <a:lstStyle/>
          <a:p>
            <a:fld id="{99FE25D6-0C70-48FC-8A47-BB9B8FEF809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493923-D7B4-4782-AC93-205FA23E0E17}"/>
              </a:ext>
            </a:extLst>
          </p:cNvPr>
          <p:cNvSpPr txBox="1"/>
          <p:nvPr/>
        </p:nvSpPr>
        <p:spPr>
          <a:xfrm>
            <a:off x="6866022" y="2942720"/>
            <a:ext cx="5101388" cy="1950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📄第一次執行時是從網頁擷取並顯示，而第二次以後執行時，都是從檔案中直接讀取並顯示！</a:t>
            </a:r>
          </a:p>
        </p:txBody>
      </p:sp>
    </p:spTree>
    <p:extLst>
      <p:ext uri="{BB962C8B-B14F-4D97-AF65-F5344CB8AC3E}">
        <p14:creationId xmlns:p14="http://schemas.microsoft.com/office/powerpoint/2010/main" val="166438417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D992B5-0EAB-40B3-8CDB-440883FD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53340"/>
            <a:ext cx="8450179" cy="6858000"/>
          </a:xfrm>
        </p:spPr>
        <p:txBody>
          <a:bodyPr>
            <a:no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from bs4 import </a:t>
            </a:r>
            <a:r>
              <a:rPr lang="en-US" altLang="zh-TW" sz="1200" dirty="0" err="1">
                <a:latin typeface="Consolas" panose="020B0609020204030204" pitchFamily="49" charset="0"/>
              </a:rPr>
              <a:t>BeautifulSoup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import </a:t>
            </a:r>
            <a:r>
              <a:rPr lang="en-US" altLang="zh-TW" sz="1200" dirty="0" err="1">
                <a:latin typeface="Consolas" panose="020B0609020204030204" pitchFamily="49" charset="0"/>
              </a:rPr>
              <a:t>os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if not </a:t>
            </a:r>
            <a:r>
              <a:rPr lang="en-US" altLang="zh-TW" sz="1200" dirty="0" err="1">
                <a:latin typeface="Consolas" panose="020B0609020204030204" pitchFamily="49" charset="0"/>
              </a:rPr>
              <a:t>os.path.exists</a:t>
            </a:r>
            <a:r>
              <a:rPr lang="en-US" altLang="zh-TW" sz="1200" dirty="0">
                <a:latin typeface="Consolas" panose="020B0609020204030204" pitchFamily="49" charset="0"/>
              </a:rPr>
              <a:t>("chinews.txt"):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latin typeface="Consolas" panose="020B0609020204030204" pitchFamily="49" charset="0"/>
              </a:rPr>
              <a:t> = "https://www.cna.com.tw/news/aopl/201901050192.aspx"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html = </a:t>
            </a:r>
            <a:r>
              <a:rPr lang="en-US" altLang="zh-TW" sz="12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soup = </a:t>
            </a:r>
            <a:r>
              <a:rPr lang="en-US" altLang="zh-TW" sz="12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1200" dirty="0">
                <a:latin typeface="Consolas" panose="020B0609020204030204" pitchFamily="49" charset="0"/>
              </a:rPr>
              <a:t>(html, "</a:t>
            </a:r>
            <a:r>
              <a:rPr lang="en-US" altLang="zh-TW" sz="1200" dirty="0" err="1">
                <a:latin typeface="Consolas" panose="020B0609020204030204" pitchFamily="49" charset="0"/>
              </a:rPr>
              <a:t>lxml</a:t>
            </a:r>
            <a:r>
              <a:rPr lang="en-US" altLang="zh-TW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title = </a:t>
            </a:r>
            <a:r>
              <a:rPr lang="en-US" altLang="zh-TW" sz="1200" dirty="0" err="1">
                <a:latin typeface="Consolas" panose="020B0609020204030204" pitchFamily="49" charset="0"/>
              </a:rPr>
              <a:t>soup.find</a:t>
            </a:r>
            <a:r>
              <a:rPr lang="en-US" altLang="zh-TW" sz="1200" dirty="0">
                <a:latin typeface="Consolas" panose="020B0609020204030204" pitchFamily="49" charset="0"/>
              </a:rPr>
              <a:t>("title")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article = </a:t>
            </a:r>
            <a:r>
              <a:rPr lang="en-US" altLang="zh-TW" sz="1200" dirty="0" err="1">
                <a:latin typeface="Consolas" panose="020B0609020204030204" pitchFamily="49" charset="0"/>
              </a:rPr>
              <a:t>soup.find</a:t>
            </a:r>
            <a:r>
              <a:rPr lang="en-US" altLang="zh-TW" sz="1200" dirty="0">
                <a:latin typeface="Consolas" panose="020B0609020204030204" pitchFamily="49" charset="0"/>
              </a:rPr>
              <a:t>("div", class_="paragraph")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 = </a:t>
            </a:r>
            <a:r>
              <a:rPr lang="en-US" altLang="zh-TW" sz="1200" dirty="0" err="1">
                <a:latin typeface="Consolas" panose="020B0609020204030204" pitchFamily="49" charset="0"/>
              </a:rPr>
              <a:t>title.text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 = </a:t>
            </a:r>
            <a:r>
              <a:rPr lang="en-US" altLang="zh-TW" sz="1200" dirty="0" err="1">
                <a:latin typeface="Consolas" panose="020B0609020204030204" pitchFamily="49" charset="0"/>
              </a:rPr>
              <a:t>article.text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</a:rPr>
              <a:t>    with open("chinews.txt", "w", encoding="utf-8") as f: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f.write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+"\n")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f.write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with open("chinews.txt", "r", encoding="utf-8") as f: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lines = </a:t>
            </a:r>
            <a:r>
              <a:rPr lang="en-US" altLang="zh-TW" sz="12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 = lines[0]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 = lines[1:]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</a:t>
            </a:r>
            <a:r>
              <a:rPr lang="en-US" altLang="zh-TW" sz="12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</a:t>
            </a:r>
            <a:r>
              <a:rPr lang="en-US" altLang="zh-TW" sz="12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1502EB-6268-4074-A025-ADD7C060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21" y="258764"/>
            <a:ext cx="6109957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剖析網頁取得資料並存檔</a:t>
            </a:r>
            <a:br>
              <a:rPr lang="en-US" altLang="zh-TW" dirty="0"/>
            </a:br>
            <a:r>
              <a:rPr lang="zh-TW" altLang="en-US" dirty="0"/>
              <a:t>中文新聞網頁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6E0194-C60B-4C50-86F5-25A662EC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6859" y="6353016"/>
            <a:ext cx="2743200" cy="365125"/>
          </a:xfrm>
        </p:spPr>
        <p:txBody>
          <a:bodyPr/>
          <a:lstStyle/>
          <a:p>
            <a:fld id="{99FE25D6-0C70-48FC-8A47-BB9B8FEF809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493923-D7B4-4782-AC93-205FA23E0E17}"/>
              </a:ext>
            </a:extLst>
          </p:cNvPr>
          <p:cNvSpPr txBox="1"/>
          <p:nvPr/>
        </p:nvSpPr>
        <p:spPr>
          <a:xfrm>
            <a:off x="6096000" y="3158496"/>
            <a:ext cx="5903495" cy="1518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📄第一次執行時是從網頁擷取並顯示，而第二次以後執行時，都是從檔案中直接讀取並顯示！</a:t>
            </a:r>
          </a:p>
        </p:txBody>
      </p:sp>
    </p:spTree>
    <p:extLst>
      <p:ext uri="{BB962C8B-B14F-4D97-AF65-F5344CB8AC3E}">
        <p14:creationId xmlns:p14="http://schemas.microsoft.com/office/powerpoint/2010/main" val="4493531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D992B5-0EAB-40B3-8CDB-440883FD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53340"/>
            <a:ext cx="8450179" cy="6858000"/>
          </a:xfrm>
        </p:spPr>
        <p:txBody>
          <a:bodyPr>
            <a:no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from bs4 import </a:t>
            </a:r>
            <a:r>
              <a:rPr lang="en-US" altLang="zh-TW" sz="1100" dirty="0" err="1">
                <a:latin typeface="Consolas" panose="020B0609020204030204" pitchFamily="49" charset="0"/>
              </a:rPr>
              <a:t>BeautifulSoup</a:t>
            </a:r>
            <a:endParaRPr lang="en-US" altLang="zh-TW" sz="1100" dirty="0">
              <a:latin typeface="Consolas" panose="020B0609020204030204" pitchFamily="49" charset="0"/>
            </a:endParaRPr>
          </a:p>
          <a:p>
            <a:r>
              <a:rPr lang="en-US" altLang="zh-TW" sz="11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import </a:t>
            </a:r>
            <a:r>
              <a:rPr lang="en-US" altLang="zh-TW" sz="1100" dirty="0" err="1">
                <a:latin typeface="Consolas" panose="020B0609020204030204" pitchFamily="49" charset="0"/>
              </a:rPr>
              <a:t>os</a:t>
            </a:r>
            <a:endParaRPr lang="en-US" altLang="zh-TW" sz="1100" dirty="0">
              <a:latin typeface="Consolas" panose="020B0609020204030204" pitchFamily="49" charset="0"/>
            </a:endParaRPr>
          </a:p>
          <a:p>
            <a:endParaRPr lang="en-US" altLang="zh-TW" sz="1100" dirty="0">
              <a:latin typeface="Consolas" panose="020B0609020204030204" pitchFamily="49" charset="0"/>
            </a:endParaRPr>
          </a:p>
          <a:p>
            <a:r>
              <a:rPr lang="en-US" altLang="zh-TW" sz="11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1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11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1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filename = "chinews.txt"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if not </a:t>
            </a:r>
            <a:r>
              <a:rPr lang="en-US" altLang="zh-TW" sz="1100" dirty="0" err="1">
                <a:latin typeface="Consolas" panose="020B0609020204030204" pitchFamily="49" charset="0"/>
              </a:rPr>
              <a:t>os.path.exists</a:t>
            </a:r>
            <a:r>
              <a:rPr lang="en-US" altLang="zh-TW" sz="1100" dirty="0">
                <a:latin typeface="Consolas" panose="020B0609020204030204" pitchFamily="49" charset="0"/>
              </a:rPr>
              <a:t>(filename):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</a:t>
            </a:r>
            <a:r>
              <a:rPr lang="en-US" altLang="zh-TW" sz="1100" dirty="0" err="1"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latin typeface="Consolas" panose="020B0609020204030204" pitchFamily="49" charset="0"/>
              </a:rPr>
              <a:t> = "https://www.cna.com.tw/news/aopl/201901050192.aspx"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html = </a:t>
            </a:r>
            <a:r>
              <a:rPr lang="en-US" altLang="zh-TW" sz="11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1100" dirty="0">
                <a:latin typeface="Consolas" panose="020B0609020204030204" pitchFamily="49" charset="0"/>
              </a:rPr>
              <a:t>(</a:t>
            </a:r>
            <a:r>
              <a:rPr lang="en-US" altLang="zh-TW" sz="1100" dirty="0" err="1"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soup = </a:t>
            </a:r>
            <a:r>
              <a:rPr lang="en-US" altLang="zh-TW" sz="11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1100" dirty="0">
                <a:latin typeface="Consolas" panose="020B0609020204030204" pitchFamily="49" charset="0"/>
              </a:rPr>
              <a:t>(html, "</a:t>
            </a:r>
            <a:r>
              <a:rPr lang="en-US" altLang="zh-TW" sz="1100" dirty="0" err="1">
                <a:latin typeface="Consolas" panose="020B0609020204030204" pitchFamily="49" charset="0"/>
              </a:rPr>
              <a:t>lxml</a:t>
            </a:r>
            <a:r>
              <a:rPr lang="en-US" altLang="zh-TW" sz="11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title = </a:t>
            </a:r>
            <a:r>
              <a:rPr lang="en-US" altLang="zh-TW" sz="1100" dirty="0" err="1">
                <a:latin typeface="Consolas" panose="020B0609020204030204" pitchFamily="49" charset="0"/>
              </a:rPr>
              <a:t>soup.find</a:t>
            </a:r>
            <a:r>
              <a:rPr lang="en-US" altLang="zh-TW" sz="1100" dirty="0">
                <a:latin typeface="Consolas" panose="020B0609020204030204" pitchFamily="49" charset="0"/>
              </a:rPr>
              <a:t>("title")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article = </a:t>
            </a:r>
            <a:r>
              <a:rPr lang="en-US" altLang="zh-TW" sz="1100" dirty="0" err="1">
                <a:latin typeface="Consolas" panose="020B0609020204030204" pitchFamily="49" charset="0"/>
              </a:rPr>
              <a:t>soup.find</a:t>
            </a:r>
            <a:r>
              <a:rPr lang="en-US" altLang="zh-TW" sz="1100" dirty="0">
                <a:latin typeface="Consolas" panose="020B0609020204030204" pitchFamily="49" charset="0"/>
              </a:rPr>
              <a:t>("div", class_="paragraph")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</a:t>
            </a:r>
            <a:r>
              <a:rPr lang="en-US" altLang="zh-TW" sz="11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100" dirty="0">
                <a:latin typeface="Consolas" panose="020B0609020204030204" pitchFamily="49" charset="0"/>
              </a:rPr>
              <a:t> = </a:t>
            </a:r>
            <a:r>
              <a:rPr lang="en-US" altLang="zh-TW" sz="1100" dirty="0" err="1">
                <a:latin typeface="Consolas" panose="020B0609020204030204" pitchFamily="49" charset="0"/>
              </a:rPr>
              <a:t>title.text.strip</a:t>
            </a:r>
            <a:r>
              <a:rPr lang="en-US" altLang="zh-TW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</a:t>
            </a:r>
            <a:r>
              <a:rPr lang="en-US" altLang="zh-TW" sz="11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100" dirty="0">
                <a:latin typeface="Consolas" panose="020B0609020204030204" pitchFamily="49" charset="0"/>
              </a:rPr>
              <a:t> = </a:t>
            </a:r>
            <a:r>
              <a:rPr lang="en-US" altLang="zh-TW" sz="1100" dirty="0" err="1">
                <a:latin typeface="Consolas" panose="020B0609020204030204" pitchFamily="49" charset="0"/>
              </a:rPr>
              <a:t>article.text</a:t>
            </a:r>
            <a:endParaRPr lang="en-US" altLang="zh-TW" sz="1100" dirty="0">
              <a:latin typeface="Consolas" panose="020B0609020204030204" pitchFamily="49" charset="0"/>
            </a:endParaRPr>
          </a:p>
          <a:p>
            <a:r>
              <a:rPr lang="en-US" altLang="zh-TW" sz="1100" dirty="0">
                <a:latin typeface="Consolas" panose="020B0609020204030204" pitchFamily="49" charset="0"/>
              </a:rPr>
              <a:t>    with open(filename, "w", encoding="utf-8") as f: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</a:t>
            </a:r>
            <a:r>
              <a:rPr lang="en-US" altLang="zh-TW" sz="1100" dirty="0" err="1">
                <a:latin typeface="Consolas" panose="020B0609020204030204" pitchFamily="49" charset="0"/>
              </a:rPr>
              <a:t>f.write</a:t>
            </a:r>
            <a:r>
              <a:rPr lang="en-US" altLang="zh-TW" sz="1100" dirty="0">
                <a:latin typeface="Consolas" panose="020B0609020204030204" pitchFamily="49" charset="0"/>
              </a:rPr>
              <a:t>(</a:t>
            </a:r>
            <a:r>
              <a:rPr lang="en-US" altLang="zh-TW" sz="11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100" dirty="0">
                <a:latin typeface="Consolas" panose="020B0609020204030204" pitchFamily="49" charset="0"/>
              </a:rPr>
              <a:t>+"\n")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</a:t>
            </a:r>
            <a:r>
              <a:rPr lang="en-US" altLang="zh-TW" sz="1100" dirty="0" err="1">
                <a:latin typeface="Consolas" panose="020B0609020204030204" pitchFamily="49" charset="0"/>
              </a:rPr>
              <a:t>f.write</a:t>
            </a:r>
            <a:r>
              <a:rPr lang="en-US" altLang="zh-TW" sz="1100" dirty="0">
                <a:latin typeface="Consolas" panose="020B0609020204030204" pitchFamily="49" charset="0"/>
              </a:rPr>
              <a:t>(</a:t>
            </a:r>
            <a:r>
              <a:rPr lang="en-US" altLang="zh-TW" sz="11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with open(filename, "r", encoding="utf-8") as f: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lines = </a:t>
            </a:r>
            <a:r>
              <a:rPr lang="en-US" altLang="zh-TW" sz="11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</a:t>
            </a:r>
            <a:r>
              <a:rPr lang="en-US" altLang="zh-TW" sz="11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100" dirty="0">
                <a:latin typeface="Consolas" panose="020B0609020204030204" pitchFamily="49" charset="0"/>
              </a:rPr>
              <a:t> = lines[0]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</a:t>
            </a:r>
            <a:r>
              <a:rPr lang="en-US" altLang="zh-TW" sz="11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100" dirty="0">
                <a:latin typeface="Consolas" panose="020B0609020204030204" pitchFamily="49" charset="0"/>
              </a:rPr>
              <a:t> = lines[1:]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print(</a:t>
            </a:r>
            <a:r>
              <a:rPr lang="en-US" altLang="zh-TW" sz="1100" dirty="0" err="1">
                <a:latin typeface="Consolas" panose="020B0609020204030204" pitchFamily="49" charset="0"/>
              </a:rPr>
              <a:t>news_title</a:t>
            </a:r>
            <a:r>
              <a:rPr lang="en-US" altLang="zh-TW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print(</a:t>
            </a:r>
            <a:r>
              <a:rPr lang="en-US" altLang="zh-TW" sz="1100" dirty="0" err="1">
                <a:latin typeface="Consolas" panose="020B0609020204030204" pitchFamily="49" charset="0"/>
              </a:rPr>
              <a:t>news_content</a:t>
            </a:r>
            <a:r>
              <a:rPr lang="en-US" altLang="zh-TW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1502EB-6268-4074-A025-ADD7C060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21" y="258764"/>
            <a:ext cx="6109957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剖析網頁取得資料並存檔</a:t>
            </a:r>
            <a:br>
              <a:rPr lang="en-US" altLang="zh-TW" dirty="0"/>
            </a:br>
            <a:r>
              <a:rPr lang="zh-TW" altLang="en-US" dirty="0"/>
              <a:t>中文新聞網頁</a:t>
            </a:r>
            <a:r>
              <a:rPr lang="en-US" altLang="zh-TW" dirty="0"/>
              <a:t>-</a:t>
            </a:r>
            <a:r>
              <a:rPr lang="zh-TW" altLang="en-US" dirty="0"/>
              <a:t>改良版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6E0194-C60B-4C50-86F5-25A662EC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6859" y="6353016"/>
            <a:ext cx="2743200" cy="365125"/>
          </a:xfrm>
        </p:spPr>
        <p:txBody>
          <a:bodyPr/>
          <a:lstStyle/>
          <a:p>
            <a:fld id="{99FE25D6-0C70-48FC-8A47-BB9B8FEF809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493923-D7B4-4782-AC93-205FA23E0E17}"/>
              </a:ext>
            </a:extLst>
          </p:cNvPr>
          <p:cNvSpPr txBox="1"/>
          <p:nvPr/>
        </p:nvSpPr>
        <p:spPr>
          <a:xfrm>
            <a:off x="6096000" y="2957989"/>
            <a:ext cx="5807242" cy="1678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📄使用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strip()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函數把不必要的符號去除！如此才可以取得正確的標題文。</a:t>
            </a:r>
          </a:p>
        </p:txBody>
      </p:sp>
    </p:spTree>
    <p:extLst>
      <p:ext uri="{BB962C8B-B14F-4D97-AF65-F5344CB8AC3E}">
        <p14:creationId xmlns:p14="http://schemas.microsoft.com/office/powerpoint/2010/main" val="81664887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EC6D2C-0580-4DCD-9856-69C74728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046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with open("engnews.txt", "r", encoding="utf-8") as f: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print(</a:t>
            </a:r>
            <a:r>
              <a:rPr lang="en-US" altLang="zh-TW" dirty="0" err="1">
                <a:latin typeface="Consolas" panose="020B0609020204030204" pitchFamily="49" charset="0"/>
              </a:rPr>
              <a:t>f.readline</a:t>
            </a:r>
            <a:r>
              <a:rPr lang="en-US" altLang="zh-TW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print("--&gt;Next")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with open("engnews.txt", "r", encoding="utf-8") as f: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print(</a:t>
            </a:r>
            <a:r>
              <a:rPr lang="en-US" altLang="zh-TW" dirty="0" err="1">
                <a:latin typeface="Consolas" panose="020B0609020204030204" pitchFamily="49" charset="0"/>
              </a:rPr>
              <a:t>f.read</a:t>
            </a:r>
            <a:r>
              <a:rPr lang="en-US" altLang="zh-TW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print("--&gt;Next")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with open("engnews.txt", "r", encoding="utf-8") as f: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print(</a:t>
            </a:r>
            <a:r>
              <a:rPr lang="en-US" altLang="zh-TW" dirty="0" err="1">
                <a:latin typeface="Consolas" panose="020B0609020204030204" pitchFamily="49" charset="0"/>
              </a:rPr>
              <a:t>f.readlines</a:t>
            </a:r>
            <a:r>
              <a:rPr lang="en-US" altLang="zh-TW" dirty="0">
                <a:latin typeface="Consolas" panose="020B0609020204030204" pitchFamily="49" charset="0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C667850-A6F1-498F-9A9B-DECE0C65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012" y="681037"/>
            <a:ext cx="4521788" cy="42503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比較</a:t>
            </a:r>
            <a:r>
              <a:rPr lang="en-US" altLang="zh-TW" dirty="0"/>
              <a:t>3</a:t>
            </a:r>
            <a:r>
              <a:rPr lang="zh-TW" altLang="en-US" dirty="0"/>
              <a:t>種讀取文字資料函數的不同</a:t>
            </a: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DDD4B7B1-3A9A-4A95-A2A5-53012760DD6A}"/>
              </a:ext>
            </a:extLst>
          </p:cNvPr>
          <p:cNvSpPr txBox="1">
            <a:spLocks/>
          </p:cNvSpPr>
          <p:nvPr/>
        </p:nvSpPr>
        <p:spPr>
          <a:xfrm>
            <a:off x="627728" y="379621"/>
            <a:ext cx="4297198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文字資料處理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E9F16-B778-4B5A-B5C2-7489F165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9666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5F3164-6957-4062-899A-DEE0CA16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9545"/>
            <a:ext cx="10515600" cy="1892935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with open("engnews.txt", "r", encoding="utf-8") as f: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f.read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repr</a:t>
            </a:r>
            <a:r>
              <a:rPr lang="en-US" altLang="zh-TW" sz="2800" dirty="0">
                <a:latin typeface="Consolas" panose="020B0609020204030204" pitchFamily="49" charset="0"/>
              </a:rPr>
              <a:t>(data))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80597A-8E0A-440E-B65F-5F5D3114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repr</a:t>
            </a:r>
            <a:r>
              <a:rPr lang="zh-TW" altLang="en-US" dirty="0"/>
              <a:t>函數的應用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7EAEE0-BDC5-48E1-8AF0-800A9EEB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57742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DA5C60-8383-4EF4-B895-2C346B49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with open("engnews.txt", "r", encoding="utf-8") as f: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f.read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</a:t>
            </a:r>
            <a:r>
              <a:rPr lang="en-US" altLang="zh-TW" sz="2800" dirty="0" err="1">
                <a:latin typeface="Consolas" panose="020B0609020204030204" pitchFamily="49" charset="0"/>
              </a:rPr>
              <a:t>data.translate</a:t>
            </a:r>
            <a:r>
              <a:rPr lang="en-US" altLang="zh-TW" sz="2800" dirty="0">
                <a:latin typeface="Consolas" panose="020B0609020204030204" pitchFamily="49" charset="0"/>
              </a:rPr>
              <a:t>({</a:t>
            </a:r>
            <a:r>
              <a:rPr lang="en-US" altLang="zh-TW" sz="2800" dirty="0" err="1">
                <a:latin typeface="Consolas" panose="020B0609020204030204" pitchFamily="49" charset="0"/>
              </a:rPr>
              <a:t>ord</a:t>
            </a:r>
            <a:r>
              <a:rPr lang="en-US" altLang="zh-TW" sz="2800" dirty="0">
                <a:latin typeface="Consolas" panose="020B0609020204030204" pitchFamily="49" charset="0"/>
              </a:rPr>
              <a:t>(c):None for c in list("(),.“”")})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</a:t>
            </a:r>
            <a:r>
              <a:rPr lang="en-US" altLang="zh-TW" sz="2800" dirty="0" err="1">
                <a:latin typeface="Consolas" panose="020B0609020204030204" pitchFamily="49" charset="0"/>
              </a:rPr>
              <a:t>data.split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dict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word in data: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if word not in </a:t>
            </a:r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[word] = 1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[word] += 1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4CBDE66-B8D1-4B8B-ABA2-A7CD9AAD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096" y="341628"/>
            <a:ext cx="8055864" cy="104457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 err="1"/>
              <a:t>ord</a:t>
            </a:r>
            <a:r>
              <a:rPr lang="zh-TW" altLang="en-US" dirty="0"/>
              <a:t>和</a:t>
            </a:r>
            <a:r>
              <a:rPr lang="en-US" altLang="zh-TW" dirty="0"/>
              <a:t>translate</a:t>
            </a:r>
            <a:r>
              <a:rPr lang="zh-TW" altLang="en-US" dirty="0"/>
              <a:t>函數處理字串，並計算單字出現的頻率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910CE3-36E8-4C18-A1C9-D9F3BB9A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050D8C2-DCFD-49C7-A9F5-59906C5E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1"/>
            <a:ext cx="10515600" cy="554735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operator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open("engnews.txt", "r", encoding="utf-8") as f: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data = </a:t>
            </a:r>
            <a:r>
              <a:rPr lang="en-US" altLang="zh-TW" sz="2800" dirty="0" err="1">
                <a:latin typeface="Consolas" panose="020B0609020204030204" pitchFamily="49" charset="0"/>
              </a:rPr>
              <a:t>f.read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</a:t>
            </a:r>
            <a:r>
              <a:rPr lang="en-US" altLang="zh-TW" sz="2800" dirty="0" err="1">
                <a:latin typeface="Consolas" panose="020B0609020204030204" pitchFamily="49" charset="0"/>
              </a:rPr>
              <a:t>data.translate</a:t>
            </a:r>
            <a:r>
              <a:rPr lang="en-US" altLang="zh-TW" sz="2800" dirty="0">
                <a:latin typeface="Consolas" panose="020B0609020204030204" pitchFamily="49" charset="0"/>
              </a:rPr>
              <a:t>({</a:t>
            </a:r>
            <a:r>
              <a:rPr lang="en-US" altLang="zh-TW" sz="2800" dirty="0" err="1">
                <a:latin typeface="Consolas" panose="020B0609020204030204" pitchFamily="49" charset="0"/>
              </a:rPr>
              <a:t>ord</a:t>
            </a:r>
            <a:r>
              <a:rPr lang="en-US" altLang="zh-TW" sz="2800" dirty="0">
                <a:latin typeface="Consolas" panose="020B0609020204030204" pitchFamily="49" charset="0"/>
              </a:rPr>
              <a:t>(c):None for c in list("(),.“”")})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</a:t>
            </a:r>
            <a:r>
              <a:rPr lang="en-US" altLang="zh-TW" sz="2800" dirty="0" err="1">
                <a:latin typeface="Consolas" panose="020B0609020204030204" pitchFamily="49" charset="0"/>
              </a:rPr>
              <a:t>data.split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dict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word in data: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if word not in </a:t>
            </a:r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[word] = 1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word_freq</a:t>
            </a:r>
            <a:r>
              <a:rPr lang="en-US" altLang="zh-TW" sz="2800" dirty="0">
                <a:latin typeface="Consolas" panose="020B0609020204030204" pitchFamily="49" charset="0"/>
              </a:rPr>
              <a:t>[word] += 1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ordered_freq</a:t>
            </a:r>
            <a:r>
              <a:rPr lang="en-US" altLang="zh-TW" sz="2800" dirty="0">
                <a:latin typeface="Consolas" panose="020B0609020204030204" pitchFamily="49" charset="0"/>
              </a:rPr>
              <a:t> = sorted(</a:t>
            </a:r>
            <a:r>
              <a:rPr lang="en-US" altLang="zh-TW" sz="2800" dirty="0" err="1">
                <a:latin typeface="Consolas" panose="020B0609020204030204" pitchFamily="49" charset="0"/>
              </a:rPr>
              <a:t>word_freq.items</a:t>
            </a:r>
            <a:r>
              <a:rPr lang="en-US" altLang="zh-TW" sz="2800" dirty="0">
                <a:latin typeface="Consolas" panose="020B0609020204030204" pitchFamily="49" charset="0"/>
              </a:rPr>
              <a:t>(), key=</a:t>
            </a:r>
            <a:r>
              <a:rPr lang="en-US" altLang="zh-TW" sz="2800" dirty="0" err="1">
                <a:latin typeface="Consolas" panose="020B0609020204030204" pitchFamily="49" charset="0"/>
              </a:rPr>
              <a:t>operator.itemgetter</a:t>
            </a:r>
            <a:r>
              <a:rPr lang="en-US" altLang="zh-TW" sz="2800" dirty="0">
                <a:latin typeface="Consolas" panose="020B0609020204030204" pitchFamily="49" charset="0"/>
              </a:rPr>
              <a:t>(1), reverse=True)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w, c in </a:t>
            </a:r>
            <a:r>
              <a:rPr lang="en-US" altLang="zh-TW" sz="2800" dirty="0" err="1">
                <a:latin typeface="Consolas" panose="020B0609020204030204" pitchFamily="49" charset="0"/>
              </a:rPr>
              <a:t>ordered_freq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print(w, c)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87F3B5-3408-4497-9C07-4E5BCAE9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0827"/>
            <a:ext cx="5404104" cy="80041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依次數來加以排序顯示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5DA06F-B485-437A-A2F6-00B9A8A4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38110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ADDFD-61E6-4A3B-AE0B-D53252DC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1953168"/>
            <a:ext cx="11855116" cy="375397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import </a:t>
            </a:r>
            <a:r>
              <a:rPr lang="en-US" altLang="zh-TW" sz="2000" dirty="0" err="1">
                <a:latin typeface="Consolas" panose="020B0609020204030204" pitchFamily="49" charset="0"/>
              </a:rPr>
              <a:t>jieba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with open("chinews.txt", "r", encoding="utf-8") as f: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data = </a:t>
            </a:r>
            <a:r>
              <a:rPr lang="en-US" altLang="zh-TW" sz="2000" dirty="0" err="1">
                <a:latin typeface="Consolas" panose="020B0609020204030204" pitchFamily="49" charset="0"/>
              </a:rPr>
              <a:t>f.read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print(data, "\n")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data = </a:t>
            </a:r>
            <a:r>
              <a:rPr lang="en-US" altLang="zh-TW" sz="2000" dirty="0" err="1">
                <a:latin typeface="Consolas" panose="020B0609020204030204" pitchFamily="49" charset="0"/>
              </a:rPr>
              <a:t>data.translate</a:t>
            </a:r>
            <a:r>
              <a:rPr lang="en-US" altLang="zh-TW" sz="2000" dirty="0">
                <a:latin typeface="Consolas" panose="020B0609020204030204" pitchFamily="49" charset="0"/>
              </a:rPr>
              <a:t>({</a:t>
            </a:r>
            <a:r>
              <a:rPr lang="en-US" altLang="zh-TW" sz="2000" dirty="0" err="1">
                <a:latin typeface="Consolas" panose="020B0609020204030204" pitchFamily="49" charset="0"/>
              </a:rPr>
              <a:t>ord</a:t>
            </a:r>
            <a:r>
              <a:rPr lang="en-US" altLang="zh-TW" sz="2000" dirty="0">
                <a:latin typeface="Consolas" panose="020B0609020204030204" pitchFamily="49" charset="0"/>
              </a:rPr>
              <a:t>(c):None for c in list("(),.“”</a:t>
            </a:r>
            <a:r>
              <a:rPr lang="zh-TW" altLang="en-US" sz="2000" dirty="0">
                <a:latin typeface="Consolas" panose="020B0609020204030204" pitchFamily="49" charset="0"/>
              </a:rPr>
              <a:t>（）「」，。、：；！</a:t>
            </a:r>
            <a:r>
              <a:rPr lang="en-US" altLang="zh-TW" sz="2000" dirty="0">
                <a:latin typeface="Consolas" panose="020B0609020204030204" pitchFamily="49" charset="0"/>
              </a:rPr>
              <a:t>|\n/ ")})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words = </a:t>
            </a:r>
            <a:r>
              <a:rPr lang="en-US" altLang="zh-TW" sz="2000" dirty="0" err="1">
                <a:latin typeface="Consolas" panose="020B0609020204030204" pitchFamily="49" charset="0"/>
              </a:rPr>
              <a:t>jieba.cut</a:t>
            </a:r>
            <a:r>
              <a:rPr lang="en-US" altLang="zh-TW" sz="2000" dirty="0">
                <a:latin typeface="Consolas" panose="020B0609020204030204" pitchFamily="49" charset="0"/>
              </a:rPr>
              <a:t>(data)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word in words: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print(word, "/ ", end="")</a:t>
            </a:r>
          </a:p>
          <a:p>
            <a:endParaRPr lang="zh-TW" altLang="en-US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5D8FB09-D64D-49D5-8EDF-717DD96A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85" y="425198"/>
            <a:ext cx="4265115" cy="74587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中文字的斷詞程式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CADCD-29B5-4A12-8E9C-D56C8EA8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974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C5779A1-5A79-417D-A001-AC3564CC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170" y="380289"/>
            <a:ext cx="4842630" cy="5052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斷詞程式的執行結果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61F3B3-F8B7-43D2-A052-B1ED86EF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6D5293E-3858-433C-9DCB-CB67933CCF51}"/>
              </a:ext>
            </a:extLst>
          </p:cNvPr>
          <p:cNvGrpSpPr/>
          <p:nvPr/>
        </p:nvGrpSpPr>
        <p:grpSpPr>
          <a:xfrm>
            <a:off x="304800" y="1078121"/>
            <a:ext cx="11582400" cy="5556877"/>
            <a:chOff x="-2994018" y="1473331"/>
            <a:chExt cx="11430000" cy="7251502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F1EB3613-D532-43F9-8B0F-873BED0F9B00}"/>
                </a:ext>
              </a:extLst>
            </p:cNvPr>
            <p:cNvSpPr/>
            <p:nvPr/>
          </p:nvSpPr>
          <p:spPr>
            <a:xfrm>
              <a:off x="-2994018" y="1473331"/>
              <a:ext cx="11430000" cy="725150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8A51F05-BAC5-44D1-9C91-E522A72407B6}"/>
                </a:ext>
              </a:extLst>
            </p:cNvPr>
            <p:cNvSpPr txBox="1"/>
            <p:nvPr/>
          </p:nvSpPr>
          <p:spPr>
            <a:xfrm>
              <a:off x="-2740722" y="1583917"/>
              <a:ext cx="10923408" cy="7030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just">
                <a:spcAft>
                  <a:spcPts val="0"/>
                </a:spcAft>
              </a:pP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加州保齡球館爆槍擊案 警方：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死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4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傷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|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國際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|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中央社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CNA</a:t>
              </a:r>
              <a:endParaRPr lang="zh-TW" altLang="zh-TW" sz="2000" kern="100" dirty="0">
                <a:latin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（中央社華盛頓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5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日綜合外電報導）加州警方今天表示，洛杉磯附近托蘭斯市一家保齡球館發生槍擊事件，造成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人死亡、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4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人受傷。法新社報導，托蘭斯（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Torrance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）警察局警官哈里斯（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Ronald Harris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）證實，昨天晚上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11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時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54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分接獲通報，三角牆屋保齡球館（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Gable House Bowl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）有人開槍。他說，所有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7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名受害者皆為男性，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人當場死亡。目擊者告訴「洛杉磯時報」（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The Los Angeles Times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），這家保齡球館在槍擊事件前發生打鬥。托蘭斯警察局午夜過後不久，發推文提醒民眾「遠離事發地區」。加州海岸城市托蘭斯位在洛杉磯東南方約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32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公里南灣地區（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South Bay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）。（譯者：葉俐緯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/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核稿：羅苑韶）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1080105 </a:t>
              </a:r>
              <a:endParaRPr lang="zh-TW" altLang="zh-TW" sz="2000" kern="100" dirty="0">
                <a:latin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 </a:t>
              </a:r>
              <a:endParaRPr lang="zh-TW" altLang="zh-TW" sz="2000" kern="100" dirty="0">
                <a:latin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加州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保齡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球館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爆槍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擊案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警方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3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死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4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傷國際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中央社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CNA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中央社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華盛頓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5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日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綜合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外電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報導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加州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警方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今天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表示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洛杉磯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附近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托蘭斯市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一家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保齡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球館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發生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槍擊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事件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造成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3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人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死亡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4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人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受傷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法新社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報導托蘭斯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Torrance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警察局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警官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哈里斯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en-US" altLang="zh-TW" sz="2000" kern="100" dirty="0" err="1">
                  <a:latin typeface="微軟正黑體" panose="020B0604030504040204" pitchFamily="34" charset="-120"/>
                  <a:cs typeface="Times New Roman" panose="02020603050405020304" pitchFamily="18" charset="0"/>
                </a:rPr>
                <a:t>RonaldHarris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證實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昨天晚上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11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時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54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分接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獲通報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三角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牆屋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保齡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球館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en-US" altLang="zh-TW" sz="2000" kern="100" dirty="0" err="1">
                  <a:latin typeface="微軟正黑體" panose="020B0604030504040204" pitchFamily="34" charset="-120"/>
                  <a:cs typeface="Times New Roman" panose="02020603050405020304" pitchFamily="18" charset="0"/>
                </a:rPr>
                <a:t>GableHouseBowl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有人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開槍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他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說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所有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7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名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受害者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皆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為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男性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3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人當場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死亡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目擊者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告訴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洛杉磯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時報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en-US" altLang="zh-TW" sz="2000" kern="100" dirty="0" err="1">
                  <a:latin typeface="微軟正黑體" panose="020B0604030504040204" pitchFamily="34" charset="-120"/>
                  <a:cs typeface="Times New Roman" panose="02020603050405020304" pitchFamily="18" charset="0"/>
                </a:rPr>
                <a:t>TheLosAngelesTimes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這家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保齡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球館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在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槍擊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事件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前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發生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打鬥托蘭斯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警察局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午夜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過後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不久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發推文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提醒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民眾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遠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離事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發地區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加州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海岸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城市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托蘭斯位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在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洛杉磯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東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南方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約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32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公里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南灣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地區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en-US" altLang="zh-TW" sz="2000" kern="100" dirty="0" err="1">
                  <a:latin typeface="微軟正黑體" panose="020B0604030504040204" pitchFamily="34" charset="-120"/>
                  <a:cs typeface="Times New Roman" panose="02020603050405020304" pitchFamily="18" charset="0"/>
                </a:rPr>
                <a:t>SouthBay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譯者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葉俐緯核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稿羅苑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</a:t>
              </a:r>
              <a:r>
                <a:rPr lang="zh-TW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韶</a:t>
              </a:r>
              <a:r>
                <a:rPr lang="en-US" altLang="zh-TW" sz="2000" kern="100" dirty="0">
                  <a:latin typeface="微軟正黑體" panose="020B0604030504040204" pitchFamily="34" charset="-120"/>
                  <a:cs typeface="Times New Roman" panose="02020603050405020304" pitchFamily="18" charset="0"/>
                </a:rPr>
                <a:t> / 1080105 /</a:t>
              </a:r>
              <a:endParaRPr lang="zh-TW" altLang="zh-TW" sz="2000" kern="100" dirty="0">
                <a:latin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3200" dirty="0">
                <a:latin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79677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539688-D7B4-4FCD-B2CA-AA6A662B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145085"/>
            <a:ext cx="11742822" cy="557639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import </a:t>
            </a:r>
            <a:r>
              <a:rPr lang="en-US" altLang="zh-TW" sz="2000" dirty="0" err="1">
                <a:latin typeface="Consolas" panose="020B0609020204030204" pitchFamily="49" charset="0"/>
              </a:rPr>
              <a:t>jieba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with open("chinews.txt", "r", encoding="utf-8") as f: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data = </a:t>
            </a:r>
            <a:r>
              <a:rPr lang="en-US" altLang="zh-TW" sz="2000" dirty="0" err="1">
                <a:latin typeface="Consolas" panose="020B0609020204030204" pitchFamily="49" charset="0"/>
              </a:rPr>
              <a:t>f.read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data = </a:t>
            </a:r>
            <a:r>
              <a:rPr lang="en-US" altLang="zh-TW" sz="2000" dirty="0" err="1">
                <a:latin typeface="Consolas" panose="020B0609020204030204" pitchFamily="49" charset="0"/>
              </a:rPr>
              <a:t>data.translate</a:t>
            </a:r>
            <a:r>
              <a:rPr lang="en-US" altLang="zh-TW" sz="2000" dirty="0">
                <a:latin typeface="Consolas" panose="020B0609020204030204" pitchFamily="49" charset="0"/>
              </a:rPr>
              <a:t>({</a:t>
            </a:r>
            <a:r>
              <a:rPr lang="en-US" altLang="zh-TW" sz="2000" dirty="0" err="1">
                <a:latin typeface="Consolas" panose="020B0609020204030204" pitchFamily="49" charset="0"/>
              </a:rPr>
              <a:t>ord</a:t>
            </a:r>
            <a:r>
              <a:rPr lang="en-US" altLang="zh-TW" sz="2000" dirty="0">
                <a:latin typeface="Consolas" panose="020B0609020204030204" pitchFamily="49" charset="0"/>
              </a:rPr>
              <a:t>(c):None for c in list("(),.“”</a:t>
            </a:r>
            <a:r>
              <a:rPr lang="zh-TW" altLang="en-US" sz="2000" dirty="0">
                <a:latin typeface="Consolas" panose="020B0609020204030204" pitchFamily="49" charset="0"/>
              </a:rPr>
              <a:t>（）「」，。、：；！</a:t>
            </a:r>
            <a:r>
              <a:rPr lang="en-US" altLang="zh-TW" sz="2000" dirty="0">
                <a:latin typeface="Consolas" panose="020B0609020204030204" pitchFamily="49" charset="0"/>
              </a:rPr>
              <a:t>|\n/ ")})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words = </a:t>
            </a:r>
            <a:r>
              <a:rPr lang="en-US" altLang="zh-TW" sz="2000" dirty="0" err="1">
                <a:latin typeface="Consolas" panose="020B0609020204030204" pitchFamily="49" charset="0"/>
              </a:rPr>
              <a:t>jieba.cut</a:t>
            </a:r>
            <a:r>
              <a:rPr lang="en-US" altLang="zh-TW" sz="2000" dirty="0">
                <a:latin typeface="Consolas" panose="020B0609020204030204" pitchFamily="49" charset="0"/>
              </a:rPr>
              <a:t>(data)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word_freq</a:t>
            </a:r>
            <a:r>
              <a:rPr lang="en-US" altLang="zh-TW" sz="2000" dirty="0">
                <a:latin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</a:rPr>
              <a:t>dict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word in words: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if word not in </a:t>
            </a:r>
            <a:r>
              <a:rPr lang="en-US" altLang="zh-TW" sz="2000" dirty="0" err="1">
                <a:latin typeface="Consolas" panose="020B0609020204030204" pitchFamily="49" charset="0"/>
              </a:rPr>
              <a:t>word_freq</a:t>
            </a:r>
            <a:r>
              <a:rPr lang="en-US" altLang="zh-TW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</a:rPr>
              <a:t>word_freq</a:t>
            </a:r>
            <a:r>
              <a:rPr lang="en-US" altLang="zh-TW" sz="2000" dirty="0">
                <a:latin typeface="Consolas" panose="020B0609020204030204" pitchFamily="49" charset="0"/>
              </a:rPr>
              <a:t>[word] = 1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</a:rPr>
              <a:t>word_freq</a:t>
            </a:r>
            <a:r>
              <a:rPr lang="en-US" altLang="zh-TW" sz="2000" dirty="0">
                <a:latin typeface="Consolas" panose="020B0609020204030204" pitchFamily="49" charset="0"/>
              </a:rPr>
              <a:t>[word] += 1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ordered_freq</a:t>
            </a:r>
            <a:r>
              <a:rPr lang="en-US" altLang="zh-TW" sz="2000" dirty="0">
                <a:latin typeface="Consolas" panose="020B0609020204030204" pitchFamily="49" charset="0"/>
              </a:rPr>
              <a:t> = sorted(</a:t>
            </a:r>
            <a:r>
              <a:rPr lang="en-US" altLang="zh-TW" sz="2000" dirty="0" err="1">
                <a:latin typeface="Consolas" panose="020B0609020204030204" pitchFamily="49" charset="0"/>
              </a:rPr>
              <a:t>word_freq.items</a:t>
            </a:r>
            <a:r>
              <a:rPr lang="en-US" altLang="zh-TW" sz="2000" dirty="0">
                <a:latin typeface="Consolas" panose="020B0609020204030204" pitchFamily="49" charset="0"/>
              </a:rPr>
              <a:t>(), key=</a:t>
            </a:r>
            <a:r>
              <a:rPr lang="en-US" altLang="zh-TW" sz="2000" dirty="0" err="1">
                <a:latin typeface="Consolas" panose="020B0609020204030204" pitchFamily="49" charset="0"/>
              </a:rPr>
              <a:t>operator.itemgetter</a:t>
            </a:r>
            <a:r>
              <a:rPr lang="en-US" altLang="zh-TW" sz="2000" dirty="0">
                <a:latin typeface="Consolas" panose="020B0609020204030204" pitchFamily="49" charset="0"/>
              </a:rPr>
              <a:t>(1), reverse=True)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w, c in </a:t>
            </a:r>
            <a:r>
              <a:rPr lang="en-US" altLang="zh-TW" sz="2000" dirty="0" err="1">
                <a:latin typeface="Consolas" panose="020B0609020204030204" pitchFamily="49" charset="0"/>
              </a:rPr>
              <a:t>ordered_freq</a:t>
            </a:r>
            <a:r>
              <a:rPr lang="en-US" altLang="zh-TW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print(w, c)</a:t>
            </a:r>
            <a:endParaRPr lang="zh-TW" altLang="en-US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8722DA9-3FB7-4329-B9AE-E70C5F93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170" y="388309"/>
            <a:ext cx="4842630" cy="58545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依斷詞結果統計詞頻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F4A00-4935-4CD7-B9BF-A7E4E783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547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BCF6-4F16-4E84-9431-95CF981F92AA}"/>
              </a:ext>
            </a:extLst>
          </p:cNvPr>
          <p:cNvSpPr txBox="1"/>
          <p:nvPr/>
        </p:nvSpPr>
        <p:spPr>
          <a:xfrm>
            <a:off x="5406190" y="2213282"/>
            <a:ext cx="678581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📌網頁資料的收集與簡易剖析</a:t>
            </a:r>
            <a:endParaRPr lang="en-US" altLang="zh-TW" sz="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📌文字資料處理</a:t>
            </a:r>
            <a:endParaRPr lang="en-US" altLang="zh-TW" sz="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📌字串函數</a:t>
            </a:r>
            <a:endParaRPr lang="en-US" altLang="zh-TW" sz="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zh-TW" altLang="en-US" sz="3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使用技巧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0D90E4-8F04-40C9-9145-7A753009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3171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DA7FD4-8EBB-4463-89B9-63485A3B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2097506"/>
            <a:ext cx="11935325" cy="3757862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from collections import Counter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import </a:t>
            </a:r>
            <a:r>
              <a:rPr lang="en-US" altLang="zh-TW" sz="2000" dirty="0" err="1">
                <a:latin typeface="Consolas" panose="020B0609020204030204" pitchFamily="49" charset="0"/>
              </a:rPr>
              <a:t>jieba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with open("chinews.txt", "r", encoding="utf-8") as f: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data = </a:t>
            </a:r>
            <a:r>
              <a:rPr lang="en-US" altLang="zh-TW" sz="2000" dirty="0" err="1">
                <a:latin typeface="Consolas" panose="020B0609020204030204" pitchFamily="49" charset="0"/>
              </a:rPr>
              <a:t>f.read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data = </a:t>
            </a:r>
            <a:r>
              <a:rPr lang="en-US" altLang="zh-TW" sz="2000" dirty="0" err="1">
                <a:latin typeface="Consolas" panose="020B0609020204030204" pitchFamily="49" charset="0"/>
              </a:rPr>
              <a:t>data.translate</a:t>
            </a:r>
            <a:r>
              <a:rPr lang="en-US" altLang="zh-TW" sz="2000" dirty="0">
                <a:latin typeface="Consolas" panose="020B0609020204030204" pitchFamily="49" charset="0"/>
              </a:rPr>
              <a:t>({</a:t>
            </a:r>
            <a:r>
              <a:rPr lang="en-US" altLang="zh-TW" sz="2000" dirty="0" err="1">
                <a:latin typeface="Consolas" panose="020B0609020204030204" pitchFamily="49" charset="0"/>
              </a:rPr>
              <a:t>ord</a:t>
            </a:r>
            <a:r>
              <a:rPr lang="en-US" altLang="zh-TW" sz="2000" dirty="0">
                <a:latin typeface="Consolas" panose="020B0609020204030204" pitchFamily="49" charset="0"/>
              </a:rPr>
              <a:t>(c):None for c in list("(),.“”</a:t>
            </a:r>
            <a:r>
              <a:rPr lang="zh-TW" altLang="en-US" sz="2000" dirty="0">
                <a:latin typeface="Consolas" panose="020B0609020204030204" pitchFamily="49" charset="0"/>
              </a:rPr>
              <a:t>（）「」，。、：；！</a:t>
            </a:r>
            <a:r>
              <a:rPr lang="en-US" altLang="zh-TW" sz="2000" dirty="0">
                <a:latin typeface="Consolas" panose="020B0609020204030204" pitchFamily="49" charset="0"/>
              </a:rPr>
              <a:t>|\n/ ")})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words = </a:t>
            </a:r>
            <a:r>
              <a:rPr lang="en-US" altLang="zh-TW" sz="2000" dirty="0" err="1">
                <a:latin typeface="Consolas" panose="020B0609020204030204" pitchFamily="49" charset="0"/>
              </a:rPr>
              <a:t>jieba.cut</a:t>
            </a:r>
            <a:r>
              <a:rPr lang="en-US" altLang="zh-TW" sz="2000" dirty="0">
                <a:latin typeface="Consolas" panose="020B0609020204030204" pitchFamily="49" charset="0"/>
              </a:rPr>
              <a:t>(data)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w, c in Counter(words).</a:t>
            </a:r>
            <a:r>
              <a:rPr lang="en-US" altLang="zh-TW" sz="2000" dirty="0" err="1">
                <a:latin typeface="Consolas" panose="020B0609020204030204" pitchFamily="49" charset="0"/>
              </a:rPr>
              <a:t>most_common</a:t>
            </a:r>
            <a:r>
              <a:rPr lang="en-US" altLang="zh-TW" sz="20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if c &gt; 1: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  print(w, c)</a:t>
            </a:r>
            <a:endParaRPr lang="zh-TW" altLang="en-US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154AC54-A166-4B67-BB2F-B9B788E9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43" y="601661"/>
            <a:ext cx="4585957" cy="47316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collections</a:t>
            </a:r>
            <a:r>
              <a:rPr lang="zh-TW" altLang="en-US" dirty="0"/>
              <a:t>的</a:t>
            </a:r>
            <a:r>
              <a:rPr lang="en-US" altLang="zh-TW" dirty="0"/>
              <a:t>counter</a:t>
            </a:r>
            <a:r>
              <a:rPr lang="zh-TW" altLang="en-US" dirty="0"/>
              <a:t>計算詞頻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93C596-F8AD-4143-A01D-629B88A8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30825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A5776F-3FE0-4C23-B3B9-B6D5ADA0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A482EC-DB03-4423-883F-290B938C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89" y="284078"/>
            <a:ext cx="2819400" cy="566154"/>
          </a:xfrm>
        </p:spPr>
        <p:txBody>
          <a:bodyPr>
            <a:noAutofit/>
          </a:bodyPr>
          <a:lstStyle/>
          <a:p>
            <a:r>
              <a:rPr lang="zh-TW" altLang="en-US" dirty="0"/>
              <a:t>字串函數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51109B1-D87C-4E78-8AFD-2EB71E48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" y="1301294"/>
            <a:ext cx="11828125" cy="5400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CC2CA0-8544-4C99-9091-483202A9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335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336B99-B852-417A-A726-AE739ED6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503A96-528A-4549-B38E-2D26FB2F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42" y="524963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字串函數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2C5689BC-0C9E-4BCE-9AF0-7243DADA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7" y="1206000"/>
            <a:ext cx="11667085" cy="5652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165D66-3152-4ADD-A77C-145ACD4E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258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175C3C-5944-4154-B78E-3E191B03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329"/>
            <a:ext cx="10515600" cy="514467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with open("ksvote.txt", "r", encoding="utf-8") as f: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ksvote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num_ksvote</a:t>
            </a:r>
            <a:r>
              <a:rPr lang="en-US" altLang="zh-TW" sz="2800" dirty="0">
                <a:latin typeface="Consolas" panose="020B0609020204030204" pitchFamily="49" charset="0"/>
              </a:rPr>
              <a:t>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line in </a:t>
            </a:r>
            <a:r>
              <a:rPr lang="en-US" altLang="zh-TW" sz="2800" dirty="0" err="1">
                <a:latin typeface="Consolas" panose="020B0609020204030204" pitchFamily="49" charset="0"/>
              </a:rPr>
              <a:t>ksvote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num_ksvote.append</a:t>
            </a:r>
            <a:r>
              <a:rPr lang="en-US" altLang="zh-TW" sz="2800" dirty="0">
                <a:latin typeface="Consolas" panose="020B0609020204030204" pitchFamily="49" charset="0"/>
              </a:rPr>
              <a:t>(int(</a:t>
            </a:r>
            <a:r>
              <a:rPr lang="en-US" altLang="zh-TW" sz="2800" dirty="0" err="1">
                <a:latin typeface="Consolas" panose="020B0609020204030204" pitchFamily="49" charset="0"/>
              </a:rPr>
              <a:t>line.strip</a:t>
            </a:r>
            <a:r>
              <a:rPr lang="en-US" altLang="zh-TW" sz="2800" dirty="0">
                <a:latin typeface="Consolas" panose="020B0609020204030204" pitchFamily="49" charset="0"/>
              </a:rPr>
              <a:t>().replace(",","")))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num_ksvote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open("ksvote.txt", "r", encoding="utf-8") as f: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ksvote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num_ksvote</a:t>
            </a:r>
            <a:r>
              <a:rPr lang="en-US" altLang="zh-TW" sz="2800" dirty="0">
                <a:latin typeface="Consolas" panose="020B0609020204030204" pitchFamily="49" charset="0"/>
              </a:rPr>
              <a:t> = [int(</a:t>
            </a:r>
            <a:r>
              <a:rPr lang="en-US" altLang="zh-TW" sz="2800" dirty="0" err="1">
                <a:latin typeface="Consolas" panose="020B0609020204030204" pitchFamily="49" charset="0"/>
              </a:rPr>
              <a:t>line.strip</a:t>
            </a:r>
            <a:r>
              <a:rPr lang="en-US" altLang="zh-TW" sz="2800" dirty="0">
                <a:latin typeface="Consolas" panose="020B0609020204030204" pitchFamily="49" charset="0"/>
              </a:rPr>
              <a:t>().replace(",","")) for line in </a:t>
            </a:r>
            <a:r>
              <a:rPr lang="en-US" altLang="zh-TW" sz="2800" dirty="0" err="1">
                <a:latin typeface="Consolas" panose="020B0609020204030204" pitchFamily="49" charset="0"/>
              </a:rPr>
              <a:t>ksvote</a:t>
            </a:r>
            <a:r>
              <a:rPr lang="en-US" altLang="zh-TW" sz="28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num_ksvote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73EA224-2A3F-4C88-8B9E-796882D6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59" y="444499"/>
            <a:ext cx="4521788" cy="501985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使用技巧</a:t>
            </a:r>
            <a:endParaRPr lang="zh-TW" altLang="en-US" dirty="0"/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8CC02F8B-E21A-4B7F-867A-3B2D87120187}"/>
              </a:ext>
            </a:extLst>
          </p:cNvPr>
          <p:cNvSpPr txBox="1">
            <a:spLocks/>
          </p:cNvSpPr>
          <p:nvPr/>
        </p:nvSpPr>
        <p:spPr>
          <a:xfrm>
            <a:off x="6096000" y="695491"/>
            <a:ext cx="5476294" cy="501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000" dirty="0"/>
              <a:t>讀取文字資料並轉換成數字型態串列的方法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F6EB34B2-7FBB-4A4B-9D35-7D3EA3180FE1}"/>
              </a:ext>
            </a:extLst>
          </p:cNvPr>
          <p:cNvSpPr>
            <a:spLocks noChangeAspect="1"/>
          </p:cNvSpPr>
          <p:nvPr/>
        </p:nvSpPr>
        <p:spPr>
          <a:xfrm rot="5400000">
            <a:off x="5417304" y="3813369"/>
            <a:ext cx="920404" cy="720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E4460B-DC9B-49A1-9B83-4E08517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39717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6EAC8A-2518-4647-8F79-A10080B9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716" y="1491916"/>
            <a:ext cx="4818568" cy="522955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 = list("3874950382")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print(s)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numbers = list()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for c in s: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</a:rPr>
              <a:t>numbers.append</a:t>
            </a:r>
            <a:r>
              <a:rPr lang="en-US" altLang="zh-TW" sz="2400" dirty="0">
                <a:latin typeface="Consolas" panose="020B0609020204030204" pitchFamily="49" charset="0"/>
              </a:rPr>
              <a:t>(int(c))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print(sum(numbers))</a:t>
            </a: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 = list("3874950382")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print(s)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print(sum(map(int, s)))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67591D-4FD7-4820-81E9-9C2B7AC4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556125"/>
            <a:ext cx="4953000" cy="49003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使用 </a:t>
            </a:r>
            <a:r>
              <a:rPr lang="en-US" altLang="zh-TW" dirty="0"/>
              <a:t>map </a:t>
            </a:r>
            <a:r>
              <a:rPr lang="zh-TW" altLang="en-US" dirty="0"/>
              <a:t>簡化字串轉換成數值的作業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4D58DD-A53D-4BD6-88E4-F0DACAEC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00FB1F4-A2D1-455E-A73E-7F1417C2CAAD}"/>
              </a:ext>
            </a:extLst>
          </p:cNvPr>
          <p:cNvSpPr>
            <a:spLocks noChangeAspect="1"/>
          </p:cNvSpPr>
          <p:nvPr/>
        </p:nvSpPr>
        <p:spPr>
          <a:xfrm rot="5400000">
            <a:off x="5357818" y="4364822"/>
            <a:ext cx="828364" cy="648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3542658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D05668-59CF-49F6-84DB-4195A95A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026"/>
            <a:ext cx="5336085" cy="385010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def </a:t>
            </a:r>
            <a:r>
              <a:rPr lang="en-US" altLang="zh-TW" sz="2800" dirty="0" err="1">
                <a:latin typeface="Consolas" panose="020B0609020204030204" pitchFamily="49" charset="0"/>
              </a:rPr>
              <a:t>draw_bar</a:t>
            </a:r>
            <a:r>
              <a:rPr lang="en-US" altLang="zh-TW" sz="28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return "*"*n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s = [2, 5, 4, 7, 5, 4]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bar in map(</a:t>
            </a:r>
            <a:r>
              <a:rPr lang="en-US" altLang="zh-TW" sz="2800" dirty="0" err="1">
                <a:latin typeface="Consolas" panose="020B0609020204030204" pitchFamily="49" charset="0"/>
              </a:rPr>
              <a:t>draw_bar</a:t>
            </a:r>
            <a:r>
              <a:rPr lang="en-US" altLang="zh-TW" sz="2800" dirty="0">
                <a:latin typeface="Consolas" panose="020B0609020204030204" pitchFamily="49" charset="0"/>
              </a:rPr>
              <a:t>, s):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print(bar)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4AC7928-1655-4C51-8CE8-8234C819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285" y="681037"/>
            <a:ext cx="5179515" cy="28065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使用 </a:t>
            </a:r>
            <a:r>
              <a:rPr lang="en-US" altLang="zh-TW" dirty="0"/>
              <a:t>map </a:t>
            </a:r>
            <a:r>
              <a:rPr lang="zh-TW" altLang="en-US" dirty="0"/>
              <a:t>建立字元式長條圖繪製程式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6514E0-E836-48B9-B5CE-6198EB7E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12FB812-8C9F-4D07-930A-7B69B2B86F6D}"/>
              </a:ext>
            </a:extLst>
          </p:cNvPr>
          <p:cNvGrpSpPr/>
          <p:nvPr/>
        </p:nvGrpSpPr>
        <p:grpSpPr>
          <a:xfrm>
            <a:off x="7267074" y="2269801"/>
            <a:ext cx="2630905" cy="3200557"/>
            <a:chOff x="-2994018" y="1423039"/>
            <a:chExt cx="2596288" cy="4176599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0E9F3B3A-AAE6-431F-BFD1-0645F6A44392}"/>
                </a:ext>
              </a:extLst>
            </p:cNvPr>
            <p:cNvSpPr/>
            <p:nvPr/>
          </p:nvSpPr>
          <p:spPr>
            <a:xfrm>
              <a:off x="-2994018" y="1423039"/>
              <a:ext cx="2596288" cy="4176599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FF43563-904A-4F30-B28A-F3C09C0CB2BF}"/>
                </a:ext>
              </a:extLst>
            </p:cNvPr>
            <p:cNvSpPr txBox="1"/>
            <p:nvPr/>
          </p:nvSpPr>
          <p:spPr>
            <a:xfrm>
              <a:off x="-2772385" y="1597682"/>
              <a:ext cx="2153020" cy="38273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ea typeface="微軟正黑體" panose="020B0604030504040204" pitchFamily="34" charset="-12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TW" dirty="0">
                  <a:latin typeface="Consolas" panose="020B0609020204030204" pitchFamily="49" charset="0"/>
                </a:rPr>
                <a:t>**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*****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****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*******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*****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****</a:t>
              </a:r>
            </a:p>
            <a:p>
              <a:endParaRPr lang="en-US" altLang="zh-TW" sz="3200" dirty="0">
                <a:latin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45084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03D1B8-2588-45B2-911B-8817E7B1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1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def </a:t>
            </a:r>
            <a:r>
              <a:rPr lang="en-US" altLang="zh-TW" sz="2800" dirty="0" err="1">
                <a:latin typeface="Consolas" panose="020B0609020204030204" pitchFamily="49" charset="0"/>
              </a:rPr>
              <a:t>fixtype</a:t>
            </a:r>
            <a:r>
              <a:rPr lang="en-US" altLang="zh-TW" sz="28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return int(</a:t>
            </a:r>
            <a:r>
              <a:rPr lang="en-US" altLang="zh-TW" sz="2800" dirty="0" err="1">
                <a:latin typeface="Consolas" panose="020B0609020204030204" pitchFamily="49" charset="0"/>
              </a:rPr>
              <a:t>n.strip</a:t>
            </a:r>
            <a:r>
              <a:rPr lang="en-US" altLang="zh-TW" sz="2800" dirty="0">
                <a:latin typeface="Consolas" panose="020B0609020204030204" pitchFamily="49" charset="0"/>
              </a:rPr>
              <a:t>().replace(",",""))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open("ksvote.txt", "r", encoding="utf-8") as f: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ksvote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num_ksvote</a:t>
            </a:r>
            <a:r>
              <a:rPr lang="en-US" altLang="zh-TW" sz="2800" dirty="0">
                <a:latin typeface="Consolas" panose="020B0609020204030204" pitchFamily="49" charset="0"/>
              </a:rPr>
              <a:t> = map(</a:t>
            </a:r>
            <a:r>
              <a:rPr lang="en-US" altLang="zh-TW" sz="2800" dirty="0" err="1">
                <a:latin typeface="Consolas" panose="020B0609020204030204" pitchFamily="49" charset="0"/>
              </a:rPr>
              <a:t>fixtype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ksvote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vote in </a:t>
            </a:r>
            <a:r>
              <a:rPr lang="en-US" altLang="zh-TW" sz="2800" dirty="0" err="1">
                <a:latin typeface="Consolas" panose="020B0609020204030204" pitchFamily="49" charset="0"/>
              </a:rPr>
              <a:t>num_ksvote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print(vote)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C7621A-AE8F-4DB0-87F0-5EF4CBB5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33" y="488532"/>
            <a:ext cx="4970967" cy="63441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轉換檔案型式的</a:t>
            </a:r>
            <a:br>
              <a:rPr lang="en-US" altLang="zh-TW" dirty="0"/>
            </a:br>
            <a:r>
              <a:rPr lang="zh-TW" altLang="en-US" dirty="0"/>
              <a:t>選票資料型態之程式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710C34-D762-4E95-8B81-F6FB6D9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071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A2A109-C0EB-4728-B851-229213FE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def </a:t>
            </a:r>
            <a:r>
              <a:rPr lang="en-US" altLang="zh-TW" sz="2800" dirty="0" err="1">
                <a:latin typeface="Consolas" panose="020B0609020204030204" pitchFamily="49" charset="0"/>
              </a:rPr>
              <a:t>fixtype</a:t>
            </a:r>
            <a:r>
              <a:rPr lang="en-US" altLang="zh-TW" sz="28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return int(</a:t>
            </a:r>
            <a:r>
              <a:rPr lang="en-US" altLang="zh-TW" sz="2800" dirty="0" err="1">
                <a:latin typeface="Consolas" panose="020B0609020204030204" pitchFamily="49" charset="0"/>
              </a:rPr>
              <a:t>n.strip</a:t>
            </a:r>
            <a:r>
              <a:rPr lang="en-US" altLang="zh-TW" sz="2800" dirty="0">
                <a:latin typeface="Consolas" panose="020B0609020204030204" pitchFamily="49" charset="0"/>
              </a:rPr>
              <a:t>().replace(",",""))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with open("ksvote.txt", "r", encoding="utf-8") as f: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ksvote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f.readlines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num_ksvote</a:t>
            </a:r>
            <a:r>
              <a:rPr lang="en-US" altLang="zh-TW" sz="2800" dirty="0">
                <a:latin typeface="Consolas" panose="020B0609020204030204" pitchFamily="49" charset="0"/>
              </a:rPr>
              <a:t> = map(</a:t>
            </a:r>
            <a:r>
              <a:rPr lang="en-US" altLang="zh-TW" sz="2800" dirty="0" err="1">
                <a:latin typeface="Consolas" panose="020B0609020204030204" pitchFamily="49" charset="0"/>
              </a:rPr>
              <a:t>fixtype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ksvote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vote in </a:t>
            </a:r>
            <a:r>
              <a:rPr lang="en-US" altLang="zh-TW" sz="2800" dirty="0" err="1">
                <a:latin typeface="Consolas" panose="020B0609020204030204" pitchFamily="49" charset="0"/>
              </a:rPr>
              <a:t>num_ksvote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print(vote)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0CBFEB-2181-4465-AC28-869988C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749" y="328945"/>
            <a:ext cx="5003051" cy="104457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轉換檔案型式的</a:t>
            </a:r>
            <a:br>
              <a:rPr lang="en-US" altLang="zh-TW" dirty="0"/>
            </a:br>
            <a:r>
              <a:rPr lang="zh-TW" altLang="en-US" dirty="0"/>
              <a:t>選票資料型態之程式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4362DB-BB26-4E46-832F-F772B8EC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11373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A106C1E-6BCF-4701-A399-4AC2B4D3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17" y="2793256"/>
            <a:ext cx="10546165" cy="2249070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"https://www.taiwannews.com.tw/en/news/3610689"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print(html)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915827D-2945-4F7D-B4BE-CBAA2E13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70" y="444499"/>
            <a:ext cx="4297198" cy="473075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網頁資料的收集與簡易剖析</a:t>
            </a:r>
            <a:endParaRPr lang="zh-TW" altLang="en-US" dirty="0"/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D89A9730-F953-44FE-8016-0BB9A45729EC}"/>
              </a:ext>
            </a:extLst>
          </p:cNvPr>
          <p:cNvSpPr txBox="1">
            <a:spLocks/>
          </p:cNvSpPr>
          <p:nvPr/>
        </p:nvSpPr>
        <p:spPr>
          <a:xfrm>
            <a:off x="7876674" y="661987"/>
            <a:ext cx="3477126" cy="255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000" dirty="0"/>
              <a:t>取得網頁資料的基本方法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16AF52-9683-4A3B-893B-6F73E637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6035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BDF936-16E7-4C28-B052-B82A38E1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C4071E-5923-4F26-BDFE-D098C036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570" y="412373"/>
            <a:ext cx="2404230" cy="53732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E7F587-512B-4D34-95E0-E9A8C650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681D8070-A163-430D-BBFF-C07F18596072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472" y="1460350"/>
            <a:ext cx="11437056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677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9838A80-CF49-436E-83DD-567B6196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03010CB-4E8C-4B19-9021-8CBC35DF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558" y="681037"/>
            <a:ext cx="4313242" cy="50524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網頁實際在瀏覽器上呈現的樣子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14B385-97D5-40B1-88D1-5A69CE6A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F365968A-1DA6-47B3-9428-09754AACC147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1624" y="1636243"/>
            <a:ext cx="9588752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B39C92-1591-4500-9454-3CCD4434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126"/>
            <a:ext cx="10515600" cy="2601996"/>
          </a:xfrm>
        </p:spPr>
        <p:txBody>
          <a:bodyPr>
            <a:normAutofit/>
          </a:bodyPr>
          <a:lstStyle/>
          <a:p>
            <a:r>
              <a:rPr lang="en-US" altLang="zh-TW" sz="4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&lt;h1 class="article-title"&gt;</a:t>
            </a:r>
            <a:br>
              <a:rPr lang="en-US" altLang="zh-TW" sz="4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4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Taiwan scientists develop new mosquito trap that could save lives</a:t>
            </a:r>
            <a:br>
              <a:rPr lang="en-US" altLang="zh-TW" sz="4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40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&lt;/h1&gt;</a:t>
            </a:r>
            <a:endParaRPr lang="zh-TW" altLang="zh-TW" sz="4000" kern="100" dirty="0"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6D8369C-749B-4F4A-987A-E8EAD774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33" y="505408"/>
            <a:ext cx="4970967" cy="60149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找出標題的</a:t>
            </a:r>
            <a:r>
              <a:rPr lang="en-US" altLang="zh-TW" dirty="0"/>
              <a:t>HTML</a:t>
            </a:r>
            <a:r>
              <a:rPr lang="zh-TW" altLang="en-US" dirty="0"/>
              <a:t>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5A5D2F-372D-4A02-BC11-87B519D7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644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EAAAD3-27ED-4A93-972F-45D6ADBC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169568"/>
            <a:ext cx="11758863" cy="5407695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TW" sz="2600" b="1" u="sng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&lt;article class="container-fluid article"&gt;</a:t>
            </a:r>
            <a:r>
              <a:rPr lang="en-US" altLang="zh-TW" sz="26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&lt;section class="</a:t>
            </a:r>
            <a:r>
              <a:rPr lang="en-US" altLang="zh-TW" sz="26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mod_article</a:t>
            </a:r>
            <a:r>
              <a:rPr lang="en-US" altLang="zh-TW" sz="26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-slide"&gt;    &lt;div class="swiper-container detail-jade"&gt;&lt;div class="swiper-wrapper"&gt;                      &lt;div class="swiper-slide"&gt;&lt;</a:t>
            </a:r>
            <a:r>
              <a:rPr lang="en-US" altLang="zh-TW" sz="26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</a:t>
            </a:r>
            <a:r>
              <a:rPr lang="en-US" altLang="zh-TW" sz="26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6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src</a:t>
            </a:r>
            <a:r>
              <a:rPr lang="en-US" altLang="zh-TW" sz="26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="https://tnimage.taiwannews.com.tw/photos/shares/5c302b8c3726b.jpg" title="Dengue-fever-carrying insects are identified within fractions of a second" alt="Dengue-fever-carrying insects are identified within fractions of a second" class="</a:t>
            </a:r>
            <a:r>
              <a:rPr lang="en-US" altLang="zh-TW" sz="2600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img</a:t>
            </a:r>
            <a:r>
              <a:rPr lang="en-US" altLang="zh-TW" sz="26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-responsive"&gt;                        &lt;div class="caption"&gt;</a:t>
            </a:r>
            <a:endParaRPr lang="zh-TW" altLang="zh-TW" sz="2600" kern="100" dirty="0"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6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&lt;p&gt;Dengue-fever-carrying insects are identified within fractions of a second (By Central News Agency)&lt;/p&gt;                        &lt;/div&gt;                      &lt;/div&gt;                    &lt;/div&gt;                  &lt;/div&gt;</a:t>
            </a:r>
            <a:endParaRPr lang="zh-TW" altLang="zh-TW" sz="2600" kern="100" dirty="0"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6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&lt;/section&gt;&lt;span&gt;&lt;p&gt;</a:t>
            </a:r>
            <a:r>
              <a:rPr lang="en-US" altLang="zh-TW" sz="2600" b="1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TAIPEI (Taiwan News) &amp;</a:t>
            </a:r>
            <a:r>
              <a:rPr lang="en-US" altLang="zh-TW" sz="2600" b="1" kern="1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mdash</a:t>
            </a:r>
            <a:r>
              <a:rPr lang="en-US" altLang="zh-TW" sz="2600" b="1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 The National Health Research Institutes (NHRI) have developed a new high-tech mosquito trap that can potentially curb the progression of virus epidemics.</a:t>
            </a:r>
            <a:r>
              <a:rPr lang="en-US" altLang="zh-TW" sz="26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&lt;/p&gt;</a:t>
            </a:r>
            <a:endParaRPr lang="zh-TW" altLang="zh-TW" sz="2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6FBCB19-6958-4302-BAE1-5322B72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找出內文的標籤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3A910F-B819-490D-8DB5-16341309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37361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ED794F-A578-4ECE-9468-E771A4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bs4 import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 = "https://www.taiwannews.com.tw/en/news/3610689"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html = </a:t>
            </a:r>
            <a:r>
              <a:rPr lang="en-US" altLang="zh-TW" sz="2800" dirty="0" err="1">
                <a:latin typeface="Consolas" panose="020B0609020204030204" pitchFamily="49" charset="0"/>
              </a:rPr>
              <a:t>requests.get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url</a:t>
            </a:r>
            <a:r>
              <a:rPr lang="en-US" altLang="zh-TW" sz="2800" dirty="0">
                <a:latin typeface="Consolas" panose="020B0609020204030204" pitchFamily="49" charset="0"/>
              </a:rPr>
              <a:t>).text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soup = </a:t>
            </a:r>
            <a:r>
              <a:rPr lang="en-US" altLang="zh-TW" sz="2800" dirty="0" err="1">
                <a:latin typeface="Consolas" panose="020B0609020204030204" pitchFamily="49" charset="0"/>
              </a:rPr>
              <a:t>BeautifulSoup</a:t>
            </a:r>
            <a:r>
              <a:rPr lang="en-US" altLang="zh-TW" sz="2800" dirty="0">
                <a:latin typeface="Consolas" panose="020B0609020204030204" pitchFamily="49" charset="0"/>
              </a:rPr>
              <a:t>(html, "</a:t>
            </a:r>
            <a:r>
              <a:rPr lang="en-US" altLang="zh-TW" sz="2800" dirty="0" err="1">
                <a:latin typeface="Consolas" panose="020B0609020204030204" pitchFamily="49" charset="0"/>
              </a:rPr>
              <a:t>lxml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title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</a:t>
            </a:r>
            <a:r>
              <a:rPr lang="en-US" altLang="zh-TW" sz="2800" dirty="0">
                <a:latin typeface="Consolas" panose="020B0609020204030204" pitchFamily="49" charset="0"/>
              </a:rPr>
              <a:t>("h1", class_="article-title")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article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</a:t>
            </a:r>
            <a:r>
              <a:rPr lang="en-US" altLang="zh-TW" sz="2800" dirty="0">
                <a:latin typeface="Consolas" panose="020B0609020204030204" pitchFamily="49" charset="0"/>
              </a:rPr>
              <a:t>("article", class_="container-fluid article")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title.text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article.text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07BC508-A1F2-463D-94EB-DD3EF3BE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49" y="489366"/>
            <a:ext cx="4698251" cy="61753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beautifulsoup</a:t>
            </a:r>
            <a:r>
              <a:rPr lang="zh-TW" altLang="en-US" dirty="0"/>
              <a:t>模組剖析網頁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DB82EB-EBEC-43C1-9D1D-A030271D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0602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F8C735-8952-4B07-81EB-FBC37B39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D3D6D9-28DD-4071-AC60-23B2AEE5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81037"/>
            <a:ext cx="38862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執行結果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172C23-DB42-4322-B8B9-B7E949BF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5D6-0C70-48FC-8A47-BB9B8FEF809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DDB10E34-2C20-4674-A01E-55AA7D470CAC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353" y="1393475"/>
            <a:ext cx="11273294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08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31307448-8819-42C5-9B50-4828DDC91756}" vid="{F7811133-26C6-42A3-A2E1-89B472C6DFB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116</TotalTime>
  <Words>2690</Words>
  <Application>Microsoft Office PowerPoint</Application>
  <PresentationFormat>寬螢幕</PresentationFormat>
  <Paragraphs>275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STHupo</vt:lpstr>
      <vt:lpstr>微軟正黑體</vt:lpstr>
      <vt:lpstr>標楷體</vt:lpstr>
      <vt:lpstr>Arial</vt:lpstr>
      <vt:lpstr>Calibri</vt:lpstr>
      <vt:lpstr>Calibri Light</vt:lpstr>
      <vt:lpstr>Consolas</vt:lpstr>
      <vt:lpstr>佈景主題1</vt:lpstr>
      <vt:lpstr>Class 6</vt:lpstr>
      <vt:lpstr>PowerPoint 簡報</vt:lpstr>
      <vt:lpstr>網頁資料的收集與簡易剖析</vt:lpstr>
      <vt:lpstr>執行結果</vt:lpstr>
      <vt:lpstr>網頁實際在瀏覽器上呈現的樣子</vt:lpstr>
      <vt:lpstr>找出標題的HTML碼</vt:lpstr>
      <vt:lpstr>找出內文的標籤</vt:lpstr>
      <vt:lpstr>利用beautifulsoup模組剖析網頁</vt:lpstr>
      <vt:lpstr>執行結果</vt:lpstr>
      <vt:lpstr>剖析網頁取得資料並存檔 英文新聞網頁</vt:lpstr>
      <vt:lpstr>剖析網頁取得資料並存檔 中文新聞網頁</vt:lpstr>
      <vt:lpstr>剖析網頁取得資料並存檔 中文新聞網頁-改良版</vt:lpstr>
      <vt:lpstr>比較3種讀取文字資料函數的不同</vt:lpstr>
      <vt:lpstr>repr函數的應用</vt:lpstr>
      <vt:lpstr>使用ord和translate函數處理字串，並計算單字出現的頻率 </vt:lpstr>
      <vt:lpstr>依次數來加以排序顯示 </vt:lpstr>
      <vt:lpstr>中文字的斷詞程式</vt:lpstr>
      <vt:lpstr>斷詞程式的執行結果</vt:lpstr>
      <vt:lpstr>依斷詞結果統計詞頻</vt:lpstr>
      <vt:lpstr>使用collections的counter計算詞頻</vt:lpstr>
      <vt:lpstr>字串函數</vt:lpstr>
      <vt:lpstr>字串函數</vt:lpstr>
      <vt:lpstr>map及lambda使用技巧</vt:lpstr>
      <vt:lpstr>使用 map 簡化字串轉換成數值的作業 </vt:lpstr>
      <vt:lpstr>使用 map 建立字元式長條圖繪製程式</vt:lpstr>
      <vt:lpstr>轉換檔案型式的 選票資料型態之程式</vt:lpstr>
      <vt:lpstr>轉換檔案型式的 選票資料型態之程式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建祥 許</dc:creator>
  <cp:lastModifiedBy>建祥 許</cp:lastModifiedBy>
  <cp:revision>5</cp:revision>
  <dcterms:created xsi:type="dcterms:W3CDTF">2021-12-08T17:20:30Z</dcterms:created>
  <dcterms:modified xsi:type="dcterms:W3CDTF">2021-12-11T01:38:58Z</dcterms:modified>
</cp:coreProperties>
</file>