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87" r:id="rId10"/>
    <p:sldId id="288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48" d="100"/>
          <a:sy n="48" d="100"/>
        </p:scale>
        <p:origin x="-115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23207-2429-46F3-AB9B-9CBF532AE194}" type="datetimeFigureOut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92BA3-E978-4DFE-8884-648174478F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C15A72-E012-4C71-9A07-7632A1C74C9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101820" y="629963"/>
            <a:ext cx="7988359" cy="5760000"/>
            <a:chOff x="4753380" y="364125"/>
            <a:chExt cx="6017220" cy="4338705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D50339B-0852-4C23-9F66-6EA6E382DC15}"/>
                </a:ext>
              </a:extLst>
            </p:cNvPr>
            <p:cNvSpPr/>
            <p:nvPr/>
          </p:nvSpPr>
          <p:spPr>
            <a:xfrm rot="5400000">
              <a:off x="7530600" y="1444125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52BC101-1ACF-4765-80B7-DBD1A155CDF2}"/>
                </a:ext>
              </a:extLst>
            </p:cNvPr>
            <p:cNvGrpSpPr/>
            <p:nvPr/>
          </p:nvGrpSpPr>
          <p:grpSpPr>
            <a:xfrm rot="10800000">
              <a:off x="4753380" y="370360"/>
              <a:ext cx="4371300" cy="4332470"/>
              <a:chOff x="6399300" y="364125"/>
              <a:chExt cx="4371300" cy="433247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88B51439-3669-4665-AF4D-DA12BBBBA1B9}"/>
                  </a:ext>
                </a:extLst>
              </p:cNvPr>
              <p:cNvSpPr/>
              <p:nvPr/>
            </p:nvSpPr>
            <p:spPr>
              <a:xfrm rot="5400000">
                <a:off x="7530600" y="144412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BA245B5-C57E-4626-8A91-BF8E46E0745A}"/>
                  </a:ext>
                </a:extLst>
              </p:cNvPr>
              <p:cNvSpPr/>
              <p:nvPr/>
            </p:nvSpPr>
            <p:spPr>
              <a:xfrm>
                <a:off x="6399300" y="2536595"/>
                <a:ext cx="4320000" cy="2160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048BB2F3-F096-41A6-A40A-92196E6EAE7A}"/>
                </a:ext>
              </a:extLst>
            </p:cNvPr>
            <p:cNvSpPr/>
            <p:nvPr/>
          </p:nvSpPr>
          <p:spPr>
            <a:xfrm>
              <a:off x="6399300" y="2523928"/>
              <a:ext cx="4320000" cy="21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73D4E95-6279-42C8-9C3B-FBA213DC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9600" kern="1200" dirty="0">
                <a:solidFill>
                  <a:schemeClr val="tx1"/>
                </a:solidFill>
                <a:latin typeface="STHupo" panose="02010800040101010101" pitchFamily="2" charset="-122"/>
                <a:ea typeface="STHupo" panose="02010800040101010101" pitchFamily="2" charset="-122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E0145-EA55-4A66-AA95-F380E71C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1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202775-C6AE-4BDE-BABF-82A5C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FAE2-8451-4BD4-A710-1280F472EA71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FA380-AEB2-47D5-AB55-F46EDC5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DFB575-600A-4C2F-8E86-1B97AD39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79ED1E99-7ED0-44C4-9483-F2644F670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8013988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2A2F-C00D-42EB-99D6-3EA1DF99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F01F27-BCC7-4FE1-8490-5B3CA107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8317E1-D0A4-44B0-95D7-A40F92CE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384A-D150-4162-A4E7-38526AFC057F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69A9B-6AB9-486D-9EDB-D51B7AC6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1EA33C-8B49-4FC2-A3A8-9258230A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6846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6D03E8-1240-4BEA-9D8A-54C3749DB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DB51F-79D0-469A-ABDA-E953EEE9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5198-CB84-4D9C-8829-FB49BBB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1BC9-4AAD-4529-9CFD-14D60F91A046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6B7C6-381C-4FC5-8BEE-B1E7F39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09B8A-8AA0-4616-AE87-F6C5E3AA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35006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3B81997C-3025-4169-AF29-018865C4A047}"/>
              </a:ext>
            </a:extLst>
          </p:cNvPr>
          <p:cNvSpPr/>
          <p:nvPr/>
        </p:nvSpPr>
        <p:spPr>
          <a:xfrm>
            <a:off x="4526280" y="-25484"/>
            <a:ext cx="7659370" cy="685800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D95A17-4186-407E-900B-12EA545898E1}"/>
              </a:ext>
            </a:extLst>
          </p:cNvPr>
          <p:cNvGrpSpPr/>
          <p:nvPr/>
        </p:nvGrpSpPr>
        <p:grpSpPr>
          <a:xfrm>
            <a:off x="1" y="-25484"/>
            <a:ext cx="5160294" cy="7066364"/>
            <a:chOff x="0" y="0"/>
            <a:chExt cx="6732237" cy="7066364"/>
          </a:xfrm>
        </p:grpSpPr>
        <p:sp>
          <p:nvSpPr>
            <p:cNvPr id="13" name="流程圖: 程序 12">
              <a:extLst>
                <a:ext uri="{FF2B5EF4-FFF2-40B4-BE49-F238E27FC236}">
                  <a16:creationId xmlns:a16="http://schemas.microsoft.com/office/drawing/2014/main" id="{8DCBD2F4-D1BA-4E88-8D06-6C43103420D7}"/>
                </a:ext>
              </a:extLst>
            </p:cNvPr>
            <p:cNvSpPr/>
            <p:nvPr/>
          </p:nvSpPr>
          <p:spPr>
            <a:xfrm>
              <a:off x="0" y="0"/>
              <a:ext cx="6095999" cy="7066364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流程圖: 抽選 13">
              <a:extLst>
                <a:ext uri="{FF2B5EF4-FFF2-40B4-BE49-F238E27FC236}">
                  <a16:creationId xmlns:a16="http://schemas.microsoft.com/office/drawing/2014/main" id="{01CFF66F-2374-48E6-8D72-274BEB3C85B7}"/>
                </a:ext>
              </a:extLst>
            </p:cNvPr>
            <p:cNvSpPr/>
            <p:nvPr/>
          </p:nvSpPr>
          <p:spPr>
            <a:xfrm rot="5400000">
              <a:off x="4505768" y="2479299"/>
              <a:ext cx="2502568" cy="1950370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9FD81-722F-458D-95C7-D57EF22A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957-2002-4187-AD63-6858B69FD2E5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D66CD-5EAC-497F-B347-3514A104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1583CD-C380-463F-A2BB-A7A6E7F0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文字, 向量圖形 的圖片&#10;&#10;自動產生的描述">
            <a:extLst>
              <a:ext uri="{FF2B5EF4-FFF2-40B4-BE49-F238E27FC236}">
                <a16:creationId xmlns:a16="http://schemas.microsoft.com/office/drawing/2014/main" id="{A09320B0-80B1-43F2-ABBB-81D84E1A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16" name="標題 3">
            <a:extLst>
              <a:ext uri="{FF2B5EF4-FFF2-40B4-BE49-F238E27FC236}">
                <a16:creationId xmlns:a16="http://schemas.microsoft.com/office/drawing/2014/main" id="{8D1E6781-7942-4DF7-BD04-D896A35A0B6C}"/>
              </a:ext>
            </a:extLst>
          </p:cNvPr>
          <p:cNvSpPr txBox="1">
            <a:spLocks/>
          </p:cNvSpPr>
          <p:nvPr/>
        </p:nvSpPr>
        <p:spPr>
          <a:xfrm>
            <a:off x="115570" y="2801302"/>
            <a:ext cx="4425950" cy="1255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本堂重點</a:t>
            </a:r>
          </a:p>
        </p:txBody>
      </p:sp>
    </p:spTree>
    <p:extLst>
      <p:ext uri="{BB962C8B-B14F-4D97-AF65-F5344CB8AC3E}">
        <p14:creationId xmlns:p14="http://schemas.microsoft.com/office/powerpoint/2010/main" val="1319975384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760C2-C412-49BE-900E-97E45F3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1D7D-4409-420D-8AAA-08CC883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9F07-F720-4F69-A622-988A67595D73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5B6B8-B760-40B4-A126-851F4E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E4219-4E33-4C44-A49A-6BFB24C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EB46D682-6291-475B-A157-2716B6F9304E}"/>
              </a:ext>
            </a:extLst>
          </p:cNvPr>
          <p:cNvSpPr/>
          <p:nvPr/>
        </p:nvSpPr>
        <p:spPr>
          <a:xfrm rot="5003855">
            <a:off x="10558894" y="501763"/>
            <a:ext cx="2906211" cy="1250503"/>
          </a:xfrm>
          <a:custGeom>
            <a:avLst/>
            <a:gdLst>
              <a:gd name="connsiteX0" fmla="*/ 3904156 w 4112200"/>
              <a:gd name="connsiteY0" fmla="*/ 83695 h 1097856"/>
              <a:gd name="connsiteX1" fmla="*/ 3581427 w 4112200"/>
              <a:gd name="connsiteY1" fmla="*/ 854659 h 1097856"/>
              <a:gd name="connsiteX2" fmla="*/ 2927003 w 4112200"/>
              <a:gd name="connsiteY2" fmla="*/ 908448 h 1097856"/>
              <a:gd name="connsiteX3" fmla="*/ 2308439 w 4112200"/>
              <a:gd name="connsiteY3" fmla="*/ 1096706 h 1097856"/>
              <a:gd name="connsiteX4" fmla="*/ 1403003 w 4112200"/>
              <a:gd name="connsiteY4" fmla="*/ 809836 h 1097856"/>
              <a:gd name="connsiteX5" fmla="*/ 452745 w 4112200"/>
              <a:gd name="connsiteY5" fmla="*/ 262989 h 1097856"/>
              <a:gd name="connsiteX6" fmla="*/ 246556 w 4112200"/>
              <a:gd name="connsiteY6" fmla="*/ 38871 h 1097856"/>
              <a:gd name="connsiteX7" fmla="*/ 3904156 w 4112200"/>
              <a:gd name="connsiteY7" fmla="*/ 83695 h 10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2200" h="1097856">
                <a:moveTo>
                  <a:pt x="3904156" y="83695"/>
                </a:moveTo>
                <a:cubicBezTo>
                  <a:pt x="4459968" y="219660"/>
                  <a:pt x="3744286" y="717200"/>
                  <a:pt x="3581427" y="854659"/>
                </a:cubicBezTo>
                <a:cubicBezTo>
                  <a:pt x="3418568" y="992118"/>
                  <a:pt x="3139168" y="868107"/>
                  <a:pt x="2927003" y="908448"/>
                </a:cubicBezTo>
                <a:cubicBezTo>
                  <a:pt x="2714838" y="948789"/>
                  <a:pt x="2562439" y="1113141"/>
                  <a:pt x="2308439" y="1096706"/>
                </a:cubicBezTo>
                <a:cubicBezTo>
                  <a:pt x="2054439" y="1080271"/>
                  <a:pt x="1712285" y="948789"/>
                  <a:pt x="1403003" y="809836"/>
                </a:cubicBezTo>
                <a:cubicBezTo>
                  <a:pt x="1093721" y="670883"/>
                  <a:pt x="645486" y="391483"/>
                  <a:pt x="452745" y="262989"/>
                </a:cubicBezTo>
                <a:cubicBezTo>
                  <a:pt x="260004" y="134495"/>
                  <a:pt x="-330173" y="65765"/>
                  <a:pt x="246556" y="38871"/>
                </a:cubicBezTo>
                <a:cubicBezTo>
                  <a:pt x="823285" y="11977"/>
                  <a:pt x="3348344" y="-52270"/>
                  <a:pt x="3904156" y="8369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A254123C-184C-4350-A2BB-013956DF0064}"/>
              </a:ext>
            </a:extLst>
          </p:cNvPr>
          <p:cNvSpPr/>
          <p:nvPr/>
        </p:nvSpPr>
        <p:spPr>
          <a:xfrm>
            <a:off x="-266593" y="-230862"/>
            <a:ext cx="6095786" cy="1665047"/>
          </a:xfrm>
          <a:custGeom>
            <a:avLst/>
            <a:gdLst>
              <a:gd name="connsiteX0" fmla="*/ 3236625 w 3383414"/>
              <a:gd name="connsiteY0" fmla="*/ 106589 h 1379874"/>
              <a:gd name="connsiteX1" fmla="*/ 2788389 w 3383414"/>
              <a:gd name="connsiteY1" fmla="*/ 1003060 h 1379874"/>
              <a:gd name="connsiteX2" fmla="*/ 1847095 w 3383414"/>
              <a:gd name="connsiteY2" fmla="*/ 1056848 h 1379874"/>
              <a:gd name="connsiteX3" fmla="*/ 1040272 w 3383414"/>
              <a:gd name="connsiteY3" fmla="*/ 1379577 h 1379874"/>
              <a:gd name="connsiteX4" fmla="*/ 466531 w 3383414"/>
              <a:gd name="connsiteY4" fmla="*/ 1092707 h 1379874"/>
              <a:gd name="connsiteX5" fmla="*/ 170695 w 3383414"/>
              <a:gd name="connsiteY5" fmla="*/ 124518 h 1379874"/>
              <a:gd name="connsiteX6" fmla="*/ 3236625 w 3383414"/>
              <a:gd name="connsiteY6" fmla="*/ 106589 h 13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414" h="1379874">
                <a:moveTo>
                  <a:pt x="3236625" y="106589"/>
                </a:moveTo>
                <a:cubicBezTo>
                  <a:pt x="3672907" y="253013"/>
                  <a:pt x="3019977" y="844684"/>
                  <a:pt x="2788389" y="1003060"/>
                </a:cubicBezTo>
                <a:cubicBezTo>
                  <a:pt x="2556801" y="1161436"/>
                  <a:pt x="2138448" y="994095"/>
                  <a:pt x="1847095" y="1056848"/>
                </a:cubicBezTo>
                <a:cubicBezTo>
                  <a:pt x="1555742" y="1119601"/>
                  <a:pt x="1270366" y="1373601"/>
                  <a:pt x="1040272" y="1379577"/>
                </a:cubicBezTo>
                <a:cubicBezTo>
                  <a:pt x="810178" y="1385553"/>
                  <a:pt x="611461" y="1301884"/>
                  <a:pt x="466531" y="1092707"/>
                </a:cubicBezTo>
                <a:cubicBezTo>
                  <a:pt x="321601" y="883530"/>
                  <a:pt x="-293976" y="285883"/>
                  <a:pt x="170695" y="124518"/>
                </a:cubicBezTo>
                <a:cubicBezTo>
                  <a:pt x="635365" y="-36847"/>
                  <a:pt x="2800343" y="-39835"/>
                  <a:pt x="3236625" y="1065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745D94C-B3F3-486E-8FD2-711D7DF5719E}"/>
              </a:ext>
            </a:extLst>
          </p:cNvPr>
          <p:cNvSpPr/>
          <p:nvPr/>
        </p:nvSpPr>
        <p:spPr>
          <a:xfrm rot="14208548">
            <a:off x="-1025079" y="5715575"/>
            <a:ext cx="1860573" cy="2070480"/>
          </a:xfrm>
          <a:custGeom>
            <a:avLst/>
            <a:gdLst>
              <a:gd name="connsiteX0" fmla="*/ 278831 w 2067260"/>
              <a:gd name="connsiteY0" fmla="*/ 821183 h 2230567"/>
              <a:gd name="connsiteX1" fmla="*/ 287796 w 2067260"/>
              <a:gd name="connsiteY1" fmla="*/ 2085206 h 2230567"/>
              <a:gd name="connsiteX2" fmla="*/ 1829725 w 2067260"/>
              <a:gd name="connsiteY2" fmla="*/ 2094171 h 2230567"/>
              <a:gd name="connsiteX3" fmla="*/ 1982125 w 2067260"/>
              <a:gd name="connsiteY3" fmla="*/ 1108053 h 2230567"/>
              <a:gd name="connsiteX4" fmla="*/ 1031866 w 2067260"/>
              <a:gd name="connsiteY4" fmla="*/ 892900 h 2230567"/>
              <a:gd name="connsiteX5" fmla="*/ 924290 w 2067260"/>
              <a:gd name="connsiteY5" fmla="*/ 104006 h 2230567"/>
              <a:gd name="connsiteX6" fmla="*/ 377443 w 2067260"/>
              <a:gd name="connsiteY6" fmla="*/ 59183 h 2230567"/>
              <a:gd name="connsiteX7" fmla="*/ 925 w 2067260"/>
              <a:gd name="connsiteY7" fmla="*/ 570171 h 2230567"/>
              <a:gd name="connsiteX8" fmla="*/ 278831 w 2067260"/>
              <a:gd name="connsiteY8" fmla="*/ 821183 h 223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7260" h="2230567">
                <a:moveTo>
                  <a:pt x="278831" y="821183"/>
                </a:moveTo>
                <a:cubicBezTo>
                  <a:pt x="326643" y="1073689"/>
                  <a:pt x="29314" y="1873041"/>
                  <a:pt x="287796" y="2085206"/>
                </a:cubicBezTo>
                <a:cubicBezTo>
                  <a:pt x="546278" y="2297371"/>
                  <a:pt x="1547337" y="2257030"/>
                  <a:pt x="1829725" y="2094171"/>
                </a:cubicBezTo>
                <a:cubicBezTo>
                  <a:pt x="2112113" y="1931312"/>
                  <a:pt x="2115102" y="1308265"/>
                  <a:pt x="1982125" y="1108053"/>
                </a:cubicBezTo>
                <a:cubicBezTo>
                  <a:pt x="1849149" y="907841"/>
                  <a:pt x="1208172" y="1060241"/>
                  <a:pt x="1031866" y="892900"/>
                </a:cubicBezTo>
                <a:cubicBezTo>
                  <a:pt x="855560" y="725559"/>
                  <a:pt x="1033360" y="242959"/>
                  <a:pt x="924290" y="104006"/>
                </a:cubicBezTo>
                <a:cubicBezTo>
                  <a:pt x="815220" y="-34947"/>
                  <a:pt x="531337" y="-18511"/>
                  <a:pt x="377443" y="59183"/>
                </a:cubicBezTo>
                <a:cubicBezTo>
                  <a:pt x="223549" y="136877"/>
                  <a:pt x="18854" y="438689"/>
                  <a:pt x="925" y="570171"/>
                </a:cubicBezTo>
                <a:cubicBezTo>
                  <a:pt x="-17004" y="701653"/>
                  <a:pt x="231019" y="568677"/>
                  <a:pt x="278831" y="8211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4453FA0F-602A-4FED-84F2-73137C1E424C}"/>
              </a:ext>
            </a:extLst>
          </p:cNvPr>
          <p:cNvSpPr/>
          <p:nvPr/>
        </p:nvSpPr>
        <p:spPr>
          <a:xfrm rot="4924860" flipH="1">
            <a:off x="10327343" y="4683178"/>
            <a:ext cx="2047398" cy="2910240"/>
          </a:xfrm>
          <a:custGeom>
            <a:avLst/>
            <a:gdLst>
              <a:gd name="connsiteX0" fmla="*/ 1210897 w 2083919"/>
              <a:gd name="connsiteY0" fmla="*/ 176004 h 2993499"/>
              <a:gd name="connsiteX1" fmla="*/ 1829462 w 2083919"/>
              <a:gd name="connsiteY1" fmla="*/ 167039 h 2993499"/>
              <a:gd name="connsiteX2" fmla="*/ 2053579 w 2083919"/>
              <a:gd name="connsiteY2" fmla="*/ 938004 h 2993499"/>
              <a:gd name="connsiteX3" fmla="*/ 1201932 w 2083919"/>
              <a:gd name="connsiteY3" fmla="*/ 1404169 h 2993499"/>
              <a:gd name="connsiteX4" fmla="*/ 1094356 w 2083919"/>
              <a:gd name="connsiteY4" fmla="*/ 2130310 h 2993499"/>
              <a:gd name="connsiteX5" fmla="*/ 1085391 w 2083919"/>
              <a:gd name="connsiteY5" fmla="*/ 2632333 h 2993499"/>
              <a:gd name="connsiteX6" fmla="*/ 619226 w 2083919"/>
              <a:gd name="connsiteY6" fmla="*/ 2990922 h 2993499"/>
              <a:gd name="connsiteX7" fmla="*/ 179956 w 2083919"/>
              <a:gd name="connsiteY7" fmla="*/ 2775769 h 2993499"/>
              <a:gd name="connsiteX8" fmla="*/ 81344 w 2083919"/>
              <a:gd name="connsiteY8" fmla="*/ 2444075 h 2993499"/>
              <a:gd name="connsiteX9" fmla="*/ 90309 w 2083919"/>
              <a:gd name="connsiteY9" fmla="*/ 167039 h 2993499"/>
              <a:gd name="connsiteX10" fmla="*/ 1210897 w 2083919"/>
              <a:gd name="connsiteY10" fmla="*/ 176004 h 299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919" h="2993499">
                <a:moveTo>
                  <a:pt x="1210897" y="176004"/>
                </a:moveTo>
                <a:cubicBezTo>
                  <a:pt x="1500756" y="176004"/>
                  <a:pt x="1689015" y="40039"/>
                  <a:pt x="1829462" y="167039"/>
                </a:cubicBezTo>
                <a:cubicBezTo>
                  <a:pt x="1969909" y="294039"/>
                  <a:pt x="2158167" y="731816"/>
                  <a:pt x="2053579" y="938004"/>
                </a:cubicBezTo>
                <a:cubicBezTo>
                  <a:pt x="1948991" y="1144192"/>
                  <a:pt x="1361802" y="1205451"/>
                  <a:pt x="1201932" y="1404169"/>
                </a:cubicBezTo>
                <a:cubicBezTo>
                  <a:pt x="1042062" y="1602887"/>
                  <a:pt x="1113779" y="1925616"/>
                  <a:pt x="1094356" y="2130310"/>
                </a:cubicBezTo>
                <a:cubicBezTo>
                  <a:pt x="1074933" y="2335004"/>
                  <a:pt x="1164579" y="2488898"/>
                  <a:pt x="1085391" y="2632333"/>
                </a:cubicBezTo>
                <a:cubicBezTo>
                  <a:pt x="1006203" y="2775768"/>
                  <a:pt x="770132" y="2967016"/>
                  <a:pt x="619226" y="2990922"/>
                </a:cubicBezTo>
                <a:cubicBezTo>
                  <a:pt x="468320" y="3014828"/>
                  <a:pt x="269603" y="2866910"/>
                  <a:pt x="179956" y="2775769"/>
                </a:cubicBezTo>
                <a:cubicBezTo>
                  <a:pt x="90309" y="2684628"/>
                  <a:pt x="96285" y="2878863"/>
                  <a:pt x="81344" y="2444075"/>
                </a:cubicBezTo>
                <a:cubicBezTo>
                  <a:pt x="66403" y="2009287"/>
                  <a:pt x="-99444" y="548039"/>
                  <a:pt x="90309" y="167039"/>
                </a:cubicBezTo>
                <a:cubicBezTo>
                  <a:pt x="280062" y="-213961"/>
                  <a:pt x="921038" y="176004"/>
                  <a:pt x="1210897" y="1760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, 向量圖形 的圖片&#10;&#10;自動產生的描述">
            <a:extLst>
              <a:ext uri="{FF2B5EF4-FFF2-40B4-BE49-F238E27FC236}">
                <a16:creationId xmlns:a16="http://schemas.microsoft.com/office/drawing/2014/main" id="{0C7D8EC5-FC79-412C-91C2-C28387E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000" y="6498000"/>
            <a:ext cx="360000" cy="360000"/>
          </a:xfrm>
          <a:prstGeom prst="flowChartConnector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77037DC-7B43-48CE-8A06-DB6B7C20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842" y="721313"/>
            <a:ext cx="3886200" cy="473075"/>
          </a:xfrm>
        </p:spPr>
        <p:txBody>
          <a:bodyPr/>
          <a:lstStyle>
            <a:lvl1pPr algn="ctr"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621064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9B1FC-6EC8-4B75-B4ED-3F1FDA19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F3DE5-88C3-4A74-9E19-F2B38421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D4213-815A-4C8E-B3B6-8E95DD8E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DA09B4-F737-4CA0-91E6-274B261E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69F1-CD84-4803-981B-5CA7E2C8D5D6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765BF0-03DC-48BD-A5E6-9F46A198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C430A-99E8-4D3B-A072-B004C04F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77836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9F848-423D-4AA1-8B52-8458D0DD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577D52-7E60-479F-A04F-16D9239A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6A516E-04BB-4563-8917-92D67213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65AD0C-4523-4177-802C-C1AEC868D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935C7-9214-4B27-871B-6782BD3B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66EE41-15E7-4414-9741-CF9CA04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5285-4B43-4251-92EF-617D95A4ACEF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F59B6A-FC16-4CC5-8A59-AD57838A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EFFD6A-7978-4374-8B9B-84FF4B8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4603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B3DD0-4E26-4902-B293-B55ACC48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70DC34-1DAC-4527-A16B-A7896592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EA3E-4D39-435C-B4DC-29D5238F3825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C67F45-4382-4F92-8DEF-6F9A129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70B289-5C40-4871-AA25-F1BC70DF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0176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B03667-E5C6-4E0B-8971-770D2B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D5C3-ABA9-4DB3-857F-4DB2BCC0A679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CCA613-1CA7-4AA6-A19C-21BCA915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BF5090-C8C8-4C7A-8CBA-BF998453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32262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A293C-339F-4F31-8F6E-7E81F77E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23F60-26DF-41DD-B5FC-8E2A26E8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B91C-A1BF-4A48-8E8F-390F4FCF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D0050-5A93-4984-B22B-B11A803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C191-C572-4E6C-B4ED-9109F670D89A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6C2145-E6F1-4205-817F-4C0CE94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27B81-7C9C-44BD-9BB3-BAD3953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44791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B14A0-BF88-4C8B-A9A4-1D88A5B8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035606-027C-4657-B5D9-132F89585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ABE615-53E1-463C-A2DC-6823E8B6B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FF7EE-BA36-48E5-B2AD-7A0E3D89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493F-21C5-4E13-80AA-8E4B3E2F7EC8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D569A-8F92-45DC-86FE-61B2434B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4800D9-7AB7-4BFE-90E6-840C968A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113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38000">
              <a:schemeClr val="accent5">
                <a:lumMod val="20000"/>
                <a:lumOff val="80000"/>
              </a:schemeClr>
            </a:gs>
            <a:gs pos="75000">
              <a:schemeClr val="accent4">
                <a:lumMod val="40000"/>
                <a:lumOff val="60000"/>
              </a:schemeClr>
            </a:gs>
            <a:gs pos="57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2EA4D0-726B-4589-B0C6-A5F6843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6A937-1167-4EBC-B7FD-0D596B7B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35068-13EE-48FD-ADC0-DC2CC550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B96E-5099-4D85-ACC3-940E530F4BB2}" type="datetime1">
              <a:rPr lang="zh-TW" altLang="en-US" smtClean="0"/>
              <a:t>2022/1/23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45828-01B1-4FF4-850B-9A8790F2B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CB1A0-EC83-498B-9C60-7E8036CA6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C5AA-8981-490A-8187-6B3AF94321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5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AF3F3-672F-4654-841F-7B1310B2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Class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FA6D36-DF4F-4492-A160-8293B75F5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4891"/>
            <a:ext cx="9144000" cy="1003873"/>
          </a:xfrm>
        </p:spPr>
        <p:txBody>
          <a:bodyPr/>
          <a:lstStyle/>
          <a:p>
            <a:r>
              <a:rPr lang="zh-TW" altLang="en-US" dirty="0"/>
              <a:t>串列操作應用實例</a:t>
            </a:r>
          </a:p>
        </p:txBody>
      </p:sp>
    </p:spTree>
    <p:extLst>
      <p:ext uri="{BB962C8B-B14F-4D97-AF65-F5344CB8AC3E}">
        <p14:creationId xmlns:p14="http://schemas.microsoft.com/office/powerpoint/2010/main" val="21497399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DA99B4-DB62-44D0-9E1D-AFE758B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DA8E45C3-5055-4E41-948C-734D413C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191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二分搜尋法範例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A0DEC-61EF-401A-B9CD-C6E5F274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5795DBBA-ADBF-435F-A160-F5CE0D617986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950" y="1316350"/>
            <a:ext cx="107501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73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2B3F6-39BA-428E-8FFB-0740FA7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859BB85-8EA9-47EA-9326-1D8D9206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209" y="745442"/>
            <a:ext cx="7137446" cy="5367115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= [7, 12, 16, 23, 28, 32, 34, 39, 45, 54, 59, 68, 73, 79, 88]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n = int(input("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請輸入你要找的數：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"))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left, right = 0, </a:t>
            </a: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len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)-1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target = (left + right) // 2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while </a:t>
            </a: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[target] != n and left &lt;= right: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if n &gt; </a:t>
            </a: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[target]: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left = target + 1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else: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right = target - 1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target = (left + right) // 2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print("(n:{},</a:t>
            </a: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[target]:{}), left:{}, right:{}, target:{}".format(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n, </a:t>
            </a:r>
            <a:r>
              <a:rPr lang="en-US" altLang="zh-TW" sz="1350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lst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[target], left, right, target))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if left &gt; right: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print("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你的要找的數字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{}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並不在數列中！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".format(n))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else: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print("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你要找的數字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{}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在數列中！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".format(n))</a:t>
            </a:r>
            <a:endParaRPr lang="zh-TW" altLang="zh-TW" sz="135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print("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數字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{}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是在數列的第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{}</a:t>
            </a:r>
            <a:r>
              <a:rPr lang="zh-TW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個位置上。</a:t>
            </a:r>
            <a:r>
              <a:rPr lang="en-US" altLang="zh-TW" sz="135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".format(n, target))</a:t>
            </a:r>
            <a:endParaRPr lang="zh-TW" altLang="zh-TW" sz="1350" kern="100" dirty="0">
              <a:effectLst/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1C47478F-4918-4113-991D-9EC5AFC21549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47" y="117000"/>
            <a:ext cx="4992162" cy="66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36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313A24E-B40A-4196-A00E-AC660588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376" y="573531"/>
            <a:ext cx="4996424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執行過程（找到資料）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004CFC-A81A-47F9-86D7-32B9870C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DA8883-BA1A-41C5-B66A-95D633D9449A}"/>
              </a:ext>
            </a:extLst>
          </p:cNvPr>
          <p:cNvGrpSpPr/>
          <p:nvPr/>
        </p:nvGrpSpPr>
        <p:grpSpPr>
          <a:xfrm>
            <a:off x="960581" y="2223758"/>
            <a:ext cx="10270837" cy="3663545"/>
            <a:chOff x="268053" y="1817359"/>
            <a:chExt cx="10270837" cy="366354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E0D82161-508E-4E5F-8CEE-01D36099F789}"/>
                </a:ext>
              </a:extLst>
            </p:cNvPr>
            <p:cNvSpPr/>
            <p:nvPr/>
          </p:nvSpPr>
          <p:spPr>
            <a:xfrm>
              <a:off x="268053" y="1817359"/>
              <a:ext cx="10270837" cy="3663545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30ED467D-2CF9-4A2F-B249-A3B0CED818EA}"/>
                </a:ext>
              </a:extLst>
            </p:cNvPr>
            <p:cNvSpPr txBox="1">
              <a:spLocks/>
            </p:cNvSpPr>
            <p:nvPr/>
          </p:nvSpPr>
          <p:spPr>
            <a:xfrm>
              <a:off x="913737" y="2243640"/>
              <a:ext cx="8979468" cy="28109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請輸入你要找的數</a:t>
              </a:r>
              <a:r>
                <a:rPr lang="zh-TW" altLang="en-US" sz="2400" dirty="0">
                  <a:latin typeface="Consolas" panose="020B0609020204030204" pitchFamily="49" charset="0"/>
                </a:rPr>
                <a:t>：</a:t>
              </a:r>
              <a:r>
                <a:rPr lang="en-US" altLang="zh-TW" sz="2400" dirty="0">
                  <a:latin typeface="Consolas" panose="020B0609020204030204" pitchFamily="49" charset="0"/>
                </a:rPr>
                <a:t>59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(n:59,lst[target]:68), left:8, right:14, target:11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(n:59,lst[target]:54), left:8, right:10, target:9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(n:59,lst[target]:59), left:10, right:10, target:10</a:t>
              </a:r>
            </a:p>
            <a:p>
              <a:pPr marL="0" indent="0">
                <a:buNone/>
              </a:pPr>
              <a:r>
                <a:rPr lang="zh-TW" altLang="en-US" sz="2400" dirty="0">
                  <a:latin typeface="Consolas" panose="020B0609020204030204" pitchFamily="49" charset="0"/>
                </a:rPr>
                <a:t>你要找的數字</a:t>
              </a:r>
              <a:r>
                <a:rPr lang="en-US" altLang="zh-TW" sz="2400" dirty="0">
                  <a:latin typeface="Consolas" panose="020B0609020204030204" pitchFamily="49" charset="0"/>
                </a:rPr>
                <a:t>59</a:t>
              </a:r>
              <a:r>
                <a:rPr lang="zh-TW" altLang="en-US" sz="2400" dirty="0">
                  <a:latin typeface="Consolas" panose="020B0609020204030204" pitchFamily="49" charset="0"/>
                </a:rPr>
                <a:t>在數列中！</a:t>
              </a:r>
            </a:p>
            <a:p>
              <a:pPr marL="0" indent="0">
                <a:buNone/>
              </a:pPr>
              <a:r>
                <a:rPr lang="zh-TW" altLang="en-US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數字</a:t>
              </a:r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59</a:t>
              </a:r>
              <a:r>
                <a:rPr lang="zh-TW" altLang="en-US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是在數列的第</a:t>
              </a:r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</a:t>
              </a:r>
              <a:r>
                <a:rPr lang="zh-TW" altLang="en-US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個位置上。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09041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E68D3DD-0E8A-4F94-B204-2A1A8AA1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922" y="646695"/>
            <a:ext cx="5365878" cy="58101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執行過程（找不到資料）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F50F2-0B28-4645-AC14-F4A0434B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C44F526-13A5-4D6D-80C1-31AB7B3890D2}"/>
              </a:ext>
            </a:extLst>
          </p:cNvPr>
          <p:cNvGrpSpPr/>
          <p:nvPr/>
        </p:nvGrpSpPr>
        <p:grpSpPr>
          <a:xfrm>
            <a:off x="960581" y="2223758"/>
            <a:ext cx="10270837" cy="3663545"/>
            <a:chOff x="268053" y="1817359"/>
            <a:chExt cx="10270837" cy="366354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22AD7DAE-DA42-4077-8120-BB2C88E5DDFF}"/>
                </a:ext>
              </a:extLst>
            </p:cNvPr>
            <p:cNvSpPr/>
            <p:nvPr/>
          </p:nvSpPr>
          <p:spPr>
            <a:xfrm>
              <a:off x="268053" y="1817359"/>
              <a:ext cx="10270837" cy="3663545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F7BD3BF7-7C93-4EC6-96C0-16AFC91C5A9A}"/>
                </a:ext>
              </a:extLst>
            </p:cNvPr>
            <p:cNvSpPr txBox="1">
              <a:spLocks/>
            </p:cNvSpPr>
            <p:nvPr/>
          </p:nvSpPr>
          <p:spPr>
            <a:xfrm>
              <a:off x="913737" y="2243640"/>
              <a:ext cx="8979468" cy="28109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請輸入你要找的數</a:t>
              </a:r>
              <a:r>
                <a:rPr lang="zh-TW" altLang="en-US" sz="2400" dirty="0">
                  <a:latin typeface="Consolas" panose="020B0609020204030204" pitchFamily="49" charset="0"/>
                </a:rPr>
                <a:t>：</a:t>
              </a:r>
              <a:r>
                <a:rPr lang="en-US" altLang="zh-TW" sz="2400" dirty="0">
                  <a:latin typeface="Consolas" panose="020B0609020204030204" pitchFamily="49" charset="0"/>
                </a:rPr>
                <a:t>100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(n:100,lst[target]:68), left:8, right:14, target:11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(n:100,lst[target]:79), left:12, right:14, target:13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(n:100,lst[target]:88), left:14, right:14, target:14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(n:100,lst[target]:88), left:15, right:14, target:14</a:t>
              </a:r>
            </a:p>
            <a:p>
              <a:pPr marL="0" indent="0">
                <a:buNone/>
              </a:pP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你的要找的數字</a:t>
              </a:r>
              <a:r>
                <a:rPr lang="en-US" altLang="zh-TW" sz="24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100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並不在數列中！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12041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7C7AF9-7BEF-4613-AE0F-CBCCDE47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" y="1982643"/>
            <a:ext cx="12034982" cy="315277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 = [</a:t>
            </a:r>
            <a:r>
              <a:rPr lang="en-US" altLang="zh-TW" sz="24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400" dirty="0">
                <a:latin typeface="Consolas" panose="020B0609020204030204" pitchFamily="49" charset="0"/>
              </a:rPr>
              <a:t>(1, 100) for n in range(10)]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 = max(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latin typeface="Consolas" panose="020B0609020204030204" pitchFamily="49" charset="0"/>
              </a:rPr>
              <a:t>lst.index</a:t>
            </a:r>
            <a:r>
              <a:rPr lang="en-US" altLang="zh-TW" sz="2400" dirty="0">
                <a:latin typeface="Consolas" panose="020B0609020204030204" pitchFamily="49" charset="0"/>
              </a:rPr>
              <a:t>(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print("</a:t>
            </a:r>
            <a:r>
              <a:rPr lang="zh-TW" altLang="en-US" sz="2400" dirty="0">
                <a:latin typeface="Consolas" panose="020B0609020204030204" pitchFamily="49" charset="0"/>
              </a:rPr>
              <a:t>最大值是</a:t>
            </a:r>
            <a:r>
              <a:rPr lang="en-US" altLang="zh-TW" sz="2400" dirty="0">
                <a:latin typeface="Consolas" panose="020B0609020204030204" pitchFamily="49" charset="0"/>
              </a:rPr>
              <a:t>{}</a:t>
            </a:r>
            <a:r>
              <a:rPr lang="zh-TW" altLang="en-US" sz="2400" dirty="0">
                <a:latin typeface="Consolas" panose="020B0609020204030204" pitchFamily="49" charset="0"/>
              </a:rPr>
              <a:t>，它的位置在</a:t>
            </a:r>
            <a:r>
              <a:rPr lang="en-US" altLang="zh-TW" sz="2400" dirty="0">
                <a:latin typeface="Consolas" panose="020B0609020204030204" pitchFamily="49" charset="0"/>
              </a:rPr>
              <a:t>{}</a:t>
            </a:r>
            <a:r>
              <a:rPr lang="zh-TW" altLang="en-US" sz="2400" dirty="0">
                <a:latin typeface="Consolas" panose="020B0609020204030204" pitchFamily="49" charset="0"/>
              </a:rPr>
              <a:t>。</a:t>
            </a:r>
            <a:r>
              <a:rPr lang="en-US" altLang="zh-TW" sz="2400" dirty="0">
                <a:latin typeface="Consolas" panose="020B0609020204030204" pitchFamily="49" charset="0"/>
              </a:rPr>
              <a:t>".format(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20056A-8221-4B78-AC31-4A4D5076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631" y="681037"/>
            <a:ext cx="4830169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找出最大值及其位置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65EDD9-D9C6-4A7D-839C-B5FDDD23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981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C81C39-4B74-4CAF-8AA2-7E404835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065771"/>
            <a:ext cx="10917382" cy="3402157"/>
          </a:xfrm>
        </p:spPr>
        <p:txBody>
          <a:bodyPr>
            <a:normAutofit/>
          </a:bodyPr>
          <a:lstStyle/>
          <a:p>
            <a:pPr lvl="0"/>
            <a:r>
              <a:rPr lang="en-US" altLang="zh-TW" sz="2400" dirty="0">
                <a:latin typeface="Consolas" panose="020B0609020204030204" pitchFamily="49" charset="0"/>
              </a:rPr>
              <a:t>1️⃣</a:t>
            </a:r>
            <a:r>
              <a:rPr lang="zh-TW" altLang="zh-TW" sz="2400" dirty="0">
                <a:latin typeface="Consolas" panose="020B0609020204030204" pitchFamily="49" charset="0"/>
              </a:rPr>
              <a:t>設定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zh-TW" altLang="zh-TW" sz="2400" dirty="0">
                <a:latin typeface="Consolas" panose="020B0609020204030204" pitchFamily="49" charset="0"/>
              </a:rPr>
              <a:t>的內容。</a:t>
            </a:r>
          </a:p>
          <a:p>
            <a:pPr lvl="0"/>
            <a:r>
              <a:rPr lang="en-US" altLang="zh-TW" sz="2400" dirty="0">
                <a:latin typeface="Consolas" panose="020B0609020204030204" pitchFamily="49" charset="0"/>
              </a:rPr>
              <a:t>2️⃣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 = 0,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[0]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3️⃣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= 1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4️⃣n=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[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]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5️⃣</a:t>
            </a:r>
            <a:r>
              <a:rPr lang="zh-TW" altLang="zh-TW" sz="2400" dirty="0">
                <a:latin typeface="Consolas" panose="020B0609020204030204" pitchFamily="49" charset="0"/>
              </a:rPr>
              <a:t>如果</a:t>
            </a:r>
            <a:r>
              <a:rPr lang="en-US" altLang="zh-TW" sz="2400" dirty="0">
                <a:latin typeface="Consolas" panose="020B0609020204030204" pitchFamily="49" charset="0"/>
              </a:rPr>
              <a:t> n &gt;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zh-TW" altLang="zh-TW" sz="2400" dirty="0">
                <a:latin typeface="Consolas" panose="020B0609020204030204" pitchFamily="49" charset="0"/>
              </a:rPr>
              <a:t>，則</a:t>
            </a:r>
            <a:r>
              <a:rPr lang="en-US" altLang="zh-TW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 = n,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6️⃣</a:t>
            </a:r>
            <a:r>
              <a:rPr lang="zh-TW" altLang="zh-TW" sz="2400" dirty="0">
                <a:latin typeface="Consolas" panose="020B0609020204030204" pitchFamily="49" charset="0"/>
              </a:rPr>
              <a:t>如果還有還未比對的資料項目，則把</a:t>
            </a:r>
            <a:r>
              <a:rPr lang="en-US" altLang="zh-TW" sz="2400" dirty="0">
                <a:latin typeface="Consolas" panose="020B0609020204030204" pitchFamily="49" charset="0"/>
              </a:rPr>
              <a:t>i+1</a:t>
            </a:r>
            <a:r>
              <a:rPr lang="zh-TW" altLang="zh-TW" sz="2400" dirty="0">
                <a:latin typeface="Consolas" panose="020B0609020204030204" pitchFamily="49" charset="0"/>
              </a:rPr>
              <a:t>，回到</a:t>
            </a:r>
            <a:r>
              <a:rPr lang="en-US" altLang="zh-TW" sz="2400" dirty="0">
                <a:latin typeface="Consolas" panose="020B0609020204030204" pitchFamily="49" charset="0"/>
              </a:rPr>
              <a:t>4️⃣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7️⃣</a:t>
            </a:r>
            <a:r>
              <a:rPr lang="zh-TW" altLang="zh-TW" sz="2400" dirty="0">
                <a:latin typeface="Consolas" panose="020B0609020204030204" pitchFamily="49" charset="0"/>
              </a:rPr>
              <a:t>列出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zh-TW" altLang="zh-TW" sz="2400" dirty="0">
                <a:latin typeface="Consolas" panose="020B0609020204030204" pitchFamily="49" charset="0"/>
              </a:rPr>
              <a:t>以及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endParaRPr lang="zh-TW" altLang="zh-TW" sz="2400" dirty="0">
              <a:latin typeface="Consolas" panose="020B0609020204030204" pitchFamily="49" charset="0"/>
            </a:endParaRPr>
          </a:p>
          <a:p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59AEA39-7C14-4548-B5D1-9E0FD5B1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681037"/>
            <a:ext cx="4648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找出串列中最大值的演算流程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833C7D-076A-4D28-A29D-1D63232E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349351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7125C14-11D8-4ACD-A68D-4F59F9BC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5" y="1785349"/>
            <a:ext cx="11051310" cy="4351338"/>
          </a:xfrm>
        </p:spPr>
        <p:txBody>
          <a:bodyPr>
            <a:normAutofit fontScale="92500"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 = [</a:t>
            </a:r>
            <a:r>
              <a:rPr lang="en-US" altLang="zh-TW" sz="2400" dirty="0" err="1">
                <a:latin typeface="Consolas" panose="020B0609020204030204" pitchFamily="49" charset="0"/>
              </a:rPr>
              <a:t>random.randint</a:t>
            </a:r>
            <a:r>
              <a:rPr lang="en-US" altLang="zh-TW" sz="2400" dirty="0">
                <a:latin typeface="Consolas" panose="020B0609020204030204" pitchFamily="49" charset="0"/>
              </a:rPr>
              <a:t>(1, 100) for n in range(10)]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[0]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for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, n in enumerate(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[1:]):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if n &gt;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 = n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       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 = </a:t>
            </a:r>
            <a:r>
              <a:rPr lang="en-US" altLang="zh-TW" sz="2400" dirty="0" err="1">
                <a:latin typeface="Consolas" panose="020B0609020204030204" pitchFamily="49" charset="0"/>
              </a:rPr>
              <a:t>i</a:t>
            </a:r>
            <a:r>
              <a:rPr lang="en-US" altLang="zh-TW" sz="2400" dirty="0">
                <a:latin typeface="Consolas" panose="020B0609020204030204" pitchFamily="49" charset="0"/>
              </a:rPr>
              <a:t> + 1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</a:t>
            </a:r>
            <a:r>
              <a:rPr lang="en-US" altLang="zh-TW" sz="2400" dirty="0" err="1">
                <a:latin typeface="Consolas" panose="020B0609020204030204" pitchFamily="49" charset="0"/>
              </a:rPr>
              <a:t>lst</a:t>
            </a:r>
            <a:r>
              <a:rPr lang="en-US" altLang="zh-TW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print("</a:t>
            </a:r>
            <a:r>
              <a:rPr lang="zh-TW" altLang="en-US" sz="2400" dirty="0">
                <a:latin typeface="Consolas" panose="020B0609020204030204" pitchFamily="49" charset="0"/>
              </a:rPr>
              <a:t>最大值是</a:t>
            </a:r>
            <a:r>
              <a:rPr lang="en-US" altLang="zh-TW" sz="2400" dirty="0">
                <a:latin typeface="Consolas" panose="020B0609020204030204" pitchFamily="49" charset="0"/>
              </a:rPr>
              <a:t>{}</a:t>
            </a:r>
            <a:r>
              <a:rPr lang="zh-TW" altLang="en-US" sz="2400" dirty="0">
                <a:latin typeface="Consolas" panose="020B0609020204030204" pitchFamily="49" charset="0"/>
              </a:rPr>
              <a:t>，它的位置在</a:t>
            </a:r>
            <a:r>
              <a:rPr lang="en-US" altLang="zh-TW" sz="2400" dirty="0">
                <a:latin typeface="Consolas" panose="020B0609020204030204" pitchFamily="49" charset="0"/>
              </a:rPr>
              <a:t>{}</a:t>
            </a:r>
            <a:r>
              <a:rPr lang="zh-TW" altLang="en-US" sz="2400" dirty="0">
                <a:latin typeface="Consolas" panose="020B0609020204030204" pitchFamily="49" charset="0"/>
              </a:rPr>
              <a:t>。</a:t>
            </a:r>
            <a:r>
              <a:rPr lang="en-US" altLang="zh-TW" sz="2400" dirty="0">
                <a:latin typeface="Consolas" panose="020B0609020204030204" pitchFamily="49" charset="0"/>
              </a:rPr>
              <a:t>".format(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</a:t>
            </a:r>
            <a:r>
              <a:rPr lang="en-US" altLang="zh-TW" sz="2400" dirty="0">
                <a:latin typeface="Consolas" panose="020B0609020204030204" pitchFamily="49" charset="0"/>
              </a:rPr>
              <a:t>, </a:t>
            </a:r>
            <a:r>
              <a:rPr lang="en-US" altLang="zh-TW" sz="2400" dirty="0" err="1">
                <a:latin typeface="Consolas" panose="020B0609020204030204" pitchFamily="49" charset="0"/>
              </a:rPr>
              <a:t>max_number_index</a:t>
            </a:r>
            <a:r>
              <a:rPr lang="en-US" altLang="zh-TW" sz="24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5A8A9D7-AAB1-42F5-85EF-C98124A4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927" y="721313"/>
            <a:ext cx="4359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手動找出最大值的</a:t>
            </a:r>
            <a:r>
              <a:rPr lang="en-US" altLang="zh-TW" dirty="0"/>
              <a:t>python</a:t>
            </a:r>
            <a:r>
              <a:rPr lang="zh-TW" altLang="en-US" dirty="0"/>
              <a:t>程式碼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0E8B6-A480-4B46-B663-E4461079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1370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18E1C4-1C92-4F80-9104-AADA1612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863" y="1991880"/>
            <a:ext cx="7308273" cy="3383684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b = list('</a:t>
            </a:r>
            <a:r>
              <a:rPr lang="zh-TW" altLang="en-US" sz="2800" dirty="0">
                <a:latin typeface="Consolas" panose="020B0609020204030204" pitchFamily="49" charset="0"/>
              </a:rPr>
              <a:t>子丑寅卯辰巳午未申酉戌亥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c = list('</a:t>
            </a:r>
            <a:r>
              <a:rPr lang="zh-TW" altLang="en-US" sz="2800" dirty="0">
                <a:latin typeface="Consolas" panose="020B0609020204030204" pitchFamily="49" charset="0"/>
              </a:rPr>
              <a:t>鼠牛虎兔龍蛇馬羊猴雞狗豬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print(zip(</a:t>
            </a:r>
            <a:r>
              <a:rPr lang="en-US" altLang="zh-TW" sz="2800" dirty="0" err="1">
                <a:latin typeface="Consolas" panose="020B0609020204030204" pitchFamily="49" charset="0"/>
              </a:rPr>
              <a:t>b,c</a:t>
            </a:r>
            <a:r>
              <a:rPr lang="en-US" altLang="zh-TW" sz="28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item in zip(b, c):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print(item)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print([item for item in zip(b, c)])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D634582-E097-46F4-988F-A43FB5F3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994" y="681037"/>
            <a:ext cx="422980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zip</a:t>
            </a:r>
            <a:r>
              <a:rPr lang="zh-TW" altLang="en-US" dirty="0"/>
              <a:t>合併兩個串列資料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21D7C8-9F33-49D4-A2A8-A6F2AC57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84378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A39F9E8-A711-4B19-9A9E-50881B7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執行結果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C0DCB9-2ED6-45B3-B564-91D9F0AD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30E221F-5112-4343-B1D4-E5A825C16135}"/>
              </a:ext>
            </a:extLst>
          </p:cNvPr>
          <p:cNvGrpSpPr/>
          <p:nvPr/>
        </p:nvGrpSpPr>
        <p:grpSpPr>
          <a:xfrm>
            <a:off x="226291" y="1100136"/>
            <a:ext cx="12034981" cy="5438776"/>
            <a:chOff x="214583" y="1901190"/>
            <a:chExt cx="10551182" cy="366354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CB3195C4-2011-4372-AB92-CABB1542CD06}"/>
                </a:ext>
              </a:extLst>
            </p:cNvPr>
            <p:cNvSpPr/>
            <p:nvPr/>
          </p:nvSpPr>
          <p:spPr>
            <a:xfrm>
              <a:off x="214583" y="1901190"/>
              <a:ext cx="10270837" cy="3663545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45D6D20A-8623-4708-AE20-01DF5A1CF731}"/>
                </a:ext>
              </a:extLst>
            </p:cNvPr>
            <p:cNvSpPr txBox="1">
              <a:spLocks/>
            </p:cNvSpPr>
            <p:nvPr/>
          </p:nvSpPr>
          <p:spPr>
            <a:xfrm>
              <a:off x="214583" y="1985021"/>
              <a:ext cx="10551182" cy="34958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6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&lt;zip object at 0x000000C509224E08&gt;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鼠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丑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牛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寅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虎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卯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兔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辰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龍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巳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蛇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午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馬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羊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猴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酉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雞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戌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狗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亥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豬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[('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鼠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丑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牛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寅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虎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卯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兔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辰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龍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巳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蛇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午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馬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羊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猴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酉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雞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戌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狗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'), ('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亥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豬</a:t>
              </a:r>
              <a:r>
                <a: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5094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B84E4B5-DBB5-45AA-AD05-8FFEE270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2607530"/>
            <a:ext cx="7031182" cy="2903393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a = list('</a:t>
            </a:r>
            <a:r>
              <a:rPr lang="zh-TW" altLang="en-US" sz="2800" dirty="0">
                <a:latin typeface="Consolas" panose="020B0609020204030204" pitchFamily="49" charset="0"/>
              </a:rPr>
              <a:t>甲乙丙丁戊己庚辛壬癸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b = list('</a:t>
            </a:r>
            <a:r>
              <a:rPr lang="zh-TW" altLang="en-US" sz="2800" dirty="0">
                <a:latin typeface="Consolas" panose="020B0609020204030204" pitchFamily="49" charset="0"/>
              </a:rPr>
              <a:t>子丑寅卯辰巳午未申酉戌亥</a:t>
            </a:r>
            <a:r>
              <a:rPr lang="en-US" altLang="zh-TW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a: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j in b: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print((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j))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D1167F5-672F-49B4-A7FB-211D9ABC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267" y="444499"/>
            <a:ext cx="4414533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使用巢狀迴圈合併兩個串列資料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6FA3EE-0594-434D-81BF-1F9286AC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C8D1841-2FEC-48E1-A8B5-32A09C92B175}"/>
              </a:ext>
            </a:extLst>
          </p:cNvPr>
          <p:cNvGrpSpPr/>
          <p:nvPr/>
        </p:nvGrpSpPr>
        <p:grpSpPr>
          <a:xfrm>
            <a:off x="8303490" y="1396980"/>
            <a:ext cx="1856511" cy="5324495"/>
            <a:chOff x="268051" y="990580"/>
            <a:chExt cx="4517375" cy="5324495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FABB4EE5-B3DC-459F-8DBA-A11C212625F7}"/>
                </a:ext>
              </a:extLst>
            </p:cNvPr>
            <p:cNvSpPr/>
            <p:nvPr/>
          </p:nvSpPr>
          <p:spPr>
            <a:xfrm>
              <a:off x="268051" y="990580"/>
              <a:ext cx="4517375" cy="5324495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D709DF6C-26FC-4C0A-A918-91D91AB739C3}"/>
                </a:ext>
              </a:extLst>
            </p:cNvPr>
            <p:cNvSpPr txBox="1">
              <a:spLocks/>
            </p:cNvSpPr>
            <p:nvPr/>
          </p:nvSpPr>
          <p:spPr>
            <a:xfrm>
              <a:off x="1193605" y="1071419"/>
              <a:ext cx="2666265" cy="524365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丑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寅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卯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辰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巳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午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申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酉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戌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甲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亥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乙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乙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丑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乙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寅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乙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卯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&lt;&lt;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略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&gt;&gt;</a:t>
              </a:r>
            </a:p>
            <a:p>
              <a:pPr marL="0" indent="0">
                <a:buNone/>
              </a:pP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癸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', '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亥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')</a:t>
              </a:r>
              <a:endPara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0824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B5FE7B-A2CC-4BD6-A06C-10E935EB4FDE}"/>
              </a:ext>
            </a:extLst>
          </p:cNvPr>
          <p:cNvSpPr txBox="1"/>
          <p:nvPr/>
        </p:nvSpPr>
        <p:spPr>
          <a:xfrm>
            <a:off x="5283200" y="1907045"/>
            <a:ext cx="6908800" cy="304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tabLst/>
              <a:defRPr/>
            </a:pPr>
            <a:r>
              <a:rPr kumimoji="0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軟正黑體" panose="020B0604030504040204" pitchFamily="34" charset="-120"/>
                <a:cs typeface="+mn-cs"/>
              </a:rPr>
              <a:t>📌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串列操作應用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tabLst/>
              <a:defRPr/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📌資料加解密原理練習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tabLst/>
              <a:defRPr/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簡易轉換法和查表法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fontAlgn="auto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tabLst/>
              <a:defRPr/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📌資料加解密練習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換位法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CABF591-16A3-41BC-B759-BE5F34C6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4536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75E1099-66CF-48F2-8137-1DBEED17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08" y="1462101"/>
            <a:ext cx="5488710" cy="4883138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>
                <a:latin typeface="Consolas" panose="020B0609020204030204" pitchFamily="49" charset="0"/>
              </a:rPr>
              <a:t>a = list('</a:t>
            </a:r>
            <a:r>
              <a:rPr lang="zh-TW" altLang="en-US" sz="1800" dirty="0">
                <a:latin typeface="Consolas" panose="020B0609020204030204" pitchFamily="49" charset="0"/>
              </a:rPr>
              <a:t>甲乙丙丁戊己庚辛壬癸</a:t>
            </a:r>
            <a:r>
              <a:rPr lang="en-US" altLang="zh-TW" sz="1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b = list('</a:t>
            </a:r>
            <a:r>
              <a:rPr lang="zh-TW" altLang="en-US" sz="1800" dirty="0">
                <a:latin typeface="Consolas" panose="020B0609020204030204" pitchFamily="49" charset="0"/>
              </a:rPr>
              <a:t>子丑寅卯辰巳午未申酉戌亥</a:t>
            </a:r>
            <a:r>
              <a:rPr lang="en-US" altLang="zh-TW" sz="1800" dirty="0">
                <a:latin typeface="Consolas" panose="020B0609020204030204" pitchFamily="49" charset="0"/>
              </a:rPr>
              <a:t>')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years = list()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a_index</a:t>
            </a:r>
            <a:r>
              <a:rPr lang="en-US" altLang="zh-TW" sz="18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b_index</a:t>
            </a:r>
            <a:r>
              <a:rPr lang="en-US" altLang="zh-TW" sz="18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</a:t>
            </a:r>
            <a:r>
              <a:rPr lang="en-US" altLang="zh-TW" sz="1800" dirty="0" err="1"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</a:rPr>
              <a:t> in range(60):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years.append</a:t>
            </a:r>
            <a:r>
              <a:rPr lang="en-US" altLang="zh-TW" sz="1800" dirty="0">
                <a:latin typeface="Consolas" panose="020B0609020204030204" pitchFamily="49" charset="0"/>
              </a:rPr>
              <a:t>((a[</a:t>
            </a:r>
            <a:r>
              <a:rPr lang="en-US" altLang="zh-TW" sz="1800" dirty="0" err="1">
                <a:latin typeface="Consolas" panose="020B0609020204030204" pitchFamily="49" charset="0"/>
              </a:rPr>
              <a:t>a_index</a:t>
            </a:r>
            <a:r>
              <a:rPr lang="en-US" altLang="zh-TW" sz="1800" dirty="0">
                <a:latin typeface="Consolas" panose="020B0609020204030204" pitchFamily="49" charset="0"/>
              </a:rPr>
              <a:t>], b[</a:t>
            </a:r>
            <a:r>
              <a:rPr lang="en-US" altLang="zh-TW" sz="1800" dirty="0" err="1">
                <a:latin typeface="Consolas" panose="020B0609020204030204" pitchFamily="49" charset="0"/>
              </a:rPr>
              <a:t>b_index</a:t>
            </a:r>
            <a:r>
              <a:rPr lang="en-US" altLang="zh-TW" sz="1800" dirty="0">
                <a:latin typeface="Consolas" panose="020B0609020204030204" pitchFamily="49" charset="0"/>
              </a:rPr>
              <a:t>]))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a_index</a:t>
            </a:r>
            <a:r>
              <a:rPr lang="en-US" altLang="zh-TW" sz="18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if </a:t>
            </a:r>
            <a:r>
              <a:rPr lang="en-US" altLang="zh-TW" sz="1800" dirty="0" err="1">
                <a:latin typeface="Consolas" panose="020B0609020204030204" pitchFamily="49" charset="0"/>
              </a:rPr>
              <a:t>a_index</a:t>
            </a:r>
            <a:r>
              <a:rPr lang="en-US" altLang="zh-TW" sz="1800" dirty="0">
                <a:latin typeface="Consolas" panose="020B0609020204030204" pitchFamily="49" charset="0"/>
              </a:rPr>
              <a:t> &gt;= 10: 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</a:rPr>
              <a:t>a_index</a:t>
            </a:r>
            <a:r>
              <a:rPr lang="en-US" altLang="zh-TW" sz="18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b_index</a:t>
            </a:r>
            <a:r>
              <a:rPr lang="en-US" altLang="zh-TW" sz="18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if </a:t>
            </a:r>
            <a:r>
              <a:rPr lang="en-US" altLang="zh-TW" sz="1800" dirty="0" err="1">
                <a:latin typeface="Consolas" panose="020B0609020204030204" pitchFamily="49" charset="0"/>
              </a:rPr>
              <a:t>b_index</a:t>
            </a:r>
            <a:r>
              <a:rPr lang="en-US" altLang="zh-TW" sz="1800" dirty="0">
                <a:latin typeface="Consolas" panose="020B0609020204030204" pitchFamily="49" charset="0"/>
              </a:rPr>
              <a:t> &gt;= 12: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</a:rPr>
              <a:t>b_index</a:t>
            </a:r>
            <a:r>
              <a:rPr lang="en-US" altLang="zh-TW" sz="18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print(years)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5604C6-55BB-43F6-B64D-B95AF164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927" y="721313"/>
            <a:ext cx="4359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手工產生天干地支的程式碼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551831-CFBE-4DE6-9517-966FEDA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8B77CB0-21F1-4E49-9F05-28D4D8938FD6}"/>
              </a:ext>
            </a:extLst>
          </p:cNvPr>
          <p:cNvGrpSpPr/>
          <p:nvPr/>
        </p:nvGrpSpPr>
        <p:grpSpPr>
          <a:xfrm>
            <a:off x="6382328" y="1714787"/>
            <a:ext cx="4664364" cy="4377767"/>
            <a:chOff x="-7058626" y="1031000"/>
            <a:chExt cx="11349613" cy="437776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51251EFD-E60F-447E-96B4-EF567E879657}"/>
                </a:ext>
              </a:extLst>
            </p:cNvPr>
            <p:cNvSpPr/>
            <p:nvPr/>
          </p:nvSpPr>
          <p:spPr>
            <a:xfrm>
              <a:off x="-7058626" y="1031000"/>
              <a:ext cx="11349613" cy="4377767"/>
            </a:xfrm>
            <a:prstGeom prst="foldedCorner">
              <a:avLst>
                <a:gd name="adj" fmla="val 15764"/>
              </a:avLst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D472E338-D2A4-44AC-A697-457EA3212DF2}"/>
                </a:ext>
              </a:extLst>
            </p:cNvPr>
            <p:cNvSpPr txBox="1">
              <a:spLocks/>
            </p:cNvSpPr>
            <p:nvPr/>
          </p:nvSpPr>
          <p:spPr>
            <a:xfrm>
              <a:off x="-6906924" y="1212281"/>
              <a:ext cx="10703470" cy="419648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[('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甲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子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丑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寅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卯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戊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辰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己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庚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午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辛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未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壬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癸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酉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甲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戌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亥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子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丑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戊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寅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己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卯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庚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辰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辛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壬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午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癸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未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甲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酉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戌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亥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戊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子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己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丑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庚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寅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辛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卯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壬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辰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癸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甲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午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未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酉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戊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戌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己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亥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庚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子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辛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丑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壬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寅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癸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卯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甲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辰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午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未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戊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己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酉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庚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戌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辛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亥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壬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子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癸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丑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甲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寅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卯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丙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辰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丁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戊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午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己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未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庚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申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辛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酉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壬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戌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'), ('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癸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亥</a:t>
              </a:r>
              <a:r>
                <a:rPr lang="en-US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')]</a:t>
              </a:r>
              <a:endParaRPr lang="zh-TW" altLang="zh-TW" sz="1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76191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BFD2AC-0FC6-4ACC-A851-806B3A53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36" y="2711599"/>
            <a:ext cx="7474527" cy="2127539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a = list('</a:t>
            </a:r>
            <a:r>
              <a:rPr lang="zh-TW" altLang="en-US" sz="2800" dirty="0">
                <a:latin typeface="Consolas" panose="020B0609020204030204" pitchFamily="49" charset="0"/>
              </a:rPr>
              <a:t>甲乙丙丁戊己庚辛壬癸</a:t>
            </a:r>
            <a:r>
              <a:rPr lang="en-US" altLang="zh-TW" sz="2800" dirty="0">
                <a:latin typeface="Consolas" panose="020B0609020204030204" pitchFamily="49" charset="0"/>
              </a:rPr>
              <a:t>'*6)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b = list('</a:t>
            </a:r>
            <a:r>
              <a:rPr lang="zh-TW" altLang="en-US" sz="2800" dirty="0">
                <a:latin typeface="Consolas" panose="020B0609020204030204" pitchFamily="49" charset="0"/>
              </a:rPr>
              <a:t>子丑寅卯辰巳午未申酉戌亥</a:t>
            </a:r>
            <a:r>
              <a:rPr lang="en-US" altLang="zh-TW" sz="2800" dirty="0">
                <a:latin typeface="Consolas" panose="020B0609020204030204" pitchFamily="49" charset="0"/>
              </a:rPr>
              <a:t>'*5)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years = list(zip(a, b))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print(years)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69930A-CF30-41EE-B366-50B65883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594" y="957849"/>
            <a:ext cx="5144206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zip</a:t>
            </a:r>
            <a:r>
              <a:rPr lang="zh-TW" altLang="en-US" dirty="0"/>
              <a:t>產生天干地支（六十甲子）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6D0876-E2AD-471F-AC7D-B9A9FF39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75943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5133FD-E9C1-4F88-9314-AACBCC0F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1320"/>
          </a:xfrm>
        </p:spPr>
        <p:txBody>
          <a:bodyPr/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 = "the real name of 007 is </a:t>
            </a:r>
            <a:r>
              <a:rPr lang="en-US" altLang="zh-TW" sz="2800" dirty="0" err="1">
                <a:latin typeface="Consolas" panose="020B0609020204030204" pitchFamily="49" charset="0"/>
              </a:rPr>
              <a:t>james</a:t>
            </a:r>
            <a:r>
              <a:rPr lang="en-US" altLang="zh-TW" sz="2800" dirty="0">
                <a:latin typeface="Consolas" panose="020B0609020204030204" pitchFamily="49" charset="0"/>
              </a:rPr>
              <a:t> bond and he will take action at 1100pm tonight"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明文：</a:t>
            </a:r>
            <a:r>
              <a:rPr lang="en-US" altLang="zh-TW" sz="2800" dirty="0">
                <a:latin typeface="Consolas" panose="020B0609020204030204" pitchFamily="49" charset="0"/>
              </a:rPr>
              <a:t>", </a:t>
            </a:r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密文：</a:t>
            </a:r>
            <a:r>
              <a:rPr lang="en-US" altLang="zh-TW" sz="2800" dirty="0">
                <a:latin typeface="Consolas" panose="020B0609020204030204" pitchFamily="49" charset="0"/>
              </a:rPr>
              <a:t>",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c in </a:t>
            </a:r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chr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ord</a:t>
            </a:r>
            <a:r>
              <a:rPr lang="en-US" altLang="zh-TW" sz="2800" dirty="0">
                <a:latin typeface="Consolas" panose="020B0609020204030204" pitchFamily="49" charset="0"/>
              </a:rPr>
              <a:t>(c)+2), end="")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D0BAB85-3822-47B4-AE74-485E0668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11891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簡易轉換加密法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6879FC-F042-460C-BC4E-846DC24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30359B-7D37-440D-8D7B-18CE4FD937B7}"/>
              </a:ext>
            </a:extLst>
          </p:cNvPr>
          <p:cNvSpPr txBox="1"/>
          <p:nvPr/>
        </p:nvSpPr>
        <p:spPr>
          <a:xfrm>
            <a:off x="157468" y="201499"/>
            <a:ext cx="5393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資料加解密原理練習</a:t>
            </a:r>
            <a:endParaRPr lang="zh-TW" altLang="en-US" sz="4400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3C3694F-4397-4FEC-86AF-4F2C201E8160}"/>
              </a:ext>
            </a:extLst>
          </p:cNvPr>
          <p:cNvGrpSpPr/>
          <p:nvPr/>
        </p:nvGrpSpPr>
        <p:grpSpPr>
          <a:xfrm>
            <a:off x="838200" y="5116945"/>
            <a:ext cx="10525356" cy="1233400"/>
            <a:chOff x="6545333" y="1817361"/>
            <a:chExt cx="7124240" cy="1233400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ECC0220B-C682-48C5-84AC-DCD615832FA3}"/>
                </a:ext>
              </a:extLst>
            </p:cNvPr>
            <p:cNvSpPr/>
            <p:nvPr/>
          </p:nvSpPr>
          <p:spPr>
            <a:xfrm>
              <a:off x="6545333" y="1817361"/>
              <a:ext cx="7117637" cy="1233400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4B5D6570-B4E6-4729-8E34-7C6DDFF29BC0}"/>
                </a:ext>
              </a:extLst>
            </p:cNvPr>
            <p:cNvSpPr txBox="1">
              <a:spLocks/>
            </p:cNvSpPr>
            <p:nvPr/>
          </p:nvSpPr>
          <p:spPr>
            <a:xfrm>
              <a:off x="6632443" y="2031526"/>
              <a:ext cx="7037130" cy="9093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800" kern="1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明文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:the real name of 007 is 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james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bond and he will take action at 1100pm tonight</a:t>
              </a:r>
              <a:endParaRPr lang="zh-TW" altLang="zh-TW" sz="18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>
                <a:spcAft>
                  <a:spcPts val="0"/>
                </a:spcAft>
                <a:buNone/>
              </a:pPr>
              <a:r>
                <a:rPr lang="zh-TW" altLang="en-US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密文</a:t>
              </a:r>
              <a:r>
                <a:rPr lang="en-US" altLang="zh-TW" sz="18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:vjg"tgcn"pcog"qh"229"ku"lcogu"dqpf"cpf"jg"yknn"vcmg"cevkqp"cv"3322ro"vqpkijv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47089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E6E197-49F8-4B1F-A1D7-0D180278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760665"/>
            <a:ext cx="11871960" cy="4416298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 = "the real name of 007 is </a:t>
            </a:r>
            <a:r>
              <a:rPr lang="en-US" altLang="zh-TW" sz="1800" dirty="0" err="1">
                <a:latin typeface="Consolas" panose="020B0609020204030204" pitchFamily="49" charset="0"/>
              </a:rPr>
              <a:t>james</a:t>
            </a:r>
            <a:r>
              <a:rPr lang="en-US" altLang="zh-TW" sz="1800" dirty="0">
                <a:latin typeface="Consolas" panose="020B0609020204030204" pitchFamily="49" charset="0"/>
              </a:rPr>
              <a:t> bond and he will take action at 1100pm tonight"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print("</a:t>
            </a:r>
            <a:r>
              <a:rPr lang="zh-TW" altLang="en-US" sz="1800" dirty="0">
                <a:latin typeface="Consolas" panose="020B0609020204030204" pitchFamily="49" charset="0"/>
              </a:rPr>
              <a:t>明文：</a:t>
            </a:r>
            <a:r>
              <a:rPr lang="en-US" altLang="zh-TW" sz="1800" dirty="0">
                <a:latin typeface="Consolas" panose="020B0609020204030204" pitchFamily="49" charset="0"/>
              </a:rPr>
              <a:t>", </a:t>
            </a:r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18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c in </a:t>
            </a:r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1800" dirty="0">
                <a:latin typeface="Consolas" panose="020B0609020204030204" pitchFamily="49" charset="0"/>
              </a:rPr>
              <a:t> += </a:t>
            </a:r>
            <a:r>
              <a:rPr lang="en-US" altLang="zh-TW" sz="1800" dirty="0" err="1">
                <a:latin typeface="Consolas" panose="020B0609020204030204" pitchFamily="49" charset="0"/>
              </a:rPr>
              <a:t>chr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ord</a:t>
            </a:r>
            <a:r>
              <a:rPr lang="en-US" altLang="zh-TW" sz="1800" dirty="0">
                <a:latin typeface="Consolas" panose="020B0609020204030204" pitchFamily="49" charset="0"/>
              </a:rPr>
              <a:t>(c)+2)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print("</a:t>
            </a:r>
            <a:r>
              <a:rPr lang="zh-TW" altLang="en-US" sz="1800" dirty="0">
                <a:latin typeface="Consolas" panose="020B0609020204030204" pitchFamily="49" charset="0"/>
              </a:rPr>
              <a:t>密文：</a:t>
            </a:r>
            <a:r>
              <a:rPr lang="en-US" altLang="zh-TW" sz="1800" dirty="0">
                <a:latin typeface="Consolas" panose="020B0609020204030204" pitchFamily="49" charset="0"/>
              </a:rPr>
              <a:t>", </a:t>
            </a:r>
            <a:r>
              <a:rPr lang="en-US" altLang="zh-TW" sz="1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for c in </a:t>
            </a:r>
            <a:r>
              <a:rPr lang="en-US" altLang="zh-TW" sz="1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1800" dirty="0">
                <a:latin typeface="Consolas" panose="020B0609020204030204" pitchFamily="49" charset="0"/>
              </a:rPr>
              <a:t>:</a:t>
            </a:r>
          </a:p>
          <a:p>
            <a:r>
              <a:rPr lang="zh-TW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TW" sz="1800" dirty="0"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 += </a:t>
            </a:r>
            <a:r>
              <a:rPr lang="en-US" altLang="zh-TW" sz="1800" dirty="0" err="1">
                <a:latin typeface="Consolas" panose="020B0609020204030204" pitchFamily="49" charset="0"/>
              </a:rPr>
              <a:t>chr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ord</a:t>
            </a:r>
            <a:r>
              <a:rPr lang="en-US" altLang="zh-TW" sz="1800" dirty="0">
                <a:latin typeface="Consolas" panose="020B0609020204030204" pitchFamily="49" charset="0"/>
              </a:rPr>
              <a:t>(c)-2)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print("</a:t>
            </a:r>
            <a:r>
              <a:rPr lang="zh-TW" altLang="en-US" sz="1800" dirty="0">
                <a:latin typeface="Consolas" panose="020B0609020204030204" pitchFamily="49" charset="0"/>
              </a:rPr>
              <a:t>解密後：</a:t>
            </a:r>
            <a:r>
              <a:rPr lang="en-US" altLang="zh-TW" sz="1800" dirty="0">
                <a:latin typeface="Consolas" panose="020B0609020204030204" pitchFamily="49" charset="0"/>
              </a:rPr>
              <a:t>", </a:t>
            </a:r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A5F83E-71D0-4D6A-B650-4156F615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721313"/>
            <a:ext cx="4935002" cy="37596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簡易轉換加解密程式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7FE51-9BAD-4E59-AC26-B014512C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23</a:t>
            </a:fld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B86FA4-A198-48A6-AD32-86FFC7E3FD29}"/>
              </a:ext>
            </a:extLst>
          </p:cNvPr>
          <p:cNvGrpSpPr/>
          <p:nvPr/>
        </p:nvGrpSpPr>
        <p:grpSpPr>
          <a:xfrm>
            <a:off x="4969096" y="2684450"/>
            <a:ext cx="6872384" cy="2568727"/>
            <a:chOff x="6545333" y="1990298"/>
            <a:chExt cx="7117637" cy="736368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C23CA4EB-3839-4F78-87FF-4D1431ADB2C9}"/>
                </a:ext>
              </a:extLst>
            </p:cNvPr>
            <p:cNvSpPr/>
            <p:nvPr/>
          </p:nvSpPr>
          <p:spPr>
            <a:xfrm>
              <a:off x="6545333" y="1990298"/>
              <a:ext cx="7117637" cy="73636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B13D9218-709D-4E86-AA34-776278298E17}"/>
                </a:ext>
              </a:extLst>
            </p:cNvPr>
            <p:cNvSpPr txBox="1">
              <a:spLocks/>
            </p:cNvSpPr>
            <p:nvPr/>
          </p:nvSpPr>
          <p:spPr>
            <a:xfrm>
              <a:off x="6545333" y="2056584"/>
              <a:ext cx="7037130" cy="5944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明文：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the real name of 007 is </a:t>
              </a:r>
              <a:r>
                <a:rPr lang="en-US" altLang="zh-TW" sz="18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james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bond and he will take action at 1100pm tonight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密文：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vjg"tgcn"pcog"qh"229"ku"lcogu"dqpf"cpf"jg"yknn"vcmg"cevkqp"cv"3322ro"vqpkijv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  <a:p>
              <a:pPr marL="0" indent="0">
                <a:buNone/>
              </a:pPr>
              <a:r>
                <a:rPr lang="zh-TW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解密後：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the real name of 007 is </a:t>
              </a:r>
              <a:r>
                <a:rPr lang="en-US" altLang="zh-TW" sz="1800" dirty="0" err="1">
                  <a:latin typeface="Consolas" panose="020B0609020204030204" pitchFamily="49" charset="0"/>
                  <a:ea typeface="微軟正黑體" panose="020B0604030504040204" pitchFamily="34" charset="-120"/>
                </a:rPr>
                <a:t>james</a:t>
              </a:r>
              <a:r>
                <a:rPr lang="en-US" altLang="zh-TW" sz="1800" dirty="0">
                  <a:latin typeface="Consolas" panose="020B0609020204030204" pitchFamily="49" charset="0"/>
                  <a:ea typeface="微軟正黑體" panose="020B0604030504040204" pitchFamily="34" charset="-120"/>
                </a:rPr>
                <a:t> bond and he will take action at 1100pm tonight</a:t>
              </a:r>
              <a:endParaRPr lang="zh-TW" altLang="zh-TW" sz="1800" dirty="0">
                <a:latin typeface="Consolas" panose="020B0609020204030204" pitchFamily="49" charset="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56351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6A077C8-4D95-4078-BD30-ABB190A9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" y="1475874"/>
            <a:ext cx="11790946" cy="5245601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</a:rPr>
              <a:t>row1 = list("</a:t>
            </a:r>
            <a:r>
              <a:rPr lang="en-US" altLang="zh-TW" sz="2000" dirty="0" err="1">
                <a:latin typeface="Consolas" panose="020B0609020204030204" pitchFamily="49" charset="0"/>
              </a:rPr>
              <a:t>abcdefghijklmnopqrstuvwxyz</a:t>
            </a:r>
            <a:r>
              <a:rPr lang="en-US" altLang="zh-TW" sz="2000" dirty="0">
                <a:latin typeface="Consolas" panose="020B0609020204030204" pitchFamily="49" charset="0"/>
              </a:rPr>
              <a:t> 0123456789")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row2 = list("e5xibuj0chmpys89zd3r vn4wg2qal67tfko1")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encode = </a:t>
            </a:r>
            <a:r>
              <a:rPr lang="en-US" altLang="zh-TW" sz="2000" dirty="0" err="1">
                <a:latin typeface="Consolas" panose="020B0609020204030204" pitchFamily="49" charset="0"/>
              </a:rPr>
              <a:t>dict</a:t>
            </a:r>
            <a:r>
              <a:rPr lang="en-US" altLang="zh-TW" sz="2000" dirty="0">
                <a:latin typeface="Consolas" panose="020B0609020204030204" pitchFamily="49" charset="0"/>
              </a:rPr>
              <a:t>(zip(row1, row2))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decode = </a:t>
            </a:r>
            <a:r>
              <a:rPr lang="en-US" altLang="zh-TW" sz="2000" dirty="0" err="1">
                <a:latin typeface="Consolas" panose="020B0609020204030204" pitchFamily="49" charset="0"/>
              </a:rPr>
              <a:t>dict</a:t>
            </a:r>
            <a:r>
              <a:rPr lang="en-US" altLang="zh-TW" sz="2000" dirty="0">
                <a:latin typeface="Consolas" panose="020B0609020204030204" pitchFamily="49" charset="0"/>
              </a:rPr>
              <a:t>(zip(row2, row1))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000" dirty="0">
                <a:latin typeface="Consolas" panose="020B0609020204030204" pitchFamily="49" charset="0"/>
              </a:rPr>
              <a:t> = "the real name of 007 is </a:t>
            </a:r>
            <a:r>
              <a:rPr lang="en-US" altLang="zh-TW" sz="2000" dirty="0" err="1">
                <a:latin typeface="Consolas" panose="020B0609020204030204" pitchFamily="49" charset="0"/>
              </a:rPr>
              <a:t>james</a:t>
            </a:r>
            <a:r>
              <a:rPr lang="en-US" altLang="zh-TW" sz="2000" dirty="0">
                <a:latin typeface="Consolas" panose="020B0609020204030204" pitchFamily="49" charset="0"/>
              </a:rPr>
              <a:t> bond and he will take action at 1100pm tonight"</a:t>
            </a:r>
          </a:p>
          <a:p>
            <a:r>
              <a:rPr lang="en-US" altLang="zh-TW" sz="20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000" dirty="0">
                <a:latin typeface="Consolas" panose="020B0609020204030204" pitchFamily="49" charset="0"/>
              </a:rPr>
              <a:t> = ""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c in </a:t>
            </a:r>
            <a:r>
              <a:rPr lang="en-US" altLang="zh-TW" sz="20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000" dirty="0">
                <a:latin typeface="Consolas" panose="020B0609020204030204" pitchFamily="49" charset="0"/>
              </a:rPr>
              <a:t> += encode[c]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print(</a:t>
            </a:r>
            <a:r>
              <a:rPr lang="en-US" altLang="zh-TW" sz="20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for c in </a:t>
            </a:r>
            <a:r>
              <a:rPr lang="en-US" altLang="zh-TW" sz="20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print(decode[c], end="")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A25E6E6-122C-443D-8F62-4A501B49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695" y="681037"/>
            <a:ext cx="4326105" cy="52997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查表法加解密程式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514A71-EAE4-4E49-AD7A-6615B0D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A9E7E6F-5597-4B74-B656-B13BD503676C}"/>
              </a:ext>
            </a:extLst>
          </p:cNvPr>
          <p:cNvGrpSpPr/>
          <p:nvPr/>
        </p:nvGrpSpPr>
        <p:grpSpPr>
          <a:xfrm>
            <a:off x="4937012" y="3947033"/>
            <a:ext cx="6872384" cy="2139935"/>
            <a:chOff x="6545333" y="1990298"/>
            <a:chExt cx="7117637" cy="736368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A2D97B86-152D-41EB-9D2D-DDC4EEF8308F}"/>
                </a:ext>
              </a:extLst>
            </p:cNvPr>
            <p:cNvSpPr/>
            <p:nvPr/>
          </p:nvSpPr>
          <p:spPr>
            <a:xfrm>
              <a:off x="6545333" y="1990298"/>
              <a:ext cx="7117637" cy="736368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C0B37B74-8D79-4066-B4C7-5A152F459803}"/>
                </a:ext>
              </a:extLst>
            </p:cNvPr>
            <p:cNvSpPr txBox="1">
              <a:spLocks/>
            </p:cNvSpPr>
            <p:nvPr/>
          </p:nvSpPr>
          <p:spPr>
            <a:xfrm>
              <a:off x="6545333" y="2056584"/>
              <a:ext cx="7037130" cy="5944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r0b2dbep2seyb28u2qqk2c32heyb3258si2esi20b2ncpp2remb2exrc8s2er2aaqq9y2r8scj0r</a:t>
              </a:r>
              <a:endParaRPr lang="zh-TW" altLang="zh-TW" sz="2400" dirty="0">
                <a:latin typeface="Consolas" panose="020B0609020204030204" pitchFamily="49" charset="0"/>
              </a:endParaRPr>
            </a:p>
            <a:p>
              <a:pPr marL="0" indent="0">
                <a:buNone/>
              </a:pPr>
              <a:r>
                <a:rPr lang="en-US" altLang="zh-TW" sz="2400" dirty="0">
                  <a:latin typeface="Consolas" panose="020B0609020204030204" pitchFamily="49" charset="0"/>
                </a:rPr>
                <a:t>the real name of 007 is </a:t>
              </a:r>
              <a:r>
                <a:rPr lang="en-US" altLang="zh-TW" sz="2400" dirty="0" err="1">
                  <a:latin typeface="Consolas" panose="020B0609020204030204" pitchFamily="49" charset="0"/>
                </a:rPr>
                <a:t>james</a:t>
              </a:r>
              <a:r>
                <a:rPr lang="en-US" altLang="zh-TW" sz="2400" dirty="0">
                  <a:latin typeface="Consolas" panose="020B0609020204030204" pitchFamily="49" charset="0"/>
                </a:rPr>
                <a:t> bond and he will take action at 1100pm tonight</a:t>
              </a:r>
              <a:endParaRPr lang="zh-TW" altLang="zh-TW" sz="2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9108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854EF2E-AD7D-4E86-92F1-050E001D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289"/>
            <a:ext cx="10515600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{'a': 'e', 'b': '5', 'c': 'x', 'd': '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', 'e': 'b', 'f': 'u', 'g': 'j', 'h': '0', '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': 'c', 'j': 'h', 'k': 'm', 'l': 'p', 'm': 'y', 'n': 's', 'o': '8', 'p': '9', 'q': 'z', 'r': 'd', 's': '3', 't': 'r', 'u': ' ', 'v': 'v', 'w': 'n', 'x': '4', 'y': 'w', 'z': 'g', ' ': '2', '0': 'q', '1': 'a', '2': 'l', '3': '6', '4': '7', '5': 't', '6': 'f', '7': 'k', '8': 'o', '9': '1'}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791FAA-5182-4A1E-BED5-70C3D5A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811" y="681038"/>
            <a:ext cx="4567989" cy="37774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ENCODE</a:t>
            </a:r>
            <a:r>
              <a:rPr lang="zh-TW" altLang="en-US" dirty="0"/>
              <a:t>字典內容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65548E-FA16-447A-9382-A5430B5C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68138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487C30-1B1E-4805-9DA1-2801BA62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42" y="2187574"/>
            <a:ext cx="10515600" cy="4351338"/>
          </a:xfrm>
        </p:spPr>
        <p:txBody>
          <a:bodyPr/>
          <a:lstStyle/>
          <a:p>
            <a:r>
              <a:rPr lang="en-US" altLang="zh-TW" sz="2800" dirty="0">
                <a:latin typeface="Consolas" panose="020B0609020204030204" pitchFamily="49" charset="0"/>
              </a:rPr>
              <a:t>{'e': 'a', '5': 'b', 'x': 'c', '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': 'd', 'b': 'e', 'u': 'f', 'j': 'g', '0': 'h', 'c': '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', 'h': 'j', 'm': 'k', 'p': 'l', 'y': 'm', 's': 'n', '8': 'o', '9': 'p', 'z': 'q', 'd': 'r', '3': 's', 'r': 't', ' ': 'u', 'v': 'v', 'n': 'w', '4': 'x', 'w': 'y', 'g': 'z', '2': ' ', 'q': '0', 'a': '1', 'l': '2', '6': '3', '7': '4', 't': '5', 'f': '6', 'k': '7', 'o': '8', '1': '9'}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C59E66-7AAB-404C-A876-A1565624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05" y="721313"/>
            <a:ext cx="4452937" cy="70643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DECODE</a:t>
            </a:r>
            <a:r>
              <a:rPr lang="zh-TW" altLang="en-US" dirty="0"/>
              <a:t>字典內容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F3508C-3397-4072-B101-D50F220A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6070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805689-EBC4-4BF9-8BBD-DFD4433D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89" y="2190750"/>
            <a:ext cx="11742821" cy="2008438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 = "the real name of 007 is </a:t>
            </a:r>
            <a:r>
              <a:rPr lang="en-US" altLang="zh-TW" sz="1800" dirty="0" err="1">
                <a:latin typeface="Consolas" panose="020B0609020204030204" pitchFamily="49" charset="0"/>
              </a:rPr>
              <a:t>james</a:t>
            </a:r>
            <a:r>
              <a:rPr lang="en-US" altLang="zh-TW" sz="1800" dirty="0">
                <a:latin typeface="Consolas" panose="020B0609020204030204" pitchFamily="49" charset="0"/>
              </a:rPr>
              <a:t> bond and he will take action at 1100pm tonight"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index = [str(i%4+1) for </a:t>
            </a:r>
            <a:r>
              <a:rPr lang="en-US" altLang="zh-TW" sz="1800" dirty="0" err="1">
                <a:latin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</a:rPr>
              <a:t> in range(</a:t>
            </a:r>
            <a:r>
              <a:rPr lang="en-US" altLang="zh-TW" sz="1800" dirty="0" err="1">
                <a:latin typeface="Consolas" panose="020B0609020204030204" pitchFamily="49" charset="0"/>
              </a:rPr>
              <a:t>len</a:t>
            </a:r>
            <a:r>
              <a:rPr lang="en-US" altLang="zh-TW" sz="1800" dirty="0">
                <a:latin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))]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str1 = "".join(index)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</a:t>
            </a:r>
            <a:r>
              <a:rPr lang="en-US" altLang="zh-TW" sz="1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800" dirty="0">
                <a:latin typeface="Consolas" panose="020B0609020204030204" pitchFamily="49" charset="0"/>
              </a:rPr>
              <a:t>print(str1)TWVSJOEY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1E2D179-8EAD-4ECE-AA58-82CBA057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5" y="424072"/>
            <a:ext cx="4581274" cy="513929"/>
          </a:xfrm>
        </p:spPr>
        <p:txBody>
          <a:bodyPr>
            <a:noAutofit/>
          </a:bodyPr>
          <a:lstStyle/>
          <a:p>
            <a:r>
              <a:rPr lang="zh-TW" altLang="en-US" dirty="0"/>
              <a:t>換位法對照字串示意產生程式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FF743F-8C2C-4C0C-90CE-9669CF2D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27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71FBB5F-AF48-497E-A8DE-60E22B4E3EB4}"/>
              </a:ext>
            </a:extLst>
          </p:cNvPr>
          <p:cNvGrpSpPr/>
          <p:nvPr/>
        </p:nvGrpSpPr>
        <p:grpSpPr>
          <a:xfrm>
            <a:off x="641075" y="4268925"/>
            <a:ext cx="10909847" cy="1183012"/>
            <a:chOff x="6404259" y="1985640"/>
            <a:chExt cx="6779458" cy="469848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CE97FA5C-4651-4AE6-B7AB-0CA4C383E180}"/>
                </a:ext>
              </a:extLst>
            </p:cNvPr>
            <p:cNvSpPr/>
            <p:nvPr/>
          </p:nvSpPr>
          <p:spPr>
            <a:xfrm>
              <a:off x="6404259" y="1985640"/>
              <a:ext cx="6280270" cy="467060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B8E1880D-EFA6-4717-B6D2-8D27480F7EE0}"/>
                </a:ext>
              </a:extLst>
            </p:cNvPr>
            <p:cNvSpPr txBox="1">
              <a:spLocks/>
            </p:cNvSpPr>
            <p:nvPr/>
          </p:nvSpPr>
          <p:spPr>
            <a:xfrm>
              <a:off x="6526152" y="2059372"/>
              <a:ext cx="6657565" cy="3961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the real name of 007 is </a:t>
              </a:r>
              <a:r>
                <a:rPr lang="en-US" altLang="zh-TW" sz="1800" kern="100" dirty="0" err="1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james</a:t>
              </a: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bond and he will take action at 1100pm tonight</a:t>
              </a:r>
              <a:endParaRPr lang="zh-TW" altLang="zh-TW" sz="1800" kern="100" dirty="0"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r>
                <a:rPr lang="en-US" altLang="zh-TW" sz="1800" kern="100" dirty="0">
                  <a:latin typeface="Consolas" panose="020B0609020204030204" pitchFamily="49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1234123412341234123412341234123412341234123412341234123412341234123412341234</a:t>
              </a:r>
              <a:endParaRPr lang="zh-TW" altLang="zh-TW" sz="18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107283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627F18B-BE2B-4A5F-B2BF-18E079A5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68801"/>
            <a:ext cx="7904747" cy="6356350"/>
          </a:xfrm>
        </p:spPr>
        <p:txBody>
          <a:bodyPr>
            <a:noAutofit/>
          </a:bodyPr>
          <a:lstStyle/>
          <a:p>
            <a:r>
              <a:rPr lang="en-US" altLang="zh-TW" sz="12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200" dirty="0">
                <a:latin typeface="Consolas" panose="020B0609020204030204" pitchFamily="49" charset="0"/>
              </a:rPr>
              <a:t> = "the real name of 007 is </a:t>
            </a:r>
            <a:r>
              <a:rPr lang="en-US" altLang="zh-TW" sz="1200" dirty="0" err="1">
                <a:latin typeface="Consolas" panose="020B0609020204030204" pitchFamily="49" charset="0"/>
              </a:rPr>
              <a:t>james</a:t>
            </a:r>
            <a:r>
              <a:rPr lang="en-US" altLang="zh-TW" sz="1200" dirty="0">
                <a:latin typeface="Consolas" panose="020B0609020204030204" pitchFamily="49" charset="0"/>
              </a:rPr>
              <a:t> bond and he will take action at 1100pm tonight"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#clear_text = "0123456789abcdef"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cipher_key</a:t>
            </a:r>
            <a:r>
              <a:rPr lang="en-US" altLang="zh-TW" sz="1200" dirty="0">
                <a:latin typeface="Consolas" panose="020B0609020204030204" pitchFamily="49" charset="0"/>
              </a:rPr>
              <a:t> = [2, 0, 1, 3]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print("</a:t>
            </a:r>
            <a:r>
              <a:rPr lang="zh-TW" altLang="en-US" sz="1200" dirty="0">
                <a:latin typeface="Consolas" panose="020B0609020204030204" pitchFamily="49" charset="0"/>
              </a:rPr>
              <a:t>錀匙：</a:t>
            </a:r>
            <a:r>
              <a:rPr lang="en-US" altLang="zh-TW" sz="1200" dirty="0">
                <a:latin typeface="Consolas" panose="020B0609020204030204" pitchFamily="49" charset="0"/>
              </a:rPr>
              <a:t>", </a:t>
            </a:r>
            <a:r>
              <a:rPr lang="en-US" altLang="zh-TW" sz="1200" dirty="0" err="1">
                <a:latin typeface="Consolas" panose="020B0609020204030204" pitchFamily="49" charset="0"/>
              </a:rPr>
              <a:t>cipher_key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print("</a:t>
            </a:r>
            <a:r>
              <a:rPr lang="zh-TW" altLang="en-US" sz="1200" dirty="0">
                <a:latin typeface="Consolas" panose="020B0609020204030204" pitchFamily="49" charset="0"/>
              </a:rPr>
              <a:t>明文</a:t>
            </a:r>
            <a:r>
              <a:rPr lang="en-US" altLang="zh-TW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1200" dirty="0">
              <a:latin typeface="Consolas" panose="020B0609020204030204" pitchFamily="49" charset="0"/>
            </a:endParaRPr>
          </a:p>
          <a:p>
            <a:r>
              <a:rPr lang="en-US" altLang="zh-TW" sz="1200" dirty="0">
                <a:latin typeface="Consolas" panose="020B0609020204030204" pitchFamily="49" charset="0"/>
              </a:rPr>
              <a:t>#encode process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seg_str</a:t>
            </a:r>
            <a:r>
              <a:rPr lang="en-US" altLang="zh-TW" sz="12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for 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 in range(0, </a:t>
            </a:r>
            <a:r>
              <a:rPr lang="en-US" altLang="zh-TW" sz="1200" dirty="0" err="1">
                <a:latin typeface="Consolas" panose="020B0609020204030204" pitchFamily="49" charset="0"/>
              </a:rPr>
              <a:t>len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200" dirty="0">
                <a:latin typeface="Consolas" panose="020B0609020204030204" pitchFamily="49" charset="0"/>
              </a:rPr>
              <a:t>), 4):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</a:t>
            </a:r>
            <a:r>
              <a:rPr lang="en-US" altLang="zh-TW" sz="1200" dirty="0" err="1">
                <a:latin typeface="Consolas" panose="020B0609020204030204" pitchFamily="49" charset="0"/>
              </a:rPr>
              <a:t>seg_str.append</a:t>
            </a:r>
            <a:r>
              <a:rPr lang="en-US" altLang="zh-TW" sz="1200" dirty="0"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latin typeface="Consolas" panose="020B0609020204030204" pitchFamily="49" charset="0"/>
              </a:rPr>
              <a:t>clear_text</a:t>
            </a:r>
            <a:r>
              <a:rPr lang="en-US" altLang="zh-TW" sz="1200" dirty="0">
                <a:latin typeface="Consolas" panose="020B0609020204030204" pitchFamily="49" charset="0"/>
              </a:rPr>
              <a:t>[i:i+4])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print(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, end="")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print("</a:t>
            </a:r>
            <a:r>
              <a:rPr lang="zh-TW" altLang="en-US" sz="1200" dirty="0">
                <a:latin typeface="Consolas" panose="020B0609020204030204" pitchFamily="49" charset="0"/>
              </a:rPr>
              <a:t>切割區塊之後的串列：</a:t>
            </a:r>
            <a:r>
              <a:rPr lang="en-US" altLang="zh-TW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seg_str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cipher_list</a:t>
            </a:r>
            <a:r>
              <a:rPr lang="en-US" altLang="zh-TW" sz="12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for 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 in </a:t>
            </a:r>
            <a:r>
              <a:rPr lang="en-US" altLang="zh-TW" sz="1200" dirty="0" err="1">
                <a:latin typeface="Consolas" panose="020B0609020204030204" pitchFamily="49" charset="0"/>
              </a:rPr>
              <a:t>cipher_key</a:t>
            </a:r>
            <a:r>
              <a:rPr lang="en-US" altLang="zh-TW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for w in </a:t>
            </a:r>
            <a:r>
              <a:rPr lang="en-US" altLang="zh-TW" sz="1200" dirty="0" err="1">
                <a:latin typeface="Consolas" panose="020B0609020204030204" pitchFamily="49" charset="0"/>
              </a:rPr>
              <a:t>seg_str</a:t>
            </a:r>
            <a:r>
              <a:rPr lang="en-US" altLang="zh-TW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        </a:t>
            </a:r>
            <a:r>
              <a:rPr lang="en-US" altLang="zh-TW" sz="1200" dirty="0" err="1">
                <a:latin typeface="Consolas" panose="020B0609020204030204" pitchFamily="49" charset="0"/>
              </a:rPr>
              <a:t>cipher_list.append</a:t>
            </a:r>
            <a:r>
              <a:rPr lang="en-US" altLang="zh-TW" sz="1200" dirty="0">
                <a:latin typeface="Consolas" panose="020B0609020204030204" pitchFamily="49" charset="0"/>
              </a:rPr>
              <a:t>(w[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12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1200" dirty="0">
                <a:latin typeface="Consolas" panose="020B0609020204030204" pitchFamily="49" charset="0"/>
              </a:rPr>
              <a:t> = "".join(</a:t>
            </a:r>
            <a:r>
              <a:rPr lang="en-US" altLang="zh-TW" sz="1200" dirty="0" err="1">
                <a:latin typeface="Consolas" panose="020B0609020204030204" pitchFamily="49" charset="0"/>
              </a:rPr>
              <a:t>cipher_list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print("</a:t>
            </a:r>
            <a:r>
              <a:rPr lang="zh-TW" altLang="en-US" sz="1200" dirty="0">
                <a:latin typeface="Consolas" panose="020B0609020204030204" pitchFamily="49" charset="0"/>
              </a:rPr>
              <a:t>密文：</a:t>
            </a:r>
            <a:r>
              <a:rPr lang="en-US" altLang="zh-TW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1200" dirty="0">
                <a:latin typeface="Consolas" panose="020B0609020204030204" pitchFamily="49" charset="0"/>
              </a:rPr>
              <a:t>print(</a:t>
            </a:r>
            <a:r>
              <a:rPr lang="en-US" altLang="zh-TW" sz="12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1200" dirty="0">
                <a:latin typeface="Consolas" panose="020B0609020204030204" pitchFamily="49" charset="0"/>
              </a:rPr>
              <a:t>)</a:t>
            </a:r>
            <a:endParaRPr lang="zh-TW" altLang="en-US" sz="1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3BBB32-8B34-4869-BDEC-E685631F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100" y="68922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換位法加密程式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0BF297-398E-40A1-8CC9-97E25A34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CD728D8-E42D-4D0F-8974-E6E9B531E6A8}"/>
              </a:ext>
            </a:extLst>
          </p:cNvPr>
          <p:cNvGrpSpPr/>
          <p:nvPr/>
        </p:nvGrpSpPr>
        <p:grpSpPr>
          <a:xfrm>
            <a:off x="4257173" y="1914483"/>
            <a:ext cx="6862011" cy="3689688"/>
            <a:chOff x="6404258" y="1985640"/>
            <a:chExt cx="6945901" cy="415217"/>
          </a:xfrm>
        </p:grpSpPr>
        <p:sp>
          <p:nvSpPr>
            <p:cNvPr id="6" name="矩形: 摺角紙張 5">
              <a:extLst>
                <a:ext uri="{FF2B5EF4-FFF2-40B4-BE49-F238E27FC236}">
                  <a16:creationId xmlns:a16="http://schemas.microsoft.com/office/drawing/2014/main" id="{789892AE-E828-4C0E-B0E0-CF48F5FAD08B}"/>
                </a:ext>
              </a:extLst>
            </p:cNvPr>
            <p:cNvSpPr/>
            <p:nvPr/>
          </p:nvSpPr>
          <p:spPr>
            <a:xfrm>
              <a:off x="6404258" y="1985640"/>
              <a:ext cx="6945901" cy="415217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54855178-B24F-443C-B585-15D06465E223}"/>
                </a:ext>
              </a:extLst>
            </p:cNvPr>
            <p:cNvSpPr txBox="1">
              <a:spLocks/>
            </p:cNvSpPr>
            <p:nvPr/>
          </p:nvSpPr>
          <p:spPr>
            <a:xfrm>
              <a:off x="6420496" y="1990276"/>
              <a:ext cx="6779459" cy="3925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錀匙：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[2, 0, 1, 3]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明文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real name of 007 is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james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bond and he will take action at 1100pm tonight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04812162024283236404448525660646872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切割區塊之後的串列：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['the ', 'real', '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nam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'e of', ' 007', ' is ', '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jame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's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bo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nd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a', '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nd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h', 'e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wi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'll t', '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ake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', '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acti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'on a', 't 11', '00pm', ' ton', '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ight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密文：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eaao0smb  w et 1pohtr e  jsnnelaaot0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ihen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0ia dd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lkcn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0tg lmf7 </a:t>
              </a:r>
              <a:r>
                <a:rPr lang="en-US" altLang="zh-TW" sz="14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eoahit</a:t>
              </a:r>
              <a:r>
                <a:rPr lang="en-US" altLang="zh-TW" sz="14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ia1mnt</a:t>
              </a:r>
              <a:endParaRPr lang="zh-TW" altLang="zh-TW" sz="14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660639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A0EA136-FCFF-4192-82F9-796FE368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610" y="708697"/>
            <a:ext cx="4358190" cy="36512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換位法加解密程式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23359B-EF63-4483-B191-B3C7B38C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808C6B-E16F-4AD8-A231-780A4F3B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726" y="136525"/>
            <a:ext cx="5979695" cy="6721475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 = "the real name of 007 is </a:t>
            </a:r>
            <a:r>
              <a:rPr lang="en-US" altLang="zh-TW" sz="2800" dirty="0" err="1">
                <a:latin typeface="Consolas" panose="020B0609020204030204" pitchFamily="49" charset="0"/>
              </a:rPr>
              <a:t>james</a:t>
            </a:r>
            <a:r>
              <a:rPr lang="en-US" altLang="zh-TW" sz="2800" dirty="0">
                <a:latin typeface="Consolas" panose="020B0609020204030204" pitchFamily="49" charset="0"/>
              </a:rPr>
              <a:t> bond and he will take action at 1100pm tonight"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#clear_text = "0123456789abcdef"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cipher_key</a:t>
            </a:r>
            <a:r>
              <a:rPr lang="en-US" altLang="zh-TW" sz="2800" dirty="0">
                <a:latin typeface="Consolas" panose="020B0609020204030204" pitchFamily="49" charset="0"/>
              </a:rPr>
              <a:t> = [2, 0, 1, 3]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錀匙：</a:t>
            </a:r>
            <a:r>
              <a:rPr lang="en-US" altLang="zh-TW" sz="2800" dirty="0">
                <a:latin typeface="Consolas" panose="020B0609020204030204" pitchFamily="49" charset="0"/>
              </a:rPr>
              <a:t>", </a:t>
            </a:r>
            <a:r>
              <a:rPr lang="en-US" altLang="zh-TW" sz="2800" dirty="0" err="1">
                <a:latin typeface="Consolas" panose="020B0609020204030204" pitchFamily="49" charset="0"/>
              </a:rPr>
              <a:t>cipher_key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明文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endParaRPr lang="en-US" altLang="zh-TW" sz="2800" dirty="0"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#encode process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seg_str</a:t>
            </a:r>
            <a:r>
              <a:rPr lang="en-US" altLang="zh-TW" sz="28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range(0, 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), 4):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</a:t>
            </a:r>
            <a:r>
              <a:rPr lang="en-US" altLang="zh-TW" sz="2800" dirty="0" err="1">
                <a:latin typeface="Consolas" panose="020B0609020204030204" pitchFamily="49" charset="0"/>
              </a:rPr>
              <a:t>seg_str.append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[i:i+4])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, end="")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切割區塊之後的串列：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seg_str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cipher_list</a:t>
            </a:r>
            <a:r>
              <a:rPr lang="en-US" altLang="zh-TW" sz="2800" dirty="0">
                <a:latin typeface="Consolas" panose="020B0609020204030204" pitchFamily="49" charset="0"/>
              </a:rPr>
              <a:t> = list()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 in </a:t>
            </a:r>
            <a:r>
              <a:rPr lang="en-US" altLang="zh-TW" sz="2800" dirty="0" err="1">
                <a:latin typeface="Consolas" panose="020B0609020204030204" pitchFamily="49" charset="0"/>
              </a:rPr>
              <a:t>cipher_key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w in </a:t>
            </a:r>
            <a:r>
              <a:rPr lang="en-US" altLang="zh-TW" sz="2800" dirty="0" err="1">
                <a:latin typeface="Consolas" panose="020B0609020204030204" pitchFamily="49" charset="0"/>
              </a:rPr>
              <a:t>seg_str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</a:t>
            </a:r>
            <a:r>
              <a:rPr lang="en-US" altLang="zh-TW" sz="2800" dirty="0" err="1">
                <a:latin typeface="Consolas" panose="020B0609020204030204" pitchFamily="49" charset="0"/>
              </a:rPr>
              <a:t>cipher_list.append</a:t>
            </a:r>
            <a:r>
              <a:rPr lang="en-US" altLang="zh-TW" sz="2800" dirty="0">
                <a:latin typeface="Consolas" panose="020B0609020204030204" pitchFamily="49" charset="0"/>
              </a:rPr>
              <a:t>(w[</a:t>
            </a:r>
            <a:r>
              <a:rPr lang="en-US" altLang="zh-TW" sz="2800" dirty="0" err="1">
                <a:latin typeface="Consolas" panose="020B0609020204030204" pitchFamily="49" charset="0"/>
              </a:rPr>
              <a:t>i</a:t>
            </a:r>
            <a:r>
              <a:rPr lang="en-US" altLang="zh-TW" sz="2800" dirty="0">
                <a:latin typeface="Consolas" panose="020B0609020204030204" pitchFamily="49" charset="0"/>
              </a:rPr>
              <a:t>])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800" dirty="0">
                <a:latin typeface="Consolas" panose="020B0609020204030204" pitchFamily="49" charset="0"/>
              </a:rPr>
              <a:t> = "".join(</a:t>
            </a:r>
            <a:r>
              <a:rPr lang="en-US" altLang="zh-TW" sz="2800" dirty="0" err="1">
                <a:latin typeface="Consolas" panose="020B0609020204030204" pitchFamily="49" charset="0"/>
              </a:rPr>
              <a:t>cipher_list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密文：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#decode process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result = </a:t>
            </a:r>
            <a:r>
              <a:rPr lang="en-US" altLang="zh-TW" sz="2800" dirty="0" err="1">
                <a:latin typeface="Consolas" panose="020B0609020204030204" pitchFamily="49" charset="0"/>
              </a:rPr>
              <a:t>dict</a:t>
            </a:r>
            <a:r>
              <a:rPr lang="en-US" altLang="zh-TW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index = 0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for k in </a:t>
            </a:r>
            <a:r>
              <a:rPr lang="en-US" altLang="zh-TW" sz="2800" dirty="0" err="1">
                <a:latin typeface="Consolas" panose="020B0609020204030204" pitchFamily="49" charset="0"/>
              </a:rPr>
              <a:t>cipher_key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for count in range(</a:t>
            </a:r>
            <a:r>
              <a:rPr lang="en-US" altLang="zh-TW" sz="2800" dirty="0" err="1">
                <a:latin typeface="Consolas" panose="020B0609020204030204" pitchFamily="49" charset="0"/>
              </a:rPr>
              <a:t>len</a:t>
            </a:r>
            <a:r>
              <a:rPr lang="en-US" altLang="zh-TW" sz="2800" dirty="0"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latin typeface="Consolas" panose="020B0609020204030204" pitchFamily="49" charset="0"/>
              </a:rPr>
              <a:t>clear_text</a:t>
            </a:r>
            <a:r>
              <a:rPr lang="en-US" altLang="zh-TW" sz="2800" dirty="0">
                <a:latin typeface="Consolas" panose="020B0609020204030204" pitchFamily="49" charset="0"/>
              </a:rPr>
              <a:t>)//4):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result[count*4+k] = </a:t>
            </a:r>
            <a:r>
              <a:rPr lang="en-US" altLang="zh-TW" sz="2800" dirty="0" err="1">
                <a:latin typeface="Consolas" panose="020B0609020204030204" pitchFamily="49" charset="0"/>
              </a:rPr>
              <a:t>cipher_text</a:t>
            </a:r>
            <a:r>
              <a:rPr lang="en-US" altLang="zh-TW" sz="2800" dirty="0">
                <a:latin typeface="Consolas" panose="020B0609020204030204" pitchFamily="49" charset="0"/>
              </a:rPr>
              <a:t>[index]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    index = index + 1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decoded_list</a:t>
            </a:r>
            <a:r>
              <a:rPr lang="en-US" altLang="zh-TW" sz="2800" dirty="0">
                <a:latin typeface="Consolas" panose="020B0609020204030204" pitchFamily="49" charset="0"/>
              </a:rPr>
              <a:t> = [result[k] for k in sorted(result)]</a:t>
            </a:r>
          </a:p>
          <a:p>
            <a:r>
              <a:rPr lang="en-US" altLang="zh-TW" sz="2800" dirty="0" err="1">
                <a:latin typeface="Consolas" panose="020B0609020204030204" pitchFamily="49" charset="0"/>
              </a:rPr>
              <a:t>decoded_str</a:t>
            </a:r>
            <a:r>
              <a:rPr lang="en-US" altLang="zh-TW" sz="2800" dirty="0">
                <a:latin typeface="Consolas" panose="020B0609020204030204" pitchFamily="49" charset="0"/>
              </a:rPr>
              <a:t> = "".join(</a:t>
            </a:r>
            <a:r>
              <a:rPr lang="en-US" altLang="zh-TW" sz="2800" dirty="0" err="1">
                <a:latin typeface="Consolas" panose="020B0609020204030204" pitchFamily="49" charset="0"/>
              </a:rPr>
              <a:t>decoded_list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print("</a:t>
            </a:r>
            <a:r>
              <a:rPr lang="zh-TW" altLang="en-US" sz="2800" dirty="0">
                <a:latin typeface="Consolas" panose="020B0609020204030204" pitchFamily="49" charset="0"/>
              </a:rPr>
              <a:t>解碼後的字串：</a:t>
            </a:r>
            <a:r>
              <a:rPr lang="en-US" altLang="zh-TW" sz="28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print(</a:t>
            </a:r>
            <a:r>
              <a:rPr lang="en-US" altLang="zh-TW" sz="2800" dirty="0" err="1">
                <a:latin typeface="Consolas" panose="020B0609020204030204" pitchFamily="49" charset="0"/>
              </a:rPr>
              <a:t>decoded_str</a:t>
            </a:r>
            <a:r>
              <a:rPr lang="en-US" altLang="zh-TW" sz="2800" dirty="0">
                <a:latin typeface="Consolas" panose="020B0609020204030204" pitchFamily="49" charset="0"/>
              </a:rPr>
              <a:t>)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BC11440-5462-46F1-960D-4618AAFF27C2}"/>
              </a:ext>
            </a:extLst>
          </p:cNvPr>
          <p:cNvGrpSpPr/>
          <p:nvPr/>
        </p:nvGrpSpPr>
        <p:grpSpPr>
          <a:xfrm>
            <a:off x="4347409" y="2067598"/>
            <a:ext cx="7411453" cy="3294976"/>
            <a:chOff x="6404257" y="1985640"/>
            <a:chExt cx="7083899" cy="350361"/>
          </a:xfrm>
        </p:grpSpPr>
        <p:sp>
          <p:nvSpPr>
            <p:cNvPr id="8" name="矩形: 摺角紙張 7">
              <a:extLst>
                <a:ext uri="{FF2B5EF4-FFF2-40B4-BE49-F238E27FC236}">
                  <a16:creationId xmlns:a16="http://schemas.microsoft.com/office/drawing/2014/main" id="{F99A7AC7-6B8C-492C-9945-5130EB2C8CE0}"/>
                </a:ext>
              </a:extLst>
            </p:cNvPr>
            <p:cNvSpPr/>
            <p:nvPr/>
          </p:nvSpPr>
          <p:spPr>
            <a:xfrm>
              <a:off x="6404257" y="1985640"/>
              <a:ext cx="7083899" cy="350361"/>
            </a:xfrm>
            <a:prstGeom prst="foldedCorner">
              <a:avLst/>
            </a:prstGeom>
            <a:solidFill>
              <a:srgbClr val="E5CA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EED813CA-47DD-42DB-BBA2-B08BB1B4E70D}"/>
                </a:ext>
              </a:extLst>
            </p:cNvPr>
            <p:cNvSpPr txBox="1">
              <a:spLocks/>
            </p:cNvSpPr>
            <p:nvPr/>
          </p:nvSpPr>
          <p:spPr>
            <a:xfrm>
              <a:off x="6508562" y="1998193"/>
              <a:ext cx="6779459" cy="32525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錀匙：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[2, 0, 1, 3]</a:t>
              </a:r>
              <a:endParaRPr lang="zh-TW" altLang="zh-TW" sz="12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明文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real name of 007 is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james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bond and he will take action at 1100pm tonight</a:t>
              </a:r>
              <a:endParaRPr lang="zh-TW" altLang="zh-TW" sz="12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04812162024283236404448525660646872</a:t>
              </a:r>
              <a:endParaRPr lang="zh-TW" altLang="zh-TW" sz="12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切割區塊之後的串列：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['the ', 'real', '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nam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'e of', ' 007', ' is ', '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jame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's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bo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nd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a', '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nd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h', 'e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wi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'll t', '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ake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', '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acti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', 'on a', 't 11', '00pm', ' ton', '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ight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']</a:t>
              </a:r>
              <a:endParaRPr lang="zh-TW" altLang="zh-TW" sz="12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密文：</a:t>
              </a: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eaao0smb  w et 1pohtr e  jsnnelaaot0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ihen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0ia dd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lkcn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0tg lmf7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eoahit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ia1mnt</a:t>
              </a:r>
              <a:endParaRPr lang="zh-TW" altLang="zh-TW" sz="12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marL="0" indent="0" algn="just">
                <a:spcAft>
                  <a:spcPts val="0"/>
                </a:spcAft>
                <a:buNone/>
              </a:pPr>
              <a:r>
                <a:rPr lang="zh-TW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解碼後的字串：</a:t>
              </a:r>
            </a:p>
            <a:p>
              <a:pPr marL="0" indent="0" algn="just">
                <a:buNone/>
              </a:pP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real name of 007 is </a:t>
              </a:r>
              <a:r>
                <a:rPr lang="en-US" altLang="zh-TW" sz="1200" kern="100" dirty="0" err="1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james</a:t>
              </a:r>
              <a:r>
                <a:rPr lang="en-US" altLang="zh-TW" sz="1200" kern="100" dirty="0">
                  <a:latin typeface="Consolas" panose="020B0609020204030204" pitchFamily="49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bond and he will take action at 1100pm tonight</a:t>
              </a:r>
              <a:endParaRPr lang="zh-TW" altLang="zh-TW" sz="1200" kern="100" dirty="0"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57403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7669294-540A-4987-B17A-21D958B8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2" y="1893228"/>
            <a:ext cx="11161295" cy="3660775"/>
          </a:xfrm>
        </p:spPr>
        <p:txBody>
          <a:bodyPr/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lst</a:t>
            </a:r>
            <a:r>
              <a:rPr lang="en-US" altLang="zh-TW" sz="2800" dirty="0">
                <a:latin typeface="Consolas" panose="020B0609020204030204" pitchFamily="49" charset="0"/>
              </a:rPr>
              <a:t> = [1, 4, 7, 10, 23, 45, 67, 88]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target = int(input("</a:t>
            </a:r>
            <a:r>
              <a:rPr lang="zh-TW" altLang="en-US" sz="2800" dirty="0">
                <a:latin typeface="Consolas" panose="020B0609020204030204" pitchFamily="49" charset="0"/>
              </a:rPr>
              <a:t>請輸入你要找的數：</a:t>
            </a:r>
            <a:r>
              <a:rPr lang="en-US" altLang="zh-TW" sz="28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if target in </a:t>
            </a:r>
            <a:r>
              <a:rPr lang="en-US" altLang="zh-TW" sz="2800" dirty="0" err="1">
                <a:latin typeface="Consolas" panose="020B0609020204030204" pitchFamily="49" charset="0"/>
              </a:rPr>
              <a:t>lst</a:t>
            </a:r>
            <a:r>
              <a:rPr lang="en-US" altLang="zh-TW" sz="2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你的要找的數字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在數列中！</a:t>
            </a:r>
            <a:r>
              <a:rPr lang="en-US" altLang="zh-TW" sz="2800" dirty="0">
                <a:latin typeface="Consolas" panose="020B0609020204030204" pitchFamily="49" charset="0"/>
              </a:rPr>
              <a:t>".format(target))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800" dirty="0">
                <a:latin typeface="Consolas" panose="020B0609020204030204" pitchFamily="49" charset="0"/>
              </a:rPr>
              <a:t>    print("</a:t>
            </a:r>
            <a:r>
              <a:rPr lang="zh-TW" altLang="en-US" sz="2800" dirty="0">
                <a:latin typeface="Consolas" panose="020B0609020204030204" pitchFamily="49" charset="0"/>
              </a:rPr>
              <a:t>你的要找的數字</a:t>
            </a:r>
            <a:r>
              <a:rPr lang="en-US" altLang="zh-TW" sz="2800" dirty="0">
                <a:latin typeface="Consolas" panose="020B0609020204030204" pitchFamily="49" charset="0"/>
              </a:rPr>
              <a:t>{}</a:t>
            </a:r>
            <a:r>
              <a:rPr lang="zh-TW" altLang="en-US" sz="2800" dirty="0">
                <a:latin typeface="Consolas" panose="020B0609020204030204" pitchFamily="49" charset="0"/>
              </a:rPr>
              <a:t>並不在數列中！</a:t>
            </a:r>
            <a:r>
              <a:rPr lang="en-US" altLang="zh-TW" sz="2800" dirty="0">
                <a:latin typeface="Consolas" panose="020B0609020204030204" pitchFamily="49" charset="0"/>
              </a:rPr>
              <a:t>".format(target))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E355E8-8D28-4817-A681-E157D27D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315333"/>
            <a:ext cx="3886200" cy="473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串列操作應用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9FD6F0-ECF5-4D12-BB68-FE2322C0DDDB}"/>
              </a:ext>
            </a:extLst>
          </p:cNvPr>
          <p:cNvSpPr txBox="1"/>
          <p:nvPr/>
        </p:nvSpPr>
        <p:spPr>
          <a:xfrm>
            <a:off x="7047345" y="267316"/>
            <a:ext cx="4306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找出串列中的資料項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1814A1-6BE5-4DB2-976D-1936E141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8362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80527EF-4CCD-4E9E-B63D-5D4EE62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18" y="2275825"/>
            <a:ext cx="10912764" cy="2958811"/>
          </a:xfrm>
        </p:spPr>
        <p:txBody>
          <a:bodyPr>
            <a:normAutofit/>
          </a:bodyPr>
          <a:lstStyle/>
          <a:p>
            <a:r>
              <a:rPr lang="en-US" altLang="zh-TW" sz="2000" dirty="0" err="1">
                <a:latin typeface="Consolas" panose="020B0609020204030204" pitchFamily="49" charset="0"/>
              </a:rPr>
              <a:t>lst</a:t>
            </a:r>
            <a:r>
              <a:rPr lang="en-US" altLang="zh-TW" sz="2000" dirty="0">
                <a:latin typeface="Consolas" panose="020B0609020204030204" pitchFamily="49" charset="0"/>
              </a:rPr>
              <a:t> = [1, 4, 7, 10, 23, 45, 67, 88]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target = int(input("</a:t>
            </a:r>
            <a:r>
              <a:rPr lang="zh-TW" altLang="en-US" sz="2000" dirty="0">
                <a:latin typeface="Consolas" panose="020B0609020204030204" pitchFamily="49" charset="0"/>
              </a:rPr>
              <a:t>請輸入你要找的數：</a:t>
            </a:r>
            <a:r>
              <a:rPr lang="en-US" altLang="zh-TW" sz="20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if target in </a:t>
            </a:r>
            <a:r>
              <a:rPr lang="en-US" altLang="zh-TW" sz="2000" dirty="0" err="1">
                <a:latin typeface="Consolas" panose="020B0609020204030204" pitchFamily="49" charset="0"/>
              </a:rPr>
              <a:t>lst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print("</a:t>
            </a:r>
            <a:r>
              <a:rPr lang="zh-TW" altLang="en-US" sz="2000" dirty="0">
                <a:latin typeface="Consolas" panose="020B0609020204030204" pitchFamily="49" charset="0"/>
              </a:rPr>
              <a:t>你的要找的數字</a:t>
            </a:r>
            <a:r>
              <a:rPr lang="en-US" altLang="zh-TW" sz="2000" dirty="0">
                <a:latin typeface="Consolas" panose="020B0609020204030204" pitchFamily="49" charset="0"/>
              </a:rPr>
              <a:t>{}</a:t>
            </a:r>
            <a:r>
              <a:rPr lang="zh-TW" altLang="en-US" sz="2000" dirty="0">
                <a:latin typeface="Consolas" panose="020B0609020204030204" pitchFamily="49" charset="0"/>
              </a:rPr>
              <a:t>在數列中！</a:t>
            </a:r>
            <a:r>
              <a:rPr lang="en-US" altLang="zh-TW" sz="2000" dirty="0">
                <a:latin typeface="Consolas" panose="020B0609020204030204" pitchFamily="49" charset="0"/>
              </a:rPr>
              <a:t>".format(target))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print("</a:t>
            </a:r>
            <a:r>
              <a:rPr lang="zh-TW" altLang="en-US" sz="2000" dirty="0">
                <a:latin typeface="Consolas" panose="020B0609020204030204" pitchFamily="49" charset="0"/>
              </a:rPr>
              <a:t>數字</a:t>
            </a:r>
            <a:r>
              <a:rPr lang="en-US" altLang="zh-TW" sz="2000" dirty="0">
                <a:latin typeface="Consolas" panose="020B0609020204030204" pitchFamily="49" charset="0"/>
              </a:rPr>
              <a:t>{}</a:t>
            </a:r>
            <a:r>
              <a:rPr lang="zh-TW" altLang="en-US" sz="2000" dirty="0">
                <a:latin typeface="Consolas" panose="020B0609020204030204" pitchFamily="49" charset="0"/>
              </a:rPr>
              <a:t>是在數列中的第</a:t>
            </a:r>
            <a:r>
              <a:rPr lang="en-US" altLang="zh-TW" sz="2000" dirty="0">
                <a:latin typeface="Consolas" panose="020B0609020204030204" pitchFamily="49" charset="0"/>
              </a:rPr>
              <a:t>{}</a:t>
            </a:r>
            <a:r>
              <a:rPr lang="zh-TW" altLang="en-US" sz="2000" dirty="0">
                <a:latin typeface="Consolas" panose="020B0609020204030204" pitchFamily="49" charset="0"/>
              </a:rPr>
              <a:t>個位置上。</a:t>
            </a:r>
            <a:r>
              <a:rPr lang="en-US" altLang="zh-TW" sz="2000" dirty="0">
                <a:latin typeface="Consolas" panose="020B0609020204030204" pitchFamily="49" charset="0"/>
              </a:rPr>
              <a:t>".format(target, </a:t>
            </a:r>
            <a:r>
              <a:rPr lang="en-US" altLang="zh-TW" sz="2000" dirty="0" err="1">
                <a:latin typeface="Consolas" panose="020B0609020204030204" pitchFamily="49" charset="0"/>
              </a:rPr>
              <a:t>lst.index</a:t>
            </a:r>
            <a:r>
              <a:rPr lang="en-US" altLang="zh-TW" sz="2000" dirty="0">
                <a:latin typeface="Consolas" panose="020B0609020204030204" pitchFamily="49" charset="0"/>
              </a:rPr>
              <a:t>(target)))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print("</a:t>
            </a:r>
            <a:r>
              <a:rPr lang="zh-TW" altLang="en-US" sz="2000" dirty="0">
                <a:latin typeface="Consolas" panose="020B0609020204030204" pitchFamily="49" charset="0"/>
              </a:rPr>
              <a:t>你的要找的數字</a:t>
            </a:r>
            <a:r>
              <a:rPr lang="en-US" altLang="zh-TW" sz="2000" dirty="0">
                <a:latin typeface="Consolas" panose="020B0609020204030204" pitchFamily="49" charset="0"/>
              </a:rPr>
              <a:t>{}</a:t>
            </a:r>
            <a:r>
              <a:rPr lang="zh-TW" altLang="en-US" sz="2000" dirty="0">
                <a:latin typeface="Consolas" panose="020B0609020204030204" pitchFamily="49" charset="0"/>
              </a:rPr>
              <a:t>並不在數列中！</a:t>
            </a:r>
            <a:r>
              <a:rPr lang="en-US" altLang="zh-TW" sz="2000" dirty="0">
                <a:latin typeface="Consolas" panose="020B0609020204030204" pitchFamily="49" charset="0"/>
              </a:rPr>
              <a:t>".format(target))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2043CE-60E1-4FC4-B534-37B8E415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85" y="681037"/>
            <a:ext cx="5375115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inDEX</a:t>
            </a:r>
            <a:r>
              <a:rPr lang="zh-TW" altLang="en-US" dirty="0"/>
              <a:t>找出串列中資料項的索引值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EAD83-23EB-4E4F-8737-6C7C4ACB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1202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5AB3C60-CFD3-474C-8402-DE71AFD4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063"/>
            <a:ext cx="10515600" cy="4726287"/>
          </a:xfrm>
        </p:spPr>
        <p:txBody>
          <a:bodyPr>
            <a:noAutofit/>
          </a:bodyPr>
          <a:lstStyle/>
          <a:p>
            <a:r>
              <a:rPr lang="en-US" altLang="zh-TW" sz="2200" dirty="0" err="1">
                <a:latin typeface="Consolas" panose="020B0609020204030204" pitchFamily="49" charset="0"/>
              </a:rPr>
              <a:t>lst</a:t>
            </a:r>
            <a:r>
              <a:rPr lang="en-US" altLang="zh-TW" sz="2200" dirty="0">
                <a:latin typeface="Consolas" panose="020B0609020204030204" pitchFamily="49" charset="0"/>
              </a:rPr>
              <a:t> = [1, 4, 7, 10, 23, 45, 67, 88]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target = int(input("</a:t>
            </a:r>
            <a:r>
              <a:rPr lang="zh-TW" altLang="en-US" sz="2200" dirty="0">
                <a:latin typeface="Consolas" panose="020B0609020204030204" pitchFamily="49" charset="0"/>
              </a:rPr>
              <a:t>請輸入你要找的數：</a:t>
            </a:r>
            <a:r>
              <a:rPr lang="en-US" altLang="zh-TW" sz="2200" dirty="0">
                <a:latin typeface="Consolas" panose="020B0609020204030204" pitchFamily="49" charset="0"/>
              </a:rPr>
              <a:t>"))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found = False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for </a:t>
            </a:r>
            <a:r>
              <a:rPr lang="en-US" altLang="zh-TW" sz="2200" dirty="0" err="1">
                <a:latin typeface="Consolas" panose="020B0609020204030204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</a:rPr>
              <a:t>, number in enumerate(</a:t>
            </a:r>
            <a:r>
              <a:rPr lang="en-US" altLang="zh-TW" sz="2200" dirty="0" err="1">
                <a:latin typeface="Consolas" panose="020B0609020204030204" pitchFamily="49" charset="0"/>
              </a:rPr>
              <a:t>lst</a:t>
            </a:r>
            <a:r>
              <a:rPr lang="en-US" altLang="zh-TW" sz="22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if number == target: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    print("</a:t>
            </a:r>
            <a:r>
              <a:rPr lang="zh-TW" altLang="en-US" sz="2200" dirty="0">
                <a:latin typeface="Consolas" panose="020B0609020204030204" pitchFamily="49" charset="0"/>
              </a:rPr>
              <a:t>你要找的數字</a:t>
            </a:r>
            <a:r>
              <a:rPr lang="en-US" altLang="zh-TW" sz="2200" dirty="0">
                <a:latin typeface="Consolas" panose="020B0609020204030204" pitchFamily="49" charset="0"/>
              </a:rPr>
              <a:t>{}</a:t>
            </a:r>
            <a:r>
              <a:rPr lang="zh-TW" altLang="en-US" sz="2200" dirty="0">
                <a:latin typeface="Consolas" panose="020B0609020204030204" pitchFamily="49" charset="0"/>
              </a:rPr>
              <a:t>在數列中！</a:t>
            </a:r>
            <a:r>
              <a:rPr lang="en-US" altLang="zh-TW" sz="2200" dirty="0">
                <a:latin typeface="Consolas" panose="020B0609020204030204" pitchFamily="49" charset="0"/>
              </a:rPr>
              <a:t>".format(</a:t>
            </a:r>
            <a:r>
              <a:rPr lang="en-US" altLang="zh-TW" sz="2200" dirty="0" err="1">
                <a:latin typeface="Consolas" panose="020B0609020204030204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    print("</a:t>
            </a:r>
            <a:r>
              <a:rPr lang="zh-TW" altLang="en-US" sz="2200" dirty="0">
                <a:latin typeface="Consolas" panose="020B0609020204030204" pitchFamily="49" charset="0"/>
              </a:rPr>
              <a:t>數字</a:t>
            </a:r>
            <a:r>
              <a:rPr lang="en-US" altLang="zh-TW" sz="2200" dirty="0">
                <a:latin typeface="Consolas" panose="020B0609020204030204" pitchFamily="49" charset="0"/>
              </a:rPr>
              <a:t>{}</a:t>
            </a:r>
            <a:r>
              <a:rPr lang="zh-TW" altLang="en-US" sz="2200" dirty="0">
                <a:latin typeface="Consolas" panose="020B0609020204030204" pitchFamily="49" charset="0"/>
              </a:rPr>
              <a:t>是在數列的第</a:t>
            </a:r>
            <a:r>
              <a:rPr lang="en-US" altLang="zh-TW" sz="2200" dirty="0">
                <a:latin typeface="Consolas" panose="020B0609020204030204" pitchFamily="49" charset="0"/>
              </a:rPr>
              <a:t>{}</a:t>
            </a:r>
            <a:r>
              <a:rPr lang="zh-TW" altLang="en-US" sz="2200" dirty="0">
                <a:latin typeface="Consolas" panose="020B0609020204030204" pitchFamily="49" charset="0"/>
              </a:rPr>
              <a:t>個位置上。</a:t>
            </a:r>
            <a:r>
              <a:rPr lang="en-US" altLang="zh-TW" sz="2200" dirty="0">
                <a:latin typeface="Consolas" panose="020B0609020204030204" pitchFamily="49" charset="0"/>
              </a:rPr>
              <a:t>".format(target, </a:t>
            </a:r>
            <a:r>
              <a:rPr lang="en-US" altLang="zh-TW" sz="2200" dirty="0" err="1">
                <a:latin typeface="Consolas" panose="020B0609020204030204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    found = True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    break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if not found:</a:t>
            </a:r>
          </a:p>
          <a:p>
            <a:r>
              <a:rPr lang="en-US" altLang="zh-TW" sz="2200" dirty="0">
                <a:latin typeface="Consolas" panose="020B0609020204030204" pitchFamily="49" charset="0"/>
              </a:rPr>
              <a:t>    print("</a:t>
            </a:r>
            <a:r>
              <a:rPr lang="zh-TW" altLang="en-US" sz="2200" dirty="0">
                <a:latin typeface="Consolas" panose="020B0609020204030204" pitchFamily="49" charset="0"/>
              </a:rPr>
              <a:t>你的要找的數字</a:t>
            </a:r>
            <a:r>
              <a:rPr lang="en-US" altLang="zh-TW" sz="2200" dirty="0">
                <a:latin typeface="Consolas" panose="020B0609020204030204" pitchFamily="49" charset="0"/>
              </a:rPr>
              <a:t>{}</a:t>
            </a:r>
            <a:r>
              <a:rPr lang="zh-TW" altLang="en-US" sz="2200" dirty="0">
                <a:latin typeface="Consolas" panose="020B0609020204030204" pitchFamily="49" charset="0"/>
              </a:rPr>
              <a:t>並不在數列中！</a:t>
            </a:r>
            <a:r>
              <a:rPr lang="en-US" altLang="zh-TW" sz="2200" dirty="0">
                <a:latin typeface="Consolas" panose="020B0609020204030204" pitchFamily="49" charset="0"/>
              </a:rPr>
              <a:t>".format(target))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10E8B6F-925B-45E3-92EF-9519D466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06" y="501650"/>
            <a:ext cx="5698387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如果不使用</a:t>
            </a:r>
            <a:r>
              <a:rPr lang="en-US" altLang="zh-TW" dirty="0"/>
              <a:t>index</a:t>
            </a:r>
            <a:r>
              <a:rPr lang="zh-TW" altLang="en-US" dirty="0"/>
              <a:t>的話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E1F14D-B7B1-4641-8AFA-C1B43E23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556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5560536-E4E2-457D-93C0-D4220F99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444499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二分搜尋法範例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3C634-A7DC-4F50-AB13-DFBA282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id="{E04BA5C6-D845-4FD1-ABC2-F2A1D6CAE274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15" y="1282641"/>
            <a:ext cx="11204313" cy="4126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39AB51-3B0B-4E4D-BAB7-9D3AB6B3A8AE}"/>
                  </a:ext>
                </a:extLst>
              </p:cNvPr>
              <p:cNvSpPr/>
              <p:nvPr/>
            </p:nvSpPr>
            <p:spPr>
              <a:xfrm>
                <a:off x="3575951" y="5692841"/>
                <a:ext cx="5040098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3200" dirty="0"/>
                  <a:t>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320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zh-TW" altLang="en-US" sz="3200" i="0">
                        <a:latin typeface="Cambria Math" panose="02040503050406030204" pitchFamily="18" charset="0"/>
                      </a:rPr>
                      <m:t>arget</m:t>
                    </m:r>
                    <m:r>
                      <a:rPr lang="zh-TW" altLang="en-US" sz="3200" i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zh-TW" altLang="en-US" sz="3200" i="0">
                        <a:latin typeface="Cambria Math" panose="02040503050406030204" pitchFamily="18" charset="0"/>
                      </a:rPr>
                      <m:t>floor</m:t>
                    </m:r>
                    <m:d>
                      <m:dPr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TW" altLang="en-US" sz="32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zh-TW" altLang="en-US" sz="3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TW" altLang="en-US" sz="320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num>
                          <m:den>
                            <m:r>
                              <a:rPr lang="zh-TW" altLang="en-US" sz="3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TW" altLang="en-US" sz="3200" dirty="0">
                  <a:latin typeface="Quire Sans Pro Light" panose="020B0302040400020003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39AB51-3B0B-4E4D-BAB7-9D3AB6B3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51" y="5692841"/>
                <a:ext cx="5040098" cy="829330"/>
              </a:xfrm>
              <a:prstGeom prst="rect">
                <a:avLst/>
              </a:prstGeom>
              <a:blipFill>
                <a:blip r:embed="rId3"/>
                <a:stretch>
                  <a:fillRect l="-3148" b="-80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171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DA99B4-DB62-44D0-9E1D-AFE758B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83C359DB-3F23-44D9-8D9F-EC33BBCEE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8683" y="1636275"/>
            <a:ext cx="11034633" cy="4320000"/>
          </a:xfrm>
          <a:prstGeom prst="rect">
            <a:avLst/>
          </a:prstGeom>
        </p:spPr>
      </p:pic>
      <p:sp>
        <p:nvSpPr>
          <p:cNvPr id="6" name="標題 2">
            <a:extLst>
              <a:ext uri="{FF2B5EF4-FFF2-40B4-BE49-F238E27FC236}">
                <a16:creationId xmlns:a16="http://schemas.microsoft.com/office/drawing/2014/main" id="{DA8E45C3-5055-4E41-948C-734D413C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191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二分搜尋法範例</a:t>
            </a:r>
          </a:p>
        </p:txBody>
      </p:sp>
    </p:spTree>
    <p:extLst>
      <p:ext uri="{BB962C8B-B14F-4D97-AF65-F5344CB8AC3E}">
        <p14:creationId xmlns:p14="http://schemas.microsoft.com/office/powerpoint/2010/main" val="2663609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DA99B4-DB62-44D0-9E1D-AFE758B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DA8E45C3-5055-4E41-948C-734D413C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191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二分搜尋法範例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96DE7-F84B-4C01-82B2-76653588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FE95FB5C-14F1-4675-AF7E-F5DF2B8FE970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112" y="1757872"/>
            <a:ext cx="11357775" cy="43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5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DA99B4-DB62-44D0-9E1D-AFE758B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4C5AA-8981-490A-8187-6B3AF943219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DA8E45C3-5055-4E41-948C-734D413C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619125"/>
            <a:ext cx="3886200" cy="47307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二分搜尋法範例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09FB1-67DE-42E2-A5B4-411E9509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9E82329-BF8E-46F8-86EE-F585642318C9}"/>
              </a:ext>
            </a:extLst>
          </p:cNvPr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875" y="1717455"/>
            <a:ext cx="11574249" cy="44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74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31307448-8819-42C5-9B50-4828DDC91756}" vid="{F7811133-26C6-42A3-A2E1-89B472C6DFB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263</TotalTime>
  <Words>3554</Words>
  <Application>Microsoft Office PowerPoint</Application>
  <PresentationFormat>寬螢幕</PresentationFormat>
  <Paragraphs>316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9" baseType="lpstr">
      <vt:lpstr>STHupo</vt:lpstr>
      <vt:lpstr>微軟正黑體</vt:lpstr>
      <vt:lpstr>Arial</vt:lpstr>
      <vt:lpstr>Calibri</vt:lpstr>
      <vt:lpstr>Calibri Light</vt:lpstr>
      <vt:lpstr>Cambria Math</vt:lpstr>
      <vt:lpstr>Century Gothic</vt:lpstr>
      <vt:lpstr>Consolas</vt:lpstr>
      <vt:lpstr>Quire Sans Pro Light</vt:lpstr>
      <vt:lpstr>佈景主題1</vt:lpstr>
      <vt:lpstr> Class 7</vt:lpstr>
      <vt:lpstr>PowerPoint 簡報</vt:lpstr>
      <vt:lpstr>串列操作應用</vt:lpstr>
      <vt:lpstr>使用inDEX找出串列中資料項的索引值</vt:lpstr>
      <vt:lpstr>如果不使用index的話…</vt:lpstr>
      <vt:lpstr>二分搜尋法範例</vt:lpstr>
      <vt:lpstr>二分搜尋法範例</vt:lpstr>
      <vt:lpstr>二分搜尋法範例</vt:lpstr>
      <vt:lpstr>二分搜尋法範例</vt:lpstr>
      <vt:lpstr>二分搜尋法範例</vt:lpstr>
      <vt:lpstr>PowerPoint 簡報</vt:lpstr>
      <vt:lpstr>執行過程（找到資料）</vt:lpstr>
      <vt:lpstr>執行過程（找不到資料）</vt:lpstr>
      <vt:lpstr>找出最大值及其位置</vt:lpstr>
      <vt:lpstr>找出串列中最大值的演算流程</vt:lpstr>
      <vt:lpstr>手動找出最大值的python程式碼</vt:lpstr>
      <vt:lpstr>使用zip合併兩個串列資料</vt:lpstr>
      <vt:lpstr>執行結果</vt:lpstr>
      <vt:lpstr>使用巢狀迴圈合併兩個串列資料</vt:lpstr>
      <vt:lpstr>手工產生天干地支的程式碼</vt:lpstr>
      <vt:lpstr>使用zip產生天干地支（六十甲子）</vt:lpstr>
      <vt:lpstr>簡易轉換加密法</vt:lpstr>
      <vt:lpstr>簡易轉換加解密程式</vt:lpstr>
      <vt:lpstr>查表法加解密程式</vt:lpstr>
      <vt:lpstr>ENCODE字典內容</vt:lpstr>
      <vt:lpstr>DECODE字典內容</vt:lpstr>
      <vt:lpstr>換位法對照字串示意產生程式</vt:lpstr>
      <vt:lpstr>換位法加密程式</vt:lpstr>
      <vt:lpstr>換位法加解密程式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7</dc:title>
  <dc:creator>建祥 許</dc:creator>
  <cp:lastModifiedBy>建祥 許</cp:lastModifiedBy>
  <cp:revision>7</cp:revision>
  <dcterms:created xsi:type="dcterms:W3CDTF">2021-12-26T13:52:01Z</dcterms:created>
  <dcterms:modified xsi:type="dcterms:W3CDTF">2022-01-22T16:43:29Z</dcterms:modified>
</cp:coreProperties>
</file>