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52" d="100"/>
          <a:sy n="52" d="100"/>
        </p:scale>
        <p:origin x="8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DB14-6690-4433-B4EC-A1830FF12CE9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F1EA-C38D-4BD7-AA05-2C475212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300-F49F-4DD7-B5E5-9454154EEA71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8404436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B173-3A98-450A-A992-E43F802A8677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78103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37B-CCE2-4FE2-B49F-F99DC2385611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0002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F5C-DDA9-4EE0-BFFE-FFC826F4DAEE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247478571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325-6400-4E2F-BAB5-2985A515666E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842" y="721313"/>
            <a:ext cx="3886200" cy="473075"/>
          </a:xfrm>
        </p:spPr>
        <p:txBody>
          <a:bodyPr/>
          <a:lstStyle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78045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E2E-6C08-40E1-8E87-E35B3C83FF3D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6426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C156-E369-4FB2-8676-BA6DA56D314D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4147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F59-1A11-48E0-8CD6-39AA9BA194DE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1715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BEC-44CA-4D0A-8BB8-688A8BB3A306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9178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29D5-A0CE-486E-A9F4-018E0FBD8A47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45132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5352-CDF6-4854-BA86-635E13E9B26D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830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4171-0238-4F7B-951E-3B0A7069405F}" type="datetime1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A43B-67ED-4B3E-BF95-D4DDD80AF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13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9D3C4-44FF-4EE6-9AAE-B37479092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Class 8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46C259-2863-4678-9704-4F8531DDE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操作資料庫</a:t>
            </a:r>
          </a:p>
        </p:txBody>
      </p:sp>
    </p:spTree>
    <p:extLst>
      <p:ext uri="{BB962C8B-B14F-4D97-AF65-F5344CB8AC3E}">
        <p14:creationId xmlns:p14="http://schemas.microsoft.com/office/powerpoint/2010/main" val="223712307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F30A64-76F8-49D5-A3D1-0553D921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244" y="2529054"/>
            <a:ext cx="3623511" cy="1799891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UPDATE </a:t>
            </a:r>
            <a:r>
              <a:rPr lang="zh-TW" altLang="en-US" sz="2800" dirty="0">
                <a:latin typeface="Consolas" panose="020B0609020204030204" pitchFamily="49" charset="0"/>
              </a:rPr>
              <a:t>資料表名稱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SET </a:t>
            </a:r>
            <a:r>
              <a:rPr lang="zh-TW" altLang="en-US" sz="2800" dirty="0">
                <a:latin typeface="Consolas" panose="020B0609020204030204" pitchFamily="49" charset="0"/>
              </a:rPr>
              <a:t>欄位</a:t>
            </a:r>
            <a:r>
              <a:rPr lang="en-US" altLang="zh-TW" sz="2800" dirty="0">
                <a:latin typeface="Consolas" panose="020B0609020204030204" pitchFamily="49" charset="0"/>
              </a:rPr>
              <a:t>=</a:t>
            </a:r>
            <a:r>
              <a:rPr lang="zh-TW" altLang="en-US" sz="2800" dirty="0">
                <a:latin typeface="Consolas" panose="020B0609020204030204" pitchFamily="49" charset="0"/>
              </a:rPr>
              <a:t>更新的值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WHERE </a:t>
            </a:r>
            <a:r>
              <a:rPr lang="zh-TW" altLang="en-US" sz="2800" dirty="0">
                <a:latin typeface="Consolas" panose="020B0609020204030204" pitchFamily="49" charset="0"/>
              </a:rPr>
              <a:t>條件</a:t>
            </a:r>
            <a:r>
              <a:rPr lang="en-US" altLang="zh-TW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1236D-2455-4201-A4DA-D8C93E05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5474A1D-54DA-4E00-8B98-ED64D4A7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68" y="721313"/>
            <a:ext cx="4276474" cy="48184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更新資料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249564187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149D52-36E6-4055-9AE5-0E8A1C13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D9D059-6EA0-4EBD-B329-1788A356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3D76365-5D9C-409D-B8B1-234082B5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020" y="920796"/>
            <a:ext cx="5465095" cy="144961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db</a:t>
            </a:r>
            <a:r>
              <a:rPr lang="en-US" altLang="zh-TW" dirty="0"/>
              <a:t> browser for </a:t>
            </a:r>
            <a:r>
              <a:rPr lang="en-US" altLang="zh-TW" dirty="0" err="1"/>
              <a:t>sqlite</a:t>
            </a:r>
            <a:r>
              <a:rPr lang="zh-TW" altLang="en-US" dirty="0"/>
              <a:t>介面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3F24DE-44AA-445D-9A38-B2FF81FA3F61}"/>
              </a:ext>
            </a:extLst>
          </p:cNvPr>
          <p:cNvSpPr txBox="1"/>
          <p:nvPr/>
        </p:nvSpPr>
        <p:spPr>
          <a:xfrm>
            <a:off x="453189" y="296316"/>
            <a:ext cx="6874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資料庫操作</a:t>
            </a:r>
            <a:endParaRPr lang="zh-TW" altLang="en-US" sz="4400" b="1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8E030762-2CA9-4962-B080-18746588ABE2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1690237"/>
            <a:ext cx="8534399" cy="44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BEC50C-DA50-4B41-8C94-047ABD5F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2375AE-A358-45E5-B34E-E803FD0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44B5A4B-2E7E-4AFC-A2CF-83F6ADA6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063" y="721313"/>
            <a:ext cx="4468979" cy="48184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新建</a:t>
            </a:r>
            <a:r>
              <a:rPr lang="en-US" altLang="zh-TW" dirty="0"/>
              <a:t>school</a:t>
            </a:r>
            <a:r>
              <a:rPr lang="zh-TW" altLang="en-US" dirty="0"/>
              <a:t>資料庫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2A5FE8A0-5C62-40E2-BF74-01E1C59CF90C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30" y="1517294"/>
            <a:ext cx="8703340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91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89C0A9-6336-4C9A-84C4-5426B198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AFB8DF6-E9EA-4541-A257-6C27A633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12AAD3A-2AA1-4708-99F3-6E574125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611" y="721313"/>
            <a:ext cx="4260431" cy="4658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score</a:t>
            </a:r>
            <a:r>
              <a:rPr lang="zh-TW" altLang="en-US" dirty="0"/>
              <a:t>資料表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AFE4477-2AC2-4B94-875D-653C270B2615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3" y="681037"/>
            <a:ext cx="6342758" cy="59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97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7C5811-DA5F-4186-9D0E-15A38857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25A49B-DF6A-4D96-88D3-7642A44D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7669D6D-4CAF-432B-B0BD-DA438A56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305" y="721313"/>
            <a:ext cx="4757737" cy="4658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studata</a:t>
            </a:r>
            <a:r>
              <a:rPr lang="zh-TW" altLang="en-US" dirty="0"/>
              <a:t>資料表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0D2530-1727-41B9-9300-68A26752E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5" y="598912"/>
            <a:ext cx="6271130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008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735C08-5BB9-40A5-9358-FB5F599F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B23EA5-76B2-4B89-97C3-99A7E7BD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99A3E2-FB7A-4C7A-93A2-137C60E5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411" y="681037"/>
            <a:ext cx="4244389" cy="57809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資料表建立完成之後的摘要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42A0EE4-F638-49E8-8E3E-022B14CCB413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23" y="1661294"/>
            <a:ext cx="911135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07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052A0-1476-4AE8-91C3-498FC51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7328A49-0B34-4D01-87DF-D673FBF9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E65C5B-84E6-43F4-8864-CFE40439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779" y="681037"/>
            <a:ext cx="4485021" cy="5598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檢視、新建、以及刪除記錄的地方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71FF7954-7B84-4860-A5AA-1A36062F6DA6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31" y="1625294"/>
            <a:ext cx="9329137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2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2B06DCB-7659-4C94-9A98-26CD5DB34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79" y="1851862"/>
            <a:ext cx="98458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顯示學生成績表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* from score;")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field in row: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print("{}\</a:t>
            </a:r>
            <a:r>
              <a:rPr lang="en-US" altLang="zh-TW" sz="2800" dirty="0" err="1">
                <a:latin typeface="Consolas" panose="020B0609020204030204" pitchFamily="49" charset="0"/>
              </a:rPr>
              <a:t>t".format</a:t>
            </a:r>
            <a:r>
              <a:rPr lang="en-US" altLang="zh-TW" sz="2800" dirty="0">
                <a:latin typeface="Consolas" panose="020B0609020204030204" pitchFamily="49" charset="0"/>
              </a:rPr>
              <a:t>(field),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1CFBB0-4BC3-4656-A8F8-DF4CB3E0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3F5542E-3B96-4049-B427-C6C20A16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顯示學生成績表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324413-BD14-451C-B99D-ADBFB7896FA3}"/>
              </a:ext>
            </a:extLst>
          </p:cNvPr>
          <p:cNvSpPr txBox="1"/>
          <p:nvPr/>
        </p:nvSpPr>
        <p:spPr>
          <a:xfrm>
            <a:off x="629653" y="0"/>
            <a:ext cx="522571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資料庫初探</a:t>
            </a:r>
            <a:endParaRPr lang="en-US" altLang="zh-TW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64758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B2B383-C350-4716-AB81-5FA19BF1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42420"/>
            <a:ext cx="11614484" cy="4351338"/>
          </a:xfrm>
        </p:spPr>
        <p:txBody>
          <a:bodyPr/>
          <a:lstStyle/>
          <a:p>
            <a:pPr lvl="0"/>
            <a:r>
              <a:rPr lang="en-US" altLang="zh-TW" sz="2800" dirty="0"/>
              <a:t>1️⃣import sqlite3</a:t>
            </a:r>
            <a:endParaRPr lang="zh-TW" altLang="zh-TW" sz="2800" dirty="0"/>
          </a:p>
          <a:p>
            <a:pPr lvl="0"/>
            <a:r>
              <a:rPr lang="en-US" altLang="zh-TW" sz="2800" dirty="0"/>
              <a:t>2️⃣</a:t>
            </a:r>
            <a:r>
              <a:rPr lang="zh-TW" altLang="zh-TW" sz="2800" dirty="0"/>
              <a:t>使用</a:t>
            </a:r>
            <a:r>
              <a:rPr lang="en-US" altLang="zh-TW" sz="2800" dirty="0"/>
              <a:t>sqlite3.connect("</a:t>
            </a:r>
            <a:r>
              <a:rPr lang="zh-TW" altLang="zh-TW" sz="2800" dirty="0"/>
              <a:t>資料庫檔案路徑</a:t>
            </a:r>
            <a:r>
              <a:rPr lang="en-US" altLang="zh-TW" sz="2800" dirty="0"/>
              <a:t>")</a:t>
            </a:r>
            <a:r>
              <a:rPr lang="zh-TW" altLang="zh-TW" sz="2800" dirty="0"/>
              <a:t>，它會傳回一個指標，習慣上會使用</a:t>
            </a:r>
            <a:r>
              <a:rPr lang="en-US" altLang="zh-TW" sz="2800" dirty="0"/>
              <a:t>conn</a:t>
            </a:r>
            <a:r>
              <a:rPr lang="zh-TW" altLang="zh-TW" sz="2800" dirty="0"/>
              <a:t>這個變數來接收它。</a:t>
            </a:r>
          </a:p>
          <a:p>
            <a:pPr lvl="0"/>
            <a:r>
              <a:rPr lang="en-US" altLang="zh-TW" sz="2800" dirty="0"/>
              <a:t>3️⃣</a:t>
            </a:r>
            <a:r>
              <a:rPr lang="zh-TW" altLang="zh-TW" sz="2800" dirty="0"/>
              <a:t>利用前面所傳回的變數</a:t>
            </a:r>
            <a:r>
              <a:rPr lang="en-US" altLang="zh-TW" sz="2800" dirty="0"/>
              <a:t>conn</a:t>
            </a:r>
            <a:r>
              <a:rPr lang="zh-TW" altLang="zh-TW" sz="2800" dirty="0"/>
              <a:t>呼叫</a:t>
            </a:r>
            <a:r>
              <a:rPr lang="en-US" altLang="zh-TW" sz="2800" dirty="0"/>
              <a:t>execute</a:t>
            </a:r>
            <a:r>
              <a:rPr lang="zh-TW" altLang="zh-TW" sz="2800" dirty="0"/>
              <a:t>函數，函數中的內容就是</a:t>
            </a:r>
            <a:r>
              <a:rPr lang="en-US" altLang="zh-TW" sz="2800" dirty="0"/>
              <a:t>SQL</a:t>
            </a:r>
            <a:r>
              <a:rPr lang="zh-TW" altLang="zh-TW" sz="2800" dirty="0"/>
              <a:t>指令的字串。在</a:t>
            </a:r>
            <a:r>
              <a:rPr lang="en-US" altLang="zh-TW" sz="2800" dirty="0"/>
              <a:t>execute</a:t>
            </a:r>
            <a:r>
              <a:rPr lang="zh-TW" altLang="zh-TW" sz="2800" dirty="0"/>
              <a:t>執行之後，會傳回一個叫做</a:t>
            </a:r>
            <a:r>
              <a:rPr lang="en-US" altLang="zh-TW" sz="2800" dirty="0"/>
              <a:t>Cursor</a:t>
            </a:r>
            <a:r>
              <a:rPr lang="zh-TW" altLang="zh-TW" sz="2800" dirty="0"/>
              <a:t>的物件，它可以用來存取每一筆紀錄，也就是資料表中查詢結果的指標，由於會以列的型式來存取，因此習慣上在程式中會用</a:t>
            </a:r>
            <a:r>
              <a:rPr lang="en-US" altLang="zh-TW" sz="2800" dirty="0"/>
              <a:t>rows</a:t>
            </a:r>
            <a:r>
              <a:rPr lang="zh-TW" altLang="zh-TW" sz="2800" dirty="0"/>
              <a:t>或是</a:t>
            </a:r>
            <a:r>
              <a:rPr lang="en-US" altLang="zh-TW" sz="2800" dirty="0"/>
              <a:t>cursor</a:t>
            </a:r>
            <a:r>
              <a:rPr lang="zh-TW" altLang="zh-TW" sz="2800" dirty="0"/>
              <a:t>或是</a:t>
            </a:r>
            <a:r>
              <a:rPr lang="en-US" altLang="zh-TW" sz="2800" dirty="0"/>
              <a:t>c</a:t>
            </a:r>
            <a:r>
              <a:rPr lang="zh-TW" altLang="zh-TW" sz="2800" dirty="0"/>
              <a:t>這個變數來接收，在此程式例中是以</a:t>
            </a:r>
            <a:r>
              <a:rPr lang="en-US" altLang="zh-TW" sz="2800" dirty="0"/>
              <a:t>rows</a:t>
            </a:r>
            <a:r>
              <a:rPr lang="zh-TW" altLang="zh-TW" sz="2800" dirty="0"/>
              <a:t>來接收。</a:t>
            </a:r>
          </a:p>
          <a:p>
            <a:pPr lvl="0"/>
            <a:r>
              <a:rPr lang="en-US" altLang="zh-TW" sz="2800" dirty="0"/>
              <a:t>4️⃣</a:t>
            </a:r>
            <a:r>
              <a:rPr lang="zh-TW" altLang="zh-TW" sz="2800" dirty="0"/>
              <a:t>接著，可以使用迴圈的方式把每一列找出來使用。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B470E6-9C5E-4177-A06B-32915B11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F555D6B-7C68-4DDC-B6C4-4B5C1438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05" y="681037"/>
            <a:ext cx="4741695" cy="46580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操作</a:t>
            </a:r>
            <a:r>
              <a:rPr lang="en-US" altLang="zh-TW" dirty="0" err="1"/>
              <a:t>sqlite</a:t>
            </a:r>
            <a:r>
              <a:rPr lang="zh-TW" altLang="en-US" dirty="0"/>
              <a:t>資料庫標準步驟</a:t>
            </a:r>
          </a:p>
        </p:txBody>
      </p:sp>
    </p:spTree>
    <p:extLst>
      <p:ext uri="{BB962C8B-B14F-4D97-AF65-F5344CB8AC3E}">
        <p14:creationId xmlns:p14="http://schemas.microsoft.com/office/powerpoint/2010/main" val="13819761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3CF7565-4F78-40D8-AD6E-296BA9E8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5" y="456156"/>
            <a:ext cx="10515600" cy="6401844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latin typeface="Consolas" panose="020B0609020204030204" pitchFamily="49" charset="0"/>
              </a:rPr>
              <a:t>輸入學生成績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dbfile</a:t>
            </a:r>
            <a:r>
              <a:rPr lang="en-US" altLang="zh-TW" sz="2000" dirty="0">
                <a:latin typeface="Consolas" panose="020B0609020204030204" pitchFamily="49" charset="0"/>
              </a:rPr>
              <a:t> = "</a:t>
            </a:r>
            <a:r>
              <a:rPr lang="en-US" altLang="zh-TW" sz="2000" dirty="0" err="1">
                <a:latin typeface="Consolas" panose="020B0609020204030204" pitchFamily="49" charset="0"/>
              </a:rPr>
              <a:t>school.db</a:t>
            </a:r>
            <a:r>
              <a:rPr lang="en-US" altLang="zh-TW" sz="20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000" dirty="0" err="1">
                <a:latin typeface="Consolas" panose="020B0609020204030204" pitchFamily="49" charset="0"/>
              </a:rPr>
              <a:t>dbfile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stuno</a:t>
            </a:r>
            <a:r>
              <a:rPr lang="en-US" altLang="zh-TW" sz="2000" dirty="0">
                <a:latin typeface="Consolas" panose="020B0609020204030204" pitchFamily="49" charset="0"/>
              </a:rPr>
              <a:t> = input("</a:t>
            </a:r>
            <a:r>
              <a:rPr lang="zh-TW" altLang="en-US" sz="2000" dirty="0">
                <a:latin typeface="Consolas" panose="020B0609020204030204" pitchFamily="49" charset="0"/>
              </a:rPr>
              <a:t>學號：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chi = input("</a:t>
            </a:r>
            <a:r>
              <a:rPr lang="zh-TW" altLang="en-US" sz="2000" dirty="0">
                <a:latin typeface="Consolas" panose="020B0609020204030204" pitchFamily="49" charset="0"/>
              </a:rPr>
              <a:t>國文成績：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eng</a:t>
            </a:r>
            <a:r>
              <a:rPr lang="en-US" altLang="zh-TW" sz="2000" dirty="0">
                <a:latin typeface="Consolas" panose="020B0609020204030204" pitchFamily="49" charset="0"/>
              </a:rPr>
              <a:t> = input("</a:t>
            </a:r>
            <a:r>
              <a:rPr lang="zh-TW" altLang="en-US" sz="2000" dirty="0">
                <a:latin typeface="Consolas" panose="020B0609020204030204" pitchFamily="49" charset="0"/>
              </a:rPr>
              <a:t>英文成績：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mat = input("</a:t>
            </a:r>
            <a:r>
              <a:rPr lang="zh-TW" altLang="en-US" sz="2000" dirty="0">
                <a:latin typeface="Consolas" panose="020B0609020204030204" pitchFamily="49" charset="0"/>
              </a:rPr>
              <a:t>數學成績：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his = input("</a:t>
            </a:r>
            <a:r>
              <a:rPr lang="zh-TW" altLang="en-US" sz="2000" dirty="0">
                <a:latin typeface="Consolas" panose="020B0609020204030204" pitchFamily="49" charset="0"/>
              </a:rPr>
              <a:t>歷史成績：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geo = input("</a:t>
            </a:r>
            <a:r>
              <a:rPr lang="zh-TW" altLang="en-US" sz="2000" dirty="0">
                <a:latin typeface="Consolas" panose="020B0609020204030204" pitchFamily="49" charset="0"/>
              </a:rPr>
              <a:t>地理成績：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sql_str</a:t>
            </a:r>
            <a:r>
              <a:rPr lang="en-US" altLang="zh-TW" sz="2000" dirty="0">
                <a:latin typeface="Consolas" panose="020B0609020204030204" pitchFamily="49" charset="0"/>
              </a:rPr>
              <a:t> = "insert into score(</a:t>
            </a:r>
            <a:r>
              <a:rPr lang="en-US" altLang="zh-TW" sz="2000" dirty="0" err="1">
                <a:latin typeface="Consolas" panose="020B0609020204030204" pitchFamily="49" charset="0"/>
              </a:rPr>
              <a:t>stuno</a:t>
            </a:r>
            <a:r>
              <a:rPr lang="en-US" altLang="zh-TW" sz="2000" dirty="0">
                <a:latin typeface="Consolas" panose="020B0609020204030204" pitchFamily="49" charset="0"/>
              </a:rPr>
              <a:t>, chi, </a:t>
            </a:r>
            <a:r>
              <a:rPr lang="en-US" altLang="zh-TW" sz="2000" dirty="0" err="1">
                <a:latin typeface="Consolas" panose="020B0609020204030204" pitchFamily="49" charset="0"/>
              </a:rPr>
              <a:t>eng</a:t>
            </a:r>
            <a:r>
              <a:rPr lang="en-US" altLang="zh-TW" sz="2000" dirty="0">
                <a:latin typeface="Consolas" panose="020B0609020204030204" pitchFamily="49" charset="0"/>
              </a:rPr>
              <a:t>, mat, his, geo) values('{}',{},{},{},{},{});".format(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stuno</a:t>
            </a:r>
            <a:r>
              <a:rPr lang="en-US" altLang="zh-TW" sz="2000" dirty="0">
                <a:latin typeface="Consolas" panose="020B0609020204030204" pitchFamily="49" charset="0"/>
              </a:rPr>
              <a:t>, chi, </a:t>
            </a:r>
            <a:r>
              <a:rPr lang="en-US" altLang="zh-TW" sz="2000" dirty="0" err="1">
                <a:latin typeface="Consolas" panose="020B0609020204030204" pitchFamily="49" charset="0"/>
              </a:rPr>
              <a:t>eng</a:t>
            </a:r>
            <a:r>
              <a:rPr lang="en-US" altLang="zh-TW" sz="2000" dirty="0">
                <a:latin typeface="Consolas" panose="020B0609020204030204" pitchFamily="49" charset="0"/>
              </a:rPr>
              <a:t>, mat, his, geo)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sql_str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conn.commit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5696C-CE64-4D81-A9C2-D3C39E68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EED7E4B-117B-46D2-93EB-42675991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822" y="456156"/>
            <a:ext cx="5992978" cy="449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把學生成績存入資料庫中</a:t>
            </a:r>
          </a:p>
        </p:txBody>
      </p:sp>
    </p:spTree>
    <p:extLst>
      <p:ext uri="{BB962C8B-B14F-4D97-AF65-F5344CB8AC3E}">
        <p14:creationId xmlns:p14="http://schemas.microsoft.com/office/powerpoint/2010/main" val="28356234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F8763D-88CC-4A68-A027-B663D576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24EDDB-00A1-4DD7-9A5F-00AD56DC30A7}"/>
              </a:ext>
            </a:extLst>
          </p:cNvPr>
          <p:cNvSpPr txBox="1"/>
          <p:nvPr/>
        </p:nvSpPr>
        <p:spPr>
          <a:xfrm>
            <a:off x="5125452" y="2213282"/>
            <a:ext cx="743551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資料庫操作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資料庫初探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資料表操作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319451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7502049-BD29-43A8-9FE7-467F309B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987"/>
            <a:ext cx="10515600" cy="67214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輸入學生資料表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學號：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while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!="-1":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name = input("</a:t>
            </a:r>
            <a:r>
              <a:rPr lang="zh-TW" altLang="en-US" sz="2800" dirty="0">
                <a:latin typeface="Consolas" panose="020B0609020204030204" pitchFamily="49" charset="0"/>
              </a:rPr>
              <a:t>姓名：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gender = input("</a:t>
            </a:r>
            <a:r>
              <a:rPr lang="zh-TW" altLang="en-US" sz="2800" dirty="0">
                <a:latin typeface="Consolas" panose="020B0609020204030204" pitchFamily="49" charset="0"/>
              </a:rPr>
              <a:t>性別：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clsno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班級編號：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tel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電話：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pid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家長身份證字號：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"insert into </a:t>
            </a:r>
            <a:r>
              <a:rPr lang="en-US" altLang="zh-TW" sz="2800" dirty="0" err="1">
                <a:latin typeface="Consolas" panose="020B0609020204030204" pitchFamily="49" charset="0"/>
              </a:rPr>
              <a:t>studata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, name, gender, </a:t>
            </a:r>
            <a:r>
              <a:rPr lang="en-US" altLang="zh-TW" sz="2800" dirty="0" err="1">
                <a:latin typeface="Consolas" panose="020B0609020204030204" pitchFamily="49" charset="0"/>
              </a:rPr>
              <a:t>clsno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tel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pid</a:t>
            </a:r>
            <a:r>
              <a:rPr lang="en-US" altLang="zh-TW" sz="2800" dirty="0">
                <a:latin typeface="Consolas" panose="020B0609020204030204" pitchFamily="49" charset="0"/>
              </a:rPr>
              <a:t>) values('{}','{}','{}','{}','{}','{}');".format(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, name, gender, </a:t>
            </a:r>
            <a:r>
              <a:rPr lang="en-US" altLang="zh-TW" sz="2800" dirty="0" err="1">
                <a:latin typeface="Consolas" panose="020B0609020204030204" pitchFamily="49" charset="0"/>
              </a:rPr>
              <a:t>clsno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tel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pid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學號：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conn.commit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025954-2808-4024-AA1F-6B5864D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63F7D6D-45FC-4A56-BA48-82B1E9B9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347" y="681037"/>
            <a:ext cx="5030453" cy="4978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把連續多筆學生成績存入資料庫中</a:t>
            </a:r>
          </a:p>
        </p:txBody>
      </p:sp>
    </p:spTree>
    <p:extLst>
      <p:ext uri="{BB962C8B-B14F-4D97-AF65-F5344CB8AC3E}">
        <p14:creationId xmlns:p14="http://schemas.microsoft.com/office/powerpoint/2010/main" val="423525959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8D9270-3D88-4103-9C47-34F0B44B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1" y="1564941"/>
            <a:ext cx="11196137" cy="507005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顯示學生的完整成績表（含總分及平均）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, chi, 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, mat, his, geo, </a:t>
            </a:r>
            <a:r>
              <a:rPr lang="en-US" altLang="zh-TW" sz="2800" dirty="0" err="1">
                <a:latin typeface="Consolas" panose="020B0609020204030204" pitchFamily="49" charset="0"/>
              </a:rPr>
              <a:t>chi+eng+mat+his+geo</a:t>
            </a:r>
            <a:r>
              <a:rPr lang="en-US" altLang="zh-TW" sz="2800" dirty="0">
                <a:latin typeface="Consolas" panose="020B0609020204030204" pitchFamily="49" charset="0"/>
              </a:rPr>
              <a:t>, (</a:t>
            </a:r>
            <a:r>
              <a:rPr lang="en-US" altLang="zh-TW" sz="2800" dirty="0" err="1">
                <a:latin typeface="Consolas" panose="020B0609020204030204" pitchFamily="49" charset="0"/>
              </a:rPr>
              <a:t>chi+eng+mat+his+geo</a:t>
            </a:r>
            <a:r>
              <a:rPr lang="en-US" altLang="zh-TW" sz="2800" dirty="0">
                <a:latin typeface="Consolas" panose="020B0609020204030204" pitchFamily="49" charset="0"/>
              </a:rPr>
              <a:t>)/5 from score;")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學號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國文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英文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數學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歷史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地理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總分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平均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field in row: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print("{}\</a:t>
            </a:r>
            <a:r>
              <a:rPr lang="en-US" altLang="zh-TW" sz="2800" dirty="0" err="1">
                <a:latin typeface="Consolas" panose="020B0609020204030204" pitchFamily="49" charset="0"/>
              </a:rPr>
              <a:t>t".format</a:t>
            </a:r>
            <a:r>
              <a:rPr lang="en-US" altLang="zh-TW" sz="2800" dirty="0">
                <a:latin typeface="Consolas" panose="020B0609020204030204" pitchFamily="49" charset="0"/>
              </a:rPr>
              <a:t>(field),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9D4347-94B7-4842-A3D1-FCC8FFBC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BCBCD3-DF32-42B0-BDA7-F3BEB1C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811" y="721314"/>
            <a:ext cx="4565231" cy="38559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從資料庫讀取成績並加以計算後顯示</a:t>
            </a:r>
          </a:p>
        </p:txBody>
      </p:sp>
    </p:spTree>
    <p:extLst>
      <p:ext uri="{BB962C8B-B14F-4D97-AF65-F5344CB8AC3E}">
        <p14:creationId xmlns:p14="http://schemas.microsoft.com/office/powerpoint/2010/main" val="4170762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CA7A5F-DD32-40DB-9711-8D389E4A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A9021B-EC78-4D68-B26D-489B1ED1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0544136-BAB7-4872-80CE-566A0DE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B8E8E47-6A54-4B49-92E3-1957F4144352}"/>
              </a:ext>
            </a:extLst>
          </p:cNvPr>
          <p:cNvGrpSpPr/>
          <p:nvPr/>
        </p:nvGrpSpPr>
        <p:grpSpPr>
          <a:xfrm>
            <a:off x="2087341" y="1646238"/>
            <a:ext cx="7894859" cy="4453553"/>
            <a:chOff x="6465724" y="1729440"/>
            <a:chExt cx="4048444" cy="1526203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3E4768E4-29C6-4EDF-957C-34DF9FC1FE85}"/>
                </a:ext>
              </a:extLst>
            </p:cNvPr>
            <p:cNvSpPr/>
            <p:nvPr/>
          </p:nvSpPr>
          <p:spPr>
            <a:xfrm>
              <a:off x="6465724" y="1729440"/>
              <a:ext cx="4048444" cy="1526203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8BCF9EB2-BCD0-43AB-B710-933C73053E86}"/>
                </a:ext>
              </a:extLst>
            </p:cNvPr>
            <p:cNvSpPr txBox="1">
              <a:spLocks/>
            </p:cNvSpPr>
            <p:nvPr/>
          </p:nvSpPr>
          <p:spPr>
            <a:xfrm>
              <a:off x="6649088" y="1996974"/>
              <a:ext cx="3744512" cy="1079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2400" dirty="0">
                  <a:latin typeface="Consolas" panose="020B0609020204030204" pitchFamily="49" charset="0"/>
                </a:rPr>
                <a:t>學號	國文	英文	數學	歷史	地理	總分	平均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A23001	80	 98	 34 	 55    67     334    66							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A23002	89	 99    45   	 89	90	 412    82				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A23003	89	 90	87	 88	90	 444	 88							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A23004	99	 89	90	 99	100	 477    95							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A23005	89	 56	88	 90	52	 375    75					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26595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C8ABC89-FB5F-4A9A-9E81-F069DE2B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顯示學生各科的平均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, avg(chi), avg(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), avg(mat), avg(his), avg(geo) from score;")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學號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國文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英文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數學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歷史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地理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field in row: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print("{}\</a:t>
            </a:r>
            <a:r>
              <a:rPr lang="en-US" altLang="zh-TW" sz="2800" dirty="0" err="1">
                <a:latin typeface="Consolas" panose="020B0609020204030204" pitchFamily="49" charset="0"/>
              </a:rPr>
              <a:t>t".format</a:t>
            </a:r>
            <a:r>
              <a:rPr lang="en-US" altLang="zh-TW" sz="2800" dirty="0">
                <a:latin typeface="Consolas" panose="020B0609020204030204" pitchFamily="49" charset="0"/>
              </a:rPr>
              <a:t>(field),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BCA405-ADA3-4205-968D-16FAA635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570B92-473B-4E25-BBAA-1D82B70E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26" y="721313"/>
            <a:ext cx="4902116" cy="43371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SQL</a:t>
            </a:r>
            <a:r>
              <a:rPr lang="zh-TW" altLang="en-US" dirty="0"/>
              <a:t>的聚合函數計算各科平均成績</a:t>
            </a:r>
          </a:p>
        </p:txBody>
      </p:sp>
    </p:spTree>
    <p:extLst>
      <p:ext uri="{BB962C8B-B14F-4D97-AF65-F5344CB8AC3E}">
        <p14:creationId xmlns:p14="http://schemas.microsoft.com/office/powerpoint/2010/main" val="121880577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9E27B-B6FD-4BA2-8D18-01711F55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665037"/>
            <a:ext cx="1204762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依姓名顯示成績表</a:t>
            </a:r>
            <a:r>
              <a:rPr lang="en-US" altLang="zh-TW" sz="2800" dirty="0">
                <a:latin typeface="Consolas" panose="020B0609020204030204" pitchFamily="49" charset="0"/>
              </a:rPr>
              <a:t>--</a:t>
            </a:r>
            <a:r>
              <a:rPr lang="zh-TW" altLang="en-US" sz="2800" dirty="0">
                <a:latin typeface="Consolas" panose="020B0609020204030204" pitchFamily="49" charset="0"/>
              </a:rPr>
              <a:t>使用</a:t>
            </a:r>
            <a:r>
              <a:rPr lang="en-US" altLang="zh-TW" sz="2800" dirty="0">
                <a:latin typeface="Consolas" panose="020B0609020204030204" pitchFamily="49" charset="0"/>
              </a:rPr>
              <a:t>INNER JOIN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studata.name, </a:t>
            </a:r>
            <a:r>
              <a:rPr lang="en-US" altLang="zh-TW" sz="2800" dirty="0" err="1">
                <a:latin typeface="Consolas" panose="020B0609020204030204" pitchFamily="49" charset="0"/>
              </a:rPr>
              <a:t>score.chi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score.eng</a:t>
            </a:r>
            <a:r>
              <a:rPr lang="en-US" altLang="zh-TW" sz="2800" dirty="0">
                <a:latin typeface="Consolas" panose="020B0609020204030204" pitchFamily="49" charset="0"/>
              </a:rPr>
              <a:t> from score inner join </a:t>
            </a:r>
            <a:r>
              <a:rPr lang="en-US" altLang="zh-TW" sz="2800" dirty="0" err="1">
                <a:latin typeface="Consolas" panose="020B0609020204030204" pitchFamily="49" charset="0"/>
              </a:rPr>
              <a:t>studata</a:t>
            </a:r>
            <a:r>
              <a:rPr lang="en-US" altLang="zh-TW" sz="2800" dirty="0">
                <a:latin typeface="Consolas" panose="020B0609020204030204" pitchFamily="49" charset="0"/>
              </a:rPr>
              <a:t> on </a:t>
            </a:r>
            <a:r>
              <a:rPr lang="en-US" altLang="zh-TW" sz="2800" dirty="0" err="1">
                <a:latin typeface="Consolas" panose="020B0609020204030204" pitchFamily="49" charset="0"/>
              </a:rPr>
              <a:t>score.stuno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studata.stuno</a:t>
            </a:r>
            <a:r>
              <a:rPr lang="en-US" altLang="zh-TW" sz="2800" dirty="0">
                <a:latin typeface="Consolas" panose="020B0609020204030204" pitchFamily="49" charset="0"/>
              </a:rPr>
              <a:t>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field in row: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print("{}\</a:t>
            </a:r>
            <a:r>
              <a:rPr lang="en-US" altLang="zh-TW" sz="2800" dirty="0" err="1">
                <a:latin typeface="Consolas" panose="020B0609020204030204" pitchFamily="49" charset="0"/>
              </a:rPr>
              <a:t>t".format</a:t>
            </a:r>
            <a:r>
              <a:rPr lang="en-US" altLang="zh-TW" sz="2800" dirty="0">
                <a:latin typeface="Consolas" panose="020B0609020204030204" pitchFamily="49" charset="0"/>
              </a:rPr>
              <a:t>(field),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51B6BF-6043-4526-92B8-AE5C3D1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194AA90-F7F1-488E-AB1B-195D565F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4" y="629485"/>
            <a:ext cx="5727032" cy="51334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inner join</a:t>
            </a:r>
            <a:r>
              <a:rPr lang="zh-TW" altLang="en-US" dirty="0"/>
              <a:t>顯示</a:t>
            </a:r>
            <a:br>
              <a:rPr lang="en-US" altLang="zh-TW" dirty="0"/>
            </a:br>
            <a:r>
              <a:rPr lang="zh-TW" altLang="en-US" dirty="0"/>
              <a:t>來自於</a:t>
            </a:r>
            <a:r>
              <a:rPr lang="en-US" altLang="zh-TW" dirty="0"/>
              <a:t>2</a:t>
            </a:r>
            <a:r>
              <a:rPr lang="zh-TW" altLang="en-US" dirty="0"/>
              <a:t>張資料表的內容</a:t>
            </a:r>
          </a:p>
        </p:txBody>
      </p:sp>
    </p:spTree>
    <p:extLst>
      <p:ext uri="{BB962C8B-B14F-4D97-AF65-F5344CB8AC3E}">
        <p14:creationId xmlns:p14="http://schemas.microsoft.com/office/powerpoint/2010/main" val="224855064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4B7634-17A2-4D2B-9797-41EBE4F0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68" y="304800"/>
            <a:ext cx="11161295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成績修改程式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請輸入想要修改成績的學號：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, chi, 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, mat, his, geo from score where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='{}'".format(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 = </a:t>
            </a:r>
            <a:r>
              <a:rPr lang="en-US" altLang="zh-TW" sz="2800" dirty="0" err="1">
                <a:latin typeface="Consolas" panose="020B0609020204030204" pitchFamily="49" charset="0"/>
              </a:rPr>
              <a:t>rows.fetchone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if row is not None: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學號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國文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英文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數學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歷史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地理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field in row: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print("{}\</a:t>
            </a:r>
            <a:r>
              <a:rPr lang="en-US" altLang="zh-TW" sz="2800" dirty="0" err="1">
                <a:latin typeface="Consolas" panose="020B0609020204030204" pitchFamily="49" charset="0"/>
              </a:rPr>
              <a:t>t".format</a:t>
            </a:r>
            <a:r>
              <a:rPr lang="en-US" altLang="zh-TW" sz="2800" dirty="0">
                <a:latin typeface="Consolas" panose="020B0609020204030204" pitchFamily="49" charset="0"/>
              </a:rPr>
              <a:t>(field),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chi = input("</a:t>
            </a:r>
            <a:r>
              <a:rPr lang="zh-TW" altLang="en-US" sz="2800" dirty="0">
                <a:latin typeface="Consolas" panose="020B0609020204030204" pitchFamily="49" charset="0"/>
              </a:rPr>
              <a:t>國文</a:t>
            </a:r>
            <a:r>
              <a:rPr lang="en-US" altLang="zh-TW" sz="2800" dirty="0">
                <a:latin typeface="Consolas" panose="020B0609020204030204" pitchFamily="49" charset="0"/>
              </a:rPr>
              <a:t>=")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英文</a:t>
            </a:r>
            <a:r>
              <a:rPr lang="en-US" altLang="zh-TW" sz="2800" dirty="0">
                <a:latin typeface="Consolas" panose="020B0609020204030204" pitchFamily="49" charset="0"/>
              </a:rPr>
              <a:t>=")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mat = input("</a:t>
            </a:r>
            <a:r>
              <a:rPr lang="zh-TW" altLang="en-US" sz="2800" dirty="0">
                <a:latin typeface="Consolas" panose="020B0609020204030204" pitchFamily="49" charset="0"/>
              </a:rPr>
              <a:t>數學</a:t>
            </a:r>
            <a:r>
              <a:rPr lang="en-US" altLang="zh-TW" sz="2800" dirty="0">
                <a:latin typeface="Consolas" panose="020B0609020204030204" pitchFamily="49" charset="0"/>
              </a:rPr>
              <a:t>=")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his = input("</a:t>
            </a:r>
            <a:r>
              <a:rPr lang="zh-TW" altLang="en-US" sz="2800" dirty="0">
                <a:latin typeface="Consolas" panose="020B0609020204030204" pitchFamily="49" charset="0"/>
              </a:rPr>
              <a:t>歷史</a:t>
            </a:r>
            <a:r>
              <a:rPr lang="en-US" altLang="zh-TW" sz="2800" dirty="0">
                <a:latin typeface="Consolas" panose="020B0609020204030204" pitchFamily="49" charset="0"/>
              </a:rPr>
              <a:t>=")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geo = input("</a:t>
            </a:r>
            <a:r>
              <a:rPr lang="zh-TW" altLang="en-US" sz="2800" dirty="0">
                <a:latin typeface="Consolas" panose="020B0609020204030204" pitchFamily="49" charset="0"/>
              </a:rPr>
              <a:t>地理</a:t>
            </a:r>
            <a:r>
              <a:rPr lang="en-US" altLang="zh-TW" sz="2800" dirty="0">
                <a:latin typeface="Consolas" panose="020B0609020204030204" pitchFamily="49" charset="0"/>
              </a:rPr>
              <a:t>=")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 = "update score set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='{}', chi={}, 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={}, mat={}, his={}, geo={} where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='{}';".format(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, chi, 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, mat, his, geo, 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sql_str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conn.commit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6FAD3E-18FA-49CF-A657-C2CD7EAA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6F7FF23-E62E-41AF-8003-89F6039C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716" y="721313"/>
            <a:ext cx="4982326" cy="4978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更新學生的成績資料</a:t>
            </a:r>
          </a:p>
        </p:txBody>
      </p:sp>
    </p:spTree>
    <p:extLst>
      <p:ext uri="{BB962C8B-B14F-4D97-AF65-F5344CB8AC3E}">
        <p14:creationId xmlns:p14="http://schemas.microsoft.com/office/powerpoint/2010/main" val="304076235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D249B8-702B-42DC-A38F-E6BFC775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1C23D8-D422-43C3-B5D7-6F8FCBB5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6C5FB-2750-42CF-A5BF-DD58C19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與</a:t>
            </a:r>
            <a:r>
              <a:rPr lang="en-US" altLang="zh-TW" dirty="0" err="1"/>
              <a:t>sqlite</a:t>
            </a:r>
            <a:r>
              <a:rPr lang="zh-TW" altLang="en-US" dirty="0"/>
              <a:t>資料型態差異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9283C0-0CA2-425C-A6C8-F8105A2C227B}"/>
              </a:ext>
            </a:extLst>
          </p:cNvPr>
          <p:cNvSpPr txBox="1"/>
          <p:nvPr/>
        </p:nvSpPr>
        <p:spPr>
          <a:xfrm>
            <a:off x="533400" y="296316"/>
            <a:ext cx="51294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資料表操作</a:t>
            </a:r>
            <a:endParaRPr lang="zh-TW" altLang="en-US" sz="4400" b="1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A9D93636-D679-4C2F-AFEF-8C81CA2FE55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8" y="2278005"/>
            <a:ext cx="11402524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04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FC36E4-5E43-4419-9CA9-AA4BFF63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569993-83B5-4129-8E63-2F252302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72C1F3E-B12D-4678-A738-302AD825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495" y="833608"/>
            <a:ext cx="5736305" cy="40163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sqlite3.connection</a:t>
            </a:r>
            <a:r>
              <a:rPr lang="zh-TW" altLang="en-US" dirty="0"/>
              <a:t>類別常用函數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ED10F2F8-372E-478B-B2CA-14178C31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" y="1955123"/>
            <a:ext cx="11321935" cy="43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8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CF05E5-42F6-4865-9252-AE6F691A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237" y="1841667"/>
            <a:ext cx="7439526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cur = </a:t>
            </a:r>
            <a:r>
              <a:rPr lang="en-US" altLang="zh-TW" sz="2800" dirty="0" err="1">
                <a:latin typeface="Consolas" panose="020B0609020204030204" pitchFamily="49" charset="0"/>
              </a:rPr>
              <a:t>conn.cursor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cur.execute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* from score;")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print(type(</a:t>
            </a:r>
            <a:r>
              <a:rPr lang="en-US" altLang="zh-TW" sz="2800" dirty="0" err="1">
                <a:latin typeface="Consolas" panose="020B0609020204030204" pitchFamily="49" charset="0"/>
              </a:rPr>
              <a:t>cur.fetchone</a:t>
            </a:r>
            <a:r>
              <a:rPr lang="en-US" altLang="zh-TW" sz="2800" dirty="0">
                <a:latin typeface="Consolas" panose="020B0609020204030204" pitchFamily="49" charset="0"/>
              </a:rPr>
              <a:t>()))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cur.fetchone</a:t>
            </a:r>
            <a:r>
              <a:rPr lang="en-US" altLang="zh-TW" sz="28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29B8E8-7D17-4055-A709-D297E599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3430891-AF33-45BE-AB50-F933E73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558" y="440406"/>
            <a:ext cx="6474242" cy="79483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cursor</a:t>
            </a:r>
            <a:r>
              <a:rPr lang="zh-TW" altLang="en-US" dirty="0"/>
              <a:t>物件操作資料庫</a:t>
            </a:r>
          </a:p>
        </p:txBody>
      </p:sp>
    </p:spTree>
    <p:extLst>
      <p:ext uri="{BB962C8B-B14F-4D97-AF65-F5344CB8AC3E}">
        <p14:creationId xmlns:p14="http://schemas.microsoft.com/office/powerpoint/2010/main" val="183032986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A4FCDD-24CB-472F-8AB1-2D2505A7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10D13F-1D27-4FD8-82C3-6D410479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E71FF2-9C4B-45E8-AF2D-43FFB59A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F35951-A373-454A-9627-07165D4F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1" y="260748"/>
            <a:ext cx="11217137" cy="63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271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366F9F-A058-4AB1-9BD4-19CC0B5B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1C483F-DA7F-4D6A-A915-A7ADC3C3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7CE0713-6E1B-4B32-B23C-41B22E4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499"/>
            <a:ext cx="3886200" cy="473075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04CCD8EA-63BA-410F-A8FA-76D4370F428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3" y="2137172"/>
            <a:ext cx="10958054" cy="3193256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D2162F22-B0D4-4B8A-974D-2218F2D02731}"/>
              </a:ext>
            </a:extLst>
          </p:cNvPr>
          <p:cNvSpPr txBox="1">
            <a:spLocks/>
          </p:cNvSpPr>
          <p:nvPr/>
        </p:nvSpPr>
        <p:spPr>
          <a:xfrm>
            <a:off x="7467600" y="590570"/>
            <a:ext cx="388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成績資料表</a:t>
            </a:r>
          </a:p>
        </p:txBody>
      </p:sp>
    </p:spTree>
    <p:extLst>
      <p:ext uri="{BB962C8B-B14F-4D97-AF65-F5344CB8AC3E}">
        <p14:creationId xmlns:p14="http://schemas.microsoft.com/office/powerpoint/2010/main" val="3415091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6C1C8DF-4179-49BD-A753-FAC47FD8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468" y="1825625"/>
            <a:ext cx="72630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cur = </a:t>
            </a:r>
            <a:r>
              <a:rPr lang="en-US" altLang="zh-TW" sz="2800" dirty="0" err="1">
                <a:latin typeface="Consolas" panose="020B0609020204030204" pitchFamily="49" charset="0"/>
              </a:rPr>
              <a:t>conn.cursor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cur.execute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* from score;")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first3_records = </a:t>
            </a:r>
            <a:r>
              <a:rPr lang="en-US" altLang="zh-TW" sz="2800" dirty="0" err="1">
                <a:latin typeface="Consolas" panose="020B0609020204030204" pitchFamily="49" charset="0"/>
              </a:rPr>
              <a:t>cur.fetchmany</a:t>
            </a:r>
            <a:r>
              <a:rPr lang="en-US" altLang="zh-TW" sz="28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all_records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cur.fetchall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print(first3_records)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all_records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E5ECF8-F056-43A4-B056-97A390C6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1052E37-9DE0-4520-8AE4-EC6C87C4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21" y="681037"/>
            <a:ext cx="6602579" cy="61018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cursor</a:t>
            </a:r>
            <a:r>
              <a:rPr lang="zh-TW" altLang="en-US" dirty="0"/>
              <a:t>物件操作資料庫</a:t>
            </a:r>
          </a:p>
        </p:txBody>
      </p:sp>
    </p:spTree>
    <p:extLst>
      <p:ext uri="{BB962C8B-B14F-4D97-AF65-F5344CB8AC3E}">
        <p14:creationId xmlns:p14="http://schemas.microsoft.com/office/powerpoint/2010/main" val="403783008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3570B43-97FD-4FD8-86FA-965ECE0D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52" y="774371"/>
            <a:ext cx="8610600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conn.execute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* from score;")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print(type(rows))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dir</a:t>
            </a:r>
            <a:r>
              <a:rPr lang="en-US" altLang="zh-TW" sz="2800" dirty="0">
                <a:latin typeface="Consolas" panose="020B0609020204030204" pitchFamily="49" charset="0"/>
              </a:rPr>
              <a:t>(rows))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print(type(</a:t>
            </a:r>
            <a:r>
              <a:rPr lang="en-US" altLang="zh-TW" sz="2800" dirty="0" err="1">
                <a:latin typeface="Consolas" panose="020B0609020204030204" pitchFamily="49" charset="0"/>
              </a:rPr>
              <a:t>rows.fetchone</a:t>
            </a:r>
            <a:r>
              <a:rPr lang="en-US" altLang="zh-TW" sz="2800" dirty="0">
                <a:latin typeface="Consolas" panose="020B0609020204030204" pitchFamily="49" charset="0"/>
              </a:rPr>
              <a:t>()))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503383-5159-4977-969B-914D7786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44C010E-FFA9-4B6F-B0AE-216A5D0F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05" y="681037"/>
            <a:ext cx="4741695" cy="4497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raw</a:t>
            </a:r>
            <a:r>
              <a:rPr lang="zh-TW" altLang="en-US" dirty="0"/>
              <a:t>物件操作資料庫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EC757F9-B82A-4216-9208-71F3C40CA46D}"/>
              </a:ext>
            </a:extLst>
          </p:cNvPr>
          <p:cNvGrpSpPr/>
          <p:nvPr/>
        </p:nvGrpSpPr>
        <p:grpSpPr>
          <a:xfrm>
            <a:off x="5532521" y="2850953"/>
            <a:ext cx="6659479" cy="3994910"/>
            <a:chOff x="6649088" y="1996974"/>
            <a:chExt cx="3951568" cy="1172249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9EF21AB7-2EC6-49C2-AA17-93096557F73A}"/>
                </a:ext>
              </a:extLst>
            </p:cNvPr>
            <p:cNvSpPr/>
            <p:nvPr/>
          </p:nvSpPr>
          <p:spPr>
            <a:xfrm>
              <a:off x="6649088" y="1996974"/>
              <a:ext cx="3951568" cy="1172249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FF76C878-D787-489D-888E-0BFCF960A6A9}"/>
                </a:ext>
              </a:extLst>
            </p:cNvPr>
            <p:cNvSpPr txBox="1">
              <a:spLocks/>
            </p:cNvSpPr>
            <p:nvPr/>
          </p:nvSpPr>
          <p:spPr>
            <a:xfrm>
              <a:off x="6649088" y="1996974"/>
              <a:ext cx="3744512" cy="10531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&lt;class 'sqlite3.Cursor'&gt;</a:t>
              </a:r>
              <a:endParaRPr lang="zh-TW" altLang="zh-TW" sz="1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['__class__',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delattr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dir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'__doc__', '__eq__', '__format__',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ge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getattribute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gt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'__hash__',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init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init_subclass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iter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'__le__',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lt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'__ne__', '__new__', '__next__', '__reduce__',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reduce_ex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repr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setattr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sizeof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'__str__', '__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subclasshook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__',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arraysize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'close', 'connection', 'description', 'execute',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executemany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executescript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fetchall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fetchmany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fetchone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lastrowid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row_factory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rowcount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setinputsizes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setoutputsize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']</a:t>
              </a:r>
              <a:endParaRPr lang="zh-TW" altLang="zh-TW" sz="1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&lt;class 'tuple'&gt;</a:t>
              </a:r>
              <a:endParaRPr lang="en-US" altLang="zh-TW" sz="1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51496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BAEE467-91C5-4910-8E7C-CC7B8378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46" y="981492"/>
            <a:ext cx="11823032" cy="537485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sqlite3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 = "</a:t>
            </a:r>
            <a:r>
              <a:rPr lang="en-US" altLang="zh-TW" sz="2800" dirty="0" err="1">
                <a:latin typeface="Consolas" panose="020B0609020204030204" pitchFamily="49" charset="0"/>
              </a:rPr>
              <a:t>school.db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conn = sqlite3.connect(</a:t>
            </a:r>
            <a:r>
              <a:rPr lang="en-US" altLang="zh-TW" sz="2800" dirty="0" err="1">
                <a:latin typeface="Consolas" panose="020B0609020204030204" pitchFamily="49" charset="0"/>
              </a:rPr>
              <a:t>dbfile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conn.row_factory</a:t>
            </a:r>
            <a:r>
              <a:rPr lang="en-US" altLang="zh-TW" sz="2800" dirty="0">
                <a:latin typeface="Consolas" panose="020B0609020204030204" pitchFamily="49" charset="0"/>
              </a:rPr>
              <a:t> = sqlite3.Row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cur = </a:t>
            </a:r>
            <a:r>
              <a:rPr lang="en-US" altLang="zh-TW" sz="2800" dirty="0" err="1">
                <a:latin typeface="Consolas" panose="020B0609020204030204" pitchFamily="49" charset="0"/>
              </a:rPr>
              <a:t>conn.cursor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cur.execute</a:t>
            </a:r>
            <a:r>
              <a:rPr lang="en-US" altLang="zh-TW" sz="2800" dirty="0">
                <a:latin typeface="Consolas" panose="020B0609020204030204" pitchFamily="49" charset="0"/>
              </a:rPr>
              <a:t>("select * from score;")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rows = </a:t>
            </a:r>
            <a:r>
              <a:rPr lang="en-US" altLang="zh-TW" sz="2800" dirty="0" err="1">
                <a:latin typeface="Consolas" panose="020B0609020204030204" pitchFamily="49" charset="0"/>
              </a:rPr>
              <a:t>cur.fetchall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print(rows[0].keys())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print(type(rows))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print(type(rows[0]))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學號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國文</a:t>
            </a:r>
            <a:r>
              <a:rPr lang="en-US" altLang="zh-TW" sz="2800" dirty="0">
                <a:latin typeface="Consolas" panose="020B0609020204030204" pitchFamily="49" charset="0"/>
              </a:rPr>
              <a:t>\t</a:t>
            </a:r>
            <a:r>
              <a:rPr lang="zh-TW" altLang="en-US" sz="2800" dirty="0">
                <a:latin typeface="Consolas" panose="020B0609020204030204" pitchFamily="49" charset="0"/>
              </a:rPr>
              <a:t>英文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print("{}\t{}\t{}".format(row['</a:t>
            </a:r>
            <a:r>
              <a:rPr lang="en-US" altLang="zh-TW" sz="2800" dirty="0" err="1">
                <a:latin typeface="Consolas" panose="020B0609020204030204" pitchFamily="49" charset="0"/>
              </a:rPr>
              <a:t>stuno</a:t>
            </a:r>
            <a:r>
              <a:rPr lang="en-US" altLang="zh-TW" sz="2800" dirty="0">
                <a:latin typeface="Consolas" panose="020B0609020204030204" pitchFamily="49" charset="0"/>
              </a:rPr>
              <a:t>'], row['chi'], row['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']))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657028-8E33-4506-94A2-741453C4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FDFBAE-556C-4225-9A80-EC36992B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263" y="681037"/>
            <a:ext cx="5062537" cy="56205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使用名稱來存取欄位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76BA0E5-EC6D-45C3-8558-F68F11A7D844}"/>
              </a:ext>
            </a:extLst>
          </p:cNvPr>
          <p:cNvGrpSpPr/>
          <p:nvPr/>
        </p:nvGrpSpPr>
        <p:grpSpPr>
          <a:xfrm>
            <a:off x="6347799" y="1634564"/>
            <a:ext cx="5772558" cy="3588872"/>
            <a:chOff x="6575762" y="1996974"/>
            <a:chExt cx="3501349" cy="1053103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D82BA8EC-058C-416D-9C67-E564DBD9AAEB}"/>
                </a:ext>
              </a:extLst>
            </p:cNvPr>
            <p:cNvSpPr/>
            <p:nvPr/>
          </p:nvSpPr>
          <p:spPr>
            <a:xfrm>
              <a:off x="6575762" y="1996974"/>
              <a:ext cx="3501348" cy="1053103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6E76B5EC-DF98-42F0-A9EB-0F8D856E3191}"/>
                </a:ext>
              </a:extLst>
            </p:cNvPr>
            <p:cNvSpPr txBox="1">
              <a:spLocks/>
            </p:cNvSpPr>
            <p:nvPr/>
          </p:nvSpPr>
          <p:spPr>
            <a:xfrm>
              <a:off x="6621720" y="2073737"/>
              <a:ext cx="3455391" cy="9466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['id', '</a:t>
              </a:r>
              <a:r>
                <a:rPr lang="en-US" altLang="zh-TW" sz="1600" dirty="0" err="1">
                  <a:latin typeface="Consolas" panose="020B0609020204030204" pitchFamily="49" charset="0"/>
                </a:rPr>
                <a:t>stuno</a:t>
              </a:r>
              <a:r>
                <a:rPr lang="en-US" altLang="zh-TW" sz="1600" dirty="0">
                  <a:latin typeface="Consolas" panose="020B0609020204030204" pitchFamily="49" charset="0"/>
                </a:rPr>
                <a:t>', 'chi', '</a:t>
              </a:r>
              <a:r>
                <a:rPr lang="en-US" altLang="zh-TW" sz="1600" dirty="0" err="1">
                  <a:latin typeface="Consolas" panose="020B0609020204030204" pitchFamily="49" charset="0"/>
                </a:rPr>
                <a:t>eng</a:t>
              </a:r>
              <a:r>
                <a:rPr lang="en-US" altLang="zh-TW" sz="1600" dirty="0">
                  <a:latin typeface="Consolas" panose="020B0609020204030204" pitchFamily="49" charset="0"/>
                </a:rPr>
                <a:t>', 'mat', 'his', 'geo']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&lt;class 'list'&gt;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&lt;class 'sqlite3.Row'&gt;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zh-TW" altLang="zh-TW" sz="1600" dirty="0">
                  <a:latin typeface="Consolas" panose="020B0609020204030204" pitchFamily="49" charset="0"/>
                </a:rPr>
                <a:t>學號</a:t>
              </a:r>
              <a:r>
                <a:rPr lang="en-US" altLang="zh-TW" sz="1600" dirty="0">
                  <a:latin typeface="Consolas" panose="020B0609020204030204" pitchFamily="49" charset="0"/>
                </a:rPr>
                <a:t>	</a:t>
              </a:r>
              <a:r>
                <a:rPr lang="zh-TW" altLang="zh-TW" sz="1600" dirty="0">
                  <a:latin typeface="Consolas" panose="020B0609020204030204" pitchFamily="49" charset="0"/>
                </a:rPr>
                <a:t>國文</a:t>
              </a:r>
              <a:r>
                <a:rPr lang="en-US" altLang="zh-TW" sz="1600" dirty="0">
                  <a:latin typeface="Consolas" panose="020B0609020204030204" pitchFamily="49" charset="0"/>
                </a:rPr>
                <a:t>	</a:t>
              </a:r>
              <a:r>
                <a:rPr lang="zh-TW" altLang="zh-TW" sz="1600" dirty="0">
                  <a:latin typeface="Consolas" panose="020B0609020204030204" pitchFamily="49" charset="0"/>
                </a:rPr>
                <a:t>英文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A23001	80	90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A23002	56	84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A23003	85	95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A23004	65	55</a:t>
              </a:r>
              <a:endParaRPr lang="zh-TW" altLang="zh-TW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</a:rPr>
                <a:t>A23005	75	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93965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CB5B464-D1DB-44B2-A90B-D463801B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9CC551-A0B0-4C07-A57E-F116329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6036F0B-D994-46F4-A7A8-AD4EE3CD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個人資料表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BE74C249-D8EE-4600-991C-F75C79BA5C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8" y="2327294"/>
            <a:ext cx="11595864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9B0707-74ED-4C87-AA01-52FD35A1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6FE183-EC1A-4BD8-B824-6711D6A2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D8BB36-3E5D-49B4-A47A-A05FE251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832" y="681037"/>
            <a:ext cx="4940968" cy="61018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成績單資料表關係圖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B07211AF-90E1-436E-8AB3-654B26292E7A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5907" y="1643294"/>
            <a:ext cx="8920186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97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31C496-9F57-46BB-97B5-72C5D719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10895"/>
            <a:ext cx="11353800" cy="3107493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💻</a:t>
            </a:r>
            <a:r>
              <a:rPr lang="zh-TW" altLang="zh-TW" dirty="0"/>
              <a:t>首先，要有一個支援</a:t>
            </a:r>
            <a:r>
              <a:rPr lang="en-US" altLang="zh-TW" dirty="0"/>
              <a:t>SQL</a:t>
            </a:r>
            <a:r>
              <a:rPr lang="zh-TW" altLang="zh-TW" dirty="0"/>
              <a:t>語言的資料庫管理系統</a:t>
            </a:r>
            <a:r>
              <a:rPr lang="zh-TW" altLang="en-US" dirty="0"/>
              <a:t>。</a:t>
            </a:r>
            <a:endParaRPr lang="zh-TW" altLang="zh-TW" dirty="0"/>
          </a:p>
          <a:p>
            <a:pPr lvl="0"/>
            <a:r>
              <a:rPr lang="zh-TW" altLang="en-US" dirty="0"/>
              <a:t>💻</a:t>
            </a:r>
            <a:r>
              <a:rPr lang="zh-TW" altLang="zh-TW" dirty="0"/>
              <a:t>使用互動式介面操作此資料庫管理系統，或是透過程式介面連接到此資料庫管理系統，建立一個資料庫和需要使用到的資料表（可以使用</a:t>
            </a:r>
            <a:r>
              <a:rPr lang="en-US" altLang="zh-TW" dirty="0"/>
              <a:t>SQL</a:t>
            </a:r>
            <a:r>
              <a:rPr lang="zh-TW" altLang="zh-TW" dirty="0"/>
              <a:t>語法建立，也可以使用其它圖形式介面工具完成，不同的資料庫管理系統有不同的圖形式或文字式交談操作介面）。</a:t>
            </a:r>
          </a:p>
          <a:p>
            <a:pPr lvl="0"/>
            <a:r>
              <a:rPr lang="zh-TW" altLang="en-US" dirty="0"/>
              <a:t>💻</a:t>
            </a:r>
            <a:r>
              <a:rPr lang="zh-TW" altLang="zh-TW" dirty="0"/>
              <a:t>使用</a:t>
            </a:r>
            <a:r>
              <a:rPr lang="en-US" altLang="zh-TW" dirty="0"/>
              <a:t>SQL</a:t>
            </a:r>
            <a:r>
              <a:rPr lang="zh-TW" altLang="zh-TW" dirty="0"/>
              <a:t>語法操作資料內容。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AAF6F7-7021-471A-BA17-4F60D449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1AF543-4C29-4D83-8B63-9A983E04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905" y="560892"/>
            <a:ext cx="4436895" cy="4658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操作資料庫的條件</a:t>
            </a:r>
          </a:p>
        </p:txBody>
      </p:sp>
    </p:spTree>
    <p:extLst>
      <p:ext uri="{BB962C8B-B14F-4D97-AF65-F5344CB8AC3E}">
        <p14:creationId xmlns:p14="http://schemas.microsoft.com/office/powerpoint/2010/main" val="17277767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0776FA8-B854-4D1B-90BF-E1B2591C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710" y="2980656"/>
            <a:ext cx="6316579" cy="1350712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SELECT </a:t>
            </a:r>
            <a:r>
              <a:rPr lang="zh-TW" altLang="en-US" sz="2800" dirty="0">
                <a:latin typeface="Consolas" panose="020B0609020204030204" pitchFamily="49" charset="0"/>
              </a:rPr>
              <a:t>欄位名稱 </a:t>
            </a:r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zh-TW" altLang="en-US" sz="2800" dirty="0">
                <a:latin typeface="Consolas" panose="020B0609020204030204" pitchFamily="49" charset="0"/>
              </a:rPr>
              <a:t>資料表名稱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[WHERE </a:t>
            </a:r>
            <a:r>
              <a:rPr lang="zh-TW" altLang="en-US" sz="2800" dirty="0">
                <a:latin typeface="Consolas" panose="020B0609020204030204" pitchFamily="49" charset="0"/>
              </a:rPr>
              <a:t>條件</a:t>
            </a:r>
            <a:r>
              <a:rPr lang="en-US" altLang="zh-TW" sz="28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39B402-5BD1-4C55-8490-1D81D088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CE5C71F-2AEE-430E-A1EE-77DE3330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721313"/>
            <a:ext cx="4340642" cy="4978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查詢資料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75328924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2D3E2DB-7118-48DF-8C95-D79FE399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679" y="2916488"/>
            <a:ext cx="8626642" cy="1302586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INSERT INTO </a:t>
            </a:r>
            <a:r>
              <a:rPr lang="zh-TW" altLang="en-US" sz="2800" dirty="0">
                <a:latin typeface="Consolas" panose="020B0609020204030204" pitchFamily="49" charset="0"/>
              </a:rPr>
              <a:t>資料表名稱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latin typeface="Consolas" panose="020B0609020204030204" pitchFamily="49" charset="0"/>
              </a:rPr>
              <a:t>欄位</a:t>
            </a:r>
            <a:r>
              <a:rPr lang="en-US" altLang="zh-TW" sz="2800" dirty="0">
                <a:latin typeface="Consolas" panose="020B0609020204030204" pitchFamily="49" charset="0"/>
              </a:rPr>
              <a:t>1 , </a:t>
            </a:r>
            <a:r>
              <a:rPr lang="zh-TW" altLang="en-US" sz="2800" dirty="0">
                <a:latin typeface="Consolas" panose="020B0609020204030204" pitchFamily="49" charset="0"/>
              </a:rPr>
              <a:t>欄位</a:t>
            </a:r>
            <a:r>
              <a:rPr lang="en-US" altLang="zh-TW" sz="2800" dirty="0">
                <a:latin typeface="Consolas" panose="020B0609020204030204" pitchFamily="49" charset="0"/>
              </a:rPr>
              <a:t>2, ...)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VALUES(</a:t>
            </a:r>
            <a:r>
              <a:rPr lang="zh-TW" altLang="en-US" sz="2800" dirty="0">
                <a:latin typeface="Consolas" panose="020B0609020204030204" pitchFamily="49" charset="0"/>
              </a:rPr>
              <a:t>欄位</a:t>
            </a:r>
            <a:r>
              <a:rPr lang="en-US" altLang="zh-TW" sz="2800" dirty="0">
                <a:latin typeface="Consolas" panose="020B0609020204030204" pitchFamily="49" charset="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</a:rPr>
              <a:t>的值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zh-TW" altLang="en-US" sz="2800" dirty="0">
                <a:latin typeface="Consolas" panose="020B0609020204030204" pitchFamily="49" charset="0"/>
              </a:rPr>
              <a:t>欄位</a:t>
            </a:r>
            <a:r>
              <a:rPr lang="en-US" altLang="zh-TW" sz="2800" dirty="0">
                <a:latin typeface="Consolas" panose="020B0609020204030204" pitchFamily="49" charset="0"/>
              </a:rPr>
              <a:t>2</a:t>
            </a:r>
            <a:r>
              <a:rPr lang="zh-TW" altLang="en-US" sz="2800" dirty="0">
                <a:latin typeface="Consolas" panose="020B0609020204030204" pitchFamily="49" charset="0"/>
              </a:rPr>
              <a:t>的值</a:t>
            </a:r>
            <a:r>
              <a:rPr lang="en-US" altLang="zh-TW" sz="2800" dirty="0">
                <a:latin typeface="Consolas" panose="020B0609020204030204" pitchFamily="49" charset="0"/>
              </a:rPr>
              <a:t>, ...);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A1DAC0-B6DF-40B5-A96E-D642C65B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853F74F-A359-4C94-9E2C-1E420E2C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021" y="721313"/>
            <a:ext cx="4485021" cy="4978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新增資料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419840382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DEE01C3-74BB-4735-BC89-3457A553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721" y="2777707"/>
            <a:ext cx="4308558" cy="1302586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DELETE FROM </a:t>
            </a:r>
            <a:r>
              <a:rPr lang="zh-TW" altLang="en-US" sz="2800" dirty="0">
                <a:latin typeface="Consolas" panose="020B0609020204030204" pitchFamily="49" charset="0"/>
              </a:rPr>
              <a:t>資料表名稱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WHERE </a:t>
            </a:r>
            <a:r>
              <a:rPr lang="zh-TW" altLang="en-US" sz="2800" dirty="0">
                <a:latin typeface="Consolas" panose="020B0609020204030204" pitchFamily="49" charset="0"/>
              </a:rPr>
              <a:t>條件</a:t>
            </a:r>
            <a:r>
              <a:rPr lang="en-US" altLang="zh-TW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16E078-FE71-459D-AE89-8F7A38FA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43B-67ED-4B3E-BF95-D4DDD80AF71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EBAAB74-F120-4242-AD9B-98B0FDA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484" y="721313"/>
            <a:ext cx="4308558" cy="449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刪除資料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258743547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DA1633C4-5F3E-4EB0-A75F-CF6528B68691}" vid="{31C3BEB4-1CDF-40CE-B543-827B7485D9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167</TotalTime>
  <Words>1949</Words>
  <Application>Microsoft Office PowerPoint</Application>
  <PresentationFormat>寬螢幕</PresentationFormat>
  <Paragraphs>239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STHupo</vt:lpstr>
      <vt:lpstr>微軟正黑體</vt:lpstr>
      <vt:lpstr>Arial</vt:lpstr>
      <vt:lpstr>Calibri</vt:lpstr>
      <vt:lpstr>Calibri Light</vt:lpstr>
      <vt:lpstr>Consolas</vt:lpstr>
      <vt:lpstr>佈景主題1</vt:lpstr>
      <vt:lpstr>Class 8</vt:lpstr>
      <vt:lpstr>PowerPoint 簡報</vt:lpstr>
      <vt:lpstr>SQL簡介</vt:lpstr>
      <vt:lpstr>個人資料表</vt:lpstr>
      <vt:lpstr>成績單資料表關係圖</vt:lpstr>
      <vt:lpstr>操作資料庫的條件</vt:lpstr>
      <vt:lpstr>查詢資料SQL語法</vt:lpstr>
      <vt:lpstr>新增資料SQL語法</vt:lpstr>
      <vt:lpstr>刪除資料SQL語法</vt:lpstr>
      <vt:lpstr>更新資料SQL語法</vt:lpstr>
      <vt:lpstr>db browser for sqlite介面</vt:lpstr>
      <vt:lpstr>新建school資料庫</vt:lpstr>
      <vt:lpstr>建立score資料表</vt:lpstr>
      <vt:lpstr>建立studata資料表</vt:lpstr>
      <vt:lpstr>資料表建立完成之後的摘要</vt:lpstr>
      <vt:lpstr>檢視、新建、以及刪除記錄的地方</vt:lpstr>
      <vt:lpstr>顯示學生成績表</vt:lpstr>
      <vt:lpstr>python操作sqlite資料庫標準步驟</vt:lpstr>
      <vt:lpstr>把學生成績存入資料庫中</vt:lpstr>
      <vt:lpstr>把連續多筆學生成績存入資料庫中</vt:lpstr>
      <vt:lpstr>從資料庫讀取成績並加以計算後顯示</vt:lpstr>
      <vt:lpstr>執行結果</vt:lpstr>
      <vt:lpstr>利用SQL的聚合函數計算各科平均成績</vt:lpstr>
      <vt:lpstr>使用inner join顯示 來自於2張資料表的內容</vt:lpstr>
      <vt:lpstr>更新學生的成績資料</vt:lpstr>
      <vt:lpstr>python與sqlite資料型態差異</vt:lpstr>
      <vt:lpstr>sqlite3.connection類別常用函數</vt:lpstr>
      <vt:lpstr>使用cursor物件操作資料庫</vt:lpstr>
      <vt:lpstr>PowerPoint 簡報</vt:lpstr>
      <vt:lpstr>使用cursor物件操作資料庫</vt:lpstr>
      <vt:lpstr>raw物件操作資料庫</vt:lpstr>
      <vt:lpstr>使用名稱來存取欄位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建祥 許</dc:creator>
  <cp:lastModifiedBy>建祥 許</cp:lastModifiedBy>
  <cp:revision>4</cp:revision>
  <dcterms:created xsi:type="dcterms:W3CDTF">2022-01-22T16:45:13Z</dcterms:created>
  <dcterms:modified xsi:type="dcterms:W3CDTF">2022-01-26T16:54:41Z</dcterms:modified>
</cp:coreProperties>
</file>