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C98AAA-D6F4-4F93-B293-E04DD86CE984}" type="datetimeFigureOut">
              <a:rPr lang="zh-TW" altLang="en-US" smtClean="0"/>
              <a:t>2022/2/5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939559-957C-4A62-9A3F-FEC6A51A39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9299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>
            <a:extLst>
              <a:ext uri="{FF2B5EF4-FFF2-40B4-BE49-F238E27FC236}">
                <a16:creationId xmlns:a16="http://schemas.microsoft.com/office/drawing/2014/main" id="{1FC15A72-E012-4C71-9A07-7632A1C74C9E}"/>
              </a:ext>
            </a:extLst>
          </p:cNvPr>
          <p:cNvGrpSpPr>
            <a:grpSpLocks noChangeAspect="1"/>
          </p:cNvGrpSpPr>
          <p:nvPr/>
        </p:nvGrpSpPr>
        <p:grpSpPr>
          <a:xfrm rot="10800000">
            <a:off x="2101820" y="629963"/>
            <a:ext cx="7988359" cy="5760000"/>
            <a:chOff x="4753380" y="364125"/>
            <a:chExt cx="6017220" cy="4338705"/>
          </a:xfrm>
        </p:grpSpPr>
        <p:sp>
          <p:nvSpPr>
            <p:cNvPr id="19" name="矩形: 圓角 18">
              <a:extLst>
                <a:ext uri="{FF2B5EF4-FFF2-40B4-BE49-F238E27FC236}">
                  <a16:creationId xmlns:a16="http://schemas.microsoft.com/office/drawing/2014/main" id="{4D50339B-0852-4C23-9F66-6EA6E382DC15}"/>
                </a:ext>
              </a:extLst>
            </p:cNvPr>
            <p:cNvSpPr/>
            <p:nvPr/>
          </p:nvSpPr>
          <p:spPr>
            <a:xfrm rot="5400000">
              <a:off x="7530600" y="1444125"/>
              <a:ext cx="4320000" cy="21600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D52BC101-1ACF-4765-80B7-DBD1A155CDF2}"/>
                </a:ext>
              </a:extLst>
            </p:cNvPr>
            <p:cNvGrpSpPr/>
            <p:nvPr/>
          </p:nvGrpSpPr>
          <p:grpSpPr>
            <a:xfrm rot="10800000">
              <a:off x="4753380" y="370360"/>
              <a:ext cx="4371300" cy="4332470"/>
              <a:chOff x="6399300" y="364125"/>
              <a:chExt cx="4371300" cy="4332470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23" name="矩形: 圓角 22">
                <a:extLst>
                  <a:ext uri="{FF2B5EF4-FFF2-40B4-BE49-F238E27FC236}">
                    <a16:creationId xmlns:a16="http://schemas.microsoft.com/office/drawing/2014/main" id="{88B51439-3669-4665-AF4D-DA12BBBBA1B9}"/>
                  </a:ext>
                </a:extLst>
              </p:cNvPr>
              <p:cNvSpPr/>
              <p:nvPr/>
            </p:nvSpPr>
            <p:spPr>
              <a:xfrm rot="5400000">
                <a:off x="7530600" y="1444125"/>
                <a:ext cx="4320000" cy="21600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" name="矩形: 圓角 23">
                <a:extLst>
                  <a:ext uri="{FF2B5EF4-FFF2-40B4-BE49-F238E27FC236}">
                    <a16:creationId xmlns:a16="http://schemas.microsoft.com/office/drawing/2014/main" id="{9BA245B5-C57E-4626-8A91-BF8E46E0745A}"/>
                  </a:ext>
                </a:extLst>
              </p:cNvPr>
              <p:cNvSpPr/>
              <p:nvPr/>
            </p:nvSpPr>
            <p:spPr>
              <a:xfrm>
                <a:off x="6399300" y="2536595"/>
                <a:ext cx="4320000" cy="21600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0" name="矩形: 圓角 19">
              <a:extLst>
                <a:ext uri="{FF2B5EF4-FFF2-40B4-BE49-F238E27FC236}">
                  <a16:creationId xmlns:a16="http://schemas.microsoft.com/office/drawing/2014/main" id="{048BB2F3-F096-41A6-A40A-92196E6EAE7A}"/>
                </a:ext>
              </a:extLst>
            </p:cNvPr>
            <p:cNvSpPr/>
            <p:nvPr/>
          </p:nvSpPr>
          <p:spPr>
            <a:xfrm>
              <a:off x="6399300" y="2523928"/>
              <a:ext cx="4320000" cy="21600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073D4E95-6279-42C8-9C3B-FBA213DC6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TW" altLang="en-US" sz="9600" kern="1200" dirty="0">
                <a:solidFill>
                  <a:schemeClr val="tx1"/>
                </a:solidFill>
                <a:latin typeface="STHupo" panose="02010800040101010101" pitchFamily="2" charset="-122"/>
                <a:ea typeface="STHupo" panose="02010800040101010101" pitchFamily="2" charset="-122"/>
                <a:cs typeface="+mj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E8E0145-EA55-4A66-AA95-F380E71CE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47182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5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202775-C6AE-4BDE-BABF-82A5C475A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3E6D-86D5-4551-9A3F-4B2D98EFFF76}" type="datetime1">
              <a:rPr lang="zh-TW" altLang="en-US" smtClean="0"/>
              <a:t>2022/2/5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D4FA380-AEB2-47D5-AB55-F46EDC566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DFB575-600A-4C2F-8E86-1B97AD39A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04159-0544-439C-894B-52D93B3DD727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2" name="圖片 11" descr="一張含有 文字, 向量圖形 的圖片&#10;&#10;自動產生的描述">
            <a:extLst>
              <a:ext uri="{FF2B5EF4-FFF2-40B4-BE49-F238E27FC236}">
                <a16:creationId xmlns:a16="http://schemas.microsoft.com/office/drawing/2014/main" id="{79ED1E99-7ED0-44C4-9483-F2644F6700E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2000" y="6498000"/>
            <a:ext cx="360000" cy="360000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2659143985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EE2A2F-C00D-42EB-99D6-3EA1DF99F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6F01F27-BCC7-4FE1-8490-5B3CA1078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8317E1-D0A4-44B0-95D7-A40F92CEA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17D13-66F6-4699-AC87-C1EAC9137C73}" type="datetime1">
              <a:rPr lang="zh-TW" altLang="en-US" smtClean="0"/>
              <a:t>2022/2/5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069A9B-6AB9-486D-9EDB-D51B7AC6F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1EA33C-8B49-4FC2-A3A8-9258230A6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04159-0544-439C-894B-52D93B3DD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1872480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E6D03E8-1240-4BEA-9D8A-54C3749DB2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DFDB51F-79D0-469A-ABDA-E953EEE97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7F5198-CB84-4D9C-8829-FB49BBB2A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FE0D-E18F-4CD2-9AE7-77F9F5DD1A61}" type="datetime1">
              <a:rPr lang="zh-TW" altLang="en-US" smtClean="0"/>
              <a:t>2022/2/5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B6B7C6-381C-4FC5-8BEE-B1E7F39E1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909B8A-8AA0-4616-AE87-F6C5E3AAE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04159-0544-439C-894B-52D93B3DD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314166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流程圖: 程序 9">
            <a:extLst>
              <a:ext uri="{FF2B5EF4-FFF2-40B4-BE49-F238E27FC236}">
                <a16:creationId xmlns:a16="http://schemas.microsoft.com/office/drawing/2014/main" id="{3B81997C-3025-4169-AF29-018865C4A047}"/>
              </a:ext>
            </a:extLst>
          </p:cNvPr>
          <p:cNvSpPr/>
          <p:nvPr/>
        </p:nvSpPr>
        <p:spPr>
          <a:xfrm>
            <a:off x="4526280" y="-25484"/>
            <a:ext cx="7659370" cy="685800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84D95A17-4186-407E-900B-12EA545898E1}"/>
              </a:ext>
            </a:extLst>
          </p:cNvPr>
          <p:cNvGrpSpPr/>
          <p:nvPr/>
        </p:nvGrpSpPr>
        <p:grpSpPr>
          <a:xfrm>
            <a:off x="1" y="-25484"/>
            <a:ext cx="5160294" cy="7066364"/>
            <a:chOff x="0" y="0"/>
            <a:chExt cx="6732237" cy="7066364"/>
          </a:xfrm>
        </p:grpSpPr>
        <p:sp>
          <p:nvSpPr>
            <p:cNvPr id="13" name="流程圖: 程序 12">
              <a:extLst>
                <a:ext uri="{FF2B5EF4-FFF2-40B4-BE49-F238E27FC236}">
                  <a16:creationId xmlns:a16="http://schemas.microsoft.com/office/drawing/2014/main" id="{8DCBD2F4-D1BA-4E88-8D06-6C43103420D7}"/>
                </a:ext>
              </a:extLst>
            </p:cNvPr>
            <p:cNvSpPr/>
            <p:nvPr/>
          </p:nvSpPr>
          <p:spPr>
            <a:xfrm>
              <a:off x="0" y="0"/>
              <a:ext cx="6095999" cy="7066364"/>
            </a:xfrm>
            <a:prstGeom prst="flowChartProcess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流程圖: 抽選 13">
              <a:extLst>
                <a:ext uri="{FF2B5EF4-FFF2-40B4-BE49-F238E27FC236}">
                  <a16:creationId xmlns:a16="http://schemas.microsoft.com/office/drawing/2014/main" id="{01CFF66F-2374-48E6-8D72-274BEB3C85B7}"/>
                </a:ext>
              </a:extLst>
            </p:cNvPr>
            <p:cNvSpPr/>
            <p:nvPr/>
          </p:nvSpPr>
          <p:spPr>
            <a:xfrm rot="5400000">
              <a:off x="4505768" y="2479299"/>
              <a:ext cx="2502568" cy="1950370"/>
            </a:xfrm>
            <a:prstGeom prst="flowChartExtra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79FD81-722F-458D-95C7-D57EF22A6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DAFF-884E-4AD5-A890-46A2BC369340}" type="datetime1">
              <a:rPr lang="zh-TW" altLang="en-US" smtClean="0"/>
              <a:t>2022/2/5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BD66CD-5EAC-497F-B347-3514A1047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1583CD-C380-463F-A2BB-A7A6E7F00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04159-0544-439C-894B-52D93B3DD727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1" name="圖片 10" descr="一張含有 文字, 向量圖形 的圖片&#10;&#10;自動產生的描述">
            <a:extLst>
              <a:ext uri="{FF2B5EF4-FFF2-40B4-BE49-F238E27FC236}">
                <a16:creationId xmlns:a16="http://schemas.microsoft.com/office/drawing/2014/main" id="{A09320B0-80B1-43F2-ABBB-81D84E1AD35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2000" y="6498000"/>
            <a:ext cx="360000" cy="360000"/>
          </a:xfrm>
          <a:prstGeom prst="flowChartConnector">
            <a:avLst/>
          </a:prstGeom>
        </p:spPr>
      </p:pic>
      <p:sp>
        <p:nvSpPr>
          <p:cNvPr id="16" name="標題 3">
            <a:extLst>
              <a:ext uri="{FF2B5EF4-FFF2-40B4-BE49-F238E27FC236}">
                <a16:creationId xmlns:a16="http://schemas.microsoft.com/office/drawing/2014/main" id="{8D1E6781-7942-4DF7-BD04-D896A35A0B6C}"/>
              </a:ext>
            </a:extLst>
          </p:cNvPr>
          <p:cNvSpPr txBox="1">
            <a:spLocks/>
          </p:cNvSpPr>
          <p:nvPr/>
        </p:nvSpPr>
        <p:spPr>
          <a:xfrm>
            <a:off x="115570" y="2801302"/>
            <a:ext cx="4425950" cy="12553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8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本堂重點</a:t>
            </a:r>
          </a:p>
        </p:txBody>
      </p:sp>
    </p:spTree>
    <p:extLst>
      <p:ext uri="{BB962C8B-B14F-4D97-AF65-F5344CB8AC3E}">
        <p14:creationId xmlns:p14="http://schemas.microsoft.com/office/powerpoint/2010/main" val="1710041647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E760C2-C412-49BE-900E-97E45F308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4531D7D-4409-420D-8AAA-08CC88399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D0B3-8BB1-440E-A16E-9CA6C8EF68CE}" type="datetime1">
              <a:rPr lang="zh-TW" altLang="en-US" smtClean="0"/>
              <a:t>2022/2/5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0E5B6B8-B760-40B4-A126-851F4E96A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FE4219-4E33-4C44-A49A-6BFB24CF3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04159-0544-439C-894B-52D93B3DD72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手繪多邊形: 圖案 6">
            <a:extLst>
              <a:ext uri="{FF2B5EF4-FFF2-40B4-BE49-F238E27FC236}">
                <a16:creationId xmlns:a16="http://schemas.microsoft.com/office/drawing/2014/main" id="{EB46D682-6291-475B-A157-2716B6F9304E}"/>
              </a:ext>
            </a:extLst>
          </p:cNvPr>
          <p:cNvSpPr/>
          <p:nvPr/>
        </p:nvSpPr>
        <p:spPr>
          <a:xfrm rot="5003855">
            <a:off x="10558894" y="501763"/>
            <a:ext cx="2906211" cy="1250503"/>
          </a:xfrm>
          <a:custGeom>
            <a:avLst/>
            <a:gdLst>
              <a:gd name="connsiteX0" fmla="*/ 3904156 w 4112200"/>
              <a:gd name="connsiteY0" fmla="*/ 83695 h 1097856"/>
              <a:gd name="connsiteX1" fmla="*/ 3581427 w 4112200"/>
              <a:gd name="connsiteY1" fmla="*/ 854659 h 1097856"/>
              <a:gd name="connsiteX2" fmla="*/ 2927003 w 4112200"/>
              <a:gd name="connsiteY2" fmla="*/ 908448 h 1097856"/>
              <a:gd name="connsiteX3" fmla="*/ 2308439 w 4112200"/>
              <a:gd name="connsiteY3" fmla="*/ 1096706 h 1097856"/>
              <a:gd name="connsiteX4" fmla="*/ 1403003 w 4112200"/>
              <a:gd name="connsiteY4" fmla="*/ 809836 h 1097856"/>
              <a:gd name="connsiteX5" fmla="*/ 452745 w 4112200"/>
              <a:gd name="connsiteY5" fmla="*/ 262989 h 1097856"/>
              <a:gd name="connsiteX6" fmla="*/ 246556 w 4112200"/>
              <a:gd name="connsiteY6" fmla="*/ 38871 h 1097856"/>
              <a:gd name="connsiteX7" fmla="*/ 3904156 w 4112200"/>
              <a:gd name="connsiteY7" fmla="*/ 83695 h 1097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12200" h="1097856">
                <a:moveTo>
                  <a:pt x="3904156" y="83695"/>
                </a:moveTo>
                <a:cubicBezTo>
                  <a:pt x="4459968" y="219660"/>
                  <a:pt x="3744286" y="717200"/>
                  <a:pt x="3581427" y="854659"/>
                </a:cubicBezTo>
                <a:cubicBezTo>
                  <a:pt x="3418568" y="992118"/>
                  <a:pt x="3139168" y="868107"/>
                  <a:pt x="2927003" y="908448"/>
                </a:cubicBezTo>
                <a:cubicBezTo>
                  <a:pt x="2714838" y="948789"/>
                  <a:pt x="2562439" y="1113141"/>
                  <a:pt x="2308439" y="1096706"/>
                </a:cubicBezTo>
                <a:cubicBezTo>
                  <a:pt x="2054439" y="1080271"/>
                  <a:pt x="1712285" y="948789"/>
                  <a:pt x="1403003" y="809836"/>
                </a:cubicBezTo>
                <a:cubicBezTo>
                  <a:pt x="1093721" y="670883"/>
                  <a:pt x="645486" y="391483"/>
                  <a:pt x="452745" y="262989"/>
                </a:cubicBezTo>
                <a:cubicBezTo>
                  <a:pt x="260004" y="134495"/>
                  <a:pt x="-330173" y="65765"/>
                  <a:pt x="246556" y="38871"/>
                </a:cubicBezTo>
                <a:cubicBezTo>
                  <a:pt x="823285" y="11977"/>
                  <a:pt x="3348344" y="-52270"/>
                  <a:pt x="3904156" y="83695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手繪多邊形: 圖案 7">
            <a:extLst>
              <a:ext uri="{FF2B5EF4-FFF2-40B4-BE49-F238E27FC236}">
                <a16:creationId xmlns:a16="http://schemas.microsoft.com/office/drawing/2014/main" id="{A254123C-184C-4350-A2BB-013956DF0064}"/>
              </a:ext>
            </a:extLst>
          </p:cNvPr>
          <p:cNvSpPr/>
          <p:nvPr/>
        </p:nvSpPr>
        <p:spPr>
          <a:xfrm>
            <a:off x="-266593" y="-230862"/>
            <a:ext cx="6095786" cy="1665047"/>
          </a:xfrm>
          <a:custGeom>
            <a:avLst/>
            <a:gdLst>
              <a:gd name="connsiteX0" fmla="*/ 3236625 w 3383414"/>
              <a:gd name="connsiteY0" fmla="*/ 106589 h 1379874"/>
              <a:gd name="connsiteX1" fmla="*/ 2788389 w 3383414"/>
              <a:gd name="connsiteY1" fmla="*/ 1003060 h 1379874"/>
              <a:gd name="connsiteX2" fmla="*/ 1847095 w 3383414"/>
              <a:gd name="connsiteY2" fmla="*/ 1056848 h 1379874"/>
              <a:gd name="connsiteX3" fmla="*/ 1040272 w 3383414"/>
              <a:gd name="connsiteY3" fmla="*/ 1379577 h 1379874"/>
              <a:gd name="connsiteX4" fmla="*/ 466531 w 3383414"/>
              <a:gd name="connsiteY4" fmla="*/ 1092707 h 1379874"/>
              <a:gd name="connsiteX5" fmla="*/ 170695 w 3383414"/>
              <a:gd name="connsiteY5" fmla="*/ 124518 h 1379874"/>
              <a:gd name="connsiteX6" fmla="*/ 3236625 w 3383414"/>
              <a:gd name="connsiteY6" fmla="*/ 106589 h 1379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83414" h="1379874">
                <a:moveTo>
                  <a:pt x="3236625" y="106589"/>
                </a:moveTo>
                <a:cubicBezTo>
                  <a:pt x="3672907" y="253013"/>
                  <a:pt x="3019977" y="844684"/>
                  <a:pt x="2788389" y="1003060"/>
                </a:cubicBezTo>
                <a:cubicBezTo>
                  <a:pt x="2556801" y="1161436"/>
                  <a:pt x="2138448" y="994095"/>
                  <a:pt x="1847095" y="1056848"/>
                </a:cubicBezTo>
                <a:cubicBezTo>
                  <a:pt x="1555742" y="1119601"/>
                  <a:pt x="1270366" y="1373601"/>
                  <a:pt x="1040272" y="1379577"/>
                </a:cubicBezTo>
                <a:cubicBezTo>
                  <a:pt x="810178" y="1385553"/>
                  <a:pt x="611461" y="1301884"/>
                  <a:pt x="466531" y="1092707"/>
                </a:cubicBezTo>
                <a:cubicBezTo>
                  <a:pt x="321601" y="883530"/>
                  <a:pt x="-293976" y="285883"/>
                  <a:pt x="170695" y="124518"/>
                </a:cubicBezTo>
                <a:cubicBezTo>
                  <a:pt x="635365" y="-36847"/>
                  <a:pt x="2800343" y="-39835"/>
                  <a:pt x="3236625" y="106589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手繪多邊形: 圖案 8">
            <a:extLst>
              <a:ext uri="{FF2B5EF4-FFF2-40B4-BE49-F238E27FC236}">
                <a16:creationId xmlns:a16="http://schemas.microsoft.com/office/drawing/2014/main" id="{6745D94C-B3F3-486E-8FD2-711D7DF5719E}"/>
              </a:ext>
            </a:extLst>
          </p:cNvPr>
          <p:cNvSpPr/>
          <p:nvPr/>
        </p:nvSpPr>
        <p:spPr>
          <a:xfrm rot="14208548">
            <a:off x="-1025079" y="5715575"/>
            <a:ext cx="1860573" cy="2070480"/>
          </a:xfrm>
          <a:custGeom>
            <a:avLst/>
            <a:gdLst>
              <a:gd name="connsiteX0" fmla="*/ 278831 w 2067260"/>
              <a:gd name="connsiteY0" fmla="*/ 821183 h 2230567"/>
              <a:gd name="connsiteX1" fmla="*/ 287796 w 2067260"/>
              <a:gd name="connsiteY1" fmla="*/ 2085206 h 2230567"/>
              <a:gd name="connsiteX2" fmla="*/ 1829725 w 2067260"/>
              <a:gd name="connsiteY2" fmla="*/ 2094171 h 2230567"/>
              <a:gd name="connsiteX3" fmla="*/ 1982125 w 2067260"/>
              <a:gd name="connsiteY3" fmla="*/ 1108053 h 2230567"/>
              <a:gd name="connsiteX4" fmla="*/ 1031866 w 2067260"/>
              <a:gd name="connsiteY4" fmla="*/ 892900 h 2230567"/>
              <a:gd name="connsiteX5" fmla="*/ 924290 w 2067260"/>
              <a:gd name="connsiteY5" fmla="*/ 104006 h 2230567"/>
              <a:gd name="connsiteX6" fmla="*/ 377443 w 2067260"/>
              <a:gd name="connsiteY6" fmla="*/ 59183 h 2230567"/>
              <a:gd name="connsiteX7" fmla="*/ 925 w 2067260"/>
              <a:gd name="connsiteY7" fmla="*/ 570171 h 2230567"/>
              <a:gd name="connsiteX8" fmla="*/ 278831 w 2067260"/>
              <a:gd name="connsiteY8" fmla="*/ 821183 h 2230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67260" h="2230567">
                <a:moveTo>
                  <a:pt x="278831" y="821183"/>
                </a:moveTo>
                <a:cubicBezTo>
                  <a:pt x="326643" y="1073689"/>
                  <a:pt x="29314" y="1873041"/>
                  <a:pt x="287796" y="2085206"/>
                </a:cubicBezTo>
                <a:cubicBezTo>
                  <a:pt x="546278" y="2297371"/>
                  <a:pt x="1547337" y="2257030"/>
                  <a:pt x="1829725" y="2094171"/>
                </a:cubicBezTo>
                <a:cubicBezTo>
                  <a:pt x="2112113" y="1931312"/>
                  <a:pt x="2115102" y="1308265"/>
                  <a:pt x="1982125" y="1108053"/>
                </a:cubicBezTo>
                <a:cubicBezTo>
                  <a:pt x="1849149" y="907841"/>
                  <a:pt x="1208172" y="1060241"/>
                  <a:pt x="1031866" y="892900"/>
                </a:cubicBezTo>
                <a:cubicBezTo>
                  <a:pt x="855560" y="725559"/>
                  <a:pt x="1033360" y="242959"/>
                  <a:pt x="924290" y="104006"/>
                </a:cubicBezTo>
                <a:cubicBezTo>
                  <a:pt x="815220" y="-34947"/>
                  <a:pt x="531337" y="-18511"/>
                  <a:pt x="377443" y="59183"/>
                </a:cubicBezTo>
                <a:cubicBezTo>
                  <a:pt x="223549" y="136877"/>
                  <a:pt x="18854" y="438689"/>
                  <a:pt x="925" y="570171"/>
                </a:cubicBezTo>
                <a:cubicBezTo>
                  <a:pt x="-17004" y="701653"/>
                  <a:pt x="231019" y="568677"/>
                  <a:pt x="278831" y="821183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手繪多邊形: 圖案 10">
            <a:extLst>
              <a:ext uri="{FF2B5EF4-FFF2-40B4-BE49-F238E27FC236}">
                <a16:creationId xmlns:a16="http://schemas.microsoft.com/office/drawing/2014/main" id="{4453FA0F-602A-4FED-84F2-73137C1E424C}"/>
              </a:ext>
            </a:extLst>
          </p:cNvPr>
          <p:cNvSpPr/>
          <p:nvPr/>
        </p:nvSpPr>
        <p:spPr>
          <a:xfrm rot="4924860" flipH="1">
            <a:off x="10327343" y="4683178"/>
            <a:ext cx="2047398" cy="2910240"/>
          </a:xfrm>
          <a:custGeom>
            <a:avLst/>
            <a:gdLst>
              <a:gd name="connsiteX0" fmla="*/ 1210897 w 2083919"/>
              <a:gd name="connsiteY0" fmla="*/ 176004 h 2993499"/>
              <a:gd name="connsiteX1" fmla="*/ 1829462 w 2083919"/>
              <a:gd name="connsiteY1" fmla="*/ 167039 h 2993499"/>
              <a:gd name="connsiteX2" fmla="*/ 2053579 w 2083919"/>
              <a:gd name="connsiteY2" fmla="*/ 938004 h 2993499"/>
              <a:gd name="connsiteX3" fmla="*/ 1201932 w 2083919"/>
              <a:gd name="connsiteY3" fmla="*/ 1404169 h 2993499"/>
              <a:gd name="connsiteX4" fmla="*/ 1094356 w 2083919"/>
              <a:gd name="connsiteY4" fmla="*/ 2130310 h 2993499"/>
              <a:gd name="connsiteX5" fmla="*/ 1085391 w 2083919"/>
              <a:gd name="connsiteY5" fmla="*/ 2632333 h 2993499"/>
              <a:gd name="connsiteX6" fmla="*/ 619226 w 2083919"/>
              <a:gd name="connsiteY6" fmla="*/ 2990922 h 2993499"/>
              <a:gd name="connsiteX7" fmla="*/ 179956 w 2083919"/>
              <a:gd name="connsiteY7" fmla="*/ 2775769 h 2993499"/>
              <a:gd name="connsiteX8" fmla="*/ 81344 w 2083919"/>
              <a:gd name="connsiteY8" fmla="*/ 2444075 h 2993499"/>
              <a:gd name="connsiteX9" fmla="*/ 90309 w 2083919"/>
              <a:gd name="connsiteY9" fmla="*/ 167039 h 2993499"/>
              <a:gd name="connsiteX10" fmla="*/ 1210897 w 2083919"/>
              <a:gd name="connsiteY10" fmla="*/ 176004 h 2993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83919" h="2993499">
                <a:moveTo>
                  <a:pt x="1210897" y="176004"/>
                </a:moveTo>
                <a:cubicBezTo>
                  <a:pt x="1500756" y="176004"/>
                  <a:pt x="1689015" y="40039"/>
                  <a:pt x="1829462" y="167039"/>
                </a:cubicBezTo>
                <a:cubicBezTo>
                  <a:pt x="1969909" y="294039"/>
                  <a:pt x="2158167" y="731816"/>
                  <a:pt x="2053579" y="938004"/>
                </a:cubicBezTo>
                <a:cubicBezTo>
                  <a:pt x="1948991" y="1144192"/>
                  <a:pt x="1361802" y="1205451"/>
                  <a:pt x="1201932" y="1404169"/>
                </a:cubicBezTo>
                <a:cubicBezTo>
                  <a:pt x="1042062" y="1602887"/>
                  <a:pt x="1113779" y="1925616"/>
                  <a:pt x="1094356" y="2130310"/>
                </a:cubicBezTo>
                <a:cubicBezTo>
                  <a:pt x="1074933" y="2335004"/>
                  <a:pt x="1164579" y="2488898"/>
                  <a:pt x="1085391" y="2632333"/>
                </a:cubicBezTo>
                <a:cubicBezTo>
                  <a:pt x="1006203" y="2775768"/>
                  <a:pt x="770132" y="2967016"/>
                  <a:pt x="619226" y="2990922"/>
                </a:cubicBezTo>
                <a:cubicBezTo>
                  <a:pt x="468320" y="3014828"/>
                  <a:pt x="269603" y="2866910"/>
                  <a:pt x="179956" y="2775769"/>
                </a:cubicBezTo>
                <a:cubicBezTo>
                  <a:pt x="90309" y="2684628"/>
                  <a:pt x="96285" y="2878863"/>
                  <a:pt x="81344" y="2444075"/>
                </a:cubicBezTo>
                <a:cubicBezTo>
                  <a:pt x="66403" y="2009287"/>
                  <a:pt x="-99444" y="548039"/>
                  <a:pt x="90309" y="167039"/>
                </a:cubicBezTo>
                <a:cubicBezTo>
                  <a:pt x="280062" y="-213961"/>
                  <a:pt x="921038" y="176004"/>
                  <a:pt x="1210897" y="17600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 descr="一張含有 文字, 向量圖形 的圖片&#10;&#10;自動產生的描述">
            <a:extLst>
              <a:ext uri="{FF2B5EF4-FFF2-40B4-BE49-F238E27FC236}">
                <a16:creationId xmlns:a16="http://schemas.microsoft.com/office/drawing/2014/main" id="{0C7D8EC5-FC79-412C-91C2-C28387E191D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2000" y="6498000"/>
            <a:ext cx="360000" cy="360000"/>
          </a:xfrm>
          <a:prstGeom prst="flowChartConnector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77037DC-7B43-48CE-8A06-DB6B7C20D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842" y="721313"/>
            <a:ext cx="3886200" cy="473075"/>
          </a:xfrm>
        </p:spPr>
        <p:txBody>
          <a:bodyPr/>
          <a:lstStyle>
            <a:lvl1pPr algn="ctr"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5178174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A9B1FC-6EC8-4B75-B4ED-3F1FDA190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3F3DE5-88C3-4A74-9E19-F2B3842160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19D4213-815A-4C8E-B3B6-8E95DD8EB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FDA09B4-F737-4CA0-91E6-274B261E7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31A7-35A1-45B6-B03E-78F0F2236D2E}" type="datetime1">
              <a:rPr lang="zh-TW" altLang="en-US" smtClean="0"/>
              <a:t>2022/2/5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F765BF0-03DC-48BD-A5E6-9F46A1985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0FC430A-99E8-4D3B-A072-B004C04F2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04159-0544-439C-894B-52D93B3DD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5775744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89F848-423D-4AA1-8B52-8458D0DD0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E577D52-7E60-479F-A04F-16D9239AD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C6A516E-04BB-4563-8917-92D67213E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E65AD0C-4523-4177-802C-C1AEC868D7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82935C7-9214-4B27-871B-6782BD3B23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666EE41-15E7-4414-9741-CF9CA04BD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8E23F-4926-4791-8240-48B4D66F0FD1}" type="datetime1">
              <a:rPr lang="zh-TW" altLang="en-US" smtClean="0"/>
              <a:t>2022/2/5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BF59B6A-FC16-4CC5-8A59-AD57838A4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5EFFD6A-7978-4374-8B9B-84FF4B850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04159-0544-439C-894B-52D93B3DD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9509478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3B3DD0-4E26-4902-B293-B55ACC484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670DC34-1DAC-4527-A16B-A78965921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EFAF5-90D0-4A09-96FC-57D8088539DB}" type="datetime1">
              <a:rPr lang="zh-TW" altLang="en-US" smtClean="0"/>
              <a:t>2022/2/5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AC67F45-4382-4F92-8DEF-6F9A12931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E70B289-5C40-4871-AA25-F1BC70DF7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04159-0544-439C-894B-52D93B3DD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8630261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DB03667-E5C6-4E0B-8971-770D2BD22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68D1-5C26-426B-81E0-D17CB218FA8D}" type="datetime1">
              <a:rPr lang="zh-TW" altLang="en-US" smtClean="0"/>
              <a:t>2022/2/5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3CCA613-1CA7-4AA6-A19C-21BCA915C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9BF5090-C8C8-4C7A-8CBA-BF9984535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04159-0544-439C-894B-52D93B3DD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9767457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8A293C-339F-4F31-8F6E-7E81F77EF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323F60-26DF-41DD-B5FC-8E2A26E82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023B91C-A1BF-4A48-8E8F-390F4FCF7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9CD0050-5A93-4984-B22B-B11A80363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9EC18-90B4-4E37-9E61-9BF12A073AF9}" type="datetime1">
              <a:rPr lang="zh-TW" altLang="en-US" smtClean="0"/>
              <a:t>2022/2/5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86C2145-E6F1-4205-817F-4C0CE94AD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5927B81-7C9C-44BD-9BB3-BAD3953F7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04159-0544-439C-894B-52D93B3DD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9849033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FB14A0-BF88-4C8B-A9A4-1D88A5B8B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6035606-027C-4657-B5D9-132F895855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0ABE615-53E1-463C-A2DC-6823E8B6B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31FF7EE-BA36-48E5-B2AD-7A0E3D89A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79A94-3498-4E73-A387-28F669384D33}" type="datetime1">
              <a:rPr lang="zh-TW" altLang="en-US" smtClean="0"/>
              <a:t>2022/2/5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6AD569A-8F92-45DC-86FE-61B2434B0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14800D9-7AB7-4BFE-90E6-840C968A3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04159-0544-439C-894B-52D93B3DD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1773696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0000"/>
                <a:lumOff val="40000"/>
              </a:schemeClr>
            </a:gs>
            <a:gs pos="38000">
              <a:schemeClr val="accent5">
                <a:lumMod val="20000"/>
                <a:lumOff val="80000"/>
              </a:schemeClr>
            </a:gs>
            <a:gs pos="75000">
              <a:schemeClr val="accent4">
                <a:lumMod val="40000"/>
                <a:lumOff val="60000"/>
              </a:schemeClr>
            </a:gs>
            <a:gs pos="57000">
              <a:schemeClr val="accent4">
                <a:lumMod val="20000"/>
                <a:lumOff val="80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22EA4D0-726B-4589-B0C6-A5F6843A7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C96A937-1167-4EBC-B7FD-0D596B7B4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5F35068-13EE-48FD-ADC0-DC2CC55071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89B39-C384-4C6E-AEB4-7826A38C9C10}" type="datetime1">
              <a:rPr lang="zh-TW" altLang="en-US" smtClean="0"/>
              <a:t>2022/2/5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E45828-01B1-4FF4-850B-9A8790F2BF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FCB1A0-EC83-498B-9C60-7E8036CA6F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04159-0544-439C-894B-52D93B3DD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3434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cover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51763E-4F6C-4C48-82BB-4AFE767830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Class 9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7D415AF-934D-41F1-9C28-2BC3801845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04332"/>
            <a:ext cx="9144000" cy="834443"/>
          </a:xfrm>
        </p:spPr>
        <p:txBody>
          <a:bodyPr/>
          <a:lstStyle/>
          <a:p>
            <a:r>
              <a:rPr lang="zh-TW" altLang="en-US" dirty="0"/>
              <a:t>網路公開資訊的使用</a:t>
            </a:r>
          </a:p>
        </p:txBody>
      </p:sp>
    </p:spTree>
    <p:extLst>
      <p:ext uri="{BB962C8B-B14F-4D97-AF65-F5344CB8AC3E}">
        <p14:creationId xmlns:p14="http://schemas.microsoft.com/office/powerpoint/2010/main" val="378596179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D028AE8-8923-4E73-83E1-52587ABBD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CE50199-D71B-4139-AC68-3DB2CA2F9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04159-0544-439C-894B-52D93B3DD727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613AA9B-C245-4155-93C0-3F5633FC2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00" y="721313"/>
            <a:ext cx="4188242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使用</a:t>
            </a:r>
            <a:r>
              <a:rPr lang="en-US" altLang="zh-TW" dirty="0"/>
              <a:t>EXCEL</a:t>
            </a:r>
            <a:r>
              <a:rPr lang="zh-TW" altLang="en-US" dirty="0"/>
              <a:t>開啟</a:t>
            </a:r>
            <a:r>
              <a:rPr lang="en-US" altLang="zh-TW" dirty="0"/>
              <a:t>csv</a:t>
            </a:r>
            <a:r>
              <a:rPr lang="zh-TW" altLang="en-US" dirty="0"/>
              <a:t>檔案之外觀</a:t>
            </a:r>
          </a:p>
        </p:txBody>
      </p:sp>
      <p:pic>
        <p:nvPicPr>
          <p:cNvPr id="5" name="內容版面配置區 3">
            <a:extLst>
              <a:ext uri="{FF2B5EF4-FFF2-40B4-BE49-F238E27FC236}">
                <a16:creationId xmlns:a16="http://schemas.microsoft.com/office/drawing/2014/main" id="{F8AFB680-23A3-4CEE-99C5-C94CEB5E0FD2}"/>
              </a:ext>
            </a:extLst>
          </p:cNvPr>
          <p:cNvPicPr>
            <a:picLocks noGr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992" y="1825625"/>
            <a:ext cx="7936016" cy="453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19419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23E0361-236B-4095-AC92-50BC073F8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8787" y="2025650"/>
            <a:ext cx="8734425" cy="3470275"/>
          </a:xfrm>
        </p:spPr>
        <p:txBody>
          <a:bodyPr/>
          <a:lstStyle/>
          <a:p>
            <a:r>
              <a:rPr lang="en-US" altLang="zh-TW" sz="2800" dirty="0">
                <a:latin typeface="Consolas" panose="020B0609020204030204" pitchFamily="49" charset="0"/>
              </a:rPr>
              <a:t>filename = "hualien.csv"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data = list()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with open(filename, encoding='utf-8') as </a:t>
            </a:r>
            <a:r>
              <a:rPr lang="en-US" altLang="zh-TW" sz="2800" dirty="0" err="1">
                <a:latin typeface="Consolas" panose="020B0609020204030204" pitchFamily="49" charset="0"/>
              </a:rPr>
              <a:t>fp</a:t>
            </a:r>
            <a:r>
              <a:rPr lang="en-US" altLang="zh-TW" sz="28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for line in </a:t>
            </a:r>
            <a:r>
              <a:rPr lang="en-US" altLang="zh-TW" sz="2800" dirty="0" err="1">
                <a:latin typeface="Consolas" panose="020B0609020204030204" pitchFamily="49" charset="0"/>
              </a:rPr>
              <a:t>fp.readlines</a:t>
            </a:r>
            <a:r>
              <a:rPr lang="en-US" altLang="zh-TW" sz="2800" dirty="0">
                <a:latin typeface="Consolas" panose="020B0609020204030204" pitchFamily="49" charset="0"/>
              </a:rPr>
              <a:t>():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    </a:t>
            </a:r>
            <a:r>
              <a:rPr lang="en-US" altLang="zh-TW" sz="2800" dirty="0" err="1">
                <a:latin typeface="Consolas" panose="020B0609020204030204" pitchFamily="49" charset="0"/>
              </a:rPr>
              <a:t>data.append</a:t>
            </a:r>
            <a:r>
              <a:rPr lang="en-US" altLang="zh-TW" sz="2800" dirty="0">
                <a:latin typeface="Consolas" panose="020B0609020204030204" pitchFamily="49" charset="0"/>
              </a:rPr>
              <a:t>(list(</a:t>
            </a:r>
            <a:r>
              <a:rPr lang="en-US" altLang="zh-TW" sz="2800" dirty="0" err="1">
                <a:latin typeface="Consolas" panose="020B0609020204030204" pitchFamily="49" charset="0"/>
              </a:rPr>
              <a:t>line.split</a:t>
            </a:r>
            <a:r>
              <a:rPr lang="en-US" altLang="zh-TW" sz="2800" dirty="0">
                <a:latin typeface="Consolas" panose="020B0609020204030204" pitchFamily="49" charset="0"/>
              </a:rPr>
              <a:t>(",")))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print(data)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A2A0BFB-53B2-459A-B47E-A65D2897F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04159-0544-439C-894B-52D93B3DD727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8F08161C-CE05-4133-96F6-F6D2E7A42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6908" y="681037"/>
            <a:ext cx="4816892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使用傳統的方式讀取</a:t>
            </a:r>
            <a:r>
              <a:rPr lang="en-US" altLang="zh-TW" dirty="0"/>
              <a:t>csv</a:t>
            </a:r>
            <a:r>
              <a:rPr lang="zh-TW" altLang="en-US" dirty="0"/>
              <a:t>檔案內容 </a:t>
            </a:r>
          </a:p>
        </p:txBody>
      </p:sp>
    </p:spTree>
    <p:extLst>
      <p:ext uri="{BB962C8B-B14F-4D97-AF65-F5344CB8AC3E}">
        <p14:creationId xmlns:p14="http://schemas.microsoft.com/office/powerpoint/2010/main" val="669513345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ECF383D-6AF6-4EC6-8B42-BC2D8480E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E2EB37F-AEF0-47F2-8B08-C1641F369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04159-0544-439C-894B-52D93B3DD727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54AA03E8-FA6C-425B-B6BA-C53FF819E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0" y="681037"/>
            <a:ext cx="3886200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執行結果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96516D27-9775-471E-BDE4-B54CD04B3999}"/>
              </a:ext>
            </a:extLst>
          </p:cNvPr>
          <p:cNvGrpSpPr/>
          <p:nvPr/>
        </p:nvGrpSpPr>
        <p:grpSpPr>
          <a:xfrm>
            <a:off x="295274" y="1825625"/>
            <a:ext cx="11601451" cy="3565526"/>
            <a:chOff x="6518642" y="1729440"/>
            <a:chExt cx="3957468" cy="1221882"/>
          </a:xfrm>
        </p:grpSpPr>
        <p:sp>
          <p:nvSpPr>
            <p:cNvPr id="6" name="矩形: 摺角紙張 5">
              <a:extLst>
                <a:ext uri="{FF2B5EF4-FFF2-40B4-BE49-F238E27FC236}">
                  <a16:creationId xmlns:a16="http://schemas.microsoft.com/office/drawing/2014/main" id="{1F491BBD-8F7B-4D90-8CBD-8C5A86BEC9C5}"/>
                </a:ext>
              </a:extLst>
            </p:cNvPr>
            <p:cNvSpPr/>
            <p:nvPr/>
          </p:nvSpPr>
          <p:spPr>
            <a:xfrm>
              <a:off x="6518642" y="1729440"/>
              <a:ext cx="3957468" cy="1221882"/>
            </a:xfrm>
            <a:prstGeom prst="foldedCorner">
              <a:avLst/>
            </a:prstGeom>
            <a:solidFill>
              <a:srgbClr val="E5CA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內容版面配置區 2">
              <a:extLst>
                <a:ext uri="{FF2B5EF4-FFF2-40B4-BE49-F238E27FC236}">
                  <a16:creationId xmlns:a16="http://schemas.microsoft.com/office/drawing/2014/main" id="{8EC12715-4AE9-49E1-A61F-E11D3921ECFA}"/>
                </a:ext>
              </a:extLst>
            </p:cNvPr>
            <p:cNvSpPr txBox="1">
              <a:spLocks/>
            </p:cNvSpPr>
            <p:nvPr/>
          </p:nvSpPr>
          <p:spPr>
            <a:xfrm>
              <a:off x="6582248" y="1814852"/>
              <a:ext cx="3811352" cy="113647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spcAft>
                  <a:spcPts val="0"/>
                </a:spcAft>
                <a:buNone/>
              </a:pPr>
              <a:r>
                <a:rPr lang="en-US" altLang="zh-TW" sz="16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[['\</a:t>
              </a:r>
              <a:r>
                <a:rPr lang="en-US" altLang="zh-TW" sz="1600" kern="100" dirty="0" err="1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ufeff</a:t>
              </a:r>
              <a:r>
                <a:rPr lang="zh-TW" altLang="zh-TW" sz="16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序號</a:t>
              </a:r>
              <a:r>
                <a:rPr lang="en-US" altLang="zh-TW" sz="16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</a:t>
              </a:r>
              <a:r>
                <a:rPr lang="zh-TW" altLang="zh-TW" sz="16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年度</a:t>
              </a:r>
              <a:r>
                <a:rPr lang="en-US" altLang="zh-TW" sz="16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</a:t>
              </a:r>
              <a:r>
                <a:rPr lang="zh-TW" altLang="zh-TW" sz="16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總戶數</a:t>
              </a:r>
              <a:r>
                <a:rPr lang="en-US" altLang="zh-TW" sz="16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</a:t>
              </a:r>
              <a:r>
                <a:rPr lang="zh-TW" altLang="zh-TW" sz="16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總人口數</a:t>
              </a:r>
              <a:r>
                <a:rPr lang="en-US" altLang="zh-TW" sz="16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</a:t>
              </a:r>
              <a:r>
                <a:rPr lang="zh-TW" altLang="zh-TW" sz="16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男性人數</a:t>
              </a:r>
              <a:r>
                <a:rPr lang="en-US" altLang="zh-TW" sz="16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</a:t>
              </a:r>
              <a:r>
                <a:rPr lang="zh-TW" altLang="zh-TW" sz="16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女性人數</a:t>
              </a:r>
              <a:r>
                <a:rPr lang="en-US" altLang="zh-TW" sz="16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</a:t>
              </a:r>
              <a:r>
                <a:rPr lang="zh-TW" altLang="zh-TW" sz="16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平地原住民</a:t>
              </a:r>
              <a:r>
                <a:rPr lang="en-US" altLang="zh-TW" sz="16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</a:t>
              </a:r>
              <a:r>
                <a:rPr lang="zh-TW" altLang="zh-TW" sz="16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山地原住民</a:t>
              </a:r>
              <a:r>
                <a:rPr lang="en-US" altLang="zh-TW" sz="16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\n'], ['1', '91', '109231', '352154', '185554', '166600', '54236', '32520\n'], ['2', '92', '110985', '351146', '184682', '166464', '59126', '32669\n'], ['3', '93', '112948', '349149', '183149', '166000', '53529', '33105\n'], ['4', '94', '114220', '347298', '181557', '165741', '55256', '33575\n'], ['5', '95', '115378', '345303', '180042', '165261', '55266', '33860\n'], ['6', '96', '116766', '343302', '178376', '164926', '55319', '34028\n'], ['7', '97', '118073', '341433', '177032', '164404', '55499', '35199\n'], ['8', '98', '119916', '340964', '176151', '164813', '55977', '34627\n'], ['9', '99', '120903', '338805', '174584', '164221', '56087', '34842\n'], ['10', '100', '121833', '336838', '173205', '163653', '56116', '34903\n'], ['11', '101', '122651', '335190', '172064', '163126', '55948', '35028\n'], ['12', '102', '123440', '333897', '171016', '162881', '55963', '35159\n'], ['13', '103', '124243', '333392', '170322', '163068', '56214', '35461\n'], ['14', '104', '124956', '331945', '169335', '162610', '56309', '35690\n'], ['15', '105', '125361', '330911', '168375', '162536', '56490', '35989\n'], ['16', '106', '125901', '329374', '167288', '162086', '56629', '36107\n']]</a:t>
              </a:r>
              <a:endParaRPr lang="zh-TW" altLang="zh-TW" sz="1600" kern="100" dirty="0">
                <a:latin typeface="Consolas" panose="020B0609020204030204" pitchFamily="49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989125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11660E6-8924-4A52-BE24-A6B515223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835" y="1702269"/>
            <a:ext cx="9580418" cy="3725430"/>
          </a:xfrm>
        </p:spPr>
        <p:txBody>
          <a:bodyPr/>
          <a:lstStyle/>
          <a:p>
            <a:r>
              <a:rPr lang="en-US" altLang="zh-TW" sz="2800" dirty="0">
                <a:latin typeface="Consolas" panose="020B0609020204030204" pitchFamily="49" charset="0"/>
              </a:rPr>
              <a:t>filename = "hualien.csv"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data = list()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with open(filename, encoding='utf-8') as </a:t>
            </a:r>
            <a:r>
              <a:rPr lang="en-US" altLang="zh-TW" sz="2800" dirty="0" err="1">
                <a:latin typeface="Consolas" panose="020B0609020204030204" pitchFamily="49" charset="0"/>
              </a:rPr>
              <a:t>fp</a:t>
            </a:r>
            <a:r>
              <a:rPr lang="en-US" altLang="zh-TW" sz="28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for line in </a:t>
            </a:r>
            <a:r>
              <a:rPr lang="en-US" altLang="zh-TW" sz="2800" dirty="0" err="1">
                <a:latin typeface="Consolas" panose="020B0609020204030204" pitchFamily="49" charset="0"/>
              </a:rPr>
              <a:t>fp.readlines</a:t>
            </a:r>
            <a:r>
              <a:rPr lang="en-US" altLang="zh-TW" sz="2800" dirty="0">
                <a:latin typeface="Consolas" panose="020B0609020204030204" pitchFamily="49" charset="0"/>
              </a:rPr>
              <a:t>():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    </a:t>
            </a:r>
            <a:r>
              <a:rPr lang="en-US" altLang="zh-TW" sz="2800" dirty="0" err="1">
                <a:latin typeface="Consolas" panose="020B0609020204030204" pitchFamily="49" charset="0"/>
              </a:rPr>
              <a:t>data.append</a:t>
            </a:r>
            <a:r>
              <a:rPr lang="en-US" altLang="zh-TW" sz="2800" dirty="0">
                <a:latin typeface="Consolas" panose="020B0609020204030204" pitchFamily="49" charset="0"/>
              </a:rPr>
              <a:t>(list(</a:t>
            </a:r>
            <a:r>
              <a:rPr lang="en-US" altLang="zh-TW" sz="2800" dirty="0" err="1">
                <a:latin typeface="Consolas" panose="020B0609020204030204" pitchFamily="49" charset="0"/>
              </a:rPr>
              <a:t>line.split</a:t>
            </a:r>
            <a:r>
              <a:rPr lang="en-US" altLang="zh-TW" sz="2800" dirty="0">
                <a:latin typeface="Consolas" panose="020B0609020204030204" pitchFamily="49" charset="0"/>
              </a:rPr>
              <a:t>(",")))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for row in data: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print("{}\t{}".format(row[1], row[3]))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2C36EF4-169E-48AB-A77C-7DF349B53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04159-0544-439C-894B-52D93B3DD727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82F36339-944F-4002-98D4-03A1A9EB3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0437" y="444499"/>
            <a:ext cx="5799987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取出串列資料項目的方法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20F61C76-58F1-4C42-A707-EB316272B9C8}"/>
              </a:ext>
            </a:extLst>
          </p:cNvPr>
          <p:cNvGrpSpPr/>
          <p:nvPr/>
        </p:nvGrpSpPr>
        <p:grpSpPr>
          <a:xfrm>
            <a:off x="9707107" y="1446935"/>
            <a:ext cx="1748293" cy="4812721"/>
            <a:chOff x="6529960" y="1749624"/>
            <a:chExt cx="3547777" cy="1168549"/>
          </a:xfrm>
        </p:grpSpPr>
        <p:sp>
          <p:nvSpPr>
            <p:cNvPr id="6" name="矩形: 摺角紙張 5">
              <a:extLst>
                <a:ext uri="{FF2B5EF4-FFF2-40B4-BE49-F238E27FC236}">
                  <a16:creationId xmlns:a16="http://schemas.microsoft.com/office/drawing/2014/main" id="{6B2BAA2C-6374-4D61-BB25-B019030F49F6}"/>
                </a:ext>
              </a:extLst>
            </p:cNvPr>
            <p:cNvSpPr/>
            <p:nvPr/>
          </p:nvSpPr>
          <p:spPr>
            <a:xfrm>
              <a:off x="6529960" y="1749624"/>
              <a:ext cx="3547777" cy="1168549"/>
            </a:xfrm>
            <a:prstGeom prst="foldedCorner">
              <a:avLst/>
            </a:prstGeom>
            <a:solidFill>
              <a:srgbClr val="E5CA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內容版面配置區 2">
              <a:extLst>
                <a:ext uri="{FF2B5EF4-FFF2-40B4-BE49-F238E27FC236}">
                  <a16:creationId xmlns:a16="http://schemas.microsoft.com/office/drawing/2014/main" id="{E7F64F01-A7CD-44E7-B070-399F3619BB2B}"/>
                </a:ext>
              </a:extLst>
            </p:cNvPr>
            <p:cNvSpPr txBox="1">
              <a:spLocks/>
            </p:cNvSpPr>
            <p:nvPr/>
          </p:nvSpPr>
          <p:spPr>
            <a:xfrm>
              <a:off x="6676076" y="1772146"/>
              <a:ext cx="3401660" cy="113647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TW" altLang="zh-TW" sz="1100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年度</a:t>
              </a:r>
              <a:r>
                <a:rPr lang="en-US" altLang="zh-TW" sz="1100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	</a:t>
              </a:r>
              <a:r>
                <a:rPr lang="zh-TW" altLang="zh-TW" sz="1100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總人口數</a:t>
              </a:r>
            </a:p>
            <a:p>
              <a:pPr marL="0" indent="0">
                <a:buNone/>
              </a:pPr>
              <a:r>
                <a:rPr lang="en-US" altLang="zh-TW" sz="1100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91	352154</a:t>
              </a:r>
              <a:endParaRPr lang="zh-TW" altLang="zh-TW" sz="1100" dirty="0">
                <a:latin typeface="Consolas" panose="020B0609020204030204" pitchFamily="49" charset="0"/>
                <a:ea typeface="微軟正黑體" panose="020B0604030504040204" pitchFamily="34" charset="-120"/>
              </a:endParaRPr>
            </a:p>
            <a:p>
              <a:pPr marL="0" indent="0">
                <a:buNone/>
              </a:pPr>
              <a:r>
                <a:rPr lang="en-US" altLang="zh-TW" sz="1100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92	351146</a:t>
              </a:r>
              <a:endParaRPr lang="zh-TW" altLang="zh-TW" sz="1100" dirty="0">
                <a:latin typeface="Consolas" panose="020B0609020204030204" pitchFamily="49" charset="0"/>
                <a:ea typeface="微軟正黑體" panose="020B0604030504040204" pitchFamily="34" charset="-120"/>
              </a:endParaRPr>
            </a:p>
            <a:p>
              <a:pPr marL="0" indent="0">
                <a:buNone/>
              </a:pPr>
              <a:r>
                <a:rPr lang="en-US" altLang="zh-TW" sz="1100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93	349149</a:t>
              </a:r>
              <a:endParaRPr lang="zh-TW" altLang="zh-TW" sz="1100" dirty="0">
                <a:latin typeface="Consolas" panose="020B0609020204030204" pitchFamily="49" charset="0"/>
                <a:ea typeface="微軟正黑體" panose="020B0604030504040204" pitchFamily="34" charset="-120"/>
              </a:endParaRPr>
            </a:p>
            <a:p>
              <a:pPr marL="0" indent="0">
                <a:buNone/>
              </a:pPr>
              <a:r>
                <a:rPr lang="en-US" altLang="zh-TW" sz="1100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94	347298</a:t>
              </a:r>
              <a:endParaRPr lang="zh-TW" altLang="zh-TW" sz="1100" dirty="0">
                <a:latin typeface="Consolas" panose="020B0609020204030204" pitchFamily="49" charset="0"/>
                <a:ea typeface="微軟正黑體" panose="020B0604030504040204" pitchFamily="34" charset="-120"/>
              </a:endParaRPr>
            </a:p>
            <a:p>
              <a:pPr marL="0" indent="0">
                <a:buNone/>
              </a:pPr>
              <a:r>
                <a:rPr lang="en-US" altLang="zh-TW" sz="1100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95	345303</a:t>
              </a:r>
              <a:endParaRPr lang="zh-TW" altLang="zh-TW" sz="1100" dirty="0">
                <a:latin typeface="Consolas" panose="020B0609020204030204" pitchFamily="49" charset="0"/>
                <a:ea typeface="微軟正黑體" panose="020B0604030504040204" pitchFamily="34" charset="-120"/>
              </a:endParaRPr>
            </a:p>
            <a:p>
              <a:pPr marL="0" indent="0">
                <a:buNone/>
              </a:pPr>
              <a:r>
                <a:rPr lang="en-US" altLang="zh-TW" sz="1100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96	343302</a:t>
              </a:r>
              <a:endParaRPr lang="zh-TW" altLang="zh-TW" sz="1100" dirty="0">
                <a:latin typeface="Consolas" panose="020B0609020204030204" pitchFamily="49" charset="0"/>
                <a:ea typeface="微軟正黑體" panose="020B0604030504040204" pitchFamily="34" charset="-120"/>
              </a:endParaRPr>
            </a:p>
            <a:p>
              <a:pPr marL="0" indent="0">
                <a:buNone/>
              </a:pPr>
              <a:r>
                <a:rPr lang="en-US" altLang="zh-TW" sz="1100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97	341433</a:t>
              </a:r>
              <a:endParaRPr lang="zh-TW" altLang="zh-TW" sz="1100" dirty="0">
                <a:latin typeface="Consolas" panose="020B0609020204030204" pitchFamily="49" charset="0"/>
                <a:ea typeface="微軟正黑體" panose="020B0604030504040204" pitchFamily="34" charset="-120"/>
              </a:endParaRPr>
            </a:p>
            <a:p>
              <a:pPr marL="0" indent="0">
                <a:buNone/>
              </a:pPr>
              <a:r>
                <a:rPr lang="en-US" altLang="zh-TW" sz="1100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98	340964</a:t>
              </a:r>
              <a:endParaRPr lang="zh-TW" altLang="zh-TW" sz="1100" dirty="0">
                <a:latin typeface="Consolas" panose="020B0609020204030204" pitchFamily="49" charset="0"/>
                <a:ea typeface="微軟正黑體" panose="020B0604030504040204" pitchFamily="34" charset="-120"/>
              </a:endParaRPr>
            </a:p>
            <a:p>
              <a:pPr marL="0" indent="0">
                <a:buNone/>
              </a:pPr>
              <a:r>
                <a:rPr lang="en-US" altLang="zh-TW" sz="1100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99	338805</a:t>
              </a:r>
              <a:endParaRPr lang="zh-TW" altLang="zh-TW" sz="1100" dirty="0">
                <a:latin typeface="Consolas" panose="020B0609020204030204" pitchFamily="49" charset="0"/>
                <a:ea typeface="微軟正黑體" panose="020B0604030504040204" pitchFamily="34" charset="-120"/>
              </a:endParaRPr>
            </a:p>
            <a:p>
              <a:pPr marL="0" indent="0">
                <a:buNone/>
              </a:pPr>
              <a:r>
                <a:rPr lang="en-US" altLang="zh-TW" sz="1100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100	336838</a:t>
              </a:r>
              <a:endParaRPr lang="zh-TW" altLang="zh-TW" sz="1100" dirty="0">
                <a:latin typeface="Consolas" panose="020B0609020204030204" pitchFamily="49" charset="0"/>
                <a:ea typeface="微軟正黑體" panose="020B0604030504040204" pitchFamily="34" charset="-120"/>
              </a:endParaRPr>
            </a:p>
            <a:p>
              <a:pPr marL="0" indent="0">
                <a:buNone/>
              </a:pPr>
              <a:r>
                <a:rPr lang="en-US" altLang="zh-TW" sz="1100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101	335190</a:t>
              </a:r>
              <a:endParaRPr lang="zh-TW" altLang="zh-TW" sz="1100" dirty="0">
                <a:latin typeface="Consolas" panose="020B0609020204030204" pitchFamily="49" charset="0"/>
                <a:ea typeface="微軟正黑體" panose="020B0604030504040204" pitchFamily="34" charset="-120"/>
              </a:endParaRPr>
            </a:p>
            <a:p>
              <a:pPr marL="0" indent="0">
                <a:buNone/>
              </a:pPr>
              <a:r>
                <a:rPr lang="en-US" altLang="zh-TW" sz="1100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102	333897</a:t>
              </a:r>
              <a:endParaRPr lang="zh-TW" altLang="zh-TW" sz="1100" dirty="0">
                <a:latin typeface="Consolas" panose="020B0609020204030204" pitchFamily="49" charset="0"/>
                <a:ea typeface="微軟正黑體" panose="020B0604030504040204" pitchFamily="34" charset="-120"/>
              </a:endParaRPr>
            </a:p>
            <a:p>
              <a:pPr marL="0" indent="0">
                <a:buNone/>
              </a:pPr>
              <a:r>
                <a:rPr lang="en-US" altLang="zh-TW" sz="1100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103	333392</a:t>
              </a:r>
              <a:endParaRPr lang="zh-TW" altLang="zh-TW" sz="1100" dirty="0">
                <a:latin typeface="Consolas" panose="020B0609020204030204" pitchFamily="49" charset="0"/>
                <a:ea typeface="微軟正黑體" panose="020B0604030504040204" pitchFamily="34" charset="-120"/>
              </a:endParaRPr>
            </a:p>
            <a:p>
              <a:pPr marL="0" indent="0">
                <a:buNone/>
              </a:pPr>
              <a:r>
                <a:rPr lang="en-US" altLang="zh-TW" sz="1100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104	331945</a:t>
              </a:r>
              <a:endParaRPr lang="zh-TW" altLang="zh-TW" sz="1100" dirty="0">
                <a:latin typeface="Consolas" panose="020B0609020204030204" pitchFamily="49" charset="0"/>
                <a:ea typeface="微軟正黑體" panose="020B0604030504040204" pitchFamily="34" charset="-120"/>
              </a:endParaRPr>
            </a:p>
            <a:p>
              <a:pPr marL="0" indent="0">
                <a:buNone/>
              </a:pPr>
              <a:r>
                <a:rPr lang="en-US" altLang="zh-TW" sz="1100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105	330911</a:t>
              </a:r>
              <a:endParaRPr lang="zh-TW" altLang="zh-TW" sz="1100" dirty="0">
                <a:latin typeface="Consolas" panose="020B0609020204030204" pitchFamily="49" charset="0"/>
                <a:ea typeface="微軟正黑體" panose="020B0604030504040204" pitchFamily="34" charset="-120"/>
              </a:endParaRPr>
            </a:p>
            <a:p>
              <a:pPr marL="0" indent="0">
                <a:buNone/>
              </a:pPr>
              <a:r>
                <a:rPr lang="en-US" altLang="zh-TW" sz="1100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106	329374</a:t>
              </a:r>
              <a:endParaRPr lang="zh-TW" altLang="zh-TW" sz="1100" dirty="0">
                <a:latin typeface="Consolas" panose="020B0609020204030204" pitchFamily="49" charset="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392195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2A878D2-E202-4A5B-ACB5-DCB634611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654" y="1356190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sz="2800" dirty="0">
                <a:latin typeface="Consolas" panose="020B0609020204030204" pitchFamily="49" charset="0"/>
              </a:rPr>
              <a:t>%matplotlib inline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import </a:t>
            </a:r>
            <a:r>
              <a:rPr lang="en-US" altLang="zh-TW" sz="2800" dirty="0" err="1">
                <a:latin typeface="Consolas" panose="020B0609020204030204" pitchFamily="49" charset="0"/>
              </a:rPr>
              <a:t>matplotlib.pyplot</a:t>
            </a:r>
            <a:r>
              <a:rPr lang="en-US" altLang="zh-TW" sz="2800" dirty="0">
                <a:latin typeface="Consolas" panose="020B0609020204030204" pitchFamily="49" charset="0"/>
              </a:rPr>
              <a:t> as </a:t>
            </a:r>
            <a:r>
              <a:rPr lang="en-US" altLang="zh-TW" sz="2800" dirty="0" err="1">
                <a:latin typeface="Consolas" panose="020B0609020204030204" pitchFamily="49" charset="0"/>
              </a:rPr>
              <a:t>plt</a:t>
            </a:r>
            <a:endParaRPr lang="en-US" altLang="zh-TW" sz="2800" dirty="0">
              <a:latin typeface="Consolas" panose="020B0609020204030204" pitchFamily="49" charset="0"/>
            </a:endParaRPr>
          </a:p>
          <a:p>
            <a:r>
              <a:rPr lang="en-US" altLang="zh-TW" sz="2800" dirty="0">
                <a:latin typeface="Consolas" panose="020B0609020204030204" pitchFamily="49" charset="0"/>
              </a:rPr>
              <a:t>filename = "hualien.csv"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data = list()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with open(filename, encoding='utf-8') as </a:t>
            </a:r>
            <a:r>
              <a:rPr lang="en-US" altLang="zh-TW" sz="2800" dirty="0" err="1">
                <a:latin typeface="Consolas" panose="020B0609020204030204" pitchFamily="49" charset="0"/>
              </a:rPr>
              <a:t>fp</a:t>
            </a:r>
            <a:r>
              <a:rPr lang="en-US" altLang="zh-TW" sz="28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for line in </a:t>
            </a:r>
            <a:r>
              <a:rPr lang="en-US" altLang="zh-TW" sz="2800" dirty="0" err="1">
                <a:latin typeface="Consolas" panose="020B0609020204030204" pitchFamily="49" charset="0"/>
              </a:rPr>
              <a:t>fp.readlines</a:t>
            </a:r>
            <a:r>
              <a:rPr lang="en-US" altLang="zh-TW" sz="2800" dirty="0">
                <a:latin typeface="Consolas" panose="020B0609020204030204" pitchFamily="49" charset="0"/>
              </a:rPr>
              <a:t>():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    </a:t>
            </a:r>
            <a:r>
              <a:rPr lang="en-US" altLang="zh-TW" sz="2800" dirty="0" err="1">
                <a:latin typeface="Consolas" panose="020B0609020204030204" pitchFamily="49" charset="0"/>
              </a:rPr>
              <a:t>data.append</a:t>
            </a:r>
            <a:r>
              <a:rPr lang="en-US" altLang="zh-TW" sz="2800" dirty="0">
                <a:latin typeface="Consolas" panose="020B0609020204030204" pitchFamily="49" charset="0"/>
              </a:rPr>
              <a:t>(list(</a:t>
            </a:r>
            <a:r>
              <a:rPr lang="en-US" altLang="zh-TW" sz="2800" dirty="0" err="1">
                <a:latin typeface="Consolas" panose="020B0609020204030204" pitchFamily="49" charset="0"/>
              </a:rPr>
              <a:t>line.split</a:t>
            </a:r>
            <a:r>
              <a:rPr lang="en-US" altLang="zh-TW" sz="2800" dirty="0">
                <a:latin typeface="Consolas" panose="020B0609020204030204" pitchFamily="49" charset="0"/>
              </a:rPr>
              <a:t>(",")))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x = [row[1] for row in data]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y = [row[3] for row in data]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plt.plot</a:t>
            </a:r>
            <a:r>
              <a:rPr lang="en-US" altLang="zh-TW" sz="2800" dirty="0">
                <a:latin typeface="Consolas" panose="020B0609020204030204" pitchFamily="49" charset="0"/>
              </a:rPr>
              <a:t>(x[1:], y[1:])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29019A9-B324-49E5-9F6F-39B41DAE9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04159-0544-439C-894B-52D93B3DD727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F80DE364-DB27-43E3-B77D-C031ECD49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3400" y="370330"/>
            <a:ext cx="4470400" cy="941233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使用</a:t>
            </a:r>
            <a:r>
              <a:rPr lang="en-US" altLang="zh-TW" dirty="0"/>
              <a:t>MATPLOTLIB</a:t>
            </a:r>
            <a:br>
              <a:rPr lang="en-US" altLang="zh-TW" dirty="0"/>
            </a:br>
            <a:r>
              <a:rPr lang="zh-TW" altLang="en-US" dirty="0"/>
              <a:t>繪製圖表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73F4C43-515D-4E03-BC42-DE366D67D68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136054"/>
            <a:ext cx="4988297" cy="281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7416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C21BDE7-1D15-40BA-BE01-CDD386F6C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6336" y="2032727"/>
            <a:ext cx="8998527" cy="3134302"/>
          </a:xfrm>
        </p:spPr>
        <p:txBody>
          <a:bodyPr/>
          <a:lstStyle/>
          <a:p>
            <a:r>
              <a:rPr lang="en-US" altLang="zh-TW" sz="2800" dirty="0">
                <a:latin typeface="Consolas" panose="020B0609020204030204" pitchFamily="49" charset="0"/>
              </a:rPr>
              <a:t>import csv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filename = "hualien.csv"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with open(filename, encoding='utf-8') as </a:t>
            </a:r>
            <a:r>
              <a:rPr lang="en-US" altLang="zh-TW" sz="2800" dirty="0" err="1">
                <a:latin typeface="Consolas" panose="020B0609020204030204" pitchFamily="49" charset="0"/>
              </a:rPr>
              <a:t>fp</a:t>
            </a:r>
            <a:r>
              <a:rPr lang="en-US" altLang="zh-TW" sz="28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data = </a:t>
            </a:r>
            <a:r>
              <a:rPr lang="en-US" altLang="zh-TW" sz="2800" dirty="0" err="1">
                <a:latin typeface="Consolas" panose="020B0609020204030204" pitchFamily="49" charset="0"/>
              </a:rPr>
              <a:t>csv.DictReader</a:t>
            </a:r>
            <a:r>
              <a:rPr lang="en-US" altLang="zh-TW" sz="2800" dirty="0">
                <a:latin typeface="Consolas" panose="020B0609020204030204" pitchFamily="49" charset="0"/>
              </a:rPr>
              <a:t>(</a:t>
            </a:r>
            <a:r>
              <a:rPr lang="en-US" altLang="zh-TW" sz="2800" dirty="0" err="1">
                <a:latin typeface="Consolas" panose="020B0609020204030204" pitchFamily="49" charset="0"/>
              </a:rPr>
              <a:t>fp</a:t>
            </a:r>
            <a:r>
              <a:rPr lang="en-US" altLang="zh-TW" sz="28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for item in data: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    print(item['</a:t>
            </a:r>
            <a:r>
              <a:rPr lang="zh-TW" altLang="en-US" sz="2800" dirty="0">
                <a:latin typeface="Consolas" panose="020B0609020204030204" pitchFamily="49" charset="0"/>
              </a:rPr>
              <a:t>年度</a:t>
            </a:r>
            <a:r>
              <a:rPr lang="en-US" altLang="zh-TW" sz="2800" dirty="0">
                <a:latin typeface="Consolas" panose="020B0609020204030204" pitchFamily="49" charset="0"/>
              </a:rPr>
              <a:t>'],item['</a:t>
            </a:r>
            <a:r>
              <a:rPr lang="zh-TW" altLang="en-US" sz="2800" dirty="0">
                <a:latin typeface="Consolas" panose="020B0609020204030204" pitchFamily="49" charset="0"/>
              </a:rPr>
              <a:t>總人口數</a:t>
            </a:r>
            <a:r>
              <a:rPr lang="en-US" altLang="zh-TW" sz="2800" dirty="0">
                <a:latin typeface="Consolas" panose="020B0609020204030204" pitchFamily="49" charset="0"/>
              </a:rPr>
              <a:t>'])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19E143D-2D27-49B7-804A-0BEA0BB80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04159-0544-439C-894B-52D93B3DD727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D4D805C8-11F1-4D19-843C-A8B692471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5600" y="721313"/>
            <a:ext cx="4645442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使用</a:t>
            </a:r>
            <a:r>
              <a:rPr lang="en-US" altLang="zh-TW" dirty="0"/>
              <a:t>csv</a:t>
            </a:r>
            <a:r>
              <a:rPr lang="zh-TW" altLang="en-US" dirty="0"/>
              <a:t>模組讀取</a:t>
            </a:r>
            <a:r>
              <a:rPr lang="en-US" altLang="zh-TW" dirty="0"/>
              <a:t>csv</a:t>
            </a:r>
            <a:r>
              <a:rPr lang="zh-TW" altLang="en-US" dirty="0"/>
              <a:t>檔案內容 </a:t>
            </a:r>
            <a:br>
              <a:rPr lang="en-US" altLang="zh-TW" dirty="0"/>
            </a:br>
            <a:r>
              <a:rPr lang="zh-TW" altLang="en-US" dirty="0"/>
              <a:t>（載入成為字典）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2C345368-4ACB-4E72-B939-556FB56B2D4D}"/>
              </a:ext>
            </a:extLst>
          </p:cNvPr>
          <p:cNvGrpSpPr/>
          <p:nvPr/>
        </p:nvGrpSpPr>
        <p:grpSpPr>
          <a:xfrm>
            <a:off x="737305" y="1543629"/>
            <a:ext cx="1231506" cy="4812721"/>
            <a:chOff x="6529962" y="1749624"/>
            <a:chExt cx="2499071" cy="1168549"/>
          </a:xfrm>
        </p:grpSpPr>
        <p:sp>
          <p:nvSpPr>
            <p:cNvPr id="6" name="矩形: 摺角紙張 5">
              <a:extLst>
                <a:ext uri="{FF2B5EF4-FFF2-40B4-BE49-F238E27FC236}">
                  <a16:creationId xmlns:a16="http://schemas.microsoft.com/office/drawing/2014/main" id="{621C6482-34D7-4F2B-B7E9-E18001ECB645}"/>
                </a:ext>
              </a:extLst>
            </p:cNvPr>
            <p:cNvSpPr/>
            <p:nvPr/>
          </p:nvSpPr>
          <p:spPr>
            <a:xfrm>
              <a:off x="6529962" y="1749624"/>
              <a:ext cx="2499071" cy="1168549"/>
            </a:xfrm>
            <a:prstGeom prst="foldedCorner">
              <a:avLst/>
            </a:prstGeom>
            <a:solidFill>
              <a:srgbClr val="E5CA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內容版面配置區 2">
              <a:extLst>
                <a:ext uri="{FF2B5EF4-FFF2-40B4-BE49-F238E27FC236}">
                  <a16:creationId xmlns:a16="http://schemas.microsoft.com/office/drawing/2014/main" id="{F9B2B2F4-DC45-49C0-93D2-A1CD818C27E4}"/>
                </a:ext>
              </a:extLst>
            </p:cNvPr>
            <p:cNvSpPr txBox="1">
              <a:spLocks/>
            </p:cNvSpPr>
            <p:nvPr/>
          </p:nvSpPr>
          <p:spPr>
            <a:xfrm>
              <a:off x="6676076" y="1772146"/>
              <a:ext cx="2352956" cy="113647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TW" sz="1200" dirty="0">
                  <a:latin typeface="Consolas" panose="020B0609020204030204" pitchFamily="49" charset="0"/>
                </a:rPr>
                <a:t>91 352154</a:t>
              </a:r>
              <a:endParaRPr lang="zh-TW" altLang="zh-TW" sz="1200" dirty="0">
                <a:latin typeface="Consolas" panose="020B0609020204030204" pitchFamily="49" charset="0"/>
              </a:endParaRPr>
            </a:p>
            <a:p>
              <a:pPr marL="0" indent="0">
                <a:buNone/>
              </a:pPr>
              <a:r>
                <a:rPr lang="en-US" altLang="zh-TW" sz="1200" dirty="0">
                  <a:latin typeface="Consolas" panose="020B0609020204030204" pitchFamily="49" charset="0"/>
                </a:rPr>
                <a:t>92 351146</a:t>
              </a:r>
              <a:endParaRPr lang="zh-TW" altLang="zh-TW" sz="1200" dirty="0">
                <a:latin typeface="Consolas" panose="020B0609020204030204" pitchFamily="49" charset="0"/>
              </a:endParaRPr>
            </a:p>
            <a:p>
              <a:pPr marL="0" indent="0">
                <a:buNone/>
              </a:pPr>
              <a:r>
                <a:rPr lang="en-US" altLang="zh-TW" sz="1200" dirty="0">
                  <a:latin typeface="Consolas" panose="020B0609020204030204" pitchFamily="49" charset="0"/>
                </a:rPr>
                <a:t>93 349149</a:t>
              </a:r>
              <a:endParaRPr lang="zh-TW" altLang="zh-TW" sz="1200" dirty="0">
                <a:latin typeface="Consolas" panose="020B0609020204030204" pitchFamily="49" charset="0"/>
              </a:endParaRPr>
            </a:p>
            <a:p>
              <a:pPr marL="0" indent="0">
                <a:buNone/>
              </a:pPr>
              <a:r>
                <a:rPr lang="en-US" altLang="zh-TW" sz="1200" dirty="0">
                  <a:latin typeface="Consolas" panose="020B0609020204030204" pitchFamily="49" charset="0"/>
                </a:rPr>
                <a:t>94 347298</a:t>
              </a:r>
              <a:endParaRPr lang="zh-TW" altLang="zh-TW" sz="1200" dirty="0">
                <a:latin typeface="Consolas" panose="020B0609020204030204" pitchFamily="49" charset="0"/>
              </a:endParaRPr>
            </a:p>
            <a:p>
              <a:pPr marL="0" indent="0">
                <a:buNone/>
              </a:pPr>
              <a:r>
                <a:rPr lang="en-US" altLang="zh-TW" sz="1200" dirty="0">
                  <a:latin typeface="Consolas" panose="020B0609020204030204" pitchFamily="49" charset="0"/>
                </a:rPr>
                <a:t>95 345303</a:t>
              </a:r>
              <a:endParaRPr lang="zh-TW" altLang="zh-TW" sz="1200" dirty="0">
                <a:latin typeface="Consolas" panose="020B0609020204030204" pitchFamily="49" charset="0"/>
              </a:endParaRPr>
            </a:p>
            <a:p>
              <a:pPr marL="0" indent="0">
                <a:buNone/>
              </a:pPr>
              <a:r>
                <a:rPr lang="en-US" altLang="zh-TW" sz="1200" dirty="0">
                  <a:latin typeface="Consolas" panose="020B0609020204030204" pitchFamily="49" charset="0"/>
                </a:rPr>
                <a:t>96 343302</a:t>
              </a:r>
              <a:endParaRPr lang="zh-TW" altLang="zh-TW" sz="1200" dirty="0">
                <a:latin typeface="Consolas" panose="020B0609020204030204" pitchFamily="49" charset="0"/>
              </a:endParaRPr>
            </a:p>
            <a:p>
              <a:pPr marL="0" indent="0">
                <a:buNone/>
              </a:pPr>
              <a:r>
                <a:rPr lang="en-US" altLang="zh-TW" sz="1200" dirty="0">
                  <a:latin typeface="Consolas" panose="020B0609020204030204" pitchFamily="49" charset="0"/>
                </a:rPr>
                <a:t>97 341433</a:t>
              </a:r>
              <a:endParaRPr lang="zh-TW" altLang="zh-TW" sz="1200" dirty="0">
                <a:latin typeface="Consolas" panose="020B0609020204030204" pitchFamily="49" charset="0"/>
              </a:endParaRPr>
            </a:p>
            <a:p>
              <a:pPr marL="0" indent="0">
                <a:buNone/>
              </a:pPr>
              <a:r>
                <a:rPr lang="en-US" altLang="zh-TW" sz="1200" dirty="0">
                  <a:latin typeface="Consolas" panose="020B0609020204030204" pitchFamily="49" charset="0"/>
                </a:rPr>
                <a:t>98 340964</a:t>
              </a:r>
              <a:endParaRPr lang="zh-TW" altLang="zh-TW" sz="1200" dirty="0">
                <a:latin typeface="Consolas" panose="020B0609020204030204" pitchFamily="49" charset="0"/>
              </a:endParaRPr>
            </a:p>
            <a:p>
              <a:pPr marL="0" indent="0">
                <a:buNone/>
              </a:pPr>
              <a:r>
                <a:rPr lang="en-US" altLang="zh-TW" sz="1200" dirty="0">
                  <a:latin typeface="Consolas" panose="020B0609020204030204" pitchFamily="49" charset="0"/>
                </a:rPr>
                <a:t>99 338805</a:t>
              </a:r>
              <a:endParaRPr lang="zh-TW" altLang="zh-TW" sz="1200" dirty="0">
                <a:latin typeface="Consolas" panose="020B0609020204030204" pitchFamily="49" charset="0"/>
              </a:endParaRPr>
            </a:p>
            <a:p>
              <a:pPr marL="0" indent="0">
                <a:buNone/>
              </a:pPr>
              <a:r>
                <a:rPr lang="en-US" altLang="zh-TW" sz="1200" dirty="0">
                  <a:latin typeface="Consolas" panose="020B0609020204030204" pitchFamily="49" charset="0"/>
                </a:rPr>
                <a:t>100 336838</a:t>
              </a:r>
              <a:endParaRPr lang="zh-TW" altLang="zh-TW" sz="1200" dirty="0">
                <a:latin typeface="Consolas" panose="020B0609020204030204" pitchFamily="49" charset="0"/>
              </a:endParaRPr>
            </a:p>
            <a:p>
              <a:pPr marL="0" indent="0">
                <a:buNone/>
              </a:pPr>
              <a:r>
                <a:rPr lang="en-US" altLang="zh-TW" sz="1200" dirty="0">
                  <a:latin typeface="Consolas" panose="020B0609020204030204" pitchFamily="49" charset="0"/>
                </a:rPr>
                <a:t>101 335190</a:t>
              </a:r>
              <a:endParaRPr lang="zh-TW" altLang="zh-TW" sz="1200" dirty="0">
                <a:latin typeface="Consolas" panose="020B0609020204030204" pitchFamily="49" charset="0"/>
              </a:endParaRPr>
            </a:p>
            <a:p>
              <a:pPr marL="0" indent="0">
                <a:buNone/>
              </a:pPr>
              <a:r>
                <a:rPr lang="en-US" altLang="zh-TW" sz="1200" dirty="0">
                  <a:latin typeface="Consolas" panose="020B0609020204030204" pitchFamily="49" charset="0"/>
                </a:rPr>
                <a:t>102 333897</a:t>
              </a:r>
              <a:endParaRPr lang="zh-TW" altLang="zh-TW" sz="1200" dirty="0">
                <a:latin typeface="Consolas" panose="020B0609020204030204" pitchFamily="49" charset="0"/>
              </a:endParaRPr>
            </a:p>
            <a:p>
              <a:pPr marL="0" indent="0">
                <a:buNone/>
              </a:pPr>
              <a:r>
                <a:rPr lang="en-US" altLang="zh-TW" sz="1200" dirty="0">
                  <a:latin typeface="Consolas" panose="020B0609020204030204" pitchFamily="49" charset="0"/>
                </a:rPr>
                <a:t>103 333392</a:t>
              </a:r>
              <a:endParaRPr lang="zh-TW" altLang="zh-TW" sz="1200" dirty="0">
                <a:latin typeface="Consolas" panose="020B0609020204030204" pitchFamily="49" charset="0"/>
              </a:endParaRPr>
            </a:p>
            <a:p>
              <a:pPr marL="0" indent="0">
                <a:buNone/>
              </a:pPr>
              <a:r>
                <a:rPr lang="en-US" altLang="zh-TW" sz="1200" dirty="0">
                  <a:latin typeface="Consolas" panose="020B0609020204030204" pitchFamily="49" charset="0"/>
                </a:rPr>
                <a:t>104 331945</a:t>
              </a:r>
              <a:endParaRPr lang="zh-TW" altLang="zh-TW" sz="1200" dirty="0">
                <a:latin typeface="Consolas" panose="020B0609020204030204" pitchFamily="49" charset="0"/>
              </a:endParaRPr>
            </a:p>
            <a:p>
              <a:pPr marL="0" indent="0">
                <a:buNone/>
              </a:pPr>
              <a:r>
                <a:rPr lang="en-US" altLang="zh-TW" sz="1200" dirty="0">
                  <a:latin typeface="Consolas" panose="020B0609020204030204" pitchFamily="49" charset="0"/>
                </a:rPr>
                <a:t>105 330911</a:t>
              </a:r>
              <a:endParaRPr lang="zh-TW" altLang="zh-TW" sz="1200" dirty="0">
                <a:latin typeface="Consolas" panose="020B0609020204030204" pitchFamily="49" charset="0"/>
              </a:endParaRPr>
            </a:p>
            <a:p>
              <a:pPr marL="0" indent="0">
                <a:buNone/>
              </a:pPr>
              <a:r>
                <a:rPr lang="en-US" altLang="zh-TW" sz="1200" dirty="0">
                  <a:latin typeface="Consolas" panose="020B0609020204030204" pitchFamily="49" charset="0"/>
                </a:rPr>
                <a:t>106 329374</a:t>
              </a:r>
              <a:endParaRPr lang="zh-TW" altLang="zh-TW" sz="1800" dirty="0">
                <a:latin typeface="Consolas" panose="020B0609020204030204" pitchFamily="49" charset="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4764634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3A107F8-1234-4D27-BD93-69A52EA9A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377" y="957850"/>
            <a:ext cx="8961582" cy="3522230"/>
          </a:xfrm>
        </p:spPr>
        <p:txBody>
          <a:bodyPr/>
          <a:lstStyle/>
          <a:p>
            <a:r>
              <a:rPr lang="en-US" altLang="zh-TW" sz="2800" dirty="0">
                <a:latin typeface="Consolas" panose="020B0609020204030204" pitchFamily="49" charset="0"/>
              </a:rPr>
              <a:t>import csv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filename = "hualien.csv"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with open(filename, encoding='utf-8') as </a:t>
            </a:r>
            <a:r>
              <a:rPr lang="en-US" altLang="zh-TW" sz="2800" dirty="0" err="1">
                <a:latin typeface="Consolas" panose="020B0609020204030204" pitchFamily="49" charset="0"/>
              </a:rPr>
              <a:t>fp</a:t>
            </a:r>
            <a:r>
              <a:rPr lang="en-US" altLang="zh-TW" sz="28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data = </a:t>
            </a:r>
            <a:r>
              <a:rPr lang="en-US" altLang="zh-TW" sz="2800" dirty="0" err="1">
                <a:latin typeface="Consolas" panose="020B0609020204030204" pitchFamily="49" charset="0"/>
              </a:rPr>
              <a:t>csv.reader</a:t>
            </a:r>
            <a:r>
              <a:rPr lang="en-US" altLang="zh-TW" sz="2800" dirty="0">
                <a:latin typeface="Consolas" panose="020B0609020204030204" pitchFamily="49" charset="0"/>
              </a:rPr>
              <a:t>(</a:t>
            </a:r>
            <a:r>
              <a:rPr lang="en-US" altLang="zh-TW" sz="2800" dirty="0" err="1">
                <a:latin typeface="Consolas" panose="020B0609020204030204" pitchFamily="49" charset="0"/>
              </a:rPr>
              <a:t>fp</a:t>
            </a:r>
            <a:r>
              <a:rPr lang="en-US" altLang="zh-TW" sz="28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for item in data: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    print(item)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26C5B31-29D8-4C2A-B3D1-6530E429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04159-0544-439C-894B-52D93B3DD727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8CB3DBE-3D50-492E-B398-6B992AE06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6655" y="721313"/>
            <a:ext cx="4174387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使用</a:t>
            </a:r>
            <a:r>
              <a:rPr lang="en-US" altLang="zh-TW" dirty="0"/>
              <a:t>csv</a:t>
            </a:r>
            <a:r>
              <a:rPr lang="zh-TW" altLang="en-US" dirty="0"/>
              <a:t>模組讀取</a:t>
            </a:r>
            <a:r>
              <a:rPr lang="en-US" altLang="zh-TW" dirty="0"/>
              <a:t>csv</a:t>
            </a:r>
            <a:r>
              <a:rPr lang="zh-TW" altLang="en-US" dirty="0"/>
              <a:t>檔案內容 </a:t>
            </a:r>
            <a:br>
              <a:rPr lang="en-US" altLang="zh-TW" dirty="0"/>
            </a:br>
            <a:r>
              <a:rPr lang="zh-TW" altLang="en-US" dirty="0"/>
              <a:t>（載入成為串列）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D82F4284-DABA-420E-9ECC-B2804AAC6825}"/>
              </a:ext>
            </a:extLst>
          </p:cNvPr>
          <p:cNvGrpSpPr/>
          <p:nvPr/>
        </p:nvGrpSpPr>
        <p:grpSpPr>
          <a:xfrm>
            <a:off x="5659576" y="2564875"/>
            <a:ext cx="4417297" cy="4156600"/>
            <a:chOff x="6545719" y="1728033"/>
            <a:chExt cx="1506821" cy="964251"/>
          </a:xfrm>
        </p:grpSpPr>
        <p:sp>
          <p:nvSpPr>
            <p:cNvPr id="6" name="矩形: 摺角紙張 5">
              <a:extLst>
                <a:ext uri="{FF2B5EF4-FFF2-40B4-BE49-F238E27FC236}">
                  <a16:creationId xmlns:a16="http://schemas.microsoft.com/office/drawing/2014/main" id="{278A0690-8E8D-40D9-AA26-3736A0E1DFBF}"/>
                </a:ext>
              </a:extLst>
            </p:cNvPr>
            <p:cNvSpPr/>
            <p:nvPr/>
          </p:nvSpPr>
          <p:spPr>
            <a:xfrm>
              <a:off x="6545719" y="1728033"/>
              <a:ext cx="1474035" cy="964251"/>
            </a:xfrm>
            <a:prstGeom prst="foldedCorner">
              <a:avLst/>
            </a:prstGeom>
            <a:solidFill>
              <a:srgbClr val="E5CA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內容版面配置區 2">
              <a:extLst>
                <a:ext uri="{FF2B5EF4-FFF2-40B4-BE49-F238E27FC236}">
                  <a16:creationId xmlns:a16="http://schemas.microsoft.com/office/drawing/2014/main" id="{299EB815-8492-4C5A-8F7B-160C89693460}"/>
                </a:ext>
              </a:extLst>
            </p:cNvPr>
            <p:cNvSpPr txBox="1">
              <a:spLocks/>
            </p:cNvSpPr>
            <p:nvPr/>
          </p:nvSpPr>
          <p:spPr>
            <a:xfrm>
              <a:off x="6578505" y="1751325"/>
              <a:ext cx="1474035" cy="91370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spcAft>
                  <a:spcPts val="0"/>
                </a:spcAft>
                <a:buNone/>
              </a:pPr>
              <a:r>
                <a:rPr lang="en-US" altLang="zh-TW" sz="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['\</a:t>
              </a:r>
              <a:r>
                <a:rPr lang="en-US" altLang="zh-TW" sz="800" kern="100" dirty="0" err="1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ufeff</a:t>
              </a:r>
              <a:r>
                <a:rPr lang="zh-TW" altLang="zh-TW" sz="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序號</a:t>
              </a:r>
              <a:r>
                <a:rPr lang="en-US" altLang="zh-TW" sz="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</a:t>
              </a:r>
              <a:r>
                <a:rPr lang="zh-TW" altLang="zh-TW" sz="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年度</a:t>
              </a:r>
              <a:r>
                <a:rPr lang="en-US" altLang="zh-TW" sz="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</a:t>
              </a:r>
              <a:r>
                <a:rPr lang="zh-TW" altLang="zh-TW" sz="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總戶數</a:t>
              </a:r>
              <a:r>
                <a:rPr lang="en-US" altLang="zh-TW" sz="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</a:t>
              </a:r>
              <a:r>
                <a:rPr lang="zh-TW" altLang="zh-TW" sz="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總人口數</a:t>
              </a:r>
              <a:r>
                <a:rPr lang="en-US" altLang="zh-TW" sz="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</a:t>
              </a:r>
              <a:r>
                <a:rPr lang="zh-TW" altLang="zh-TW" sz="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男性人數</a:t>
              </a:r>
              <a:r>
                <a:rPr lang="en-US" altLang="zh-TW" sz="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</a:t>
              </a:r>
              <a:r>
                <a:rPr lang="zh-TW" altLang="zh-TW" sz="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女性人數</a:t>
              </a:r>
              <a:r>
                <a:rPr lang="en-US" altLang="zh-TW" sz="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</a:t>
              </a:r>
              <a:r>
                <a:rPr lang="zh-TW" altLang="zh-TW" sz="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平地原住民</a:t>
              </a:r>
              <a:r>
                <a:rPr lang="en-US" altLang="zh-TW" sz="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</a:t>
              </a:r>
              <a:r>
                <a:rPr lang="zh-TW" altLang="zh-TW" sz="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山地原住民</a:t>
              </a:r>
              <a:r>
                <a:rPr lang="en-US" altLang="zh-TW" sz="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']</a:t>
              </a:r>
              <a:endParaRPr lang="zh-TW" altLang="zh-TW" sz="8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marL="0" indent="0" algn="just">
                <a:spcAft>
                  <a:spcPts val="0"/>
                </a:spcAft>
                <a:buNone/>
              </a:pPr>
              <a:r>
                <a:rPr lang="en-US" altLang="zh-TW" sz="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['1', '91', '109231', '352154', '185554', '166600', '54236', '32520']</a:t>
              </a:r>
              <a:endParaRPr lang="zh-TW" altLang="zh-TW" sz="8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marL="0" indent="0" algn="just">
                <a:spcAft>
                  <a:spcPts val="0"/>
                </a:spcAft>
                <a:buNone/>
              </a:pPr>
              <a:r>
                <a:rPr lang="en-US" altLang="zh-TW" sz="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['2', '92', '110985', '351146', '184682', '166464', '59126', '32669']</a:t>
              </a:r>
              <a:endParaRPr lang="zh-TW" altLang="zh-TW" sz="8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marL="0" indent="0" algn="just">
                <a:spcAft>
                  <a:spcPts val="0"/>
                </a:spcAft>
                <a:buNone/>
              </a:pPr>
              <a:r>
                <a:rPr lang="en-US" altLang="zh-TW" sz="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['3', '93', '112948', '349149', '183149', '166000', '53529', '33105']</a:t>
              </a:r>
              <a:endParaRPr lang="zh-TW" altLang="zh-TW" sz="8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marL="0" indent="0" algn="just">
                <a:spcAft>
                  <a:spcPts val="0"/>
                </a:spcAft>
                <a:buNone/>
              </a:pPr>
              <a:r>
                <a:rPr lang="en-US" altLang="zh-TW" sz="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['4', '94', '114220', '347298', '181557', '165741', '55256', '33575']</a:t>
              </a:r>
              <a:endParaRPr lang="zh-TW" altLang="zh-TW" sz="8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marL="0" indent="0" algn="just">
                <a:spcAft>
                  <a:spcPts val="0"/>
                </a:spcAft>
                <a:buNone/>
              </a:pPr>
              <a:r>
                <a:rPr lang="en-US" altLang="zh-TW" sz="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['5', '95', '115378', '345303', '180042', '165261', '55266', '33860']</a:t>
              </a:r>
              <a:endParaRPr lang="zh-TW" altLang="zh-TW" sz="8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marL="0" indent="0" algn="just">
                <a:spcAft>
                  <a:spcPts val="0"/>
                </a:spcAft>
                <a:buNone/>
              </a:pPr>
              <a:r>
                <a:rPr lang="en-US" altLang="zh-TW" sz="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['6', '96', '116766', '343302', '178376', '164926', '55319', '34028']</a:t>
              </a:r>
              <a:endParaRPr lang="zh-TW" altLang="zh-TW" sz="8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marL="0" indent="0" algn="just">
                <a:spcAft>
                  <a:spcPts val="0"/>
                </a:spcAft>
                <a:buNone/>
              </a:pPr>
              <a:r>
                <a:rPr lang="en-US" altLang="zh-TW" sz="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['7', '97', '118073', '341433', '177032', '164404', '55499', '35199']</a:t>
              </a:r>
              <a:endParaRPr lang="zh-TW" altLang="zh-TW" sz="8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marL="0" indent="0" algn="just">
                <a:spcAft>
                  <a:spcPts val="0"/>
                </a:spcAft>
                <a:buNone/>
              </a:pPr>
              <a:r>
                <a:rPr lang="en-US" altLang="zh-TW" sz="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['8', '98', '119916', '340964', '176151', '164813', '55977', '34627']</a:t>
              </a:r>
              <a:endParaRPr lang="zh-TW" altLang="zh-TW" sz="8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marL="0" indent="0" algn="just">
                <a:spcAft>
                  <a:spcPts val="0"/>
                </a:spcAft>
                <a:buNone/>
              </a:pPr>
              <a:r>
                <a:rPr lang="en-US" altLang="zh-TW" sz="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['9', '99', '120903', '338805', '174584', '164221', '56087', '34842']</a:t>
              </a:r>
              <a:endParaRPr lang="zh-TW" altLang="zh-TW" sz="8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marL="0" indent="0" algn="just">
                <a:spcAft>
                  <a:spcPts val="0"/>
                </a:spcAft>
                <a:buNone/>
              </a:pPr>
              <a:r>
                <a:rPr lang="en-US" altLang="zh-TW" sz="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['10', '100', '121833', '336838', '173205', '163653', '56116', '34903']</a:t>
              </a:r>
              <a:endParaRPr lang="zh-TW" altLang="zh-TW" sz="8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marL="0" indent="0" algn="just">
                <a:spcAft>
                  <a:spcPts val="0"/>
                </a:spcAft>
                <a:buNone/>
              </a:pPr>
              <a:r>
                <a:rPr lang="en-US" altLang="zh-TW" sz="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['11', '101', '122651', '335190', '172064', '163126', '55948', '35028']</a:t>
              </a:r>
              <a:endParaRPr lang="zh-TW" altLang="zh-TW" sz="8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marL="0" indent="0" algn="just">
                <a:spcAft>
                  <a:spcPts val="0"/>
                </a:spcAft>
                <a:buNone/>
              </a:pPr>
              <a:r>
                <a:rPr lang="en-US" altLang="zh-TW" sz="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['12', '102', '123440', '333897', '171016', '162881', '55963', '35159']</a:t>
              </a:r>
              <a:endParaRPr lang="zh-TW" altLang="zh-TW" sz="8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marL="0" indent="0" algn="just">
                <a:spcAft>
                  <a:spcPts val="0"/>
                </a:spcAft>
                <a:buNone/>
              </a:pPr>
              <a:r>
                <a:rPr lang="en-US" altLang="zh-TW" sz="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['13', '103', '124243', '333392', '170322', '163068', '56214', '35461']</a:t>
              </a:r>
              <a:endParaRPr lang="zh-TW" altLang="zh-TW" sz="8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marL="0" indent="0" algn="just">
                <a:spcAft>
                  <a:spcPts val="0"/>
                </a:spcAft>
                <a:buNone/>
              </a:pPr>
              <a:r>
                <a:rPr lang="en-US" altLang="zh-TW" sz="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['14', '104', '124956', '331945', '169335', '162610', '56309', '35690']</a:t>
              </a:r>
              <a:endParaRPr lang="zh-TW" altLang="zh-TW" sz="8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marL="0" indent="0" algn="just">
                <a:spcAft>
                  <a:spcPts val="0"/>
                </a:spcAft>
                <a:buNone/>
              </a:pPr>
              <a:r>
                <a:rPr lang="en-US" altLang="zh-TW" sz="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['15', '105', '125361', '330911', '168375', '162536', '56490', '35989']</a:t>
              </a:r>
              <a:endParaRPr lang="zh-TW" altLang="zh-TW" sz="8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marL="0" indent="0" algn="just">
                <a:buNone/>
              </a:pPr>
              <a:r>
                <a:rPr lang="en-US" altLang="zh-TW" sz="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['16', '106', '125901', '329374', '167288', '162086', '56629', '36107']</a:t>
              </a:r>
              <a:endParaRPr lang="zh-TW" altLang="zh-TW" sz="8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3704444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682664B-1D0E-42DD-97E5-7EC915810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sz="2800" dirty="0">
                <a:latin typeface="Consolas" panose="020B0609020204030204" pitchFamily="49" charset="0"/>
              </a:rPr>
              <a:t>import csv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filename = "hualien.csv"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with open(filename, encoding='utf-8') as </a:t>
            </a:r>
            <a:r>
              <a:rPr lang="en-US" altLang="zh-TW" sz="2800" dirty="0" err="1">
                <a:latin typeface="Consolas" panose="020B0609020204030204" pitchFamily="49" charset="0"/>
              </a:rPr>
              <a:t>fp</a:t>
            </a:r>
            <a:r>
              <a:rPr lang="en-US" altLang="zh-TW" sz="28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data = </a:t>
            </a:r>
            <a:r>
              <a:rPr lang="en-US" altLang="zh-TW" sz="2800" dirty="0" err="1">
                <a:latin typeface="Consolas" panose="020B0609020204030204" pitchFamily="49" charset="0"/>
              </a:rPr>
              <a:t>csv.reader</a:t>
            </a:r>
            <a:r>
              <a:rPr lang="en-US" altLang="zh-TW" sz="2800" dirty="0">
                <a:latin typeface="Consolas" panose="020B0609020204030204" pitchFamily="49" charset="0"/>
              </a:rPr>
              <a:t>(</a:t>
            </a:r>
            <a:r>
              <a:rPr lang="en-US" altLang="zh-TW" sz="2800" dirty="0" err="1">
                <a:latin typeface="Consolas" panose="020B0609020204030204" pitchFamily="49" charset="0"/>
              </a:rPr>
              <a:t>fp</a:t>
            </a:r>
            <a:r>
              <a:rPr lang="en-US" altLang="zh-TW" sz="28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print("</a:t>
            </a:r>
            <a:r>
              <a:rPr lang="zh-TW" altLang="en-US" sz="2800" dirty="0">
                <a:latin typeface="Consolas" panose="020B0609020204030204" pitchFamily="49" charset="0"/>
              </a:rPr>
              <a:t>年度</a:t>
            </a:r>
            <a:r>
              <a:rPr lang="en-US" altLang="zh-TW" sz="2800" dirty="0">
                <a:latin typeface="Consolas" panose="020B0609020204030204" pitchFamily="49" charset="0"/>
              </a:rPr>
              <a:t>\t</a:t>
            </a:r>
            <a:r>
              <a:rPr lang="zh-TW" altLang="en-US" sz="2800" dirty="0">
                <a:latin typeface="Consolas" panose="020B0609020204030204" pitchFamily="49" charset="0"/>
              </a:rPr>
              <a:t>每戶平均人數</a:t>
            </a:r>
            <a:r>
              <a:rPr lang="en-US" altLang="zh-TW" sz="2800" dirty="0">
                <a:latin typeface="Consolas" panose="020B0609020204030204" pitchFamily="49" charset="0"/>
              </a:rPr>
              <a:t>")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for item in data: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    try: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        print("{}\t{:.2f}".format(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            item[1], int(item[3])/int(item[2])))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    except: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        pass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2D6471D-F72B-47CF-BEAC-E50352451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04159-0544-439C-894B-52D93B3DD727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58289A90-F9B7-473E-BA6C-B8C7DE394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7345" y="721313"/>
            <a:ext cx="4303697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計算每戶平均人數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2DF94991-E976-454D-A1E0-D7580B079A68}"/>
              </a:ext>
            </a:extLst>
          </p:cNvPr>
          <p:cNvGrpSpPr/>
          <p:nvPr/>
        </p:nvGrpSpPr>
        <p:grpSpPr>
          <a:xfrm>
            <a:off x="9734816" y="1614614"/>
            <a:ext cx="1993479" cy="4773360"/>
            <a:chOff x="6529960" y="1749624"/>
            <a:chExt cx="4045328" cy="1158992"/>
          </a:xfrm>
        </p:grpSpPr>
        <p:sp>
          <p:nvSpPr>
            <p:cNvPr id="6" name="矩形: 摺角紙張 5">
              <a:extLst>
                <a:ext uri="{FF2B5EF4-FFF2-40B4-BE49-F238E27FC236}">
                  <a16:creationId xmlns:a16="http://schemas.microsoft.com/office/drawing/2014/main" id="{0E7CF6C3-BE78-4CBF-A8AB-3ABDC5BE2111}"/>
                </a:ext>
              </a:extLst>
            </p:cNvPr>
            <p:cNvSpPr/>
            <p:nvPr/>
          </p:nvSpPr>
          <p:spPr>
            <a:xfrm>
              <a:off x="6529960" y="1749624"/>
              <a:ext cx="3899212" cy="1115357"/>
            </a:xfrm>
            <a:prstGeom prst="foldedCorner">
              <a:avLst/>
            </a:prstGeom>
            <a:solidFill>
              <a:srgbClr val="E5CA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內容版面配置區 2">
              <a:extLst>
                <a:ext uri="{FF2B5EF4-FFF2-40B4-BE49-F238E27FC236}">
                  <a16:creationId xmlns:a16="http://schemas.microsoft.com/office/drawing/2014/main" id="{743963E4-7CB2-4E7C-9E13-72BB950D01C8}"/>
                </a:ext>
              </a:extLst>
            </p:cNvPr>
            <p:cNvSpPr txBox="1">
              <a:spLocks/>
            </p:cNvSpPr>
            <p:nvPr/>
          </p:nvSpPr>
          <p:spPr>
            <a:xfrm>
              <a:off x="6676076" y="1772146"/>
              <a:ext cx="3899212" cy="113647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TW" altLang="zh-TW" sz="1000" dirty="0">
                  <a:latin typeface="Consolas" panose="020B0609020204030204" pitchFamily="49" charset="0"/>
                </a:rPr>
                <a:t>年度</a:t>
              </a:r>
              <a:r>
                <a:rPr lang="en-US" altLang="zh-TW" sz="1000" dirty="0">
                  <a:latin typeface="Consolas" panose="020B0609020204030204" pitchFamily="49" charset="0"/>
                </a:rPr>
                <a:t>	</a:t>
              </a:r>
              <a:r>
                <a:rPr lang="zh-TW" altLang="zh-TW" sz="1000" dirty="0">
                  <a:latin typeface="Consolas" panose="020B0609020204030204" pitchFamily="49" charset="0"/>
                </a:rPr>
                <a:t>每戶平均人數</a:t>
              </a:r>
            </a:p>
            <a:p>
              <a:pPr marL="0" indent="0">
                <a:buNone/>
              </a:pPr>
              <a:r>
                <a:rPr lang="en-US" altLang="zh-TW" sz="1000" dirty="0">
                  <a:latin typeface="Consolas" panose="020B0609020204030204" pitchFamily="49" charset="0"/>
                </a:rPr>
                <a:t>91	3.22</a:t>
              </a:r>
              <a:endParaRPr lang="zh-TW" altLang="zh-TW" sz="1000" dirty="0">
                <a:latin typeface="Consolas" panose="020B0609020204030204" pitchFamily="49" charset="0"/>
              </a:endParaRPr>
            </a:p>
            <a:p>
              <a:pPr marL="0" indent="0">
                <a:buNone/>
              </a:pPr>
              <a:r>
                <a:rPr lang="en-US" altLang="zh-TW" sz="1000" dirty="0">
                  <a:latin typeface="Consolas" panose="020B0609020204030204" pitchFamily="49" charset="0"/>
                </a:rPr>
                <a:t>92	3.16</a:t>
              </a:r>
              <a:endParaRPr lang="zh-TW" altLang="zh-TW" sz="1000" dirty="0">
                <a:latin typeface="Consolas" panose="020B0609020204030204" pitchFamily="49" charset="0"/>
              </a:endParaRPr>
            </a:p>
            <a:p>
              <a:pPr marL="0" indent="0">
                <a:buNone/>
              </a:pPr>
              <a:r>
                <a:rPr lang="en-US" altLang="zh-TW" sz="1000" dirty="0">
                  <a:latin typeface="Consolas" panose="020B0609020204030204" pitchFamily="49" charset="0"/>
                </a:rPr>
                <a:t>93	3.09</a:t>
              </a:r>
              <a:endParaRPr lang="zh-TW" altLang="zh-TW" sz="1000" dirty="0">
                <a:latin typeface="Consolas" panose="020B0609020204030204" pitchFamily="49" charset="0"/>
              </a:endParaRPr>
            </a:p>
            <a:p>
              <a:pPr marL="0" indent="0">
                <a:buNone/>
              </a:pPr>
              <a:r>
                <a:rPr lang="en-US" altLang="zh-TW" sz="1000" dirty="0">
                  <a:latin typeface="Consolas" panose="020B0609020204030204" pitchFamily="49" charset="0"/>
                </a:rPr>
                <a:t>94	3.04</a:t>
              </a:r>
              <a:endParaRPr lang="zh-TW" altLang="zh-TW" sz="1000" dirty="0">
                <a:latin typeface="Consolas" panose="020B0609020204030204" pitchFamily="49" charset="0"/>
              </a:endParaRPr>
            </a:p>
            <a:p>
              <a:pPr marL="0" indent="0">
                <a:buNone/>
              </a:pPr>
              <a:r>
                <a:rPr lang="en-US" altLang="zh-TW" sz="1000" dirty="0">
                  <a:latin typeface="Consolas" panose="020B0609020204030204" pitchFamily="49" charset="0"/>
                </a:rPr>
                <a:t>95	2.99</a:t>
              </a:r>
              <a:endParaRPr lang="zh-TW" altLang="zh-TW" sz="1000" dirty="0">
                <a:latin typeface="Consolas" panose="020B0609020204030204" pitchFamily="49" charset="0"/>
              </a:endParaRPr>
            </a:p>
            <a:p>
              <a:pPr marL="0" indent="0">
                <a:buNone/>
              </a:pPr>
              <a:r>
                <a:rPr lang="en-US" altLang="zh-TW" sz="1000" dirty="0">
                  <a:latin typeface="Consolas" panose="020B0609020204030204" pitchFamily="49" charset="0"/>
                </a:rPr>
                <a:t>96	2.94</a:t>
              </a:r>
              <a:endParaRPr lang="zh-TW" altLang="zh-TW" sz="1000" dirty="0">
                <a:latin typeface="Consolas" panose="020B0609020204030204" pitchFamily="49" charset="0"/>
              </a:endParaRPr>
            </a:p>
            <a:p>
              <a:pPr marL="0" indent="0">
                <a:buNone/>
              </a:pPr>
              <a:r>
                <a:rPr lang="en-US" altLang="zh-TW" sz="1000" dirty="0">
                  <a:latin typeface="Consolas" panose="020B0609020204030204" pitchFamily="49" charset="0"/>
                </a:rPr>
                <a:t>97	2.89</a:t>
              </a:r>
              <a:endParaRPr lang="zh-TW" altLang="zh-TW" sz="1000" dirty="0">
                <a:latin typeface="Consolas" panose="020B0609020204030204" pitchFamily="49" charset="0"/>
              </a:endParaRPr>
            </a:p>
            <a:p>
              <a:pPr marL="0" indent="0">
                <a:buNone/>
              </a:pPr>
              <a:r>
                <a:rPr lang="en-US" altLang="zh-TW" sz="1000" dirty="0">
                  <a:latin typeface="Consolas" panose="020B0609020204030204" pitchFamily="49" charset="0"/>
                </a:rPr>
                <a:t>98	2.84</a:t>
              </a:r>
              <a:endParaRPr lang="zh-TW" altLang="zh-TW" sz="1000" dirty="0">
                <a:latin typeface="Consolas" panose="020B0609020204030204" pitchFamily="49" charset="0"/>
              </a:endParaRPr>
            </a:p>
            <a:p>
              <a:pPr marL="0" indent="0">
                <a:buNone/>
              </a:pPr>
              <a:r>
                <a:rPr lang="en-US" altLang="zh-TW" sz="1000" dirty="0">
                  <a:latin typeface="Consolas" panose="020B0609020204030204" pitchFamily="49" charset="0"/>
                </a:rPr>
                <a:t>99	2.80</a:t>
              </a:r>
              <a:endParaRPr lang="zh-TW" altLang="zh-TW" sz="1000" dirty="0">
                <a:latin typeface="Consolas" panose="020B0609020204030204" pitchFamily="49" charset="0"/>
              </a:endParaRPr>
            </a:p>
            <a:p>
              <a:pPr marL="0" indent="0">
                <a:buNone/>
              </a:pPr>
              <a:r>
                <a:rPr lang="en-US" altLang="zh-TW" sz="1000" dirty="0">
                  <a:latin typeface="Consolas" panose="020B0609020204030204" pitchFamily="49" charset="0"/>
                </a:rPr>
                <a:t>100	2.76</a:t>
              </a:r>
              <a:endParaRPr lang="zh-TW" altLang="zh-TW" sz="1000" dirty="0">
                <a:latin typeface="Consolas" panose="020B0609020204030204" pitchFamily="49" charset="0"/>
              </a:endParaRPr>
            </a:p>
            <a:p>
              <a:pPr marL="0" indent="0">
                <a:buNone/>
              </a:pPr>
              <a:r>
                <a:rPr lang="en-US" altLang="zh-TW" sz="1000" dirty="0">
                  <a:latin typeface="Consolas" panose="020B0609020204030204" pitchFamily="49" charset="0"/>
                </a:rPr>
                <a:t>101	2.73</a:t>
              </a:r>
              <a:endParaRPr lang="zh-TW" altLang="zh-TW" sz="1000" dirty="0">
                <a:latin typeface="Consolas" panose="020B0609020204030204" pitchFamily="49" charset="0"/>
              </a:endParaRPr>
            </a:p>
            <a:p>
              <a:pPr marL="0" indent="0">
                <a:buNone/>
              </a:pPr>
              <a:r>
                <a:rPr lang="en-US" altLang="zh-TW" sz="1000" dirty="0">
                  <a:latin typeface="Consolas" panose="020B0609020204030204" pitchFamily="49" charset="0"/>
                </a:rPr>
                <a:t>102	2.70</a:t>
              </a:r>
              <a:endParaRPr lang="zh-TW" altLang="zh-TW" sz="1000" dirty="0">
                <a:latin typeface="Consolas" panose="020B0609020204030204" pitchFamily="49" charset="0"/>
              </a:endParaRPr>
            </a:p>
            <a:p>
              <a:pPr marL="0" indent="0">
                <a:buNone/>
              </a:pPr>
              <a:r>
                <a:rPr lang="en-US" altLang="zh-TW" sz="1000" dirty="0">
                  <a:latin typeface="Consolas" panose="020B0609020204030204" pitchFamily="49" charset="0"/>
                </a:rPr>
                <a:t>103	2.68</a:t>
              </a:r>
              <a:endParaRPr lang="zh-TW" altLang="zh-TW" sz="1000" dirty="0">
                <a:latin typeface="Consolas" panose="020B0609020204030204" pitchFamily="49" charset="0"/>
              </a:endParaRPr>
            </a:p>
            <a:p>
              <a:pPr marL="0" indent="0">
                <a:buNone/>
              </a:pPr>
              <a:r>
                <a:rPr lang="en-US" altLang="zh-TW" sz="1000" dirty="0">
                  <a:latin typeface="Consolas" panose="020B0609020204030204" pitchFamily="49" charset="0"/>
                </a:rPr>
                <a:t>104	2.66</a:t>
              </a:r>
              <a:endParaRPr lang="zh-TW" altLang="zh-TW" sz="1000" dirty="0">
                <a:latin typeface="Consolas" panose="020B0609020204030204" pitchFamily="49" charset="0"/>
              </a:endParaRPr>
            </a:p>
            <a:p>
              <a:pPr marL="0" indent="0">
                <a:buNone/>
              </a:pPr>
              <a:r>
                <a:rPr lang="en-US" altLang="zh-TW" sz="1000" dirty="0">
                  <a:latin typeface="Consolas" panose="020B0609020204030204" pitchFamily="49" charset="0"/>
                </a:rPr>
                <a:t>105	2.64</a:t>
              </a:r>
              <a:endParaRPr lang="zh-TW" altLang="zh-TW" sz="1000" dirty="0">
                <a:latin typeface="Consolas" panose="020B0609020204030204" pitchFamily="49" charset="0"/>
              </a:endParaRPr>
            </a:p>
            <a:p>
              <a:pPr marL="0" indent="0">
                <a:buNone/>
              </a:pPr>
              <a:r>
                <a:rPr lang="en-US" altLang="zh-TW" sz="1000" dirty="0">
                  <a:latin typeface="Consolas" panose="020B0609020204030204" pitchFamily="49" charset="0"/>
                </a:rPr>
                <a:t>106	2.62</a:t>
              </a:r>
              <a:endParaRPr lang="zh-TW" altLang="zh-TW" sz="1000" dirty="0">
                <a:latin typeface="Consolas" panose="020B0609020204030204" pitchFamily="49" charset="0"/>
              </a:endParaRPr>
            </a:p>
            <a:p>
              <a:pPr marL="0" indent="0">
                <a:buNone/>
              </a:pPr>
              <a:endParaRPr lang="zh-TW" altLang="zh-TW" sz="1100" dirty="0">
                <a:latin typeface="Consolas" panose="020B0609020204030204" pitchFamily="49" charset="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838853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A3D77C6-765B-420D-B0EC-BA1A7E7D0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D500E51-80BD-4CC5-AD6D-AA99F3377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04159-0544-439C-894B-52D93B3DD727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96A680A5-43B5-4BE2-8802-A59FB3C63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0443" y="681037"/>
            <a:ext cx="4359692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桃園市公共自行車即時服務資料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F7DE734-8863-4E24-91FB-25C6F42FC9A6}"/>
              </a:ext>
            </a:extLst>
          </p:cNvPr>
          <p:cNvSpPr txBox="1"/>
          <p:nvPr/>
        </p:nvSpPr>
        <p:spPr>
          <a:xfrm>
            <a:off x="471865" y="63457"/>
            <a:ext cx="425529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JSON</a:t>
            </a:r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資料格式解析與應用</a:t>
            </a:r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內容版面配置區 3">
            <a:extLst>
              <a:ext uri="{FF2B5EF4-FFF2-40B4-BE49-F238E27FC236}">
                <a16:creationId xmlns:a16="http://schemas.microsoft.com/office/drawing/2014/main" id="{0076685F-8C15-4665-9E15-F59152097CEE}"/>
              </a:ext>
            </a:extLst>
          </p:cNvPr>
          <p:cNvPicPr>
            <a:picLocks noGrp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25778" y="1727689"/>
            <a:ext cx="9540443" cy="453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39093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D951D2E-4AE9-419D-ADAC-E804D9B12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F62F713-84DA-45D6-92A5-8FB57F20F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04159-0544-439C-894B-52D93B3DD727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4138A555-D4C4-46CE-9A61-1ABC2AB56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0" y="681037"/>
            <a:ext cx="3886200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資料使用說明 </a:t>
            </a:r>
          </a:p>
        </p:txBody>
      </p:sp>
      <p:pic>
        <p:nvPicPr>
          <p:cNvPr id="5" name="內容版面配置區 3">
            <a:extLst>
              <a:ext uri="{FF2B5EF4-FFF2-40B4-BE49-F238E27FC236}">
                <a16:creationId xmlns:a16="http://schemas.microsoft.com/office/drawing/2014/main" id="{6523CBBE-870C-46E5-8BA0-C83DD0D906F3}"/>
              </a:ext>
            </a:extLst>
          </p:cNvPr>
          <p:cNvPicPr>
            <a:picLocks noGrp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8906" y="1499307"/>
            <a:ext cx="9374188" cy="476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33765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160541A-0695-45D3-9D28-C3940BD4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04159-0544-439C-894B-52D93B3DD727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C450853-3E0A-4AEF-A7D3-08B2EC3A82AA}"/>
              </a:ext>
            </a:extLst>
          </p:cNvPr>
          <p:cNvSpPr txBox="1"/>
          <p:nvPr/>
        </p:nvSpPr>
        <p:spPr>
          <a:xfrm>
            <a:off x="5346031" y="2244060"/>
            <a:ext cx="6529137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7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📌</a:t>
            </a:r>
            <a:r>
              <a:rPr lang="zh-TW" altLang="en-US" sz="3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政府公開資料平台網站簡介</a:t>
            </a:r>
            <a:endParaRPr lang="en-US" altLang="zh-TW" sz="37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7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📌</a:t>
            </a:r>
            <a:r>
              <a:rPr lang="en-US" altLang="zh-TW" sz="3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CSV</a:t>
            </a:r>
            <a:r>
              <a:rPr lang="zh-TW" altLang="en-US" sz="3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資料格式解析與應用</a:t>
            </a:r>
            <a:endParaRPr lang="en-US" altLang="zh-TW" sz="37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7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📌</a:t>
            </a:r>
            <a:r>
              <a:rPr lang="en-US" altLang="zh-TW" sz="3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JSON</a:t>
            </a:r>
            <a:r>
              <a:rPr lang="zh-TW" altLang="en-US" sz="3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資料格式解析與應用</a:t>
            </a:r>
            <a:endParaRPr lang="en-US" altLang="zh-TW" sz="37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7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📌</a:t>
            </a:r>
            <a:r>
              <a:rPr lang="zh-TW" altLang="en-US" sz="3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公開資訊應用實例</a:t>
            </a:r>
            <a:endParaRPr lang="en-US" altLang="zh-TW" sz="37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97347247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B2104E7-352D-48A4-AAD6-3949467D1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53FE7B9-9072-44DC-8EB8-78E212F4C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04159-0544-439C-894B-52D93B3DD727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61B40B09-D376-4350-B003-8AE94A52D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3922" y="545822"/>
            <a:ext cx="4349878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取得</a:t>
            </a:r>
            <a:r>
              <a:rPr lang="en-US" altLang="zh-TW" dirty="0"/>
              <a:t>json</a:t>
            </a:r>
            <a:r>
              <a:rPr lang="zh-TW" altLang="en-US" dirty="0"/>
              <a:t>檔案網址</a:t>
            </a:r>
          </a:p>
        </p:txBody>
      </p:sp>
      <p:pic>
        <p:nvPicPr>
          <p:cNvPr id="5" name="內容版面配置區 3">
            <a:extLst>
              <a:ext uri="{FF2B5EF4-FFF2-40B4-BE49-F238E27FC236}">
                <a16:creationId xmlns:a16="http://schemas.microsoft.com/office/drawing/2014/main" id="{BA764392-6D09-4205-AAC6-52785F8AD046}"/>
              </a:ext>
            </a:extLst>
          </p:cNvPr>
          <p:cNvPicPr>
            <a:picLocks noGrp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72589" y="1646238"/>
            <a:ext cx="9046821" cy="434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7314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6E6DA1B-B568-49A3-B0DE-A43D2C404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754" y="1785349"/>
            <a:ext cx="11224491" cy="4351338"/>
          </a:xfrm>
        </p:spPr>
        <p:txBody>
          <a:bodyPr/>
          <a:lstStyle/>
          <a:p>
            <a:r>
              <a:rPr lang="en-US" altLang="zh-TW" sz="2800" dirty="0">
                <a:latin typeface="Consolas" panose="020B0609020204030204" pitchFamily="49" charset="0"/>
              </a:rPr>
              <a:t>import </a:t>
            </a:r>
            <a:r>
              <a:rPr lang="en-US" altLang="zh-TW" sz="2800" dirty="0" err="1">
                <a:latin typeface="Consolas" panose="020B0609020204030204" pitchFamily="49" charset="0"/>
              </a:rPr>
              <a:t>urllib.request</a:t>
            </a:r>
            <a:r>
              <a:rPr lang="en-US" altLang="zh-TW" sz="2800" dirty="0">
                <a:latin typeface="Consolas" panose="020B0609020204030204" pitchFamily="49" charset="0"/>
              </a:rPr>
              <a:t>, json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url</a:t>
            </a:r>
            <a:r>
              <a:rPr lang="en-US" altLang="zh-TW" sz="2800" dirty="0">
                <a:latin typeface="Consolas" panose="020B0609020204030204" pitchFamily="49" charset="0"/>
              </a:rPr>
              <a:t> = 'https://data.tycg.gov.tw/</a:t>
            </a:r>
            <a:r>
              <a:rPr lang="en-US" altLang="zh-TW" sz="2800" dirty="0" err="1">
                <a:latin typeface="Consolas" panose="020B0609020204030204" pitchFamily="49" charset="0"/>
              </a:rPr>
              <a:t>opendata</a:t>
            </a:r>
            <a:r>
              <a:rPr lang="en-US" altLang="zh-TW" sz="2800" dirty="0">
                <a:latin typeface="Consolas" panose="020B0609020204030204" pitchFamily="49" charset="0"/>
              </a:rPr>
              <a:t>/</a:t>
            </a:r>
            <a:r>
              <a:rPr lang="en-US" altLang="zh-TW" sz="2800" dirty="0" err="1">
                <a:latin typeface="Consolas" panose="020B0609020204030204" pitchFamily="49" charset="0"/>
              </a:rPr>
              <a:t>datalist</a:t>
            </a:r>
            <a:r>
              <a:rPr lang="en-US" altLang="zh-TW" sz="2800" dirty="0">
                <a:latin typeface="Consolas" panose="020B0609020204030204" pitchFamily="49" charset="0"/>
              </a:rPr>
              <a:t>/</a:t>
            </a:r>
            <a:r>
              <a:rPr lang="en-US" altLang="zh-TW" sz="2800" dirty="0" err="1">
                <a:latin typeface="Consolas" panose="020B0609020204030204" pitchFamily="49" charset="0"/>
              </a:rPr>
              <a:t>datasetMeta</a:t>
            </a:r>
            <a:r>
              <a:rPr lang="en-US" altLang="zh-TW" sz="2800" dirty="0">
                <a:latin typeface="Consolas" panose="020B0609020204030204" pitchFamily="49" charset="0"/>
              </a:rPr>
              <a:t>/</a:t>
            </a:r>
            <a:r>
              <a:rPr lang="en-US" altLang="zh-TW" sz="2800" dirty="0" err="1">
                <a:latin typeface="Consolas" panose="020B0609020204030204" pitchFamily="49" charset="0"/>
              </a:rPr>
              <a:t>download?id</a:t>
            </a:r>
            <a:r>
              <a:rPr lang="en-US" altLang="zh-TW" sz="2800" dirty="0">
                <a:latin typeface="Consolas" panose="020B0609020204030204" pitchFamily="49" charset="0"/>
              </a:rPr>
              <a:t>=5ca2bfc7-9ace-4719-88ae-4034b9a5a55c&amp;rid=a1b4714b-3b75-4ff8-a8f2-cc377e4eaa0f'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with </a:t>
            </a:r>
            <a:r>
              <a:rPr lang="en-US" altLang="zh-TW" sz="2800" dirty="0" err="1">
                <a:latin typeface="Consolas" panose="020B0609020204030204" pitchFamily="49" charset="0"/>
              </a:rPr>
              <a:t>urllib.request.urlopen</a:t>
            </a:r>
            <a:r>
              <a:rPr lang="en-US" altLang="zh-TW" sz="2800" dirty="0">
                <a:latin typeface="Consolas" panose="020B0609020204030204" pitchFamily="49" charset="0"/>
              </a:rPr>
              <a:t>(</a:t>
            </a:r>
            <a:r>
              <a:rPr lang="en-US" altLang="zh-TW" sz="2800" dirty="0" err="1">
                <a:latin typeface="Consolas" panose="020B0609020204030204" pitchFamily="49" charset="0"/>
              </a:rPr>
              <a:t>url</a:t>
            </a:r>
            <a:r>
              <a:rPr lang="en-US" altLang="zh-TW" sz="2800" dirty="0">
                <a:latin typeface="Consolas" panose="020B0609020204030204" pitchFamily="49" charset="0"/>
              </a:rPr>
              <a:t>) as </a:t>
            </a:r>
            <a:r>
              <a:rPr lang="en-US" altLang="zh-TW" sz="2800" dirty="0" err="1">
                <a:latin typeface="Consolas" panose="020B0609020204030204" pitchFamily="49" charset="0"/>
              </a:rPr>
              <a:t>jsonfile</a:t>
            </a:r>
            <a:r>
              <a:rPr lang="en-US" altLang="zh-TW" sz="28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data = </a:t>
            </a:r>
            <a:r>
              <a:rPr lang="en-US" altLang="zh-TW" sz="2800" dirty="0" err="1">
                <a:latin typeface="Consolas" panose="020B0609020204030204" pitchFamily="49" charset="0"/>
              </a:rPr>
              <a:t>json.loads</a:t>
            </a:r>
            <a:r>
              <a:rPr lang="en-US" altLang="zh-TW" sz="2800" dirty="0">
                <a:latin typeface="Consolas" panose="020B0609020204030204" pitchFamily="49" charset="0"/>
              </a:rPr>
              <a:t>(</a:t>
            </a:r>
            <a:r>
              <a:rPr lang="en-US" altLang="zh-TW" sz="2800" dirty="0" err="1">
                <a:latin typeface="Consolas" panose="020B0609020204030204" pitchFamily="49" charset="0"/>
              </a:rPr>
              <a:t>jsonfile.read</a:t>
            </a:r>
            <a:r>
              <a:rPr lang="en-US" altLang="zh-TW" sz="2800" dirty="0">
                <a:latin typeface="Consolas" panose="020B0609020204030204" pitchFamily="49" charset="0"/>
              </a:rPr>
              <a:t>().decode())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print(data)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F85B67D-0245-46A7-9EA6-4F9D19FD6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04159-0544-439C-894B-52D93B3DD727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3DF66187-04B2-42DC-B9DB-E6E066A5F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5673" y="721313"/>
            <a:ext cx="4525369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透過網路讀取線上即時</a:t>
            </a:r>
            <a:r>
              <a:rPr lang="en-US" altLang="zh-TW" dirty="0"/>
              <a:t>json</a:t>
            </a:r>
            <a:r>
              <a:rPr lang="zh-TW" altLang="en-US" dirty="0"/>
              <a:t>檔案</a:t>
            </a:r>
          </a:p>
        </p:txBody>
      </p:sp>
    </p:spTree>
    <p:extLst>
      <p:ext uri="{BB962C8B-B14F-4D97-AF65-F5344CB8AC3E}">
        <p14:creationId xmlns:p14="http://schemas.microsoft.com/office/powerpoint/2010/main" val="2182245354"/>
      </p:ext>
    </p:extLst>
  </p:cSld>
  <p:clrMapOvr>
    <a:masterClrMapping/>
  </p:clrMapOvr>
  <p:transition spd="slow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0F29977-8058-4BE2-8614-259CEAC87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936E08A-6BF1-4FCB-92A6-A5B20A206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04159-0544-439C-894B-52D93B3DD727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9DCF58C-14A9-4699-9B9F-69D9DF833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取得之部份結果</a:t>
            </a:r>
          </a:p>
        </p:txBody>
      </p:sp>
      <p:pic>
        <p:nvPicPr>
          <p:cNvPr id="5" name="內容版面配置區 3">
            <a:extLst>
              <a:ext uri="{FF2B5EF4-FFF2-40B4-BE49-F238E27FC236}">
                <a16:creationId xmlns:a16="http://schemas.microsoft.com/office/drawing/2014/main" id="{8ED65F5E-2AAD-4F0B-A9F1-82973D5FBA75}"/>
              </a:ext>
            </a:extLst>
          </p:cNvPr>
          <p:cNvPicPr>
            <a:picLocks noGrp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7342" y="1750076"/>
            <a:ext cx="9457315" cy="450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55376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3E7358F-C4E9-4A68-A3B1-6BF4389B4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365C1A8-BDB2-46AA-B078-8A016266F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04159-0544-439C-894B-52D93B3DD727}" type="slidenum">
              <a:rPr lang="zh-TW" altLang="en-US" smtClean="0"/>
              <a:t>23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C722251E-838F-45D7-8BD4-214982A63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3637" y="681037"/>
            <a:ext cx="5439769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可使用</a:t>
            </a:r>
            <a:r>
              <a:rPr lang="en-US" altLang="zh-TW" dirty="0"/>
              <a:t>json</a:t>
            </a:r>
            <a:r>
              <a:rPr lang="zh-TW" altLang="en-US" dirty="0"/>
              <a:t>線上剖析器解析內容及結構</a:t>
            </a:r>
          </a:p>
        </p:txBody>
      </p:sp>
      <p:pic>
        <p:nvPicPr>
          <p:cNvPr id="5" name="內容版面配置區 3">
            <a:extLst>
              <a:ext uri="{FF2B5EF4-FFF2-40B4-BE49-F238E27FC236}">
                <a16:creationId xmlns:a16="http://schemas.microsoft.com/office/drawing/2014/main" id="{46C2A05F-63E0-40CD-8C5E-801B8CC74852}"/>
              </a:ext>
            </a:extLst>
          </p:cNvPr>
          <p:cNvPicPr>
            <a:picLocks noGrp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1542" y="1672129"/>
            <a:ext cx="9768916" cy="468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71275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500BDBB-9384-4B41-9DDA-ED8A8F9A6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3314B5C-1301-42FD-8D54-A10CF400F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04159-0544-439C-894B-52D93B3DD727}" type="slidenum">
              <a:rPr lang="zh-TW" altLang="en-US" smtClean="0"/>
              <a:t>24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FA66E9A4-FB8E-4FAC-AF4D-1EC90E034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7273" y="721313"/>
            <a:ext cx="4423769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解析後呈現的樣子</a:t>
            </a:r>
          </a:p>
        </p:txBody>
      </p:sp>
      <p:pic>
        <p:nvPicPr>
          <p:cNvPr id="5" name="內容版面配置區 5">
            <a:extLst>
              <a:ext uri="{FF2B5EF4-FFF2-40B4-BE49-F238E27FC236}">
                <a16:creationId xmlns:a16="http://schemas.microsoft.com/office/drawing/2014/main" id="{D3237DFE-9541-4DD3-A14E-D603799E12A3}"/>
              </a:ext>
            </a:extLst>
          </p:cNvPr>
          <p:cNvPicPr>
            <a:picLocks noGrp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43622" y="1589053"/>
            <a:ext cx="9652538" cy="467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28988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7F6E286-4C9B-4C9B-B2BB-0ACF2AC17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939" y="1735216"/>
            <a:ext cx="11169073" cy="4351338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sz="2800" dirty="0">
                <a:latin typeface="Consolas" panose="020B0609020204030204" pitchFamily="49" charset="0"/>
              </a:rPr>
              <a:t>import </a:t>
            </a:r>
            <a:r>
              <a:rPr lang="en-US" altLang="zh-TW" sz="2800" dirty="0" err="1">
                <a:latin typeface="Consolas" panose="020B0609020204030204" pitchFamily="49" charset="0"/>
              </a:rPr>
              <a:t>urllib.request</a:t>
            </a:r>
            <a:r>
              <a:rPr lang="en-US" altLang="zh-TW" sz="2800" dirty="0">
                <a:latin typeface="Consolas" panose="020B0609020204030204" pitchFamily="49" charset="0"/>
              </a:rPr>
              <a:t>, json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url</a:t>
            </a:r>
            <a:r>
              <a:rPr lang="en-US" altLang="zh-TW" sz="2800" dirty="0">
                <a:latin typeface="Consolas" panose="020B0609020204030204" pitchFamily="49" charset="0"/>
              </a:rPr>
              <a:t> = 'https://data.tycg.gov.tw/</a:t>
            </a:r>
            <a:r>
              <a:rPr lang="en-US" altLang="zh-TW" sz="2800" dirty="0" err="1">
                <a:latin typeface="Consolas" panose="020B0609020204030204" pitchFamily="49" charset="0"/>
              </a:rPr>
              <a:t>opendata</a:t>
            </a:r>
            <a:r>
              <a:rPr lang="en-US" altLang="zh-TW" sz="2800" dirty="0">
                <a:latin typeface="Consolas" panose="020B0609020204030204" pitchFamily="49" charset="0"/>
              </a:rPr>
              <a:t>/</a:t>
            </a:r>
            <a:r>
              <a:rPr lang="en-US" altLang="zh-TW" sz="2800" dirty="0" err="1">
                <a:latin typeface="Consolas" panose="020B0609020204030204" pitchFamily="49" charset="0"/>
              </a:rPr>
              <a:t>datalist</a:t>
            </a:r>
            <a:r>
              <a:rPr lang="en-US" altLang="zh-TW" sz="2800" dirty="0">
                <a:latin typeface="Consolas" panose="020B0609020204030204" pitchFamily="49" charset="0"/>
              </a:rPr>
              <a:t>/</a:t>
            </a:r>
            <a:r>
              <a:rPr lang="en-US" altLang="zh-TW" sz="2800" dirty="0" err="1">
                <a:latin typeface="Consolas" panose="020B0609020204030204" pitchFamily="49" charset="0"/>
              </a:rPr>
              <a:t>datasetMeta</a:t>
            </a:r>
            <a:r>
              <a:rPr lang="en-US" altLang="zh-TW" sz="2800" dirty="0">
                <a:latin typeface="Consolas" panose="020B0609020204030204" pitchFamily="49" charset="0"/>
              </a:rPr>
              <a:t>/</a:t>
            </a:r>
            <a:r>
              <a:rPr lang="en-US" altLang="zh-TW" sz="2800" dirty="0" err="1">
                <a:latin typeface="Consolas" panose="020B0609020204030204" pitchFamily="49" charset="0"/>
              </a:rPr>
              <a:t>download?id</a:t>
            </a:r>
            <a:r>
              <a:rPr lang="en-US" altLang="zh-TW" sz="2800" dirty="0">
                <a:latin typeface="Consolas" panose="020B0609020204030204" pitchFamily="49" charset="0"/>
              </a:rPr>
              <a:t>=5ca2bfc7-9ace-4719-88ae-4034b9a5a55c&amp;rid=a1b4714b-3b75-4ff8-a8f2-cc377e4eaa0f'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with </a:t>
            </a:r>
            <a:r>
              <a:rPr lang="en-US" altLang="zh-TW" sz="2800" dirty="0" err="1">
                <a:latin typeface="Consolas" panose="020B0609020204030204" pitchFamily="49" charset="0"/>
              </a:rPr>
              <a:t>urllib.request.urlopen</a:t>
            </a:r>
            <a:r>
              <a:rPr lang="en-US" altLang="zh-TW" sz="2800" dirty="0">
                <a:latin typeface="Consolas" panose="020B0609020204030204" pitchFamily="49" charset="0"/>
              </a:rPr>
              <a:t>(</a:t>
            </a:r>
            <a:r>
              <a:rPr lang="en-US" altLang="zh-TW" sz="2800" dirty="0" err="1">
                <a:latin typeface="Consolas" panose="020B0609020204030204" pitchFamily="49" charset="0"/>
              </a:rPr>
              <a:t>url</a:t>
            </a:r>
            <a:r>
              <a:rPr lang="en-US" altLang="zh-TW" sz="2800" dirty="0">
                <a:latin typeface="Consolas" panose="020B0609020204030204" pitchFamily="49" charset="0"/>
              </a:rPr>
              <a:t>) as </a:t>
            </a:r>
            <a:r>
              <a:rPr lang="en-US" altLang="zh-TW" sz="2800" dirty="0" err="1">
                <a:latin typeface="Consolas" panose="020B0609020204030204" pitchFamily="49" charset="0"/>
              </a:rPr>
              <a:t>jsonfile</a:t>
            </a:r>
            <a:r>
              <a:rPr lang="en-US" altLang="zh-TW" sz="28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data = </a:t>
            </a:r>
            <a:r>
              <a:rPr lang="en-US" altLang="zh-TW" sz="2800" dirty="0" err="1">
                <a:latin typeface="Consolas" panose="020B0609020204030204" pitchFamily="49" charset="0"/>
              </a:rPr>
              <a:t>json.loads</a:t>
            </a:r>
            <a:r>
              <a:rPr lang="en-US" altLang="zh-TW" sz="2800" dirty="0">
                <a:latin typeface="Consolas" panose="020B0609020204030204" pitchFamily="49" charset="0"/>
              </a:rPr>
              <a:t>(</a:t>
            </a:r>
            <a:r>
              <a:rPr lang="en-US" altLang="zh-TW" sz="2800" dirty="0" err="1">
                <a:latin typeface="Consolas" panose="020B0609020204030204" pitchFamily="49" charset="0"/>
              </a:rPr>
              <a:t>jsonfile.read</a:t>
            </a:r>
            <a:r>
              <a:rPr lang="en-US" altLang="zh-TW" sz="2800" dirty="0">
                <a:latin typeface="Consolas" panose="020B0609020204030204" pitchFamily="49" charset="0"/>
              </a:rPr>
              <a:t>().decode())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for k in data['</a:t>
            </a:r>
            <a:r>
              <a:rPr lang="en-US" altLang="zh-TW" sz="2800" dirty="0" err="1">
                <a:latin typeface="Consolas" panose="020B0609020204030204" pitchFamily="49" charset="0"/>
              </a:rPr>
              <a:t>retVal</a:t>
            </a:r>
            <a:r>
              <a:rPr lang="en-US" altLang="zh-TW" sz="2800" dirty="0">
                <a:latin typeface="Consolas" panose="020B0609020204030204" pitchFamily="49" charset="0"/>
              </a:rPr>
              <a:t>'].keys():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    print("{:&gt;2}/{:&gt;2}\t{}".format(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        data['</a:t>
            </a:r>
            <a:r>
              <a:rPr lang="en-US" altLang="zh-TW" sz="2800" dirty="0" err="1">
                <a:latin typeface="Consolas" panose="020B0609020204030204" pitchFamily="49" charset="0"/>
              </a:rPr>
              <a:t>retVal</a:t>
            </a:r>
            <a:r>
              <a:rPr lang="en-US" altLang="zh-TW" sz="2800" dirty="0">
                <a:latin typeface="Consolas" panose="020B0609020204030204" pitchFamily="49" charset="0"/>
              </a:rPr>
              <a:t>'][k]['</a:t>
            </a:r>
            <a:r>
              <a:rPr lang="en-US" altLang="zh-TW" sz="2800" dirty="0" err="1">
                <a:latin typeface="Consolas" panose="020B0609020204030204" pitchFamily="49" charset="0"/>
              </a:rPr>
              <a:t>sbi</a:t>
            </a:r>
            <a:r>
              <a:rPr lang="en-US" altLang="zh-TW" sz="2800" dirty="0">
                <a:latin typeface="Consolas" panose="020B0609020204030204" pitchFamily="49" charset="0"/>
              </a:rPr>
              <a:t>'],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        data['</a:t>
            </a:r>
            <a:r>
              <a:rPr lang="en-US" altLang="zh-TW" sz="2800" dirty="0" err="1">
                <a:latin typeface="Consolas" panose="020B0609020204030204" pitchFamily="49" charset="0"/>
              </a:rPr>
              <a:t>retVal</a:t>
            </a:r>
            <a:r>
              <a:rPr lang="en-US" altLang="zh-TW" sz="2800" dirty="0">
                <a:latin typeface="Consolas" panose="020B0609020204030204" pitchFamily="49" charset="0"/>
              </a:rPr>
              <a:t>'][k]['tot'],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        data['</a:t>
            </a:r>
            <a:r>
              <a:rPr lang="en-US" altLang="zh-TW" sz="2800" dirty="0" err="1">
                <a:latin typeface="Consolas" panose="020B0609020204030204" pitchFamily="49" charset="0"/>
              </a:rPr>
              <a:t>retVal</a:t>
            </a:r>
            <a:r>
              <a:rPr lang="en-US" altLang="zh-TW" sz="2800" dirty="0">
                <a:latin typeface="Consolas" panose="020B0609020204030204" pitchFamily="49" charset="0"/>
              </a:rPr>
              <a:t>'][k]['</a:t>
            </a:r>
            <a:r>
              <a:rPr lang="en-US" altLang="zh-TW" sz="2800" dirty="0" err="1">
                <a:latin typeface="Consolas" panose="020B0609020204030204" pitchFamily="49" charset="0"/>
              </a:rPr>
              <a:t>sna</a:t>
            </a:r>
            <a:r>
              <a:rPr lang="en-US" altLang="zh-TW" sz="2800" dirty="0">
                <a:latin typeface="Consolas" panose="020B0609020204030204" pitchFamily="49" charset="0"/>
              </a:rPr>
              <a:t>']))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10B9CC3-BA9F-4FDD-BBF6-9A2B0E216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04159-0544-439C-894B-52D93B3DD727}" type="slidenum">
              <a:rPr lang="zh-TW" altLang="en-US" smtClean="0"/>
              <a:t>25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A755D622-CC8F-441D-AA24-D592E1260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8582" y="721313"/>
            <a:ext cx="4802460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即時顯示公共自行車可以租借的數量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659DB729-219E-46D4-940B-55A5A7C0628A}"/>
              </a:ext>
            </a:extLst>
          </p:cNvPr>
          <p:cNvGrpSpPr/>
          <p:nvPr/>
        </p:nvGrpSpPr>
        <p:grpSpPr>
          <a:xfrm>
            <a:off x="8949812" y="3166324"/>
            <a:ext cx="2743200" cy="3285355"/>
            <a:chOff x="6529960" y="1749624"/>
            <a:chExt cx="4045328" cy="797698"/>
          </a:xfrm>
        </p:grpSpPr>
        <p:sp>
          <p:nvSpPr>
            <p:cNvPr id="6" name="矩形: 摺角紙張 5">
              <a:extLst>
                <a:ext uri="{FF2B5EF4-FFF2-40B4-BE49-F238E27FC236}">
                  <a16:creationId xmlns:a16="http://schemas.microsoft.com/office/drawing/2014/main" id="{4BA28AF2-E9C1-4D62-83A3-A007E0005997}"/>
                </a:ext>
              </a:extLst>
            </p:cNvPr>
            <p:cNvSpPr/>
            <p:nvPr/>
          </p:nvSpPr>
          <p:spPr>
            <a:xfrm>
              <a:off x="6529960" y="1749624"/>
              <a:ext cx="3899211" cy="797698"/>
            </a:xfrm>
            <a:prstGeom prst="foldedCorner">
              <a:avLst/>
            </a:prstGeom>
            <a:solidFill>
              <a:srgbClr val="E5CA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內容版面配置區 2">
              <a:extLst>
                <a:ext uri="{FF2B5EF4-FFF2-40B4-BE49-F238E27FC236}">
                  <a16:creationId xmlns:a16="http://schemas.microsoft.com/office/drawing/2014/main" id="{D17D7069-9B8B-4014-B5A1-8E5110E7DFF1}"/>
                </a:ext>
              </a:extLst>
            </p:cNvPr>
            <p:cNvSpPr txBox="1">
              <a:spLocks/>
            </p:cNvSpPr>
            <p:nvPr/>
          </p:nvSpPr>
          <p:spPr>
            <a:xfrm>
              <a:off x="6676077" y="1772146"/>
              <a:ext cx="3899211" cy="75265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TW" sz="1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28/60	</a:t>
              </a:r>
              <a:r>
                <a:rPr lang="zh-TW" altLang="zh-TW" sz="1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中央大學圖書館</a:t>
              </a:r>
            </a:p>
            <a:p>
              <a:pPr marL="0" indent="0">
                <a:buNone/>
              </a:pPr>
              <a:r>
                <a:rPr lang="en-US" altLang="zh-TW" sz="1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30/52	</a:t>
              </a:r>
              <a:r>
                <a:rPr lang="zh-TW" altLang="zh-TW" sz="1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中壢高中</a:t>
              </a:r>
            </a:p>
            <a:p>
              <a:pPr marL="0" indent="0">
                <a:buNone/>
              </a:pPr>
              <a:r>
                <a:rPr lang="en-US" altLang="zh-TW" sz="1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28/54	</a:t>
              </a:r>
              <a:r>
                <a:rPr lang="zh-TW" altLang="zh-TW" sz="1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中正公園</a:t>
              </a:r>
              <a:r>
                <a:rPr lang="en-US" altLang="zh-TW" sz="1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zh-TW" sz="1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中美路</a:t>
              </a:r>
              <a:r>
                <a:rPr lang="en-US" altLang="zh-TW" sz="1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endParaRPr lang="zh-TW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0" indent="0">
                <a:buNone/>
              </a:pPr>
              <a:r>
                <a:rPr lang="en-US" altLang="zh-TW" sz="1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55/114	</a:t>
              </a:r>
              <a:r>
                <a:rPr lang="zh-TW" altLang="zh-TW" sz="1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中壢火車站</a:t>
              </a:r>
              <a:r>
                <a:rPr lang="en-US" altLang="zh-TW" sz="1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zh-TW" sz="1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前站</a:t>
              </a:r>
              <a:r>
                <a:rPr lang="en-US" altLang="zh-TW" sz="1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endParaRPr lang="zh-TW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0" indent="0">
                <a:buNone/>
              </a:pPr>
              <a:r>
                <a:rPr lang="en-US" altLang="zh-TW" sz="1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24/82	</a:t>
              </a:r>
              <a:r>
                <a:rPr lang="zh-TW" altLang="zh-TW" sz="1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中原大學</a:t>
              </a:r>
            </a:p>
            <a:p>
              <a:pPr marL="0" indent="0">
                <a:buNone/>
              </a:pPr>
              <a:r>
                <a:rPr lang="en-US" altLang="zh-TW" sz="1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28/58	</a:t>
              </a:r>
              <a:r>
                <a:rPr lang="zh-TW" altLang="zh-TW" sz="1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銀河廣場</a:t>
              </a:r>
            </a:p>
            <a:p>
              <a:pPr marL="0" indent="0">
                <a:buNone/>
              </a:pPr>
              <a:r>
                <a:rPr lang="en-US" altLang="zh-TW" sz="1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18/40	</a:t>
              </a:r>
              <a:r>
                <a:rPr lang="zh-TW" altLang="zh-TW" sz="1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中壢區公所</a:t>
              </a:r>
            </a:p>
            <a:p>
              <a:pPr marL="0" indent="0">
                <a:buNone/>
              </a:pPr>
              <a:r>
                <a:rPr lang="en-US" altLang="zh-TW" sz="1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40/58	</a:t>
              </a:r>
              <a:r>
                <a:rPr lang="zh-TW" altLang="zh-TW" sz="1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新明橋</a:t>
              </a:r>
            </a:p>
            <a:p>
              <a:pPr marL="0" indent="0">
                <a:buNone/>
              </a:pPr>
              <a:r>
                <a:rPr lang="en-US" altLang="zh-TW" sz="1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12/46	</a:t>
              </a:r>
              <a:r>
                <a:rPr lang="zh-TW" altLang="zh-TW" sz="1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翠堤橋</a:t>
              </a:r>
            </a:p>
            <a:p>
              <a:pPr marL="0" indent="0">
                <a:buNone/>
              </a:pPr>
              <a:r>
                <a:rPr lang="en-US" altLang="zh-TW" sz="1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19/30	</a:t>
              </a:r>
              <a:r>
                <a:rPr lang="zh-TW" altLang="zh-TW" sz="1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中壢國小</a:t>
              </a:r>
            </a:p>
            <a:p>
              <a:pPr marL="0" indent="0">
                <a:buNone/>
              </a:pPr>
              <a:r>
                <a:rPr lang="en-US" altLang="zh-TW" sz="1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16/30	</a:t>
              </a:r>
              <a:r>
                <a:rPr lang="zh-TW" altLang="zh-TW" sz="1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莒光公園</a:t>
              </a:r>
            </a:p>
            <a:p>
              <a:pPr marL="0" indent="0">
                <a:buNone/>
              </a:pPr>
              <a:r>
                <a:rPr lang="en-US" altLang="zh-TW" sz="1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12/40	</a:t>
              </a:r>
              <a:r>
                <a:rPr lang="zh-TW" altLang="zh-TW" sz="1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中壢火車站</a:t>
              </a:r>
              <a:r>
                <a:rPr lang="en-US" altLang="zh-TW" sz="1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zh-TW" sz="1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後站</a:t>
              </a:r>
              <a:r>
                <a:rPr lang="en-US" altLang="zh-TW" sz="1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endParaRPr lang="zh-TW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0" indent="0">
                <a:buNone/>
              </a:pPr>
              <a:endParaRPr lang="zh-TW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9823714"/>
      </p:ext>
    </p:extLst>
  </p:cSld>
  <p:clrMapOvr>
    <a:masterClrMapping/>
  </p:clrMapOvr>
  <p:transition spd="slow">
    <p:cov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2DECB8F-6C28-4028-BE7A-A3A80DC7B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7791" y="2393372"/>
            <a:ext cx="8056418" cy="2717800"/>
          </a:xfrm>
        </p:spPr>
        <p:txBody>
          <a:bodyPr/>
          <a:lstStyle/>
          <a:p>
            <a:r>
              <a:rPr lang="en-US" altLang="zh-TW" sz="2800" dirty="0">
                <a:latin typeface="Consolas" panose="020B0609020204030204" pitchFamily="49" charset="0"/>
              </a:rPr>
              <a:t>for k in data['</a:t>
            </a:r>
            <a:r>
              <a:rPr lang="en-US" altLang="zh-TW" sz="2800" dirty="0" err="1">
                <a:latin typeface="Consolas" panose="020B0609020204030204" pitchFamily="49" charset="0"/>
              </a:rPr>
              <a:t>retVal</a:t>
            </a:r>
            <a:r>
              <a:rPr lang="en-US" altLang="zh-TW" sz="2800" dirty="0">
                <a:latin typeface="Consolas" panose="020B0609020204030204" pitchFamily="49" charset="0"/>
              </a:rPr>
              <a:t>'].keys():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    print("{:&gt;2}/{:&gt;2}\t{}".format(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        data['</a:t>
            </a:r>
            <a:r>
              <a:rPr lang="en-US" altLang="zh-TW" sz="2800" dirty="0" err="1">
                <a:latin typeface="Consolas" panose="020B0609020204030204" pitchFamily="49" charset="0"/>
              </a:rPr>
              <a:t>retVal</a:t>
            </a:r>
            <a:r>
              <a:rPr lang="en-US" altLang="zh-TW" sz="2800" dirty="0">
                <a:latin typeface="Consolas" panose="020B0609020204030204" pitchFamily="49" charset="0"/>
              </a:rPr>
              <a:t>'][k]['</a:t>
            </a:r>
            <a:r>
              <a:rPr lang="en-US" altLang="zh-TW" sz="2800" dirty="0" err="1">
                <a:latin typeface="Consolas" panose="020B0609020204030204" pitchFamily="49" charset="0"/>
              </a:rPr>
              <a:t>sbi</a:t>
            </a:r>
            <a:r>
              <a:rPr lang="en-US" altLang="zh-TW" sz="2800" dirty="0">
                <a:latin typeface="Consolas" panose="020B0609020204030204" pitchFamily="49" charset="0"/>
              </a:rPr>
              <a:t>'],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        data['</a:t>
            </a:r>
            <a:r>
              <a:rPr lang="en-US" altLang="zh-TW" sz="2800" dirty="0" err="1">
                <a:latin typeface="Consolas" panose="020B0609020204030204" pitchFamily="49" charset="0"/>
              </a:rPr>
              <a:t>retVal</a:t>
            </a:r>
            <a:r>
              <a:rPr lang="en-US" altLang="zh-TW" sz="2800" dirty="0">
                <a:latin typeface="Consolas" panose="020B0609020204030204" pitchFamily="49" charset="0"/>
              </a:rPr>
              <a:t>'][k]['tot'],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        data['</a:t>
            </a:r>
            <a:r>
              <a:rPr lang="en-US" altLang="zh-TW" sz="2800" dirty="0" err="1">
                <a:latin typeface="Consolas" panose="020B0609020204030204" pitchFamily="49" charset="0"/>
              </a:rPr>
              <a:t>retVal</a:t>
            </a:r>
            <a:r>
              <a:rPr lang="en-US" altLang="zh-TW" sz="2800" dirty="0">
                <a:latin typeface="Consolas" panose="020B0609020204030204" pitchFamily="49" charset="0"/>
              </a:rPr>
              <a:t>'][k]['</a:t>
            </a:r>
            <a:r>
              <a:rPr lang="en-US" altLang="zh-TW" sz="2800" dirty="0" err="1">
                <a:latin typeface="Consolas" panose="020B0609020204030204" pitchFamily="49" charset="0"/>
              </a:rPr>
              <a:t>sna</a:t>
            </a:r>
            <a:r>
              <a:rPr lang="en-US" altLang="zh-TW" sz="2800" dirty="0">
                <a:latin typeface="Consolas" panose="020B0609020204030204" pitchFamily="49" charset="0"/>
              </a:rPr>
              <a:t>‘]))</a:t>
            </a:r>
            <a:r>
              <a:rPr lang="zh-TW" altLang="en-US" sz="2800" dirty="0">
                <a:latin typeface="Consolas" panose="020B0609020204030204" pitchFamily="49" charset="0"/>
              </a:rPr>
              <a:t> </a:t>
            </a:r>
            <a:endParaRPr lang="en-US" altLang="zh-TW" sz="2800" dirty="0">
              <a:latin typeface="Consolas" panose="020B0609020204030204" pitchFamily="49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C98CD80-6777-4D55-B210-F6B140B38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04159-0544-439C-894B-52D93B3DD727}" type="slidenum">
              <a:rPr lang="zh-TW" altLang="en-US" smtClean="0"/>
              <a:t>26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79AD172C-EEA6-4FB5-861A-20774992A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5675" y="444499"/>
            <a:ext cx="4359692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使用迴圈顯示資料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C0A1114-6539-4175-B0C8-C53ED44847EE}"/>
              </a:ext>
            </a:extLst>
          </p:cNvPr>
          <p:cNvSpPr txBox="1"/>
          <p:nvPr/>
        </p:nvSpPr>
        <p:spPr>
          <a:xfrm>
            <a:off x="324228" y="154627"/>
            <a:ext cx="467639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公開資訊應用實例</a:t>
            </a:r>
            <a:endParaRPr lang="zh-TW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497580603"/>
      </p:ext>
    </p:extLst>
  </p:cSld>
  <p:clrMapOvr>
    <a:masterClrMapping/>
  </p:clrMapOvr>
  <p:transition spd="slow">
    <p:cover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699AF5E-A254-4F08-842C-550C95C8A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6227" y="2010353"/>
            <a:ext cx="5599545" cy="3688484"/>
          </a:xfrm>
        </p:spPr>
        <p:txBody>
          <a:bodyPr/>
          <a:lstStyle/>
          <a:p>
            <a:r>
              <a:rPr lang="en-US" altLang="zh-TW" sz="2800" dirty="0">
                <a:latin typeface="Consolas" panose="020B0609020204030204" pitchFamily="49" charset="0"/>
              </a:rPr>
              <a:t>&lt;!DOCTYPE html&gt;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&lt;html&gt;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&lt;head&gt;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&lt;title&gt;My Title&lt;/title&gt;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&lt;/head&gt;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&lt;body&gt;&lt;/body&gt;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&lt;/html&gt;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EB898B9-FC57-456C-8939-AA7D7D708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04159-0544-439C-894B-52D93B3DD727}" type="slidenum">
              <a:rPr lang="zh-TW" altLang="en-US" smtClean="0"/>
              <a:t>27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DA443AC3-E3B0-4C0F-83E0-9602D2C9D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5164" y="721313"/>
            <a:ext cx="5365878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標準的</a:t>
            </a:r>
            <a:r>
              <a:rPr lang="en-US" altLang="zh-TW" dirty="0"/>
              <a:t>HTML</a:t>
            </a:r>
            <a:r>
              <a:rPr lang="zh-TW" altLang="en-US" dirty="0"/>
              <a:t>檔案架構</a:t>
            </a:r>
          </a:p>
        </p:txBody>
      </p:sp>
    </p:spTree>
    <p:extLst>
      <p:ext uri="{BB962C8B-B14F-4D97-AF65-F5344CB8AC3E}">
        <p14:creationId xmlns:p14="http://schemas.microsoft.com/office/powerpoint/2010/main" val="1065702210"/>
      </p:ext>
    </p:extLst>
  </p:cSld>
  <p:clrMapOvr>
    <a:masterClrMapping/>
  </p:clrMapOvr>
  <p:transition spd="slow">
    <p:cover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714B77F-0DCE-4856-BD5B-E7AAA043E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474433C-4E09-41C3-98A0-4F073EE35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04159-0544-439C-894B-52D93B3DD727}" type="slidenum">
              <a:rPr lang="zh-TW" altLang="en-US" smtClean="0"/>
              <a:t>28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AC50BF7C-F722-430B-858D-D5587153E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0461" y="681037"/>
            <a:ext cx="6280278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常用的</a:t>
            </a:r>
            <a:r>
              <a:rPr lang="en-US" altLang="zh-TW" dirty="0"/>
              <a:t>HTML</a:t>
            </a:r>
            <a:r>
              <a:rPr lang="zh-TW" altLang="en-US" dirty="0"/>
              <a:t>標籤摘要說明</a:t>
            </a:r>
          </a:p>
        </p:txBody>
      </p:sp>
      <p:pic>
        <p:nvPicPr>
          <p:cNvPr id="5" name="table">
            <a:extLst>
              <a:ext uri="{FF2B5EF4-FFF2-40B4-BE49-F238E27FC236}">
                <a16:creationId xmlns:a16="http://schemas.microsoft.com/office/drawing/2014/main" id="{9A78DA5B-7C84-42C5-B3C7-77C98A488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804" y="1439108"/>
            <a:ext cx="10540538" cy="491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1733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7F1311A-6797-4FE5-98D1-8356A6BDC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91" y="174624"/>
            <a:ext cx="11942617" cy="6718301"/>
          </a:xfrm>
        </p:spPr>
        <p:txBody>
          <a:bodyPr>
            <a:normAutofit fontScale="40000" lnSpcReduction="20000"/>
          </a:bodyPr>
          <a:lstStyle/>
          <a:p>
            <a:r>
              <a:rPr lang="en-US" altLang="zh-TW" sz="2800" dirty="0">
                <a:latin typeface="Consolas" panose="020B0609020204030204" pitchFamily="49" charset="0"/>
              </a:rPr>
              <a:t>import </a:t>
            </a:r>
            <a:r>
              <a:rPr lang="en-US" altLang="zh-TW" sz="2800" dirty="0" err="1">
                <a:latin typeface="Consolas" panose="020B0609020204030204" pitchFamily="49" charset="0"/>
              </a:rPr>
              <a:t>urllib.request</a:t>
            </a:r>
            <a:r>
              <a:rPr lang="en-US" altLang="zh-TW" sz="2800" dirty="0">
                <a:latin typeface="Consolas" panose="020B0609020204030204" pitchFamily="49" charset="0"/>
              </a:rPr>
              <a:t>, json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url</a:t>
            </a:r>
            <a:r>
              <a:rPr lang="en-US" altLang="zh-TW" sz="2800" dirty="0">
                <a:latin typeface="Consolas" panose="020B0609020204030204" pitchFamily="49" charset="0"/>
              </a:rPr>
              <a:t> = 'https://data.tycg.gov.tw/</a:t>
            </a:r>
            <a:r>
              <a:rPr lang="en-US" altLang="zh-TW" sz="2800" dirty="0" err="1">
                <a:latin typeface="Consolas" panose="020B0609020204030204" pitchFamily="49" charset="0"/>
              </a:rPr>
              <a:t>opendata</a:t>
            </a:r>
            <a:r>
              <a:rPr lang="en-US" altLang="zh-TW" sz="2800" dirty="0">
                <a:latin typeface="Consolas" panose="020B0609020204030204" pitchFamily="49" charset="0"/>
              </a:rPr>
              <a:t>/</a:t>
            </a:r>
            <a:r>
              <a:rPr lang="en-US" altLang="zh-TW" sz="2800" dirty="0" err="1">
                <a:latin typeface="Consolas" panose="020B0609020204030204" pitchFamily="49" charset="0"/>
              </a:rPr>
              <a:t>datalist</a:t>
            </a:r>
            <a:r>
              <a:rPr lang="en-US" altLang="zh-TW" sz="2800" dirty="0">
                <a:latin typeface="Consolas" panose="020B0609020204030204" pitchFamily="49" charset="0"/>
              </a:rPr>
              <a:t>/</a:t>
            </a:r>
            <a:r>
              <a:rPr lang="en-US" altLang="zh-TW" sz="2800" dirty="0" err="1">
                <a:latin typeface="Consolas" panose="020B0609020204030204" pitchFamily="49" charset="0"/>
              </a:rPr>
              <a:t>datasetMeta</a:t>
            </a:r>
            <a:r>
              <a:rPr lang="en-US" altLang="zh-TW" sz="2800" dirty="0">
                <a:latin typeface="Consolas" panose="020B0609020204030204" pitchFamily="49" charset="0"/>
              </a:rPr>
              <a:t>/</a:t>
            </a:r>
            <a:r>
              <a:rPr lang="en-US" altLang="zh-TW" sz="2800" dirty="0" err="1">
                <a:latin typeface="Consolas" panose="020B0609020204030204" pitchFamily="49" charset="0"/>
              </a:rPr>
              <a:t>download?id</a:t>
            </a:r>
            <a:r>
              <a:rPr lang="en-US" altLang="zh-TW" sz="2800" dirty="0">
                <a:latin typeface="Consolas" panose="020B0609020204030204" pitchFamily="49" charset="0"/>
              </a:rPr>
              <a:t>=5ca2bfc7-9ace-4719-88ae-4034b9a5a55c&amp;rid=a1b4714b-3b75-4ff8-a8f2-cc377e4eaa0f'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with </a:t>
            </a:r>
            <a:r>
              <a:rPr lang="en-US" altLang="zh-TW" sz="2800" dirty="0" err="1">
                <a:latin typeface="Consolas" panose="020B0609020204030204" pitchFamily="49" charset="0"/>
              </a:rPr>
              <a:t>urllib.request.urlopen</a:t>
            </a:r>
            <a:r>
              <a:rPr lang="en-US" altLang="zh-TW" sz="2800" dirty="0">
                <a:latin typeface="Consolas" panose="020B0609020204030204" pitchFamily="49" charset="0"/>
              </a:rPr>
              <a:t>(</a:t>
            </a:r>
            <a:r>
              <a:rPr lang="en-US" altLang="zh-TW" sz="2800" dirty="0" err="1">
                <a:latin typeface="Consolas" panose="020B0609020204030204" pitchFamily="49" charset="0"/>
              </a:rPr>
              <a:t>url</a:t>
            </a:r>
            <a:r>
              <a:rPr lang="en-US" altLang="zh-TW" sz="2800" dirty="0">
                <a:latin typeface="Consolas" panose="020B0609020204030204" pitchFamily="49" charset="0"/>
              </a:rPr>
              <a:t>) as </a:t>
            </a:r>
            <a:r>
              <a:rPr lang="en-US" altLang="zh-TW" sz="2800" dirty="0" err="1">
                <a:latin typeface="Consolas" panose="020B0609020204030204" pitchFamily="49" charset="0"/>
              </a:rPr>
              <a:t>jsonfile</a:t>
            </a:r>
            <a:r>
              <a:rPr lang="en-US" altLang="zh-TW" sz="28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data = </a:t>
            </a:r>
            <a:r>
              <a:rPr lang="en-US" altLang="zh-TW" sz="2800" dirty="0" err="1">
                <a:latin typeface="Consolas" panose="020B0609020204030204" pitchFamily="49" charset="0"/>
              </a:rPr>
              <a:t>json.loads</a:t>
            </a:r>
            <a:r>
              <a:rPr lang="en-US" altLang="zh-TW" sz="2800" dirty="0">
                <a:latin typeface="Consolas" panose="020B0609020204030204" pitchFamily="49" charset="0"/>
              </a:rPr>
              <a:t>(</a:t>
            </a:r>
            <a:r>
              <a:rPr lang="en-US" altLang="zh-TW" sz="2800" dirty="0" err="1">
                <a:latin typeface="Consolas" panose="020B0609020204030204" pitchFamily="49" charset="0"/>
              </a:rPr>
              <a:t>jsonfile.read</a:t>
            </a:r>
            <a:r>
              <a:rPr lang="en-US" altLang="zh-TW" sz="2800" dirty="0">
                <a:latin typeface="Consolas" panose="020B0609020204030204" pitchFamily="49" charset="0"/>
              </a:rPr>
              <a:t>().decode())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msg = "&lt;table&gt;"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for k in data['</a:t>
            </a:r>
            <a:r>
              <a:rPr lang="en-US" altLang="zh-TW" sz="2800" dirty="0" err="1">
                <a:latin typeface="Consolas" panose="020B0609020204030204" pitchFamily="49" charset="0"/>
              </a:rPr>
              <a:t>retVal</a:t>
            </a:r>
            <a:r>
              <a:rPr lang="en-US" altLang="zh-TW" sz="2800" dirty="0">
                <a:latin typeface="Consolas" panose="020B0609020204030204" pitchFamily="49" charset="0"/>
              </a:rPr>
              <a:t>'].keys():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    msg += "&lt;tr&gt;&lt;td&gt;{:&gt;2}&lt;/td&gt;&lt;td&gt;{:&gt;2}&lt;/td&gt;&lt;td&gt;{}&lt;/td&gt;&lt;/tr&gt;".format(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        data['</a:t>
            </a:r>
            <a:r>
              <a:rPr lang="en-US" altLang="zh-TW" sz="2800" dirty="0" err="1">
                <a:latin typeface="Consolas" panose="020B0609020204030204" pitchFamily="49" charset="0"/>
              </a:rPr>
              <a:t>retVal</a:t>
            </a:r>
            <a:r>
              <a:rPr lang="en-US" altLang="zh-TW" sz="2800" dirty="0">
                <a:latin typeface="Consolas" panose="020B0609020204030204" pitchFamily="49" charset="0"/>
              </a:rPr>
              <a:t>'][k]['</a:t>
            </a:r>
            <a:r>
              <a:rPr lang="en-US" altLang="zh-TW" sz="2800" dirty="0" err="1">
                <a:latin typeface="Consolas" panose="020B0609020204030204" pitchFamily="49" charset="0"/>
              </a:rPr>
              <a:t>sbi</a:t>
            </a:r>
            <a:r>
              <a:rPr lang="en-US" altLang="zh-TW" sz="2800" dirty="0">
                <a:latin typeface="Consolas" panose="020B0609020204030204" pitchFamily="49" charset="0"/>
              </a:rPr>
              <a:t>'],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        data['</a:t>
            </a:r>
            <a:r>
              <a:rPr lang="en-US" altLang="zh-TW" sz="2800" dirty="0" err="1">
                <a:latin typeface="Consolas" panose="020B0609020204030204" pitchFamily="49" charset="0"/>
              </a:rPr>
              <a:t>retVal</a:t>
            </a:r>
            <a:r>
              <a:rPr lang="en-US" altLang="zh-TW" sz="2800" dirty="0">
                <a:latin typeface="Consolas" panose="020B0609020204030204" pitchFamily="49" charset="0"/>
              </a:rPr>
              <a:t>'][k]['tot'],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        data['</a:t>
            </a:r>
            <a:r>
              <a:rPr lang="en-US" altLang="zh-TW" sz="2800" dirty="0" err="1">
                <a:latin typeface="Consolas" panose="020B0609020204030204" pitchFamily="49" charset="0"/>
              </a:rPr>
              <a:t>retVal</a:t>
            </a:r>
            <a:r>
              <a:rPr lang="en-US" altLang="zh-TW" sz="2800" dirty="0">
                <a:latin typeface="Consolas" panose="020B0609020204030204" pitchFamily="49" charset="0"/>
              </a:rPr>
              <a:t>'][k]['</a:t>
            </a:r>
            <a:r>
              <a:rPr lang="en-US" altLang="zh-TW" sz="2800" dirty="0" err="1">
                <a:latin typeface="Consolas" panose="020B0609020204030204" pitchFamily="49" charset="0"/>
              </a:rPr>
              <a:t>sna</a:t>
            </a:r>
            <a:r>
              <a:rPr lang="en-US" altLang="zh-TW" sz="2800" dirty="0">
                <a:latin typeface="Consolas" panose="020B0609020204030204" pitchFamily="49" charset="0"/>
              </a:rPr>
              <a:t>'])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msg += "&lt;/table&gt;"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html = """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&lt;!DOCTYPE html&gt;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&lt;html&gt;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&lt;head&gt;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&lt;title&gt;{}&lt;/title&gt;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&lt;/head&gt;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&lt;body&gt;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{}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&lt;/body&gt;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&lt;/html&gt;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""".format("</a:t>
            </a:r>
            <a:r>
              <a:rPr lang="zh-TW" altLang="en-US" sz="2800" dirty="0">
                <a:latin typeface="Consolas" panose="020B0609020204030204" pitchFamily="49" charset="0"/>
              </a:rPr>
              <a:t>桃園公共自行車各站可租數量</a:t>
            </a:r>
            <a:r>
              <a:rPr lang="en-US" altLang="zh-TW" sz="2800" dirty="0">
                <a:latin typeface="Consolas" panose="020B0609020204030204" pitchFamily="49" charset="0"/>
              </a:rPr>
              <a:t>", msg)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with open("taoyouan-bike-v1.html", "</a:t>
            </a:r>
            <a:r>
              <a:rPr lang="en-US" altLang="zh-TW" sz="2800" dirty="0" err="1">
                <a:latin typeface="Consolas" panose="020B0609020204030204" pitchFamily="49" charset="0"/>
              </a:rPr>
              <a:t>wt</a:t>
            </a:r>
            <a:r>
              <a:rPr lang="en-US" altLang="zh-TW" sz="2800" dirty="0">
                <a:latin typeface="Consolas" panose="020B0609020204030204" pitchFamily="49" charset="0"/>
              </a:rPr>
              <a:t>", encoding='utf-8') as </a:t>
            </a:r>
            <a:r>
              <a:rPr lang="en-US" altLang="zh-TW" sz="2800" dirty="0" err="1">
                <a:latin typeface="Consolas" panose="020B0609020204030204" pitchFamily="49" charset="0"/>
              </a:rPr>
              <a:t>fp</a:t>
            </a:r>
            <a:r>
              <a:rPr lang="en-US" altLang="zh-TW" sz="28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</a:t>
            </a:r>
            <a:r>
              <a:rPr lang="en-US" altLang="zh-TW" sz="2800" dirty="0" err="1">
                <a:latin typeface="Consolas" panose="020B0609020204030204" pitchFamily="49" charset="0"/>
              </a:rPr>
              <a:t>fp.write</a:t>
            </a:r>
            <a:r>
              <a:rPr lang="en-US" altLang="zh-TW" sz="2800" dirty="0">
                <a:latin typeface="Consolas" panose="020B0609020204030204" pitchFamily="49" charset="0"/>
              </a:rPr>
              <a:t>(html)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print("Done!")</a:t>
            </a:r>
          </a:p>
          <a:p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34E2DA6-8E2E-4D48-BBB4-48FA6073E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04159-0544-439C-894B-52D93B3DD727}" type="slidenum">
              <a:rPr lang="zh-TW" altLang="en-US" smtClean="0"/>
              <a:t>29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7B19A6EF-A6CE-416A-9122-64388FF79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575" y="838055"/>
            <a:ext cx="6649733" cy="473075"/>
          </a:xfrm>
        </p:spPr>
        <p:txBody>
          <a:bodyPr>
            <a:normAutofit fontScale="90000"/>
          </a:bodyPr>
          <a:lstStyle/>
          <a:p>
            <a:r>
              <a:rPr lang="zh-TW" altLang="en-US" sz="4000" dirty="0"/>
              <a:t>利用即時資訊產生 </a:t>
            </a:r>
            <a:r>
              <a:rPr lang="en-US" altLang="zh-TW" sz="4000" dirty="0"/>
              <a:t>HTML </a:t>
            </a:r>
            <a:r>
              <a:rPr lang="zh-TW" altLang="en-US" sz="4000" dirty="0"/>
              <a:t>檔案</a:t>
            </a:r>
          </a:p>
        </p:txBody>
      </p:sp>
    </p:spTree>
    <p:extLst>
      <p:ext uri="{BB962C8B-B14F-4D97-AF65-F5344CB8AC3E}">
        <p14:creationId xmlns:p14="http://schemas.microsoft.com/office/powerpoint/2010/main" val="985014727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6B87219-076D-4F8D-AF8A-58DD4A8F3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04159-0544-439C-894B-52D93B3DD727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0F6DEAA-1A29-49FF-90BB-9FE3E8C7F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674" y="881735"/>
            <a:ext cx="4892842" cy="513928"/>
          </a:xfrm>
        </p:spPr>
        <p:txBody>
          <a:bodyPr>
            <a:noAutofit/>
          </a:bodyPr>
          <a:lstStyle/>
          <a:p>
            <a:r>
              <a:rPr lang="zh-TW" altLang="en-US" dirty="0">
                <a:solidFill>
                  <a:schemeClr val="tx1"/>
                </a:solidFill>
              </a:rPr>
              <a:t>政府公開資料平台網站簡介</a:t>
            </a:r>
            <a:br>
              <a:rPr lang="en-US" altLang="zh-TW" dirty="0">
                <a:solidFill>
                  <a:schemeClr val="tx1"/>
                </a:solidFill>
              </a:rPr>
            </a:b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876B9D4-05A0-4447-93E8-F81654D9D333}"/>
              </a:ext>
            </a:extLst>
          </p:cNvPr>
          <p:cNvSpPr txBox="1"/>
          <p:nvPr/>
        </p:nvSpPr>
        <p:spPr>
          <a:xfrm>
            <a:off x="6528878" y="327094"/>
            <a:ext cx="540644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政府公開資訊平台首頁</a:t>
            </a:r>
          </a:p>
        </p:txBody>
      </p:sp>
      <p:pic>
        <p:nvPicPr>
          <p:cNvPr id="7" name="內容版面配置區 5">
            <a:extLst>
              <a:ext uri="{FF2B5EF4-FFF2-40B4-BE49-F238E27FC236}">
                <a16:creationId xmlns:a16="http://schemas.microsoft.com/office/drawing/2014/main" id="{F33848D4-D170-4D64-A534-612A507AB0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860" y="1606912"/>
            <a:ext cx="7712036" cy="49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36553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DD50F9B7-1EA9-4330-B3EE-70BBCAEA0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761F3EB-20E6-4BEB-BED7-5C202FD2B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04159-0544-439C-894B-52D93B3DD727}" type="slidenum">
              <a:rPr lang="zh-TW" altLang="en-US" smtClean="0"/>
              <a:t>30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D9449005-FB95-4308-BD08-42311A81C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0945" y="342622"/>
            <a:ext cx="4867115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產生出來的原始檔案</a:t>
            </a:r>
          </a:p>
        </p:txBody>
      </p:sp>
      <p:pic>
        <p:nvPicPr>
          <p:cNvPr id="5" name="內容版面配置區 3">
            <a:extLst>
              <a:ext uri="{FF2B5EF4-FFF2-40B4-BE49-F238E27FC236}">
                <a16:creationId xmlns:a16="http://schemas.microsoft.com/office/drawing/2014/main" id="{5CB8B3C8-4DEC-43F1-B8BB-E9A9B3FE39F1}"/>
              </a:ext>
            </a:extLst>
          </p:cNvPr>
          <p:cNvPicPr>
            <a:picLocks noGr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264" y="1378332"/>
            <a:ext cx="9529472" cy="479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13541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F627ABA-2750-49B1-B5F0-8968B420B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AF71A17-89A6-49BD-BB16-E6A7B9A03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04159-0544-439C-894B-52D93B3DD727}" type="slidenum">
              <a:rPr lang="zh-TW" altLang="en-US" smtClean="0"/>
              <a:t>31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D8DAF0A-73CE-423F-A65D-7F6102740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522" y="592004"/>
            <a:ext cx="5772278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透過瀏覽器看起來的樣子</a:t>
            </a:r>
          </a:p>
        </p:txBody>
      </p:sp>
      <p:pic>
        <p:nvPicPr>
          <p:cNvPr id="5" name="內容版面配置區 5">
            <a:extLst>
              <a:ext uri="{FF2B5EF4-FFF2-40B4-BE49-F238E27FC236}">
                <a16:creationId xmlns:a16="http://schemas.microsoft.com/office/drawing/2014/main" id="{3331C9B3-B0CE-4F24-BC32-2338A8819746}"/>
              </a:ext>
            </a:extLst>
          </p:cNvPr>
          <p:cNvPicPr>
            <a:picLocks noGr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918" y="1372871"/>
            <a:ext cx="8992164" cy="498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15583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03AA8F2-5A23-456F-B9D4-D19D8571F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7593" y="2758498"/>
            <a:ext cx="6486236" cy="2053648"/>
          </a:xfrm>
        </p:spPr>
        <p:txBody>
          <a:bodyPr/>
          <a:lstStyle/>
          <a:p>
            <a:r>
              <a:rPr lang="en-US" altLang="zh-TW" sz="2800" dirty="0">
                <a:latin typeface="Consolas" panose="020B0609020204030204" pitchFamily="49" charset="0"/>
              </a:rPr>
              <a:t>from dominate import document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html = document("My Title")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print(html)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313ED2C-868A-4F94-96C7-BE753E4B4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04159-0544-439C-894B-52D93B3DD727}" type="slidenum">
              <a:rPr lang="zh-TW" altLang="en-US" smtClean="0"/>
              <a:t>32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5E5A7555-B31C-4C48-B4B1-E047FAF6B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3091" y="721313"/>
            <a:ext cx="4977951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使用</a:t>
            </a:r>
            <a:r>
              <a:rPr lang="en-US" altLang="zh-TW" dirty="0"/>
              <a:t>dominate</a:t>
            </a:r>
            <a:r>
              <a:rPr lang="zh-TW" altLang="en-US" dirty="0"/>
              <a:t>模組產生標準</a:t>
            </a:r>
            <a:r>
              <a:rPr lang="en-US" altLang="zh-TW" dirty="0"/>
              <a:t>HTML</a:t>
            </a:r>
            <a:r>
              <a:rPr lang="zh-TW" altLang="en-US" dirty="0"/>
              <a:t>架構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CDD4D427-0C63-41F0-81FB-D0BA98B8C180}"/>
              </a:ext>
            </a:extLst>
          </p:cNvPr>
          <p:cNvGrpSpPr/>
          <p:nvPr/>
        </p:nvGrpSpPr>
        <p:grpSpPr>
          <a:xfrm>
            <a:off x="8210903" y="2510543"/>
            <a:ext cx="2133824" cy="2828076"/>
            <a:chOff x="6529960" y="1749624"/>
            <a:chExt cx="4045328" cy="797698"/>
          </a:xfrm>
        </p:grpSpPr>
        <p:sp>
          <p:nvSpPr>
            <p:cNvPr id="6" name="矩形: 摺角紙張 5">
              <a:extLst>
                <a:ext uri="{FF2B5EF4-FFF2-40B4-BE49-F238E27FC236}">
                  <a16:creationId xmlns:a16="http://schemas.microsoft.com/office/drawing/2014/main" id="{611321E9-FB3D-4C5C-ADEA-442A8878D5CC}"/>
                </a:ext>
              </a:extLst>
            </p:cNvPr>
            <p:cNvSpPr/>
            <p:nvPr/>
          </p:nvSpPr>
          <p:spPr>
            <a:xfrm>
              <a:off x="6529960" y="1749624"/>
              <a:ext cx="3899211" cy="797698"/>
            </a:xfrm>
            <a:prstGeom prst="foldedCorner">
              <a:avLst/>
            </a:prstGeom>
            <a:solidFill>
              <a:srgbClr val="E5CA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內容版面配置區 2">
              <a:extLst>
                <a:ext uri="{FF2B5EF4-FFF2-40B4-BE49-F238E27FC236}">
                  <a16:creationId xmlns:a16="http://schemas.microsoft.com/office/drawing/2014/main" id="{582F5EBB-A9AB-4035-9638-7AC442D68DBD}"/>
                </a:ext>
              </a:extLst>
            </p:cNvPr>
            <p:cNvSpPr txBox="1">
              <a:spLocks/>
            </p:cNvSpPr>
            <p:nvPr/>
          </p:nvSpPr>
          <p:spPr>
            <a:xfrm>
              <a:off x="6676077" y="1772146"/>
              <a:ext cx="3899211" cy="75265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TW" sz="1600" dirty="0">
                  <a:latin typeface="Consolas" panose="020B0609020204030204" pitchFamily="49" charset="0"/>
                </a:rPr>
                <a:t>&lt;!DOCTYPE html&gt;</a:t>
              </a:r>
              <a:endParaRPr lang="zh-TW" altLang="zh-TW" sz="1600" dirty="0">
                <a:latin typeface="Consolas" panose="020B0609020204030204" pitchFamily="49" charset="0"/>
              </a:endParaRPr>
            </a:p>
            <a:p>
              <a:pPr marL="0" indent="0">
                <a:buNone/>
              </a:pPr>
              <a:r>
                <a:rPr lang="en-US" altLang="zh-TW" sz="1600" dirty="0">
                  <a:latin typeface="Consolas" panose="020B0609020204030204" pitchFamily="49" charset="0"/>
                </a:rPr>
                <a:t>&lt;html&gt;</a:t>
              </a:r>
              <a:endParaRPr lang="zh-TW" altLang="zh-TW" sz="1600" dirty="0">
                <a:latin typeface="Consolas" panose="020B0609020204030204" pitchFamily="49" charset="0"/>
              </a:endParaRPr>
            </a:p>
            <a:p>
              <a:pPr marL="0" indent="0">
                <a:buNone/>
              </a:pPr>
              <a:r>
                <a:rPr lang="en-US" altLang="zh-TW" sz="1600" dirty="0">
                  <a:latin typeface="Consolas" panose="020B0609020204030204" pitchFamily="49" charset="0"/>
                </a:rPr>
                <a:t>  &lt;head&gt;</a:t>
              </a:r>
              <a:endParaRPr lang="zh-TW" altLang="zh-TW" sz="1600" dirty="0">
                <a:latin typeface="Consolas" panose="020B0609020204030204" pitchFamily="49" charset="0"/>
              </a:endParaRPr>
            </a:p>
            <a:p>
              <a:pPr marL="0" indent="0">
                <a:buNone/>
              </a:pPr>
              <a:r>
                <a:rPr lang="en-US" altLang="zh-TW" sz="1600" dirty="0">
                  <a:latin typeface="Consolas" panose="020B0609020204030204" pitchFamily="49" charset="0"/>
                </a:rPr>
                <a:t>    &lt;title&gt;My Title&lt;/title&gt;</a:t>
              </a:r>
              <a:endParaRPr lang="zh-TW" altLang="zh-TW" sz="1600" dirty="0">
                <a:latin typeface="Consolas" panose="020B0609020204030204" pitchFamily="49" charset="0"/>
              </a:endParaRPr>
            </a:p>
            <a:p>
              <a:pPr marL="0" indent="0">
                <a:buNone/>
              </a:pPr>
              <a:r>
                <a:rPr lang="en-US" altLang="zh-TW" sz="1600" dirty="0">
                  <a:latin typeface="Consolas" panose="020B0609020204030204" pitchFamily="49" charset="0"/>
                </a:rPr>
                <a:t>  &lt;/head&gt;</a:t>
              </a:r>
              <a:endParaRPr lang="zh-TW" altLang="zh-TW" sz="1600" dirty="0">
                <a:latin typeface="Consolas" panose="020B0609020204030204" pitchFamily="49" charset="0"/>
              </a:endParaRPr>
            </a:p>
            <a:p>
              <a:pPr marL="0" indent="0">
                <a:buNone/>
              </a:pPr>
              <a:r>
                <a:rPr lang="en-US" altLang="zh-TW" sz="1600" dirty="0">
                  <a:latin typeface="Consolas" panose="020B0609020204030204" pitchFamily="49" charset="0"/>
                </a:rPr>
                <a:t>  &lt;body&gt;&lt;/body&gt;</a:t>
              </a:r>
              <a:endParaRPr lang="zh-TW" altLang="zh-TW" sz="1600" dirty="0">
                <a:latin typeface="Consolas" panose="020B0609020204030204" pitchFamily="49" charset="0"/>
              </a:endParaRPr>
            </a:p>
            <a:p>
              <a:pPr marL="0" indent="0">
                <a:buNone/>
              </a:pPr>
              <a:r>
                <a:rPr lang="en-US" altLang="zh-TW" sz="1600" dirty="0">
                  <a:latin typeface="Consolas" panose="020B0609020204030204" pitchFamily="49" charset="0"/>
                </a:rPr>
                <a:t>&lt;/html&gt;</a:t>
              </a:r>
              <a:endParaRPr lang="zh-TW" altLang="zh-TW" sz="16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7556561"/>
      </p:ext>
    </p:extLst>
  </p:cSld>
  <p:clrMapOvr>
    <a:masterClrMapping/>
  </p:clrMapOvr>
  <p:transition spd="slow">
    <p:cover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7BDCE12-2AFF-487A-8EC4-6A0D23290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2495" y="1890910"/>
            <a:ext cx="5257800" cy="4150302"/>
          </a:xfrm>
        </p:spPr>
        <p:txBody>
          <a:bodyPr>
            <a:normAutofit fontScale="55000" lnSpcReduction="20000"/>
          </a:bodyPr>
          <a:lstStyle/>
          <a:p>
            <a:r>
              <a:rPr lang="en-US" altLang="zh-TW" sz="2800" dirty="0">
                <a:latin typeface="Consolas" panose="020B0609020204030204" pitchFamily="49" charset="0"/>
              </a:rPr>
              <a:t>from dominate import document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from </a:t>
            </a:r>
            <a:r>
              <a:rPr lang="en-US" altLang="zh-TW" sz="2800" dirty="0" err="1">
                <a:latin typeface="Consolas" panose="020B0609020204030204" pitchFamily="49" charset="0"/>
              </a:rPr>
              <a:t>dominate.tags</a:t>
            </a:r>
            <a:r>
              <a:rPr lang="en-US" altLang="zh-TW" sz="2800" dirty="0">
                <a:latin typeface="Consolas" panose="020B0609020204030204" pitchFamily="49" charset="0"/>
              </a:rPr>
              <a:t> import *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html = document("</a:t>
            </a:r>
            <a:r>
              <a:rPr lang="zh-TW" altLang="en-US" sz="2800" dirty="0">
                <a:latin typeface="Consolas" panose="020B0609020204030204" pitchFamily="49" charset="0"/>
              </a:rPr>
              <a:t>桃園公共自行車各站可租數量</a:t>
            </a:r>
            <a:r>
              <a:rPr lang="en-US" altLang="zh-TW" sz="2800" dirty="0">
                <a:latin typeface="Consolas" panose="020B0609020204030204" pitchFamily="49" charset="0"/>
              </a:rPr>
              <a:t>")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with </a:t>
            </a:r>
            <a:r>
              <a:rPr lang="en-US" altLang="zh-TW" sz="2800" dirty="0" err="1">
                <a:latin typeface="Consolas" panose="020B0609020204030204" pitchFamily="49" charset="0"/>
              </a:rPr>
              <a:t>html.head</a:t>
            </a:r>
            <a:r>
              <a:rPr lang="en-US" altLang="zh-TW" sz="28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meta(charset='utf-8')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with </a:t>
            </a:r>
            <a:r>
              <a:rPr lang="en-US" altLang="zh-TW" sz="2800" dirty="0" err="1">
                <a:latin typeface="Consolas" panose="020B0609020204030204" pitchFamily="49" charset="0"/>
              </a:rPr>
              <a:t>html.body</a:t>
            </a:r>
            <a:r>
              <a:rPr lang="en-US" altLang="zh-TW" sz="28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h1("</a:t>
            </a:r>
            <a:r>
              <a:rPr lang="zh-TW" altLang="en-US" sz="2800" dirty="0">
                <a:latin typeface="Consolas" panose="020B0609020204030204" pitchFamily="49" charset="0"/>
              </a:rPr>
              <a:t>這是一個示範網頁</a:t>
            </a:r>
            <a:r>
              <a:rPr lang="en-US" altLang="zh-TW" sz="2800" dirty="0">
                <a:latin typeface="Consolas" panose="020B0609020204030204" pitchFamily="49" charset="0"/>
              </a:rPr>
              <a:t>")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</a:t>
            </a:r>
            <a:r>
              <a:rPr lang="en-US" altLang="zh-TW" sz="2800" dirty="0" err="1">
                <a:latin typeface="Consolas" panose="020B0609020204030204" pitchFamily="49" charset="0"/>
              </a:rPr>
              <a:t>hr</a:t>
            </a:r>
            <a:r>
              <a:rPr lang="en-US" altLang="zh-TW" sz="28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p("</a:t>
            </a:r>
            <a:r>
              <a:rPr lang="zh-TW" altLang="en-US" sz="2800" dirty="0">
                <a:latin typeface="Consolas" panose="020B0609020204030204" pitchFamily="49" charset="0"/>
              </a:rPr>
              <a:t>這是一個段落</a:t>
            </a:r>
            <a:r>
              <a:rPr lang="en-US" altLang="zh-TW" sz="2800" dirty="0">
                <a:latin typeface="Consolas" panose="020B0609020204030204" pitchFamily="49" charset="0"/>
              </a:rPr>
              <a:t>")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p("</a:t>
            </a:r>
            <a:r>
              <a:rPr lang="zh-TW" altLang="en-US" sz="2800" dirty="0">
                <a:latin typeface="Consolas" panose="020B0609020204030204" pitchFamily="49" charset="0"/>
              </a:rPr>
              <a:t>這是另外一個段落，以下示範的是清單</a:t>
            </a:r>
            <a:r>
              <a:rPr lang="en-US" altLang="zh-TW" sz="2800" dirty="0">
                <a:latin typeface="Consolas" panose="020B0609020204030204" pitchFamily="49" charset="0"/>
              </a:rPr>
              <a:t>")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items = ul()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items += li("</a:t>
            </a:r>
            <a:r>
              <a:rPr lang="zh-TW" altLang="en-US" sz="2800" dirty="0">
                <a:latin typeface="Consolas" panose="020B0609020204030204" pitchFamily="49" charset="0"/>
              </a:rPr>
              <a:t>第一點</a:t>
            </a:r>
            <a:r>
              <a:rPr lang="en-US" altLang="zh-TW" sz="2800" dirty="0">
                <a:latin typeface="Consolas" panose="020B0609020204030204" pitchFamily="49" charset="0"/>
              </a:rPr>
              <a:t>")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items += li("</a:t>
            </a:r>
            <a:r>
              <a:rPr lang="zh-TW" altLang="en-US" sz="2800" dirty="0">
                <a:latin typeface="Consolas" panose="020B0609020204030204" pitchFamily="49" charset="0"/>
              </a:rPr>
              <a:t>這是第二點</a:t>
            </a:r>
            <a:r>
              <a:rPr lang="en-US" altLang="zh-TW" sz="2800" dirty="0">
                <a:latin typeface="Consolas" panose="020B0609020204030204" pitchFamily="49" charset="0"/>
              </a:rPr>
              <a:t>")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print(html)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D002BE8-BE9C-4F8C-B6C4-BDC5BA9D8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04159-0544-439C-894B-52D93B3DD727}" type="slidenum">
              <a:rPr lang="zh-TW" altLang="en-US" smtClean="0"/>
              <a:t>33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992FB905-3902-45CE-8644-29713AA73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3558" y="749022"/>
            <a:ext cx="4950242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使用</a:t>
            </a:r>
            <a:r>
              <a:rPr lang="en-US" altLang="zh-TW" dirty="0"/>
              <a:t>document</a:t>
            </a:r>
            <a:r>
              <a:rPr lang="zh-TW" altLang="en-US" dirty="0"/>
              <a:t>模組</a:t>
            </a:r>
            <a:br>
              <a:rPr lang="en-US" altLang="zh-TW" dirty="0"/>
            </a:br>
            <a:r>
              <a:rPr lang="zh-TW" altLang="en-US" dirty="0"/>
              <a:t>產生更多標籤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272756F3-9964-4478-9049-4C6B3B66918A}"/>
              </a:ext>
            </a:extLst>
          </p:cNvPr>
          <p:cNvGrpSpPr/>
          <p:nvPr/>
        </p:nvGrpSpPr>
        <p:grpSpPr>
          <a:xfrm>
            <a:off x="7222611" y="1750563"/>
            <a:ext cx="3418873" cy="4970912"/>
            <a:chOff x="6529960" y="1749624"/>
            <a:chExt cx="3899211" cy="797698"/>
          </a:xfrm>
        </p:grpSpPr>
        <p:sp>
          <p:nvSpPr>
            <p:cNvPr id="6" name="矩形: 摺角紙張 5">
              <a:extLst>
                <a:ext uri="{FF2B5EF4-FFF2-40B4-BE49-F238E27FC236}">
                  <a16:creationId xmlns:a16="http://schemas.microsoft.com/office/drawing/2014/main" id="{15D9BC6D-0EEE-4479-957B-A7B14FC0FD7C}"/>
                </a:ext>
              </a:extLst>
            </p:cNvPr>
            <p:cNvSpPr/>
            <p:nvPr/>
          </p:nvSpPr>
          <p:spPr>
            <a:xfrm>
              <a:off x="6529960" y="1749624"/>
              <a:ext cx="3899211" cy="797698"/>
            </a:xfrm>
            <a:prstGeom prst="foldedCorner">
              <a:avLst/>
            </a:prstGeom>
            <a:solidFill>
              <a:srgbClr val="E5CA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內容版面配置區 2">
              <a:extLst>
                <a:ext uri="{FF2B5EF4-FFF2-40B4-BE49-F238E27FC236}">
                  <a16:creationId xmlns:a16="http://schemas.microsoft.com/office/drawing/2014/main" id="{8C75CBF3-3909-451B-AAD0-D649A7F8C6EB}"/>
                </a:ext>
              </a:extLst>
            </p:cNvPr>
            <p:cNvSpPr txBox="1">
              <a:spLocks/>
            </p:cNvSpPr>
            <p:nvPr/>
          </p:nvSpPr>
          <p:spPr>
            <a:xfrm>
              <a:off x="6529960" y="1772146"/>
              <a:ext cx="3899211" cy="75265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TW" sz="1100" dirty="0"/>
                <a:t>&lt;!DOCTYPE html&gt;</a:t>
              </a:r>
              <a:endParaRPr lang="zh-TW" altLang="zh-TW" sz="1100" dirty="0"/>
            </a:p>
            <a:p>
              <a:pPr marL="0" indent="0">
                <a:buNone/>
              </a:pPr>
              <a:r>
                <a:rPr lang="en-US" altLang="zh-TW" sz="1100" dirty="0"/>
                <a:t>&lt;html&gt;</a:t>
              </a:r>
              <a:endParaRPr lang="zh-TW" altLang="zh-TW" sz="1100" dirty="0"/>
            </a:p>
            <a:p>
              <a:pPr marL="0" indent="0">
                <a:buNone/>
              </a:pPr>
              <a:r>
                <a:rPr lang="en-US" altLang="zh-TW" sz="1100" dirty="0"/>
                <a:t>  &lt;head&gt;</a:t>
              </a:r>
              <a:endParaRPr lang="zh-TW" altLang="zh-TW" sz="1100" dirty="0"/>
            </a:p>
            <a:p>
              <a:pPr marL="0" indent="0">
                <a:buNone/>
              </a:pPr>
              <a:r>
                <a:rPr lang="en-US" altLang="zh-TW" sz="1100" dirty="0"/>
                <a:t>    &lt;title&gt;</a:t>
              </a:r>
              <a:r>
                <a:rPr lang="zh-TW" altLang="zh-TW" sz="1100" dirty="0"/>
                <a:t>桃園公共自行車各站可租數量</a:t>
              </a:r>
              <a:r>
                <a:rPr lang="en-US" altLang="zh-TW" sz="1100" dirty="0"/>
                <a:t>&lt;/title&gt;</a:t>
              </a:r>
              <a:endParaRPr lang="zh-TW" altLang="zh-TW" sz="1100" dirty="0"/>
            </a:p>
            <a:p>
              <a:pPr marL="0" indent="0">
                <a:buNone/>
              </a:pPr>
              <a:r>
                <a:rPr lang="en-US" altLang="zh-TW" sz="1100" dirty="0"/>
                <a:t>    &lt;meta charset="utf-8"&gt;</a:t>
              </a:r>
              <a:endParaRPr lang="zh-TW" altLang="zh-TW" sz="1100" dirty="0"/>
            </a:p>
            <a:p>
              <a:pPr marL="0" indent="0">
                <a:buNone/>
              </a:pPr>
              <a:r>
                <a:rPr lang="en-US" altLang="zh-TW" sz="1100" dirty="0"/>
                <a:t>  &lt;/head&gt;</a:t>
              </a:r>
              <a:endParaRPr lang="zh-TW" altLang="zh-TW" sz="1100" dirty="0"/>
            </a:p>
            <a:p>
              <a:pPr marL="0" indent="0">
                <a:buNone/>
              </a:pPr>
              <a:r>
                <a:rPr lang="en-US" altLang="zh-TW" sz="1100" dirty="0"/>
                <a:t>  &lt;body&gt;</a:t>
              </a:r>
              <a:endParaRPr lang="zh-TW" altLang="zh-TW" sz="1100" dirty="0"/>
            </a:p>
            <a:p>
              <a:pPr marL="0" indent="0">
                <a:buNone/>
              </a:pPr>
              <a:r>
                <a:rPr lang="en-US" altLang="zh-TW" sz="1100" dirty="0"/>
                <a:t>    &lt;h1&gt;</a:t>
              </a:r>
              <a:r>
                <a:rPr lang="zh-TW" altLang="zh-TW" sz="1100" dirty="0"/>
                <a:t>這是一個示範網頁</a:t>
              </a:r>
              <a:r>
                <a:rPr lang="en-US" altLang="zh-TW" sz="1100" dirty="0"/>
                <a:t>&lt;/h1&gt;</a:t>
              </a:r>
              <a:endParaRPr lang="zh-TW" altLang="zh-TW" sz="1100" dirty="0"/>
            </a:p>
            <a:p>
              <a:pPr marL="0" indent="0">
                <a:buNone/>
              </a:pPr>
              <a:r>
                <a:rPr lang="en-US" altLang="zh-TW" sz="1100" dirty="0"/>
                <a:t>    &lt;</a:t>
              </a:r>
              <a:r>
                <a:rPr lang="en-US" altLang="zh-TW" sz="1100" dirty="0" err="1"/>
                <a:t>hr</a:t>
              </a:r>
              <a:r>
                <a:rPr lang="en-US" altLang="zh-TW" sz="1100" dirty="0"/>
                <a:t>&gt;</a:t>
              </a:r>
              <a:endParaRPr lang="zh-TW" altLang="zh-TW" sz="1100" dirty="0"/>
            </a:p>
            <a:p>
              <a:pPr marL="0" indent="0">
                <a:buNone/>
              </a:pPr>
              <a:r>
                <a:rPr lang="en-US" altLang="zh-TW" sz="1100" dirty="0"/>
                <a:t>    &lt;p&gt;</a:t>
              </a:r>
              <a:r>
                <a:rPr lang="zh-TW" altLang="zh-TW" sz="1100" dirty="0"/>
                <a:t>這是一個段落</a:t>
              </a:r>
              <a:r>
                <a:rPr lang="en-US" altLang="zh-TW" sz="1100" dirty="0"/>
                <a:t>&lt;/p&gt;</a:t>
              </a:r>
              <a:endParaRPr lang="zh-TW" altLang="zh-TW" sz="1100" dirty="0"/>
            </a:p>
            <a:p>
              <a:pPr marL="0" indent="0">
                <a:buNone/>
              </a:pPr>
              <a:r>
                <a:rPr lang="en-US" altLang="zh-TW" sz="1100" dirty="0"/>
                <a:t>    &lt;p&gt;</a:t>
              </a:r>
              <a:r>
                <a:rPr lang="zh-TW" altLang="zh-TW" sz="1100" dirty="0"/>
                <a:t>這是另外一個段落，以下示範的是清單</a:t>
              </a:r>
              <a:r>
                <a:rPr lang="en-US" altLang="zh-TW" sz="1100" dirty="0"/>
                <a:t>&lt;/p&gt;</a:t>
              </a:r>
              <a:endParaRPr lang="zh-TW" altLang="zh-TW" sz="1100" dirty="0"/>
            </a:p>
            <a:p>
              <a:pPr marL="0" indent="0">
                <a:buNone/>
              </a:pPr>
              <a:r>
                <a:rPr lang="en-US" altLang="zh-TW" sz="1100" dirty="0"/>
                <a:t>    &lt;ul&gt;</a:t>
              </a:r>
              <a:endParaRPr lang="zh-TW" altLang="zh-TW" sz="1100" dirty="0"/>
            </a:p>
            <a:p>
              <a:pPr marL="0" indent="0">
                <a:buNone/>
              </a:pPr>
              <a:r>
                <a:rPr lang="en-US" altLang="zh-TW" sz="1100" dirty="0"/>
                <a:t>      &lt;li&gt;</a:t>
              </a:r>
              <a:r>
                <a:rPr lang="zh-TW" altLang="zh-TW" sz="1100" dirty="0"/>
                <a:t>第一點</a:t>
              </a:r>
              <a:r>
                <a:rPr lang="en-US" altLang="zh-TW" sz="1100" dirty="0"/>
                <a:t>&lt;/li&gt;</a:t>
              </a:r>
              <a:endParaRPr lang="zh-TW" altLang="zh-TW" sz="1100" dirty="0"/>
            </a:p>
            <a:p>
              <a:pPr marL="0" indent="0">
                <a:buNone/>
              </a:pPr>
              <a:r>
                <a:rPr lang="en-US" altLang="zh-TW" sz="1100" dirty="0"/>
                <a:t>      &lt;li&gt;</a:t>
              </a:r>
              <a:r>
                <a:rPr lang="zh-TW" altLang="zh-TW" sz="1100" dirty="0"/>
                <a:t>這是第二點</a:t>
              </a:r>
              <a:r>
                <a:rPr lang="en-US" altLang="zh-TW" sz="1100" dirty="0"/>
                <a:t>&lt;/li&gt;</a:t>
              </a:r>
              <a:endParaRPr lang="zh-TW" altLang="zh-TW" sz="1100" dirty="0"/>
            </a:p>
            <a:p>
              <a:pPr marL="0" indent="0">
                <a:buNone/>
              </a:pPr>
              <a:r>
                <a:rPr lang="en-US" altLang="zh-TW" sz="1100" dirty="0"/>
                <a:t>    &lt;/ul&gt;</a:t>
              </a:r>
              <a:endParaRPr lang="zh-TW" altLang="zh-TW" sz="1100" dirty="0"/>
            </a:p>
            <a:p>
              <a:pPr marL="0" indent="0">
                <a:buNone/>
              </a:pPr>
              <a:r>
                <a:rPr lang="en-US" altLang="zh-TW" sz="1100" dirty="0"/>
                <a:t>  &lt;/body&gt;</a:t>
              </a:r>
              <a:endParaRPr lang="zh-TW" altLang="zh-TW" sz="1100" dirty="0"/>
            </a:p>
            <a:p>
              <a:pPr marL="0" indent="0">
                <a:buNone/>
              </a:pPr>
              <a:r>
                <a:rPr lang="en-US" altLang="zh-TW" sz="1100" dirty="0"/>
                <a:t>&lt;/html&gt;</a:t>
              </a:r>
              <a:endParaRPr lang="zh-TW" altLang="zh-TW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69356789"/>
      </p:ext>
    </p:extLst>
  </p:cSld>
  <p:clrMapOvr>
    <a:masterClrMapping/>
  </p:clrMapOvr>
  <p:transition spd="slow">
    <p:cover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D3623FD6-794B-471B-9B4C-F30CA58C9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1354" y="1507840"/>
            <a:ext cx="6449291" cy="4572001"/>
          </a:xfrm>
        </p:spPr>
        <p:txBody>
          <a:bodyPr>
            <a:normAutofit fontScale="55000" lnSpcReduction="20000"/>
          </a:bodyPr>
          <a:lstStyle/>
          <a:p>
            <a:r>
              <a:rPr lang="en-US" altLang="zh-TW" sz="2800" dirty="0">
                <a:latin typeface="Consolas" panose="020B0609020204030204" pitchFamily="49" charset="0"/>
              </a:rPr>
              <a:t>from dominate import document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from </a:t>
            </a:r>
            <a:r>
              <a:rPr lang="en-US" altLang="zh-TW" sz="2800" dirty="0" err="1">
                <a:latin typeface="Consolas" panose="020B0609020204030204" pitchFamily="49" charset="0"/>
              </a:rPr>
              <a:t>dominate.tags</a:t>
            </a:r>
            <a:r>
              <a:rPr lang="en-US" altLang="zh-TW" sz="2800" dirty="0">
                <a:latin typeface="Consolas" panose="020B0609020204030204" pitchFamily="49" charset="0"/>
              </a:rPr>
              <a:t> import *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html = document("</a:t>
            </a:r>
            <a:r>
              <a:rPr lang="zh-TW" altLang="en-US" sz="2800" dirty="0">
                <a:latin typeface="Consolas" panose="020B0609020204030204" pitchFamily="49" charset="0"/>
              </a:rPr>
              <a:t>桃園公共自行車各站可租數量</a:t>
            </a:r>
            <a:r>
              <a:rPr lang="en-US" altLang="zh-TW" sz="2800" dirty="0">
                <a:latin typeface="Consolas" panose="020B0609020204030204" pitchFamily="49" charset="0"/>
              </a:rPr>
              <a:t>")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with </a:t>
            </a:r>
            <a:r>
              <a:rPr lang="en-US" altLang="zh-TW" sz="2800" dirty="0" err="1">
                <a:latin typeface="Consolas" panose="020B0609020204030204" pitchFamily="49" charset="0"/>
              </a:rPr>
              <a:t>html.head</a:t>
            </a:r>
            <a:r>
              <a:rPr lang="en-US" altLang="zh-TW" sz="28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meta(charset='utf-8')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with </a:t>
            </a:r>
            <a:r>
              <a:rPr lang="en-US" altLang="zh-TW" sz="2800" dirty="0" err="1">
                <a:latin typeface="Consolas" panose="020B0609020204030204" pitchFamily="49" charset="0"/>
              </a:rPr>
              <a:t>html.body</a:t>
            </a:r>
            <a:r>
              <a:rPr lang="en-US" altLang="zh-TW" sz="28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h1("</a:t>
            </a:r>
            <a:r>
              <a:rPr lang="zh-TW" altLang="en-US" sz="2800" dirty="0">
                <a:latin typeface="Consolas" panose="020B0609020204030204" pitchFamily="49" charset="0"/>
              </a:rPr>
              <a:t>這是一個示範網頁</a:t>
            </a:r>
            <a:r>
              <a:rPr lang="en-US" altLang="zh-TW" sz="2800" dirty="0">
                <a:latin typeface="Consolas" panose="020B0609020204030204" pitchFamily="49" charset="0"/>
              </a:rPr>
              <a:t>")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</a:t>
            </a:r>
            <a:r>
              <a:rPr lang="en-US" altLang="zh-TW" sz="2800" dirty="0" err="1">
                <a:latin typeface="Consolas" panose="020B0609020204030204" pitchFamily="49" charset="0"/>
              </a:rPr>
              <a:t>hr</a:t>
            </a:r>
            <a:r>
              <a:rPr lang="en-US" altLang="zh-TW" sz="28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p("</a:t>
            </a:r>
            <a:r>
              <a:rPr lang="zh-TW" altLang="en-US" sz="2800" dirty="0">
                <a:latin typeface="Consolas" panose="020B0609020204030204" pitchFamily="49" charset="0"/>
              </a:rPr>
              <a:t>這是一個段落</a:t>
            </a:r>
            <a:r>
              <a:rPr lang="en-US" altLang="zh-TW" sz="2800" dirty="0">
                <a:latin typeface="Consolas" panose="020B0609020204030204" pitchFamily="49" charset="0"/>
              </a:rPr>
              <a:t>")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p("</a:t>
            </a:r>
            <a:r>
              <a:rPr lang="zh-TW" altLang="en-US" sz="2800" dirty="0">
                <a:latin typeface="Consolas" panose="020B0609020204030204" pitchFamily="49" charset="0"/>
              </a:rPr>
              <a:t>這是另外一個段落，以下示範的是清單</a:t>
            </a:r>
            <a:r>
              <a:rPr lang="en-US" altLang="zh-TW" sz="2800" dirty="0">
                <a:latin typeface="Consolas" panose="020B0609020204030204" pitchFamily="49" charset="0"/>
              </a:rPr>
              <a:t>")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items = ul()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items += li("</a:t>
            </a:r>
            <a:r>
              <a:rPr lang="zh-TW" altLang="en-US" sz="2800" dirty="0">
                <a:latin typeface="Consolas" panose="020B0609020204030204" pitchFamily="49" charset="0"/>
              </a:rPr>
              <a:t>第一點</a:t>
            </a:r>
            <a:r>
              <a:rPr lang="en-US" altLang="zh-TW" sz="2800" dirty="0">
                <a:latin typeface="Consolas" panose="020B0609020204030204" pitchFamily="49" charset="0"/>
              </a:rPr>
              <a:t>")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items += li("</a:t>
            </a:r>
            <a:r>
              <a:rPr lang="zh-TW" altLang="en-US" sz="2800" dirty="0">
                <a:latin typeface="Consolas" panose="020B0609020204030204" pitchFamily="49" charset="0"/>
              </a:rPr>
              <a:t>這是第二點</a:t>
            </a:r>
            <a:r>
              <a:rPr lang="en-US" altLang="zh-TW" sz="2800" dirty="0">
                <a:latin typeface="Consolas" panose="020B0609020204030204" pitchFamily="49" charset="0"/>
              </a:rPr>
              <a:t>")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with open("sample.html", "</a:t>
            </a:r>
            <a:r>
              <a:rPr lang="en-US" altLang="zh-TW" sz="2800" dirty="0" err="1">
                <a:latin typeface="Consolas" panose="020B0609020204030204" pitchFamily="49" charset="0"/>
              </a:rPr>
              <a:t>wt</a:t>
            </a:r>
            <a:r>
              <a:rPr lang="en-US" altLang="zh-TW" sz="2800" dirty="0">
                <a:latin typeface="Consolas" panose="020B0609020204030204" pitchFamily="49" charset="0"/>
              </a:rPr>
              <a:t>", encoding='utf-8') as </a:t>
            </a:r>
            <a:r>
              <a:rPr lang="en-US" altLang="zh-TW" sz="2800" dirty="0" err="1">
                <a:latin typeface="Consolas" panose="020B0609020204030204" pitchFamily="49" charset="0"/>
              </a:rPr>
              <a:t>fp</a:t>
            </a:r>
            <a:r>
              <a:rPr lang="en-US" altLang="zh-TW" sz="28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</a:t>
            </a:r>
            <a:r>
              <a:rPr lang="en-US" altLang="zh-TW" sz="2800" dirty="0" err="1">
                <a:latin typeface="Consolas" panose="020B0609020204030204" pitchFamily="49" charset="0"/>
              </a:rPr>
              <a:t>fp.write</a:t>
            </a:r>
            <a:r>
              <a:rPr lang="en-US" altLang="zh-TW" sz="2800" dirty="0">
                <a:latin typeface="Consolas" panose="020B0609020204030204" pitchFamily="49" charset="0"/>
              </a:rPr>
              <a:t>(html)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print("Done!")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59DB115-401C-4928-9CBB-94A2D05F0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04159-0544-439C-894B-52D93B3DD727}" type="slidenum">
              <a:rPr lang="zh-TW" altLang="en-US" smtClean="0"/>
              <a:t>34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C8B4A429-9653-4836-B516-7FB19B254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2133" y="573531"/>
            <a:ext cx="5836933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使用</a:t>
            </a:r>
            <a:r>
              <a:rPr lang="en-US" altLang="zh-TW" dirty="0"/>
              <a:t>document</a:t>
            </a:r>
            <a:r>
              <a:rPr lang="zh-TW" altLang="en-US" dirty="0"/>
              <a:t>模組</a:t>
            </a:r>
            <a:br>
              <a:rPr lang="en-US" altLang="zh-TW" dirty="0"/>
            </a:br>
            <a:r>
              <a:rPr lang="zh-TW" altLang="en-US" dirty="0"/>
              <a:t>產生更多標籤</a:t>
            </a:r>
            <a:r>
              <a:rPr lang="en-US" altLang="zh-TW" dirty="0"/>
              <a:t>(</a:t>
            </a:r>
            <a:r>
              <a:rPr lang="zh-TW" altLang="en-US" dirty="0"/>
              <a:t>加上存檔）</a:t>
            </a:r>
          </a:p>
        </p:txBody>
      </p:sp>
    </p:spTree>
    <p:extLst>
      <p:ext uri="{BB962C8B-B14F-4D97-AF65-F5344CB8AC3E}">
        <p14:creationId xmlns:p14="http://schemas.microsoft.com/office/powerpoint/2010/main" val="2840289568"/>
      </p:ext>
    </p:extLst>
  </p:cSld>
  <p:clrMapOvr>
    <a:masterClrMapping/>
  </p:clrMapOvr>
  <p:transition spd="slow">
    <p:cover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334020F-50D4-4CC5-B689-987E43E4B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637" y="0"/>
            <a:ext cx="10515600" cy="6857999"/>
          </a:xfrm>
        </p:spPr>
        <p:txBody>
          <a:bodyPr>
            <a:noAutofit/>
          </a:bodyPr>
          <a:lstStyle/>
          <a:p>
            <a:r>
              <a:rPr lang="en-US" altLang="zh-TW" sz="700" dirty="0">
                <a:latin typeface="Consolas" panose="020B0609020204030204" pitchFamily="49" charset="0"/>
              </a:rPr>
              <a:t>#</a:t>
            </a:r>
            <a:r>
              <a:rPr lang="zh-TW" altLang="en-US" sz="700" dirty="0">
                <a:latin typeface="Consolas" panose="020B0609020204030204" pitchFamily="49" charset="0"/>
              </a:rPr>
              <a:t>以表格的方式呈現公共自行車租借站資訊</a:t>
            </a:r>
          </a:p>
          <a:p>
            <a:r>
              <a:rPr lang="en-US" altLang="zh-TW" sz="700" dirty="0">
                <a:latin typeface="Consolas" panose="020B0609020204030204" pitchFamily="49" charset="0"/>
              </a:rPr>
              <a:t>import dominate</a:t>
            </a:r>
          </a:p>
          <a:p>
            <a:r>
              <a:rPr lang="en-US" altLang="zh-TW" sz="700" dirty="0">
                <a:latin typeface="Consolas" panose="020B0609020204030204" pitchFamily="49" charset="0"/>
              </a:rPr>
              <a:t>from </a:t>
            </a:r>
            <a:r>
              <a:rPr lang="en-US" altLang="zh-TW" sz="700" dirty="0" err="1">
                <a:latin typeface="Consolas" panose="020B0609020204030204" pitchFamily="49" charset="0"/>
              </a:rPr>
              <a:t>dominate.tags</a:t>
            </a:r>
            <a:r>
              <a:rPr lang="en-US" altLang="zh-TW" sz="700" dirty="0">
                <a:latin typeface="Consolas" panose="020B0609020204030204" pitchFamily="49" charset="0"/>
              </a:rPr>
              <a:t> import *</a:t>
            </a:r>
          </a:p>
          <a:p>
            <a:r>
              <a:rPr lang="en-US" altLang="zh-TW" sz="700" dirty="0">
                <a:latin typeface="Consolas" panose="020B0609020204030204" pitchFamily="49" charset="0"/>
              </a:rPr>
              <a:t>import </a:t>
            </a:r>
            <a:r>
              <a:rPr lang="en-US" altLang="zh-TW" sz="700" dirty="0" err="1">
                <a:latin typeface="Consolas" panose="020B0609020204030204" pitchFamily="49" charset="0"/>
              </a:rPr>
              <a:t>urllib.request</a:t>
            </a:r>
            <a:r>
              <a:rPr lang="en-US" altLang="zh-TW" sz="700" dirty="0">
                <a:latin typeface="Consolas" panose="020B0609020204030204" pitchFamily="49" charset="0"/>
              </a:rPr>
              <a:t>, json</a:t>
            </a:r>
          </a:p>
          <a:p>
            <a:r>
              <a:rPr lang="en-US" altLang="zh-TW" sz="700" dirty="0" err="1">
                <a:latin typeface="Consolas" panose="020B0609020204030204" pitchFamily="49" charset="0"/>
              </a:rPr>
              <a:t>url</a:t>
            </a:r>
            <a:r>
              <a:rPr lang="en-US" altLang="zh-TW" sz="700" dirty="0">
                <a:latin typeface="Consolas" panose="020B0609020204030204" pitchFamily="49" charset="0"/>
              </a:rPr>
              <a:t> = 'https://data.tycg.gov.tw/</a:t>
            </a:r>
            <a:r>
              <a:rPr lang="en-US" altLang="zh-TW" sz="700" dirty="0" err="1">
                <a:latin typeface="Consolas" panose="020B0609020204030204" pitchFamily="49" charset="0"/>
              </a:rPr>
              <a:t>opendata</a:t>
            </a:r>
            <a:r>
              <a:rPr lang="en-US" altLang="zh-TW" sz="700" dirty="0">
                <a:latin typeface="Consolas" panose="020B0609020204030204" pitchFamily="49" charset="0"/>
              </a:rPr>
              <a:t>/</a:t>
            </a:r>
            <a:r>
              <a:rPr lang="en-US" altLang="zh-TW" sz="700" dirty="0" err="1">
                <a:latin typeface="Consolas" panose="020B0609020204030204" pitchFamily="49" charset="0"/>
              </a:rPr>
              <a:t>datalist</a:t>
            </a:r>
            <a:r>
              <a:rPr lang="en-US" altLang="zh-TW" sz="700" dirty="0">
                <a:latin typeface="Consolas" panose="020B0609020204030204" pitchFamily="49" charset="0"/>
              </a:rPr>
              <a:t>/</a:t>
            </a:r>
            <a:r>
              <a:rPr lang="en-US" altLang="zh-TW" sz="700" dirty="0" err="1">
                <a:latin typeface="Consolas" panose="020B0609020204030204" pitchFamily="49" charset="0"/>
              </a:rPr>
              <a:t>datasetMeta</a:t>
            </a:r>
            <a:r>
              <a:rPr lang="en-US" altLang="zh-TW" sz="700" dirty="0">
                <a:latin typeface="Consolas" panose="020B0609020204030204" pitchFamily="49" charset="0"/>
              </a:rPr>
              <a:t>/</a:t>
            </a:r>
            <a:r>
              <a:rPr lang="en-US" altLang="zh-TW" sz="700" dirty="0" err="1">
                <a:latin typeface="Consolas" panose="020B0609020204030204" pitchFamily="49" charset="0"/>
              </a:rPr>
              <a:t>download?id</a:t>
            </a:r>
            <a:r>
              <a:rPr lang="en-US" altLang="zh-TW" sz="700" dirty="0">
                <a:latin typeface="Consolas" panose="020B0609020204030204" pitchFamily="49" charset="0"/>
              </a:rPr>
              <a:t>=5ca2bfc7-9ace-4719-88ae-4034b9a5a55c&amp;rid=a1b4714b-3b75-4ff8-a8f2-cc377e4eaa0f'</a:t>
            </a:r>
          </a:p>
          <a:p>
            <a:r>
              <a:rPr lang="en-US" altLang="zh-TW" sz="700" dirty="0">
                <a:latin typeface="Consolas" panose="020B0609020204030204" pitchFamily="49" charset="0"/>
              </a:rPr>
              <a:t>with </a:t>
            </a:r>
            <a:r>
              <a:rPr lang="en-US" altLang="zh-TW" sz="700" dirty="0" err="1">
                <a:latin typeface="Consolas" panose="020B0609020204030204" pitchFamily="49" charset="0"/>
              </a:rPr>
              <a:t>urllib.request.urlopen</a:t>
            </a:r>
            <a:r>
              <a:rPr lang="en-US" altLang="zh-TW" sz="700" dirty="0">
                <a:latin typeface="Consolas" panose="020B0609020204030204" pitchFamily="49" charset="0"/>
              </a:rPr>
              <a:t>(</a:t>
            </a:r>
            <a:r>
              <a:rPr lang="en-US" altLang="zh-TW" sz="700" dirty="0" err="1">
                <a:latin typeface="Consolas" panose="020B0609020204030204" pitchFamily="49" charset="0"/>
              </a:rPr>
              <a:t>url</a:t>
            </a:r>
            <a:r>
              <a:rPr lang="en-US" altLang="zh-TW" sz="700" dirty="0">
                <a:latin typeface="Consolas" panose="020B0609020204030204" pitchFamily="49" charset="0"/>
              </a:rPr>
              <a:t>) as </a:t>
            </a:r>
            <a:r>
              <a:rPr lang="en-US" altLang="zh-TW" sz="700" dirty="0" err="1">
                <a:latin typeface="Consolas" panose="020B0609020204030204" pitchFamily="49" charset="0"/>
              </a:rPr>
              <a:t>jsonfile</a:t>
            </a:r>
            <a:r>
              <a:rPr lang="en-US" altLang="zh-TW" sz="7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700" dirty="0">
                <a:latin typeface="Consolas" panose="020B0609020204030204" pitchFamily="49" charset="0"/>
              </a:rPr>
              <a:t>    data = </a:t>
            </a:r>
            <a:r>
              <a:rPr lang="en-US" altLang="zh-TW" sz="700" dirty="0" err="1">
                <a:latin typeface="Consolas" panose="020B0609020204030204" pitchFamily="49" charset="0"/>
              </a:rPr>
              <a:t>json.loads</a:t>
            </a:r>
            <a:r>
              <a:rPr lang="en-US" altLang="zh-TW" sz="700" dirty="0">
                <a:latin typeface="Consolas" panose="020B0609020204030204" pitchFamily="49" charset="0"/>
              </a:rPr>
              <a:t>(</a:t>
            </a:r>
            <a:r>
              <a:rPr lang="en-US" altLang="zh-TW" sz="700" dirty="0" err="1">
                <a:latin typeface="Consolas" panose="020B0609020204030204" pitchFamily="49" charset="0"/>
              </a:rPr>
              <a:t>jsonfile.read</a:t>
            </a:r>
            <a:r>
              <a:rPr lang="en-US" altLang="zh-TW" sz="700" dirty="0">
                <a:latin typeface="Consolas" panose="020B0609020204030204" pitchFamily="49" charset="0"/>
              </a:rPr>
              <a:t>().decode())</a:t>
            </a:r>
          </a:p>
          <a:p>
            <a:r>
              <a:rPr lang="en-US" altLang="zh-TW" sz="700" dirty="0">
                <a:latin typeface="Consolas" panose="020B0609020204030204" pitchFamily="49" charset="0"/>
              </a:rPr>
              <a:t>html = </a:t>
            </a:r>
            <a:r>
              <a:rPr lang="en-US" altLang="zh-TW" sz="700" dirty="0" err="1">
                <a:latin typeface="Consolas" panose="020B0609020204030204" pitchFamily="49" charset="0"/>
              </a:rPr>
              <a:t>dominate.document</a:t>
            </a:r>
            <a:r>
              <a:rPr lang="en-US" altLang="zh-TW" sz="700" dirty="0">
                <a:latin typeface="Consolas" panose="020B0609020204030204" pitchFamily="49" charset="0"/>
              </a:rPr>
              <a:t>(title="</a:t>
            </a:r>
            <a:r>
              <a:rPr lang="zh-TW" altLang="en-US" sz="700" dirty="0">
                <a:latin typeface="Consolas" panose="020B0609020204030204" pitchFamily="49" charset="0"/>
              </a:rPr>
              <a:t>桃園公共自行車各站可租數量</a:t>
            </a:r>
            <a:r>
              <a:rPr lang="en-US" altLang="zh-TW" sz="700" dirty="0">
                <a:latin typeface="Consolas" panose="020B0609020204030204" pitchFamily="49" charset="0"/>
              </a:rPr>
              <a:t>")</a:t>
            </a:r>
          </a:p>
          <a:p>
            <a:r>
              <a:rPr lang="en-US" altLang="zh-TW" sz="700" dirty="0">
                <a:latin typeface="Consolas" panose="020B0609020204030204" pitchFamily="49" charset="0"/>
              </a:rPr>
              <a:t>with </a:t>
            </a:r>
            <a:r>
              <a:rPr lang="en-US" altLang="zh-TW" sz="700" dirty="0" err="1">
                <a:latin typeface="Consolas" panose="020B0609020204030204" pitchFamily="49" charset="0"/>
              </a:rPr>
              <a:t>html.head</a:t>
            </a:r>
            <a:r>
              <a:rPr lang="en-US" altLang="zh-TW" sz="7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700" dirty="0">
                <a:latin typeface="Consolas" panose="020B0609020204030204" pitchFamily="49" charset="0"/>
              </a:rPr>
              <a:t>    meta(charset="utf-8")</a:t>
            </a:r>
          </a:p>
          <a:p>
            <a:r>
              <a:rPr lang="en-US" altLang="zh-TW" sz="700" dirty="0">
                <a:latin typeface="Consolas" panose="020B0609020204030204" pitchFamily="49" charset="0"/>
              </a:rPr>
              <a:t>with html:</a:t>
            </a:r>
          </a:p>
          <a:p>
            <a:r>
              <a:rPr lang="en-US" altLang="zh-TW" sz="700" dirty="0">
                <a:latin typeface="Consolas" panose="020B0609020204030204" pitchFamily="49" charset="0"/>
              </a:rPr>
              <a:t>    h1("</a:t>
            </a:r>
            <a:r>
              <a:rPr lang="zh-TW" altLang="en-US" sz="700" dirty="0">
                <a:latin typeface="Consolas" panose="020B0609020204030204" pitchFamily="49" charset="0"/>
              </a:rPr>
              <a:t>桃園公共自行車各站可租數量</a:t>
            </a:r>
            <a:r>
              <a:rPr lang="en-US" altLang="zh-TW" sz="700" dirty="0">
                <a:latin typeface="Consolas" panose="020B0609020204030204" pitchFamily="49" charset="0"/>
              </a:rPr>
              <a:t>")</a:t>
            </a:r>
          </a:p>
          <a:p>
            <a:r>
              <a:rPr lang="en-US" altLang="zh-TW" sz="700" dirty="0">
                <a:latin typeface="Consolas" panose="020B0609020204030204" pitchFamily="49" charset="0"/>
              </a:rPr>
              <a:t>    </a:t>
            </a:r>
            <a:r>
              <a:rPr lang="en-US" altLang="zh-TW" sz="700" dirty="0" err="1">
                <a:latin typeface="Consolas" panose="020B0609020204030204" pitchFamily="49" charset="0"/>
              </a:rPr>
              <a:t>hr</a:t>
            </a:r>
            <a:r>
              <a:rPr lang="en-US" altLang="zh-TW" sz="7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sz="700" dirty="0">
                <a:latin typeface="Consolas" panose="020B0609020204030204" pitchFamily="49" charset="0"/>
              </a:rPr>
              <a:t>    with table():     </a:t>
            </a:r>
          </a:p>
          <a:p>
            <a:r>
              <a:rPr lang="en-US" altLang="zh-TW" sz="700" dirty="0">
                <a:latin typeface="Consolas" panose="020B0609020204030204" pitchFamily="49" charset="0"/>
              </a:rPr>
              <a:t>        head = tr(</a:t>
            </a:r>
            <a:r>
              <a:rPr lang="en-US" altLang="zh-TW" sz="700" dirty="0" err="1">
                <a:latin typeface="Consolas" panose="020B0609020204030204" pitchFamily="49" charset="0"/>
              </a:rPr>
              <a:t>bgcolor</a:t>
            </a:r>
            <a:r>
              <a:rPr lang="en-US" altLang="zh-TW" sz="700" dirty="0">
                <a:latin typeface="Consolas" panose="020B0609020204030204" pitchFamily="49" charset="0"/>
              </a:rPr>
              <a:t>='#888888')</a:t>
            </a:r>
          </a:p>
          <a:p>
            <a:r>
              <a:rPr lang="en-US" altLang="zh-TW" sz="700" dirty="0">
                <a:latin typeface="Consolas" panose="020B0609020204030204" pitchFamily="49" charset="0"/>
              </a:rPr>
              <a:t>        head += td("</a:t>
            </a:r>
            <a:r>
              <a:rPr lang="zh-TW" altLang="en-US" sz="700" dirty="0">
                <a:latin typeface="Consolas" panose="020B0609020204030204" pitchFamily="49" charset="0"/>
              </a:rPr>
              <a:t>站名</a:t>
            </a:r>
            <a:r>
              <a:rPr lang="en-US" altLang="zh-TW" sz="700" dirty="0">
                <a:latin typeface="Consolas" panose="020B0609020204030204" pitchFamily="49" charset="0"/>
              </a:rPr>
              <a:t>")</a:t>
            </a:r>
          </a:p>
          <a:p>
            <a:r>
              <a:rPr lang="en-US" altLang="zh-TW" sz="700" dirty="0">
                <a:latin typeface="Consolas" panose="020B0609020204030204" pitchFamily="49" charset="0"/>
              </a:rPr>
              <a:t>        head += td("</a:t>
            </a:r>
            <a:r>
              <a:rPr lang="zh-TW" altLang="en-US" sz="700" dirty="0">
                <a:latin typeface="Consolas" panose="020B0609020204030204" pitchFamily="49" charset="0"/>
              </a:rPr>
              <a:t>可租數量</a:t>
            </a:r>
            <a:r>
              <a:rPr lang="en-US" altLang="zh-TW" sz="700" dirty="0">
                <a:latin typeface="Consolas" panose="020B0609020204030204" pitchFamily="49" charset="0"/>
              </a:rPr>
              <a:t>")</a:t>
            </a:r>
          </a:p>
          <a:p>
            <a:r>
              <a:rPr lang="en-US" altLang="zh-TW" sz="700" dirty="0">
                <a:latin typeface="Consolas" panose="020B0609020204030204" pitchFamily="49" charset="0"/>
              </a:rPr>
              <a:t>        head += td("</a:t>
            </a:r>
            <a:r>
              <a:rPr lang="zh-TW" altLang="en-US" sz="700" dirty="0">
                <a:latin typeface="Consolas" panose="020B0609020204030204" pitchFamily="49" charset="0"/>
              </a:rPr>
              <a:t>自行車總量</a:t>
            </a:r>
            <a:r>
              <a:rPr lang="en-US" altLang="zh-TW" sz="700" dirty="0">
                <a:latin typeface="Consolas" panose="020B0609020204030204" pitchFamily="49" charset="0"/>
              </a:rPr>
              <a:t>")</a:t>
            </a:r>
          </a:p>
          <a:p>
            <a:r>
              <a:rPr lang="en-US" altLang="zh-TW" sz="700" dirty="0">
                <a:latin typeface="Consolas" panose="020B0609020204030204" pitchFamily="49" charset="0"/>
              </a:rPr>
              <a:t>        head += td("</a:t>
            </a:r>
            <a:r>
              <a:rPr lang="zh-TW" altLang="en-US" sz="700" dirty="0">
                <a:latin typeface="Consolas" panose="020B0609020204030204" pitchFamily="49" charset="0"/>
              </a:rPr>
              <a:t>本站位置</a:t>
            </a:r>
            <a:r>
              <a:rPr lang="en-US" altLang="zh-TW" sz="700" dirty="0">
                <a:latin typeface="Consolas" panose="020B0609020204030204" pitchFamily="49" charset="0"/>
              </a:rPr>
              <a:t>")</a:t>
            </a:r>
          </a:p>
          <a:p>
            <a:r>
              <a:rPr lang="en-US" altLang="zh-TW" sz="700" dirty="0">
                <a:latin typeface="Consolas" panose="020B0609020204030204" pitchFamily="49" charset="0"/>
              </a:rPr>
              <a:t>        for index, k in enumerate(data['</a:t>
            </a:r>
            <a:r>
              <a:rPr lang="en-US" altLang="zh-TW" sz="700" dirty="0" err="1">
                <a:latin typeface="Consolas" panose="020B0609020204030204" pitchFamily="49" charset="0"/>
              </a:rPr>
              <a:t>retVal</a:t>
            </a:r>
            <a:r>
              <a:rPr lang="en-US" altLang="zh-TW" sz="700" dirty="0">
                <a:latin typeface="Consolas" panose="020B0609020204030204" pitchFamily="49" charset="0"/>
              </a:rPr>
              <a:t>'].keys()):</a:t>
            </a:r>
          </a:p>
          <a:p>
            <a:r>
              <a:rPr lang="en-US" altLang="zh-TW" sz="700" dirty="0">
                <a:latin typeface="Consolas" panose="020B0609020204030204" pitchFamily="49" charset="0"/>
              </a:rPr>
              <a:t>            if index % 2 == 0:</a:t>
            </a:r>
          </a:p>
          <a:p>
            <a:r>
              <a:rPr lang="en-US" altLang="zh-TW" sz="700" dirty="0">
                <a:latin typeface="Consolas" panose="020B0609020204030204" pitchFamily="49" charset="0"/>
              </a:rPr>
              <a:t>                row = tr(</a:t>
            </a:r>
            <a:r>
              <a:rPr lang="en-US" altLang="zh-TW" sz="700" dirty="0" err="1">
                <a:latin typeface="Consolas" panose="020B0609020204030204" pitchFamily="49" charset="0"/>
              </a:rPr>
              <a:t>bgcolor</a:t>
            </a:r>
            <a:r>
              <a:rPr lang="en-US" altLang="zh-TW" sz="700" dirty="0">
                <a:latin typeface="Consolas" panose="020B0609020204030204" pitchFamily="49" charset="0"/>
              </a:rPr>
              <a:t>='#</a:t>
            </a:r>
            <a:r>
              <a:rPr lang="en-US" altLang="zh-TW" sz="700" dirty="0" err="1">
                <a:latin typeface="Consolas" panose="020B0609020204030204" pitchFamily="49" charset="0"/>
              </a:rPr>
              <a:t>ccffcc</a:t>
            </a:r>
            <a:r>
              <a:rPr lang="en-US" altLang="zh-TW" sz="700" dirty="0">
                <a:latin typeface="Consolas" panose="020B0609020204030204" pitchFamily="49" charset="0"/>
              </a:rPr>
              <a:t>')</a:t>
            </a:r>
          </a:p>
          <a:p>
            <a:r>
              <a:rPr lang="en-US" altLang="zh-TW" sz="700" dirty="0">
                <a:latin typeface="Consolas" panose="020B0609020204030204" pitchFamily="49" charset="0"/>
              </a:rPr>
              <a:t>            else:</a:t>
            </a:r>
          </a:p>
          <a:p>
            <a:r>
              <a:rPr lang="en-US" altLang="zh-TW" sz="700" dirty="0">
                <a:latin typeface="Consolas" panose="020B0609020204030204" pitchFamily="49" charset="0"/>
              </a:rPr>
              <a:t>                row = tr(</a:t>
            </a:r>
            <a:r>
              <a:rPr lang="en-US" altLang="zh-TW" sz="700" dirty="0" err="1">
                <a:latin typeface="Consolas" panose="020B0609020204030204" pitchFamily="49" charset="0"/>
              </a:rPr>
              <a:t>bgcolor</a:t>
            </a:r>
            <a:r>
              <a:rPr lang="en-US" altLang="zh-TW" sz="700" dirty="0">
                <a:latin typeface="Consolas" panose="020B0609020204030204" pitchFamily="49" charset="0"/>
              </a:rPr>
              <a:t>='#</a:t>
            </a:r>
            <a:r>
              <a:rPr lang="en-US" altLang="zh-TW" sz="700" dirty="0" err="1">
                <a:latin typeface="Consolas" panose="020B0609020204030204" pitchFamily="49" charset="0"/>
              </a:rPr>
              <a:t>ffccff</a:t>
            </a:r>
            <a:r>
              <a:rPr lang="en-US" altLang="zh-TW" sz="700" dirty="0">
                <a:latin typeface="Consolas" panose="020B0609020204030204" pitchFamily="49" charset="0"/>
              </a:rPr>
              <a:t>')</a:t>
            </a:r>
          </a:p>
          <a:p>
            <a:r>
              <a:rPr lang="en-US" altLang="zh-TW" sz="700" dirty="0">
                <a:latin typeface="Consolas" panose="020B0609020204030204" pitchFamily="49" charset="0"/>
              </a:rPr>
              <a:t>            row += td(data['</a:t>
            </a:r>
            <a:r>
              <a:rPr lang="en-US" altLang="zh-TW" sz="700" dirty="0" err="1">
                <a:latin typeface="Consolas" panose="020B0609020204030204" pitchFamily="49" charset="0"/>
              </a:rPr>
              <a:t>retVal</a:t>
            </a:r>
            <a:r>
              <a:rPr lang="en-US" altLang="zh-TW" sz="700" dirty="0">
                <a:latin typeface="Consolas" panose="020B0609020204030204" pitchFamily="49" charset="0"/>
              </a:rPr>
              <a:t>'][k]['</a:t>
            </a:r>
            <a:r>
              <a:rPr lang="en-US" altLang="zh-TW" sz="700" dirty="0" err="1">
                <a:latin typeface="Consolas" panose="020B0609020204030204" pitchFamily="49" charset="0"/>
              </a:rPr>
              <a:t>sna</a:t>
            </a:r>
            <a:r>
              <a:rPr lang="en-US" altLang="zh-TW" sz="700" dirty="0">
                <a:latin typeface="Consolas" panose="020B0609020204030204" pitchFamily="49" charset="0"/>
              </a:rPr>
              <a:t>'])</a:t>
            </a:r>
          </a:p>
          <a:p>
            <a:r>
              <a:rPr lang="en-US" altLang="zh-TW" sz="700" dirty="0">
                <a:latin typeface="Consolas" panose="020B0609020204030204" pitchFamily="49" charset="0"/>
              </a:rPr>
              <a:t>            row += td(data['</a:t>
            </a:r>
            <a:r>
              <a:rPr lang="en-US" altLang="zh-TW" sz="700" dirty="0" err="1">
                <a:latin typeface="Consolas" panose="020B0609020204030204" pitchFamily="49" charset="0"/>
              </a:rPr>
              <a:t>retVal</a:t>
            </a:r>
            <a:r>
              <a:rPr lang="en-US" altLang="zh-TW" sz="700" dirty="0">
                <a:latin typeface="Consolas" panose="020B0609020204030204" pitchFamily="49" charset="0"/>
              </a:rPr>
              <a:t>'][k]['</a:t>
            </a:r>
            <a:r>
              <a:rPr lang="en-US" altLang="zh-TW" sz="700" dirty="0" err="1">
                <a:latin typeface="Consolas" panose="020B0609020204030204" pitchFamily="49" charset="0"/>
              </a:rPr>
              <a:t>sbi</a:t>
            </a:r>
            <a:r>
              <a:rPr lang="en-US" altLang="zh-TW" sz="700" dirty="0">
                <a:latin typeface="Consolas" panose="020B0609020204030204" pitchFamily="49" charset="0"/>
              </a:rPr>
              <a:t>'])</a:t>
            </a:r>
          </a:p>
          <a:p>
            <a:r>
              <a:rPr lang="en-US" altLang="zh-TW" sz="700" dirty="0">
                <a:latin typeface="Consolas" panose="020B0609020204030204" pitchFamily="49" charset="0"/>
              </a:rPr>
              <a:t>            row += td(data['</a:t>
            </a:r>
            <a:r>
              <a:rPr lang="en-US" altLang="zh-TW" sz="700" dirty="0" err="1">
                <a:latin typeface="Consolas" panose="020B0609020204030204" pitchFamily="49" charset="0"/>
              </a:rPr>
              <a:t>retVal</a:t>
            </a:r>
            <a:r>
              <a:rPr lang="en-US" altLang="zh-TW" sz="700" dirty="0">
                <a:latin typeface="Consolas" panose="020B0609020204030204" pitchFamily="49" charset="0"/>
              </a:rPr>
              <a:t>'][k]['tot'])</a:t>
            </a:r>
          </a:p>
          <a:p>
            <a:r>
              <a:rPr lang="en-US" altLang="zh-TW" sz="700" dirty="0">
                <a:latin typeface="Consolas" panose="020B0609020204030204" pitchFamily="49" charset="0"/>
              </a:rPr>
              <a:t>            row += td(data['</a:t>
            </a:r>
            <a:r>
              <a:rPr lang="en-US" altLang="zh-TW" sz="700" dirty="0" err="1">
                <a:latin typeface="Consolas" panose="020B0609020204030204" pitchFamily="49" charset="0"/>
              </a:rPr>
              <a:t>retVal</a:t>
            </a:r>
            <a:r>
              <a:rPr lang="en-US" altLang="zh-TW" sz="700" dirty="0">
                <a:latin typeface="Consolas" panose="020B0609020204030204" pitchFamily="49" charset="0"/>
              </a:rPr>
              <a:t>'][k]['</a:t>
            </a:r>
            <a:r>
              <a:rPr lang="en-US" altLang="zh-TW" sz="700" dirty="0" err="1">
                <a:latin typeface="Consolas" panose="020B0609020204030204" pitchFamily="49" charset="0"/>
              </a:rPr>
              <a:t>ar</a:t>
            </a:r>
            <a:r>
              <a:rPr lang="en-US" altLang="zh-TW" sz="700" dirty="0">
                <a:latin typeface="Consolas" panose="020B0609020204030204" pitchFamily="49" charset="0"/>
              </a:rPr>
              <a:t>'])</a:t>
            </a:r>
          </a:p>
          <a:p>
            <a:r>
              <a:rPr lang="en-US" altLang="zh-TW" sz="700" dirty="0">
                <a:latin typeface="Consolas" panose="020B0609020204030204" pitchFamily="49" charset="0"/>
              </a:rPr>
              <a:t>with open("taoyuan-bike-list.html", "</a:t>
            </a:r>
            <a:r>
              <a:rPr lang="en-US" altLang="zh-TW" sz="700" dirty="0" err="1">
                <a:latin typeface="Consolas" panose="020B0609020204030204" pitchFamily="49" charset="0"/>
              </a:rPr>
              <a:t>wt</a:t>
            </a:r>
            <a:r>
              <a:rPr lang="en-US" altLang="zh-TW" sz="700" dirty="0">
                <a:latin typeface="Consolas" panose="020B0609020204030204" pitchFamily="49" charset="0"/>
              </a:rPr>
              <a:t>", encoding='utf-8') as </a:t>
            </a:r>
            <a:r>
              <a:rPr lang="en-US" altLang="zh-TW" sz="700" dirty="0" err="1">
                <a:latin typeface="Consolas" panose="020B0609020204030204" pitchFamily="49" charset="0"/>
              </a:rPr>
              <a:t>fp</a:t>
            </a:r>
            <a:r>
              <a:rPr lang="en-US" altLang="zh-TW" sz="7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700" dirty="0">
                <a:latin typeface="Consolas" panose="020B0609020204030204" pitchFamily="49" charset="0"/>
              </a:rPr>
              <a:t>    </a:t>
            </a:r>
            <a:r>
              <a:rPr lang="en-US" altLang="zh-TW" sz="700" dirty="0" err="1">
                <a:latin typeface="Consolas" panose="020B0609020204030204" pitchFamily="49" charset="0"/>
              </a:rPr>
              <a:t>fp.write</a:t>
            </a:r>
            <a:r>
              <a:rPr lang="en-US" altLang="zh-TW" sz="700" dirty="0">
                <a:latin typeface="Consolas" panose="020B0609020204030204" pitchFamily="49" charset="0"/>
              </a:rPr>
              <a:t>(str(html))</a:t>
            </a:r>
          </a:p>
          <a:p>
            <a:r>
              <a:rPr lang="en-US" altLang="zh-TW" sz="700" dirty="0">
                <a:latin typeface="Consolas" panose="020B0609020204030204" pitchFamily="49" charset="0"/>
              </a:rPr>
              <a:t>print("Done!")</a:t>
            </a:r>
          </a:p>
          <a:p>
            <a:endParaRPr lang="zh-TW" altLang="en-US" sz="70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EE89B51-B002-4BDF-8309-ED63D8BBA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04159-0544-439C-894B-52D93B3DD727}" type="slidenum">
              <a:rPr lang="zh-TW" altLang="en-US" smtClean="0"/>
              <a:t>35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B7CD4AB-1D6A-4F11-A2E9-57AC07A2D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1141" y="1672432"/>
            <a:ext cx="7037657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利用即時資訊產生 </a:t>
            </a:r>
            <a:r>
              <a:rPr lang="en-US" altLang="zh-TW" dirty="0"/>
              <a:t>HTML </a:t>
            </a:r>
            <a:r>
              <a:rPr lang="zh-TW" altLang="en-US" dirty="0"/>
              <a:t>檔案</a:t>
            </a:r>
            <a:br>
              <a:rPr lang="en-US" altLang="zh-TW" dirty="0"/>
            </a:br>
            <a:r>
              <a:rPr lang="zh-TW" altLang="en-US" dirty="0"/>
              <a:t>使用</a:t>
            </a:r>
            <a:r>
              <a:rPr lang="en-US" altLang="zh-TW" dirty="0"/>
              <a:t>dominate</a:t>
            </a:r>
            <a:r>
              <a:rPr lang="zh-TW" altLang="en-US" dirty="0"/>
              <a:t>模組</a:t>
            </a:r>
          </a:p>
        </p:txBody>
      </p:sp>
    </p:spTree>
    <p:extLst>
      <p:ext uri="{BB962C8B-B14F-4D97-AF65-F5344CB8AC3E}">
        <p14:creationId xmlns:p14="http://schemas.microsoft.com/office/powerpoint/2010/main" val="1841765315"/>
      </p:ext>
    </p:extLst>
  </p:cSld>
  <p:clrMapOvr>
    <a:masterClrMapping/>
  </p:clrMapOvr>
  <p:transition spd="slow">
    <p:cover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DAA262A5-B840-4F31-839A-1ABB5D73F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B1E813C-9889-4640-B925-548D39E5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04159-0544-439C-894B-52D93B3DD727}" type="slidenum">
              <a:rPr lang="zh-TW" altLang="en-US" smtClean="0"/>
              <a:t>36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48302BA9-2E6E-40D8-9B2B-BD3B9F411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0" y="444499"/>
            <a:ext cx="3886200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執行結果</a:t>
            </a:r>
          </a:p>
        </p:txBody>
      </p:sp>
      <p:pic>
        <p:nvPicPr>
          <p:cNvPr id="5" name="內容版面配置區 3">
            <a:extLst>
              <a:ext uri="{FF2B5EF4-FFF2-40B4-BE49-F238E27FC236}">
                <a16:creationId xmlns:a16="http://schemas.microsoft.com/office/drawing/2014/main" id="{A0F65A45-2F23-4384-8122-1BF91184CC47}"/>
              </a:ext>
            </a:extLst>
          </p:cNvPr>
          <p:cNvPicPr>
            <a:picLocks noGr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409" y="224225"/>
            <a:ext cx="6287402" cy="64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48228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0FD85D1-9FAA-46D1-9630-895533615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70702E6-2458-4233-93AB-805F2CB36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04159-0544-439C-894B-52D93B3DD727}" type="slidenum">
              <a:rPr lang="zh-TW" altLang="en-US" smtClean="0"/>
              <a:t>37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DE89DCB-4F51-4295-B5CF-812BA1F80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5576" y="524019"/>
            <a:ext cx="7536424" cy="513351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加上</a:t>
            </a:r>
            <a:r>
              <a:rPr lang="en-US" altLang="zh-TW" dirty="0" err="1"/>
              <a:t>jquery</a:t>
            </a:r>
            <a:r>
              <a:rPr lang="zh-TW" altLang="en-US" dirty="0"/>
              <a:t>程式庫的互動式介面</a:t>
            </a:r>
            <a:br>
              <a:rPr lang="en-US" altLang="zh-TW" dirty="0"/>
            </a:br>
            <a:r>
              <a:rPr lang="zh-TW" altLang="en-US" dirty="0"/>
              <a:t>（程式請參考書上內容）</a:t>
            </a:r>
          </a:p>
        </p:txBody>
      </p:sp>
      <p:pic>
        <p:nvPicPr>
          <p:cNvPr id="5" name="內容版面配置區 3">
            <a:extLst>
              <a:ext uri="{FF2B5EF4-FFF2-40B4-BE49-F238E27FC236}">
                <a16:creationId xmlns:a16="http://schemas.microsoft.com/office/drawing/2014/main" id="{1BEFE130-04FC-44F0-953A-89899B0729A4}"/>
              </a:ext>
            </a:extLst>
          </p:cNvPr>
          <p:cNvPicPr>
            <a:picLocks noGrp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02079" y="2270659"/>
            <a:ext cx="4206605" cy="231668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2FAFEE6-3716-42C0-BAB2-0BA8605DC3D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16038" y="1639310"/>
            <a:ext cx="3378835" cy="386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49972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288D00E-BE39-46FC-82F6-A976ADBB1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998429C-509F-40C0-8F59-440F5CD29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04159-0544-439C-894B-52D93B3DD727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C1E1D15-410E-4805-AE56-6BA9F6027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608" y="681037"/>
            <a:ext cx="4169192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出生及收養分類內容頁面</a:t>
            </a:r>
          </a:p>
        </p:txBody>
      </p:sp>
      <p:pic>
        <p:nvPicPr>
          <p:cNvPr id="5" name="內容版面配置區 6">
            <a:extLst>
              <a:ext uri="{FF2B5EF4-FFF2-40B4-BE49-F238E27FC236}">
                <a16:creationId xmlns:a16="http://schemas.microsoft.com/office/drawing/2014/main" id="{DB5BF742-3430-4BF5-B7C0-09B88ACC8B4D}"/>
              </a:ext>
            </a:extLst>
          </p:cNvPr>
          <p:cNvPicPr>
            <a:picLocks noGr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523639"/>
            <a:ext cx="8534400" cy="495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82288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02B7759-4EC1-49BD-A0B2-0EE50544E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743C01F-522F-46D6-AF21-95EB0CECB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04159-0544-439C-894B-52D93B3DD727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26F62AA3-603E-4ABB-BB9E-7AA814027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308" y="549863"/>
            <a:ext cx="4283492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更多分類檢視項目</a:t>
            </a:r>
          </a:p>
        </p:txBody>
      </p:sp>
      <p:pic>
        <p:nvPicPr>
          <p:cNvPr id="5" name="內容版面配置區 5">
            <a:extLst>
              <a:ext uri="{FF2B5EF4-FFF2-40B4-BE49-F238E27FC236}">
                <a16:creationId xmlns:a16="http://schemas.microsoft.com/office/drawing/2014/main" id="{36487C9B-3EC9-4D23-B43B-D6A97E0091DA}"/>
              </a:ext>
            </a:extLst>
          </p:cNvPr>
          <p:cNvPicPr>
            <a:picLocks noGrp="1"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774" y="1375424"/>
            <a:ext cx="9610451" cy="50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61849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27D95CC-696B-4428-8D98-A91D92DAB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9158D68-3B31-44AE-9776-B922780A7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04159-0544-439C-894B-52D93B3DD727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47C54E39-FE1E-4A86-B827-5FBFB32CA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5883" y="681037"/>
            <a:ext cx="5397917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花蓮縣歷年人口統計表開放資料說明畫面</a:t>
            </a:r>
          </a:p>
        </p:txBody>
      </p:sp>
      <p:pic>
        <p:nvPicPr>
          <p:cNvPr id="5" name="內容版面配置區 6">
            <a:extLst>
              <a:ext uri="{FF2B5EF4-FFF2-40B4-BE49-F238E27FC236}">
                <a16:creationId xmlns:a16="http://schemas.microsoft.com/office/drawing/2014/main" id="{06DD5885-E559-49D5-99AD-B6EBC202CD86}"/>
              </a:ext>
            </a:extLst>
          </p:cNvPr>
          <p:cNvPicPr>
            <a:picLocks noGrp="1"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239" y="1606912"/>
            <a:ext cx="9457521" cy="49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73443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E107533-A3E6-4D57-BB61-50351E967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D4297EE-AEBD-405C-AB4A-5626A3865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04159-0544-439C-894B-52D93B3DD727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52E9754D-D457-403A-BC84-E90835C0E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8975" y="721313"/>
            <a:ext cx="4312067" cy="47307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csv</a:t>
            </a:r>
            <a:r>
              <a:rPr lang="zh-TW" altLang="en-US" dirty="0"/>
              <a:t>資料說明畫面</a:t>
            </a:r>
          </a:p>
        </p:txBody>
      </p:sp>
      <p:pic>
        <p:nvPicPr>
          <p:cNvPr id="5" name="內容版面配置區 5">
            <a:extLst>
              <a:ext uri="{FF2B5EF4-FFF2-40B4-BE49-F238E27FC236}">
                <a16:creationId xmlns:a16="http://schemas.microsoft.com/office/drawing/2014/main" id="{86AC95AE-A212-4DED-BD1D-CBA43D0C0189}"/>
              </a:ext>
            </a:extLst>
          </p:cNvPr>
          <p:cNvPicPr>
            <a:picLocks noGrp="1"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293" y="1825625"/>
            <a:ext cx="9859414" cy="43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89979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BDA9238-8817-41AC-9448-7ABE987A9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5137" y="1381713"/>
            <a:ext cx="6181725" cy="5339762"/>
          </a:xfrm>
        </p:spPr>
        <p:txBody>
          <a:bodyPr>
            <a:noAutofit/>
          </a:bodyPr>
          <a:lstStyle/>
          <a:p>
            <a:r>
              <a:rPr lang="zh-TW" altLang="en-US" sz="1400" dirty="0">
                <a:latin typeface="Consolas" panose="020B0609020204030204" pitchFamily="49" charset="0"/>
              </a:rPr>
              <a:t>序號</a:t>
            </a:r>
            <a:r>
              <a:rPr lang="en-US" altLang="zh-TW" sz="1400" dirty="0">
                <a:latin typeface="Consolas" panose="020B0609020204030204" pitchFamily="49" charset="0"/>
              </a:rPr>
              <a:t>,</a:t>
            </a:r>
            <a:r>
              <a:rPr lang="zh-TW" altLang="en-US" sz="1400" dirty="0">
                <a:latin typeface="Consolas" panose="020B0609020204030204" pitchFamily="49" charset="0"/>
              </a:rPr>
              <a:t>年度</a:t>
            </a:r>
            <a:r>
              <a:rPr lang="en-US" altLang="zh-TW" sz="1400" dirty="0">
                <a:latin typeface="Consolas" panose="020B0609020204030204" pitchFamily="49" charset="0"/>
              </a:rPr>
              <a:t>,</a:t>
            </a:r>
            <a:r>
              <a:rPr lang="zh-TW" altLang="en-US" sz="1400" dirty="0">
                <a:latin typeface="Consolas" panose="020B0609020204030204" pitchFamily="49" charset="0"/>
              </a:rPr>
              <a:t>總戶數</a:t>
            </a:r>
            <a:r>
              <a:rPr lang="en-US" altLang="zh-TW" sz="1400" dirty="0">
                <a:latin typeface="Consolas" panose="020B0609020204030204" pitchFamily="49" charset="0"/>
              </a:rPr>
              <a:t>,</a:t>
            </a:r>
            <a:r>
              <a:rPr lang="zh-TW" altLang="en-US" sz="1400" dirty="0">
                <a:latin typeface="Consolas" panose="020B0609020204030204" pitchFamily="49" charset="0"/>
              </a:rPr>
              <a:t>總人口數</a:t>
            </a:r>
            <a:r>
              <a:rPr lang="en-US" altLang="zh-TW" sz="1400" dirty="0">
                <a:latin typeface="Consolas" panose="020B0609020204030204" pitchFamily="49" charset="0"/>
              </a:rPr>
              <a:t>,</a:t>
            </a:r>
            <a:r>
              <a:rPr lang="zh-TW" altLang="en-US" sz="1400" dirty="0">
                <a:latin typeface="Consolas" panose="020B0609020204030204" pitchFamily="49" charset="0"/>
              </a:rPr>
              <a:t>男性人數</a:t>
            </a:r>
            <a:r>
              <a:rPr lang="en-US" altLang="zh-TW" sz="1400" dirty="0">
                <a:latin typeface="Consolas" panose="020B0609020204030204" pitchFamily="49" charset="0"/>
              </a:rPr>
              <a:t>,</a:t>
            </a:r>
            <a:r>
              <a:rPr lang="zh-TW" altLang="en-US" sz="1400" dirty="0">
                <a:latin typeface="Consolas" panose="020B0609020204030204" pitchFamily="49" charset="0"/>
              </a:rPr>
              <a:t>女性人數</a:t>
            </a:r>
            <a:r>
              <a:rPr lang="en-US" altLang="zh-TW" sz="1400" dirty="0">
                <a:latin typeface="Consolas" panose="020B0609020204030204" pitchFamily="49" charset="0"/>
              </a:rPr>
              <a:t>,</a:t>
            </a:r>
            <a:r>
              <a:rPr lang="zh-TW" altLang="en-US" sz="1400" dirty="0">
                <a:latin typeface="Consolas" panose="020B0609020204030204" pitchFamily="49" charset="0"/>
              </a:rPr>
              <a:t>平地原住民</a:t>
            </a:r>
            <a:r>
              <a:rPr lang="en-US" altLang="zh-TW" sz="1400" dirty="0">
                <a:latin typeface="Consolas" panose="020B0609020204030204" pitchFamily="49" charset="0"/>
              </a:rPr>
              <a:t>,</a:t>
            </a:r>
            <a:r>
              <a:rPr lang="zh-TW" altLang="en-US" sz="1400" dirty="0">
                <a:latin typeface="Consolas" panose="020B0609020204030204" pitchFamily="49" charset="0"/>
              </a:rPr>
              <a:t>山地原住民</a:t>
            </a:r>
          </a:p>
          <a:p>
            <a:r>
              <a:rPr lang="en-US" altLang="zh-TW" sz="1400" dirty="0">
                <a:latin typeface="Consolas" panose="020B0609020204030204" pitchFamily="49" charset="0"/>
              </a:rPr>
              <a:t>1,91,109231,352154,185554,166600,54236,32520</a:t>
            </a:r>
          </a:p>
          <a:p>
            <a:r>
              <a:rPr lang="en-US" altLang="zh-TW" sz="1400" dirty="0">
                <a:latin typeface="Consolas" panose="020B0609020204030204" pitchFamily="49" charset="0"/>
              </a:rPr>
              <a:t>2,92,110985,351146,184682,166464,59126,32669</a:t>
            </a:r>
          </a:p>
          <a:p>
            <a:r>
              <a:rPr lang="en-US" altLang="zh-TW" sz="1400" dirty="0">
                <a:latin typeface="Consolas" panose="020B0609020204030204" pitchFamily="49" charset="0"/>
              </a:rPr>
              <a:t>3,93,112948,349149,183149,166000,53529,33105</a:t>
            </a:r>
          </a:p>
          <a:p>
            <a:r>
              <a:rPr lang="en-US" altLang="zh-TW" sz="1400" dirty="0">
                <a:latin typeface="Consolas" panose="020B0609020204030204" pitchFamily="49" charset="0"/>
              </a:rPr>
              <a:t>4,94,114220,347298,181557,165741,55256,33575</a:t>
            </a:r>
          </a:p>
          <a:p>
            <a:r>
              <a:rPr lang="en-US" altLang="zh-TW" sz="1400" dirty="0">
                <a:latin typeface="Consolas" panose="020B0609020204030204" pitchFamily="49" charset="0"/>
              </a:rPr>
              <a:t>5,95,115378,345303,180042,165261,55266,33860</a:t>
            </a:r>
          </a:p>
          <a:p>
            <a:r>
              <a:rPr lang="en-US" altLang="zh-TW" sz="1400" dirty="0">
                <a:latin typeface="Consolas" panose="020B0609020204030204" pitchFamily="49" charset="0"/>
              </a:rPr>
              <a:t>6,96,116766,343302,178376,164926,55319,34028</a:t>
            </a:r>
          </a:p>
          <a:p>
            <a:r>
              <a:rPr lang="en-US" altLang="zh-TW" sz="1400" dirty="0">
                <a:latin typeface="Consolas" panose="020B0609020204030204" pitchFamily="49" charset="0"/>
              </a:rPr>
              <a:t>7,97,118073,341433,177032,164404,55499,35199</a:t>
            </a:r>
          </a:p>
          <a:p>
            <a:r>
              <a:rPr lang="en-US" altLang="zh-TW" sz="1400" dirty="0">
                <a:latin typeface="Consolas" panose="020B0609020204030204" pitchFamily="49" charset="0"/>
              </a:rPr>
              <a:t>8,98,119916,340964,176151,164813,55977,34627</a:t>
            </a:r>
          </a:p>
          <a:p>
            <a:r>
              <a:rPr lang="en-US" altLang="zh-TW" sz="1400" dirty="0">
                <a:latin typeface="Consolas" panose="020B0609020204030204" pitchFamily="49" charset="0"/>
              </a:rPr>
              <a:t>9,99,120903,338805,174584,164221,56087,34842</a:t>
            </a:r>
          </a:p>
          <a:p>
            <a:r>
              <a:rPr lang="en-US" altLang="zh-TW" sz="1400" dirty="0">
                <a:latin typeface="Consolas" panose="020B0609020204030204" pitchFamily="49" charset="0"/>
              </a:rPr>
              <a:t>10,100,121833,336838,173205,163653,56116,34903</a:t>
            </a:r>
          </a:p>
          <a:p>
            <a:r>
              <a:rPr lang="en-US" altLang="zh-TW" sz="1400" dirty="0">
                <a:latin typeface="Consolas" panose="020B0609020204030204" pitchFamily="49" charset="0"/>
              </a:rPr>
              <a:t>11,101,122651,335190,172064,163126,55948,35028</a:t>
            </a:r>
          </a:p>
          <a:p>
            <a:r>
              <a:rPr lang="en-US" altLang="zh-TW" sz="1400" dirty="0">
                <a:latin typeface="Consolas" panose="020B0609020204030204" pitchFamily="49" charset="0"/>
              </a:rPr>
              <a:t>12,102,123440,333897,171016,162881,55963,35159</a:t>
            </a:r>
          </a:p>
          <a:p>
            <a:r>
              <a:rPr lang="en-US" altLang="zh-TW" sz="1400" dirty="0">
                <a:latin typeface="Consolas" panose="020B0609020204030204" pitchFamily="49" charset="0"/>
              </a:rPr>
              <a:t>13,103,124243,333392,170322,163068,56214,35461</a:t>
            </a:r>
          </a:p>
          <a:p>
            <a:r>
              <a:rPr lang="en-US" altLang="zh-TW" sz="1400" dirty="0">
                <a:latin typeface="Consolas" panose="020B0609020204030204" pitchFamily="49" charset="0"/>
              </a:rPr>
              <a:t>14,104,124956,331945,169335,162610,56309,35690</a:t>
            </a:r>
          </a:p>
          <a:p>
            <a:r>
              <a:rPr lang="en-US" altLang="zh-TW" sz="1400" dirty="0">
                <a:latin typeface="Consolas" panose="020B0609020204030204" pitchFamily="49" charset="0"/>
              </a:rPr>
              <a:t>15,105,125361,330911,168375,162536,56490,35989</a:t>
            </a:r>
          </a:p>
          <a:p>
            <a:r>
              <a:rPr lang="en-US" altLang="zh-TW" sz="1400" dirty="0">
                <a:latin typeface="Consolas" panose="020B0609020204030204" pitchFamily="49" charset="0"/>
              </a:rPr>
              <a:t>16,106,125901,329374,167288,162086,56629,36107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05D29E2-55BF-49EC-BABE-254930D96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04159-0544-439C-894B-52D93B3DD727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7590231D-BBD7-4EC2-BF5E-4AC29F5CC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4616" y="530813"/>
            <a:ext cx="4969292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花蓮縣人口統計資料</a:t>
            </a:r>
            <a:r>
              <a:rPr lang="en-US" altLang="zh-TW" dirty="0"/>
              <a:t>csv</a:t>
            </a:r>
            <a:r>
              <a:rPr lang="zh-TW" altLang="en-US" dirty="0"/>
              <a:t>檔案內容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A63F4B6-63D8-43F4-95DD-0C91F6CFB2E6}"/>
              </a:ext>
            </a:extLst>
          </p:cNvPr>
          <p:cNvSpPr txBox="1"/>
          <p:nvPr/>
        </p:nvSpPr>
        <p:spPr>
          <a:xfrm>
            <a:off x="110727" y="176870"/>
            <a:ext cx="578881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CSV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資料格式解析與應用</a:t>
            </a:r>
            <a:endParaRPr lang="zh-TW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534958169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90A039C-4FA5-4100-B542-314352657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AA67815-3C4A-42C1-B10C-4FB72E754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04159-0544-439C-894B-52D93B3DD727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04BD078F-577B-40EE-B3E6-8D10DFD41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6508" y="681037"/>
            <a:ext cx="4207292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使用記事本開啟之後的外觀</a:t>
            </a:r>
          </a:p>
        </p:txBody>
      </p:sp>
      <p:pic>
        <p:nvPicPr>
          <p:cNvPr id="5" name="內容版面配置區 3">
            <a:extLst>
              <a:ext uri="{FF2B5EF4-FFF2-40B4-BE49-F238E27FC236}">
                <a16:creationId xmlns:a16="http://schemas.microsoft.com/office/drawing/2014/main" id="{60256A7A-241A-4AB9-AC42-D8B6F11CF1A3}"/>
              </a:ext>
            </a:extLst>
          </p:cNvPr>
          <p:cNvPicPr>
            <a:picLocks noGrp="1"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026" y="1642912"/>
            <a:ext cx="7963948" cy="48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86265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1" id="{DA1633C4-5F3E-4EB0-A75F-CF6528B68691}" vid="{31C3BEB4-1CDF-40CE-B543-827B7485D9F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1984</TotalTime>
  <Words>2727</Words>
  <Application>Microsoft Office PowerPoint</Application>
  <PresentationFormat>寬螢幕</PresentationFormat>
  <Paragraphs>363</Paragraphs>
  <Slides>37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44" baseType="lpstr">
      <vt:lpstr>STHupo</vt:lpstr>
      <vt:lpstr>微軟正黑體</vt:lpstr>
      <vt:lpstr>Arial</vt:lpstr>
      <vt:lpstr>Calibri</vt:lpstr>
      <vt:lpstr>Calibri Light</vt:lpstr>
      <vt:lpstr>Consolas</vt:lpstr>
      <vt:lpstr>佈景主題1</vt:lpstr>
      <vt:lpstr>Class 9</vt:lpstr>
      <vt:lpstr>PowerPoint 簡報</vt:lpstr>
      <vt:lpstr>政府公開資料平台網站簡介 </vt:lpstr>
      <vt:lpstr>出生及收養分類內容頁面</vt:lpstr>
      <vt:lpstr>更多分類檢視項目</vt:lpstr>
      <vt:lpstr>花蓮縣歷年人口統計表開放資料說明畫面</vt:lpstr>
      <vt:lpstr>csv資料說明畫面</vt:lpstr>
      <vt:lpstr>花蓮縣人口統計資料csv檔案內容</vt:lpstr>
      <vt:lpstr>使用記事本開啟之後的外觀</vt:lpstr>
      <vt:lpstr>使用EXCEL開啟csv檔案之外觀</vt:lpstr>
      <vt:lpstr>使用傳統的方式讀取csv檔案內容 </vt:lpstr>
      <vt:lpstr>執行結果</vt:lpstr>
      <vt:lpstr>取出串列資料項目的方法</vt:lpstr>
      <vt:lpstr>使用MATPLOTLIB 繪製圖表</vt:lpstr>
      <vt:lpstr>使用csv模組讀取csv檔案內容  （載入成為字典）</vt:lpstr>
      <vt:lpstr>使用csv模組讀取csv檔案內容  （載入成為串列）</vt:lpstr>
      <vt:lpstr>計算每戶平均人數</vt:lpstr>
      <vt:lpstr>桃園市公共自行車即時服務資料</vt:lpstr>
      <vt:lpstr>資料使用說明 </vt:lpstr>
      <vt:lpstr>取得json檔案網址</vt:lpstr>
      <vt:lpstr>透過網路讀取線上即時json檔案</vt:lpstr>
      <vt:lpstr>取得之部份結果</vt:lpstr>
      <vt:lpstr>可使用json線上剖析器解析內容及結構</vt:lpstr>
      <vt:lpstr>解析後呈現的樣子</vt:lpstr>
      <vt:lpstr>即時顯示公共自行車可以租借的數量</vt:lpstr>
      <vt:lpstr>使用迴圈顯示資料</vt:lpstr>
      <vt:lpstr>標準的HTML檔案架構</vt:lpstr>
      <vt:lpstr>常用的HTML標籤摘要說明</vt:lpstr>
      <vt:lpstr>利用即時資訊產生 HTML 檔案</vt:lpstr>
      <vt:lpstr>產生出來的原始檔案</vt:lpstr>
      <vt:lpstr>透過瀏覽器看起來的樣子</vt:lpstr>
      <vt:lpstr>使用dominate模組產生標準HTML架構</vt:lpstr>
      <vt:lpstr>使用document模組 產生更多標籤</vt:lpstr>
      <vt:lpstr>使用document模組 產生更多標籤(加上存檔）</vt:lpstr>
      <vt:lpstr>利用即時資訊產生 HTML 檔案 使用dominate模組</vt:lpstr>
      <vt:lpstr>執行結果</vt:lpstr>
      <vt:lpstr>加上jquery程式庫的互動式介面 （程式請參考書上內容）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9</dc:title>
  <dc:creator>建祥 許</dc:creator>
  <cp:lastModifiedBy>建祥 許</cp:lastModifiedBy>
  <cp:revision>6</cp:revision>
  <dcterms:created xsi:type="dcterms:W3CDTF">2022-01-22T16:46:44Z</dcterms:created>
  <dcterms:modified xsi:type="dcterms:W3CDTF">2022-02-05T17:12:44Z</dcterms:modified>
</cp:coreProperties>
</file>