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C320D-BEC1-C54F-78FF-596045314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9E2751-45EA-4FDF-8CBC-910040E9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85708-17C7-5CD7-926C-B1D2771B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EE468-11D8-7A82-7365-04498AAD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A23302-67C8-9384-B635-F3D00798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6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C3DB9-F374-D26B-FC12-5C400B12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42E6BB-D467-1254-0582-4B00EC12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F5071-82D7-C9A7-320D-A9991FE0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084AD-6B28-19B0-2264-559ACFC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9E39B-550C-EA71-58C9-8FFF120E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6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430F79-823C-FC11-7794-C9A80A734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E25453-F7E4-D759-04EF-ED3397DF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5BE0C-0EEF-D575-96B2-8EC62FF7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539D64-7406-A0A1-BEAF-78126612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303B9-617E-0409-D6F4-51C0222F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13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1BC0D-A158-38A5-B0E7-42069F3A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8B278-748C-C714-AE36-EF28C980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A2367-20E5-8ACE-FC5E-6708D78D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8171C3-874B-B74A-6A1A-74C576CA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AC16F-3E80-899D-7ECD-E2B44DD8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520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64290-E58F-F6B5-2DB4-BD63973C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CF210-2E6C-A1AA-2309-628FF0604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EBA2A-950F-6912-1E17-A5952A18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273D2-80C4-7FE4-7321-913E56EB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46E63F-90CA-9BAC-CC3C-8093025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43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63A64-9247-DC49-935D-A1FA337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3EA8F-5773-5CD8-A480-B43A7D25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470166-8960-A56C-C7A3-439042A13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2AD09-5217-D57C-2404-7A6EE330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775995-6087-EB00-906D-B48D3707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3BA27-B887-12C6-0023-1EB18C8A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656C0-74EE-EC97-F6A4-98730CE8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7F9753-E5DA-60E6-A573-1C0D2B3E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E7251-7D08-3650-3F3D-7382BEBA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A7269A-7137-54DC-A740-290829E38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25FE48-68E1-E7BE-1146-BA7F37276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A5927C-2FC0-B505-B8E6-22F4260C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60E6B-AB3B-B585-5340-A979E57F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49C399-8493-54DF-A023-FBC9DD56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22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7AFE0-2EB6-C58F-3843-C8CE86AF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E09963-3D7A-F609-B53D-0CD8134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8A7079-12C7-0336-3443-63BB52CA9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569786-A8E7-C3E5-3273-F9FA00F8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5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61538C-4B43-1700-AA74-3C50298C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6625B1-FAE4-1414-9375-59E5C056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FEA02B-A7E2-9DF4-7443-87664DE1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8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FD6C7-28AB-EC4E-C88D-6A8B6AE5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79081-DD32-A33E-E76B-49B3C103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3661FD-537A-434D-B414-A7AE8F355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76709-D1DF-79AA-217B-5730364B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2515BC-61B7-8804-1E98-9D6B8F09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A810A-EC9E-A8CD-EDD0-68D19E12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7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EBDCB-E968-E9BA-995C-A9E8824F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357B21-95C7-A995-2335-DE662755F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5F47F4-F905-FAB2-ADEB-BE1CBC3E6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2B440-2B6E-306A-DDF0-B69EB1E9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01653-5C1D-7B4B-6EA2-74D60DA5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3AE2A-DCA5-5951-E351-E66D877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06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5260EF-845B-06E0-B43F-C72A5CB1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E761F-3487-05E8-255C-01BC9EC6B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41111-8F1B-3C0B-8C73-9E2448BD0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561C-2EC4-4583-9366-043A01C0309A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479664-1131-C718-D472-2BE53C13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7303-BD63-35EB-A422-ED20BAC7B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2680-E3B9-425B-982D-2A601AA7C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2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31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1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12.png"/><Relationship Id="rId5" Type="http://schemas.openxmlformats.org/officeDocument/2006/relationships/tags" Target="../tags/tag20.xml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tags" Target="../tags/tag19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ABF3BE-F5E6-C2D0-89DA-8E4928DF1B7B}"/>
              </a:ext>
            </a:extLst>
          </p:cNvPr>
          <p:cNvSpPr txBox="1"/>
          <p:nvPr/>
        </p:nvSpPr>
        <p:spPr>
          <a:xfrm>
            <a:off x="169682" y="75414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 Definitions and Notations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33203E-3A47-805E-A0B9-C30E0C0E9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" y="427891"/>
            <a:ext cx="1787428" cy="300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833121-9E81-B54F-CEC6-094B4A6B8F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" y="831406"/>
            <a:ext cx="2025143" cy="26361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5B368-D76A-7230-E6F8-767F12F87EE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" y="1164733"/>
            <a:ext cx="2503619" cy="3169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324ABA0-8231-4420-EEB4-865B0238D0B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2" y="780461"/>
            <a:ext cx="1840762" cy="3169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18B6F36-2CFF-BDD1-0215-1C862CDFA9D3}"/>
              </a:ext>
            </a:extLst>
          </p:cNvPr>
          <p:cNvSpPr txBox="1"/>
          <p:nvPr/>
        </p:nvSpPr>
        <p:spPr>
          <a:xfrm>
            <a:off x="69678" y="2080257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1, self-Normalized Bound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6F6A59-5776-68CF-25F8-851D90D1E55E}"/>
              </a:ext>
            </a:extLst>
          </p:cNvPr>
          <p:cNvSpPr txBox="1"/>
          <p:nvPr/>
        </p:nvSpPr>
        <p:spPr>
          <a:xfrm>
            <a:off x="2875176" y="1137989"/>
            <a:ext cx="275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 is positive semi-definite 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DF0F68-1D92-6C3A-130C-E43DD6D0E6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81" y="466075"/>
            <a:ext cx="2136381" cy="2331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7E0B698-A2E0-FFFE-17EC-E0E1FC7287E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58" y="377577"/>
            <a:ext cx="3562666" cy="106971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92D9D49-1DB5-92A2-18C3-49AB4630DD0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2" y="1567979"/>
            <a:ext cx="3335619" cy="3062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6A48E79-A24B-6FFB-4BB3-801DA2D5BA7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606" y="1619788"/>
            <a:ext cx="2031238" cy="25447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F40C74D-D60E-09BF-F2AE-5198FEB4F8AD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324" y="2571817"/>
            <a:ext cx="4783480" cy="20013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9B850B-1CAC-1CFF-1FDC-59C7C0DCFD40}"/>
              </a:ext>
            </a:extLst>
          </p:cNvPr>
          <p:cNvSpPr txBox="1"/>
          <p:nvPr/>
        </p:nvSpPr>
        <p:spPr>
          <a:xfrm>
            <a:off x="6063827" y="2202359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2, Confidence Ellipsoid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9DACF-EB1D-5715-8496-0242D5466C2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0" y="3999727"/>
            <a:ext cx="5640158" cy="10217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A47EFAB-DB7E-33C5-AA74-6A82E880EF83}"/>
              </a:ext>
            </a:extLst>
          </p:cNvPr>
          <p:cNvSpPr txBox="1"/>
          <p:nvPr/>
        </p:nvSpPr>
        <p:spPr>
          <a:xfrm>
            <a:off x="69678" y="3632784"/>
            <a:ext cx="589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3, The</a:t>
            </a:r>
            <a:r>
              <a:rPr lang="zh-CN" altLang="en-US" dirty="0"/>
              <a:t> </a:t>
            </a:r>
            <a:r>
              <a:rPr lang="en-US" altLang="zh-CN" dirty="0"/>
              <a:t>regret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OFUL algorithm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A2494A-EB8B-105A-75BB-FA48175FB56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86" y="5479227"/>
            <a:ext cx="5368482" cy="5151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F24586-6717-1277-D839-64E106E2BB2D}"/>
              </a:ext>
            </a:extLst>
          </p:cNvPr>
          <p:cNvSpPr txBox="1"/>
          <p:nvPr/>
        </p:nvSpPr>
        <p:spPr>
          <a:xfrm>
            <a:off x="185133" y="5109895"/>
            <a:ext cx="152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8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74A9EBB-D8EA-965F-ACC7-FCF5F1CD5A14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2" y="2455671"/>
            <a:ext cx="4888522" cy="11168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1603AFA-35C2-429E-A8E6-B7ECE684CAA4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827" y="5109895"/>
            <a:ext cx="4892111" cy="515139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14D6110-DC95-7757-DAD2-5C0390E8624B}"/>
              </a:ext>
            </a:extLst>
          </p:cNvPr>
          <p:cNvSpPr txBox="1"/>
          <p:nvPr/>
        </p:nvSpPr>
        <p:spPr>
          <a:xfrm>
            <a:off x="6063827" y="4628841"/>
            <a:ext cx="152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9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478FD5-6A37-8380-B553-475909107F28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344" y="1559013"/>
            <a:ext cx="4353110" cy="3822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E5BFAFD-C0D4-9A6A-EBCD-13BBE8F33684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09" y="5994366"/>
            <a:ext cx="4776146" cy="35632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6E724BE-977E-819D-602A-D58BE320A87B}"/>
              </a:ext>
            </a:extLst>
          </p:cNvPr>
          <p:cNvSpPr txBox="1"/>
          <p:nvPr/>
        </p:nvSpPr>
        <p:spPr>
          <a:xfrm>
            <a:off x="5754158" y="5625034"/>
            <a:ext cx="152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1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74FB4D9-7A5D-6203-7E09-60B633A82C2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4" y="549008"/>
            <a:ext cx="5368482" cy="51513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948462-E692-34DB-4457-F1D1335DA733}"/>
              </a:ext>
            </a:extLst>
          </p:cNvPr>
          <p:cNvSpPr txBox="1"/>
          <p:nvPr/>
        </p:nvSpPr>
        <p:spPr>
          <a:xfrm>
            <a:off x="222841" y="179676"/>
            <a:ext cx="152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8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2BADC7-8178-DCB8-D3C4-96D09671B6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85" y="1738245"/>
            <a:ext cx="4892111" cy="5151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DD55589-9C61-0A49-51C9-EE7FB08A856C}"/>
              </a:ext>
            </a:extLst>
          </p:cNvPr>
          <p:cNvSpPr txBox="1"/>
          <p:nvPr/>
        </p:nvSpPr>
        <p:spPr>
          <a:xfrm>
            <a:off x="222841" y="1368956"/>
            <a:ext cx="152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9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786723-42F6-0AFD-641A-6898DD5ACD6F}"/>
              </a:ext>
            </a:extLst>
          </p:cNvPr>
          <p:cNvSpPr/>
          <p:nvPr/>
        </p:nvSpPr>
        <p:spPr>
          <a:xfrm rot="5400000">
            <a:off x="1960775" y="1258240"/>
            <a:ext cx="461914" cy="2450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19DE60-9AD9-3194-C2D7-B82B66389B79}"/>
              </a:ext>
            </a:extLst>
          </p:cNvPr>
          <p:cNvSpPr txBox="1"/>
          <p:nvPr/>
        </p:nvSpPr>
        <p:spPr>
          <a:xfrm>
            <a:off x="214951" y="2591441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1, self-Normalized Bound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98EDF67-3ACC-E5C9-0482-E38A263D0C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5" y="2966855"/>
            <a:ext cx="4888522" cy="111681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BB5B43-AD60-6AE1-0C68-16E66A522F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033" y="634766"/>
            <a:ext cx="4776146" cy="35632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F1246EF-9986-DB0F-A150-06FCDB92A11D}"/>
              </a:ext>
            </a:extLst>
          </p:cNvPr>
          <p:cNvSpPr txBox="1"/>
          <p:nvPr/>
        </p:nvSpPr>
        <p:spPr>
          <a:xfrm>
            <a:off x="6181682" y="265434"/>
            <a:ext cx="152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10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7317D11-FC93-6ED2-4E9C-2A3261B1B1E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179" y="1838523"/>
            <a:ext cx="4783480" cy="200133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2921D4-9BEF-3FC5-D06A-49B4BD7A8578}"/>
              </a:ext>
            </a:extLst>
          </p:cNvPr>
          <p:cNvSpPr txBox="1"/>
          <p:nvPr/>
        </p:nvSpPr>
        <p:spPr>
          <a:xfrm>
            <a:off x="6181682" y="1469065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2, Confidence Ellipsoid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324A2B5-59B1-1639-70D7-F4E34DEF6F4D}"/>
              </a:ext>
            </a:extLst>
          </p:cNvPr>
          <p:cNvSpPr/>
          <p:nvPr/>
        </p:nvSpPr>
        <p:spPr>
          <a:xfrm rot="5400000">
            <a:off x="2003940" y="2287966"/>
            <a:ext cx="382350" cy="297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3FD557C6-D2E5-8D45-713E-5DCCAD77D010}"/>
              </a:ext>
            </a:extLst>
          </p:cNvPr>
          <p:cNvSpPr/>
          <p:nvPr/>
        </p:nvSpPr>
        <p:spPr>
          <a:xfrm rot="5400000">
            <a:off x="8332390" y="1129133"/>
            <a:ext cx="382350" cy="297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C86C9941-E38F-883D-5A1B-93B6FC64D9A6}"/>
              </a:ext>
            </a:extLst>
          </p:cNvPr>
          <p:cNvSpPr/>
          <p:nvPr/>
        </p:nvSpPr>
        <p:spPr>
          <a:xfrm rot="19628300">
            <a:off x="5305908" y="2330431"/>
            <a:ext cx="853306" cy="301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D0274AC-66B4-BD04-C38E-F046195C56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94" y="4470005"/>
            <a:ext cx="4423603" cy="220831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033D05A-9BD3-37B7-4162-F40F57218B11}"/>
              </a:ext>
            </a:extLst>
          </p:cNvPr>
          <p:cNvSpPr txBox="1"/>
          <p:nvPr/>
        </p:nvSpPr>
        <p:spPr>
          <a:xfrm>
            <a:off x="133512" y="4081459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Lemma 11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1E39FACA-2331-98E4-1007-72EFBC0DFC9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49568"/>
            <a:ext cx="5640158" cy="10217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28B6299-8655-C554-0C34-3EEDE6EBD15F}"/>
              </a:ext>
            </a:extLst>
          </p:cNvPr>
          <p:cNvSpPr txBox="1"/>
          <p:nvPr/>
        </p:nvSpPr>
        <p:spPr>
          <a:xfrm>
            <a:off x="5945768" y="4382625"/>
            <a:ext cx="589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Theorem 3, The</a:t>
            </a:r>
            <a:r>
              <a:rPr lang="zh-CN" altLang="en-US" dirty="0"/>
              <a:t> </a:t>
            </a:r>
            <a:r>
              <a:rPr lang="en-US" altLang="zh-CN" dirty="0"/>
              <a:t>regret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OFUL algorithm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327AF124-41FE-50AF-9278-9FF0092BD46C}"/>
              </a:ext>
            </a:extLst>
          </p:cNvPr>
          <p:cNvSpPr/>
          <p:nvPr/>
        </p:nvSpPr>
        <p:spPr>
          <a:xfrm rot="5400000">
            <a:off x="8337105" y="4009592"/>
            <a:ext cx="382350" cy="297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8AC1E278-CCBC-5737-3922-31883426AEF1}"/>
              </a:ext>
            </a:extLst>
          </p:cNvPr>
          <p:cNvSpPr/>
          <p:nvPr/>
        </p:nvSpPr>
        <p:spPr>
          <a:xfrm>
            <a:off x="4986845" y="4598886"/>
            <a:ext cx="853306" cy="301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725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879.64"/>
  <p:tag name="LATEXADDIN" val="\documentclass{article}&#10;\usepackage{amsmath}&#10;\pagestyle{empty}&#10;\begin{document}&#10;&#10;$\|x\|_A:=\sqrt{x^TAx}$&#10;&#10;&#10;\end{document}"/>
  <p:tag name="IGUANATEXSIZE" val="20"/>
  <p:tag name="IGUANATEXCURSOR" val="104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4288.714"/>
  <p:tag name="LATEXADDIN" val="\documentclass{article}&#10;\usepackage{amsmath}&#10;\pagestyle{empty}&#10;\begin{document}&#10;&#10;Assume that for all $t$ and $x\in D_t$, $&lt;x,\theta_{*}&gt;\in [-1, 1]$. Then, with probability at least $1-\delta$, the regret of the OFUL algorithm satisfies&#10;$$&#10;\forall n\ge 0, R_n\le 4\sqrt{nd \log\left(\lambda+nL/d\right)}\left(\lambda^{\frac{1}{2}}S+R\sqrt{2\log\frac{1}{\delta}+d\log(1+\frac{nL}{\lambda d})}\right)&#10;$$&#10;&#10;&#10;\end{document}"/>
  <p:tag name="IGUANATEXSIZE" val="20"/>
  <p:tag name="IGUANATEXCURSOR" val="40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4.9344"/>
  <p:tag name="ORIGINALWIDTH" val="5470.566"/>
  <p:tag name="LATEXADDIN" val="\documentclass{article}&#10;\usepackage{amsmath}&#10;\usepackage{amsfonts}&#10;\pagestyle{empty}&#10;\begin{document}&#10;&#10;Let $\lambda\in\mathbb{R}^d$ be arbitrary and consider for any $t\ge 0$, $M_t^{\lambda}=\exp\left(\sum_{s=1}^t\left[\frac{\eta_s&lt;\lambda,X_s&gt;}{R}-\frac{1}{2}&lt;\lambda,X_s&gt;^2\right]\right)$. Let $\tau$ be a stopping time with respect to the filtration $\{F_t\}_{t=0}^{+ \infty}$. Then $M^{\lambda}_{\tau}$ is almost surely well defined and $\mathbb{E}M_\tau^{\lambda}\le 1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0.1275"/>
  <p:tag name="ORIGINALWIDTH" val="4290.213"/>
  <p:tag name="LATEXADDIN" val="\documentclass{article}&#10;\usepackage{amsmath}&#10;\usepackage{amsfonts}&#10;\pagestyle{empty}&#10;\begin{document}&#10;&#10;Let $\{F_t\}_{t=0}^{+\infty}$ be a filtration, $\{\eta_t\}_{t=1}^{+\infty}$ be a real-valued stochastic process such that $\eta_t$ is $F_t$-measurable and $\eta_t$ satisfy $\forall R, \mathbb{E}[e^{\lambda \eta_t}|F_{t-1}]\le \exp\left(\frac{\lambda^2 R^2}{2}\right)$. Let $\{X_t\}_{t=1}^{\infty}$ be an $\mathbb{R}^d$-valued stochastic process such that $X_t$ is $F_{t-1}$-measurable. For any $t\ge 0$,  Then for $\delta&gt;0$, with probability at least $1-\delta$, for all $t\ge 0$, $\|S_t\|^2_{\bar{V}^{-1}_t}\le 2R^2\log\left(\frac{\det(\bar{V}_t)^{\frac{1}{2}}\det\left(V\right)^{\frac{1}{2}}}{\delta}\right)$&#10;&#10;&#10;\end{document}"/>
  <p:tag name="IGUANATEXSIZE" val="20"/>
  <p:tag name="IGUANATEXCURSOR" val="73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4287.214"/>
  <p:tag name="LATEXADDIN" val="\documentclass{article}&#10;\usepackage{amsmath}&#10;\usepackage{amsfonts}&#10;\pagestyle{empty}&#10;\begin{document}&#10;&#10;Let $\tau$ be a stopping time with respect to the filtration $\{F_t\}_{t=0}^{+\infty }$. Then, for $\delta&gt;0$, with probability $1-\delta$, $\|S_t\|^2_{\bar{V}^{-1}_\tau}\le 2R^2\log\left(\frac{\det(\bar{V}_{\tau})^{\frac{1}{2}}\det\left(V\right)^{\frac{1}{2}}}{\delta}\right)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2553.431"/>
  <p:tag name="LATEXADDIN" val="\documentclass{article}&#10;\usepackage{amsmath}&#10;\pagestyle{empty}&#10;\begin{document}&#10;&#10;$M_t^{\lambda}:=\exp\left(\sum_{s=1}^t\left[\frac{\eta_s&lt;\lambda,X_s&gt;}{R}-\frac{1}{2}&lt;\lambda,X_s&gt;^2\right]\right)$&#10;&#10;&#10;\end{document}"/>
  <p:tag name="IGUANATEXSIZE" val="20"/>
  <p:tag name="IGUANATEXCURSOR" val="196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9.4601"/>
  <p:tag name="ORIGINALWIDTH" val="4281.965"/>
  <p:tag name="LATEXADDIN" val="\documentclass{article}&#10;\usepackage{amsmath}&#10;\usepackage{amsfonts}&#10;\pagestyle{empty}&#10;\begin{document}&#10;&#10;Suppose $X_1,X_2,\cdots,X_t\in \mathbb{R}^d$ and for any $1\le s\le t$, $\|X_S\|_2\le L$. Let $\bar{V}_t=\lambda I+\sum_{s=1}^t X_sX_s^T$ for some $\lambda&gt;0$, then $\det(\bar{V}_t)\le (\lambda+\frac{tL^2}{d})^d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4.9344"/>
  <p:tag name="ORIGINALWIDTH" val="5470.566"/>
  <p:tag name="LATEXADDIN" val="\documentclass{article}&#10;\usepackage{amsmath}&#10;\usepackage{amsfonts}&#10;\pagestyle{empty}&#10;\begin{document}&#10;&#10;Let $\lambda\in\mathbb{R}^d$ be arbitrary and consider for any $t\ge 0$, $M_t^{\lambda}=\exp\left(\sum_{s=1}^t\left[\frac{\eta_s&lt;\lambda,X_s&gt;}{R}-\frac{1}{2}&lt;\lambda,X_s&gt;^2\right]\right)$. Let $\tau$ be a stopping time with respect to the filtration $\{F_t\}_{t=0}^{+ \infty}$. Then $M^{\lambda}_{\tau}$ is almost surely well defined and $\mathbb{E}M_\tau^{\lambda}\le 1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1.4435"/>
  <p:tag name="ORIGINALWIDTH" val="4287.214"/>
  <p:tag name="LATEXADDIN" val="\documentclass{article}&#10;\usepackage{amsmath}&#10;\usepackage{amsfonts}&#10;\pagestyle{empty}&#10;\begin{document}&#10;&#10;Let $\tau$ be a stopping time with respect to the filtration $\{F_t\}_{t=0}^{+\infty }$. Then, for $\delta&gt;0$, with probability $1-\delta$, $\|S_t\|^2_{\bar{V}^{-1}_\tau}\le 2R^2\log\left(\frac{\det(\bar{V}_{\tau})^{\frac{1}{2}}\det\left(V\right)^{\frac{1}{2}}}{\delta}\right)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0.1275"/>
  <p:tag name="ORIGINALWIDTH" val="4290.213"/>
  <p:tag name="LATEXADDIN" val="\documentclass{article}&#10;\usepackage{amsmath}&#10;\usepackage{amsfonts}&#10;\pagestyle{empty}&#10;\begin{document}&#10;&#10;Let $\{F_t\}_{t=0}^{+\infty}$ be a filtration, $\{\eta_t\}_{t=1}^{+\infty}$ be a real-valued stochastic process such that $\eta_t$ is $F_t$-measurable and $\eta_t$ satisfy $\forall R, \mathbb{E}[e^{\lambda \eta_t}|F_{t-1}]\le \exp\left(\frac{\lambda^2 R^2}{2}\right)$. Let $\{X_t\}_{t=1}^{\infty}$ be an $\mathbb{R}^d$-valued stochastic process such that $X_t$ is $F_{t-1}$-measurable. For any $t\ge 0$,  Then for $\delta&gt;0$, with probability at least $1-\delta$, for all $t\ge 0$, $\|S_t\|^2_{\bar{V}^{-1}_t}\le 2R^2\log\left(\frac{\det(\bar{V}_t)^{\frac{1}{2}}\det\left(V\right)^{\frac{1}{2}}}{\delta}\right)$&#10;&#10;&#10;\end{document}"/>
  <p:tag name="IGUANATEXSIZE" val="20"/>
  <p:tag name="IGUANATEXCURSOR" val="73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9.4601"/>
  <p:tag name="ORIGINALWIDTH" val="4281.965"/>
  <p:tag name="LATEXADDIN" val="\documentclass{article}&#10;\usepackage{amsmath}&#10;\usepackage{amsfonts}&#10;\pagestyle{empty}&#10;\begin{document}&#10;&#10;Suppose $X_1,X_2,\cdots,X_t\in \mathbb{R}^d$ and for any $1\le s\le t$, $\|X_S\|_2\le L$. Let $\bar{V}_t=\lambda I+\sum_{s=1}^t X_sX_s^T$ for some $\lambda&gt;0$, then $\det(\bar{V}_t)\le (\lambda+\frac{tL^2}{d})^d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96.6254"/>
  <p:tag name="LATEXADDIN" val="\documentclass{article}&#10;\usepackage{amsmath}&#10;\pagestyle{empty}&#10;\begin{document}&#10;&#10;$&lt;x,y&gt;_A:=x^TAy$&#10;&#10;&#10;\end{document}"/>
  <p:tag name="IGUANATEXSIZE" val="20"/>
  <p:tag name="IGUANATEXCURSOR" val="97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5.276"/>
  <p:tag name="ORIGINALWIDTH" val="4290.964"/>
  <p:tag name="LATEXADDIN" val="\documentclass{article}&#10;\usepackage{amsmath}&#10;\usepackage{amsfonts}&#10;\pagestyle{empty}&#10;\begin{document}&#10;&#10;Assume the same as in Theorem 1, let $V=\lambda I$, $\lambda &gt;0$. Then for any $\delta&gt;0$, with probability at least $1-\delta$, for all $t\ge 0 $, $\theta_*$ lies in the set &#10;$$&#10;C_t=\left\{\theta\in \mathbb{R}^d:\|\hat{\theta}_t-\theta\|_{\bar{V}_t}\le R\sqrt{2\log\left(\frac{\det(\bar{V})^{\frac{1}{2}}\det(V)^{\frac{1}{2}}}{\delta}\right)}+\lambda^{\frac{1}{2}}S\right\}&#10;$$&#10;Furthermore, if for all $t\ge 1$, $\|x_t\|_2\le 1$, then with prob at least $1-\delta$, for all $t\ge 0$, $\theta_*$ lies in the set&#10;$$&#10;C'_t=\left\{\theta\in\mathbb{R}^d: \|\hat{\theta}_t-\theta\|_{\bar{V}_t}\le R\sqrt{d\log\left(\frac{1+tL^2/\lambda}{\delta}\right)}+\lambda^{\frac{1}{2}}S\right\}&#10;$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40.232"/>
  <p:tag name="ORIGINALWIDTH" val="4287.214"/>
  <p:tag name="LATEXADDIN" val="\documentclass{article}&#10;\usepackage{amsmath}&#10;\usepackage{amsfonts}&#10;\pagestyle{empty}&#10;\begin{document}&#10;&#10;Let $\{X_t\}_{t=1}^{+\infty}$ be a sequence in $\mathbb{R}^d$, $V$ a $d \times d$ positive define matrix and define $\bar{V}_t=V+\sum_{s=1}^{t}X_sX_s^T$, then we have $\log\left(\frac{\det(\bar{V}_n)}{\det(V)}\right)\le \sum_{t=1}^n \|X_t\|_{\bar{V}_{t-1}^{-1}}^2$. Further, if $\|X_t\|_2\le L$ for all $t$, then&#10;\begin{align*}&#10;\sum_{t=1}^n\min\{1, \|X_t\|^2_{\bar{V}_{t-1}^{-1}}\}\le &amp;2(\log \det(\bar{V}_n)-\log\det V)\\&#10;\le &amp; 2\left(d\log\left(\frac{trace(V)+nL^2}{d}\right)-\log\det V\right)&#10;\end{align*}&#10;and finally, if $\lambda_{\min}(V)\ge \max\{1, L^2\}$ then&#10;$$&#10;\sum_{t=1}^n \|X_t\|_{\bar{V}_{t-1}^{-1}}^2\le 2\log\frac{\det\bar{V}_n}{\det V}&#10;$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6.9029"/>
  <p:tag name="ORIGINALWIDTH" val="4288.714"/>
  <p:tag name="LATEXADDIN" val="\documentclass{article}&#10;\usepackage{amsmath}&#10;\pagestyle{empty}&#10;\begin{document}&#10;&#10;Assume that for all $t$ and $x\in D_t$, $&lt;x,\theta_{*}&gt;\in [-1, 1]$. Then, with probability at least $1-\delta$, the regret of the OFUL algorithm satisfies&#10;$$&#10;\forall n\ge 0, R_n\le 4\sqrt{nd \log\left(\lambda+nL/d\right)}\left(\lambda^{\frac{1}{2}}S+R\sqrt{2\log\frac{1}{\delta}+d\log(1+\frac{nL}{\lambda d})}\right)&#10;$$&#10;&#10;&#10;\end{document}"/>
  <p:tag name="IGUANATEXSIZE" val="20"/>
  <p:tag name="IGUANATEXCURSOR" val="401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232.096"/>
  <p:tag name="LATEXADDIN" val="\documentclass{article}&#10;\usepackage{amsmath}&#10;\pagestyle{empty}&#10;\begin{document}&#10;&#10;$\bar{V}_t:=V+\sum_{s=1}^t X_sX_s^T$&#10;&#10;&#10;\end{document}"/>
  <p:tag name="IGUANATEXSIZE" val="20"/>
  <p:tag name="IGUANATEXCURSOR" val="117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905.8868"/>
  <p:tag name="LATEXADDIN" val="\documentclass{article}&#10;\usepackage{amsmath}&#10;\pagestyle{empty}&#10;\begin{document}&#10;&#10;$S_t:=\sum_{s=1}^{t} \eta_s X_s$&#10;&#10;&#10;\end{document}"/>
  <p:tag name="IGUANATEXSIZE" val="20"/>
  <p:tag name="IGUANATEXCURSOR" val="113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051.369"/>
  <p:tag name="LATEXADDIN" val="\documentclass{article}&#10;\usepackage{amsmath}&#10;\pagestyle{empty}&#10;\begin{document}&#10;&#10;$Y_t=&lt;X_t, \theta_*&gt;+\eta_t$&#10;&#10;&#10;\end{document}"/>
  <p:tag name="IGUANATEXSIZE" val="20"/>
  <p:tag name="IGUANATEXCURSOR" val="109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6.4341"/>
  <p:tag name="ORIGINALWIDTH" val="1753.281"/>
  <p:tag name="LATEXADDIN" val="\documentclass{article}&#10;\usepackage{amsmath}&#10;\pagestyle{empty}&#10;\begin{document}&#10;&#10;$X_{1:t}:=\left[\begin{array}{c}X_1^T\\\vdots\\ X_t^T\end{array}\right]$, $Y_{1:t}:=\left[\begin{array}{c}Y_1\\\vdots\\ Y_t\end{array}\right]$&#10;&#10;&#10;\end{document}"/>
  <p:tag name="IGUANATEXSIZE" val="20"/>
  <p:tag name="IGUANATEXCURSOR" val="223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0.7312"/>
  <p:tag name="ORIGINALWIDTH" val="1641.545"/>
  <p:tag name="LATEXADDIN" val="\documentclass{article}&#10;\usepackage{amsmath}&#10;\pagestyle{empty}&#10;\begin{document}&#10;&#10;$\hat{\theta}_t=(X^T_{1:t}X_{1:t}+\lambda I)^{-1} X^T_{1:t}Y_{1:t}$&#10;&#10;&#10;\end{document}"/>
  <p:tag name="IGUANATEXSIZE" val="20"/>
  <p:tag name="IGUANATEXCURSOR" val="148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99.6251"/>
  <p:tag name="LATEXADDIN" val="\documentclass{article}&#10;\usepackage{amsmath}&#10;\pagestyle{empty}&#10;\begin{document}&#10;&#10;Assume $\|\theta_*\|_2 \le S$&#10;&#10;&#10;\end{document}"/>
  <p:tag name="IGUANATEXSIZE" val="20"/>
  <p:tag name="IGUANATEXCURSOR" val="11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5.276"/>
  <p:tag name="ORIGINALWIDTH" val="4290.964"/>
  <p:tag name="LATEXADDIN" val="\documentclass{article}&#10;\usepackage{amsmath}&#10;\usepackage{amsfonts}&#10;\pagestyle{empty}&#10;\begin{document}&#10;&#10;Assume the same as in Theorem 1, let $V=\lambda I$, $\lambda &gt;0$. Then for any $\delta&gt;0$, with probability at least $1-\delta$, for all $t\ge 0 $, $\theta_*$ lies in the set &#10;$$&#10;C_t=\left\{\theta\in \mathbb{R}^d:\|\hat{\theta}_t-\theta\|_{\bar{V}_t}\le R\sqrt{2\log\left(\frac{\det(\bar{V})^{\frac{1}{2}}\det(V)^{\frac{1}{2}}}{\delta}\right)}+\lambda^{\frac{1}{2}}S\right\}&#10;$$&#10;Furthermore, if for all $t\ge 1$, $\|x_t\|_2\le 1$, then with prob at least $1-\delta$, for all $t\ge 0$, $\theta_*$ lies in the set&#10;$$&#10;C'_t=\left\{\theta\in\mathbb{R}^d: \|\hat{\theta}_t-\theta\|_{\bar{V}_t}\le R\sqrt{d\log\left(\frac{1+tL^2/\lambda}{\delta}\right)}+\lambda^{\frac{1}{2}}S\right\}&#10;$$&#10;&#10;&#10;\end{document}"/>
  <p:tag name="IGUANATEXSIZE" val="20"/>
  <p:tag name="IGUANATEXCURSOR" val="0"/>
  <p:tag name="TRANSPARENCY" val="True"/>
  <p:tag name="LATEXENGINEID" val="0"/>
  <p:tag name="TEMPFOLDER" val=".\.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62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Zitian</dc:creator>
  <cp:lastModifiedBy>Li Zitian</cp:lastModifiedBy>
  <cp:revision>13</cp:revision>
  <dcterms:created xsi:type="dcterms:W3CDTF">2022-12-25T12:34:06Z</dcterms:created>
  <dcterms:modified xsi:type="dcterms:W3CDTF">2022-12-26T15:50:32Z</dcterms:modified>
</cp:coreProperties>
</file>