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1" r:id="rId3"/>
    <p:sldId id="296" r:id="rId4"/>
    <p:sldId id="299" r:id="rId5"/>
    <p:sldId id="300" r:id="rId6"/>
    <p:sldId id="303" r:id="rId7"/>
    <p:sldId id="304" r:id="rId8"/>
    <p:sldId id="306" r:id="rId9"/>
    <p:sldId id="305" r:id="rId10"/>
    <p:sldId id="312" r:id="rId11"/>
    <p:sldId id="302" r:id="rId12"/>
    <p:sldId id="307" r:id="rId13"/>
    <p:sldId id="308" r:id="rId14"/>
    <p:sldId id="310" r:id="rId15"/>
    <p:sldId id="309" r:id="rId16"/>
    <p:sldId id="31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BC8EB-FF5E-408D-9DE2-B849D09BB63A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515D-26F6-4EFD-88F8-DFB1F54CB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9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09F6B-37DD-469B-9AE3-251A7C138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A3A0A-8EFE-4C7D-AFE6-01594297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98A58-3D37-4689-88BF-076AAD0A2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0D9C6F-5329-48B2-9818-37EE6775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0BEC4-8120-4AFD-A728-BDC6E853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721B4-7C06-4D2C-8966-6B58C4EB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FA0BE-FA81-4FEC-B81C-46B02C61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42861C-F9CC-40CF-B318-5459B9C06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60314-32FD-469A-8B92-C309A12E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1BB3D-180B-42D9-8562-880F2BD0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35810-7C3F-4B95-B4AD-B67DC497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4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E3913A-C266-48C1-8A11-B569730D2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3616CD-AD68-4829-933A-0E1601170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ED6A7-1E67-4F1F-87EA-8159168F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7B33E-0BCC-4F16-B722-136CAFE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F5553-67E8-4F0C-9036-781823F8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49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C1F03D-1EBB-49E3-A0E4-D5B7F77FF5EB}"/>
              </a:ext>
            </a:extLst>
          </p:cNvPr>
          <p:cNvSpPr/>
          <p:nvPr userDrawn="1"/>
        </p:nvSpPr>
        <p:spPr>
          <a:xfrm>
            <a:off x="0" y="1574520"/>
            <a:ext cx="12192000" cy="2594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DA38-96A0-41DC-8320-71D170DB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CF2-66A2-4247-A3FE-34D7455E26D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4DBF-822E-4180-A5F9-1CAA1AEC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6BBA-0122-4803-85E5-E4B2AB1A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0978-4186-4124-9C75-FA0797EF7B9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C9778-B3BF-428B-985B-4A5695ABEB7D}"/>
              </a:ext>
            </a:extLst>
          </p:cNvPr>
          <p:cNvSpPr/>
          <p:nvPr userDrawn="1"/>
        </p:nvSpPr>
        <p:spPr>
          <a:xfrm>
            <a:off x="0" y="4169428"/>
            <a:ext cx="12192000" cy="96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07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02E2-7381-4A88-8971-BCF9897E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96FD-5ACF-4074-A13E-E710D22E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92E4-85FD-4AB2-BC71-1FE95028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CF2-66A2-4247-A3FE-34D7455E26D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42F5F-1296-4328-B7CA-22FB8AD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6884-9429-45EC-84D6-AA633459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0978-4186-4124-9C75-FA0797EF7B9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721C88-0C32-4B86-A924-BB01259E82FF}"/>
              </a:ext>
            </a:extLst>
          </p:cNvPr>
          <p:cNvSpPr>
            <a:spLocks noGrp="1"/>
          </p:cNvSpPr>
          <p:nvPr>
            <p:ph idx="13"/>
          </p:nvPr>
        </p:nvSpPr>
        <p:spPr>
          <a:xfrm rot="16200000">
            <a:off x="8866262" y="3106329"/>
            <a:ext cx="5811838" cy="3294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190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C4D70-B25D-43C4-823D-9B5EA06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235E1-8E1E-40C1-9A68-98D97128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D1AA8-4477-45CB-8A5F-5CCC9290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87C3A-4D9B-4CB0-99BB-1B1A58CD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0D5BC-402A-471C-A089-3E8A9791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12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CB21-9821-4D6A-9B88-9CAE502A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8B12C-B62E-4610-8E4F-D09B2F5D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07459-AB5A-4120-B1FA-14976FF2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872C19-2FEA-4583-A34D-0C7EBC9A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809D0-0AFC-4942-AAF1-15075DF1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3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77911-E7EA-4F6F-AF7E-2031F779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937C3-E5FA-4831-AE42-61B4C6A34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827D94-7BD4-476F-86BD-8EC03330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467EF-A11B-4ED0-B190-FDC5A5C6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AC3A77-0512-44E9-AB3A-C13D9741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D02C8F-5A66-48AC-BC27-34200FE0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0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D0A78-3553-41C8-883A-59BBBB50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8A239-AC47-43AB-ABE6-7FBB5D2CA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A6661C-5CFD-4F43-9617-1B66CCE7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37FE27-CC43-41CE-A63C-2D3CFC7F9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D92F77-5657-4FA7-9776-5F29FEA3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52D68C-C5F6-47DC-A2A4-74944DFE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0E5F62-C47B-4070-A688-DB573555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62BEBD-7407-4E19-A85B-2F78B38B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6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516F2-7616-4386-98CA-DE7DF8DB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FDB110-B059-482F-9F62-5DC7C5E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60C16B-68C9-415E-AE9D-830AB392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E1E0C9-49C0-4C0B-A705-0A6432C9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33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CBAB23-F4B9-4E2F-9CFE-7A65B7C6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7F8DC6-7ED5-4D05-B2A5-E702E21F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BC8F23-4DEF-4880-9D85-77CB082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55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5CB2-E684-4107-A520-2738A7E5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B6C6A-1753-4A40-B234-DA015785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246E44-B331-47EF-8738-9F423B57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50AC7-10D9-474A-9614-49D24549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DDDADF-B32B-4161-B3DE-39ABF97A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A4F424-2EDE-48BD-B884-03B5C5F4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73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3C1C7-03CE-4F37-BCEC-CA9BE3E1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013839-8E24-4AFD-8154-F2E04E85E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35BB8-F0AF-4D3D-86EC-CABB8005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E08036-BB96-4820-AB40-5E236380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C57E46-EE33-464A-BB29-3A1E80BD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974D31-6FB9-4D0D-800A-0CEF156D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65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25603E-5B34-4E70-BE87-C2FF7803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7729A-B8FA-407C-ABE9-D8203884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D4FEF-C92E-4B47-8A47-BEAF30159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BC1C-C90A-49C6-9782-055062DFBA78}" type="datetimeFigureOut">
              <a:rPr lang="es-MX" smtClean="0"/>
              <a:t>18/05/2021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144E0-94A2-44CF-93EF-51C1AA79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7BA22-3026-4FF1-8619-045927184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4A9A-1AD9-475A-8B89-E52E4D1D8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8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47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reyatom/why-how-and-when-to-scale-your-features-4b30ab09db5e" TargetMode="External"/><Relationship Id="rId2" Type="http://schemas.openxmlformats.org/officeDocument/2006/relationships/hyperlink" Target="https://towardsdatascience.com/gradient-descent-the-learning-rate-and-the-importance-of-feature-scaling-6c0b416596e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owardsdatascience.com/normalization-vs-standardization-quantitative-analysis-a91e8a79ceb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7.jpe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FD32239-D53C-4D0B-A828-B5A48464498D}"/>
              </a:ext>
            </a:extLst>
          </p:cNvPr>
          <p:cNvSpPr txBox="1">
            <a:spLocks/>
          </p:cNvSpPr>
          <p:nvPr/>
        </p:nvSpPr>
        <p:spPr>
          <a:xfrm>
            <a:off x="1087695" y="2054881"/>
            <a:ext cx="10016603" cy="179542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83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17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49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2346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49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520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49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4693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49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chemeClr val="tx1"/>
                </a:solidFill>
              </a:rPr>
              <a:t>Aprendizaje Supervisado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Regresión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6892C7D-272D-4F3A-B9A2-15DC70BA3AE0}"/>
              </a:ext>
            </a:extLst>
          </p:cNvPr>
          <p:cNvSpPr txBox="1">
            <a:spLocks/>
          </p:cNvSpPr>
          <p:nvPr/>
        </p:nvSpPr>
        <p:spPr>
          <a:xfrm>
            <a:off x="412898" y="4275944"/>
            <a:ext cx="11366204" cy="463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dirty="0" err="1">
                <a:solidFill>
                  <a:schemeClr val="bg1"/>
                </a:solidFill>
              </a:rPr>
              <a:t>Bootcamp</a:t>
            </a:r>
            <a:r>
              <a:rPr lang="es-MX" sz="2400" dirty="0">
                <a:solidFill>
                  <a:schemeClr val="bg1"/>
                </a:solidFill>
              </a:rPr>
              <a:t> Ciencia de Datos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76BD75-CAD3-44BE-BFB0-41FAB2BED419}"/>
              </a:ext>
            </a:extLst>
          </p:cNvPr>
          <p:cNvSpPr txBox="1">
            <a:spLocks/>
          </p:cNvSpPr>
          <p:nvPr/>
        </p:nvSpPr>
        <p:spPr>
          <a:xfrm>
            <a:off x="5143328" y="4673998"/>
            <a:ext cx="1905339" cy="407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chemeClr val="bg1"/>
                </a:solidFill>
              </a:rPr>
              <a:t>19 </a:t>
            </a:r>
            <a:r>
              <a:rPr lang="pt-BR" sz="1600" dirty="0">
                <a:solidFill>
                  <a:schemeClr val="bg1"/>
                </a:solidFill>
              </a:rPr>
              <a:t>de </a:t>
            </a:r>
            <a:r>
              <a:rPr lang="pt-BR" sz="1600" dirty="0" err="1">
                <a:solidFill>
                  <a:schemeClr val="bg1"/>
                </a:solidFill>
              </a:rPr>
              <a:t>mayo</a:t>
            </a:r>
            <a:r>
              <a:rPr lang="pt-BR" sz="1600" dirty="0">
                <a:solidFill>
                  <a:schemeClr val="bg1"/>
                </a:solidFill>
              </a:rPr>
              <a:t> de 2021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39a7f4ab-5210-4cef-8d44-cf847bd95abf">
            <a:extLst>
              <a:ext uri="{FF2B5EF4-FFF2-40B4-BE49-F238E27FC236}">
                <a16:creationId xmlns:a16="http://schemas.microsoft.com/office/drawing/2014/main" id="{EC946B29-2CE9-49D5-B514-2C86B983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5479892"/>
            <a:ext cx="6192838" cy="96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98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id="{ED267C2A-8D4D-40D0-8EA1-C0540ABDF3F6}"/>
              </a:ext>
            </a:extLst>
          </p:cNvPr>
          <p:cNvSpPr/>
          <p:nvPr/>
        </p:nvSpPr>
        <p:spPr>
          <a:xfrm>
            <a:off x="1585355" y="1554791"/>
            <a:ext cx="3095625" cy="5507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¿Cómo se deben ver mis datos para entrenar una regresión?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0F774D6A-C83F-4A87-BC79-CE83A1E4186A}"/>
                  </a:ext>
                </a:extLst>
              </p:cNvPr>
              <p:cNvSpPr txBox="1"/>
              <p:nvPr/>
            </p:nvSpPr>
            <p:spPr>
              <a:xfrm>
                <a:off x="1900794" y="1689237"/>
                <a:ext cx="2417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0F774D6A-C83F-4A87-BC79-CE83A1E4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94" y="1689237"/>
                <a:ext cx="2417585" cy="276999"/>
              </a:xfrm>
              <a:prstGeom prst="rect">
                <a:avLst/>
              </a:prstGeom>
              <a:blipFill>
                <a:blip r:embed="rId2"/>
                <a:stretch>
                  <a:fillRect l="-2020" t="-23913" r="-505" b="-239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1A1CAE3-87E6-4307-BBE9-BEAE3E99B17A}"/>
                  </a:ext>
                </a:extLst>
              </p:cNvPr>
              <p:cNvSpPr txBox="1"/>
              <p:nvPr/>
            </p:nvSpPr>
            <p:spPr>
              <a:xfrm>
                <a:off x="5875772" y="288957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1A1CAE3-87E6-4307-BBE9-BEAE3E99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772" y="2889575"/>
                <a:ext cx="277768" cy="276999"/>
              </a:xfrm>
              <a:prstGeom prst="rect">
                <a:avLst/>
              </a:prstGeom>
              <a:blipFill>
                <a:blip r:embed="rId3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83BC63F2-8DFE-4EF7-A7F5-A2478B2C28EF}"/>
                  </a:ext>
                </a:extLst>
              </p:cNvPr>
              <p:cNvSpPr txBox="1"/>
              <p:nvPr/>
            </p:nvSpPr>
            <p:spPr>
              <a:xfrm>
                <a:off x="5875772" y="330800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83BC63F2-8DFE-4EF7-A7F5-A2478B2C2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772" y="3308007"/>
                <a:ext cx="283091" cy="276999"/>
              </a:xfrm>
              <a:prstGeom prst="rect">
                <a:avLst/>
              </a:prstGeom>
              <a:blipFill>
                <a:blip r:embed="rId4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D4B3B7BF-9BF7-43E2-B43D-F95DE64DEFB7}"/>
                  </a:ext>
                </a:extLst>
              </p:cNvPr>
              <p:cNvSpPr/>
              <p:nvPr/>
            </p:nvSpPr>
            <p:spPr>
              <a:xfrm>
                <a:off x="7979773" y="2848020"/>
                <a:ext cx="139140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1  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D4B3B7BF-9BF7-43E2-B43D-F95DE64DE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3" y="2848020"/>
                <a:ext cx="1391407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DDC5A3DF-3879-46C2-AEEF-265D2F8F2CE3}"/>
                  </a:ext>
                </a:extLst>
              </p:cNvPr>
              <p:cNvSpPr/>
              <p:nvPr/>
            </p:nvSpPr>
            <p:spPr>
              <a:xfrm>
                <a:off x="7979773" y="3233597"/>
                <a:ext cx="139140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1  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DDC5A3DF-3879-46C2-AEEF-265D2F8F2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3" y="3233597"/>
                <a:ext cx="1391407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49420054-F647-4386-8E43-A622E785EC50}"/>
              </a:ext>
            </a:extLst>
          </p:cNvPr>
          <p:cNvSpPr txBox="1"/>
          <p:nvPr/>
        </p:nvSpPr>
        <p:spPr>
          <a:xfrm>
            <a:off x="5875772" y="3693994"/>
            <a:ext cx="2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</a:t>
            </a:r>
          </a:p>
          <a:p>
            <a:r>
              <a:rPr lang="es-MX" dirty="0"/>
              <a:t>.</a:t>
            </a:r>
          </a:p>
          <a:p>
            <a:r>
              <a:rPr lang="es-MX" dirty="0"/>
              <a:t>.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33BAC111-FEDC-4393-BA9B-8C774003B9C5}"/>
              </a:ext>
            </a:extLst>
          </p:cNvPr>
          <p:cNvSpPr txBox="1"/>
          <p:nvPr/>
        </p:nvSpPr>
        <p:spPr>
          <a:xfrm>
            <a:off x="8536591" y="3671843"/>
            <a:ext cx="2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</a:t>
            </a:r>
          </a:p>
          <a:p>
            <a:r>
              <a:rPr lang="es-MX" dirty="0"/>
              <a:t>.</a:t>
            </a:r>
          </a:p>
          <a:p>
            <a:r>
              <a:rPr lang="es-MX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26AD011B-4470-461F-A32D-52CF6825DDB1}"/>
                  </a:ext>
                </a:extLst>
              </p:cNvPr>
              <p:cNvSpPr txBox="1"/>
              <p:nvPr/>
            </p:nvSpPr>
            <p:spPr>
              <a:xfrm>
                <a:off x="5875772" y="4864234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26AD011B-4470-461F-A32D-52CF6825D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772" y="4864234"/>
                <a:ext cx="315856" cy="276999"/>
              </a:xfrm>
              <a:prstGeom prst="rect">
                <a:avLst/>
              </a:prstGeom>
              <a:blipFill>
                <a:blip r:embed="rId7"/>
                <a:stretch>
                  <a:fillRect l="-19231" r="-3846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8971B57A-BB5F-40C7-94C4-665D9A4B1B0F}"/>
                  </a:ext>
                </a:extLst>
              </p:cNvPr>
              <p:cNvSpPr/>
              <p:nvPr/>
            </p:nvSpPr>
            <p:spPr>
              <a:xfrm>
                <a:off x="7979773" y="4789824"/>
                <a:ext cx="145693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1  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8971B57A-BB5F-40C7-94C4-665D9A4B1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3" y="4789824"/>
                <a:ext cx="1456937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rchetes 38">
            <a:extLst>
              <a:ext uri="{FF2B5EF4-FFF2-40B4-BE49-F238E27FC236}">
                <a16:creationId xmlns:a16="http://schemas.microsoft.com/office/drawing/2014/main" id="{60C2015B-1C8A-411C-96BB-E9E840B65EC2}"/>
              </a:ext>
            </a:extLst>
          </p:cNvPr>
          <p:cNvSpPr/>
          <p:nvPr/>
        </p:nvSpPr>
        <p:spPr>
          <a:xfrm>
            <a:off x="7674784" y="2867424"/>
            <a:ext cx="2066913" cy="232331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orchetes 90">
            <a:extLst>
              <a:ext uri="{FF2B5EF4-FFF2-40B4-BE49-F238E27FC236}">
                <a16:creationId xmlns:a16="http://schemas.microsoft.com/office/drawing/2014/main" id="{ACA659E2-4ED1-462C-89E6-8BA85BA61594}"/>
              </a:ext>
            </a:extLst>
          </p:cNvPr>
          <p:cNvSpPr/>
          <p:nvPr/>
        </p:nvSpPr>
        <p:spPr>
          <a:xfrm>
            <a:off x="5459038" y="2889575"/>
            <a:ext cx="1183880" cy="232331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67DC1B15-3E54-4200-B5FC-09A6FDE25C1D}"/>
              </a:ext>
            </a:extLst>
          </p:cNvPr>
          <p:cNvSpPr/>
          <p:nvPr/>
        </p:nvSpPr>
        <p:spPr>
          <a:xfrm>
            <a:off x="1674523" y="3785247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C40C52D9-2C4A-42A4-A500-5422481ADE94}"/>
              </a:ext>
            </a:extLst>
          </p:cNvPr>
          <p:cNvSpPr/>
          <p:nvPr/>
        </p:nvSpPr>
        <p:spPr>
          <a:xfrm>
            <a:off x="2897354" y="4430897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9FF02594-3FF7-40B3-AD28-1CA5A695CCD8}"/>
              </a:ext>
            </a:extLst>
          </p:cNvPr>
          <p:cNvSpPr/>
          <p:nvPr/>
        </p:nvSpPr>
        <p:spPr>
          <a:xfrm>
            <a:off x="2904568" y="4044177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981A4002-5515-49EA-B807-393247AE0F61}"/>
              </a:ext>
            </a:extLst>
          </p:cNvPr>
          <p:cNvCxnSpPr/>
          <p:nvPr/>
        </p:nvCxnSpPr>
        <p:spPr>
          <a:xfrm flipV="1">
            <a:off x="1158734" y="2391635"/>
            <a:ext cx="0" cy="242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5D6FB89D-90DE-4955-95C3-73B46A0E8DFE}"/>
              </a:ext>
            </a:extLst>
          </p:cNvPr>
          <p:cNvCxnSpPr>
            <a:cxnSpLocks/>
          </p:cNvCxnSpPr>
          <p:nvPr/>
        </p:nvCxnSpPr>
        <p:spPr>
          <a:xfrm>
            <a:off x="1158734" y="4850163"/>
            <a:ext cx="2544792" cy="970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E9CE139F-8EB2-4A99-A81C-4B957184BAD1}"/>
                  </a:ext>
                </a:extLst>
              </p:cNvPr>
              <p:cNvSpPr txBox="1"/>
              <p:nvPr/>
            </p:nvSpPr>
            <p:spPr>
              <a:xfrm>
                <a:off x="3703526" y="5855353"/>
                <a:ext cx="394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E9CE139F-8EB2-4A99-A81C-4B957184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26" y="5855353"/>
                <a:ext cx="3948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881F662D-762A-4ABE-82F9-07929DBB71F9}"/>
                  </a:ext>
                </a:extLst>
              </p:cNvPr>
              <p:cNvSpPr txBox="1"/>
              <p:nvPr/>
            </p:nvSpPr>
            <p:spPr>
              <a:xfrm>
                <a:off x="787350" y="22069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881F662D-762A-4ABE-82F9-07929DBB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50" y="2206968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378B7D7-6C20-4C2A-AC9C-FC05E005FD44}"/>
              </a:ext>
            </a:extLst>
          </p:cNvPr>
          <p:cNvCxnSpPr>
            <a:cxnSpLocks/>
          </p:cNvCxnSpPr>
          <p:nvPr/>
        </p:nvCxnSpPr>
        <p:spPr>
          <a:xfrm flipV="1">
            <a:off x="1158734" y="3520406"/>
            <a:ext cx="2449901" cy="1295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C462F93F-B658-450B-97F2-5D07B6BCCEB5}"/>
                  </a:ext>
                </a:extLst>
              </p:cNvPr>
              <p:cNvSpPr txBox="1"/>
              <p:nvPr/>
            </p:nvSpPr>
            <p:spPr>
              <a:xfrm>
                <a:off x="3519578" y="3520406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C462F93F-B658-450B-97F2-5D07B6BCC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78" y="3520406"/>
                <a:ext cx="4660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Elipse 108">
            <a:extLst>
              <a:ext uri="{FF2B5EF4-FFF2-40B4-BE49-F238E27FC236}">
                <a16:creationId xmlns:a16="http://schemas.microsoft.com/office/drawing/2014/main" id="{9A79DFCA-04DD-468A-80A3-432BAC940342}"/>
              </a:ext>
            </a:extLst>
          </p:cNvPr>
          <p:cNvSpPr/>
          <p:nvPr/>
        </p:nvSpPr>
        <p:spPr>
          <a:xfrm>
            <a:off x="3056968" y="2957231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28C1CDD-9C6D-4DF5-8B7E-DF4F568B1A2C}"/>
              </a:ext>
            </a:extLst>
          </p:cNvPr>
          <p:cNvSpPr/>
          <p:nvPr/>
        </p:nvSpPr>
        <p:spPr>
          <a:xfrm>
            <a:off x="2980768" y="3420191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41A7E5CC-7C39-4E70-912C-CD1448FF1E13}"/>
              </a:ext>
            </a:extLst>
          </p:cNvPr>
          <p:cNvSpPr/>
          <p:nvPr/>
        </p:nvSpPr>
        <p:spPr>
          <a:xfrm>
            <a:off x="3367177" y="376235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D6CB94FA-2DC7-4C89-B99E-33879B67E3B2}"/>
              </a:ext>
            </a:extLst>
          </p:cNvPr>
          <p:cNvSpPr/>
          <p:nvPr/>
        </p:nvSpPr>
        <p:spPr>
          <a:xfrm>
            <a:off x="3437585" y="4345108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F3AF2A72-B626-4D78-92F9-4E6F3E6906D7}"/>
              </a:ext>
            </a:extLst>
          </p:cNvPr>
          <p:cNvSpPr/>
          <p:nvPr/>
        </p:nvSpPr>
        <p:spPr>
          <a:xfrm>
            <a:off x="2104446" y="3845316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1FAE814A-D715-4EEC-8235-B1AC083599B0}"/>
              </a:ext>
            </a:extLst>
          </p:cNvPr>
          <p:cNvSpPr/>
          <p:nvPr/>
        </p:nvSpPr>
        <p:spPr>
          <a:xfrm>
            <a:off x="2354930" y="4161645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3D1C1E2-D7DE-4CBF-BE86-CE7FDA61D88D}"/>
              </a:ext>
            </a:extLst>
          </p:cNvPr>
          <p:cNvSpPr/>
          <p:nvPr/>
        </p:nvSpPr>
        <p:spPr>
          <a:xfrm>
            <a:off x="2507330" y="3622109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FD769B4F-ABBF-458F-B284-CA5FCB4FF31D}"/>
              </a:ext>
            </a:extLst>
          </p:cNvPr>
          <p:cNvSpPr/>
          <p:nvPr/>
        </p:nvSpPr>
        <p:spPr>
          <a:xfrm>
            <a:off x="3391500" y="3221411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CB5EB126-9A22-493F-8C5A-79806091FD85}"/>
              </a:ext>
            </a:extLst>
          </p:cNvPr>
          <p:cNvSpPr/>
          <p:nvPr/>
        </p:nvSpPr>
        <p:spPr>
          <a:xfrm>
            <a:off x="3808268" y="3985109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C553FDD6-3ACB-4062-B8B0-852D1AE38BD4}"/>
              </a:ext>
            </a:extLst>
          </p:cNvPr>
          <p:cNvSpPr/>
          <p:nvPr/>
        </p:nvSpPr>
        <p:spPr>
          <a:xfrm>
            <a:off x="4034180" y="3554692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93302F6E-1E8C-4DBA-AA09-C090E8DC07C8}"/>
              </a:ext>
            </a:extLst>
          </p:cNvPr>
          <p:cNvSpPr/>
          <p:nvPr/>
        </p:nvSpPr>
        <p:spPr>
          <a:xfrm>
            <a:off x="4433447" y="3619322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3CE7A5AA-3AF4-4277-9306-384A78CDB54C}"/>
              </a:ext>
            </a:extLst>
          </p:cNvPr>
          <p:cNvSpPr/>
          <p:nvPr/>
        </p:nvSpPr>
        <p:spPr>
          <a:xfrm>
            <a:off x="3881780" y="3221410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539463-6126-43A6-90A8-36BE9372D1F7}"/>
              </a:ext>
            </a:extLst>
          </p:cNvPr>
          <p:cNvSpPr/>
          <p:nvPr/>
        </p:nvSpPr>
        <p:spPr>
          <a:xfrm>
            <a:off x="8036777" y="2823149"/>
            <a:ext cx="306195" cy="2456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2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33" grpId="0"/>
      <p:bldP spid="87" grpId="0"/>
      <p:bldP spid="36" grpId="0"/>
      <p:bldP spid="88" grpId="0"/>
      <p:bldP spid="89" grpId="0"/>
      <p:bldP spid="90" grpId="0"/>
      <p:bldP spid="39" grpId="0" animBg="1"/>
      <p:bldP spid="91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FC73F2E7-7A23-4B57-BCCD-CB56976D62D4}"/>
              </a:ext>
            </a:extLst>
          </p:cNvPr>
          <p:cNvSpPr/>
          <p:nvPr/>
        </p:nvSpPr>
        <p:spPr>
          <a:xfrm>
            <a:off x="6483520" y="1773641"/>
            <a:ext cx="3777035" cy="35645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44B1F5-41F9-4476-9879-93710B01D79A}"/>
              </a:ext>
            </a:extLst>
          </p:cNvPr>
          <p:cNvSpPr/>
          <p:nvPr/>
        </p:nvSpPr>
        <p:spPr>
          <a:xfrm>
            <a:off x="1828753" y="1773641"/>
            <a:ext cx="3777035" cy="35645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¿Cómo podemos evaluar nuestro modelo de manera cuantitativa?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F38F642-E3F6-48F6-90E4-42334D269048}"/>
                  </a:ext>
                </a:extLst>
              </p:cNvPr>
              <p:cNvSpPr txBox="1"/>
              <p:nvPr/>
            </p:nvSpPr>
            <p:spPr>
              <a:xfrm>
                <a:off x="2059117" y="3022313"/>
                <a:ext cx="2538965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F38F642-E3F6-48F6-90E4-42334D26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117" y="3022313"/>
                <a:ext cx="2538965" cy="957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1740504-8697-463C-A9CF-AE3AE8D6AD40}"/>
                  </a:ext>
                </a:extLst>
              </p:cNvPr>
              <p:cNvSpPr txBox="1"/>
              <p:nvPr/>
            </p:nvSpPr>
            <p:spPr>
              <a:xfrm>
                <a:off x="7193020" y="3387906"/>
                <a:ext cx="2600001" cy="347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s-MX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1740504-8697-463C-A9CF-AE3AE8D6A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20" y="3387906"/>
                <a:ext cx="2600001" cy="347659"/>
              </a:xfrm>
              <a:prstGeom prst="rect">
                <a:avLst/>
              </a:prstGeom>
              <a:blipFill>
                <a:blip r:embed="rId3"/>
                <a:stretch>
                  <a:fillRect l="-2817" t="-105263" b="-1649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brir llave 6">
            <a:extLst>
              <a:ext uri="{FF2B5EF4-FFF2-40B4-BE49-F238E27FC236}">
                <a16:creationId xmlns:a16="http://schemas.microsoft.com/office/drawing/2014/main" id="{75F8C309-498A-421B-91FE-8AB96D24ABE3}"/>
              </a:ext>
            </a:extLst>
          </p:cNvPr>
          <p:cNvSpPr/>
          <p:nvPr/>
        </p:nvSpPr>
        <p:spPr>
          <a:xfrm rot="16200000">
            <a:off x="3924762" y="3367385"/>
            <a:ext cx="160283" cy="84510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F5E312-4C18-4A17-BB2A-9CFBD77560FF}"/>
              </a:ext>
            </a:extLst>
          </p:cNvPr>
          <p:cNvSpPr txBox="1"/>
          <p:nvPr/>
        </p:nvSpPr>
        <p:spPr>
          <a:xfrm>
            <a:off x="2059117" y="4734381"/>
            <a:ext cx="3401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Le da más peso a los errores grandes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9C46A2-2F6F-4173-8CD2-0BBF933785E4}"/>
              </a:ext>
            </a:extLst>
          </p:cNvPr>
          <p:cNvSpPr txBox="1"/>
          <p:nvPr/>
        </p:nvSpPr>
        <p:spPr>
          <a:xfrm>
            <a:off x="6610463" y="4734381"/>
            <a:ext cx="352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Le da el mismo peso a todos los errores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6C7EC95-C651-4B2C-8CEC-1AAE68766017}"/>
              </a:ext>
            </a:extLst>
          </p:cNvPr>
          <p:cNvSpPr/>
          <p:nvPr/>
        </p:nvSpPr>
        <p:spPr>
          <a:xfrm>
            <a:off x="2125206" y="1961221"/>
            <a:ext cx="3233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/>
              <a:t>Raíz del error cuadrático medio (</a:t>
            </a:r>
            <a:r>
              <a:rPr lang="es-ES" sz="1600" b="1" i="1" dirty="0" err="1"/>
              <a:t>Root</a:t>
            </a:r>
            <a:r>
              <a:rPr lang="es-ES" sz="1600" b="1" i="1" dirty="0"/>
              <a:t> Mean </a:t>
            </a:r>
            <a:r>
              <a:rPr lang="es-ES" sz="1600" b="1" i="1" dirty="0" err="1"/>
              <a:t>Squared</a:t>
            </a:r>
            <a:r>
              <a:rPr lang="es-ES" sz="1600" b="1" i="1" dirty="0"/>
              <a:t> Error</a:t>
            </a:r>
            <a:r>
              <a:rPr lang="es-ES" sz="1600" b="1" dirty="0"/>
              <a:t>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502224-2204-4934-8631-DF81D4480501}"/>
              </a:ext>
            </a:extLst>
          </p:cNvPr>
          <p:cNvSpPr/>
          <p:nvPr/>
        </p:nvSpPr>
        <p:spPr>
          <a:xfrm>
            <a:off x="7347652" y="1961221"/>
            <a:ext cx="2108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/>
              <a:t>Error absoluto medio</a:t>
            </a:r>
          </a:p>
          <a:p>
            <a:r>
              <a:rPr lang="es-MX" sz="1600" b="1" dirty="0"/>
              <a:t>(</a:t>
            </a:r>
            <a:r>
              <a:rPr lang="es-MX" sz="1600" b="1" i="1" dirty="0"/>
              <a:t>Mean Absolute Error</a:t>
            </a:r>
            <a:r>
              <a:rPr lang="es-MX" sz="1600" b="1" dirty="0"/>
              <a:t>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E9B7941-0DDC-453B-9D1E-89EAF2EA2F64}"/>
              </a:ext>
            </a:extLst>
          </p:cNvPr>
          <p:cNvSpPr/>
          <p:nvPr/>
        </p:nvSpPr>
        <p:spPr>
          <a:xfrm>
            <a:off x="1094989" y="5596453"/>
            <a:ext cx="10002022" cy="818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0406CA-0B74-4D3E-BA71-A35AFE1EB940}"/>
              </a:ext>
            </a:extLst>
          </p:cNvPr>
          <p:cNvSpPr txBox="1"/>
          <p:nvPr/>
        </p:nvSpPr>
        <p:spPr>
          <a:xfrm>
            <a:off x="1339668" y="5812729"/>
            <a:ext cx="943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Existen más valores con los cuales evaluar la calidad de los modelos.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82B93-4413-4234-81B8-A02EE27E198B}"/>
              </a:ext>
            </a:extLst>
          </p:cNvPr>
          <p:cNvSpPr/>
          <p:nvPr/>
        </p:nvSpPr>
        <p:spPr>
          <a:xfrm>
            <a:off x="3741802" y="4060528"/>
            <a:ext cx="469421" cy="421623"/>
          </a:xfrm>
          <a:prstGeom prst="rect">
            <a:avLst/>
          </a:prstGeom>
          <a:solidFill>
            <a:srgbClr val="FF0000">
              <a:alpha val="3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B4AFA67E-2824-44A0-9455-EBE5252592D5}"/>
              </a:ext>
            </a:extLst>
          </p:cNvPr>
          <p:cNvSpPr/>
          <p:nvPr/>
        </p:nvSpPr>
        <p:spPr>
          <a:xfrm rot="16200000">
            <a:off x="8875498" y="3402772"/>
            <a:ext cx="160283" cy="84510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375F63A-2C07-4850-BA19-9E09DA4CC99F}"/>
              </a:ext>
            </a:extLst>
          </p:cNvPr>
          <p:cNvCxnSpPr>
            <a:cxnSpLocks/>
          </p:cNvCxnSpPr>
          <p:nvPr/>
        </p:nvCxnSpPr>
        <p:spPr>
          <a:xfrm>
            <a:off x="8955639" y="4060528"/>
            <a:ext cx="0" cy="5703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¿Cómo podemos evaluar nuestro modelo de manera visual?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E66941-4D2B-47C0-9507-881C4DC0B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 b="11307"/>
          <a:stretch/>
        </p:blipFill>
        <p:spPr>
          <a:xfrm>
            <a:off x="1737359" y="1951553"/>
            <a:ext cx="2648131" cy="1575026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6BDCAB9-F158-4BA3-8771-954312653FA0}"/>
              </a:ext>
            </a:extLst>
          </p:cNvPr>
          <p:cNvCxnSpPr>
            <a:cxnSpLocks/>
          </p:cNvCxnSpPr>
          <p:nvPr/>
        </p:nvCxnSpPr>
        <p:spPr>
          <a:xfrm>
            <a:off x="3053751" y="3795080"/>
            <a:ext cx="0" cy="373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11B15B0-0389-4BD4-9DB1-C1F575FA408C}"/>
              </a:ext>
            </a:extLst>
          </p:cNvPr>
          <p:cNvCxnSpPr/>
          <p:nvPr/>
        </p:nvCxnSpPr>
        <p:spPr>
          <a:xfrm>
            <a:off x="3225800" y="2443270"/>
            <a:ext cx="0" cy="165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AFC3E2A-CDFA-4E7C-9AE7-150BE652D6E8}"/>
              </a:ext>
            </a:extLst>
          </p:cNvPr>
          <p:cNvCxnSpPr>
            <a:cxnSpLocks/>
          </p:cNvCxnSpPr>
          <p:nvPr/>
        </p:nvCxnSpPr>
        <p:spPr>
          <a:xfrm>
            <a:off x="2152650" y="2932220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0DB5E52-D54B-43F1-9863-8EF1F40E5E3E}"/>
              </a:ext>
            </a:extLst>
          </p:cNvPr>
          <p:cNvCxnSpPr>
            <a:cxnSpLocks/>
          </p:cNvCxnSpPr>
          <p:nvPr/>
        </p:nvCxnSpPr>
        <p:spPr>
          <a:xfrm flipV="1">
            <a:off x="1866301" y="4479080"/>
            <a:ext cx="0" cy="124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CC53256-DD98-4372-9B7B-7AA3437C0A38}"/>
              </a:ext>
            </a:extLst>
          </p:cNvPr>
          <p:cNvCxnSpPr>
            <a:cxnSpLocks/>
          </p:cNvCxnSpPr>
          <p:nvPr/>
        </p:nvCxnSpPr>
        <p:spPr>
          <a:xfrm>
            <a:off x="1866301" y="5157260"/>
            <a:ext cx="23749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EA38D08-626A-4617-AA4D-985E3975FE71}"/>
                  </a:ext>
                </a:extLst>
              </p:cNvPr>
              <p:cNvSpPr txBox="1"/>
              <p:nvPr/>
            </p:nvSpPr>
            <p:spPr>
              <a:xfrm>
                <a:off x="1298822" y="4273679"/>
                <a:ext cx="5559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EA38D08-626A-4617-AA4D-985E3975F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822" y="4273679"/>
                <a:ext cx="555921" cy="246221"/>
              </a:xfrm>
              <a:prstGeom prst="rect">
                <a:avLst/>
              </a:prstGeom>
              <a:blipFill>
                <a:blip r:embed="rId3"/>
                <a:stretch>
                  <a:fillRect l="-4396" r="-43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CE5E526-C9A1-4619-86F1-9A87DDCBF94E}"/>
                  </a:ext>
                </a:extLst>
              </p:cNvPr>
              <p:cNvSpPr txBox="1"/>
              <p:nvPr/>
            </p:nvSpPr>
            <p:spPr>
              <a:xfrm>
                <a:off x="1550641" y="1951553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CE5E526-C9A1-4619-86F1-9A87DDCBF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41" y="1951553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8571" r="-21429" b="-219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5A3ED05-E23E-4B03-B31F-23CDB0B633B9}"/>
                  </a:ext>
                </a:extLst>
              </p:cNvPr>
              <p:cNvSpPr txBox="1"/>
              <p:nvPr/>
            </p:nvSpPr>
            <p:spPr>
              <a:xfrm>
                <a:off x="4147842" y="3518081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5A3ED05-E23E-4B03-B31F-23CDB0B6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42" y="3518081"/>
                <a:ext cx="161711" cy="246221"/>
              </a:xfrm>
              <a:prstGeom prst="rect">
                <a:avLst/>
              </a:prstGeom>
              <a:blipFill>
                <a:blip r:embed="rId5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33F18867-EFFA-4CB0-ADCB-330F2B2D8920}"/>
                  </a:ext>
                </a:extLst>
              </p:cNvPr>
              <p:cNvSpPr txBox="1"/>
              <p:nvPr/>
            </p:nvSpPr>
            <p:spPr>
              <a:xfrm>
                <a:off x="4147842" y="5287261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33F18867-EFFA-4CB0-ADCB-330F2B2D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42" y="5287261"/>
                <a:ext cx="161711" cy="246221"/>
              </a:xfrm>
              <a:prstGeom prst="rect">
                <a:avLst/>
              </a:prstGeom>
              <a:blipFill>
                <a:blip r:embed="rId6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54260A9-74C4-4B17-A808-E974C55068D3}"/>
              </a:ext>
            </a:extLst>
          </p:cNvPr>
          <p:cNvCxnSpPr>
            <a:cxnSpLocks/>
          </p:cNvCxnSpPr>
          <p:nvPr/>
        </p:nvCxnSpPr>
        <p:spPr>
          <a:xfrm>
            <a:off x="2152650" y="4941360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47644A3-E0D1-4D9D-B894-5F4F32E9AE71}"/>
              </a:ext>
            </a:extLst>
          </p:cNvPr>
          <p:cNvCxnSpPr>
            <a:cxnSpLocks/>
          </p:cNvCxnSpPr>
          <p:nvPr/>
        </p:nvCxnSpPr>
        <p:spPr>
          <a:xfrm>
            <a:off x="3282950" y="5157260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3E731BA-9A4D-4075-B383-98F0DA157473}"/>
              </a:ext>
            </a:extLst>
          </p:cNvPr>
          <p:cNvCxnSpPr>
            <a:cxnSpLocks/>
          </p:cNvCxnSpPr>
          <p:nvPr/>
        </p:nvCxnSpPr>
        <p:spPr>
          <a:xfrm>
            <a:off x="3498850" y="5157260"/>
            <a:ext cx="0" cy="1300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C51F963-CE2E-4329-81C6-2106A8C36C65}"/>
              </a:ext>
            </a:extLst>
          </p:cNvPr>
          <p:cNvCxnSpPr>
            <a:cxnSpLocks/>
          </p:cNvCxnSpPr>
          <p:nvPr/>
        </p:nvCxnSpPr>
        <p:spPr>
          <a:xfrm>
            <a:off x="3568700" y="5027259"/>
            <a:ext cx="0" cy="1300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3A33D46-FAB2-4573-B6EB-2BCA1836D3B1}"/>
              </a:ext>
            </a:extLst>
          </p:cNvPr>
          <p:cNvCxnSpPr>
            <a:cxnSpLocks/>
          </p:cNvCxnSpPr>
          <p:nvPr/>
        </p:nvCxnSpPr>
        <p:spPr>
          <a:xfrm>
            <a:off x="3181350" y="4941360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06622A6-BC0F-430C-98B0-DFB0AAEBEF9E}"/>
              </a:ext>
            </a:extLst>
          </p:cNvPr>
          <p:cNvCxnSpPr>
            <a:cxnSpLocks/>
          </p:cNvCxnSpPr>
          <p:nvPr/>
        </p:nvCxnSpPr>
        <p:spPr>
          <a:xfrm>
            <a:off x="3086824" y="5102332"/>
            <a:ext cx="0" cy="54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016C052-8578-47AD-9C65-11E79DD15DCA}"/>
              </a:ext>
            </a:extLst>
          </p:cNvPr>
          <p:cNvCxnSpPr>
            <a:cxnSpLocks/>
          </p:cNvCxnSpPr>
          <p:nvPr/>
        </p:nvCxnSpPr>
        <p:spPr>
          <a:xfrm>
            <a:off x="2975485" y="5153450"/>
            <a:ext cx="0" cy="133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6D8ABC3-760F-4A02-A1C0-9897B7D249AB}"/>
              </a:ext>
            </a:extLst>
          </p:cNvPr>
          <p:cNvCxnSpPr>
            <a:cxnSpLocks/>
          </p:cNvCxnSpPr>
          <p:nvPr/>
        </p:nvCxnSpPr>
        <p:spPr>
          <a:xfrm>
            <a:off x="2851874" y="5019639"/>
            <a:ext cx="0" cy="133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2A660BB-4500-4E06-A795-04A499FF1761}"/>
              </a:ext>
            </a:extLst>
          </p:cNvPr>
          <p:cNvCxnSpPr>
            <a:cxnSpLocks/>
          </p:cNvCxnSpPr>
          <p:nvPr/>
        </p:nvCxnSpPr>
        <p:spPr>
          <a:xfrm>
            <a:off x="2779643" y="5125986"/>
            <a:ext cx="0" cy="54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4E372E41-5858-4A6D-91E6-7CA7AF827C1A}"/>
              </a:ext>
            </a:extLst>
          </p:cNvPr>
          <p:cNvCxnSpPr>
            <a:cxnSpLocks/>
          </p:cNvCxnSpPr>
          <p:nvPr/>
        </p:nvCxnSpPr>
        <p:spPr>
          <a:xfrm>
            <a:off x="2689735" y="5153449"/>
            <a:ext cx="0" cy="133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A269720-90C6-4898-874B-9F249F38D982}"/>
              </a:ext>
            </a:extLst>
          </p:cNvPr>
          <p:cNvCxnSpPr>
            <a:cxnSpLocks/>
          </p:cNvCxnSpPr>
          <p:nvPr/>
        </p:nvCxnSpPr>
        <p:spPr>
          <a:xfrm>
            <a:off x="2569085" y="5019639"/>
            <a:ext cx="0" cy="133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551BFA1-3472-4F71-AE51-20398638DB50}"/>
              </a:ext>
            </a:extLst>
          </p:cNvPr>
          <p:cNvCxnSpPr>
            <a:cxnSpLocks/>
          </p:cNvCxnSpPr>
          <p:nvPr/>
        </p:nvCxnSpPr>
        <p:spPr>
          <a:xfrm>
            <a:off x="2461135" y="5086544"/>
            <a:ext cx="0" cy="6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D5D2749-49E6-4680-9850-CF9AE6EEA8B9}"/>
              </a:ext>
            </a:extLst>
          </p:cNvPr>
          <p:cNvCxnSpPr>
            <a:cxnSpLocks/>
          </p:cNvCxnSpPr>
          <p:nvPr/>
        </p:nvCxnSpPr>
        <p:spPr>
          <a:xfrm>
            <a:off x="2496853" y="5153449"/>
            <a:ext cx="0" cy="111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3E10E922-AE1A-4688-B089-FEE31B16348A}"/>
              </a:ext>
            </a:extLst>
          </p:cNvPr>
          <p:cNvCxnSpPr>
            <a:cxnSpLocks/>
          </p:cNvCxnSpPr>
          <p:nvPr/>
        </p:nvCxnSpPr>
        <p:spPr>
          <a:xfrm>
            <a:off x="2287304" y="5153449"/>
            <a:ext cx="0" cy="111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AE26E78-BB19-494A-8406-5EE2581F4C50}"/>
              </a:ext>
            </a:extLst>
          </p:cNvPr>
          <p:cNvCxnSpPr>
            <a:cxnSpLocks/>
          </p:cNvCxnSpPr>
          <p:nvPr/>
        </p:nvCxnSpPr>
        <p:spPr>
          <a:xfrm>
            <a:off x="2083310" y="5086544"/>
            <a:ext cx="0" cy="6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8D269569-DBE7-4F0A-8C97-C29FCB68D065}"/>
                  </a:ext>
                </a:extLst>
              </p:cNvPr>
              <p:cNvSpPr txBox="1"/>
              <p:nvPr/>
            </p:nvSpPr>
            <p:spPr>
              <a:xfrm>
                <a:off x="1649293" y="4991296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8D269569-DBE7-4F0A-8C97-C29FCB68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93" y="4991296"/>
                <a:ext cx="160300" cy="246221"/>
              </a:xfrm>
              <a:prstGeom prst="rect">
                <a:avLst/>
              </a:prstGeom>
              <a:blipFill>
                <a:blip r:embed="rId7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2796D53-BE9C-4A38-870B-354083D3896A}"/>
              </a:ext>
            </a:extLst>
          </p:cNvPr>
          <p:cNvCxnSpPr>
            <a:cxnSpLocks/>
          </p:cNvCxnSpPr>
          <p:nvPr/>
        </p:nvCxnSpPr>
        <p:spPr>
          <a:xfrm>
            <a:off x="6278634" y="3795080"/>
            <a:ext cx="0" cy="373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6BD261F3-5274-4152-A35D-2114076D8ACA}"/>
              </a:ext>
            </a:extLst>
          </p:cNvPr>
          <p:cNvCxnSpPr>
            <a:cxnSpLocks/>
          </p:cNvCxnSpPr>
          <p:nvPr/>
        </p:nvCxnSpPr>
        <p:spPr>
          <a:xfrm flipV="1">
            <a:off x="5091184" y="4479080"/>
            <a:ext cx="0" cy="124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A230659C-53B2-4982-900E-E53A9F318F2E}"/>
              </a:ext>
            </a:extLst>
          </p:cNvPr>
          <p:cNvCxnSpPr>
            <a:cxnSpLocks/>
          </p:cNvCxnSpPr>
          <p:nvPr/>
        </p:nvCxnSpPr>
        <p:spPr>
          <a:xfrm>
            <a:off x="5091184" y="5157260"/>
            <a:ext cx="23749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AD753D9-1DD2-425E-81CF-26A85A8A0250}"/>
                  </a:ext>
                </a:extLst>
              </p:cNvPr>
              <p:cNvSpPr txBox="1"/>
              <p:nvPr/>
            </p:nvSpPr>
            <p:spPr>
              <a:xfrm>
                <a:off x="4550826" y="4230954"/>
                <a:ext cx="5559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AD753D9-1DD2-425E-81CF-26A85A8A0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26" y="4230954"/>
                <a:ext cx="555921" cy="246221"/>
              </a:xfrm>
              <a:prstGeom prst="rect">
                <a:avLst/>
              </a:prstGeom>
              <a:blipFill>
                <a:blip r:embed="rId8"/>
                <a:stretch>
                  <a:fillRect l="-5495" r="-32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7E7FEE4F-EA62-4970-B787-09227D5432B3}"/>
                  </a:ext>
                </a:extLst>
              </p:cNvPr>
              <p:cNvSpPr txBox="1"/>
              <p:nvPr/>
            </p:nvSpPr>
            <p:spPr>
              <a:xfrm>
                <a:off x="4775524" y="1951553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7E7FEE4F-EA62-4970-B787-09227D543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524" y="1951553"/>
                <a:ext cx="165430" cy="246221"/>
              </a:xfrm>
              <a:prstGeom prst="rect">
                <a:avLst/>
              </a:prstGeom>
              <a:blipFill>
                <a:blip r:embed="rId9"/>
                <a:stretch>
                  <a:fillRect l="-28571" r="-21429" b="-219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4436539-DE89-49F7-BB8B-E1F207913E56}"/>
                  </a:ext>
                </a:extLst>
              </p:cNvPr>
              <p:cNvSpPr txBox="1"/>
              <p:nvPr/>
            </p:nvSpPr>
            <p:spPr>
              <a:xfrm>
                <a:off x="7372725" y="3518081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44436539-DE89-49F7-BB8B-E1F207913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25" y="3518081"/>
                <a:ext cx="161711" cy="246221"/>
              </a:xfrm>
              <a:prstGeom prst="rect">
                <a:avLst/>
              </a:prstGeom>
              <a:blipFill>
                <a:blip r:embed="rId10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00064D74-EF19-4ED7-A547-D3D8B109ECB6}"/>
                  </a:ext>
                </a:extLst>
              </p:cNvPr>
              <p:cNvSpPr txBox="1"/>
              <p:nvPr/>
            </p:nvSpPr>
            <p:spPr>
              <a:xfrm>
                <a:off x="7372725" y="5287261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00064D74-EF19-4ED7-A547-D3D8B109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25" y="5287261"/>
                <a:ext cx="161711" cy="246221"/>
              </a:xfrm>
              <a:prstGeom prst="rect">
                <a:avLst/>
              </a:prstGeom>
              <a:blipFill>
                <a:blip r:embed="rId11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55D0F827-BA2B-41A6-A421-C9C359BC2010}"/>
                  </a:ext>
                </a:extLst>
              </p:cNvPr>
              <p:cNvSpPr txBox="1"/>
              <p:nvPr/>
            </p:nvSpPr>
            <p:spPr>
              <a:xfrm>
                <a:off x="4874176" y="4991296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55D0F827-BA2B-41A6-A421-C9C359BC2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176" y="4991296"/>
                <a:ext cx="160300" cy="246221"/>
              </a:xfrm>
              <a:prstGeom prst="rect">
                <a:avLst/>
              </a:prstGeom>
              <a:blipFill>
                <a:blip r:embed="rId1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A894E42-0A07-4244-9631-CD6FF2637B18}"/>
              </a:ext>
            </a:extLst>
          </p:cNvPr>
          <p:cNvCxnSpPr>
            <a:cxnSpLocks/>
          </p:cNvCxnSpPr>
          <p:nvPr/>
        </p:nvCxnSpPr>
        <p:spPr>
          <a:xfrm>
            <a:off x="9639897" y="3795080"/>
            <a:ext cx="0" cy="373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5031E04F-4800-4CE8-90DA-5EB89A4B67AC}"/>
              </a:ext>
            </a:extLst>
          </p:cNvPr>
          <p:cNvCxnSpPr>
            <a:cxnSpLocks/>
          </p:cNvCxnSpPr>
          <p:nvPr/>
        </p:nvCxnSpPr>
        <p:spPr>
          <a:xfrm flipV="1">
            <a:off x="8452447" y="4479080"/>
            <a:ext cx="0" cy="124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8DDBAF84-6BE3-4806-A2FE-35604247D237}"/>
              </a:ext>
            </a:extLst>
          </p:cNvPr>
          <p:cNvCxnSpPr>
            <a:cxnSpLocks/>
          </p:cNvCxnSpPr>
          <p:nvPr/>
        </p:nvCxnSpPr>
        <p:spPr>
          <a:xfrm>
            <a:off x="8452447" y="5157260"/>
            <a:ext cx="23749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0309C939-FA85-4657-B03D-D06730DF053B}"/>
                  </a:ext>
                </a:extLst>
              </p:cNvPr>
              <p:cNvSpPr txBox="1"/>
              <p:nvPr/>
            </p:nvSpPr>
            <p:spPr>
              <a:xfrm>
                <a:off x="7918839" y="4258383"/>
                <a:ext cx="5559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0309C939-FA85-4657-B03D-D06730DF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39" y="4258383"/>
                <a:ext cx="555921" cy="246221"/>
              </a:xfrm>
              <a:prstGeom prst="rect">
                <a:avLst/>
              </a:prstGeom>
              <a:blipFill>
                <a:blip r:embed="rId13"/>
                <a:stretch>
                  <a:fillRect l="-4396" r="-43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6F915807-4E6D-48A6-B145-35E750F33C6B}"/>
                  </a:ext>
                </a:extLst>
              </p:cNvPr>
              <p:cNvSpPr txBox="1"/>
              <p:nvPr/>
            </p:nvSpPr>
            <p:spPr>
              <a:xfrm>
                <a:off x="10733988" y="5287261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6F915807-4E6D-48A6-B145-35E750F3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988" y="5287261"/>
                <a:ext cx="161711" cy="246221"/>
              </a:xfrm>
              <a:prstGeom prst="rect">
                <a:avLst/>
              </a:prstGeom>
              <a:blipFill>
                <a:blip r:embed="rId14"/>
                <a:stretch>
                  <a:fillRect l="-19231" r="-15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A35C5A85-C4F0-41BB-B785-CEB64136C4ED}"/>
                  </a:ext>
                </a:extLst>
              </p:cNvPr>
              <p:cNvSpPr txBox="1"/>
              <p:nvPr/>
            </p:nvSpPr>
            <p:spPr>
              <a:xfrm>
                <a:off x="8235439" y="4991296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A35C5A85-C4F0-41BB-B785-CEB64136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439" y="4991296"/>
                <a:ext cx="160300" cy="246221"/>
              </a:xfrm>
              <a:prstGeom prst="rect">
                <a:avLst/>
              </a:prstGeom>
              <a:blipFill>
                <a:blip r:embed="rId1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23455C12-F4FD-455D-821A-9218721C9611}"/>
              </a:ext>
            </a:extLst>
          </p:cNvPr>
          <p:cNvCxnSpPr>
            <a:cxnSpLocks/>
          </p:cNvCxnSpPr>
          <p:nvPr/>
        </p:nvCxnSpPr>
        <p:spPr>
          <a:xfrm flipV="1">
            <a:off x="5036786" y="2082518"/>
            <a:ext cx="0" cy="1392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8A650538-146A-47BB-A3FF-B6F103881717}"/>
              </a:ext>
            </a:extLst>
          </p:cNvPr>
          <p:cNvCxnSpPr>
            <a:cxnSpLocks/>
          </p:cNvCxnSpPr>
          <p:nvPr/>
        </p:nvCxnSpPr>
        <p:spPr>
          <a:xfrm>
            <a:off x="5036786" y="3475058"/>
            <a:ext cx="23749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7503BDE0-14F6-4AD6-A9F2-9E6734A93849}"/>
              </a:ext>
            </a:extLst>
          </p:cNvPr>
          <p:cNvCxnSpPr>
            <a:cxnSpLocks/>
          </p:cNvCxnSpPr>
          <p:nvPr/>
        </p:nvCxnSpPr>
        <p:spPr>
          <a:xfrm>
            <a:off x="5380703" y="5157260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C4278A9B-AFAF-4E11-A989-435A18777C74}"/>
              </a:ext>
            </a:extLst>
          </p:cNvPr>
          <p:cNvCxnSpPr>
            <a:cxnSpLocks/>
          </p:cNvCxnSpPr>
          <p:nvPr/>
        </p:nvCxnSpPr>
        <p:spPr>
          <a:xfrm>
            <a:off x="5547235" y="5145829"/>
            <a:ext cx="0" cy="344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58E852F-D02A-4847-B9C3-1640D4E68EE0}"/>
              </a:ext>
            </a:extLst>
          </p:cNvPr>
          <p:cNvCxnSpPr>
            <a:cxnSpLocks/>
          </p:cNvCxnSpPr>
          <p:nvPr/>
        </p:nvCxnSpPr>
        <p:spPr>
          <a:xfrm>
            <a:off x="5712335" y="5151271"/>
            <a:ext cx="0" cy="126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711B99A7-ECA1-4567-8CB5-595FBC4F51F7}"/>
              </a:ext>
            </a:extLst>
          </p:cNvPr>
          <p:cNvCxnSpPr>
            <a:cxnSpLocks/>
          </p:cNvCxnSpPr>
          <p:nvPr/>
        </p:nvCxnSpPr>
        <p:spPr>
          <a:xfrm>
            <a:off x="5937094" y="5145829"/>
            <a:ext cx="0" cy="208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0879FD11-931A-4712-8DED-728FE1437A79}"/>
              </a:ext>
            </a:extLst>
          </p:cNvPr>
          <p:cNvCxnSpPr>
            <a:cxnSpLocks/>
          </p:cNvCxnSpPr>
          <p:nvPr/>
        </p:nvCxnSpPr>
        <p:spPr>
          <a:xfrm>
            <a:off x="6053293" y="5155355"/>
            <a:ext cx="0" cy="4356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F1A8E606-D218-4FA5-A578-42D0426B9035}"/>
              </a:ext>
            </a:extLst>
          </p:cNvPr>
          <p:cNvCxnSpPr>
            <a:cxnSpLocks/>
          </p:cNvCxnSpPr>
          <p:nvPr/>
        </p:nvCxnSpPr>
        <p:spPr>
          <a:xfrm>
            <a:off x="6270980" y="5159166"/>
            <a:ext cx="0" cy="128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52563446-4F31-48E4-8DE0-AA8143F63B62}"/>
              </a:ext>
            </a:extLst>
          </p:cNvPr>
          <p:cNvCxnSpPr>
            <a:cxnSpLocks/>
          </p:cNvCxnSpPr>
          <p:nvPr/>
        </p:nvCxnSpPr>
        <p:spPr>
          <a:xfrm>
            <a:off x="6388069" y="5153449"/>
            <a:ext cx="0" cy="208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929E90A1-0446-4251-808B-0864C8357DC6}"/>
              </a:ext>
            </a:extLst>
          </p:cNvPr>
          <p:cNvCxnSpPr>
            <a:cxnSpLocks/>
          </p:cNvCxnSpPr>
          <p:nvPr/>
        </p:nvCxnSpPr>
        <p:spPr>
          <a:xfrm>
            <a:off x="6468807" y="5153449"/>
            <a:ext cx="0" cy="336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6F2BF198-938A-4255-B966-56827F358BD1}"/>
              </a:ext>
            </a:extLst>
          </p:cNvPr>
          <p:cNvCxnSpPr>
            <a:cxnSpLocks/>
          </p:cNvCxnSpPr>
          <p:nvPr/>
        </p:nvCxnSpPr>
        <p:spPr>
          <a:xfrm>
            <a:off x="6633907" y="5153449"/>
            <a:ext cx="0" cy="987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E7BAF548-F9B6-4D27-B5C6-E00AF99DE0A1}"/>
              </a:ext>
            </a:extLst>
          </p:cNvPr>
          <p:cNvCxnSpPr>
            <a:cxnSpLocks/>
          </p:cNvCxnSpPr>
          <p:nvPr/>
        </p:nvCxnSpPr>
        <p:spPr>
          <a:xfrm>
            <a:off x="6865792" y="5153449"/>
            <a:ext cx="0" cy="2947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007C7E58-2928-4833-A6A0-A0C63D87390B}"/>
              </a:ext>
            </a:extLst>
          </p:cNvPr>
          <p:cNvCxnSpPr>
            <a:cxnSpLocks/>
          </p:cNvCxnSpPr>
          <p:nvPr/>
        </p:nvCxnSpPr>
        <p:spPr>
          <a:xfrm flipV="1">
            <a:off x="5194127" y="1858056"/>
            <a:ext cx="1752883" cy="10640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ipse 151">
            <a:extLst>
              <a:ext uri="{FF2B5EF4-FFF2-40B4-BE49-F238E27FC236}">
                <a16:creationId xmlns:a16="http://schemas.microsoft.com/office/drawing/2014/main" id="{065B5572-C27F-4EDD-AEC4-E618A39C358B}"/>
              </a:ext>
            </a:extLst>
          </p:cNvPr>
          <p:cNvSpPr/>
          <p:nvPr/>
        </p:nvSpPr>
        <p:spPr>
          <a:xfrm>
            <a:off x="5363241" y="2997687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F756DCE2-7013-42B4-9C6B-852CE14AB037}"/>
              </a:ext>
            </a:extLst>
          </p:cNvPr>
          <p:cNvSpPr/>
          <p:nvPr/>
        </p:nvSpPr>
        <p:spPr>
          <a:xfrm>
            <a:off x="5547235" y="3040046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814F5FAF-92E2-4439-9887-1E25483FD801}"/>
              </a:ext>
            </a:extLst>
          </p:cNvPr>
          <p:cNvSpPr/>
          <p:nvPr/>
        </p:nvSpPr>
        <p:spPr>
          <a:xfrm>
            <a:off x="5666400" y="2834171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995B6F52-1F76-43B9-BDBC-5E3CAB505FE2}"/>
              </a:ext>
            </a:extLst>
          </p:cNvPr>
          <p:cNvSpPr/>
          <p:nvPr/>
        </p:nvSpPr>
        <p:spPr>
          <a:xfrm>
            <a:off x="5855876" y="2774405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CF1AC38B-538F-4D65-ABA0-62F37AB3E953}"/>
              </a:ext>
            </a:extLst>
          </p:cNvPr>
          <p:cNvSpPr/>
          <p:nvPr/>
        </p:nvSpPr>
        <p:spPr>
          <a:xfrm>
            <a:off x="5979503" y="2794258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CBF17F76-7A6C-44B9-82EA-91045018434A}"/>
              </a:ext>
            </a:extLst>
          </p:cNvPr>
          <p:cNvSpPr/>
          <p:nvPr/>
        </p:nvSpPr>
        <p:spPr>
          <a:xfrm>
            <a:off x="6192302" y="2428801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3B64FDA8-67F3-4FA8-B4F5-3D14D41E1BA5}"/>
              </a:ext>
            </a:extLst>
          </p:cNvPr>
          <p:cNvSpPr/>
          <p:nvPr/>
        </p:nvSpPr>
        <p:spPr>
          <a:xfrm>
            <a:off x="6341141" y="2386565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3CD5DF10-CCF5-4DCD-9EDA-F6F8C4739417}"/>
              </a:ext>
            </a:extLst>
          </p:cNvPr>
          <p:cNvSpPr/>
          <p:nvPr/>
        </p:nvSpPr>
        <p:spPr>
          <a:xfrm>
            <a:off x="6468807" y="2421371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A7AA8715-DF63-4493-BBFB-6C50FF7D25B0}"/>
              </a:ext>
            </a:extLst>
          </p:cNvPr>
          <p:cNvSpPr/>
          <p:nvPr/>
        </p:nvSpPr>
        <p:spPr>
          <a:xfrm>
            <a:off x="6633907" y="2182666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DB4282C5-8DF0-4DE2-B5D1-A4111012F816}"/>
              </a:ext>
            </a:extLst>
          </p:cNvPr>
          <p:cNvSpPr/>
          <p:nvPr/>
        </p:nvSpPr>
        <p:spPr>
          <a:xfrm>
            <a:off x="6865792" y="2138948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B9421473-9FC7-497E-8DB5-2F27D9F7CBE7}"/>
                  </a:ext>
                </a:extLst>
              </p:cNvPr>
              <p:cNvSpPr txBox="1"/>
              <p:nvPr/>
            </p:nvSpPr>
            <p:spPr>
              <a:xfrm>
                <a:off x="8170432" y="1960466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B9421473-9FC7-497E-8DB5-2F27D9F7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32" y="1960466"/>
                <a:ext cx="165430" cy="246221"/>
              </a:xfrm>
              <a:prstGeom prst="rect">
                <a:avLst/>
              </a:prstGeom>
              <a:blipFill>
                <a:blip r:embed="rId16"/>
                <a:stretch>
                  <a:fillRect l="-29630" r="-25926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9B369E4B-99DA-4ED7-8155-9A94BCACFE2D}"/>
                  </a:ext>
                </a:extLst>
              </p:cNvPr>
              <p:cNvSpPr txBox="1"/>
              <p:nvPr/>
            </p:nvSpPr>
            <p:spPr>
              <a:xfrm>
                <a:off x="10767633" y="3526994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9B369E4B-99DA-4ED7-8155-9A94BCAC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633" y="3526994"/>
                <a:ext cx="161711" cy="246221"/>
              </a:xfrm>
              <a:prstGeom prst="rect">
                <a:avLst/>
              </a:prstGeom>
              <a:blipFill>
                <a:blip r:embed="rId17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34E84057-1185-469A-A687-9F4A47D6A597}"/>
              </a:ext>
            </a:extLst>
          </p:cNvPr>
          <p:cNvCxnSpPr>
            <a:cxnSpLocks/>
          </p:cNvCxnSpPr>
          <p:nvPr/>
        </p:nvCxnSpPr>
        <p:spPr>
          <a:xfrm flipV="1">
            <a:off x="8431694" y="2091431"/>
            <a:ext cx="0" cy="1392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C391AAF7-4B09-467E-B5C9-044AE5DDE2AC}"/>
              </a:ext>
            </a:extLst>
          </p:cNvPr>
          <p:cNvCxnSpPr>
            <a:cxnSpLocks/>
          </p:cNvCxnSpPr>
          <p:nvPr/>
        </p:nvCxnSpPr>
        <p:spPr>
          <a:xfrm>
            <a:off x="8431694" y="3483971"/>
            <a:ext cx="23749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158FF3AB-5302-4330-8AAC-78083FD3366C}"/>
              </a:ext>
            </a:extLst>
          </p:cNvPr>
          <p:cNvCxnSpPr>
            <a:cxnSpLocks/>
          </p:cNvCxnSpPr>
          <p:nvPr/>
        </p:nvCxnSpPr>
        <p:spPr>
          <a:xfrm flipV="1">
            <a:off x="8589035" y="1866969"/>
            <a:ext cx="1752883" cy="10640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ipse 177">
            <a:extLst>
              <a:ext uri="{FF2B5EF4-FFF2-40B4-BE49-F238E27FC236}">
                <a16:creationId xmlns:a16="http://schemas.microsoft.com/office/drawing/2014/main" id="{0611D171-3B8F-431C-AB43-5688AB09A67E}"/>
              </a:ext>
            </a:extLst>
          </p:cNvPr>
          <p:cNvSpPr/>
          <p:nvPr/>
        </p:nvSpPr>
        <p:spPr>
          <a:xfrm>
            <a:off x="8629039" y="2761267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84E71558-592D-4239-BEB8-C939B1DD9F64}"/>
              </a:ext>
            </a:extLst>
          </p:cNvPr>
          <p:cNvSpPr/>
          <p:nvPr/>
        </p:nvSpPr>
        <p:spPr>
          <a:xfrm>
            <a:off x="8813033" y="2803626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2482EC2C-3039-4894-96C0-03D664EFDC20}"/>
              </a:ext>
            </a:extLst>
          </p:cNvPr>
          <p:cNvSpPr/>
          <p:nvPr/>
        </p:nvSpPr>
        <p:spPr>
          <a:xfrm>
            <a:off x="8932198" y="2597751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16911110-39BD-4E8C-9F7C-BC6D4E856681}"/>
              </a:ext>
            </a:extLst>
          </p:cNvPr>
          <p:cNvSpPr/>
          <p:nvPr/>
        </p:nvSpPr>
        <p:spPr>
          <a:xfrm>
            <a:off x="9121674" y="2537985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71F355AB-2CD5-4D99-8A0A-33E523CB4B88}"/>
              </a:ext>
            </a:extLst>
          </p:cNvPr>
          <p:cNvSpPr/>
          <p:nvPr/>
        </p:nvSpPr>
        <p:spPr>
          <a:xfrm>
            <a:off x="9245301" y="2557838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6DEAA013-E6A0-431B-AE99-840164ED9EA2}"/>
              </a:ext>
            </a:extLst>
          </p:cNvPr>
          <p:cNvSpPr/>
          <p:nvPr/>
        </p:nvSpPr>
        <p:spPr>
          <a:xfrm>
            <a:off x="9411094" y="2495749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AC104B8A-DB7C-41F0-BD77-1EC817BD5C60}"/>
              </a:ext>
            </a:extLst>
          </p:cNvPr>
          <p:cNvSpPr/>
          <p:nvPr/>
        </p:nvSpPr>
        <p:spPr>
          <a:xfrm>
            <a:off x="9503906" y="2639987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D048C1FD-D159-423C-8B09-27B0E69E6FF0}"/>
              </a:ext>
            </a:extLst>
          </p:cNvPr>
          <p:cNvSpPr/>
          <p:nvPr/>
        </p:nvSpPr>
        <p:spPr>
          <a:xfrm>
            <a:off x="9639897" y="2476179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82E9B56B-12D7-4885-843C-D42D0590BDD1}"/>
              </a:ext>
            </a:extLst>
          </p:cNvPr>
          <p:cNvSpPr/>
          <p:nvPr/>
        </p:nvSpPr>
        <p:spPr>
          <a:xfrm>
            <a:off x="9795288" y="2513273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9E7E6229-D5DE-4CF2-8639-C1325E5ECAC9}"/>
              </a:ext>
            </a:extLst>
          </p:cNvPr>
          <p:cNvSpPr/>
          <p:nvPr/>
        </p:nvSpPr>
        <p:spPr>
          <a:xfrm>
            <a:off x="9916379" y="2654594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EFE9FF5E-A225-4A8D-BCC3-0290DAE84D55}"/>
              </a:ext>
            </a:extLst>
          </p:cNvPr>
          <p:cNvSpPr/>
          <p:nvPr/>
        </p:nvSpPr>
        <p:spPr>
          <a:xfrm>
            <a:off x="10033846" y="2429362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2D41B55E-EC34-4A21-82E5-E68DC8DDA545}"/>
              </a:ext>
            </a:extLst>
          </p:cNvPr>
          <p:cNvSpPr/>
          <p:nvPr/>
        </p:nvSpPr>
        <p:spPr>
          <a:xfrm>
            <a:off x="10148264" y="2602851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7D84B9D5-8F48-4822-BB1D-A48778F56DF6}"/>
              </a:ext>
            </a:extLst>
          </p:cNvPr>
          <p:cNvSpPr/>
          <p:nvPr/>
        </p:nvSpPr>
        <p:spPr>
          <a:xfrm>
            <a:off x="10293883" y="2488863"/>
            <a:ext cx="81218" cy="8447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849E037C-6FBE-4E8C-A697-B88D6B694336}"/>
              </a:ext>
            </a:extLst>
          </p:cNvPr>
          <p:cNvCxnSpPr>
            <a:cxnSpLocks/>
          </p:cNvCxnSpPr>
          <p:nvPr/>
        </p:nvCxnSpPr>
        <p:spPr>
          <a:xfrm>
            <a:off x="8629039" y="5078924"/>
            <a:ext cx="0" cy="6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0ED5E2E1-702D-402B-B02C-8503A83596C6}"/>
              </a:ext>
            </a:extLst>
          </p:cNvPr>
          <p:cNvCxnSpPr>
            <a:cxnSpLocks/>
          </p:cNvCxnSpPr>
          <p:nvPr/>
        </p:nvCxnSpPr>
        <p:spPr>
          <a:xfrm>
            <a:off x="8808575" y="5153449"/>
            <a:ext cx="0" cy="6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25B396C8-0160-4511-B453-BEEAC63CED19}"/>
              </a:ext>
            </a:extLst>
          </p:cNvPr>
          <p:cNvCxnSpPr>
            <a:cxnSpLocks/>
          </p:cNvCxnSpPr>
          <p:nvPr/>
        </p:nvCxnSpPr>
        <p:spPr>
          <a:xfrm>
            <a:off x="8932198" y="5078924"/>
            <a:ext cx="0" cy="6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BA0BCA8A-DDB2-432C-91E6-A25CA1DF97BE}"/>
              </a:ext>
            </a:extLst>
          </p:cNvPr>
          <p:cNvCxnSpPr>
            <a:cxnSpLocks/>
          </p:cNvCxnSpPr>
          <p:nvPr/>
        </p:nvCxnSpPr>
        <p:spPr>
          <a:xfrm>
            <a:off x="9079039" y="5114165"/>
            <a:ext cx="0" cy="6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23F9B0D2-ED23-407D-BA94-8133DD37A407}"/>
              </a:ext>
            </a:extLst>
          </p:cNvPr>
          <p:cNvCxnSpPr>
            <a:cxnSpLocks/>
          </p:cNvCxnSpPr>
          <p:nvPr/>
        </p:nvCxnSpPr>
        <p:spPr>
          <a:xfrm>
            <a:off x="9187102" y="5147461"/>
            <a:ext cx="0" cy="6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81C66307-E688-4816-A9E1-24AC04F179FC}"/>
              </a:ext>
            </a:extLst>
          </p:cNvPr>
          <p:cNvCxnSpPr>
            <a:cxnSpLocks/>
          </p:cNvCxnSpPr>
          <p:nvPr/>
        </p:nvCxnSpPr>
        <p:spPr>
          <a:xfrm>
            <a:off x="9377755" y="5155355"/>
            <a:ext cx="0" cy="6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AFC5DD59-2A0B-4E96-8EFB-E3426A133C6A}"/>
              </a:ext>
            </a:extLst>
          </p:cNvPr>
          <p:cNvCxnSpPr>
            <a:cxnSpLocks/>
          </p:cNvCxnSpPr>
          <p:nvPr/>
        </p:nvCxnSpPr>
        <p:spPr>
          <a:xfrm>
            <a:off x="9503906" y="5153449"/>
            <a:ext cx="0" cy="2947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8733EE5F-6607-47B3-B114-7223FE4EDDED}"/>
              </a:ext>
            </a:extLst>
          </p:cNvPr>
          <p:cNvCxnSpPr>
            <a:cxnSpLocks/>
          </p:cNvCxnSpPr>
          <p:nvPr/>
        </p:nvCxnSpPr>
        <p:spPr>
          <a:xfrm>
            <a:off x="9637853" y="5139861"/>
            <a:ext cx="2044" cy="1473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B7828443-DD3F-43A8-8DAC-A17381B10518}"/>
              </a:ext>
            </a:extLst>
          </p:cNvPr>
          <p:cNvCxnSpPr>
            <a:cxnSpLocks/>
          </p:cNvCxnSpPr>
          <p:nvPr/>
        </p:nvCxnSpPr>
        <p:spPr>
          <a:xfrm>
            <a:off x="9801463" y="5156350"/>
            <a:ext cx="0" cy="4079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40F97D2F-F477-4902-9F65-75AC426EE01E}"/>
              </a:ext>
            </a:extLst>
          </p:cNvPr>
          <p:cNvCxnSpPr>
            <a:cxnSpLocks/>
          </p:cNvCxnSpPr>
          <p:nvPr/>
        </p:nvCxnSpPr>
        <p:spPr>
          <a:xfrm>
            <a:off x="9941840" y="5139861"/>
            <a:ext cx="0" cy="566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467327FD-85A9-457E-8B61-FCD3B6DCDEDE}"/>
              </a:ext>
            </a:extLst>
          </p:cNvPr>
          <p:cNvCxnSpPr>
            <a:cxnSpLocks/>
          </p:cNvCxnSpPr>
          <p:nvPr/>
        </p:nvCxnSpPr>
        <p:spPr>
          <a:xfrm>
            <a:off x="10148264" y="5162910"/>
            <a:ext cx="0" cy="327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DB0FEC05-4C46-4B52-8155-67ABEE195EAE}"/>
              </a:ext>
            </a:extLst>
          </p:cNvPr>
          <p:cNvCxnSpPr>
            <a:cxnSpLocks/>
          </p:cNvCxnSpPr>
          <p:nvPr/>
        </p:nvCxnSpPr>
        <p:spPr>
          <a:xfrm>
            <a:off x="10341918" y="5162910"/>
            <a:ext cx="0" cy="70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46EA3767-409F-4113-895E-3AC6E6FF55C3}"/>
              </a:ext>
            </a:extLst>
          </p:cNvPr>
          <p:cNvCxnSpPr>
            <a:cxnSpLocks/>
          </p:cNvCxnSpPr>
          <p:nvPr/>
        </p:nvCxnSpPr>
        <p:spPr>
          <a:xfrm>
            <a:off x="10528824" y="5139861"/>
            <a:ext cx="0" cy="70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5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97" grpId="0"/>
      <p:bldP spid="104" grpId="0"/>
      <p:bldP spid="107" grpId="0"/>
      <p:bldP spid="123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3" grpId="0"/>
      <p:bldP spid="164" grpId="0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ángulo 90">
            <a:extLst>
              <a:ext uri="{FF2B5EF4-FFF2-40B4-BE49-F238E27FC236}">
                <a16:creationId xmlns:a16="http://schemas.microsoft.com/office/drawing/2014/main" id="{7FC38E6F-EDB2-4633-A52D-ACDA9E41F059}"/>
              </a:ext>
            </a:extLst>
          </p:cNvPr>
          <p:cNvSpPr/>
          <p:nvPr/>
        </p:nvSpPr>
        <p:spPr>
          <a:xfrm>
            <a:off x="6866908" y="3950849"/>
            <a:ext cx="4782362" cy="24240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¿Con qué datos evalúo mi modelo?</a:t>
            </a:r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849C0A77-D886-4686-9AE8-E0109E41DBCA}"/>
              </a:ext>
            </a:extLst>
          </p:cNvPr>
          <p:cNvSpPr/>
          <p:nvPr/>
        </p:nvSpPr>
        <p:spPr>
          <a:xfrm>
            <a:off x="2645229" y="2128480"/>
            <a:ext cx="1349828" cy="1658257"/>
          </a:xfrm>
          <a:prstGeom prst="can">
            <a:avLst>
              <a:gd name="adj" fmla="val 239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F6024E61-FEDB-457F-BB34-85619A427341}"/>
              </a:ext>
            </a:extLst>
          </p:cNvPr>
          <p:cNvSpPr/>
          <p:nvPr/>
        </p:nvSpPr>
        <p:spPr>
          <a:xfrm>
            <a:off x="2645229" y="2665507"/>
            <a:ext cx="1349828" cy="1121229"/>
          </a:xfrm>
          <a:prstGeom prst="can">
            <a:avLst>
              <a:gd name="adj" fmla="val 2392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8296F2C3-BAD9-4521-A365-152349D33712}"/>
              </a:ext>
            </a:extLst>
          </p:cNvPr>
          <p:cNvSpPr/>
          <p:nvPr/>
        </p:nvSpPr>
        <p:spPr>
          <a:xfrm>
            <a:off x="2645229" y="2128478"/>
            <a:ext cx="1349828" cy="798287"/>
          </a:xfrm>
          <a:prstGeom prst="can">
            <a:avLst>
              <a:gd name="adj" fmla="val 404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3FF8D5FF-9E10-4053-B3BA-4209ED819C20}"/>
              </a:ext>
            </a:extLst>
          </p:cNvPr>
          <p:cNvSpPr/>
          <p:nvPr/>
        </p:nvSpPr>
        <p:spPr>
          <a:xfrm rot="10800000">
            <a:off x="2295071" y="2857822"/>
            <a:ext cx="232228" cy="7982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FD3589-348E-41DA-9A60-17A15EA857BA}"/>
              </a:ext>
            </a:extLst>
          </p:cNvPr>
          <p:cNvSpPr txBox="1"/>
          <p:nvPr/>
        </p:nvSpPr>
        <p:spPr>
          <a:xfrm>
            <a:off x="731156" y="3071335"/>
            <a:ext cx="15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Set de entrenamiento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3B8F5C-E053-4CD1-820C-1140F5F6DE73}"/>
              </a:ext>
            </a:extLst>
          </p:cNvPr>
          <p:cNvSpPr txBox="1"/>
          <p:nvPr/>
        </p:nvSpPr>
        <p:spPr>
          <a:xfrm>
            <a:off x="2733220" y="1690688"/>
            <a:ext cx="117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Datos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FF94225A-4222-467A-960D-27BB32648B47}"/>
              </a:ext>
            </a:extLst>
          </p:cNvPr>
          <p:cNvSpPr/>
          <p:nvPr/>
        </p:nvSpPr>
        <p:spPr>
          <a:xfrm rot="10800000">
            <a:off x="2295069" y="2242978"/>
            <a:ext cx="232230" cy="56928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3E1ADA1-E1F8-4867-8E4F-AC87D96A09DF}"/>
              </a:ext>
            </a:extLst>
          </p:cNvPr>
          <p:cNvCxnSpPr/>
          <p:nvPr/>
        </p:nvCxnSpPr>
        <p:spPr>
          <a:xfrm>
            <a:off x="3320143" y="3943897"/>
            <a:ext cx="0" cy="522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75F86BCE-C981-4A7A-8994-B010A940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3" y="4732613"/>
            <a:ext cx="3087979" cy="1940682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E2B09C8-ACA6-4860-BF57-C336F6F09CFE}"/>
              </a:ext>
            </a:extLst>
          </p:cNvPr>
          <p:cNvCxnSpPr>
            <a:cxnSpLocks/>
          </p:cNvCxnSpPr>
          <p:nvPr/>
        </p:nvCxnSpPr>
        <p:spPr>
          <a:xfrm>
            <a:off x="4169229" y="2496231"/>
            <a:ext cx="4712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8EF142D-D3B5-4617-A423-EDD765FB89C7}"/>
              </a:ext>
            </a:extLst>
          </p:cNvPr>
          <p:cNvSpPr txBox="1"/>
          <p:nvPr/>
        </p:nvSpPr>
        <p:spPr>
          <a:xfrm>
            <a:off x="732389" y="2315589"/>
            <a:ext cx="117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Set de test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7A50E586-0FC8-436A-869A-42A3ECC74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15" y="2010999"/>
            <a:ext cx="2802772" cy="1761440"/>
          </a:xfrm>
          <a:prstGeom prst="rect">
            <a:avLst/>
          </a:prstGeom>
        </p:spPr>
      </p:pic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F1929FD7-A8B6-4E6E-A7FB-F21BEA371EBB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 flipV="1">
            <a:off x="4864132" y="3772439"/>
            <a:ext cx="1199969" cy="19305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3199516-E904-447A-A7B6-E19CA513CA17}"/>
              </a:ext>
            </a:extLst>
          </p:cNvPr>
          <p:cNvSpPr txBox="1"/>
          <p:nvPr/>
        </p:nvSpPr>
        <p:spPr>
          <a:xfrm>
            <a:off x="4994669" y="534921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1174D19-3340-496D-AE33-844EE0D449EF}"/>
              </a:ext>
            </a:extLst>
          </p:cNvPr>
          <p:cNvSpPr/>
          <p:nvPr/>
        </p:nvSpPr>
        <p:spPr>
          <a:xfrm>
            <a:off x="6182724" y="2125499"/>
            <a:ext cx="132143" cy="1174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6185F21-2162-4DE6-9D0D-238E5E56ABFB}"/>
              </a:ext>
            </a:extLst>
          </p:cNvPr>
          <p:cNvSpPr/>
          <p:nvPr/>
        </p:nvSpPr>
        <p:spPr>
          <a:xfrm>
            <a:off x="6248795" y="2663427"/>
            <a:ext cx="132143" cy="1174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527E995A-6CBD-4B9A-AA05-397675881117}"/>
              </a:ext>
            </a:extLst>
          </p:cNvPr>
          <p:cNvSpPr/>
          <p:nvPr/>
        </p:nvSpPr>
        <p:spPr>
          <a:xfrm>
            <a:off x="5738826" y="2604687"/>
            <a:ext cx="132143" cy="1174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C92CB1C-6DBE-4D91-BF25-0908D230DCF8}"/>
              </a:ext>
            </a:extLst>
          </p:cNvPr>
          <p:cNvSpPr/>
          <p:nvPr/>
        </p:nvSpPr>
        <p:spPr>
          <a:xfrm>
            <a:off x="5646960" y="3047952"/>
            <a:ext cx="132143" cy="1174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1B75E23-B047-4F56-9481-878F4C5B5EC1}"/>
              </a:ext>
            </a:extLst>
          </p:cNvPr>
          <p:cNvSpPr/>
          <p:nvPr/>
        </p:nvSpPr>
        <p:spPr>
          <a:xfrm>
            <a:off x="5952186" y="2257899"/>
            <a:ext cx="132143" cy="1174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2237F40-2F68-4261-80AF-F64A19B8816D}"/>
              </a:ext>
            </a:extLst>
          </p:cNvPr>
          <p:cNvSpPr/>
          <p:nvPr/>
        </p:nvSpPr>
        <p:spPr>
          <a:xfrm>
            <a:off x="6653226" y="2429052"/>
            <a:ext cx="132143" cy="1174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1ABE793-3B87-4925-B2E9-C53D28028374}"/>
              </a:ext>
            </a:extLst>
          </p:cNvPr>
          <p:cNvSpPr/>
          <p:nvPr/>
        </p:nvSpPr>
        <p:spPr>
          <a:xfrm>
            <a:off x="5190186" y="2868025"/>
            <a:ext cx="132143" cy="1174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4F5003A3-22C8-4668-9353-5E6A786A6CCD}"/>
              </a:ext>
            </a:extLst>
          </p:cNvPr>
          <p:cNvSpPr/>
          <p:nvPr/>
        </p:nvSpPr>
        <p:spPr>
          <a:xfrm>
            <a:off x="5322329" y="3280775"/>
            <a:ext cx="132143" cy="1174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AF88F7B-DD04-4CC0-BC7A-BEBDCB089FA1}"/>
              </a:ext>
            </a:extLst>
          </p:cNvPr>
          <p:cNvCxnSpPr>
            <a:stCxn id="73" idx="4"/>
          </p:cNvCxnSpPr>
          <p:nvPr/>
        </p:nvCxnSpPr>
        <p:spPr>
          <a:xfrm flipH="1">
            <a:off x="6248795" y="2242978"/>
            <a:ext cx="1" cy="3035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D4FA5D9-44E8-4DA1-9117-9D6C1BF30CE4}"/>
              </a:ext>
            </a:extLst>
          </p:cNvPr>
          <p:cNvCxnSpPr>
            <a:cxnSpLocks/>
          </p:cNvCxnSpPr>
          <p:nvPr/>
        </p:nvCxnSpPr>
        <p:spPr>
          <a:xfrm>
            <a:off x="5713031" y="2922132"/>
            <a:ext cx="1" cy="1337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B6539305-5559-481F-B806-38A7BD459C34}"/>
              </a:ext>
            </a:extLst>
          </p:cNvPr>
          <p:cNvCxnSpPr/>
          <p:nvPr/>
        </p:nvCxnSpPr>
        <p:spPr>
          <a:xfrm>
            <a:off x="7487681" y="2538687"/>
            <a:ext cx="330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9F4E45B-1BFF-4218-8592-7FAB719A3A92}"/>
              </a:ext>
            </a:extLst>
          </p:cNvPr>
          <p:cNvSpPr txBox="1"/>
          <p:nvPr/>
        </p:nvSpPr>
        <p:spPr>
          <a:xfrm>
            <a:off x="7924835" y="2354021"/>
            <a:ext cx="17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RMSE, MAE, etc.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689F67E-6A0A-4F74-A990-0FC18E5CA024}"/>
              </a:ext>
            </a:extLst>
          </p:cNvPr>
          <p:cNvSpPr/>
          <p:nvPr/>
        </p:nvSpPr>
        <p:spPr>
          <a:xfrm>
            <a:off x="7535314" y="4017758"/>
            <a:ext cx="353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Validación cruzada de K iteraciones</a:t>
            </a:r>
          </a:p>
        </p:txBody>
      </p:sp>
      <p:sp>
        <p:nvSpPr>
          <p:cNvPr id="92" name="Cilindro 91">
            <a:extLst>
              <a:ext uri="{FF2B5EF4-FFF2-40B4-BE49-F238E27FC236}">
                <a16:creationId xmlns:a16="http://schemas.microsoft.com/office/drawing/2014/main" id="{1B32965B-9A19-4E33-A0F4-64B2EA895101}"/>
              </a:ext>
            </a:extLst>
          </p:cNvPr>
          <p:cNvSpPr/>
          <p:nvPr/>
        </p:nvSpPr>
        <p:spPr>
          <a:xfrm>
            <a:off x="7263979" y="4546604"/>
            <a:ext cx="1381124" cy="1658257"/>
          </a:xfrm>
          <a:prstGeom prst="can">
            <a:avLst>
              <a:gd name="adj" fmla="val 239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ilindro 92">
            <a:extLst>
              <a:ext uri="{FF2B5EF4-FFF2-40B4-BE49-F238E27FC236}">
                <a16:creationId xmlns:a16="http://schemas.microsoft.com/office/drawing/2014/main" id="{39C0218B-25CC-43FD-8CCC-711B560EB114}"/>
              </a:ext>
            </a:extLst>
          </p:cNvPr>
          <p:cNvSpPr/>
          <p:nvPr/>
        </p:nvSpPr>
        <p:spPr>
          <a:xfrm>
            <a:off x="7289354" y="5650102"/>
            <a:ext cx="1338211" cy="519470"/>
          </a:xfrm>
          <a:prstGeom prst="can">
            <a:avLst>
              <a:gd name="adj" fmla="val 4949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ilindro 93">
            <a:extLst>
              <a:ext uri="{FF2B5EF4-FFF2-40B4-BE49-F238E27FC236}">
                <a16:creationId xmlns:a16="http://schemas.microsoft.com/office/drawing/2014/main" id="{43A8019C-D74A-4213-ADD2-62FE35E1F183}"/>
              </a:ext>
            </a:extLst>
          </p:cNvPr>
          <p:cNvSpPr/>
          <p:nvPr/>
        </p:nvSpPr>
        <p:spPr>
          <a:xfrm>
            <a:off x="7289169" y="5564393"/>
            <a:ext cx="1338211" cy="626828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ilindro 99">
            <a:extLst>
              <a:ext uri="{FF2B5EF4-FFF2-40B4-BE49-F238E27FC236}">
                <a16:creationId xmlns:a16="http://schemas.microsoft.com/office/drawing/2014/main" id="{FDEA045C-122C-413F-BF9C-C34753EAD4BF}"/>
              </a:ext>
            </a:extLst>
          </p:cNvPr>
          <p:cNvSpPr/>
          <p:nvPr/>
        </p:nvSpPr>
        <p:spPr>
          <a:xfrm>
            <a:off x="7289354" y="5262633"/>
            <a:ext cx="1338213" cy="588535"/>
          </a:xfrm>
          <a:prstGeom prst="can">
            <a:avLst>
              <a:gd name="adj" fmla="val 4949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Cilindro 103">
            <a:extLst>
              <a:ext uri="{FF2B5EF4-FFF2-40B4-BE49-F238E27FC236}">
                <a16:creationId xmlns:a16="http://schemas.microsoft.com/office/drawing/2014/main" id="{7452F32B-1DE0-4529-A1A0-92A99B413B87}"/>
              </a:ext>
            </a:extLst>
          </p:cNvPr>
          <p:cNvSpPr/>
          <p:nvPr/>
        </p:nvSpPr>
        <p:spPr>
          <a:xfrm>
            <a:off x="7301868" y="5222181"/>
            <a:ext cx="1320076" cy="626828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ilindro 105">
            <a:extLst>
              <a:ext uri="{FF2B5EF4-FFF2-40B4-BE49-F238E27FC236}">
                <a16:creationId xmlns:a16="http://schemas.microsoft.com/office/drawing/2014/main" id="{C6C5B7F2-9F85-49CB-AEB6-B1221FF145E8}"/>
              </a:ext>
            </a:extLst>
          </p:cNvPr>
          <p:cNvSpPr/>
          <p:nvPr/>
        </p:nvSpPr>
        <p:spPr>
          <a:xfrm>
            <a:off x="7289356" y="4918831"/>
            <a:ext cx="1338211" cy="560376"/>
          </a:xfrm>
          <a:prstGeom prst="can">
            <a:avLst>
              <a:gd name="adj" fmla="val 4949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Cilindro 106">
            <a:extLst>
              <a:ext uri="{FF2B5EF4-FFF2-40B4-BE49-F238E27FC236}">
                <a16:creationId xmlns:a16="http://schemas.microsoft.com/office/drawing/2014/main" id="{E895FCFE-93B1-45CC-88F4-303C84DAC574}"/>
              </a:ext>
            </a:extLst>
          </p:cNvPr>
          <p:cNvSpPr/>
          <p:nvPr/>
        </p:nvSpPr>
        <p:spPr>
          <a:xfrm>
            <a:off x="7296059" y="4856932"/>
            <a:ext cx="1325884" cy="626828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ilindro 107">
            <a:extLst>
              <a:ext uri="{FF2B5EF4-FFF2-40B4-BE49-F238E27FC236}">
                <a16:creationId xmlns:a16="http://schemas.microsoft.com/office/drawing/2014/main" id="{09399F76-8699-40B9-AC5C-31FD30A29BE9}"/>
              </a:ext>
            </a:extLst>
          </p:cNvPr>
          <p:cNvSpPr/>
          <p:nvPr/>
        </p:nvSpPr>
        <p:spPr>
          <a:xfrm>
            <a:off x="7289356" y="4556762"/>
            <a:ext cx="1338211" cy="588535"/>
          </a:xfrm>
          <a:prstGeom prst="can">
            <a:avLst>
              <a:gd name="adj" fmla="val 4949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ilindro 108">
            <a:extLst>
              <a:ext uri="{FF2B5EF4-FFF2-40B4-BE49-F238E27FC236}">
                <a16:creationId xmlns:a16="http://schemas.microsoft.com/office/drawing/2014/main" id="{A04E33F1-E8D2-484E-B98C-B338287139A8}"/>
              </a:ext>
            </a:extLst>
          </p:cNvPr>
          <p:cNvSpPr/>
          <p:nvPr/>
        </p:nvSpPr>
        <p:spPr>
          <a:xfrm>
            <a:off x="7289169" y="4535613"/>
            <a:ext cx="1325884" cy="626828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081CC3C-A732-4141-B036-485C29325EBF}"/>
              </a:ext>
            </a:extLst>
          </p:cNvPr>
          <p:cNvSpPr txBox="1"/>
          <p:nvPr/>
        </p:nvSpPr>
        <p:spPr>
          <a:xfrm>
            <a:off x="8904722" y="4968254"/>
            <a:ext cx="2514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El promedio de las evaluaciones es el resultado de nuestro modelo.</a:t>
            </a:r>
          </a:p>
        </p:txBody>
      </p:sp>
    </p:spTree>
    <p:extLst>
      <p:ext uri="{BB962C8B-B14F-4D97-AF65-F5344CB8AC3E}">
        <p14:creationId xmlns:p14="http://schemas.microsoft.com/office/powerpoint/2010/main" val="23218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4" grpId="0" animBg="1"/>
      <p:bldP spid="5" grpId="0" animBg="1"/>
      <p:bldP spid="3" grpId="0" animBg="1"/>
      <p:bldP spid="6" grpId="0"/>
      <p:bldP spid="10" grpId="0" animBg="1"/>
      <p:bldP spid="43" grpId="0"/>
      <p:bldP spid="72" grpId="0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8" grpId="0"/>
      <p:bldP spid="89" grpId="0"/>
      <p:bldP spid="92" grpId="0" animBg="1"/>
      <p:bldP spid="93" grpId="0" animBg="1"/>
      <p:bldP spid="94" grpId="0" animBg="1"/>
      <p:bldP spid="94" grpId="1" animBg="1"/>
      <p:bldP spid="100" grpId="0" animBg="1"/>
      <p:bldP spid="104" grpId="0" animBg="1"/>
      <p:bldP spid="104" grpId="1" animBg="1"/>
      <p:bldP spid="106" grpId="0" animBg="1"/>
      <p:bldP spid="107" grpId="0" animBg="1"/>
      <p:bldP spid="107" grpId="1" animBg="1"/>
      <p:bldP spid="108" grpId="0" animBg="1"/>
      <p:bldP spid="109" grpId="0" animBg="1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¿Cómo afectan los </a:t>
            </a:r>
            <a:r>
              <a:rPr lang="es-MX" i="1" dirty="0" err="1"/>
              <a:t>outliers</a:t>
            </a:r>
            <a:r>
              <a:rPr lang="es-MX" dirty="0"/>
              <a:t> a mi modelo?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76585B2-F99C-4724-83C8-71A2981F901B}"/>
                  </a:ext>
                </a:extLst>
              </p:cNvPr>
              <p:cNvSpPr txBox="1"/>
              <p:nvPr/>
            </p:nvSpPr>
            <p:spPr>
              <a:xfrm>
                <a:off x="1554996" y="16906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76585B2-F99C-4724-83C8-71A2981F9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996" y="1690688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1E91F05-18C3-4337-8E2E-0AD24C2BF14C}"/>
                  </a:ext>
                </a:extLst>
              </p:cNvPr>
              <p:cNvSpPr txBox="1"/>
              <p:nvPr/>
            </p:nvSpPr>
            <p:spPr>
              <a:xfrm>
                <a:off x="5024791" y="493856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1E91F05-18C3-4337-8E2E-0AD24C2B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791" y="4938568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FBC059-6055-4034-81B9-5495CF7B6FF8}"/>
              </a:ext>
            </a:extLst>
          </p:cNvPr>
          <p:cNvCxnSpPr>
            <a:cxnSpLocks/>
          </p:cNvCxnSpPr>
          <p:nvPr/>
        </p:nvCxnSpPr>
        <p:spPr>
          <a:xfrm flipV="1">
            <a:off x="1816258" y="1821654"/>
            <a:ext cx="0" cy="2993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54DD314-FD14-42FC-8D09-9F7A9DBA864C}"/>
              </a:ext>
            </a:extLst>
          </p:cNvPr>
          <p:cNvCxnSpPr>
            <a:cxnSpLocks/>
          </p:cNvCxnSpPr>
          <p:nvPr/>
        </p:nvCxnSpPr>
        <p:spPr>
          <a:xfrm>
            <a:off x="1816258" y="4815559"/>
            <a:ext cx="3369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2B86B16C-7E70-4840-9D89-92C2E0A00856}"/>
              </a:ext>
            </a:extLst>
          </p:cNvPr>
          <p:cNvSpPr/>
          <p:nvPr/>
        </p:nvSpPr>
        <p:spPr>
          <a:xfrm>
            <a:off x="3505720" y="3670287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7D8B2B-8C8B-4C6F-82D3-FA54C811ECD9}"/>
              </a:ext>
            </a:extLst>
          </p:cNvPr>
          <p:cNvSpPr/>
          <p:nvPr/>
        </p:nvSpPr>
        <p:spPr>
          <a:xfrm>
            <a:off x="3689714" y="3712646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2F1312-F6DD-459B-A8AF-292EF1F76A5D}"/>
              </a:ext>
            </a:extLst>
          </p:cNvPr>
          <p:cNvSpPr/>
          <p:nvPr/>
        </p:nvSpPr>
        <p:spPr>
          <a:xfrm>
            <a:off x="3808879" y="3506771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7937C47-B74A-4F85-B1C2-BADAD4BC3082}"/>
              </a:ext>
            </a:extLst>
          </p:cNvPr>
          <p:cNvSpPr/>
          <p:nvPr/>
        </p:nvSpPr>
        <p:spPr>
          <a:xfrm>
            <a:off x="3998355" y="3447005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741B77D-2F45-4F20-BE02-DD603048A315}"/>
              </a:ext>
            </a:extLst>
          </p:cNvPr>
          <p:cNvSpPr/>
          <p:nvPr/>
        </p:nvSpPr>
        <p:spPr>
          <a:xfrm>
            <a:off x="4121982" y="3466858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626915D-BAE3-4BBB-ADD9-45EFBEE79389}"/>
              </a:ext>
            </a:extLst>
          </p:cNvPr>
          <p:cNvSpPr/>
          <p:nvPr/>
        </p:nvSpPr>
        <p:spPr>
          <a:xfrm>
            <a:off x="4334781" y="3101401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238934E-4BCB-4D15-99F7-82D0E6C8DF07}"/>
              </a:ext>
            </a:extLst>
          </p:cNvPr>
          <p:cNvSpPr/>
          <p:nvPr/>
        </p:nvSpPr>
        <p:spPr>
          <a:xfrm>
            <a:off x="4483620" y="3059165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9B4F31E-D179-464B-A8EB-A009699E083C}"/>
              </a:ext>
            </a:extLst>
          </p:cNvPr>
          <p:cNvSpPr/>
          <p:nvPr/>
        </p:nvSpPr>
        <p:spPr>
          <a:xfrm>
            <a:off x="4611286" y="3093971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0EE460-4CF4-4F94-8325-C161ACE4C877}"/>
              </a:ext>
            </a:extLst>
          </p:cNvPr>
          <p:cNvSpPr/>
          <p:nvPr/>
        </p:nvSpPr>
        <p:spPr>
          <a:xfrm>
            <a:off x="4776386" y="2855266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E29E596-9E81-4A24-BB36-E630F0A772BF}"/>
              </a:ext>
            </a:extLst>
          </p:cNvPr>
          <p:cNvSpPr/>
          <p:nvPr/>
        </p:nvSpPr>
        <p:spPr>
          <a:xfrm>
            <a:off x="5008271" y="2811548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BE16657-9F2F-4729-A2B8-55A07F91EABD}"/>
              </a:ext>
            </a:extLst>
          </p:cNvPr>
          <p:cNvSpPr/>
          <p:nvPr/>
        </p:nvSpPr>
        <p:spPr>
          <a:xfrm>
            <a:off x="2359655" y="1963475"/>
            <a:ext cx="94064" cy="11366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612106C-F8D7-437C-A927-4CEED64A738F}"/>
              </a:ext>
            </a:extLst>
          </p:cNvPr>
          <p:cNvCxnSpPr>
            <a:cxnSpLocks/>
          </p:cNvCxnSpPr>
          <p:nvPr/>
        </p:nvCxnSpPr>
        <p:spPr>
          <a:xfrm flipH="1">
            <a:off x="2276475" y="3156977"/>
            <a:ext cx="2938099" cy="42354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217A114C-BD42-425A-93B3-3D59F600FE13}"/>
                  </a:ext>
                </a:extLst>
              </p:cNvPr>
              <p:cNvSpPr/>
              <p:nvPr/>
            </p:nvSpPr>
            <p:spPr>
              <a:xfrm>
                <a:off x="1933757" y="5052517"/>
                <a:ext cx="305699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217A114C-BD42-425A-93B3-3D59F600F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57" y="5052517"/>
                <a:ext cx="3056991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610288F-5E3C-45EA-B8D9-A2AEC4F1361A}"/>
              </a:ext>
            </a:extLst>
          </p:cNvPr>
          <p:cNvCxnSpPr>
            <a:cxnSpLocks/>
          </p:cNvCxnSpPr>
          <p:nvPr/>
        </p:nvCxnSpPr>
        <p:spPr>
          <a:xfrm flipH="1">
            <a:off x="2465411" y="2644212"/>
            <a:ext cx="2749163" cy="19668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30A8E36-8E5E-46B8-A990-B42E5A8A5C8C}"/>
              </a:ext>
            </a:extLst>
          </p:cNvPr>
          <p:cNvSpPr/>
          <p:nvPr/>
        </p:nvSpPr>
        <p:spPr>
          <a:xfrm>
            <a:off x="6306714" y="1963474"/>
            <a:ext cx="4847341" cy="3925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0E97C321-B24C-4507-90D3-79B5C0508361}"/>
                  </a:ext>
                </a:extLst>
              </p:cNvPr>
              <p:cNvSpPr/>
              <p:nvPr/>
            </p:nvSpPr>
            <p:spPr>
              <a:xfrm>
                <a:off x="7407295" y="4210656"/>
                <a:ext cx="2580568" cy="784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0E97C321-B24C-4507-90D3-79B5C0508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295" y="4210656"/>
                <a:ext cx="2580568" cy="784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C3A683E1-7566-48FB-B62B-8F5CF4B9235E}"/>
              </a:ext>
            </a:extLst>
          </p:cNvPr>
          <p:cNvSpPr txBox="1"/>
          <p:nvPr/>
        </p:nvSpPr>
        <p:spPr>
          <a:xfrm>
            <a:off x="6601453" y="2002745"/>
            <a:ext cx="367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¿Qué se puede hacer en estos casos?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1163ECC-0C68-41B4-943A-DB216ED5BAAC}"/>
              </a:ext>
            </a:extLst>
          </p:cNvPr>
          <p:cNvSpPr txBox="1"/>
          <p:nvPr/>
        </p:nvSpPr>
        <p:spPr>
          <a:xfrm>
            <a:off x="6585103" y="3166865"/>
            <a:ext cx="239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Remover los </a:t>
            </a:r>
            <a:r>
              <a:rPr lang="es-MX" i="1" dirty="0" err="1"/>
              <a:t>outliers</a:t>
            </a:r>
            <a:endParaRPr lang="es-MX" i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D872D66-C9F9-4056-BA4F-EE2190727BC7}"/>
              </a:ext>
            </a:extLst>
          </p:cNvPr>
          <p:cNvSpPr txBox="1"/>
          <p:nvPr/>
        </p:nvSpPr>
        <p:spPr>
          <a:xfrm>
            <a:off x="6585027" y="3675616"/>
            <a:ext cx="442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Utilizar otra función de costo, por ejemplo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2411C78-7D27-47C8-88E0-10D58DC69F9E}"/>
              </a:ext>
            </a:extLst>
          </p:cNvPr>
          <p:cNvSpPr txBox="1"/>
          <p:nvPr/>
        </p:nvSpPr>
        <p:spPr>
          <a:xfrm>
            <a:off x="6571558" y="2477970"/>
            <a:ext cx="367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Recopilar más datos/consultar a los expertos </a:t>
            </a: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4BD78384-C0C1-4BF5-BC19-F4126E0DC820}"/>
              </a:ext>
            </a:extLst>
          </p:cNvPr>
          <p:cNvSpPr/>
          <p:nvPr/>
        </p:nvSpPr>
        <p:spPr>
          <a:xfrm rot="16200000">
            <a:off x="4168965" y="5386193"/>
            <a:ext cx="160283" cy="84510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C356E4B-3493-4128-920C-EE8076D93297}"/>
              </a:ext>
            </a:extLst>
          </p:cNvPr>
          <p:cNvSpPr/>
          <p:nvPr/>
        </p:nvSpPr>
        <p:spPr>
          <a:xfrm>
            <a:off x="3986005" y="6079336"/>
            <a:ext cx="469421" cy="421623"/>
          </a:xfrm>
          <a:prstGeom prst="rect">
            <a:avLst/>
          </a:prstGeom>
          <a:solidFill>
            <a:srgbClr val="FF0000">
              <a:alpha val="3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473656CA-8093-44BB-86A2-3782724FE991}"/>
              </a:ext>
            </a:extLst>
          </p:cNvPr>
          <p:cNvSpPr/>
          <p:nvPr/>
        </p:nvSpPr>
        <p:spPr>
          <a:xfrm rot="16200000">
            <a:off x="9317848" y="4478899"/>
            <a:ext cx="160283" cy="84510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EEBC9C4-FE2C-4E4E-9C4A-280C4546E804}"/>
              </a:ext>
            </a:extLst>
          </p:cNvPr>
          <p:cNvCxnSpPr>
            <a:cxnSpLocks/>
          </p:cNvCxnSpPr>
          <p:nvPr/>
        </p:nvCxnSpPr>
        <p:spPr>
          <a:xfrm>
            <a:off x="9397989" y="5136655"/>
            <a:ext cx="0" cy="5703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 animBg="1"/>
      <p:bldP spid="46" grpId="0"/>
      <p:bldP spid="43" grpId="0"/>
      <p:bldP spid="48" grpId="0"/>
      <p:bldP spid="49" grpId="0"/>
      <p:bldP spid="50" grpId="0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¿Qué más debo de saber acerca de la regresión?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569478-53F4-4845-9633-728CE68AC189}"/>
              </a:ext>
            </a:extLst>
          </p:cNvPr>
          <p:cNvSpPr txBox="1"/>
          <p:nvPr/>
        </p:nvSpPr>
        <p:spPr>
          <a:xfrm>
            <a:off x="1050580" y="3156456"/>
            <a:ext cx="1009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Existen muchas técnicas con las cuales podemos crear modelos de regresión y que no discutimos aquí, por ejemplo: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i="1" dirty="0"/>
              <a:t>K-</a:t>
            </a:r>
            <a:r>
              <a:rPr lang="es-MX" i="1" dirty="0" err="1"/>
              <a:t>nearest</a:t>
            </a:r>
            <a:r>
              <a:rPr lang="es-MX" i="1" dirty="0"/>
              <a:t>-</a:t>
            </a:r>
            <a:r>
              <a:rPr lang="es-MX" i="1" dirty="0" err="1"/>
              <a:t>neighbors</a:t>
            </a:r>
            <a:endParaRPr lang="es-MX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Redes neuronales artificiales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i="1" dirty="0" err="1"/>
              <a:t>Support</a:t>
            </a:r>
            <a:r>
              <a:rPr lang="es-MX" i="1" dirty="0"/>
              <a:t> Vector </a:t>
            </a:r>
            <a:r>
              <a:rPr lang="es-MX" i="1" dirty="0" err="1"/>
              <a:t>Regression</a:t>
            </a:r>
            <a:endParaRPr lang="es-MX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0C684F-1D51-4C59-A241-A47932E577EB}"/>
              </a:ext>
            </a:extLst>
          </p:cNvPr>
          <p:cNvSpPr txBox="1"/>
          <p:nvPr/>
        </p:nvSpPr>
        <p:spPr>
          <a:xfrm>
            <a:off x="1050580" y="1856731"/>
            <a:ext cx="1009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regresión tiene un fundamentación matemática muy bien desarrollada.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9FA90A-C5E8-453E-95FB-59536F0967F0}"/>
              </a:ext>
            </a:extLst>
          </p:cNvPr>
          <p:cNvSpPr txBox="1"/>
          <p:nvPr/>
        </p:nvSpPr>
        <p:spPr>
          <a:xfrm>
            <a:off x="1050580" y="4794865"/>
            <a:ext cx="1009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modelos de regresión se utilizan hoy en día en muchas áreas: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Mantenimiento predictivo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Predicción de generación de energía renovable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E9E526-ABD1-4CC1-88EF-96972FEB1F56}"/>
              </a:ext>
            </a:extLst>
          </p:cNvPr>
          <p:cNvSpPr txBox="1"/>
          <p:nvPr/>
        </p:nvSpPr>
        <p:spPr>
          <a:xfrm>
            <a:off x="1050580" y="2349044"/>
            <a:ext cx="1009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modelos de regresión tienen varios supuestos que no discutimos aquí (los modelos pueden llegar a tener buenos resultados de predicción aún cuando alguno de estos supuestos no se cumplan).</a:t>
            </a:r>
          </a:p>
        </p:txBody>
      </p:sp>
    </p:spTree>
    <p:extLst>
      <p:ext uri="{BB962C8B-B14F-4D97-AF65-F5344CB8AC3E}">
        <p14:creationId xmlns:p14="http://schemas.microsoft.com/office/powerpoint/2010/main" val="51262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5FEAE-96E0-4391-8C1C-156FF6A9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DC90F-D6CF-44AC-A1C8-63B06133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https://towardsdatascience.com/gradient-descent-the-learning-rate-and-the-importance-of-feature-scaling-6c0b416596e1</a:t>
            </a:r>
            <a:endParaRPr lang="es-MX" dirty="0"/>
          </a:p>
          <a:p>
            <a:endParaRPr lang="es-MX" dirty="0"/>
          </a:p>
          <a:p>
            <a:r>
              <a:rPr lang="es-MX" dirty="0">
                <a:hlinkClick r:id="rId3"/>
              </a:rPr>
              <a:t>https://medium.com/greyatom/why-how-and-when-to-scale-your-features-4b30ab09db5e</a:t>
            </a:r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>
                <a:hlinkClick r:id="rId4"/>
              </a:rPr>
              <a:t>https://towardsdatascience.com/normalization-vs-standardization-quantitative-analysis-a91e8a79cebf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62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3D4367CB-F972-4D13-846A-2577900F3AB7}"/>
              </a:ext>
            </a:extLst>
          </p:cNvPr>
          <p:cNvSpPr/>
          <p:nvPr/>
        </p:nvSpPr>
        <p:spPr>
          <a:xfrm>
            <a:off x="1152346" y="3637649"/>
            <a:ext cx="6525163" cy="14102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A08ED0B-3B72-4CD3-9DE5-90B2134A1FDA}"/>
              </a:ext>
            </a:extLst>
          </p:cNvPr>
          <p:cNvSpPr/>
          <p:nvPr/>
        </p:nvSpPr>
        <p:spPr>
          <a:xfrm>
            <a:off x="4872130" y="3828642"/>
            <a:ext cx="2595113" cy="912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16F9581-A54C-4733-9934-30802DA68835}"/>
              </a:ext>
            </a:extLst>
          </p:cNvPr>
          <p:cNvSpPr/>
          <p:nvPr/>
        </p:nvSpPr>
        <p:spPr>
          <a:xfrm>
            <a:off x="1327031" y="3826901"/>
            <a:ext cx="2595113" cy="912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F1D97D7-D1F3-4558-94D2-B098348233B6}"/>
              </a:ext>
            </a:extLst>
          </p:cNvPr>
          <p:cNvSpPr/>
          <p:nvPr/>
        </p:nvSpPr>
        <p:spPr>
          <a:xfrm>
            <a:off x="4863504" y="2516118"/>
            <a:ext cx="2595113" cy="912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¿Qué es el aprendizaje automático?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B0C790-E89D-48C8-8453-07266E109BCA}"/>
              </a:ext>
            </a:extLst>
          </p:cNvPr>
          <p:cNvSpPr txBox="1"/>
          <p:nvPr/>
        </p:nvSpPr>
        <p:spPr>
          <a:xfrm>
            <a:off x="1504951" y="4114065"/>
            <a:ext cx="223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Aprendizaje supervisado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1CB131-7AED-47CC-A724-26E83B364D1F}"/>
              </a:ext>
            </a:extLst>
          </p:cNvPr>
          <p:cNvSpPr txBox="1"/>
          <p:nvPr/>
        </p:nvSpPr>
        <p:spPr>
          <a:xfrm>
            <a:off x="5053284" y="2724767"/>
            <a:ext cx="221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Aprendizaje automático (</a:t>
            </a:r>
            <a:r>
              <a:rPr lang="es-MX" sz="1600" i="1" dirty="0"/>
              <a:t>Machine </a:t>
            </a:r>
            <a:r>
              <a:rPr lang="es-MX" sz="1600" i="1" dirty="0" err="1"/>
              <a:t>Learning</a:t>
            </a:r>
            <a:r>
              <a:rPr lang="es-MX" sz="1600" dirty="0"/>
              <a:t>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A4B4ED-0C1A-4F04-9D62-1747E8FCE3BD}"/>
              </a:ext>
            </a:extLst>
          </p:cNvPr>
          <p:cNvSpPr txBox="1"/>
          <p:nvPr/>
        </p:nvSpPr>
        <p:spPr>
          <a:xfrm>
            <a:off x="4921010" y="4115806"/>
            <a:ext cx="249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Aprendizaje no supervisado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53E8D609-D63E-49BA-8C32-4C7D6F9E83C9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5400000">
            <a:off x="4193875" y="1859714"/>
            <a:ext cx="397901" cy="353647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0FC64D7-1C48-4898-8DE7-C84D6DE926B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5965553" y="3624508"/>
            <a:ext cx="399642" cy="86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B0D05B7-3422-46CF-93EF-1DAF1BBAA1CB}"/>
              </a:ext>
            </a:extLst>
          </p:cNvPr>
          <p:cNvSpPr/>
          <p:nvPr/>
        </p:nvSpPr>
        <p:spPr>
          <a:xfrm>
            <a:off x="8417229" y="3826901"/>
            <a:ext cx="2595113" cy="912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20AF1EC-EDDE-46FC-830D-768781C929A6}"/>
              </a:ext>
            </a:extLst>
          </p:cNvPr>
          <p:cNvSpPr txBox="1"/>
          <p:nvPr/>
        </p:nvSpPr>
        <p:spPr>
          <a:xfrm>
            <a:off x="8444542" y="4114065"/>
            <a:ext cx="2595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Aprendizaje por refuerzo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C2A2916-B734-4B4E-B082-6C24389ADF6E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7738973" y="1851087"/>
            <a:ext cx="397901" cy="355372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18" grpId="0" animBg="1"/>
      <p:bldP spid="2" grpId="0"/>
      <p:bldP spid="13" grpId="0"/>
      <p:bldP spid="38" grpId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¿Qué es el aprendizaje supervisado?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F979FB-B6E6-4705-B774-C6F7452B1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4" y="2249578"/>
            <a:ext cx="762952" cy="13519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4F331DE-B4AD-40E2-8D74-6C84582896E0}"/>
              </a:ext>
            </a:extLst>
          </p:cNvPr>
          <p:cNvSpPr txBox="1"/>
          <p:nvPr/>
        </p:nvSpPr>
        <p:spPr>
          <a:xfrm>
            <a:off x="3213124" y="434023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/>
              <a:t>“Perro”</a:t>
            </a: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D09EFB1C-02C9-4149-86A0-0CC5254F3834}"/>
              </a:ext>
            </a:extLst>
          </p:cNvPr>
          <p:cNvGrpSpPr/>
          <p:nvPr/>
        </p:nvGrpSpPr>
        <p:grpSpPr>
          <a:xfrm>
            <a:off x="5247421" y="2663238"/>
            <a:ext cx="1453714" cy="2024906"/>
            <a:chOff x="3755051" y="2454074"/>
            <a:chExt cx="1453714" cy="2024906"/>
          </a:xfrm>
        </p:grpSpPr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61FBC826-7A74-48BD-9BFF-4B5043D2722C}"/>
                </a:ext>
              </a:extLst>
            </p:cNvPr>
            <p:cNvSpPr/>
            <p:nvPr/>
          </p:nvSpPr>
          <p:spPr>
            <a:xfrm>
              <a:off x="3755051" y="2454074"/>
              <a:ext cx="1453714" cy="2024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5613B9C9-9644-4384-94E0-59AD0D75FAEA}"/>
                </a:ext>
              </a:extLst>
            </p:cNvPr>
            <p:cNvGrpSpPr/>
            <p:nvPr/>
          </p:nvGrpSpPr>
          <p:grpSpPr>
            <a:xfrm>
              <a:off x="3959135" y="2847012"/>
              <a:ext cx="1093069" cy="1525649"/>
              <a:chOff x="4795897" y="2622725"/>
              <a:chExt cx="1018307" cy="1367383"/>
            </a:xfrm>
          </p:grpSpPr>
          <p:pic>
            <p:nvPicPr>
              <p:cNvPr id="37" name="Gráfico 36" descr="Engranajes">
                <a:extLst>
                  <a:ext uri="{FF2B5EF4-FFF2-40B4-BE49-F238E27FC236}">
                    <a16:creationId xmlns:a16="http://schemas.microsoft.com/office/drawing/2014/main" id="{DE635FE4-7A20-4F16-8ED6-42123274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507211">
                <a:off x="4795897" y="2971801"/>
                <a:ext cx="1018307" cy="1018307"/>
              </a:xfrm>
              <a:prstGeom prst="rect">
                <a:avLst/>
              </a:prstGeom>
            </p:spPr>
          </p:pic>
          <p:pic>
            <p:nvPicPr>
              <p:cNvPr id="39" name="Gráfico 38" descr="Engranaje único">
                <a:extLst>
                  <a:ext uri="{FF2B5EF4-FFF2-40B4-BE49-F238E27FC236}">
                    <a16:creationId xmlns:a16="http://schemas.microsoft.com/office/drawing/2014/main" id="{3D6E9E19-A938-42D0-9B5F-8AD4EB796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86951">
                <a:off x="4891302" y="2622725"/>
                <a:ext cx="698152" cy="698152"/>
              </a:xfrm>
              <a:prstGeom prst="rect">
                <a:avLst/>
              </a:prstGeom>
            </p:spPr>
          </p:pic>
        </p:grpSp>
      </p:grp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677AAB7-3298-493A-B308-4DCF74AB4BC7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5974278" y="4688144"/>
            <a:ext cx="0" cy="56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38AD3290-1EE3-4B87-866A-142728B9ABCD}"/>
              </a:ext>
            </a:extLst>
          </p:cNvPr>
          <p:cNvCxnSpPr>
            <a:cxnSpLocks/>
          </p:cNvCxnSpPr>
          <p:nvPr/>
        </p:nvCxnSpPr>
        <p:spPr>
          <a:xfrm>
            <a:off x="4721286" y="4524901"/>
            <a:ext cx="5244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C53BC6D2-6C5F-4973-A1F9-934316F61DCF}"/>
              </a:ext>
            </a:extLst>
          </p:cNvPr>
          <p:cNvCxnSpPr>
            <a:cxnSpLocks/>
          </p:cNvCxnSpPr>
          <p:nvPr/>
        </p:nvCxnSpPr>
        <p:spPr>
          <a:xfrm>
            <a:off x="4721286" y="3248967"/>
            <a:ext cx="510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81299DCF-9C17-4A11-951D-576273263CEF}"/>
              </a:ext>
            </a:extLst>
          </p:cNvPr>
          <p:cNvSpPr txBox="1"/>
          <p:nvPr/>
        </p:nvSpPr>
        <p:spPr>
          <a:xfrm>
            <a:off x="5325222" y="2699699"/>
            <a:ext cx="1298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Entrenamiento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5F63705-358D-4875-A38B-ECDA13A25FAE}"/>
              </a:ext>
            </a:extLst>
          </p:cNvPr>
          <p:cNvSpPr txBox="1"/>
          <p:nvPr/>
        </p:nvSpPr>
        <p:spPr>
          <a:xfrm>
            <a:off x="5331922" y="5311851"/>
            <a:ext cx="128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Estructura del Modelo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FD806E8-93A3-4362-85D7-AC53382D639E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6701135" y="3675691"/>
            <a:ext cx="993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7A514CB-7120-4531-B533-7FF5EB680C48}"/>
              </a:ext>
            </a:extLst>
          </p:cNvPr>
          <p:cNvSpPr/>
          <p:nvPr/>
        </p:nvSpPr>
        <p:spPr>
          <a:xfrm>
            <a:off x="7694762" y="3267370"/>
            <a:ext cx="1130061" cy="758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AE6857E-CC67-4F20-8572-47B36B5B0D3C}"/>
                  </a:ext>
                </a:extLst>
              </p:cNvPr>
              <p:cNvSpPr txBox="1"/>
              <p:nvPr/>
            </p:nvSpPr>
            <p:spPr>
              <a:xfrm>
                <a:off x="2764122" y="3672600"/>
                <a:ext cx="1803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b="0" dirty="0"/>
                  <a:t>Valor de entrada: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AE6857E-CC67-4F20-8572-47B36B5B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22" y="3672600"/>
                <a:ext cx="1803507" cy="276999"/>
              </a:xfrm>
              <a:prstGeom prst="rect">
                <a:avLst/>
              </a:prstGeom>
              <a:blipFill>
                <a:blip r:embed="rId7"/>
                <a:stretch>
                  <a:fillRect l="-7770" t="-28261" r="-2027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E7D9AC9-62E8-485F-855F-F0D4FFBC4410}"/>
                  </a:ext>
                </a:extLst>
              </p:cNvPr>
              <p:cNvSpPr txBox="1"/>
              <p:nvPr/>
            </p:nvSpPr>
            <p:spPr>
              <a:xfrm>
                <a:off x="2858378" y="4719406"/>
                <a:ext cx="1614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b="0" dirty="0"/>
                  <a:t>Valor de salida: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E7D9AC9-62E8-485F-855F-F0D4FFBC4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78" y="4719406"/>
                <a:ext cx="1614994" cy="276999"/>
              </a:xfrm>
              <a:prstGeom prst="rect">
                <a:avLst/>
              </a:prstGeom>
              <a:blipFill>
                <a:blip r:embed="rId8"/>
                <a:stretch>
                  <a:fillRect l="-9057" t="-28261" r="-4151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2B275B6-7EA5-4285-92CC-2FD9EC023127}"/>
                  </a:ext>
                </a:extLst>
              </p:cNvPr>
              <p:cNvSpPr txBox="1"/>
              <p:nvPr/>
            </p:nvSpPr>
            <p:spPr>
              <a:xfrm>
                <a:off x="7735301" y="4621610"/>
                <a:ext cx="1146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MX" b="1" i="1" dirty="0"/>
                  <a:t>“Perro”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2B275B6-7EA5-4285-92CC-2FD9EC02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301" y="4621610"/>
                <a:ext cx="1146917" cy="276999"/>
              </a:xfrm>
              <a:prstGeom prst="rect">
                <a:avLst/>
              </a:prstGeom>
              <a:blipFill>
                <a:blip r:embed="rId9"/>
                <a:stretch>
                  <a:fillRect l="-7447" t="-28261" r="-11702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83060D7-C16E-4C63-B263-4E4D903CE90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259793" y="4026208"/>
            <a:ext cx="6568" cy="498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8260638E-AC97-4D00-A9C6-F33071F7068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9" r="36537"/>
          <a:stretch/>
        </p:blipFill>
        <p:spPr>
          <a:xfrm rot="5400000">
            <a:off x="8134889" y="1624092"/>
            <a:ext cx="936115" cy="1130061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698BC5F-0AC6-4B13-8911-31CB825B9D4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259792" y="2817165"/>
            <a:ext cx="1" cy="450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7A997A1A-ED80-49D0-ABD9-23867AADF627}"/>
                  </a:ext>
                </a:extLst>
              </p:cNvPr>
              <p:cNvSpPr/>
              <p:nvPr/>
            </p:nvSpPr>
            <p:spPr>
              <a:xfrm>
                <a:off x="7432686" y="2033868"/>
                <a:ext cx="60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7A997A1A-ED80-49D0-ABD9-23867AADF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86" y="2033868"/>
                <a:ext cx="6052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1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ángulo 194">
            <a:extLst>
              <a:ext uri="{FF2B5EF4-FFF2-40B4-BE49-F238E27FC236}">
                <a16:creationId xmlns:a16="http://schemas.microsoft.com/office/drawing/2014/main" id="{D219FC34-7786-4CCD-8584-DC3C5D838EC2}"/>
              </a:ext>
            </a:extLst>
          </p:cNvPr>
          <p:cNvSpPr/>
          <p:nvPr/>
        </p:nvSpPr>
        <p:spPr>
          <a:xfrm>
            <a:off x="6567854" y="2532185"/>
            <a:ext cx="4797375" cy="37455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B4EBAF4-D4DD-4067-8F1F-60C1971E3429}"/>
              </a:ext>
            </a:extLst>
          </p:cNvPr>
          <p:cNvSpPr/>
          <p:nvPr/>
        </p:nvSpPr>
        <p:spPr>
          <a:xfrm>
            <a:off x="7560078" y="2793979"/>
            <a:ext cx="2595113" cy="593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D89660-80EC-4F8D-AC6F-A82D158977A5}"/>
              </a:ext>
            </a:extLst>
          </p:cNvPr>
          <p:cNvSpPr/>
          <p:nvPr/>
        </p:nvSpPr>
        <p:spPr>
          <a:xfrm>
            <a:off x="2457370" y="2793979"/>
            <a:ext cx="2595113" cy="59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16F9581-A54C-4733-9934-30802DA68835}"/>
              </a:ext>
            </a:extLst>
          </p:cNvPr>
          <p:cNvSpPr/>
          <p:nvPr/>
        </p:nvSpPr>
        <p:spPr>
          <a:xfrm>
            <a:off x="4964964" y="1547875"/>
            <a:ext cx="2595113" cy="912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¿Qué es el aprendizaje supervisado?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B0C790-E89D-48C8-8453-07266E109BCA}"/>
              </a:ext>
            </a:extLst>
          </p:cNvPr>
          <p:cNvSpPr txBox="1"/>
          <p:nvPr/>
        </p:nvSpPr>
        <p:spPr>
          <a:xfrm>
            <a:off x="5142884" y="1835039"/>
            <a:ext cx="223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Aprendizaje Supervisado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A38F91-4F97-4E2F-94EB-4C4B95151D26}"/>
              </a:ext>
            </a:extLst>
          </p:cNvPr>
          <p:cNvSpPr txBox="1"/>
          <p:nvPr/>
        </p:nvSpPr>
        <p:spPr>
          <a:xfrm>
            <a:off x="8308677" y="2891354"/>
            <a:ext cx="1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Regresión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E3AAAD-8063-4622-8E29-6831D58ACF04}"/>
              </a:ext>
            </a:extLst>
          </p:cNvPr>
          <p:cNvSpPr txBox="1"/>
          <p:nvPr/>
        </p:nvSpPr>
        <p:spPr>
          <a:xfrm>
            <a:off x="3034981" y="2890198"/>
            <a:ext cx="143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Clasificación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9919A637-FA28-4E3B-9586-BCF1F3CA1433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7393467" y="1329811"/>
            <a:ext cx="333222" cy="25951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D0E11E4E-3B70-417A-B38A-486F0954F57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4842113" y="1373571"/>
            <a:ext cx="333222" cy="25075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09AC5BE-19A6-4F80-BBF6-B749C2E5E6D8}"/>
              </a:ext>
            </a:extLst>
          </p:cNvPr>
          <p:cNvSpPr/>
          <p:nvPr/>
        </p:nvSpPr>
        <p:spPr>
          <a:xfrm>
            <a:off x="3175519" y="3719979"/>
            <a:ext cx="1130061" cy="758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76CC7BBE-9739-4550-94C2-47F086ED4F7C}"/>
                  </a:ext>
                </a:extLst>
              </p:cNvPr>
              <p:cNvSpPr txBox="1"/>
              <p:nvPr/>
            </p:nvSpPr>
            <p:spPr>
              <a:xfrm>
                <a:off x="4929541" y="3960898"/>
                <a:ext cx="1143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MX" b="1" i="1" dirty="0"/>
                  <a:t>“Perro”</a:t>
                </a:r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76CC7BBE-9739-4550-94C2-47F086ED4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41" y="3960898"/>
                <a:ext cx="1143198" cy="276999"/>
              </a:xfrm>
              <a:prstGeom prst="rect">
                <a:avLst/>
              </a:prstGeom>
              <a:blipFill>
                <a:blip r:embed="rId2"/>
                <a:stretch>
                  <a:fillRect l="-7487" t="-28889" r="-12299" b="-5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00E5048-B272-43B2-A9C7-DE2C25CC5AB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305580" y="4099398"/>
            <a:ext cx="519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n 47">
            <a:extLst>
              <a:ext uri="{FF2B5EF4-FFF2-40B4-BE49-F238E27FC236}">
                <a16:creationId xmlns:a16="http://schemas.microsoft.com/office/drawing/2014/main" id="{6C5F5AAC-1570-4CCE-982B-905FA471E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9" r="36537"/>
          <a:stretch/>
        </p:blipFill>
        <p:spPr>
          <a:xfrm rot="5400000">
            <a:off x="1470448" y="3534367"/>
            <a:ext cx="936115" cy="1130061"/>
          </a:xfrm>
          <a:prstGeom prst="rect">
            <a:avLst/>
          </a:prstGeom>
        </p:spPr>
      </p:pic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DB3BA6BC-5078-4D81-82E6-B6BA27F3E6E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590543" y="4099398"/>
            <a:ext cx="584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5B4D48B-3A6A-49FE-B5A2-B046AB04B99B}"/>
              </a:ext>
            </a:extLst>
          </p:cNvPr>
          <p:cNvSpPr/>
          <p:nvPr/>
        </p:nvSpPr>
        <p:spPr>
          <a:xfrm>
            <a:off x="8433319" y="3719979"/>
            <a:ext cx="1130061" cy="758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Modelo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488095E-DFFF-469B-AAB1-AB40E7C2F00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9563380" y="4099398"/>
            <a:ext cx="519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AC5791A-8BE0-407C-89DF-3E2A05DF68E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938920" y="4099398"/>
            <a:ext cx="4943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E94600C-7E08-460C-903B-04DC45FCF757}"/>
                  </a:ext>
                </a:extLst>
              </p:cNvPr>
              <p:cNvSpPr/>
              <p:nvPr/>
            </p:nvSpPr>
            <p:spPr>
              <a:xfrm>
                <a:off x="838201" y="3914731"/>
                <a:ext cx="60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E94600C-7E08-460C-903B-04DC45FC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914731"/>
                <a:ext cx="6052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8163DAC3-9445-4098-B3F8-C65A55732120}"/>
                  </a:ext>
                </a:extLst>
              </p:cNvPr>
              <p:cNvSpPr/>
              <p:nvPr/>
            </p:nvSpPr>
            <p:spPr>
              <a:xfrm>
                <a:off x="7070697" y="3914731"/>
                <a:ext cx="797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8163DAC3-9445-4098-B3F8-C65A55732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697" y="3914731"/>
                <a:ext cx="7975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76737146-248C-4C09-91B6-E061283AFF72}"/>
                  </a:ext>
                </a:extLst>
              </p:cNvPr>
              <p:cNvSpPr/>
              <p:nvPr/>
            </p:nvSpPr>
            <p:spPr>
              <a:xfrm>
                <a:off x="10082584" y="3914731"/>
                <a:ext cx="800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76737146-248C-4C09-91B6-E061283AF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584" y="3914731"/>
                <a:ext cx="800989" cy="369332"/>
              </a:xfrm>
              <a:prstGeom prst="rect">
                <a:avLst/>
              </a:prstGeom>
              <a:blipFill>
                <a:blip r:embed="rId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" name="Imagen 180">
            <a:extLst>
              <a:ext uri="{FF2B5EF4-FFF2-40B4-BE49-F238E27FC236}">
                <a16:creationId xmlns:a16="http://schemas.microsoft.com/office/drawing/2014/main" id="{FAFBD346-0E22-4EF1-BDD7-D26251836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356" y="4663482"/>
            <a:ext cx="2152075" cy="1530229"/>
          </a:xfrm>
          <a:prstGeom prst="rect">
            <a:avLst/>
          </a:prstGeom>
        </p:spPr>
      </p:pic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4846F771-0904-4711-AAE6-F14789B7BA49}"/>
              </a:ext>
            </a:extLst>
          </p:cNvPr>
          <p:cNvCxnSpPr>
            <a:cxnSpLocks/>
          </p:cNvCxnSpPr>
          <p:nvPr/>
        </p:nvCxnSpPr>
        <p:spPr>
          <a:xfrm flipV="1">
            <a:off x="9337431" y="5103281"/>
            <a:ext cx="0" cy="70338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ECE28494-44E2-40F9-BA82-6E8FE3336F61}"/>
              </a:ext>
            </a:extLst>
          </p:cNvPr>
          <p:cNvCxnSpPr>
            <a:cxnSpLocks/>
          </p:cNvCxnSpPr>
          <p:nvPr/>
        </p:nvCxnSpPr>
        <p:spPr>
          <a:xfrm flipH="1">
            <a:off x="8186119" y="5069370"/>
            <a:ext cx="1063966" cy="33911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ángulo 187">
                <a:extLst>
                  <a:ext uri="{FF2B5EF4-FFF2-40B4-BE49-F238E27FC236}">
                    <a16:creationId xmlns:a16="http://schemas.microsoft.com/office/drawing/2014/main" id="{07D3CAEB-B535-41CB-B251-4CAA5FFAE9B6}"/>
                  </a:ext>
                </a:extLst>
              </p:cNvPr>
              <p:cNvSpPr/>
              <p:nvPr/>
            </p:nvSpPr>
            <p:spPr>
              <a:xfrm>
                <a:off x="9297884" y="5538523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188" name="Rectángulo 187">
                <a:extLst>
                  <a:ext uri="{FF2B5EF4-FFF2-40B4-BE49-F238E27FC236}">
                    <a16:creationId xmlns:a16="http://schemas.microsoft.com/office/drawing/2014/main" id="{07D3CAEB-B535-41CB-B251-4CAA5FFAE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84" y="5538523"/>
                <a:ext cx="32412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ángulo 188">
                <a:extLst>
                  <a:ext uri="{FF2B5EF4-FFF2-40B4-BE49-F238E27FC236}">
                    <a16:creationId xmlns:a16="http://schemas.microsoft.com/office/drawing/2014/main" id="{BF3B996F-CE55-4DC8-9AEA-AD91598D0166}"/>
                  </a:ext>
                </a:extLst>
              </p:cNvPr>
              <p:cNvSpPr/>
              <p:nvPr/>
            </p:nvSpPr>
            <p:spPr>
              <a:xfrm>
                <a:off x="8131202" y="4808760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9" name="Rectángulo 188">
                <a:extLst>
                  <a:ext uri="{FF2B5EF4-FFF2-40B4-BE49-F238E27FC236}">
                    <a16:creationId xmlns:a16="http://schemas.microsoft.com/office/drawing/2014/main" id="{BF3B996F-CE55-4DC8-9AEA-AD91598D0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202" y="4808760"/>
                <a:ext cx="32412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ángulo 189">
            <a:extLst>
              <a:ext uri="{FF2B5EF4-FFF2-40B4-BE49-F238E27FC236}">
                <a16:creationId xmlns:a16="http://schemas.microsoft.com/office/drawing/2014/main" id="{C5714D1F-F451-425A-A22A-2E22D66D98C0}"/>
              </a:ext>
            </a:extLst>
          </p:cNvPr>
          <p:cNvSpPr/>
          <p:nvPr/>
        </p:nvSpPr>
        <p:spPr>
          <a:xfrm>
            <a:off x="9649423" y="4778548"/>
            <a:ext cx="170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/>
              <a:t>Modelo de regresión</a:t>
            </a:r>
          </a:p>
        </p:txBody>
      </p:sp>
    </p:spTree>
    <p:extLst>
      <p:ext uri="{BB962C8B-B14F-4D97-AF65-F5344CB8AC3E}">
        <p14:creationId xmlns:p14="http://schemas.microsoft.com/office/powerpoint/2010/main" val="28141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¿Qué es y para qué sirve una regresión?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8BD919-82C0-4121-AE35-950C7830BFB6}"/>
              </a:ext>
            </a:extLst>
          </p:cNvPr>
          <p:cNvCxnSpPr/>
          <p:nvPr/>
        </p:nvCxnSpPr>
        <p:spPr>
          <a:xfrm flipV="1">
            <a:off x="1754114" y="2286000"/>
            <a:ext cx="0" cy="242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D34D1FD-A89C-4BE7-9889-C476B12CA1CE}"/>
              </a:ext>
            </a:extLst>
          </p:cNvPr>
          <p:cNvCxnSpPr>
            <a:cxnSpLocks/>
          </p:cNvCxnSpPr>
          <p:nvPr/>
        </p:nvCxnSpPr>
        <p:spPr>
          <a:xfrm>
            <a:off x="1754114" y="4710022"/>
            <a:ext cx="40687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52E1B-43FE-4027-92E2-6D00B6BA48A6}"/>
                  </a:ext>
                </a:extLst>
              </p:cNvPr>
              <p:cNvSpPr txBox="1"/>
              <p:nvPr/>
            </p:nvSpPr>
            <p:spPr>
              <a:xfrm>
                <a:off x="5730497" y="4695646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52E1B-43FE-4027-92E2-6D00B6BA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497" y="4695646"/>
                <a:ext cx="34637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60A0E9F-B5E9-4AC1-9D35-FA6900875DE3}"/>
                  </a:ext>
                </a:extLst>
              </p:cNvPr>
              <p:cNvSpPr txBox="1"/>
              <p:nvPr/>
            </p:nvSpPr>
            <p:spPr>
              <a:xfrm>
                <a:off x="1327564" y="2111183"/>
                <a:ext cx="3500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60A0E9F-B5E9-4AC1-9D35-FA690087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64" y="2111183"/>
                <a:ext cx="35009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ipse 1">
            <a:extLst>
              <a:ext uri="{FF2B5EF4-FFF2-40B4-BE49-F238E27FC236}">
                <a16:creationId xmlns:a16="http://schemas.microsoft.com/office/drawing/2014/main" id="{04394860-65F6-4304-B721-C0E4BD22890E}"/>
              </a:ext>
            </a:extLst>
          </p:cNvPr>
          <p:cNvSpPr/>
          <p:nvPr/>
        </p:nvSpPr>
        <p:spPr>
          <a:xfrm>
            <a:off x="2159555" y="3646935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30E743E-4D5C-44BF-88DD-0496BF1741D8}"/>
              </a:ext>
            </a:extLst>
          </p:cNvPr>
          <p:cNvSpPr/>
          <p:nvPr/>
        </p:nvSpPr>
        <p:spPr>
          <a:xfrm>
            <a:off x="2407205" y="4237485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16953BE-54A5-4A1C-95C7-252DE9FA6BBD}"/>
              </a:ext>
            </a:extLst>
          </p:cNvPr>
          <p:cNvSpPr/>
          <p:nvPr/>
        </p:nvSpPr>
        <p:spPr>
          <a:xfrm>
            <a:off x="2646932" y="3646935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B616D44-099B-4553-9B66-956932D8ACFE}"/>
              </a:ext>
            </a:extLst>
          </p:cNvPr>
          <p:cNvSpPr/>
          <p:nvPr/>
        </p:nvSpPr>
        <p:spPr>
          <a:xfrm>
            <a:off x="2036649" y="4071560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9E56D6C-6CBD-4126-9E10-B7B939A54504}"/>
              </a:ext>
            </a:extLst>
          </p:cNvPr>
          <p:cNvSpPr/>
          <p:nvPr/>
        </p:nvSpPr>
        <p:spPr>
          <a:xfrm>
            <a:off x="2728869" y="4036509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C2CC2C9-4A61-40AA-A7D7-B3114F24A981}"/>
              </a:ext>
            </a:extLst>
          </p:cNvPr>
          <p:cNvSpPr/>
          <p:nvPr/>
        </p:nvSpPr>
        <p:spPr>
          <a:xfrm>
            <a:off x="2892743" y="3306685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B43C01-0B97-4AA5-B229-C40E1385BE77}"/>
              </a:ext>
            </a:extLst>
          </p:cNvPr>
          <p:cNvSpPr/>
          <p:nvPr/>
        </p:nvSpPr>
        <p:spPr>
          <a:xfrm>
            <a:off x="3134309" y="3729897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6C533CF-FA06-45C0-B8BC-223B1CA89C21}"/>
              </a:ext>
            </a:extLst>
          </p:cNvPr>
          <p:cNvSpPr/>
          <p:nvPr/>
        </p:nvSpPr>
        <p:spPr>
          <a:xfrm>
            <a:off x="3381959" y="3035441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9F92694-209F-45EB-90DE-EE055EA14252}"/>
              </a:ext>
            </a:extLst>
          </p:cNvPr>
          <p:cNvSpPr/>
          <p:nvPr/>
        </p:nvSpPr>
        <p:spPr>
          <a:xfrm>
            <a:off x="3545833" y="3425015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B3F8167-4BDB-4ADE-88A2-ACFEEFC3976B}"/>
              </a:ext>
            </a:extLst>
          </p:cNvPr>
          <p:cNvSpPr/>
          <p:nvPr/>
        </p:nvSpPr>
        <p:spPr>
          <a:xfrm>
            <a:off x="3797703" y="2952478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5E05D43-67CE-4A01-863B-813A4E5A7308}"/>
              </a:ext>
            </a:extLst>
          </p:cNvPr>
          <p:cNvSpPr/>
          <p:nvPr/>
        </p:nvSpPr>
        <p:spPr>
          <a:xfrm>
            <a:off x="3216246" y="3402347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808215A-8AF6-4B76-9357-16D33360EE70}"/>
              </a:ext>
            </a:extLst>
          </p:cNvPr>
          <p:cNvSpPr/>
          <p:nvPr/>
        </p:nvSpPr>
        <p:spPr>
          <a:xfrm>
            <a:off x="3873903" y="259952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72DBE3B-1510-4B3C-AC5E-A2533F64C459}"/>
              </a:ext>
            </a:extLst>
          </p:cNvPr>
          <p:cNvSpPr/>
          <p:nvPr/>
        </p:nvSpPr>
        <p:spPr>
          <a:xfrm>
            <a:off x="4042845" y="3236422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B8707C4-93E8-4447-A162-1320C8BC7D77}"/>
              </a:ext>
            </a:extLst>
          </p:cNvPr>
          <p:cNvSpPr/>
          <p:nvPr/>
        </p:nvSpPr>
        <p:spPr>
          <a:xfrm>
            <a:off x="4272883" y="2652579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6C63103-E9C1-4AFF-B0C8-06013A11AED1}"/>
              </a:ext>
            </a:extLst>
          </p:cNvPr>
          <p:cNvSpPr/>
          <p:nvPr/>
        </p:nvSpPr>
        <p:spPr>
          <a:xfrm>
            <a:off x="4272883" y="3000935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6B18695-E2A1-4605-B3EF-76A2AAB0F328}"/>
              </a:ext>
            </a:extLst>
          </p:cNvPr>
          <p:cNvCxnSpPr>
            <a:cxnSpLocks/>
          </p:cNvCxnSpPr>
          <p:nvPr/>
        </p:nvCxnSpPr>
        <p:spPr>
          <a:xfrm flipV="1">
            <a:off x="1754114" y="2380890"/>
            <a:ext cx="3131388" cy="219110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F539E3A-8E31-41D0-B907-1007258CF968}"/>
              </a:ext>
            </a:extLst>
          </p:cNvPr>
          <p:cNvSpPr/>
          <p:nvPr/>
        </p:nvSpPr>
        <p:spPr>
          <a:xfrm>
            <a:off x="6677220" y="2173857"/>
            <a:ext cx="4419796" cy="2536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B0F943-08D3-4D20-BE3C-B31B64B926F9}"/>
              </a:ext>
            </a:extLst>
          </p:cNvPr>
          <p:cNvSpPr txBox="1"/>
          <p:nvPr/>
        </p:nvSpPr>
        <p:spPr>
          <a:xfrm>
            <a:off x="6987483" y="4043461"/>
            <a:ext cx="378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/>
              <a:t>Nos permite realizar predicciones.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8DF60-5425-46F0-B600-5AE4C8ACB488}"/>
              </a:ext>
            </a:extLst>
          </p:cNvPr>
          <p:cNvSpPr txBox="1"/>
          <p:nvPr/>
        </p:nvSpPr>
        <p:spPr>
          <a:xfrm>
            <a:off x="6987485" y="2361556"/>
            <a:ext cx="3784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La regresión modela la relación de distintas variables.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87CF65B-9210-43EF-A549-A2AD1E7E68C6}"/>
              </a:ext>
            </a:extLst>
          </p:cNvPr>
          <p:cNvSpPr txBox="1"/>
          <p:nvPr/>
        </p:nvSpPr>
        <p:spPr>
          <a:xfrm>
            <a:off x="6987484" y="3188289"/>
            <a:ext cx="3784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pueden utilizar para describir relaciones causa y efecto.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DAB2DB6-75C1-4B7D-A8C6-C6889613BD8F}"/>
              </a:ext>
            </a:extLst>
          </p:cNvPr>
          <p:cNvCxnSpPr>
            <a:cxnSpLocks/>
          </p:cNvCxnSpPr>
          <p:nvPr/>
        </p:nvCxnSpPr>
        <p:spPr>
          <a:xfrm flipH="1">
            <a:off x="3749677" y="3177337"/>
            <a:ext cx="9415" cy="15326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83A9B00-B38B-4821-BAF0-5C800BB7466C}"/>
              </a:ext>
            </a:extLst>
          </p:cNvPr>
          <p:cNvCxnSpPr>
            <a:cxnSpLocks/>
          </p:cNvCxnSpPr>
          <p:nvPr/>
        </p:nvCxnSpPr>
        <p:spPr>
          <a:xfrm flipV="1">
            <a:off x="1754113" y="3208786"/>
            <a:ext cx="2004979" cy="168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82A18945-5C01-418E-9DB0-81BB041CFC67}"/>
                  </a:ext>
                </a:extLst>
              </p:cNvPr>
              <p:cNvSpPr txBox="1"/>
              <p:nvPr/>
            </p:nvSpPr>
            <p:spPr>
              <a:xfrm>
                <a:off x="3413741" y="4844744"/>
                <a:ext cx="6157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𝑛𝑢𝑒𝑣𝑜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82A18945-5C01-418E-9DB0-81BB041CF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741" y="4844744"/>
                <a:ext cx="615746" cy="246221"/>
              </a:xfrm>
              <a:prstGeom prst="rect">
                <a:avLst/>
              </a:prstGeom>
              <a:blipFill>
                <a:blip r:embed="rId4"/>
                <a:stretch>
                  <a:fillRect l="-4950" b="-1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1B67254-1C7F-4033-BE5E-B382EA36672A}"/>
                  </a:ext>
                </a:extLst>
              </p:cNvPr>
              <p:cNvSpPr txBox="1"/>
              <p:nvPr/>
            </p:nvSpPr>
            <p:spPr>
              <a:xfrm>
                <a:off x="1419897" y="3062866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1B67254-1C7F-4033-BE5E-B382EA366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97" y="3062866"/>
                <a:ext cx="165430" cy="246221"/>
              </a:xfrm>
              <a:prstGeom prst="rect">
                <a:avLst/>
              </a:prstGeom>
              <a:blipFill>
                <a:blip r:embed="rId5"/>
                <a:stretch>
                  <a:fillRect l="-29630" t="-17073" r="-77778" b="-219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ángulo 38">
            <a:extLst>
              <a:ext uri="{FF2B5EF4-FFF2-40B4-BE49-F238E27FC236}">
                <a16:creationId xmlns:a16="http://schemas.microsoft.com/office/drawing/2014/main" id="{724D4F74-2EB2-4A8E-BBEA-596985B52201}"/>
              </a:ext>
            </a:extLst>
          </p:cNvPr>
          <p:cNvSpPr/>
          <p:nvPr/>
        </p:nvSpPr>
        <p:spPr>
          <a:xfrm>
            <a:off x="1094989" y="5486400"/>
            <a:ext cx="10002022" cy="1004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9ECCC75-D918-42B8-A5B7-08F69027A565}"/>
              </a:ext>
            </a:extLst>
          </p:cNvPr>
          <p:cNvSpPr txBox="1"/>
          <p:nvPr/>
        </p:nvSpPr>
        <p:spPr>
          <a:xfrm>
            <a:off x="1379933" y="5851408"/>
            <a:ext cx="943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Durante el </a:t>
            </a:r>
            <a:r>
              <a:rPr lang="es-MX" sz="1600" b="1" dirty="0" err="1"/>
              <a:t>Bootcamp</a:t>
            </a:r>
            <a:r>
              <a:rPr lang="es-MX" sz="1600" b="1" dirty="0"/>
              <a:t> nos enfocaremos en la regresión lineal y algunas de sus variantes.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E0B0A563-4361-491A-984C-1EB26007CB36}"/>
                  </a:ext>
                </a:extLst>
              </p:cNvPr>
              <p:cNvSpPr/>
              <p:nvPr/>
            </p:nvSpPr>
            <p:spPr>
              <a:xfrm>
                <a:off x="4741942" y="2361556"/>
                <a:ext cx="692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E0B0A563-4361-491A-984C-1EB26007C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42" y="2361556"/>
                <a:ext cx="69294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38" grpId="0"/>
      <p:bldP spid="40" grpId="0"/>
      <p:bldP spid="39" grpId="0" animBg="1"/>
      <p:bldP spid="4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ángulo 62">
            <a:extLst>
              <a:ext uri="{FF2B5EF4-FFF2-40B4-BE49-F238E27FC236}">
                <a16:creationId xmlns:a16="http://schemas.microsoft.com/office/drawing/2014/main" id="{FDA26EAD-0B3F-4D5A-9D1D-55341CBEE269}"/>
              </a:ext>
            </a:extLst>
          </p:cNvPr>
          <p:cNvSpPr/>
          <p:nvPr/>
        </p:nvSpPr>
        <p:spPr>
          <a:xfrm>
            <a:off x="6310093" y="4004883"/>
            <a:ext cx="5043707" cy="231832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E737D69-6FC6-4C39-A5E6-2FC8858D6E13}"/>
              </a:ext>
            </a:extLst>
          </p:cNvPr>
          <p:cNvSpPr/>
          <p:nvPr/>
        </p:nvSpPr>
        <p:spPr>
          <a:xfrm>
            <a:off x="6437377" y="1950137"/>
            <a:ext cx="255017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6A17603-4C6E-41D7-B366-24EF8540B12B}"/>
              </a:ext>
            </a:extLst>
          </p:cNvPr>
          <p:cNvSpPr/>
          <p:nvPr/>
        </p:nvSpPr>
        <p:spPr>
          <a:xfrm>
            <a:off x="8260186" y="1953627"/>
            <a:ext cx="255017" cy="2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08F2355-B4F0-4256-A387-3272D4507C89}"/>
              </a:ext>
            </a:extLst>
          </p:cNvPr>
          <p:cNvSpPr/>
          <p:nvPr/>
        </p:nvSpPr>
        <p:spPr>
          <a:xfrm>
            <a:off x="7966971" y="1953627"/>
            <a:ext cx="255017" cy="246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3999194-B522-4C0E-8B07-0193CC56F163}"/>
              </a:ext>
            </a:extLst>
          </p:cNvPr>
          <p:cNvSpPr/>
          <p:nvPr/>
        </p:nvSpPr>
        <p:spPr>
          <a:xfrm>
            <a:off x="7524680" y="1953628"/>
            <a:ext cx="255017" cy="246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9A098DE1-8FBD-4482-B35F-0ED1E63A9AA8}"/>
              </a:ext>
            </a:extLst>
          </p:cNvPr>
          <p:cNvSpPr/>
          <p:nvPr/>
        </p:nvSpPr>
        <p:spPr>
          <a:xfrm>
            <a:off x="7143188" y="4562777"/>
            <a:ext cx="2453489" cy="1114705"/>
          </a:xfrm>
          <a:custGeom>
            <a:avLst/>
            <a:gdLst>
              <a:gd name="connsiteX0" fmla="*/ 0 w 2453489"/>
              <a:gd name="connsiteY0" fmla="*/ 0 h 1114705"/>
              <a:gd name="connsiteX1" fmla="*/ 244444 w 2453489"/>
              <a:gd name="connsiteY1" fmla="*/ 190123 h 1114705"/>
              <a:gd name="connsiteX2" fmla="*/ 796705 w 2453489"/>
              <a:gd name="connsiteY2" fmla="*/ 407406 h 1114705"/>
              <a:gd name="connsiteX3" fmla="*/ 1240325 w 2453489"/>
              <a:gd name="connsiteY3" fmla="*/ 805759 h 1114705"/>
              <a:gd name="connsiteX4" fmla="*/ 1647731 w 2453489"/>
              <a:gd name="connsiteY4" fmla="*/ 986828 h 1114705"/>
              <a:gd name="connsiteX5" fmla="*/ 2037030 w 2453489"/>
              <a:gd name="connsiteY5" fmla="*/ 1113576 h 1114705"/>
              <a:gd name="connsiteX6" fmla="*/ 2453489 w 2453489"/>
              <a:gd name="connsiteY6" fmla="*/ 914400 h 1114705"/>
              <a:gd name="connsiteX7" fmla="*/ 2453489 w 2453489"/>
              <a:gd name="connsiteY7" fmla="*/ 914400 h 111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489" h="1114705">
                <a:moveTo>
                  <a:pt x="0" y="0"/>
                </a:moveTo>
                <a:cubicBezTo>
                  <a:pt x="55830" y="61111"/>
                  <a:pt x="111660" y="122222"/>
                  <a:pt x="244444" y="190123"/>
                </a:cubicBezTo>
                <a:cubicBezTo>
                  <a:pt x="377228" y="258024"/>
                  <a:pt x="630725" y="304800"/>
                  <a:pt x="796705" y="407406"/>
                </a:cubicBezTo>
                <a:cubicBezTo>
                  <a:pt x="962685" y="510012"/>
                  <a:pt x="1098487" y="709189"/>
                  <a:pt x="1240325" y="805759"/>
                </a:cubicBezTo>
                <a:cubicBezTo>
                  <a:pt x="1382163" y="902329"/>
                  <a:pt x="1514947" y="935525"/>
                  <a:pt x="1647731" y="986828"/>
                </a:cubicBezTo>
                <a:cubicBezTo>
                  <a:pt x="1780515" y="1038131"/>
                  <a:pt x="1902737" y="1125647"/>
                  <a:pt x="2037030" y="1113576"/>
                </a:cubicBezTo>
                <a:cubicBezTo>
                  <a:pt x="2171323" y="1101505"/>
                  <a:pt x="2453489" y="914400"/>
                  <a:pt x="2453489" y="914400"/>
                </a:cubicBezTo>
                <a:lnTo>
                  <a:pt x="2453489" y="91440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¿Cómo obtenemos nuestro modelo de regresión?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DABDE7A-353B-469F-B8B9-AFA198A23831}"/>
              </a:ext>
            </a:extLst>
          </p:cNvPr>
          <p:cNvCxnSpPr/>
          <p:nvPr/>
        </p:nvCxnSpPr>
        <p:spPr>
          <a:xfrm flipV="1">
            <a:off x="1365473" y="2557439"/>
            <a:ext cx="0" cy="242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59C3602-DFC6-4BED-B311-E2E2BB5ADB04}"/>
              </a:ext>
            </a:extLst>
          </p:cNvPr>
          <p:cNvCxnSpPr>
            <a:cxnSpLocks/>
          </p:cNvCxnSpPr>
          <p:nvPr/>
        </p:nvCxnSpPr>
        <p:spPr>
          <a:xfrm>
            <a:off x="1365473" y="4981461"/>
            <a:ext cx="40687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9BB210B-4F7F-4E49-867C-9A5449148FA0}"/>
                  </a:ext>
                </a:extLst>
              </p:cNvPr>
              <p:cNvSpPr txBox="1"/>
              <p:nvPr/>
            </p:nvSpPr>
            <p:spPr>
              <a:xfrm>
                <a:off x="5238772" y="5047537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9BB210B-4F7F-4E49-867C-9A5449148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72" y="5047537"/>
                <a:ext cx="34637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2CCAB78-2817-48CE-9E47-5A86A468E636}"/>
                  </a:ext>
                </a:extLst>
              </p:cNvPr>
              <p:cNvSpPr txBox="1"/>
              <p:nvPr/>
            </p:nvSpPr>
            <p:spPr>
              <a:xfrm>
                <a:off x="964423" y="2395712"/>
                <a:ext cx="3500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2CCAB78-2817-48CE-9E47-5A86A468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3" y="2395712"/>
                <a:ext cx="350096" cy="338554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CE3CBB4D-7C97-417A-BF13-D5A15E76A8B2}"/>
              </a:ext>
            </a:extLst>
          </p:cNvPr>
          <p:cNvSpPr/>
          <p:nvPr/>
        </p:nvSpPr>
        <p:spPr>
          <a:xfrm>
            <a:off x="1770914" y="3918374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5D9D2E8-A8B4-4B88-BE2C-E53B47DF308C}"/>
              </a:ext>
            </a:extLst>
          </p:cNvPr>
          <p:cNvSpPr/>
          <p:nvPr/>
        </p:nvSpPr>
        <p:spPr>
          <a:xfrm>
            <a:off x="2018564" y="4508924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2E1A90C-6D9D-476C-8F3C-A4C122068351}"/>
              </a:ext>
            </a:extLst>
          </p:cNvPr>
          <p:cNvSpPr/>
          <p:nvPr/>
        </p:nvSpPr>
        <p:spPr>
          <a:xfrm>
            <a:off x="2258291" y="3918374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C6CC7DE-ADE5-4CCC-9F29-A5ABD35F0F41}"/>
              </a:ext>
            </a:extLst>
          </p:cNvPr>
          <p:cNvSpPr/>
          <p:nvPr/>
        </p:nvSpPr>
        <p:spPr>
          <a:xfrm>
            <a:off x="1648008" y="4342999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0392EB1-236F-4EA1-B075-F71C8D7BA22C}"/>
              </a:ext>
            </a:extLst>
          </p:cNvPr>
          <p:cNvSpPr/>
          <p:nvPr/>
        </p:nvSpPr>
        <p:spPr>
          <a:xfrm>
            <a:off x="2340228" y="4307948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483F589-056A-4F8A-8A36-8C9D7194CE46}"/>
              </a:ext>
            </a:extLst>
          </p:cNvPr>
          <p:cNvSpPr/>
          <p:nvPr/>
        </p:nvSpPr>
        <p:spPr>
          <a:xfrm>
            <a:off x="2504102" y="3578124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A3BBA98-2129-4DFF-883B-CCCBCF9CBD80}"/>
              </a:ext>
            </a:extLst>
          </p:cNvPr>
          <p:cNvSpPr/>
          <p:nvPr/>
        </p:nvSpPr>
        <p:spPr>
          <a:xfrm>
            <a:off x="2745668" y="4001336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5BF1657-F603-409E-81D0-283B4605533C}"/>
              </a:ext>
            </a:extLst>
          </p:cNvPr>
          <p:cNvSpPr/>
          <p:nvPr/>
        </p:nvSpPr>
        <p:spPr>
          <a:xfrm>
            <a:off x="2993318" y="3306880"/>
            <a:ext cx="163874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6CA1A16-3B97-4005-B1DD-8B83E5B30CAE}"/>
              </a:ext>
            </a:extLst>
          </p:cNvPr>
          <p:cNvSpPr/>
          <p:nvPr/>
        </p:nvSpPr>
        <p:spPr>
          <a:xfrm>
            <a:off x="3157192" y="369645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37513BF-4980-4E63-A51A-079A81112A81}"/>
              </a:ext>
            </a:extLst>
          </p:cNvPr>
          <p:cNvSpPr/>
          <p:nvPr/>
        </p:nvSpPr>
        <p:spPr>
          <a:xfrm>
            <a:off x="3409062" y="3223917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33B693-ABE3-4DDE-B6E8-48DD22DB9D01}"/>
              </a:ext>
            </a:extLst>
          </p:cNvPr>
          <p:cNvSpPr/>
          <p:nvPr/>
        </p:nvSpPr>
        <p:spPr>
          <a:xfrm>
            <a:off x="2827605" y="3673786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8E30F15-9F0E-4AD5-80E4-641E124F5C74}"/>
              </a:ext>
            </a:extLst>
          </p:cNvPr>
          <p:cNvSpPr/>
          <p:nvPr/>
        </p:nvSpPr>
        <p:spPr>
          <a:xfrm>
            <a:off x="3485262" y="2870963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337ECCE-42C0-483E-877D-19AB18F5D376}"/>
              </a:ext>
            </a:extLst>
          </p:cNvPr>
          <p:cNvSpPr/>
          <p:nvPr/>
        </p:nvSpPr>
        <p:spPr>
          <a:xfrm>
            <a:off x="3654204" y="3507861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F987AC9-A556-481E-B1F4-F3957F6E6774}"/>
              </a:ext>
            </a:extLst>
          </p:cNvPr>
          <p:cNvSpPr/>
          <p:nvPr/>
        </p:nvSpPr>
        <p:spPr>
          <a:xfrm>
            <a:off x="3884242" y="2924018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D80AB65-517E-4040-946D-B6B3BFA923C5}"/>
              </a:ext>
            </a:extLst>
          </p:cNvPr>
          <p:cNvSpPr/>
          <p:nvPr/>
        </p:nvSpPr>
        <p:spPr>
          <a:xfrm>
            <a:off x="3884242" y="327237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6075DC9-6FE2-48D5-B5CD-7822A0C06969}"/>
              </a:ext>
            </a:extLst>
          </p:cNvPr>
          <p:cNvCxnSpPr>
            <a:cxnSpLocks/>
          </p:cNvCxnSpPr>
          <p:nvPr/>
        </p:nvCxnSpPr>
        <p:spPr>
          <a:xfrm flipV="1">
            <a:off x="1365473" y="3859922"/>
            <a:ext cx="3626269" cy="5845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26B1303-D16B-45CD-8080-3A578B464220}"/>
              </a:ext>
            </a:extLst>
          </p:cNvPr>
          <p:cNvCxnSpPr>
            <a:cxnSpLocks/>
          </p:cNvCxnSpPr>
          <p:nvPr/>
        </p:nvCxnSpPr>
        <p:spPr>
          <a:xfrm flipV="1">
            <a:off x="1386340" y="3399425"/>
            <a:ext cx="3473869" cy="7053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B908B7C-B2F5-44B6-A2C9-B6E99B386F2C}"/>
              </a:ext>
            </a:extLst>
          </p:cNvPr>
          <p:cNvCxnSpPr>
            <a:cxnSpLocks/>
          </p:cNvCxnSpPr>
          <p:nvPr/>
        </p:nvCxnSpPr>
        <p:spPr>
          <a:xfrm flipV="1">
            <a:off x="1344607" y="2834343"/>
            <a:ext cx="2991228" cy="15565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4BF40AA-F104-4C56-93DC-CEC5BDD17894}"/>
              </a:ext>
            </a:extLst>
          </p:cNvPr>
          <p:cNvCxnSpPr>
            <a:cxnSpLocks/>
          </p:cNvCxnSpPr>
          <p:nvPr/>
        </p:nvCxnSpPr>
        <p:spPr>
          <a:xfrm flipV="1">
            <a:off x="1491548" y="2751158"/>
            <a:ext cx="2886503" cy="20507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113BD9D-035A-44C8-AF10-FB599AB90DB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3960442" y="3438299"/>
            <a:ext cx="0" cy="4508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BACCFE8-8912-4663-BDF0-DF8471E2AE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00501" y="3938585"/>
            <a:ext cx="0" cy="5703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EC31FD2-9430-43B7-BE3A-15357CE4BDEC}"/>
              </a:ext>
            </a:extLst>
          </p:cNvPr>
          <p:cNvSpPr/>
          <p:nvPr/>
        </p:nvSpPr>
        <p:spPr>
          <a:xfrm>
            <a:off x="3490861" y="3452404"/>
            <a:ext cx="469421" cy="421623"/>
          </a:xfrm>
          <a:prstGeom prst="rect">
            <a:avLst/>
          </a:prstGeom>
          <a:solidFill>
            <a:srgbClr val="FF0000">
              <a:alpha val="3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99143A0-1DD0-41DB-B23C-FF6CD7D3D78D}"/>
              </a:ext>
            </a:extLst>
          </p:cNvPr>
          <p:cNvSpPr/>
          <p:nvPr/>
        </p:nvSpPr>
        <p:spPr>
          <a:xfrm>
            <a:off x="2100300" y="3947622"/>
            <a:ext cx="612204" cy="570339"/>
          </a:xfrm>
          <a:prstGeom prst="rect">
            <a:avLst/>
          </a:prstGeom>
          <a:solidFill>
            <a:srgbClr val="FF0000">
              <a:alpha val="3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DBE70AF-7414-4B10-831A-8F4EA7C9EB3C}"/>
              </a:ext>
            </a:extLst>
          </p:cNvPr>
          <p:cNvCxnSpPr/>
          <p:nvPr/>
        </p:nvCxnSpPr>
        <p:spPr>
          <a:xfrm flipV="1">
            <a:off x="7037741" y="4502938"/>
            <a:ext cx="0" cy="1371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BACABC3A-09B6-4186-B711-C6EF66A7F3BB}"/>
              </a:ext>
            </a:extLst>
          </p:cNvPr>
          <p:cNvCxnSpPr>
            <a:cxnSpLocks/>
          </p:cNvCxnSpPr>
          <p:nvPr/>
        </p:nvCxnSpPr>
        <p:spPr>
          <a:xfrm>
            <a:off x="7037741" y="5874214"/>
            <a:ext cx="367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486F3740-6C0C-4FB3-B71A-C7A80E47CF36}"/>
                  </a:ext>
                </a:extLst>
              </p:cNvPr>
              <p:cNvSpPr txBox="1"/>
              <p:nvPr/>
            </p:nvSpPr>
            <p:spPr>
              <a:xfrm>
                <a:off x="6364274" y="4592594"/>
                <a:ext cx="5398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𝑐𝑜𝑠𝑡𝑜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486F3740-6C0C-4FB3-B71A-C7A80E47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274" y="4592594"/>
                <a:ext cx="539891" cy="246221"/>
              </a:xfrm>
              <a:prstGeom prst="rect">
                <a:avLst/>
              </a:prstGeom>
              <a:blipFill>
                <a:blip r:embed="rId4"/>
                <a:stretch>
                  <a:fillRect l="-6742" r="-5618" b="-24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67ADE5F-F6FC-44A3-B0A1-376F15C16881}"/>
                  </a:ext>
                </a:extLst>
              </p:cNvPr>
              <p:cNvSpPr txBox="1"/>
              <p:nvPr/>
            </p:nvSpPr>
            <p:spPr>
              <a:xfrm>
                <a:off x="9947538" y="5987953"/>
                <a:ext cx="1134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67ADE5F-F6FC-44A3-B0A1-376F15C16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538" y="5987953"/>
                <a:ext cx="1134349" cy="246221"/>
              </a:xfrm>
              <a:prstGeom prst="rect">
                <a:avLst/>
              </a:prstGeom>
              <a:blipFill>
                <a:blip r:embed="rId5"/>
                <a:stretch>
                  <a:fillRect l="-5914" t="-2439" r="-5376" b="-317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41A3A1E-5A9D-4AD2-8361-0C76F901E5EC}"/>
              </a:ext>
            </a:extLst>
          </p:cNvPr>
          <p:cNvCxnSpPr/>
          <p:nvPr/>
        </p:nvCxnSpPr>
        <p:spPr>
          <a:xfrm>
            <a:off x="7453195" y="4642934"/>
            <a:ext cx="0" cy="261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5C4F883-5CE7-4719-88C2-CEACAF12B550}"/>
              </a:ext>
            </a:extLst>
          </p:cNvPr>
          <p:cNvCxnSpPr/>
          <p:nvPr/>
        </p:nvCxnSpPr>
        <p:spPr>
          <a:xfrm>
            <a:off x="7923095" y="4843139"/>
            <a:ext cx="0" cy="261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8683B96-302B-4199-82C7-5E643B2C8603}"/>
              </a:ext>
            </a:extLst>
          </p:cNvPr>
          <p:cNvCxnSpPr/>
          <p:nvPr/>
        </p:nvCxnSpPr>
        <p:spPr>
          <a:xfrm>
            <a:off x="8421570" y="5255289"/>
            <a:ext cx="0" cy="261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323977BF-EFAC-4854-ABD8-C6B4448B32D7}"/>
              </a:ext>
            </a:extLst>
          </p:cNvPr>
          <p:cNvCxnSpPr/>
          <p:nvPr/>
        </p:nvCxnSpPr>
        <p:spPr>
          <a:xfrm>
            <a:off x="9161564" y="5513037"/>
            <a:ext cx="0" cy="261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FCD4A89-B9B4-4B94-A59C-97CDD45862B2}"/>
                  </a:ext>
                </a:extLst>
              </p:cNvPr>
              <p:cNvSpPr/>
              <p:nvPr/>
            </p:nvSpPr>
            <p:spPr>
              <a:xfrm>
                <a:off x="6978265" y="2695928"/>
                <a:ext cx="2753703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MX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FCD4A89-B9B4-4B94-A59C-97CDD4586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65" y="2695928"/>
                <a:ext cx="2753703" cy="784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DAD55E5-FC4B-41EC-8C54-442A94623CDF}"/>
                  </a:ext>
                </a:extLst>
              </p:cNvPr>
              <p:cNvSpPr txBox="1"/>
              <p:nvPr/>
            </p:nvSpPr>
            <p:spPr>
              <a:xfrm>
                <a:off x="6437376" y="1938753"/>
                <a:ext cx="1993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DAD55E5-FC4B-41EC-8C54-442A9462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76" y="1938753"/>
                <a:ext cx="1993494" cy="246221"/>
              </a:xfrm>
              <a:prstGeom prst="rect">
                <a:avLst/>
              </a:prstGeom>
              <a:blipFill>
                <a:blip r:embed="rId7"/>
                <a:stretch>
                  <a:fillRect l="-2141" t="-17500" r="-612" b="-3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errar llave 9">
            <a:extLst>
              <a:ext uri="{FF2B5EF4-FFF2-40B4-BE49-F238E27FC236}">
                <a16:creationId xmlns:a16="http://schemas.microsoft.com/office/drawing/2014/main" id="{A077B580-C06E-4344-B5E5-E6B20BA38317}"/>
              </a:ext>
            </a:extLst>
          </p:cNvPr>
          <p:cNvSpPr/>
          <p:nvPr/>
        </p:nvSpPr>
        <p:spPr>
          <a:xfrm>
            <a:off x="4036482" y="3476598"/>
            <a:ext cx="186984" cy="3591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8F9876A-4ED3-4099-B5D8-6A30867F2AEF}"/>
                  </a:ext>
                </a:extLst>
              </p:cNvPr>
              <p:cNvSpPr txBox="1"/>
              <p:nvPr/>
            </p:nvSpPr>
            <p:spPr>
              <a:xfrm>
                <a:off x="4438799" y="3520633"/>
                <a:ext cx="15101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8F9876A-4ED3-4099-B5D8-6A30867F2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799" y="3520633"/>
                <a:ext cx="1510157" cy="246221"/>
              </a:xfrm>
              <a:prstGeom prst="rect">
                <a:avLst/>
              </a:prstGeom>
              <a:blipFill>
                <a:blip r:embed="rId8"/>
                <a:stretch>
                  <a:fillRect l="-1210" t="-20000" r="-16129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ángulo 49">
            <a:extLst>
              <a:ext uri="{FF2B5EF4-FFF2-40B4-BE49-F238E27FC236}">
                <a16:creationId xmlns:a16="http://schemas.microsoft.com/office/drawing/2014/main" id="{4A6A585D-8665-4B18-81DF-FD9E96E7AB15}"/>
              </a:ext>
            </a:extLst>
          </p:cNvPr>
          <p:cNvSpPr/>
          <p:nvPr/>
        </p:nvSpPr>
        <p:spPr>
          <a:xfrm>
            <a:off x="8689643" y="1651492"/>
            <a:ext cx="255017" cy="246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954FE82-649F-45AE-A6A5-07E0D7CA6627}"/>
              </a:ext>
            </a:extLst>
          </p:cNvPr>
          <p:cNvSpPr/>
          <p:nvPr/>
        </p:nvSpPr>
        <p:spPr>
          <a:xfrm>
            <a:off x="8689644" y="1950136"/>
            <a:ext cx="255017" cy="2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CD8281B-45C3-4D9F-AD5D-C8290BF72476}"/>
              </a:ext>
            </a:extLst>
          </p:cNvPr>
          <p:cNvSpPr/>
          <p:nvPr/>
        </p:nvSpPr>
        <p:spPr>
          <a:xfrm>
            <a:off x="8689643" y="2248780"/>
            <a:ext cx="255017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B8A726F-E237-4062-89BD-3524F93B7A5C}"/>
              </a:ext>
            </a:extLst>
          </p:cNvPr>
          <p:cNvSpPr txBox="1"/>
          <p:nvPr/>
        </p:nvSpPr>
        <p:spPr>
          <a:xfrm>
            <a:off x="8944661" y="1608872"/>
            <a:ext cx="132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: Parámetros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3F5C0D2-F183-41C7-8915-D0160B6A07B3}"/>
              </a:ext>
            </a:extLst>
          </p:cNvPr>
          <p:cNvSpPr txBox="1"/>
          <p:nvPr/>
        </p:nvSpPr>
        <p:spPr>
          <a:xfrm>
            <a:off x="8944660" y="1903970"/>
            <a:ext cx="234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: Variable independiente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A663D2E-1FBA-476C-B9D2-F46898B4FF6A}"/>
              </a:ext>
            </a:extLst>
          </p:cNvPr>
          <p:cNvSpPr txBox="1"/>
          <p:nvPr/>
        </p:nvSpPr>
        <p:spPr>
          <a:xfrm>
            <a:off x="8944660" y="2196358"/>
            <a:ext cx="234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: Variable dependiente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8C7F862-4927-49CD-B2B1-C2BFFCD78D95}"/>
              </a:ext>
            </a:extLst>
          </p:cNvPr>
          <p:cNvSpPr txBox="1"/>
          <p:nvPr/>
        </p:nvSpPr>
        <p:spPr>
          <a:xfrm>
            <a:off x="6693132" y="4030588"/>
            <a:ext cx="442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i="1" dirty="0"/>
              <a:t>Descenso por gradiente </a:t>
            </a:r>
            <a:r>
              <a:rPr lang="es-MX" sz="1600" b="1" dirty="0"/>
              <a:t>(</a:t>
            </a:r>
            <a:r>
              <a:rPr lang="es-MX" sz="1600" b="1" i="1" dirty="0" err="1"/>
              <a:t>Gradient</a:t>
            </a:r>
            <a:r>
              <a:rPr lang="es-MX" sz="1600" b="1" i="1" dirty="0"/>
              <a:t> </a:t>
            </a:r>
            <a:r>
              <a:rPr lang="es-MX" sz="1600" b="1" i="1" dirty="0" err="1"/>
              <a:t>Descent</a:t>
            </a:r>
            <a:r>
              <a:rPr lang="es-MX" sz="1600" b="1" dirty="0"/>
              <a:t>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76E730-3B8A-4707-888A-5BCE68CAA96C}"/>
              </a:ext>
            </a:extLst>
          </p:cNvPr>
          <p:cNvSpPr/>
          <p:nvPr/>
        </p:nvSpPr>
        <p:spPr>
          <a:xfrm>
            <a:off x="8568761" y="2924018"/>
            <a:ext cx="1015098" cy="382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2F76E95-A30E-4CAE-A273-511F18921316}"/>
              </a:ext>
            </a:extLst>
          </p:cNvPr>
          <p:cNvSpPr/>
          <p:nvPr/>
        </p:nvSpPr>
        <p:spPr>
          <a:xfrm>
            <a:off x="8734445" y="2879250"/>
            <a:ext cx="469421" cy="421623"/>
          </a:xfrm>
          <a:prstGeom prst="rect">
            <a:avLst/>
          </a:prstGeom>
          <a:solidFill>
            <a:srgbClr val="FF0000">
              <a:alpha val="3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8DD17A8-9ABC-445B-AD55-56F55D9339C2}"/>
                  </a:ext>
                </a:extLst>
              </p:cNvPr>
              <p:cNvSpPr/>
              <p:nvPr/>
            </p:nvSpPr>
            <p:spPr>
              <a:xfrm>
                <a:off x="8421566" y="3611105"/>
                <a:ext cx="7245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>
                          <a:latin typeface="Cambria Math" panose="02040503050406030204" pitchFamily="18" charset="0"/>
                        </a:rPr>
                        <m:t>𝑐𝑜𝑠𝑡𝑜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8DD17A8-9ABC-445B-AD55-56F55D933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66" y="3611105"/>
                <a:ext cx="72455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brir llave 70">
            <a:extLst>
              <a:ext uri="{FF2B5EF4-FFF2-40B4-BE49-F238E27FC236}">
                <a16:creationId xmlns:a16="http://schemas.microsoft.com/office/drawing/2014/main" id="{4B6102F7-00EA-40A2-8E77-F76D343699DD}"/>
              </a:ext>
            </a:extLst>
          </p:cNvPr>
          <p:cNvSpPr/>
          <p:nvPr/>
        </p:nvSpPr>
        <p:spPr>
          <a:xfrm rot="16200000">
            <a:off x="8642651" y="2903468"/>
            <a:ext cx="93984" cy="1280726"/>
          </a:xfrm>
          <a:prstGeom prst="leftBrace">
            <a:avLst>
              <a:gd name="adj1" fmla="val 8333"/>
              <a:gd name="adj2" fmla="val 552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30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6" grpId="0" animBg="1"/>
      <p:bldP spid="45" grpId="0" animBg="1"/>
      <p:bldP spid="44" grpId="0" animBg="1"/>
      <p:bldP spid="43" grpId="0" animBg="1"/>
      <p:bldP spid="28" grpId="0" animBg="1"/>
      <p:bldP spid="56" grpId="0" animBg="1"/>
      <p:bldP spid="56" grpId="1" animBg="1"/>
      <p:bldP spid="58" grpId="0" animBg="1"/>
      <p:bldP spid="58" grpId="1" animBg="1"/>
      <p:bldP spid="62" grpId="0"/>
      <p:bldP spid="64" grpId="0"/>
      <p:bldP spid="2" grpId="0"/>
      <p:bldP spid="4" grpId="0"/>
      <p:bldP spid="10" grpId="0" animBg="1"/>
      <p:bldP spid="10" grpId="1" animBg="1"/>
      <p:bldP spid="12" grpId="0"/>
      <p:bldP spid="12" grpId="1"/>
      <p:bldP spid="50" grpId="0" animBg="1"/>
      <p:bldP spid="51" grpId="0" animBg="1"/>
      <p:bldP spid="53" grpId="0" animBg="1"/>
      <p:bldP spid="55" grpId="0"/>
      <p:bldP spid="57" grpId="0"/>
      <p:bldP spid="60" grpId="0"/>
      <p:bldP spid="65" grpId="0"/>
      <p:bldP spid="3" grpId="0" animBg="1"/>
      <p:bldP spid="67" grpId="0" animBg="1"/>
      <p:bldP spid="5" grpId="0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CCACA219-FF6B-4C25-A924-BBD4A3A38EA4}"/>
              </a:ext>
            </a:extLst>
          </p:cNvPr>
          <p:cNvSpPr/>
          <p:nvPr/>
        </p:nvSpPr>
        <p:spPr>
          <a:xfrm>
            <a:off x="6928622" y="1690688"/>
            <a:ext cx="3926171" cy="13938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3B6C9D-863A-4EB3-8DB0-1E877CD34C74}"/>
              </a:ext>
            </a:extLst>
          </p:cNvPr>
          <p:cNvSpPr/>
          <p:nvPr/>
        </p:nvSpPr>
        <p:spPr>
          <a:xfrm>
            <a:off x="2542997" y="3912526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8105C99-AF8F-4794-8C3B-960CAF2D2287}"/>
              </a:ext>
            </a:extLst>
          </p:cNvPr>
          <p:cNvSpPr/>
          <p:nvPr/>
        </p:nvSpPr>
        <p:spPr>
          <a:xfrm>
            <a:off x="3765828" y="4558176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3DD703D-C58D-46D9-B8EE-C964ED23F20A}"/>
              </a:ext>
            </a:extLst>
          </p:cNvPr>
          <p:cNvSpPr/>
          <p:nvPr/>
        </p:nvSpPr>
        <p:spPr>
          <a:xfrm>
            <a:off x="3773042" y="4171456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¿Puedo usar más de una variable independiente?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8BD919-82C0-4121-AE35-950C7830BFB6}"/>
              </a:ext>
            </a:extLst>
          </p:cNvPr>
          <p:cNvCxnSpPr/>
          <p:nvPr/>
        </p:nvCxnSpPr>
        <p:spPr>
          <a:xfrm flipV="1">
            <a:off x="2027208" y="2518914"/>
            <a:ext cx="0" cy="242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D34D1FD-A89C-4BE7-9889-C476B12CA1CE}"/>
              </a:ext>
            </a:extLst>
          </p:cNvPr>
          <p:cNvCxnSpPr>
            <a:cxnSpLocks/>
          </p:cNvCxnSpPr>
          <p:nvPr/>
        </p:nvCxnSpPr>
        <p:spPr>
          <a:xfrm>
            <a:off x="2027208" y="4977442"/>
            <a:ext cx="2544792" cy="970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52E1B-43FE-4027-92E2-6D00B6BA48A6}"/>
                  </a:ext>
                </a:extLst>
              </p:cNvPr>
              <p:cNvSpPr txBox="1"/>
              <p:nvPr/>
            </p:nvSpPr>
            <p:spPr>
              <a:xfrm>
                <a:off x="4572000" y="5982632"/>
                <a:ext cx="394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52E1B-43FE-4027-92E2-6D00B6BA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82632"/>
                <a:ext cx="394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60A0E9F-B5E9-4AC1-9D35-FA6900875DE3}"/>
                  </a:ext>
                </a:extLst>
              </p:cNvPr>
              <p:cNvSpPr txBox="1"/>
              <p:nvPr/>
            </p:nvSpPr>
            <p:spPr>
              <a:xfrm>
                <a:off x="1655824" y="23342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60A0E9F-B5E9-4AC1-9D35-FA690087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24" y="2334247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0F3BFD5-AA07-4E2B-83BE-E953347C1FA3}"/>
              </a:ext>
            </a:extLst>
          </p:cNvPr>
          <p:cNvCxnSpPr>
            <a:cxnSpLocks/>
          </p:cNvCxnSpPr>
          <p:nvPr/>
        </p:nvCxnSpPr>
        <p:spPr>
          <a:xfrm flipV="1">
            <a:off x="2027208" y="3647685"/>
            <a:ext cx="2449901" cy="1295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A24DF1-F43B-4301-A821-0DCC21943552}"/>
                  </a:ext>
                </a:extLst>
              </p:cNvPr>
              <p:cNvSpPr txBox="1"/>
              <p:nvPr/>
            </p:nvSpPr>
            <p:spPr>
              <a:xfrm>
                <a:off x="4388052" y="364768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A24DF1-F43B-4301-A821-0DCC21943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52" y="3647685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aralelogramo 15">
            <a:extLst>
              <a:ext uri="{FF2B5EF4-FFF2-40B4-BE49-F238E27FC236}">
                <a16:creationId xmlns:a16="http://schemas.microsoft.com/office/drawing/2014/main" id="{6389BCAC-1423-45F9-87E3-7CD63508281B}"/>
              </a:ext>
            </a:extLst>
          </p:cNvPr>
          <p:cNvSpPr/>
          <p:nvPr/>
        </p:nvSpPr>
        <p:spPr>
          <a:xfrm rot="1491988">
            <a:off x="2573211" y="3144945"/>
            <a:ext cx="2794409" cy="1755784"/>
          </a:xfrm>
          <a:prstGeom prst="parallelogram">
            <a:avLst>
              <a:gd name="adj" fmla="val 73272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EF32C4B-F373-41D4-887F-EC187D56C48C}"/>
              </a:ext>
            </a:extLst>
          </p:cNvPr>
          <p:cNvSpPr/>
          <p:nvPr/>
        </p:nvSpPr>
        <p:spPr>
          <a:xfrm>
            <a:off x="3925442" y="3084510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4B4313F-479E-4CC8-A84A-9851155152BE}"/>
              </a:ext>
            </a:extLst>
          </p:cNvPr>
          <p:cNvSpPr/>
          <p:nvPr/>
        </p:nvSpPr>
        <p:spPr>
          <a:xfrm>
            <a:off x="3849242" y="3547470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FB73042-F2B2-478C-BFD7-D454500FEF9B}"/>
              </a:ext>
            </a:extLst>
          </p:cNvPr>
          <p:cNvSpPr/>
          <p:nvPr/>
        </p:nvSpPr>
        <p:spPr>
          <a:xfrm>
            <a:off x="4235651" y="3889633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0DC6C5-9E5F-42ED-881F-ACD58EC9D828}"/>
              </a:ext>
            </a:extLst>
          </p:cNvPr>
          <p:cNvSpPr/>
          <p:nvPr/>
        </p:nvSpPr>
        <p:spPr>
          <a:xfrm>
            <a:off x="4306059" y="4472387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7A508A1-617E-45A8-AFE5-813A01DED344}"/>
              </a:ext>
            </a:extLst>
          </p:cNvPr>
          <p:cNvSpPr/>
          <p:nvPr/>
        </p:nvSpPr>
        <p:spPr>
          <a:xfrm>
            <a:off x="2972920" y="3972595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DD7CD0F-B221-4CFF-A075-2AC7349BD44A}"/>
              </a:ext>
            </a:extLst>
          </p:cNvPr>
          <p:cNvSpPr/>
          <p:nvPr/>
        </p:nvSpPr>
        <p:spPr>
          <a:xfrm>
            <a:off x="3223404" y="428892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84BA306-CDBE-47E4-821C-B99B447CF514}"/>
              </a:ext>
            </a:extLst>
          </p:cNvPr>
          <p:cNvSpPr/>
          <p:nvPr/>
        </p:nvSpPr>
        <p:spPr>
          <a:xfrm>
            <a:off x="3375804" y="3749388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F7ECB66-3812-4AFE-8837-B9179C848650}"/>
              </a:ext>
            </a:extLst>
          </p:cNvPr>
          <p:cNvSpPr/>
          <p:nvPr/>
        </p:nvSpPr>
        <p:spPr>
          <a:xfrm>
            <a:off x="4259974" y="3348690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8DFB127-439F-4F40-A1BA-38F9B2A55CA8}"/>
              </a:ext>
            </a:extLst>
          </p:cNvPr>
          <p:cNvSpPr/>
          <p:nvPr/>
        </p:nvSpPr>
        <p:spPr>
          <a:xfrm>
            <a:off x="4676742" y="4112388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F6F1055-F7C0-4AC5-80C0-A75751683C28}"/>
              </a:ext>
            </a:extLst>
          </p:cNvPr>
          <p:cNvSpPr/>
          <p:nvPr/>
        </p:nvSpPr>
        <p:spPr>
          <a:xfrm>
            <a:off x="4902654" y="3681971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932AD89-5F42-4060-AE78-B2B9A8A61D61}"/>
              </a:ext>
            </a:extLst>
          </p:cNvPr>
          <p:cNvSpPr/>
          <p:nvPr/>
        </p:nvSpPr>
        <p:spPr>
          <a:xfrm>
            <a:off x="5301921" y="3746601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80D9DA0-AE1F-421C-8D33-CC16E2A83DAB}"/>
              </a:ext>
            </a:extLst>
          </p:cNvPr>
          <p:cNvSpPr/>
          <p:nvPr/>
        </p:nvSpPr>
        <p:spPr>
          <a:xfrm>
            <a:off x="4750254" y="3348689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396A125-F4FE-4F84-A243-56825881C69A}"/>
                  </a:ext>
                </a:extLst>
              </p:cNvPr>
              <p:cNvSpPr txBox="1"/>
              <p:nvPr/>
            </p:nvSpPr>
            <p:spPr>
              <a:xfrm>
                <a:off x="7369475" y="2460701"/>
                <a:ext cx="3166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396A125-F4FE-4F84-A243-56825881C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75" y="2460701"/>
                <a:ext cx="3166701" cy="246221"/>
              </a:xfrm>
              <a:prstGeom prst="rect">
                <a:avLst/>
              </a:prstGeom>
              <a:blipFill>
                <a:blip r:embed="rId5"/>
                <a:stretch>
                  <a:fillRect l="-1156" t="-20000" r="-385" b="-3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ángulo 33">
            <a:extLst>
              <a:ext uri="{FF2B5EF4-FFF2-40B4-BE49-F238E27FC236}">
                <a16:creationId xmlns:a16="http://schemas.microsoft.com/office/drawing/2014/main" id="{C87E7B50-8044-49E2-8804-DD13D098B2F7}"/>
              </a:ext>
            </a:extLst>
          </p:cNvPr>
          <p:cNvSpPr/>
          <p:nvPr/>
        </p:nvSpPr>
        <p:spPr>
          <a:xfrm>
            <a:off x="6928629" y="3429000"/>
            <a:ext cx="3926171" cy="2536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5EBB13A-20F9-4A44-83FA-C27FFD56ED28}"/>
              </a:ext>
            </a:extLst>
          </p:cNvPr>
          <p:cNvSpPr txBox="1"/>
          <p:nvPr/>
        </p:nvSpPr>
        <p:spPr>
          <a:xfrm>
            <a:off x="6943324" y="3675557"/>
            <a:ext cx="378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Extremadamente útil cuando el valor de y parece depender de más de una variable.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65F153-EB8C-4AEF-98C4-432EA8A44701}"/>
              </a:ext>
            </a:extLst>
          </p:cNvPr>
          <p:cNvSpPr txBox="1"/>
          <p:nvPr/>
        </p:nvSpPr>
        <p:spPr>
          <a:xfrm>
            <a:off x="6943324" y="4740473"/>
            <a:ext cx="378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Entrenar estas regresiones no varía mucho en comparación a cuando tenemos una sola variable.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B3DB519-7CEE-4908-98D5-1454FE3B0A03}"/>
              </a:ext>
            </a:extLst>
          </p:cNvPr>
          <p:cNvSpPr txBox="1"/>
          <p:nvPr/>
        </p:nvSpPr>
        <p:spPr>
          <a:xfrm>
            <a:off x="7598764" y="1875590"/>
            <a:ext cx="25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Regresión lineal múltiple</a:t>
            </a:r>
          </a:p>
        </p:txBody>
      </p:sp>
    </p:spTree>
    <p:extLst>
      <p:ext uri="{BB962C8B-B14F-4D97-AF65-F5344CB8AC3E}">
        <p14:creationId xmlns:p14="http://schemas.microsoft.com/office/powerpoint/2010/main" val="38005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6" grpId="0" animBg="1"/>
      <p:bldP spid="33" grpId="0"/>
      <p:bldP spid="34" grpId="0" animBg="1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64">
            <a:extLst>
              <a:ext uri="{FF2B5EF4-FFF2-40B4-BE49-F238E27FC236}">
                <a16:creationId xmlns:a16="http://schemas.microsoft.com/office/drawing/2014/main" id="{16E78FC3-FDA6-4BEC-B421-17E262C31122}"/>
              </a:ext>
            </a:extLst>
          </p:cNvPr>
          <p:cNvSpPr/>
          <p:nvPr/>
        </p:nvSpPr>
        <p:spPr>
          <a:xfrm>
            <a:off x="1278736" y="3716206"/>
            <a:ext cx="5702942" cy="248139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¿Qué pasa si mis datos tienen rangos diferentes?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05588FB-F0C5-46F8-95FF-1690531E9E9D}"/>
              </a:ext>
            </a:extLst>
          </p:cNvPr>
          <p:cNvCxnSpPr>
            <a:cxnSpLocks/>
          </p:cNvCxnSpPr>
          <p:nvPr/>
        </p:nvCxnSpPr>
        <p:spPr>
          <a:xfrm flipV="1">
            <a:off x="1433522" y="1739555"/>
            <a:ext cx="0" cy="137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73C0179-0289-4043-8668-B6082BC52BEA}"/>
              </a:ext>
            </a:extLst>
          </p:cNvPr>
          <p:cNvCxnSpPr>
            <a:cxnSpLocks/>
          </p:cNvCxnSpPr>
          <p:nvPr/>
        </p:nvCxnSpPr>
        <p:spPr>
          <a:xfrm>
            <a:off x="1433522" y="3113416"/>
            <a:ext cx="2027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BE7269F-4B58-49E4-9879-272660AB6151}"/>
                  </a:ext>
                </a:extLst>
              </p:cNvPr>
              <p:cNvSpPr txBox="1"/>
              <p:nvPr/>
            </p:nvSpPr>
            <p:spPr>
              <a:xfrm>
                <a:off x="3334751" y="3113416"/>
                <a:ext cx="394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BE7269F-4B58-49E4-9879-272660AB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51" y="3113416"/>
                <a:ext cx="39483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188F45C-D247-4F96-AA30-8FB2F524AA5A}"/>
                  </a:ext>
                </a:extLst>
              </p:cNvPr>
              <p:cNvSpPr txBox="1"/>
              <p:nvPr/>
            </p:nvSpPr>
            <p:spPr>
              <a:xfrm>
                <a:off x="1026116" y="1554889"/>
                <a:ext cx="394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188F45C-D247-4F96-AA30-8FB2F524A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6" y="1554889"/>
                <a:ext cx="39483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88DE89C-8D58-43C7-9416-F31AE7A54E4A}"/>
              </a:ext>
            </a:extLst>
          </p:cNvPr>
          <p:cNvCxnSpPr/>
          <p:nvPr/>
        </p:nvCxnSpPr>
        <p:spPr>
          <a:xfrm>
            <a:off x="1578377" y="3007038"/>
            <a:ext cx="0" cy="226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2CB9B4E-961D-439D-ADB7-A6BA8D71456C}"/>
              </a:ext>
            </a:extLst>
          </p:cNvPr>
          <p:cNvCxnSpPr/>
          <p:nvPr/>
        </p:nvCxnSpPr>
        <p:spPr>
          <a:xfrm>
            <a:off x="3070690" y="3007038"/>
            <a:ext cx="0" cy="226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062B2D8-17A3-4835-8A62-33949EA6B243}"/>
              </a:ext>
            </a:extLst>
          </p:cNvPr>
          <p:cNvCxnSpPr>
            <a:cxnSpLocks/>
          </p:cNvCxnSpPr>
          <p:nvPr/>
        </p:nvCxnSpPr>
        <p:spPr>
          <a:xfrm>
            <a:off x="1306774" y="2860673"/>
            <a:ext cx="224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2D8E4AA-16A8-4347-84D0-131EB9BAD2E5}"/>
              </a:ext>
            </a:extLst>
          </p:cNvPr>
          <p:cNvCxnSpPr>
            <a:cxnSpLocks/>
          </p:cNvCxnSpPr>
          <p:nvPr/>
        </p:nvCxnSpPr>
        <p:spPr>
          <a:xfrm>
            <a:off x="1306774" y="2071513"/>
            <a:ext cx="224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DDE0FF7-C890-4DE8-99B0-B4CC2536C3F9}"/>
              </a:ext>
            </a:extLst>
          </p:cNvPr>
          <p:cNvSpPr txBox="1"/>
          <p:nvPr/>
        </p:nvSpPr>
        <p:spPr>
          <a:xfrm>
            <a:off x="1380962" y="3181492"/>
            <a:ext cx="394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10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86B0AE-2B7D-4950-89A9-15BAF0148A3E}"/>
              </a:ext>
            </a:extLst>
          </p:cNvPr>
          <p:cNvSpPr txBox="1"/>
          <p:nvPr/>
        </p:nvSpPr>
        <p:spPr>
          <a:xfrm>
            <a:off x="2807260" y="3194121"/>
            <a:ext cx="52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100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7597FD2-C3C8-4DA2-B918-8B2878FFC6C5}"/>
              </a:ext>
            </a:extLst>
          </p:cNvPr>
          <p:cNvSpPr txBox="1"/>
          <p:nvPr/>
        </p:nvSpPr>
        <p:spPr>
          <a:xfrm>
            <a:off x="883906" y="2691396"/>
            <a:ext cx="394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927E3AE-FE1D-4EB5-93C4-FE2253649A3C}"/>
              </a:ext>
            </a:extLst>
          </p:cNvPr>
          <p:cNvSpPr txBox="1"/>
          <p:nvPr/>
        </p:nvSpPr>
        <p:spPr>
          <a:xfrm>
            <a:off x="838200" y="1902236"/>
            <a:ext cx="48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5B6B054-ACE4-495E-B0E4-2814CA0071B0}"/>
                  </a:ext>
                </a:extLst>
              </p:cNvPr>
              <p:cNvSpPr txBox="1"/>
              <p:nvPr/>
            </p:nvSpPr>
            <p:spPr>
              <a:xfrm>
                <a:off x="4299352" y="2139658"/>
                <a:ext cx="2417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5B6B054-ACE4-495E-B0E4-2814CA00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352" y="2139658"/>
                <a:ext cx="2417585" cy="276999"/>
              </a:xfrm>
              <a:prstGeom prst="rect">
                <a:avLst/>
              </a:prstGeom>
              <a:blipFill>
                <a:blip r:embed="rId4"/>
                <a:stretch>
                  <a:fillRect l="-2015" t="-26667" r="-504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25FA92ED-51F3-463A-9B42-B8B2DDCEBFFB}"/>
              </a:ext>
            </a:extLst>
          </p:cNvPr>
          <p:cNvSpPr/>
          <p:nvPr/>
        </p:nvSpPr>
        <p:spPr>
          <a:xfrm>
            <a:off x="1696064" y="2453443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BB00B5-4043-49CB-8C1E-0F0124B2CA60}"/>
              </a:ext>
            </a:extLst>
          </p:cNvPr>
          <p:cNvSpPr/>
          <p:nvPr/>
        </p:nvSpPr>
        <p:spPr>
          <a:xfrm>
            <a:off x="1658105" y="2723918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17C9D1-D70B-4075-9EBF-39BDE941ED6F}"/>
              </a:ext>
            </a:extLst>
          </p:cNvPr>
          <p:cNvSpPr/>
          <p:nvPr/>
        </p:nvSpPr>
        <p:spPr>
          <a:xfrm>
            <a:off x="2092933" y="2483680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484F814-D77D-4480-8F7A-EAF405FA3A11}"/>
              </a:ext>
            </a:extLst>
          </p:cNvPr>
          <p:cNvSpPr/>
          <p:nvPr/>
        </p:nvSpPr>
        <p:spPr>
          <a:xfrm>
            <a:off x="2236926" y="2220354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113CBC98-2BB4-4EAD-9B9B-E0CCC33AD9BA}"/>
              </a:ext>
            </a:extLst>
          </p:cNvPr>
          <p:cNvSpPr/>
          <p:nvPr/>
        </p:nvSpPr>
        <p:spPr>
          <a:xfrm>
            <a:off x="2329823" y="2691396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3D7529F-9AC2-4968-B2EA-EA1B9B99AF52}"/>
              </a:ext>
            </a:extLst>
          </p:cNvPr>
          <p:cNvSpPr/>
          <p:nvPr/>
        </p:nvSpPr>
        <p:spPr>
          <a:xfrm>
            <a:off x="2489802" y="2413932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F438E0E-8032-42F4-A975-8F2D0D7645F4}"/>
              </a:ext>
            </a:extLst>
          </p:cNvPr>
          <p:cNvSpPr/>
          <p:nvPr/>
        </p:nvSpPr>
        <p:spPr>
          <a:xfrm>
            <a:off x="2617424" y="2082848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50A10021-37E0-451E-AC38-273253215E0D}"/>
              </a:ext>
            </a:extLst>
          </p:cNvPr>
          <p:cNvSpPr/>
          <p:nvPr/>
        </p:nvSpPr>
        <p:spPr>
          <a:xfrm>
            <a:off x="2735111" y="2364083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74232A9-39C7-40C4-92A7-28D7FD0B0827}"/>
              </a:ext>
            </a:extLst>
          </p:cNvPr>
          <p:cNvSpPr/>
          <p:nvPr/>
        </p:nvSpPr>
        <p:spPr>
          <a:xfrm>
            <a:off x="2672092" y="2607374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09AF6CE5-6DFD-4107-9A5C-506E4B218B17}"/>
              </a:ext>
            </a:extLst>
          </p:cNvPr>
          <p:cNvSpPr/>
          <p:nvPr/>
        </p:nvSpPr>
        <p:spPr>
          <a:xfrm>
            <a:off x="2896564" y="2181279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606CCBBE-CB6D-4121-8709-F033AA3744F4}"/>
              </a:ext>
            </a:extLst>
          </p:cNvPr>
          <p:cNvSpPr/>
          <p:nvPr/>
        </p:nvSpPr>
        <p:spPr>
          <a:xfrm>
            <a:off x="2270979" y="2453443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76C322D-4D31-40EA-B317-9FC58E663824}"/>
              </a:ext>
            </a:extLst>
          </p:cNvPr>
          <p:cNvSpPr/>
          <p:nvPr/>
        </p:nvSpPr>
        <p:spPr>
          <a:xfrm>
            <a:off x="1972294" y="2652191"/>
            <a:ext cx="117687" cy="1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0BCEC11-4341-48D9-AE19-172942397C45}"/>
              </a:ext>
            </a:extLst>
          </p:cNvPr>
          <p:cNvCxnSpPr>
            <a:cxnSpLocks/>
          </p:cNvCxnSpPr>
          <p:nvPr/>
        </p:nvCxnSpPr>
        <p:spPr>
          <a:xfrm>
            <a:off x="1395807" y="5497111"/>
            <a:ext cx="2027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3B990BE-6138-4E5F-AD5C-A391645E95D3}"/>
                  </a:ext>
                </a:extLst>
              </p:cNvPr>
              <p:cNvSpPr txBox="1"/>
              <p:nvPr/>
            </p:nvSpPr>
            <p:spPr>
              <a:xfrm>
                <a:off x="3334751" y="5399000"/>
                <a:ext cx="394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3B990BE-6138-4E5F-AD5C-A391645E9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51" y="5399000"/>
                <a:ext cx="39483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E2144394-3E12-4C40-AD33-C21BFB04A68F}"/>
              </a:ext>
            </a:extLst>
          </p:cNvPr>
          <p:cNvSpPr/>
          <p:nvPr/>
        </p:nvSpPr>
        <p:spPr>
          <a:xfrm>
            <a:off x="1511283" y="4580507"/>
            <a:ext cx="1691640" cy="903975"/>
          </a:xfrm>
          <a:custGeom>
            <a:avLst/>
            <a:gdLst>
              <a:gd name="connsiteX0" fmla="*/ 0 w 1691640"/>
              <a:gd name="connsiteY0" fmla="*/ 899186 h 903975"/>
              <a:gd name="connsiteX1" fmla="*/ 129540 w 1691640"/>
              <a:gd name="connsiteY1" fmla="*/ 891566 h 903975"/>
              <a:gd name="connsiteX2" fmla="*/ 266700 w 1691640"/>
              <a:gd name="connsiteY2" fmla="*/ 792506 h 903975"/>
              <a:gd name="connsiteX3" fmla="*/ 396240 w 1691640"/>
              <a:gd name="connsiteY3" fmla="*/ 464846 h 903975"/>
              <a:gd name="connsiteX4" fmla="*/ 548640 w 1691640"/>
              <a:gd name="connsiteY4" fmla="*/ 114326 h 903975"/>
              <a:gd name="connsiteX5" fmla="*/ 762000 w 1691640"/>
              <a:gd name="connsiteY5" fmla="*/ 26 h 903975"/>
              <a:gd name="connsiteX6" fmla="*/ 982980 w 1691640"/>
              <a:gd name="connsiteY6" fmla="*/ 106706 h 903975"/>
              <a:gd name="connsiteX7" fmla="*/ 1181100 w 1691640"/>
              <a:gd name="connsiteY7" fmla="*/ 381026 h 903975"/>
              <a:gd name="connsiteX8" fmla="*/ 1303020 w 1691640"/>
              <a:gd name="connsiteY8" fmla="*/ 662966 h 903975"/>
              <a:gd name="connsiteX9" fmla="*/ 1440180 w 1691640"/>
              <a:gd name="connsiteY9" fmla="*/ 845846 h 903975"/>
              <a:gd name="connsiteX10" fmla="*/ 1691640 w 1691640"/>
              <a:gd name="connsiteY10" fmla="*/ 899186 h 90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91640" h="903975">
                <a:moveTo>
                  <a:pt x="0" y="899186"/>
                </a:moveTo>
                <a:cubicBezTo>
                  <a:pt x="42545" y="904266"/>
                  <a:pt x="85090" y="909346"/>
                  <a:pt x="129540" y="891566"/>
                </a:cubicBezTo>
                <a:cubicBezTo>
                  <a:pt x="173990" y="873786"/>
                  <a:pt x="222250" y="863626"/>
                  <a:pt x="266700" y="792506"/>
                </a:cubicBezTo>
                <a:cubicBezTo>
                  <a:pt x="311150" y="721386"/>
                  <a:pt x="349250" y="577876"/>
                  <a:pt x="396240" y="464846"/>
                </a:cubicBezTo>
                <a:cubicBezTo>
                  <a:pt x="443230" y="351816"/>
                  <a:pt x="487680" y="191796"/>
                  <a:pt x="548640" y="114326"/>
                </a:cubicBezTo>
                <a:cubicBezTo>
                  <a:pt x="609600" y="36856"/>
                  <a:pt x="689610" y="1296"/>
                  <a:pt x="762000" y="26"/>
                </a:cubicBezTo>
                <a:cubicBezTo>
                  <a:pt x="834390" y="-1244"/>
                  <a:pt x="913130" y="43206"/>
                  <a:pt x="982980" y="106706"/>
                </a:cubicBezTo>
                <a:cubicBezTo>
                  <a:pt x="1052830" y="170206"/>
                  <a:pt x="1127760" y="288316"/>
                  <a:pt x="1181100" y="381026"/>
                </a:cubicBezTo>
                <a:cubicBezTo>
                  <a:pt x="1234440" y="473736"/>
                  <a:pt x="1259840" y="585496"/>
                  <a:pt x="1303020" y="662966"/>
                </a:cubicBezTo>
                <a:cubicBezTo>
                  <a:pt x="1346200" y="740436"/>
                  <a:pt x="1375410" y="806476"/>
                  <a:pt x="1440180" y="845846"/>
                </a:cubicBezTo>
                <a:cubicBezTo>
                  <a:pt x="1504950" y="885216"/>
                  <a:pt x="1598295" y="892201"/>
                  <a:pt x="1691640" y="89918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DF2C4D4-5AE0-4B8D-8F49-6E60F205C218}"/>
              </a:ext>
            </a:extLst>
          </p:cNvPr>
          <p:cNvCxnSpPr>
            <a:cxnSpLocks/>
          </p:cNvCxnSpPr>
          <p:nvPr/>
        </p:nvCxnSpPr>
        <p:spPr>
          <a:xfrm flipH="1">
            <a:off x="2223495" y="4269234"/>
            <a:ext cx="14900" cy="145109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8450AF7-CAF0-4E83-B8BE-EEFCD42258FE}"/>
              </a:ext>
            </a:extLst>
          </p:cNvPr>
          <p:cNvCxnSpPr>
            <a:cxnSpLocks/>
          </p:cNvCxnSpPr>
          <p:nvPr/>
        </p:nvCxnSpPr>
        <p:spPr>
          <a:xfrm>
            <a:off x="2267192" y="5030113"/>
            <a:ext cx="42519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EB2917E-D812-4052-8474-493D8E7D4F00}"/>
                  </a:ext>
                </a:extLst>
              </p:cNvPr>
              <p:cNvSpPr txBox="1"/>
              <p:nvPr/>
            </p:nvSpPr>
            <p:spPr>
              <a:xfrm>
                <a:off x="1827029" y="5695253"/>
                <a:ext cx="394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EB2917E-D812-4052-8474-493D8E7D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29" y="5695253"/>
                <a:ext cx="394830" cy="338554"/>
              </a:xfrm>
              <a:prstGeom prst="rect">
                <a:avLst/>
              </a:prstGeom>
              <a:blipFill>
                <a:blip r:embed="rId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adroTexto 62">
            <a:extLst>
              <a:ext uri="{FF2B5EF4-FFF2-40B4-BE49-F238E27FC236}">
                <a16:creationId xmlns:a16="http://schemas.microsoft.com/office/drawing/2014/main" id="{7720B1AC-8419-4D19-8B2F-A86405BFCAC6}"/>
              </a:ext>
            </a:extLst>
          </p:cNvPr>
          <p:cNvSpPr txBox="1"/>
          <p:nvPr/>
        </p:nvSpPr>
        <p:spPr>
          <a:xfrm>
            <a:off x="2101947" y="5710775"/>
            <a:ext cx="132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: media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B28FA93E-AD6A-479C-A5AC-C65C0D4890B8}"/>
                  </a:ext>
                </a:extLst>
              </p:cNvPr>
              <p:cNvSpPr txBox="1"/>
              <p:nvPr/>
            </p:nvSpPr>
            <p:spPr>
              <a:xfrm>
                <a:off x="2711834" y="4667165"/>
                <a:ext cx="329321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MX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B28FA93E-AD6A-479C-A5AC-C65C0D489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4" y="4667165"/>
                <a:ext cx="329321" cy="267381"/>
              </a:xfrm>
              <a:prstGeom prst="rect">
                <a:avLst/>
              </a:prstGeom>
              <a:blipFill>
                <a:blip r:embed="rId7"/>
                <a:stretch>
                  <a:fillRect l="-9259" b="-162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adroTexto 65">
            <a:extLst>
              <a:ext uri="{FF2B5EF4-FFF2-40B4-BE49-F238E27FC236}">
                <a16:creationId xmlns:a16="http://schemas.microsoft.com/office/drawing/2014/main" id="{DCF9A348-BE29-4A48-A444-99270E4F4B61}"/>
              </a:ext>
            </a:extLst>
          </p:cNvPr>
          <p:cNvSpPr txBox="1"/>
          <p:nvPr/>
        </p:nvSpPr>
        <p:spPr>
          <a:xfrm>
            <a:off x="2989708" y="4641188"/>
            <a:ext cx="1321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: desviación estándar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8CC7F3A-02F6-44FF-9232-60FA8421654D}"/>
              </a:ext>
            </a:extLst>
          </p:cNvPr>
          <p:cNvSpPr/>
          <p:nvPr/>
        </p:nvSpPr>
        <p:spPr>
          <a:xfrm>
            <a:off x="7628828" y="2104371"/>
            <a:ext cx="3845636" cy="4093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55A8FE4B-5CF5-4AD4-8D1A-F575DFB883CF}"/>
              </a:ext>
            </a:extLst>
          </p:cNvPr>
          <p:cNvCxnSpPr>
            <a:cxnSpLocks/>
          </p:cNvCxnSpPr>
          <p:nvPr/>
        </p:nvCxnSpPr>
        <p:spPr>
          <a:xfrm>
            <a:off x="4546849" y="5509740"/>
            <a:ext cx="2027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EC02B69-F7FF-4E9A-8C8C-E3C425C12BCF}"/>
                  </a:ext>
                </a:extLst>
              </p:cNvPr>
              <p:cNvSpPr txBox="1"/>
              <p:nvPr/>
            </p:nvSpPr>
            <p:spPr>
              <a:xfrm>
                <a:off x="6022189" y="5568277"/>
                <a:ext cx="973887" cy="61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MX" sz="1600" dirty="0"/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es-MX" sz="1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EC02B69-F7FF-4E9A-8C8C-E3C425C12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89" y="5568277"/>
                <a:ext cx="973887" cy="6179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0CBEA345-F3D8-459E-AC93-E807AC542928}"/>
              </a:ext>
            </a:extLst>
          </p:cNvPr>
          <p:cNvSpPr/>
          <p:nvPr/>
        </p:nvSpPr>
        <p:spPr>
          <a:xfrm>
            <a:off x="4662325" y="4593136"/>
            <a:ext cx="1691640" cy="903975"/>
          </a:xfrm>
          <a:custGeom>
            <a:avLst/>
            <a:gdLst>
              <a:gd name="connsiteX0" fmla="*/ 0 w 1691640"/>
              <a:gd name="connsiteY0" fmla="*/ 899186 h 903975"/>
              <a:gd name="connsiteX1" fmla="*/ 129540 w 1691640"/>
              <a:gd name="connsiteY1" fmla="*/ 891566 h 903975"/>
              <a:gd name="connsiteX2" fmla="*/ 266700 w 1691640"/>
              <a:gd name="connsiteY2" fmla="*/ 792506 h 903975"/>
              <a:gd name="connsiteX3" fmla="*/ 396240 w 1691640"/>
              <a:gd name="connsiteY3" fmla="*/ 464846 h 903975"/>
              <a:gd name="connsiteX4" fmla="*/ 548640 w 1691640"/>
              <a:gd name="connsiteY4" fmla="*/ 114326 h 903975"/>
              <a:gd name="connsiteX5" fmla="*/ 762000 w 1691640"/>
              <a:gd name="connsiteY5" fmla="*/ 26 h 903975"/>
              <a:gd name="connsiteX6" fmla="*/ 982980 w 1691640"/>
              <a:gd name="connsiteY6" fmla="*/ 106706 h 903975"/>
              <a:gd name="connsiteX7" fmla="*/ 1181100 w 1691640"/>
              <a:gd name="connsiteY7" fmla="*/ 381026 h 903975"/>
              <a:gd name="connsiteX8" fmla="*/ 1303020 w 1691640"/>
              <a:gd name="connsiteY8" fmla="*/ 662966 h 903975"/>
              <a:gd name="connsiteX9" fmla="*/ 1440180 w 1691640"/>
              <a:gd name="connsiteY9" fmla="*/ 845846 h 903975"/>
              <a:gd name="connsiteX10" fmla="*/ 1691640 w 1691640"/>
              <a:gd name="connsiteY10" fmla="*/ 899186 h 90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91640" h="903975">
                <a:moveTo>
                  <a:pt x="0" y="899186"/>
                </a:moveTo>
                <a:cubicBezTo>
                  <a:pt x="42545" y="904266"/>
                  <a:pt x="85090" y="909346"/>
                  <a:pt x="129540" y="891566"/>
                </a:cubicBezTo>
                <a:cubicBezTo>
                  <a:pt x="173990" y="873786"/>
                  <a:pt x="222250" y="863626"/>
                  <a:pt x="266700" y="792506"/>
                </a:cubicBezTo>
                <a:cubicBezTo>
                  <a:pt x="311150" y="721386"/>
                  <a:pt x="349250" y="577876"/>
                  <a:pt x="396240" y="464846"/>
                </a:cubicBezTo>
                <a:cubicBezTo>
                  <a:pt x="443230" y="351816"/>
                  <a:pt x="487680" y="191796"/>
                  <a:pt x="548640" y="114326"/>
                </a:cubicBezTo>
                <a:cubicBezTo>
                  <a:pt x="609600" y="36856"/>
                  <a:pt x="689610" y="1296"/>
                  <a:pt x="762000" y="26"/>
                </a:cubicBezTo>
                <a:cubicBezTo>
                  <a:pt x="834390" y="-1244"/>
                  <a:pt x="913130" y="43206"/>
                  <a:pt x="982980" y="106706"/>
                </a:cubicBezTo>
                <a:cubicBezTo>
                  <a:pt x="1052830" y="170206"/>
                  <a:pt x="1127760" y="288316"/>
                  <a:pt x="1181100" y="381026"/>
                </a:cubicBezTo>
                <a:cubicBezTo>
                  <a:pt x="1234440" y="473736"/>
                  <a:pt x="1259840" y="585496"/>
                  <a:pt x="1303020" y="662966"/>
                </a:cubicBezTo>
                <a:cubicBezTo>
                  <a:pt x="1346200" y="740436"/>
                  <a:pt x="1375410" y="806476"/>
                  <a:pt x="1440180" y="845846"/>
                </a:cubicBezTo>
                <a:cubicBezTo>
                  <a:pt x="1504950" y="885216"/>
                  <a:pt x="1598295" y="892201"/>
                  <a:pt x="1691640" y="89918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EEF1298-0879-45A4-9A1C-BEF590386ED7}"/>
              </a:ext>
            </a:extLst>
          </p:cNvPr>
          <p:cNvCxnSpPr>
            <a:cxnSpLocks/>
          </p:cNvCxnSpPr>
          <p:nvPr/>
        </p:nvCxnSpPr>
        <p:spPr>
          <a:xfrm flipH="1">
            <a:off x="5374537" y="4281863"/>
            <a:ext cx="14900" cy="145109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2F58376-FE88-4AE9-9241-84F23C787FE6}"/>
              </a:ext>
            </a:extLst>
          </p:cNvPr>
          <p:cNvCxnSpPr>
            <a:cxnSpLocks/>
          </p:cNvCxnSpPr>
          <p:nvPr/>
        </p:nvCxnSpPr>
        <p:spPr>
          <a:xfrm>
            <a:off x="5418234" y="5042742"/>
            <a:ext cx="42519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C3FD891D-2AAD-4C24-9E5B-EBCA40225C5A}"/>
                  </a:ext>
                </a:extLst>
              </p:cNvPr>
              <p:cNvSpPr txBox="1"/>
              <p:nvPr/>
            </p:nvSpPr>
            <p:spPr>
              <a:xfrm>
                <a:off x="5192022" y="5754045"/>
                <a:ext cx="394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C3FD891D-2AAD-4C24-9E5B-EBCA40225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022" y="5754045"/>
                <a:ext cx="39483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C7D1F097-7C39-4791-B192-DE5E35D49B7F}"/>
                  </a:ext>
                </a:extLst>
              </p:cNvPr>
              <p:cNvSpPr txBox="1"/>
              <p:nvPr/>
            </p:nvSpPr>
            <p:spPr>
              <a:xfrm>
                <a:off x="5877243" y="477934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C7D1F097-7C39-4791-B192-DE5E35D4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43" y="4779341"/>
                <a:ext cx="181140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CuadroTexto 77">
            <a:extLst>
              <a:ext uri="{FF2B5EF4-FFF2-40B4-BE49-F238E27FC236}">
                <a16:creationId xmlns:a16="http://schemas.microsoft.com/office/drawing/2014/main" id="{36F6226A-F069-41E6-9C40-B2E0E1804C93}"/>
              </a:ext>
            </a:extLst>
          </p:cNvPr>
          <p:cNvSpPr txBox="1"/>
          <p:nvPr/>
        </p:nvSpPr>
        <p:spPr>
          <a:xfrm>
            <a:off x="3269786" y="3756814"/>
            <a:ext cx="172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Estandarización</a:t>
            </a:r>
            <a:endParaRPr lang="es-MX" b="1" dirty="0"/>
          </a:p>
        </p:txBody>
      </p:sp>
      <p:sp>
        <p:nvSpPr>
          <p:cNvPr id="77" name="Abrir llave 76">
            <a:extLst>
              <a:ext uri="{FF2B5EF4-FFF2-40B4-BE49-F238E27FC236}">
                <a16:creationId xmlns:a16="http://schemas.microsoft.com/office/drawing/2014/main" id="{3FE13C9B-C733-4428-A4B8-06A359CF581F}"/>
              </a:ext>
            </a:extLst>
          </p:cNvPr>
          <p:cNvSpPr/>
          <p:nvPr/>
        </p:nvSpPr>
        <p:spPr>
          <a:xfrm rot="16200000">
            <a:off x="5644264" y="2447360"/>
            <a:ext cx="155194" cy="20115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94C3F744-1968-422E-81EB-83C14197523B}"/>
                  </a:ext>
                </a:extLst>
              </p:cNvPr>
              <p:cNvSpPr txBox="1"/>
              <p:nvPr/>
            </p:nvSpPr>
            <p:spPr>
              <a:xfrm>
                <a:off x="5253623" y="2760828"/>
                <a:ext cx="973887" cy="61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MX" sz="1600" dirty="0"/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es-MX" sz="1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94C3F744-1968-422E-81EB-83C14197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23" y="2760828"/>
                <a:ext cx="973887" cy="6179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adroTexto 80">
            <a:extLst>
              <a:ext uri="{FF2B5EF4-FFF2-40B4-BE49-F238E27FC236}">
                <a16:creationId xmlns:a16="http://schemas.microsoft.com/office/drawing/2014/main" id="{E1407BDF-FB33-449B-B298-3E5D5BD45C07}"/>
              </a:ext>
            </a:extLst>
          </p:cNvPr>
          <p:cNvSpPr txBox="1"/>
          <p:nvPr/>
        </p:nvSpPr>
        <p:spPr>
          <a:xfrm>
            <a:off x="7745864" y="2334822"/>
            <a:ext cx="348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La estandarización no es el único método para cambiar la escala de las variables.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83BF7467-0212-4868-888C-71AA0F2E7048}"/>
              </a:ext>
            </a:extLst>
          </p:cNvPr>
          <p:cNvSpPr txBox="1"/>
          <p:nvPr/>
        </p:nvSpPr>
        <p:spPr>
          <a:xfrm>
            <a:off x="7736069" y="4290061"/>
            <a:ext cx="348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Algunos algoritmos requieren este tipo de preprocesamiento.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B228812-634F-46E1-B6DD-B120092A99FE}"/>
              </a:ext>
            </a:extLst>
          </p:cNvPr>
          <p:cNvSpPr txBox="1"/>
          <p:nvPr/>
        </p:nvSpPr>
        <p:spPr>
          <a:xfrm>
            <a:off x="7751898" y="3278725"/>
            <a:ext cx="348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Al cambiar la escala de las variables podemos comparar mejor su aportación.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79E45CF-2955-4D91-9CA9-4B558BDE03CD}"/>
              </a:ext>
            </a:extLst>
          </p:cNvPr>
          <p:cNvSpPr txBox="1"/>
          <p:nvPr/>
        </p:nvSpPr>
        <p:spPr>
          <a:xfrm>
            <a:off x="7756041" y="5109955"/>
            <a:ext cx="348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hacer esto puede traer beneficios a la hora de entrenar nuestro modelo usando </a:t>
            </a:r>
            <a:r>
              <a:rPr lang="es-MX" sz="1600" i="1" dirty="0" err="1"/>
              <a:t>gradient</a:t>
            </a:r>
            <a:r>
              <a:rPr lang="es-MX" sz="1600" i="1" dirty="0"/>
              <a:t> </a:t>
            </a:r>
            <a:r>
              <a:rPr lang="es-MX" sz="1600" i="1" dirty="0" err="1"/>
              <a:t>descent</a:t>
            </a:r>
            <a:r>
              <a:rPr lang="es-MX" sz="1600" i="1" dirty="0"/>
              <a:t>.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5C17D6D3-A5D9-4EE9-A2FB-EC50C3928615}"/>
              </a:ext>
            </a:extLst>
          </p:cNvPr>
          <p:cNvCxnSpPr>
            <a:cxnSpLocks/>
          </p:cNvCxnSpPr>
          <p:nvPr/>
        </p:nvCxnSpPr>
        <p:spPr>
          <a:xfrm>
            <a:off x="4057789" y="5274729"/>
            <a:ext cx="318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2" grpId="0"/>
      <p:bldP spid="53" grpId="0" animBg="1"/>
      <p:bldP spid="62" grpId="0"/>
      <p:bldP spid="63" grpId="0"/>
      <p:bldP spid="64" grpId="0"/>
      <p:bldP spid="66" grpId="0"/>
      <p:bldP spid="67" grpId="0" animBg="1"/>
      <p:bldP spid="69" grpId="0"/>
      <p:bldP spid="70" grpId="0" animBg="1"/>
      <p:bldP spid="73" grpId="0"/>
      <p:bldP spid="75" grpId="0"/>
      <p:bldP spid="78" grpId="0"/>
      <p:bldP spid="77" grpId="0" animBg="1"/>
      <p:bldP spid="80" grpId="0"/>
      <p:bldP spid="81" grpId="0"/>
      <p:bldP spid="82" grpId="0"/>
      <p:bldP spid="83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3C228B74-3863-46AA-8796-32076E812C6D}"/>
              </a:ext>
            </a:extLst>
          </p:cNvPr>
          <p:cNvSpPr/>
          <p:nvPr/>
        </p:nvSpPr>
        <p:spPr>
          <a:xfrm>
            <a:off x="6518963" y="1969990"/>
            <a:ext cx="4422085" cy="154883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36C8BE9-B385-4C41-8A9D-703A0E51530E}"/>
              </a:ext>
            </a:extLst>
          </p:cNvPr>
          <p:cNvSpPr txBox="1"/>
          <p:nvPr/>
        </p:nvSpPr>
        <p:spPr>
          <a:xfrm>
            <a:off x="7364758" y="2051756"/>
            <a:ext cx="2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Regresión polinomial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27AAC16A-FAB3-47B7-83F6-B15FD2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¿Qué hago si mis datos parecen tener una relación no lineal?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8BD919-82C0-4121-AE35-950C7830BFB6}"/>
              </a:ext>
            </a:extLst>
          </p:cNvPr>
          <p:cNvCxnSpPr>
            <a:cxnSpLocks/>
          </p:cNvCxnSpPr>
          <p:nvPr/>
        </p:nvCxnSpPr>
        <p:spPr>
          <a:xfrm flipV="1">
            <a:off x="1955607" y="1811246"/>
            <a:ext cx="0" cy="1828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D34D1FD-A89C-4BE7-9889-C476B12CA1CE}"/>
              </a:ext>
            </a:extLst>
          </p:cNvPr>
          <p:cNvCxnSpPr>
            <a:cxnSpLocks/>
          </p:cNvCxnSpPr>
          <p:nvPr/>
        </p:nvCxnSpPr>
        <p:spPr>
          <a:xfrm>
            <a:off x="1955607" y="3639790"/>
            <a:ext cx="332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52E1B-43FE-4027-92E2-6D00B6BA48A6}"/>
                  </a:ext>
                </a:extLst>
              </p:cNvPr>
              <p:cNvSpPr txBox="1"/>
              <p:nvPr/>
            </p:nvSpPr>
            <p:spPr>
              <a:xfrm>
                <a:off x="5101410" y="3639790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52E1B-43FE-4027-92E2-6D00B6BA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410" y="3639790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60A0E9F-B5E9-4AC1-9D35-FA6900875DE3}"/>
                  </a:ext>
                </a:extLst>
              </p:cNvPr>
              <p:cNvSpPr txBox="1"/>
              <p:nvPr/>
            </p:nvSpPr>
            <p:spPr>
              <a:xfrm>
                <a:off x="1580251" y="159816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60A0E9F-B5E9-4AC1-9D35-FA690087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51" y="1598166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1B68EAA0-D374-4B22-911F-76C2442FB9E1}"/>
              </a:ext>
            </a:extLst>
          </p:cNvPr>
          <p:cNvSpPr/>
          <p:nvPr/>
        </p:nvSpPr>
        <p:spPr>
          <a:xfrm>
            <a:off x="2321154" y="2568830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C6F0B03-16E4-4EA9-94EA-B9474C05FA36}"/>
              </a:ext>
            </a:extLst>
          </p:cNvPr>
          <p:cNvSpPr/>
          <p:nvPr/>
        </p:nvSpPr>
        <p:spPr>
          <a:xfrm>
            <a:off x="2241358" y="226176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2594BA9-11F7-4437-A0C2-45ADB2DA34DF}"/>
              </a:ext>
            </a:extLst>
          </p:cNvPr>
          <p:cNvSpPr/>
          <p:nvPr/>
        </p:nvSpPr>
        <p:spPr>
          <a:xfrm>
            <a:off x="2698558" y="2371630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7D81BB3-10F7-4FDF-B74A-EF778AA5DE05}"/>
              </a:ext>
            </a:extLst>
          </p:cNvPr>
          <p:cNvSpPr/>
          <p:nvPr/>
        </p:nvSpPr>
        <p:spPr>
          <a:xfrm>
            <a:off x="2527108" y="2979838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F01824-445C-4D81-89D4-903EA32328E1}"/>
              </a:ext>
            </a:extLst>
          </p:cNvPr>
          <p:cNvSpPr/>
          <p:nvPr/>
        </p:nvSpPr>
        <p:spPr>
          <a:xfrm>
            <a:off x="2679508" y="267790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2806A2E-134C-4316-A28C-851AE10CFCAE}"/>
              </a:ext>
            </a:extLst>
          </p:cNvPr>
          <p:cNvSpPr/>
          <p:nvPr/>
        </p:nvSpPr>
        <p:spPr>
          <a:xfrm>
            <a:off x="2774758" y="310453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96D4E16-4CB1-4B75-9FE0-7A28CD00AF1B}"/>
              </a:ext>
            </a:extLst>
          </p:cNvPr>
          <p:cNvSpPr/>
          <p:nvPr/>
        </p:nvSpPr>
        <p:spPr>
          <a:xfrm>
            <a:off x="2927158" y="2999469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C862421-2B7D-4387-87E5-7D0F25F8BC6C}"/>
              </a:ext>
            </a:extLst>
          </p:cNvPr>
          <p:cNvSpPr/>
          <p:nvPr/>
        </p:nvSpPr>
        <p:spPr>
          <a:xfrm>
            <a:off x="3222433" y="3247458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9C27809-5D72-440F-BA07-0A817742196B}"/>
              </a:ext>
            </a:extLst>
          </p:cNvPr>
          <p:cNvSpPr/>
          <p:nvPr/>
        </p:nvSpPr>
        <p:spPr>
          <a:xfrm>
            <a:off x="3327208" y="2923972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89D512-1C9B-4811-BC7A-D298091BF074}"/>
              </a:ext>
            </a:extLst>
          </p:cNvPr>
          <p:cNvSpPr/>
          <p:nvPr/>
        </p:nvSpPr>
        <p:spPr>
          <a:xfrm>
            <a:off x="3468105" y="311525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0096868-D6C3-4F3D-9D36-D5CAA14ABA3C}"/>
              </a:ext>
            </a:extLst>
          </p:cNvPr>
          <p:cNvSpPr/>
          <p:nvPr/>
        </p:nvSpPr>
        <p:spPr>
          <a:xfrm>
            <a:off x="3468842" y="3352901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83092B8-3282-42D0-AE74-2ACFF79DC296}"/>
              </a:ext>
            </a:extLst>
          </p:cNvPr>
          <p:cNvSpPr/>
          <p:nvPr/>
        </p:nvSpPr>
        <p:spPr>
          <a:xfrm>
            <a:off x="3713777" y="3100590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C609989-E726-45F9-903F-0DE21FCC25D9}"/>
              </a:ext>
            </a:extLst>
          </p:cNvPr>
          <p:cNvSpPr/>
          <p:nvPr/>
        </p:nvSpPr>
        <p:spPr>
          <a:xfrm>
            <a:off x="3804699" y="330981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BB4558-1200-4F79-B363-A9741C14419C}"/>
              </a:ext>
            </a:extLst>
          </p:cNvPr>
          <p:cNvSpPr/>
          <p:nvPr/>
        </p:nvSpPr>
        <p:spPr>
          <a:xfrm>
            <a:off x="3927465" y="2841009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AD71838-00B8-420B-A3F7-3A6B87A50D73}"/>
              </a:ext>
            </a:extLst>
          </p:cNvPr>
          <p:cNvSpPr/>
          <p:nvPr/>
        </p:nvSpPr>
        <p:spPr>
          <a:xfrm>
            <a:off x="4127308" y="3264135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0C4777C-1A2F-43F5-B971-05340A59A3EA}"/>
              </a:ext>
            </a:extLst>
          </p:cNvPr>
          <p:cNvSpPr/>
          <p:nvPr/>
        </p:nvSpPr>
        <p:spPr>
          <a:xfrm>
            <a:off x="4279708" y="2993345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0096374-698C-48D3-8905-1B0DB8F89B55}"/>
              </a:ext>
            </a:extLst>
          </p:cNvPr>
          <p:cNvSpPr/>
          <p:nvPr/>
        </p:nvSpPr>
        <p:spPr>
          <a:xfrm>
            <a:off x="4277919" y="267790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D5E43EC-4A5F-46BA-BE85-F00884C2DB93}"/>
              </a:ext>
            </a:extLst>
          </p:cNvPr>
          <p:cNvSpPr/>
          <p:nvPr/>
        </p:nvSpPr>
        <p:spPr>
          <a:xfrm>
            <a:off x="4527722" y="2765862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957BEDA-A958-4BA3-AFB4-16D108209116}"/>
              </a:ext>
            </a:extLst>
          </p:cNvPr>
          <p:cNvSpPr/>
          <p:nvPr/>
        </p:nvSpPr>
        <p:spPr>
          <a:xfrm>
            <a:off x="4716427" y="2280963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819ECAA-B4B7-4406-BF4B-C134DEECAFFC}"/>
              </a:ext>
            </a:extLst>
          </p:cNvPr>
          <p:cNvSpPr/>
          <p:nvPr/>
        </p:nvSpPr>
        <p:spPr>
          <a:xfrm>
            <a:off x="4447206" y="2165644"/>
            <a:ext cx="152400" cy="16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C65648A-6FCE-4053-A46A-799F09D0B346}"/>
              </a:ext>
            </a:extLst>
          </p:cNvPr>
          <p:cNvCxnSpPr/>
          <p:nvPr/>
        </p:nvCxnSpPr>
        <p:spPr>
          <a:xfrm flipV="1">
            <a:off x="2076376" y="2537555"/>
            <a:ext cx="3209026" cy="55234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o 6">
            <a:extLst>
              <a:ext uri="{FF2B5EF4-FFF2-40B4-BE49-F238E27FC236}">
                <a16:creationId xmlns:a16="http://schemas.microsoft.com/office/drawing/2014/main" id="{87061B1C-17FB-415C-9DA4-96A3F4D0C65E}"/>
              </a:ext>
            </a:extLst>
          </p:cNvPr>
          <p:cNvSpPr/>
          <p:nvPr/>
        </p:nvSpPr>
        <p:spPr>
          <a:xfrm rot="8998946">
            <a:off x="2484577" y="1181797"/>
            <a:ext cx="2160013" cy="2140296"/>
          </a:xfrm>
          <a:prstGeom prst="arc">
            <a:avLst>
              <a:gd name="adj1" fmla="val 12785757"/>
              <a:gd name="adj2" fmla="val 1676054"/>
            </a:avLst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EF18AB3-0702-45FC-A603-C509833547ED}"/>
                  </a:ext>
                </a:extLst>
              </p:cNvPr>
              <p:cNvSpPr txBox="1"/>
              <p:nvPr/>
            </p:nvSpPr>
            <p:spPr>
              <a:xfrm>
                <a:off x="7507146" y="2600956"/>
                <a:ext cx="1492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EF18AB3-0702-45FC-A603-C50983354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146" y="2600956"/>
                <a:ext cx="1492908" cy="276999"/>
              </a:xfrm>
              <a:prstGeom prst="rect">
                <a:avLst/>
              </a:prstGeom>
              <a:blipFill>
                <a:blip r:embed="rId4"/>
                <a:stretch>
                  <a:fillRect l="-3673" t="-26667" r="-1224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03803A9-67D5-4893-8FEA-2CB476F8F0B9}"/>
                  </a:ext>
                </a:extLst>
              </p:cNvPr>
              <p:cNvSpPr txBox="1"/>
              <p:nvPr/>
            </p:nvSpPr>
            <p:spPr>
              <a:xfrm>
                <a:off x="9000054" y="2600955"/>
                <a:ext cx="782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03803A9-67D5-4893-8FEA-2CB476F8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54" y="2600955"/>
                <a:ext cx="782650" cy="276999"/>
              </a:xfrm>
              <a:prstGeom prst="rect">
                <a:avLst/>
              </a:prstGeom>
              <a:blipFill>
                <a:blip r:embed="rId5"/>
                <a:stretch>
                  <a:fillRect l="-5426" t="-4444" r="-2326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errar llave 1">
            <a:extLst>
              <a:ext uri="{FF2B5EF4-FFF2-40B4-BE49-F238E27FC236}">
                <a16:creationId xmlns:a16="http://schemas.microsoft.com/office/drawing/2014/main" id="{4C145C82-291B-49AD-8F5A-9D5294FDC9AD}"/>
              </a:ext>
            </a:extLst>
          </p:cNvPr>
          <p:cNvSpPr/>
          <p:nvPr/>
        </p:nvSpPr>
        <p:spPr>
          <a:xfrm rot="5400000">
            <a:off x="9611667" y="2847456"/>
            <a:ext cx="79712" cy="26235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errar llave 31">
            <a:extLst>
              <a:ext uri="{FF2B5EF4-FFF2-40B4-BE49-F238E27FC236}">
                <a16:creationId xmlns:a16="http://schemas.microsoft.com/office/drawing/2014/main" id="{D13F5F3A-9A5B-495B-A35F-EDD001E9E8E3}"/>
              </a:ext>
            </a:extLst>
          </p:cNvPr>
          <p:cNvSpPr/>
          <p:nvPr/>
        </p:nvSpPr>
        <p:spPr>
          <a:xfrm rot="5400000">
            <a:off x="8863019" y="2863249"/>
            <a:ext cx="89986" cy="2009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64DF3E0-9DBE-4166-BD78-9EFF9CDCB69B}"/>
                  </a:ext>
                </a:extLst>
              </p:cNvPr>
              <p:cNvSpPr txBox="1"/>
              <p:nvPr/>
            </p:nvSpPr>
            <p:spPr>
              <a:xfrm>
                <a:off x="8807513" y="308641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64DF3E0-9DBE-4166-BD78-9EFF9CDCB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13" y="3086418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E3A2B25-6B0B-4C13-BB4F-1A3C221D95B3}"/>
                  </a:ext>
                </a:extLst>
              </p:cNvPr>
              <p:cNvSpPr txBox="1"/>
              <p:nvPr/>
            </p:nvSpPr>
            <p:spPr>
              <a:xfrm>
                <a:off x="9520344" y="309412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E3A2B25-6B0B-4C13-BB4F-1A3C221D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44" y="3094122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ángulo 34">
            <a:extLst>
              <a:ext uri="{FF2B5EF4-FFF2-40B4-BE49-F238E27FC236}">
                <a16:creationId xmlns:a16="http://schemas.microsoft.com/office/drawing/2014/main" id="{3FE7DEEF-2286-47C4-8271-17EEB120921B}"/>
              </a:ext>
            </a:extLst>
          </p:cNvPr>
          <p:cNvSpPr/>
          <p:nvPr/>
        </p:nvSpPr>
        <p:spPr>
          <a:xfrm>
            <a:off x="1320800" y="4320732"/>
            <a:ext cx="9620247" cy="1957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A2198C-1A57-4733-813E-C6908F9501FA}"/>
              </a:ext>
            </a:extLst>
          </p:cNvPr>
          <p:cNvSpPr txBox="1"/>
          <p:nvPr/>
        </p:nvSpPr>
        <p:spPr>
          <a:xfrm>
            <a:off x="1580251" y="4447276"/>
            <a:ext cx="6192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¿Qué pasa cuando mi modelo es muy complejo?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9398293-3007-44DD-ABE5-939D3828F586}"/>
              </a:ext>
            </a:extLst>
          </p:cNvPr>
          <p:cNvCxnSpPr>
            <a:cxnSpLocks/>
          </p:cNvCxnSpPr>
          <p:nvPr/>
        </p:nvCxnSpPr>
        <p:spPr>
          <a:xfrm flipV="1">
            <a:off x="2473554" y="4971988"/>
            <a:ext cx="0" cy="106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9B37A6E-A936-40A2-8CEE-09903D5DCFE7}"/>
              </a:ext>
            </a:extLst>
          </p:cNvPr>
          <p:cNvCxnSpPr>
            <a:cxnSpLocks/>
          </p:cNvCxnSpPr>
          <p:nvPr/>
        </p:nvCxnSpPr>
        <p:spPr>
          <a:xfrm>
            <a:off x="2473554" y="6032284"/>
            <a:ext cx="2331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B652418A-A2B8-436F-8BF1-E89D1AB5B812}"/>
              </a:ext>
            </a:extLst>
          </p:cNvPr>
          <p:cNvSpPr/>
          <p:nvPr/>
        </p:nvSpPr>
        <p:spPr>
          <a:xfrm>
            <a:off x="2698557" y="5419938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568238C-7990-4B1D-B9C2-C57531FEC908}"/>
              </a:ext>
            </a:extLst>
          </p:cNvPr>
          <p:cNvSpPr/>
          <p:nvPr/>
        </p:nvSpPr>
        <p:spPr>
          <a:xfrm>
            <a:off x="2888033" y="5360172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E54F4F9-5B3F-445B-A9D1-DDDE93A31163}"/>
              </a:ext>
            </a:extLst>
          </p:cNvPr>
          <p:cNvSpPr/>
          <p:nvPr/>
        </p:nvSpPr>
        <p:spPr>
          <a:xfrm>
            <a:off x="3011660" y="5380025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BDA5ED5-E5DA-49D7-95EE-359A08DCFA9A}"/>
              </a:ext>
            </a:extLst>
          </p:cNvPr>
          <p:cNvSpPr/>
          <p:nvPr/>
        </p:nvSpPr>
        <p:spPr>
          <a:xfrm>
            <a:off x="3320993" y="5685550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A982848-2271-424D-8401-07F559A7ACA3}"/>
              </a:ext>
            </a:extLst>
          </p:cNvPr>
          <p:cNvSpPr/>
          <p:nvPr/>
        </p:nvSpPr>
        <p:spPr>
          <a:xfrm>
            <a:off x="3510469" y="5625784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6566A0E-D161-44A5-B6DC-DC756393DFC3}"/>
              </a:ext>
            </a:extLst>
          </p:cNvPr>
          <p:cNvSpPr/>
          <p:nvPr/>
        </p:nvSpPr>
        <p:spPr>
          <a:xfrm>
            <a:off x="3634096" y="5645637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7BEF5D25-1353-40BE-A0F2-D772C8A95327}"/>
              </a:ext>
            </a:extLst>
          </p:cNvPr>
          <p:cNvSpPr/>
          <p:nvPr/>
        </p:nvSpPr>
        <p:spPr>
          <a:xfrm>
            <a:off x="3922446" y="5364696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E7599667-8C52-4AAD-A524-DFE2FBB0093C}"/>
              </a:ext>
            </a:extLst>
          </p:cNvPr>
          <p:cNvSpPr/>
          <p:nvPr/>
        </p:nvSpPr>
        <p:spPr>
          <a:xfrm>
            <a:off x="4111922" y="5304930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3696412-5F57-498B-A376-3C61DB0B6E71}"/>
              </a:ext>
            </a:extLst>
          </p:cNvPr>
          <p:cNvSpPr/>
          <p:nvPr/>
        </p:nvSpPr>
        <p:spPr>
          <a:xfrm>
            <a:off x="4235549" y="5324783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6F8BE707-6BE2-45A8-A9C6-7F81C927EDC6}"/>
              </a:ext>
            </a:extLst>
          </p:cNvPr>
          <p:cNvSpPr/>
          <p:nvPr/>
        </p:nvSpPr>
        <p:spPr>
          <a:xfrm>
            <a:off x="2709174" y="5382124"/>
            <a:ext cx="1777041" cy="380029"/>
          </a:xfrm>
          <a:custGeom>
            <a:avLst/>
            <a:gdLst>
              <a:gd name="connsiteX0" fmla="*/ 0 w 1777041"/>
              <a:gd name="connsiteY0" fmla="*/ 106073 h 380029"/>
              <a:gd name="connsiteX1" fmla="*/ 181154 w 1777041"/>
              <a:gd name="connsiteY1" fmla="*/ 19809 h 380029"/>
              <a:gd name="connsiteX2" fmla="*/ 336430 w 1777041"/>
              <a:gd name="connsiteY2" fmla="*/ 62941 h 380029"/>
              <a:gd name="connsiteX3" fmla="*/ 629728 w 1777041"/>
              <a:gd name="connsiteY3" fmla="*/ 373492 h 380029"/>
              <a:gd name="connsiteX4" fmla="*/ 810883 w 1777041"/>
              <a:gd name="connsiteY4" fmla="*/ 278601 h 380029"/>
              <a:gd name="connsiteX5" fmla="*/ 948905 w 1777041"/>
              <a:gd name="connsiteY5" fmla="*/ 330360 h 380029"/>
              <a:gd name="connsiteX6" fmla="*/ 1224951 w 1777041"/>
              <a:gd name="connsiteY6" fmla="*/ 37062 h 380029"/>
              <a:gd name="connsiteX7" fmla="*/ 1431984 w 1777041"/>
              <a:gd name="connsiteY7" fmla="*/ 2556 h 380029"/>
              <a:gd name="connsiteX8" fmla="*/ 1777041 w 1777041"/>
              <a:gd name="connsiteY8" fmla="*/ 2556 h 380029"/>
              <a:gd name="connsiteX9" fmla="*/ 1777041 w 1777041"/>
              <a:gd name="connsiteY9" fmla="*/ 2556 h 38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7041" h="380029">
                <a:moveTo>
                  <a:pt x="0" y="106073"/>
                </a:moveTo>
                <a:cubicBezTo>
                  <a:pt x="62541" y="66535"/>
                  <a:pt x="125082" y="26998"/>
                  <a:pt x="181154" y="19809"/>
                </a:cubicBezTo>
                <a:cubicBezTo>
                  <a:pt x="237226" y="12620"/>
                  <a:pt x="261668" y="3994"/>
                  <a:pt x="336430" y="62941"/>
                </a:cubicBezTo>
                <a:cubicBezTo>
                  <a:pt x="411192" y="121888"/>
                  <a:pt x="550653" y="337549"/>
                  <a:pt x="629728" y="373492"/>
                </a:cubicBezTo>
                <a:cubicBezTo>
                  <a:pt x="708803" y="409435"/>
                  <a:pt x="757687" y="285790"/>
                  <a:pt x="810883" y="278601"/>
                </a:cubicBezTo>
                <a:cubicBezTo>
                  <a:pt x="864079" y="271412"/>
                  <a:pt x="879894" y="370616"/>
                  <a:pt x="948905" y="330360"/>
                </a:cubicBezTo>
                <a:cubicBezTo>
                  <a:pt x="1017916" y="290104"/>
                  <a:pt x="1144438" y="91696"/>
                  <a:pt x="1224951" y="37062"/>
                </a:cubicBezTo>
                <a:cubicBezTo>
                  <a:pt x="1305464" y="-17572"/>
                  <a:pt x="1339969" y="8307"/>
                  <a:pt x="1431984" y="2556"/>
                </a:cubicBezTo>
                <a:cubicBezTo>
                  <a:pt x="1523999" y="-3195"/>
                  <a:pt x="1777041" y="2556"/>
                  <a:pt x="1777041" y="2556"/>
                </a:cubicBezTo>
                <a:lnTo>
                  <a:pt x="1777041" y="2556"/>
                </a:ln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F48E0AF-EA07-4147-94A9-E53AE31D9060}"/>
              </a:ext>
            </a:extLst>
          </p:cNvPr>
          <p:cNvSpPr/>
          <p:nvPr/>
        </p:nvSpPr>
        <p:spPr>
          <a:xfrm>
            <a:off x="3421688" y="5247303"/>
            <a:ext cx="88781" cy="89327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989A324-7A08-4A86-9F7F-0EFCA8215DE6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3466079" y="5336630"/>
            <a:ext cx="0" cy="348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6C3991D-BC69-4C9E-B229-888707806E67}"/>
              </a:ext>
            </a:extLst>
          </p:cNvPr>
          <p:cNvSpPr txBox="1"/>
          <p:nvPr/>
        </p:nvSpPr>
        <p:spPr>
          <a:xfrm>
            <a:off x="5487689" y="5083739"/>
            <a:ext cx="5007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El hacer nuestro modelo extremadamente complejo para que represente perfectamente nuestros datos puede causar que pierda la capacidad de generalizar (</a:t>
            </a:r>
            <a:r>
              <a:rPr lang="es-MX" sz="1600" i="1" dirty="0" err="1"/>
              <a:t>overfitting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1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/>
      <p:bldP spid="7" grpId="0" animBg="1"/>
      <p:bldP spid="30" grpId="0"/>
      <p:bldP spid="31" grpId="0"/>
      <p:bldP spid="2" grpId="0" animBg="1"/>
      <p:bldP spid="32" grpId="0" animBg="1"/>
      <p:bldP spid="4" grpId="0"/>
      <p:bldP spid="34" grpId="0"/>
      <p:bldP spid="35" grpId="0" animBg="1"/>
      <p:bldP spid="37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42" grpId="0" animBg="1"/>
      <p:bldP spid="53" grpId="0" animBg="1"/>
      <p:bldP spid="6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752</Words>
  <Application>Microsoft Office PowerPoint</Application>
  <PresentationFormat>Panorámica</PresentationFormat>
  <Paragraphs>170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¿Qué es el aprendizaje automático?</vt:lpstr>
      <vt:lpstr>¿Qué es el aprendizaje supervisado?</vt:lpstr>
      <vt:lpstr>¿Qué es el aprendizaje supervisado?</vt:lpstr>
      <vt:lpstr>¿Qué es y para qué sirve una regresión?</vt:lpstr>
      <vt:lpstr>¿Cómo obtenemos nuestro modelo de regresión?</vt:lpstr>
      <vt:lpstr>¿Puedo usar más de una variable independiente?</vt:lpstr>
      <vt:lpstr>¿Qué pasa si mis datos tienen rangos diferentes?</vt:lpstr>
      <vt:lpstr>¿Qué hago si mis datos parecen tener una relación no lineal?</vt:lpstr>
      <vt:lpstr>¿Cómo se deben ver mis datos para entrenar una regresión?</vt:lpstr>
      <vt:lpstr>¿Cómo podemos evaluar nuestro modelo de manera cuantitativa?</vt:lpstr>
      <vt:lpstr>¿Cómo podemos evaluar nuestro modelo de manera visual?</vt:lpstr>
      <vt:lpstr>¿Con qué datos evalúo mi modelo?</vt:lpstr>
      <vt:lpstr>¿Cómo afectan los outliers a mi modelo?</vt:lpstr>
      <vt:lpstr>¿Qué más debo de saber acerca de la regresión?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Ordiano Jorge Ángel</dc:creator>
  <cp:lastModifiedBy>González Ordiano Jorge Ángel</cp:lastModifiedBy>
  <cp:revision>220</cp:revision>
  <dcterms:created xsi:type="dcterms:W3CDTF">2021-01-18T15:53:54Z</dcterms:created>
  <dcterms:modified xsi:type="dcterms:W3CDTF">2021-05-18T13:59:26Z</dcterms:modified>
</cp:coreProperties>
</file>