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9" r:id="rId2"/>
    <p:sldMasterId id="2147483721" r:id="rId3"/>
    <p:sldMasterId id="2147483736" r:id="rId4"/>
  </p:sldMasterIdLst>
  <p:notesMasterIdLst>
    <p:notesMasterId r:id="rId24"/>
  </p:notesMasterIdLst>
  <p:handoutMasterIdLst>
    <p:handoutMasterId r:id="rId25"/>
  </p:handoutMasterIdLst>
  <p:sldIdLst>
    <p:sldId id="312" r:id="rId5"/>
    <p:sldId id="344" r:id="rId6"/>
    <p:sldId id="345" r:id="rId7"/>
    <p:sldId id="346" r:id="rId8"/>
    <p:sldId id="347" r:id="rId9"/>
    <p:sldId id="332" r:id="rId10"/>
    <p:sldId id="314" r:id="rId11"/>
    <p:sldId id="316" r:id="rId12"/>
    <p:sldId id="342" r:id="rId13"/>
    <p:sldId id="343" r:id="rId14"/>
    <p:sldId id="315" r:id="rId15"/>
    <p:sldId id="324" r:id="rId16"/>
    <p:sldId id="331" r:id="rId17"/>
    <p:sldId id="348" r:id="rId18"/>
    <p:sldId id="335" r:id="rId19"/>
    <p:sldId id="337" r:id="rId20"/>
    <p:sldId id="338" r:id="rId21"/>
    <p:sldId id="339" r:id="rId22"/>
    <p:sldId id="340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2" autoAdjust="0"/>
  </p:normalViewPr>
  <p:slideViewPr>
    <p:cSldViewPr>
      <p:cViewPr varScale="1">
        <p:scale>
          <a:sx n="100" d="100"/>
          <a:sy n="100" d="100"/>
        </p:scale>
        <p:origin x="-19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69BE3-52EF-4DCD-8120-51C19F5D178D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C1F3E1-FA23-40B5-AC1F-691B2138D14F}">
      <dgm:prSet phldrT="[Text]"/>
      <dgm:spPr/>
      <dgm:t>
        <a:bodyPr/>
        <a:lstStyle/>
        <a:p>
          <a:r>
            <a:rPr lang="en-US" dirty="0" smtClean="0"/>
            <a:t>Nature Centered</a:t>
          </a:r>
          <a:endParaRPr lang="en-US" dirty="0"/>
        </a:p>
      </dgm:t>
    </dgm:pt>
    <dgm:pt modelId="{BBC4E5B2-DFBF-4E48-8252-008712885A8F}" type="parTrans" cxnId="{11570162-C419-4384-BBB2-6AD28C23B482}">
      <dgm:prSet/>
      <dgm:spPr/>
      <dgm:t>
        <a:bodyPr/>
        <a:lstStyle/>
        <a:p>
          <a:endParaRPr lang="en-US"/>
        </a:p>
      </dgm:t>
    </dgm:pt>
    <dgm:pt modelId="{97B2DF11-8CAD-4CA1-86FD-9FAB765BAF46}" type="sibTrans" cxnId="{11570162-C419-4384-BBB2-6AD28C23B482}">
      <dgm:prSet/>
      <dgm:spPr/>
      <dgm:t>
        <a:bodyPr/>
        <a:lstStyle/>
        <a:p>
          <a:endParaRPr lang="en-US"/>
        </a:p>
      </dgm:t>
    </dgm:pt>
    <dgm:pt modelId="{DA253748-D6C2-4970-BC45-2651AB9F6122}">
      <dgm:prSet phldrT="[Text]"/>
      <dgm:spPr/>
      <dgm:t>
        <a:bodyPr/>
        <a:lstStyle/>
        <a:p>
          <a:r>
            <a:rPr lang="en-US" dirty="0" smtClean="0"/>
            <a:t>Inherent value</a:t>
          </a:r>
          <a:endParaRPr lang="en-US" dirty="0"/>
        </a:p>
      </dgm:t>
    </dgm:pt>
    <dgm:pt modelId="{7A655F44-5F9F-4706-8FD3-4DDFCD323E55}" type="parTrans" cxnId="{01254920-75D0-4E84-9429-66C0CE2BC66A}">
      <dgm:prSet/>
      <dgm:spPr/>
      <dgm:t>
        <a:bodyPr/>
        <a:lstStyle/>
        <a:p>
          <a:endParaRPr lang="en-US"/>
        </a:p>
      </dgm:t>
    </dgm:pt>
    <dgm:pt modelId="{8683A80D-7C91-44E9-A441-9EF48210051F}" type="sibTrans" cxnId="{01254920-75D0-4E84-9429-66C0CE2BC66A}">
      <dgm:prSet/>
      <dgm:spPr/>
      <dgm:t>
        <a:bodyPr/>
        <a:lstStyle/>
        <a:p>
          <a:endParaRPr lang="en-US"/>
        </a:p>
      </dgm:t>
    </dgm:pt>
    <dgm:pt modelId="{CD0A59C8-3FC8-4DD7-B06E-4DFCA0639535}">
      <dgm:prSet phldrT="[Text]"/>
      <dgm:spPr/>
      <dgm:t>
        <a:bodyPr/>
        <a:lstStyle/>
        <a:p>
          <a:r>
            <a:rPr lang="en-US" dirty="0" smtClean="0"/>
            <a:t>Basis of resource base</a:t>
          </a:r>
          <a:endParaRPr lang="en-US" dirty="0"/>
        </a:p>
      </dgm:t>
    </dgm:pt>
    <dgm:pt modelId="{C85F1000-0F95-493E-9691-05868CDCF3EE}" type="parTrans" cxnId="{B0FA61B5-742A-49DB-80A8-F9A254ABE01E}">
      <dgm:prSet/>
      <dgm:spPr/>
      <dgm:t>
        <a:bodyPr/>
        <a:lstStyle/>
        <a:p>
          <a:endParaRPr lang="en-US"/>
        </a:p>
      </dgm:t>
    </dgm:pt>
    <dgm:pt modelId="{897B8153-E428-4762-891E-66C7BE689D6F}" type="sibTrans" cxnId="{B0FA61B5-742A-49DB-80A8-F9A254ABE01E}">
      <dgm:prSet/>
      <dgm:spPr/>
      <dgm:t>
        <a:bodyPr/>
        <a:lstStyle/>
        <a:p>
          <a:endParaRPr lang="en-US"/>
        </a:p>
      </dgm:t>
    </dgm:pt>
    <dgm:pt modelId="{B7F1C279-0A93-4A67-A97F-97168574E96F}">
      <dgm:prSet phldrT="[Text]"/>
      <dgm:spPr/>
      <dgm:t>
        <a:bodyPr/>
        <a:lstStyle/>
        <a:p>
          <a:r>
            <a:rPr lang="en-US" dirty="0" smtClean="0"/>
            <a:t>Human Centered</a:t>
          </a:r>
          <a:endParaRPr lang="en-US" dirty="0"/>
        </a:p>
      </dgm:t>
    </dgm:pt>
    <dgm:pt modelId="{B77ADCC2-A57E-4C87-A068-64C09D03693F}" type="parTrans" cxnId="{91349D1C-54AF-4C4D-A953-AB7C44EB2990}">
      <dgm:prSet/>
      <dgm:spPr/>
      <dgm:t>
        <a:bodyPr/>
        <a:lstStyle/>
        <a:p>
          <a:endParaRPr lang="en-US"/>
        </a:p>
      </dgm:t>
    </dgm:pt>
    <dgm:pt modelId="{AB2661E0-0AA8-40A5-8ADF-8E4B26D8A4E0}" type="sibTrans" cxnId="{91349D1C-54AF-4C4D-A953-AB7C44EB2990}">
      <dgm:prSet/>
      <dgm:spPr/>
      <dgm:t>
        <a:bodyPr/>
        <a:lstStyle/>
        <a:p>
          <a:endParaRPr lang="en-US"/>
        </a:p>
      </dgm:t>
    </dgm:pt>
    <dgm:pt modelId="{F8D66981-4D5C-4B3F-B899-024BE93336B1}">
      <dgm:prSet phldrT="[Text]"/>
      <dgm:spPr/>
      <dgm:t>
        <a:bodyPr/>
        <a:lstStyle/>
        <a:p>
          <a:r>
            <a:rPr lang="en-US" dirty="0" smtClean="0"/>
            <a:t>Improve human quality of life</a:t>
          </a:r>
          <a:endParaRPr lang="en-US" dirty="0"/>
        </a:p>
      </dgm:t>
    </dgm:pt>
    <dgm:pt modelId="{31A5E8BB-546D-47F0-AA1F-824209E70591}" type="parTrans" cxnId="{239C5096-8F15-4336-B56A-703335141489}">
      <dgm:prSet/>
      <dgm:spPr/>
      <dgm:t>
        <a:bodyPr/>
        <a:lstStyle/>
        <a:p>
          <a:endParaRPr lang="en-US"/>
        </a:p>
      </dgm:t>
    </dgm:pt>
    <dgm:pt modelId="{E09B1F6C-85DA-4DA4-B9F0-907DB84F418F}" type="sibTrans" cxnId="{239C5096-8F15-4336-B56A-703335141489}">
      <dgm:prSet/>
      <dgm:spPr/>
      <dgm:t>
        <a:bodyPr/>
        <a:lstStyle/>
        <a:p>
          <a:endParaRPr lang="en-US"/>
        </a:p>
      </dgm:t>
    </dgm:pt>
    <dgm:pt modelId="{641AA811-2BA4-4A51-9E46-F96D8A67B65F}">
      <dgm:prSet phldrT="[Text]"/>
      <dgm:spPr/>
      <dgm:t>
        <a:bodyPr/>
        <a:lstStyle/>
        <a:p>
          <a:r>
            <a:rPr lang="en-US" dirty="0" smtClean="0"/>
            <a:t>Material goods universally important</a:t>
          </a:r>
          <a:endParaRPr lang="en-US" dirty="0"/>
        </a:p>
      </dgm:t>
    </dgm:pt>
    <dgm:pt modelId="{F1DFF5B3-3666-474A-AAF4-1FF50D54B036}" type="parTrans" cxnId="{F9EB1DED-100F-4850-B871-79D00E671195}">
      <dgm:prSet/>
      <dgm:spPr/>
      <dgm:t>
        <a:bodyPr/>
        <a:lstStyle/>
        <a:p>
          <a:endParaRPr lang="en-US"/>
        </a:p>
      </dgm:t>
    </dgm:pt>
    <dgm:pt modelId="{62CCE5C8-6E3B-4FA1-9EDF-351BEC1CFC69}" type="sibTrans" cxnId="{F9EB1DED-100F-4850-B871-79D00E671195}">
      <dgm:prSet/>
      <dgm:spPr/>
      <dgm:t>
        <a:bodyPr/>
        <a:lstStyle/>
        <a:p>
          <a:endParaRPr lang="en-US"/>
        </a:p>
      </dgm:t>
    </dgm:pt>
    <dgm:pt modelId="{FCA05529-65A1-4EDB-A46A-589C544AAF83}">
      <dgm:prSet phldrT="[Text]"/>
      <dgm:spPr/>
      <dgm:t>
        <a:bodyPr/>
        <a:lstStyle/>
        <a:p>
          <a:r>
            <a:rPr lang="en-US" dirty="0" smtClean="0"/>
            <a:t>Human use stresses base – unprecedented use</a:t>
          </a:r>
          <a:endParaRPr lang="en-US" dirty="0"/>
        </a:p>
      </dgm:t>
    </dgm:pt>
    <dgm:pt modelId="{995B0E79-F08C-40C8-B6A1-28C48223AD81}" type="parTrans" cxnId="{F968F1E9-D08C-44B1-BC92-BA02E3CF1D8F}">
      <dgm:prSet/>
      <dgm:spPr/>
      <dgm:t>
        <a:bodyPr/>
        <a:lstStyle/>
        <a:p>
          <a:endParaRPr lang="en-US"/>
        </a:p>
      </dgm:t>
    </dgm:pt>
    <dgm:pt modelId="{D108A33D-CC7A-4B4C-BF6D-86670C827259}" type="sibTrans" cxnId="{F968F1E9-D08C-44B1-BC92-BA02E3CF1D8F}">
      <dgm:prSet/>
      <dgm:spPr/>
      <dgm:t>
        <a:bodyPr/>
        <a:lstStyle/>
        <a:p>
          <a:endParaRPr lang="en-US"/>
        </a:p>
      </dgm:t>
    </dgm:pt>
    <dgm:pt modelId="{241D14AD-ED6D-4E9D-B35B-BD365FA86F20}">
      <dgm:prSet phldrT="[Text]"/>
      <dgm:spPr/>
      <dgm:t>
        <a:bodyPr/>
        <a:lstStyle/>
        <a:p>
          <a:r>
            <a:rPr lang="en-US" dirty="0" smtClean="0"/>
            <a:t>Resource use improves knowledge</a:t>
          </a:r>
          <a:endParaRPr lang="en-US" dirty="0"/>
        </a:p>
      </dgm:t>
    </dgm:pt>
    <dgm:pt modelId="{3DFD0332-5B01-4AA6-A90A-283FA1BF8A7A}" type="parTrans" cxnId="{083FE255-035C-4EF4-9C0A-920415AD0191}">
      <dgm:prSet/>
      <dgm:spPr/>
      <dgm:t>
        <a:bodyPr/>
        <a:lstStyle/>
        <a:p>
          <a:endParaRPr lang="en-US"/>
        </a:p>
      </dgm:t>
    </dgm:pt>
    <dgm:pt modelId="{3E065672-F3C8-4D3A-B3FB-84A2ED890A79}" type="sibTrans" cxnId="{083FE255-035C-4EF4-9C0A-920415AD0191}">
      <dgm:prSet/>
      <dgm:spPr/>
      <dgm:t>
        <a:bodyPr/>
        <a:lstStyle/>
        <a:p>
          <a:endParaRPr lang="en-US"/>
        </a:p>
      </dgm:t>
    </dgm:pt>
    <dgm:pt modelId="{6BD3A6BE-609C-44ED-B24D-EB57302C6B2C}" type="pres">
      <dgm:prSet presAssocID="{EFC69BE3-52EF-4DCD-8120-51C19F5D178D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8F277F1-B553-4805-94D7-3AE589C43DAE}" type="pres">
      <dgm:prSet presAssocID="{53C1F3E1-FA23-40B5-AC1F-691B2138D14F}" presName="linNode" presStyleCnt="0"/>
      <dgm:spPr/>
    </dgm:pt>
    <dgm:pt modelId="{C915CE9E-455C-4F52-BAC6-F5C18619735E}" type="pres">
      <dgm:prSet presAssocID="{53C1F3E1-FA23-40B5-AC1F-691B2138D14F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A1A0D-5D22-49C0-ABC5-6AAFFCE5EB3D}" type="pres">
      <dgm:prSet presAssocID="{53C1F3E1-FA23-40B5-AC1F-691B2138D14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1FB9F-0594-42D2-A89B-CBBF5FDA50E6}" type="pres">
      <dgm:prSet presAssocID="{97B2DF11-8CAD-4CA1-86FD-9FAB765BAF46}" presName="spacing" presStyleCnt="0"/>
      <dgm:spPr/>
    </dgm:pt>
    <dgm:pt modelId="{63DE6464-D07E-4E57-9959-0FF588E97203}" type="pres">
      <dgm:prSet presAssocID="{B7F1C279-0A93-4A67-A97F-97168574E96F}" presName="linNode" presStyleCnt="0"/>
      <dgm:spPr/>
    </dgm:pt>
    <dgm:pt modelId="{4F3A7090-7660-4214-8F73-547C169EF01C}" type="pres">
      <dgm:prSet presAssocID="{B7F1C279-0A93-4A67-A97F-97168574E96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ACEFA0-9392-4C9E-9355-DEC9157FB9A6}" type="pres">
      <dgm:prSet presAssocID="{B7F1C279-0A93-4A67-A97F-97168574E96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9C5096-8F15-4336-B56A-703335141489}" srcId="{B7F1C279-0A93-4A67-A97F-97168574E96F}" destId="{F8D66981-4D5C-4B3F-B899-024BE93336B1}" srcOrd="0" destOrd="0" parTransId="{31A5E8BB-546D-47F0-AA1F-824209E70591}" sibTransId="{E09B1F6C-85DA-4DA4-B9F0-907DB84F418F}"/>
    <dgm:cxn modelId="{F1EFD21D-D642-40B6-9957-A094016E2932}" type="presOf" srcId="{B7F1C279-0A93-4A67-A97F-97168574E96F}" destId="{4F3A7090-7660-4214-8F73-547C169EF01C}" srcOrd="0" destOrd="0" presId="urn:microsoft.com/office/officeart/2005/8/layout/vList6"/>
    <dgm:cxn modelId="{D8D7CFAB-3B39-43A9-8883-BD5758E836F4}" type="presOf" srcId="{F8D66981-4D5C-4B3F-B899-024BE93336B1}" destId="{E3ACEFA0-9392-4C9E-9355-DEC9157FB9A6}" srcOrd="0" destOrd="0" presId="urn:microsoft.com/office/officeart/2005/8/layout/vList6"/>
    <dgm:cxn modelId="{F81250F3-B4E2-42B6-801C-33C4C608E2B7}" type="presOf" srcId="{FCA05529-65A1-4EDB-A46A-589C544AAF83}" destId="{9C1A1A0D-5D22-49C0-ABC5-6AAFFCE5EB3D}" srcOrd="0" destOrd="2" presId="urn:microsoft.com/office/officeart/2005/8/layout/vList6"/>
    <dgm:cxn modelId="{DF2984A4-6480-4F0E-9609-7E25C8FFAEF4}" type="presOf" srcId="{53C1F3E1-FA23-40B5-AC1F-691B2138D14F}" destId="{C915CE9E-455C-4F52-BAC6-F5C18619735E}" srcOrd="0" destOrd="0" presId="urn:microsoft.com/office/officeart/2005/8/layout/vList6"/>
    <dgm:cxn modelId="{083FE255-035C-4EF4-9C0A-920415AD0191}" srcId="{B7F1C279-0A93-4A67-A97F-97168574E96F}" destId="{241D14AD-ED6D-4E9D-B35B-BD365FA86F20}" srcOrd="2" destOrd="0" parTransId="{3DFD0332-5B01-4AA6-A90A-283FA1BF8A7A}" sibTransId="{3E065672-F3C8-4D3A-B3FB-84A2ED890A79}"/>
    <dgm:cxn modelId="{5849149C-DFC3-4651-B258-33704FDFA802}" type="presOf" srcId="{241D14AD-ED6D-4E9D-B35B-BD365FA86F20}" destId="{E3ACEFA0-9392-4C9E-9355-DEC9157FB9A6}" srcOrd="0" destOrd="2" presId="urn:microsoft.com/office/officeart/2005/8/layout/vList6"/>
    <dgm:cxn modelId="{91349D1C-54AF-4C4D-A953-AB7C44EB2990}" srcId="{EFC69BE3-52EF-4DCD-8120-51C19F5D178D}" destId="{B7F1C279-0A93-4A67-A97F-97168574E96F}" srcOrd="1" destOrd="0" parTransId="{B77ADCC2-A57E-4C87-A068-64C09D03693F}" sibTransId="{AB2661E0-0AA8-40A5-8ADF-8E4B26D8A4E0}"/>
    <dgm:cxn modelId="{F9EB1DED-100F-4850-B871-79D00E671195}" srcId="{B7F1C279-0A93-4A67-A97F-97168574E96F}" destId="{641AA811-2BA4-4A51-9E46-F96D8A67B65F}" srcOrd="1" destOrd="0" parTransId="{F1DFF5B3-3666-474A-AAF4-1FF50D54B036}" sibTransId="{62CCE5C8-6E3B-4FA1-9EDF-351BEC1CFC69}"/>
    <dgm:cxn modelId="{11570162-C419-4384-BBB2-6AD28C23B482}" srcId="{EFC69BE3-52EF-4DCD-8120-51C19F5D178D}" destId="{53C1F3E1-FA23-40B5-AC1F-691B2138D14F}" srcOrd="0" destOrd="0" parTransId="{BBC4E5B2-DFBF-4E48-8252-008712885A8F}" sibTransId="{97B2DF11-8CAD-4CA1-86FD-9FAB765BAF46}"/>
    <dgm:cxn modelId="{8E17C576-0EA3-4DA0-B82A-CC9A8E26A246}" type="presOf" srcId="{641AA811-2BA4-4A51-9E46-F96D8A67B65F}" destId="{E3ACEFA0-9392-4C9E-9355-DEC9157FB9A6}" srcOrd="0" destOrd="1" presId="urn:microsoft.com/office/officeart/2005/8/layout/vList6"/>
    <dgm:cxn modelId="{01254920-75D0-4E84-9429-66C0CE2BC66A}" srcId="{53C1F3E1-FA23-40B5-AC1F-691B2138D14F}" destId="{DA253748-D6C2-4970-BC45-2651AB9F6122}" srcOrd="0" destOrd="0" parTransId="{7A655F44-5F9F-4706-8FD3-4DDFCD323E55}" sibTransId="{8683A80D-7C91-44E9-A441-9EF48210051F}"/>
    <dgm:cxn modelId="{F968F1E9-D08C-44B1-BC92-BA02E3CF1D8F}" srcId="{53C1F3E1-FA23-40B5-AC1F-691B2138D14F}" destId="{FCA05529-65A1-4EDB-A46A-589C544AAF83}" srcOrd="2" destOrd="0" parTransId="{995B0E79-F08C-40C8-B6A1-28C48223AD81}" sibTransId="{D108A33D-CC7A-4B4C-BF6D-86670C827259}"/>
    <dgm:cxn modelId="{96E19517-8A91-4EA9-B3A6-83E3287AF4C5}" type="presOf" srcId="{EFC69BE3-52EF-4DCD-8120-51C19F5D178D}" destId="{6BD3A6BE-609C-44ED-B24D-EB57302C6B2C}" srcOrd="0" destOrd="0" presId="urn:microsoft.com/office/officeart/2005/8/layout/vList6"/>
    <dgm:cxn modelId="{EC0CAEC3-EEF5-4565-ABA4-9409B0265826}" type="presOf" srcId="{DA253748-D6C2-4970-BC45-2651AB9F6122}" destId="{9C1A1A0D-5D22-49C0-ABC5-6AAFFCE5EB3D}" srcOrd="0" destOrd="0" presId="urn:microsoft.com/office/officeart/2005/8/layout/vList6"/>
    <dgm:cxn modelId="{9CE13E6B-BBD1-4D24-88BE-28A555AF07D4}" type="presOf" srcId="{CD0A59C8-3FC8-4DD7-B06E-4DFCA0639535}" destId="{9C1A1A0D-5D22-49C0-ABC5-6AAFFCE5EB3D}" srcOrd="0" destOrd="1" presId="urn:microsoft.com/office/officeart/2005/8/layout/vList6"/>
    <dgm:cxn modelId="{B0FA61B5-742A-49DB-80A8-F9A254ABE01E}" srcId="{53C1F3E1-FA23-40B5-AC1F-691B2138D14F}" destId="{CD0A59C8-3FC8-4DD7-B06E-4DFCA0639535}" srcOrd="1" destOrd="0" parTransId="{C85F1000-0F95-493E-9691-05868CDCF3EE}" sibTransId="{897B8153-E428-4762-891E-66C7BE689D6F}"/>
    <dgm:cxn modelId="{05A92CC6-AB28-4B8E-8CDB-4BBFA0E4A43B}" type="presParOf" srcId="{6BD3A6BE-609C-44ED-B24D-EB57302C6B2C}" destId="{38F277F1-B553-4805-94D7-3AE589C43DAE}" srcOrd="0" destOrd="0" presId="urn:microsoft.com/office/officeart/2005/8/layout/vList6"/>
    <dgm:cxn modelId="{E7E3C10E-88A0-42C4-A75A-6D8CA388D8BA}" type="presParOf" srcId="{38F277F1-B553-4805-94D7-3AE589C43DAE}" destId="{C915CE9E-455C-4F52-BAC6-F5C18619735E}" srcOrd="0" destOrd="0" presId="urn:microsoft.com/office/officeart/2005/8/layout/vList6"/>
    <dgm:cxn modelId="{872474DF-A820-48C9-9370-27D67CC56420}" type="presParOf" srcId="{38F277F1-B553-4805-94D7-3AE589C43DAE}" destId="{9C1A1A0D-5D22-49C0-ABC5-6AAFFCE5EB3D}" srcOrd="1" destOrd="0" presId="urn:microsoft.com/office/officeart/2005/8/layout/vList6"/>
    <dgm:cxn modelId="{1200218D-E426-40CA-ABE0-D9BEF5C9B10D}" type="presParOf" srcId="{6BD3A6BE-609C-44ED-B24D-EB57302C6B2C}" destId="{4311FB9F-0594-42D2-A89B-CBBF5FDA50E6}" srcOrd="1" destOrd="0" presId="urn:microsoft.com/office/officeart/2005/8/layout/vList6"/>
    <dgm:cxn modelId="{8FA20E71-9B17-4E3A-A68D-5A973CCED98F}" type="presParOf" srcId="{6BD3A6BE-609C-44ED-B24D-EB57302C6B2C}" destId="{63DE6464-D07E-4E57-9959-0FF588E97203}" srcOrd="2" destOrd="0" presId="urn:microsoft.com/office/officeart/2005/8/layout/vList6"/>
    <dgm:cxn modelId="{DCE84CC8-6D09-47EC-833A-FE5C0966EB20}" type="presParOf" srcId="{63DE6464-D07E-4E57-9959-0FF588E97203}" destId="{4F3A7090-7660-4214-8F73-547C169EF01C}" srcOrd="0" destOrd="0" presId="urn:microsoft.com/office/officeart/2005/8/layout/vList6"/>
    <dgm:cxn modelId="{5496C8E8-2640-4B99-9511-16E53E1C1980}" type="presParOf" srcId="{63DE6464-D07E-4E57-9959-0FF588E97203}" destId="{E3ACEFA0-9392-4C9E-9355-DEC9157FB9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AE398-A0A3-4EDE-BE2F-0AE594C522A7}" type="doc">
      <dgm:prSet loTypeId="urn:microsoft.com/office/officeart/2005/8/layout/list1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C3F702-031B-4DF1-A2F1-B997B831DE77}">
      <dgm:prSet phldrT="[Text]"/>
      <dgm:spPr/>
      <dgm:t>
        <a:bodyPr/>
        <a:lstStyle/>
        <a:p>
          <a:r>
            <a:rPr lang="en-US" dirty="0" smtClean="0"/>
            <a:t>Exploitation (Maximum Use)</a:t>
          </a:r>
        </a:p>
      </dgm:t>
    </dgm:pt>
    <dgm:pt modelId="{C559E7E3-7792-4693-926B-3BC9BDA2EE50}" type="parTrans" cxnId="{F5BAE44E-F1C7-49B1-9177-81CD02F63426}">
      <dgm:prSet/>
      <dgm:spPr/>
      <dgm:t>
        <a:bodyPr/>
        <a:lstStyle/>
        <a:p>
          <a:endParaRPr lang="en-US"/>
        </a:p>
      </dgm:t>
    </dgm:pt>
    <dgm:pt modelId="{56F81DBA-04EE-4115-B708-D5F1A9F5483D}" type="sibTrans" cxnId="{F5BAE44E-F1C7-49B1-9177-81CD02F63426}">
      <dgm:prSet/>
      <dgm:spPr/>
      <dgm:t>
        <a:bodyPr/>
        <a:lstStyle/>
        <a:p>
          <a:endParaRPr lang="en-US"/>
        </a:p>
      </dgm:t>
    </dgm:pt>
    <dgm:pt modelId="{C8DD13B8-D370-4746-8B8D-453FA91D0441}">
      <dgm:prSet phldrT="[Text]"/>
      <dgm:spPr/>
      <dgm:t>
        <a:bodyPr/>
        <a:lstStyle/>
        <a:p>
          <a:r>
            <a:rPr lang="en-US" dirty="0" smtClean="0"/>
            <a:t>Conservation</a:t>
          </a:r>
        </a:p>
        <a:p>
          <a:r>
            <a:rPr lang="en-US" dirty="0" smtClean="0"/>
            <a:t>(Tempered approach)</a:t>
          </a:r>
          <a:endParaRPr lang="en-US" dirty="0"/>
        </a:p>
      </dgm:t>
    </dgm:pt>
    <dgm:pt modelId="{C0DEDA78-F28A-4780-A683-B314EE8AEC99}" type="parTrans" cxnId="{4311F3D3-7BAB-4423-BA28-A3D113349136}">
      <dgm:prSet/>
      <dgm:spPr/>
      <dgm:t>
        <a:bodyPr/>
        <a:lstStyle/>
        <a:p>
          <a:endParaRPr lang="en-US"/>
        </a:p>
      </dgm:t>
    </dgm:pt>
    <dgm:pt modelId="{66FB58CF-24BE-407F-8CD0-6350A0F66362}" type="sibTrans" cxnId="{4311F3D3-7BAB-4423-BA28-A3D113349136}">
      <dgm:prSet/>
      <dgm:spPr/>
      <dgm:t>
        <a:bodyPr/>
        <a:lstStyle/>
        <a:p>
          <a:endParaRPr lang="en-US"/>
        </a:p>
      </dgm:t>
    </dgm:pt>
    <dgm:pt modelId="{0F9A79AF-D35B-45BA-B4B3-B8B7BEC33934}">
      <dgm:prSet phldrT="[Text]"/>
      <dgm:spPr/>
      <dgm:t>
        <a:bodyPr/>
        <a:lstStyle/>
        <a:p>
          <a:r>
            <a:rPr lang="en-US" dirty="0" smtClean="0"/>
            <a:t>Preservation</a:t>
          </a:r>
        </a:p>
        <a:p>
          <a:r>
            <a:rPr lang="en-US" dirty="0" smtClean="0"/>
            <a:t>(nonuse)</a:t>
          </a:r>
          <a:endParaRPr lang="en-US" dirty="0"/>
        </a:p>
      </dgm:t>
    </dgm:pt>
    <dgm:pt modelId="{8B3AE9C3-A035-4BEC-8326-C29308D8FD54}" type="parTrans" cxnId="{D9B40774-10A3-4117-84A8-88BB31F0C808}">
      <dgm:prSet/>
      <dgm:spPr/>
      <dgm:t>
        <a:bodyPr/>
        <a:lstStyle/>
        <a:p>
          <a:endParaRPr lang="en-US"/>
        </a:p>
      </dgm:t>
    </dgm:pt>
    <dgm:pt modelId="{0B3E2390-4B79-4491-9543-EA44EF1117EE}" type="sibTrans" cxnId="{D9B40774-10A3-4117-84A8-88BB31F0C808}">
      <dgm:prSet/>
      <dgm:spPr/>
      <dgm:t>
        <a:bodyPr/>
        <a:lstStyle/>
        <a:p>
          <a:endParaRPr lang="en-US"/>
        </a:p>
      </dgm:t>
    </dgm:pt>
    <dgm:pt modelId="{2DF4FFDB-81EE-4746-ABB8-7AC820F2D445}" type="pres">
      <dgm:prSet presAssocID="{830AE398-A0A3-4EDE-BE2F-0AE594C522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215F1A-D615-45F8-A9BD-858962D6EDC2}" type="pres">
      <dgm:prSet presAssocID="{EDC3F702-031B-4DF1-A2F1-B997B831DE77}" presName="parentLin" presStyleCnt="0"/>
      <dgm:spPr/>
    </dgm:pt>
    <dgm:pt modelId="{3016DCFB-1C83-427E-953F-D85155DDE53B}" type="pres">
      <dgm:prSet presAssocID="{EDC3F702-031B-4DF1-A2F1-B997B831DE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763F126-68FB-4216-9FED-66BE5C712224}" type="pres">
      <dgm:prSet presAssocID="{EDC3F702-031B-4DF1-A2F1-B997B831DE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83670-2997-4255-B4D4-029E35335A59}" type="pres">
      <dgm:prSet presAssocID="{EDC3F702-031B-4DF1-A2F1-B997B831DE77}" presName="negativeSpace" presStyleCnt="0"/>
      <dgm:spPr/>
    </dgm:pt>
    <dgm:pt modelId="{7E97D7FD-25C8-400C-820B-B361A22AF648}" type="pres">
      <dgm:prSet presAssocID="{EDC3F702-031B-4DF1-A2F1-B997B831DE77}" presName="childText" presStyleLbl="conFgAcc1" presStyleIdx="0" presStyleCnt="3">
        <dgm:presLayoutVars>
          <dgm:bulletEnabled val="1"/>
        </dgm:presLayoutVars>
      </dgm:prSet>
      <dgm:spPr/>
    </dgm:pt>
    <dgm:pt modelId="{F1D00028-A8D7-45F4-B760-428624C29D47}" type="pres">
      <dgm:prSet presAssocID="{56F81DBA-04EE-4115-B708-D5F1A9F5483D}" presName="spaceBetweenRectangles" presStyleCnt="0"/>
      <dgm:spPr/>
    </dgm:pt>
    <dgm:pt modelId="{102868A8-3DCF-48B7-9726-9E9FE9B6AD3B}" type="pres">
      <dgm:prSet presAssocID="{C8DD13B8-D370-4746-8B8D-453FA91D0441}" presName="parentLin" presStyleCnt="0"/>
      <dgm:spPr/>
    </dgm:pt>
    <dgm:pt modelId="{F82F6829-D0A0-4D95-BD29-127557E91A9C}" type="pres">
      <dgm:prSet presAssocID="{C8DD13B8-D370-4746-8B8D-453FA91D044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200F304-7045-4448-8C0D-376DBC755068}" type="pres">
      <dgm:prSet presAssocID="{C8DD13B8-D370-4746-8B8D-453FA91D044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FBD94C-034B-4E53-9219-736AFACAF1A6}" type="pres">
      <dgm:prSet presAssocID="{C8DD13B8-D370-4746-8B8D-453FA91D0441}" presName="negativeSpace" presStyleCnt="0"/>
      <dgm:spPr/>
    </dgm:pt>
    <dgm:pt modelId="{0C241EEF-BCAC-451C-B5A8-83FEDE8CFDA5}" type="pres">
      <dgm:prSet presAssocID="{C8DD13B8-D370-4746-8B8D-453FA91D0441}" presName="childText" presStyleLbl="conFgAcc1" presStyleIdx="1" presStyleCnt="3">
        <dgm:presLayoutVars>
          <dgm:bulletEnabled val="1"/>
        </dgm:presLayoutVars>
      </dgm:prSet>
      <dgm:spPr/>
    </dgm:pt>
    <dgm:pt modelId="{19BCC878-9B2B-4DD1-9B69-5AB67D5C051D}" type="pres">
      <dgm:prSet presAssocID="{66FB58CF-24BE-407F-8CD0-6350A0F66362}" presName="spaceBetweenRectangles" presStyleCnt="0"/>
      <dgm:spPr/>
    </dgm:pt>
    <dgm:pt modelId="{C310ECC4-819A-41C8-8E2A-C6E1BC3D3793}" type="pres">
      <dgm:prSet presAssocID="{0F9A79AF-D35B-45BA-B4B3-B8B7BEC33934}" presName="parentLin" presStyleCnt="0"/>
      <dgm:spPr/>
    </dgm:pt>
    <dgm:pt modelId="{D5B805DF-C7BD-4F7D-BDFA-9BA8903A3839}" type="pres">
      <dgm:prSet presAssocID="{0F9A79AF-D35B-45BA-B4B3-B8B7BEC3393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CFA4BB3-1C39-4D14-8901-9DF8BBED498B}" type="pres">
      <dgm:prSet presAssocID="{0F9A79AF-D35B-45BA-B4B3-B8B7BEC3393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397AA-AC87-4B19-B2CE-D7406BAB3901}" type="pres">
      <dgm:prSet presAssocID="{0F9A79AF-D35B-45BA-B4B3-B8B7BEC33934}" presName="negativeSpace" presStyleCnt="0"/>
      <dgm:spPr/>
    </dgm:pt>
    <dgm:pt modelId="{CB5862E2-D461-43F0-972B-D978FF6D0672}" type="pres">
      <dgm:prSet presAssocID="{0F9A79AF-D35B-45BA-B4B3-B8B7BEC339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987BC89-1347-4006-AFB7-D4440C9A8F47}" type="presOf" srcId="{0F9A79AF-D35B-45BA-B4B3-B8B7BEC33934}" destId="{D5B805DF-C7BD-4F7D-BDFA-9BA8903A3839}" srcOrd="0" destOrd="0" presId="urn:microsoft.com/office/officeart/2005/8/layout/list1"/>
    <dgm:cxn modelId="{D9B40774-10A3-4117-84A8-88BB31F0C808}" srcId="{830AE398-A0A3-4EDE-BE2F-0AE594C522A7}" destId="{0F9A79AF-D35B-45BA-B4B3-B8B7BEC33934}" srcOrd="2" destOrd="0" parTransId="{8B3AE9C3-A035-4BEC-8326-C29308D8FD54}" sibTransId="{0B3E2390-4B79-4491-9543-EA44EF1117EE}"/>
    <dgm:cxn modelId="{4311F3D3-7BAB-4423-BA28-A3D113349136}" srcId="{830AE398-A0A3-4EDE-BE2F-0AE594C522A7}" destId="{C8DD13B8-D370-4746-8B8D-453FA91D0441}" srcOrd="1" destOrd="0" parTransId="{C0DEDA78-F28A-4780-A683-B314EE8AEC99}" sibTransId="{66FB58CF-24BE-407F-8CD0-6350A0F66362}"/>
    <dgm:cxn modelId="{13D3F71C-AEA3-4F68-8897-ACC23599CBA2}" type="presOf" srcId="{EDC3F702-031B-4DF1-A2F1-B997B831DE77}" destId="{3016DCFB-1C83-427E-953F-D85155DDE53B}" srcOrd="0" destOrd="0" presId="urn:microsoft.com/office/officeart/2005/8/layout/list1"/>
    <dgm:cxn modelId="{821E7C57-D237-4B45-BD72-20057CD0D092}" type="presOf" srcId="{0F9A79AF-D35B-45BA-B4B3-B8B7BEC33934}" destId="{6CFA4BB3-1C39-4D14-8901-9DF8BBED498B}" srcOrd="1" destOrd="0" presId="urn:microsoft.com/office/officeart/2005/8/layout/list1"/>
    <dgm:cxn modelId="{F5BAE44E-F1C7-49B1-9177-81CD02F63426}" srcId="{830AE398-A0A3-4EDE-BE2F-0AE594C522A7}" destId="{EDC3F702-031B-4DF1-A2F1-B997B831DE77}" srcOrd="0" destOrd="0" parTransId="{C559E7E3-7792-4693-926B-3BC9BDA2EE50}" sibTransId="{56F81DBA-04EE-4115-B708-D5F1A9F5483D}"/>
    <dgm:cxn modelId="{6716409A-D202-4CD0-9D24-57F89594B3AF}" type="presOf" srcId="{EDC3F702-031B-4DF1-A2F1-B997B831DE77}" destId="{5763F126-68FB-4216-9FED-66BE5C712224}" srcOrd="1" destOrd="0" presId="urn:microsoft.com/office/officeart/2005/8/layout/list1"/>
    <dgm:cxn modelId="{FCD5FF4C-FAFF-44AD-9909-A4789643D8A6}" type="presOf" srcId="{C8DD13B8-D370-4746-8B8D-453FA91D0441}" destId="{F82F6829-D0A0-4D95-BD29-127557E91A9C}" srcOrd="0" destOrd="0" presId="urn:microsoft.com/office/officeart/2005/8/layout/list1"/>
    <dgm:cxn modelId="{9461209E-BDCC-4338-B261-943F3C7C7951}" type="presOf" srcId="{C8DD13B8-D370-4746-8B8D-453FA91D0441}" destId="{5200F304-7045-4448-8C0D-376DBC755068}" srcOrd="1" destOrd="0" presId="urn:microsoft.com/office/officeart/2005/8/layout/list1"/>
    <dgm:cxn modelId="{FEFE9DB5-9FCE-4461-9A58-7C79978AF2A3}" type="presOf" srcId="{830AE398-A0A3-4EDE-BE2F-0AE594C522A7}" destId="{2DF4FFDB-81EE-4746-ABB8-7AC820F2D445}" srcOrd="0" destOrd="0" presId="urn:microsoft.com/office/officeart/2005/8/layout/list1"/>
    <dgm:cxn modelId="{5D1D5607-6903-4E5D-86B1-8F40E739B48F}" type="presParOf" srcId="{2DF4FFDB-81EE-4746-ABB8-7AC820F2D445}" destId="{30215F1A-D615-45F8-A9BD-858962D6EDC2}" srcOrd="0" destOrd="0" presId="urn:microsoft.com/office/officeart/2005/8/layout/list1"/>
    <dgm:cxn modelId="{94430E66-A35F-4EF4-B1E5-8A53899067C5}" type="presParOf" srcId="{30215F1A-D615-45F8-A9BD-858962D6EDC2}" destId="{3016DCFB-1C83-427E-953F-D85155DDE53B}" srcOrd="0" destOrd="0" presId="urn:microsoft.com/office/officeart/2005/8/layout/list1"/>
    <dgm:cxn modelId="{22D7EEE1-2648-4A26-B2A0-5CC583BC6355}" type="presParOf" srcId="{30215F1A-D615-45F8-A9BD-858962D6EDC2}" destId="{5763F126-68FB-4216-9FED-66BE5C712224}" srcOrd="1" destOrd="0" presId="urn:microsoft.com/office/officeart/2005/8/layout/list1"/>
    <dgm:cxn modelId="{ED31AF3C-872A-43DD-B661-6EC06559300F}" type="presParOf" srcId="{2DF4FFDB-81EE-4746-ABB8-7AC820F2D445}" destId="{60A83670-2997-4255-B4D4-029E35335A59}" srcOrd="1" destOrd="0" presId="urn:microsoft.com/office/officeart/2005/8/layout/list1"/>
    <dgm:cxn modelId="{1CF07C66-5C95-48DE-A27F-C43D856BC8A1}" type="presParOf" srcId="{2DF4FFDB-81EE-4746-ABB8-7AC820F2D445}" destId="{7E97D7FD-25C8-400C-820B-B361A22AF648}" srcOrd="2" destOrd="0" presId="urn:microsoft.com/office/officeart/2005/8/layout/list1"/>
    <dgm:cxn modelId="{C8397849-7AC6-44CF-8AE2-DDF5FC84F3D2}" type="presParOf" srcId="{2DF4FFDB-81EE-4746-ABB8-7AC820F2D445}" destId="{F1D00028-A8D7-45F4-B760-428624C29D47}" srcOrd="3" destOrd="0" presId="urn:microsoft.com/office/officeart/2005/8/layout/list1"/>
    <dgm:cxn modelId="{3913A804-D3F8-4E79-9964-2820170EBD46}" type="presParOf" srcId="{2DF4FFDB-81EE-4746-ABB8-7AC820F2D445}" destId="{102868A8-3DCF-48B7-9726-9E9FE9B6AD3B}" srcOrd="4" destOrd="0" presId="urn:microsoft.com/office/officeart/2005/8/layout/list1"/>
    <dgm:cxn modelId="{8F52E0EC-2F3D-4A3D-817F-EBFDFEF54195}" type="presParOf" srcId="{102868A8-3DCF-48B7-9726-9E9FE9B6AD3B}" destId="{F82F6829-D0A0-4D95-BD29-127557E91A9C}" srcOrd="0" destOrd="0" presId="urn:microsoft.com/office/officeart/2005/8/layout/list1"/>
    <dgm:cxn modelId="{2645845B-4260-4C89-B634-336DA6B282BA}" type="presParOf" srcId="{102868A8-3DCF-48B7-9726-9E9FE9B6AD3B}" destId="{5200F304-7045-4448-8C0D-376DBC755068}" srcOrd="1" destOrd="0" presId="urn:microsoft.com/office/officeart/2005/8/layout/list1"/>
    <dgm:cxn modelId="{7958856F-5F1E-4B25-94EE-DA0428698060}" type="presParOf" srcId="{2DF4FFDB-81EE-4746-ABB8-7AC820F2D445}" destId="{BFFBD94C-034B-4E53-9219-736AFACAF1A6}" srcOrd="5" destOrd="0" presId="urn:microsoft.com/office/officeart/2005/8/layout/list1"/>
    <dgm:cxn modelId="{76E96D21-CD8C-451F-ACCC-F7DB53364481}" type="presParOf" srcId="{2DF4FFDB-81EE-4746-ABB8-7AC820F2D445}" destId="{0C241EEF-BCAC-451C-B5A8-83FEDE8CFDA5}" srcOrd="6" destOrd="0" presId="urn:microsoft.com/office/officeart/2005/8/layout/list1"/>
    <dgm:cxn modelId="{F8954735-29F3-4C39-963E-2454EA044FD6}" type="presParOf" srcId="{2DF4FFDB-81EE-4746-ABB8-7AC820F2D445}" destId="{19BCC878-9B2B-4DD1-9B69-5AB67D5C051D}" srcOrd="7" destOrd="0" presId="urn:microsoft.com/office/officeart/2005/8/layout/list1"/>
    <dgm:cxn modelId="{8708F6AC-8A40-4EFF-B1F0-4CB1A0F76098}" type="presParOf" srcId="{2DF4FFDB-81EE-4746-ABB8-7AC820F2D445}" destId="{C310ECC4-819A-41C8-8E2A-C6E1BC3D3793}" srcOrd="8" destOrd="0" presId="urn:microsoft.com/office/officeart/2005/8/layout/list1"/>
    <dgm:cxn modelId="{79A8A30A-938A-4BD9-B729-A19767B2C586}" type="presParOf" srcId="{C310ECC4-819A-41C8-8E2A-C6E1BC3D3793}" destId="{D5B805DF-C7BD-4F7D-BDFA-9BA8903A3839}" srcOrd="0" destOrd="0" presId="urn:microsoft.com/office/officeart/2005/8/layout/list1"/>
    <dgm:cxn modelId="{9DF9AFAD-11EC-4ADD-BF27-A07661314601}" type="presParOf" srcId="{C310ECC4-819A-41C8-8E2A-C6E1BC3D3793}" destId="{6CFA4BB3-1C39-4D14-8901-9DF8BBED498B}" srcOrd="1" destOrd="0" presId="urn:microsoft.com/office/officeart/2005/8/layout/list1"/>
    <dgm:cxn modelId="{D8FA9BFF-2AD8-4855-AE0B-1C194241B689}" type="presParOf" srcId="{2DF4FFDB-81EE-4746-ABB8-7AC820F2D445}" destId="{43E397AA-AC87-4B19-B2CE-D7406BAB3901}" srcOrd="9" destOrd="0" presId="urn:microsoft.com/office/officeart/2005/8/layout/list1"/>
    <dgm:cxn modelId="{2269A799-8526-4A88-BAC5-7BF3EFDEBA91}" type="presParOf" srcId="{2DF4FFDB-81EE-4746-ABB8-7AC820F2D445}" destId="{CB5862E2-D461-43F0-972B-D978FF6D06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1F9E8A53-740A-40B6-9B56-A3BD430F3D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latin typeface="Century Gothic" pitchFamily="34" charset="0"/>
              </a:defRPr>
            </a:lvl1pPr>
          </a:lstStyle>
          <a:p>
            <a:fld id="{41496EE1-7219-44E4-8CDD-006B3DD88F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think of some paradigm shifts other than the examples I gave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Example given: thought that mountain formation was comparable to apples when this </a:t>
            </a:r>
            <a:r>
              <a:rPr lang="en-US" baseline="0" dirty="0" err="1" smtClean="0"/>
              <a:t>Vagner</a:t>
            </a:r>
            <a:r>
              <a:rPr lang="en-US" baseline="0" dirty="0" smtClean="0"/>
              <a:t> guy revealed it was actually earth plate movements.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Cultural</a:t>
            </a:r>
            <a:r>
              <a:rPr lang="en-US" baseline="0" dirty="0" smtClean="0"/>
              <a:t> Background: How do we view whales vs. Japan or Iceland (pretty sight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food)? </a:t>
            </a:r>
            <a:r>
              <a:rPr lang="en-US" dirty="0" smtClean="0"/>
              <a:t>Mesquite with Native</a:t>
            </a:r>
            <a:r>
              <a:rPr lang="en-US" baseline="0" dirty="0" smtClean="0"/>
              <a:t> Americans vs. modern day ranchers: Current use for mesquite (wonderful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a nuisance)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View of Nature: Control vs. live harmoniously with nature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Social Conditions: Social conditions in society (lobsters); waste today may be wonderful tomorrow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Resource Scarcity: relative: There’s a lot here, but not there. Absolute: Rare everywhere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Tech and economic factors: groundwater in the plains; oil; mine tailings. Tech = can it be utilized, Economic = if depleted enough, too costly to keep using.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details associated with this assignment, see the content area in D2L.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96EE1-7219-44E4-8CDD-006B3DD88F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762000" y="40386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105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9FF06A-2AC5-49D6-B8AE-64FBED250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30CD-1B79-49B7-9BCB-31EBEE4AFA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400A03-1E1F-461E-A6BD-B1CAD15037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091BCE-6921-452A-9110-57609CF787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363C-3581-41B5-9A2F-846F216C5E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7866D-7983-4914-8E5D-01BCA5638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096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097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97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97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50DC5E-B58E-4392-9E12-C9B677CB25D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06FA52-C725-4605-9192-D8C6DE5AF10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9D1F8-53C9-4E9E-BBAD-5D3B20DFDA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F929EC-E9AC-4E73-BEB2-69FD9D8565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2DC203-576C-45B8-86E1-ECACFD0228D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6135C-F212-4BBD-8DD4-F9A325A4F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1993E-AB9C-4E18-94E4-02BFB050D7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8230CD-1B79-49B7-9BCB-31EBEE4AFA7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00A03-1E1F-461E-A6BD-B1CAD15037A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091BCE-6921-452A-9110-57609CF7878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BC363C-3581-41B5-9A2F-846F216C5EF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37866D-7983-4914-8E5D-01BCA5638A0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F1D509-2751-4737-B1D2-5318DA3AFEA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D6132D-A7A2-4C4B-9ED4-FA1CCE8705F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D8BB6E-959A-4727-A773-FE2F9A7A4AC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096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096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6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7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solidFill>
                    <a:srgbClr val="FFFF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097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97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97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750DC5E-B58E-4392-9E12-C9B677CB25D2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C6F982B-27B5-440F-9E71-C35D0117C5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06FA52-C725-4605-9192-D8C6DE5AF10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9D1F8-53C9-4E9E-BBAD-5D3B20DFDA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F929EC-E9AC-4E73-BEB2-69FD9D8565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2DC203-576C-45B8-86E1-ECACFD0228D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61993E-AB9C-4E18-94E4-02BFB050D71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8230CD-1B79-49B7-9BCB-31EBEE4AFA7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00A03-1E1F-461E-A6BD-B1CAD15037A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091BCE-6921-452A-9110-57609CF7878F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BC363C-3581-41B5-9A2F-846F216C5EF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37866D-7983-4914-8E5D-01BCA5638A0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50DC5E-B58E-4392-9E12-C9B677CB25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0F1D509-2751-4737-B1D2-5318DA3AFEAE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7D6132D-A7A2-4C4B-9ED4-FA1CCE8705F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0D8BB6E-959A-4727-A773-FE2F9A7A4AC6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B06FA52-C725-4605-9192-D8C6DE5AF1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D1F8-53C9-4E9E-BBAD-5D3B20DFD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929EC-E9AC-4E73-BEB2-69FD9D8565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DC203-576C-45B8-86E1-ECACFD0228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1993E-AB9C-4E18-94E4-02BFB050D7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C6F982B-27B5-440F-9E71-C35D0117C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7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793C755-FC23-427C-B7BD-3A3D6F427B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5793C755-FC23-427C-B7BD-3A3D6F427BB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9900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9900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669900"/>
                </a:solidFill>
              </a:endParaRPr>
            </a:p>
          </p:txBody>
        </p:sp>
      </p:grpSp>
      <p:sp>
        <p:nvSpPr>
          <p:cNvPr id="399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5793C755-FC23-427C-B7BD-3A3D6F427BB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669900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FFCC00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669900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rgbClr val="669900"/>
                </a:solidFill>
              </a:endParaRPr>
            </a:p>
          </p:txBody>
        </p:sp>
      </p:grpSp>
      <p:sp>
        <p:nvSpPr>
          <p:cNvPr id="399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995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61722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Virtual Learning: Conservation of the Environment </a:t>
            </a:r>
            <a:br>
              <a:rPr lang="en-US" dirty="0" smtClean="0"/>
            </a:br>
            <a:r>
              <a:rPr lang="en-US" dirty="0" smtClean="0"/>
              <a:t>(Geography 178)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038600"/>
            <a:ext cx="8534400" cy="2438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What is Science?</a:t>
            </a:r>
          </a:p>
          <a:p>
            <a:pPr eaLnBrk="1" hangingPunct="1"/>
            <a:r>
              <a:rPr lang="en-US" sz="3600" dirty="0" smtClean="0"/>
              <a:t>What is meant by conservation?</a:t>
            </a:r>
          </a:p>
          <a:p>
            <a:pPr eaLnBrk="1" hangingPunct="1"/>
            <a:r>
              <a:rPr lang="en-US" sz="3600" dirty="0" smtClean="0"/>
              <a:t>What are Resources?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is the best example of a renewable resource?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Diamonds</a:t>
            </a:r>
          </a:p>
          <a:p>
            <a:r>
              <a:rPr lang="en-US" dirty="0" smtClean="0"/>
              <a:t>B Ground Water in Western Kansas</a:t>
            </a:r>
          </a:p>
          <a:p>
            <a:r>
              <a:rPr lang="en-US" dirty="0" smtClean="0"/>
              <a:t>C Red Pine Plantation</a:t>
            </a:r>
          </a:p>
          <a:p>
            <a:r>
              <a:rPr lang="en-US" dirty="0" smtClean="0"/>
              <a:t>D Helium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Natural Resource Management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16002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19400" y="1676400"/>
            <a:ext cx="38356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OffAxis1Right"/>
              <a:lightRig rig="sunset" dir="t"/>
            </a:scene3d>
            <a:sp3d>
              <a:bevelB w="38100" h="38100" prst="relaxedInset"/>
            </a:sp3d>
          </a:bodyPr>
          <a:lstStyle/>
          <a:p>
            <a:r>
              <a:rPr lang="en-US" sz="2800" dirty="0" smtClean="0">
                <a:solidFill>
                  <a:srgbClr val="C00000">
                    <a:alpha val="65000"/>
                  </a:srgb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Two Contrasting Views</a:t>
            </a:r>
            <a:endParaRPr lang="en-US" sz="2800" dirty="0">
              <a:solidFill>
                <a:srgbClr val="C00000">
                  <a:alpha val="65000"/>
                </a:srgb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Resource Use</a:t>
            </a:r>
            <a:endParaRPr lang="en-US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286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Pick an object you are familiar with – your shirt, bike, shoes, etc. (Don’t pick anything too complicated)</a:t>
            </a:r>
          </a:p>
          <a:p>
            <a:r>
              <a:rPr lang="en-US" dirty="0" smtClean="0"/>
              <a:t>List the natural resources that were used to make it (now you know why I suggested keeping it simple)</a:t>
            </a:r>
          </a:p>
          <a:p>
            <a:r>
              <a:rPr lang="en-US" dirty="0" smtClean="0"/>
              <a:t>Draw a flow chart that illustrated what went into making the object.</a:t>
            </a:r>
          </a:p>
          <a:p>
            <a:r>
              <a:rPr lang="en-US" dirty="0" smtClean="0"/>
              <a:t>Be sure to specify what was renewable, nonrenewable, or even perpetual.</a:t>
            </a:r>
          </a:p>
          <a:p>
            <a:r>
              <a:rPr lang="en-US" dirty="0" smtClean="0"/>
              <a:t>Specify the scarcity of the resource, and examples of where the resource is located in the world.</a:t>
            </a:r>
          </a:p>
          <a:p>
            <a:r>
              <a:rPr lang="en-US" dirty="0" smtClean="0"/>
              <a:t>Cite your sources</a:t>
            </a:r>
          </a:p>
          <a:p>
            <a:r>
              <a:rPr lang="en-US" dirty="0" smtClean="0"/>
              <a:t>This should be submitted to the D2L </a:t>
            </a:r>
            <a:r>
              <a:rPr lang="en-US" dirty="0" err="1" smtClean="0"/>
              <a:t>Dropbox</a:t>
            </a:r>
            <a:r>
              <a:rPr lang="en-US" dirty="0" smtClean="0"/>
              <a:t> as a MS compatible document</a:t>
            </a:r>
          </a:p>
          <a:p>
            <a:pPr lvl="1"/>
            <a:r>
              <a:rPr lang="en-US" dirty="0" smtClean="0"/>
              <a:t>This assignment is listed as Assignment 2 in the content of D2L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dirty="0" smtClean="0"/>
              <a:t>Your first (real</a:t>
            </a:r>
            <a:r>
              <a:rPr smtClean="0"/>
              <a:t>) Assignment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Assignment Examples: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010400" cy="683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429000" y="4953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Example of GOOD WORK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6892"/>
            <a:ext cx="5867400" cy="681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95600" y="990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Example of GOOD WORK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4000" cy="682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971800" y="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Example of GOOD WORK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581025"/>
            <a:ext cx="666750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 rot="10800000" flipV="1">
            <a:off x="152400" y="0"/>
            <a:ext cx="8991600" cy="670560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62400" y="3962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81800" cy="686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 rot="10800000" flipV="1">
            <a:off x="152400" y="0"/>
            <a:ext cx="8991600" cy="670560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67200" y="563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BAD!!!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Empiricism – Real, observable phenomena</a:t>
            </a:r>
          </a:p>
          <a:p>
            <a:r>
              <a:rPr lang="en-US" dirty="0" err="1" smtClean="0"/>
              <a:t>Uniformitarianism</a:t>
            </a:r>
            <a:r>
              <a:rPr lang="en-US" dirty="0" smtClean="0"/>
              <a:t> – key to past lies in present</a:t>
            </a:r>
          </a:p>
          <a:p>
            <a:r>
              <a:rPr lang="en-US" dirty="0" smtClean="0"/>
              <a:t>Parsimony – Simple solution</a:t>
            </a:r>
          </a:p>
          <a:p>
            <a:r>
              <a:rPr lang="en-US" dirty="0" smtClean="0"/>
              <a:t>Uncertainty – Knowledge changes with changing evidence</a:t>
            </a:r>
          </a:p>
          <a:p>
            <a:r>
              <a:rPr lang="en-US" dirty="0" smtClean="0"/>
              <a:t>Repeatability – Tests and experiments should be repeatable</a:t>
            </a:r>
          </a:p>
          <a:p>
            <a:r>
              <a:rPr lang="en-US" dirty="0" smtClean="0"/>
              <a:t>Proof is elusive – Absolute proof is rare</a:t>
            </a:r>
          </a:p>
          <a:p>
            <a:r>
              <a:rPr lang="en-US" dirty="0" smtClean="0"/>
              <a:t>Testable questions – Must test theories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r>
              <a:rPr dirty="0" smtClean="0"/>
              <a:t>Science: What is it?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1447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“This is my theory and what I’m able to observe”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286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vs</a:t>
            </a:r>
            <a:r>
              <a:rPr lang="en-US" dirty="0" smtClean="0"/>
              <a:t> trying to come up with conspiracy theories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0574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“This is the way it is because of what happened at this time (can go other way around)”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3505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Round </a:t>
            </a:r>
            <a:r>
              <a:rPr lang="en-US" dirty="0" err="1" smtClean="0"/>
              <a:t>vs</a:t>
            </a:r>
            <a:r>
              <a:rPr lang="en-US" dirty="0" smtClean="0"/>
              <a:t> flat earth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449580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 should work the same for you as it does for others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4102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Science is often how it’s interpreted (be careful not to believe untested proof)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6096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tests, it’s just opinions. Opinions aren’t science.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8229600" cy="1219200"/>
          </a:xfrm>
        </p:spPr>
        <p:txBody>
          <a:bodyPr/>
          <a:lstStyle/>
          <a:p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The Scientific Method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2" descr="02_03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33400"/>
            <a:ext cx="413232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19800" y="3505200"/>
            <a:ext cx="2133600" cy="15240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Paradigm </a:t>
            </a:r>
            <a:r>
              <a:rPr lang="en-US" dirty="0" smtClean="0"/>
              <a:t>Shift:</a:t>
            </a:r>
          </a:p>
          <a:p>
            <a:pPr algn="ctr"/>
            <a:r>
              <a:rPr lang="en-US" dirty="0" smtClean="0"/>
              <a:t>When established theories are  replaced by new ones – rare!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219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“If I did this, then this should happen”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2860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Supplies to do test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41148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Others say “did you do this or think of that?”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5334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If findings are agreeable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6324600"/>
          </a:xfrm>
        </p:spPr>
        <p:txBody>
          <a:bodyPr/>
          <a:lstStyle/>
          <a:p>
            <a:r>
              <a:rPr lang="en-US" dirty="0" smtClean="0"/>
              <a:t>If science is so great, then why the many opinions</a:t>
            </a:r>
          </a:p>
          <a:p>
            <a:r>
              <a:rPr lang="en-US" dirty="0" smtClean="0"/>
              <a:t>Not all ‘science’ is really science</a:t>
            </a:r>
          </a:p>
          <a:p>
            <a:r>
              <a:rPr lang="en-US" dirty="0" smtClean="0"/>
              <a:t>Bullshit detection kit: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Sources?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Verification or support?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Position of community?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Confliction of established theories?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Balanced and logical arguments?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Funding?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Peer-review?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>
            <a:normAutofit fontScale="90000"/>
          </a:bodyPr>
          <a:lstStyle/>
          <a:p>
            <a:r>
              <a:rPr dirty="0" err="1" smtClean="0"/>
              <a:t>Psuedoscience</a:t>
            </a:r>
            <a:r>
              <a:rPr dirty="0" smtClean="0"/>
              <a:t> and Faith-based Science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3200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or very few unprofessional sources </a:t>
            </a:r>
            <a:r>
              <a:rPr lang="en-US" dirty="0" err="1" smtClean="0"/>
              <a:t>vs</a:t>
            </a:r>
            <a:r>
              <a:rPr lang="en-US" dirty="0" smtClean="0"/>
              <a:t> a number of professional sources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3810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1 guy </a:t>
            </a:r>
            <a:r>
              <a:rPr lang="en-US" dirty="0" err="1" smtClean="0"/>
              <a:t>vs</a:t>
            </a:r>
            <a:r>
              <a:rPr lang="en-US" dirty="0" smtClean="0"/>
              <a:t> others confirming validity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41148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crackpot </a:t>
            </a:r>
            <a:r>
              <a:rPr lang="en-US" dirty="0" err="1" smtClean="0"/>
              <a:t>vs</a:t>
            </a:r>
            <a:r>
              <a:rPr lang="en-US" dirty="0" smtClean="0"/>
              <a:t> a real scientist (careful of crackpots in high places)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4648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Similar or opposing theories -&gt; why say this?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0" y="5105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C</a:t>
            </a:r>
            <a:r>
              <a:rPr lang="en-US" sz="1600" dirty="0" smtClean="0">
                <a:solidFill>
                  <a:srgbClr val="002060"/>
                </a:solidFill>
              </a:rPr>
              <a:t>onnecting dots with </a:t>
            </a:r>
            <a:r>
              <a:rPr lang="en-US" sz="1600" u="sng" dirty="0" smtClean="0">
                <a:solidFill>
                  <a:srgbClr val="002060"/>
                </a:solidFill>
              </a:rPr>
              <a:t>old</a:t>
            </a:r>
            <a:r>
              <a:rPr lang="en-US" sz="1600" dirty="0" smtClean="0">
                <a:solidFill>
                  <a:srgbClr val="002060"/>
                </a:solidFill>
              </a:rPr>
              <a:t> info </a:t>
            </a:r>
            <a:r>
              <a:rPr lang="en-US" sz="1600" dirty="0" err="1" smtClean="0">
                <a:solidFill>
                  <a:srgbClr val="002060"/>
                </a:solidFill>
              </a:rPr>
              <a:t>vs</a:t>
            </a:r>
            <a:r>
              <a:rPr lang="en-US" sz="1600" dirty="0" smtClean="0">
                <a:solidFill>
                  <a:srgbClr val="002060"/>
                </a:solidFill>
              </a:rPr>
              <a:t> related to their </a:t>
            </a:r>
            <a:r>
              <a:rPr lang="en-US" sz="1600" dirty="0" smtClean="0">
                <a:solidFill>
                  <a:srgbClr val="002060"/>
                </a:solidFill>
              </a:rPr>
              <a:t>collected data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6388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Some of the best sciences gets lots of it, but be careful if the funder is pushing a political agenda (coca cola funded scientist saying sugar is good for you)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61722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Again, just an opinion column without this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txBody>
          <a:bodyPr/>
          <a:lstStyle/>
          <a:p>
            <a:r>
              <a:rPr lang="en-US" dirty="0" smtClean="0"/>
              <a:t>So, this is a Conservation of the Environment Class; what exactly is </a:t>
            </a:r>
            <a:r>
              <a:rPr lang="en-US" i="1" dirty="0" smtClean="0"/>
              <a:t>Conservation</a:t>
            </a:r>
            <a:r>
              <a:rPr lang="en-US" dirty="0" smtClean="0"/>
              <a:t> then???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819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opinions:</a:t>
            </a:r>
          </a:p>
          <a:p>
            <a:r>
              <a:rPr lang="en-US" dirty="0" smtClean="0"/>
              <a:t>-Not using it</a:t>
            </a:r>
          </a:p>
          <a:p>
            <a:r>
              <a:rPr lang="en-US" dirty="0" smtClean="0"/>
              <a:t>-Using it, otherwise it’s waste</a:t>
            </a:r>
          </a:p>
          <a:p>
            <a:r>
              <a:rPr lang="en-US" dirty="0" smtClean="0"/>
              <a:t>-Ultimately must be defined by one’s self.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of Value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Resource?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Natural Resource?</a:t>
            </a:r>
            <a:br>
              <a:rPr lang="en-US" dirty="0" smtClean="0"/>
            </a:br>
            <a:r>
              <a:rPr lang="en-US" dirty="0" smtClean="0"/>
              <a:t>(5 categories)</a:t>
            </a:r>
          </a:p>
        </p:txBody>
      </p:sp>
      <p:sp>
        <p:nvSpPr>
          <p:cNvPr id="15365" name="Freeform 5"/>
          <p:cNvSpPr>
            <a:spLocks noEditPoints="1"/>
          </p:cNvSpPr>
          <p:nvPr/>
        </p:nvSpPr>
        <p:spPr bwMode="gray">
          <a:xfrm rot="-1358056">
            <a:off x="1077913" y="2309813"/>
            <a:ext cx="6853237" cy="2803525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gamma/>
                  <a:tint val="941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gray">
          <a:xfrm>
            <a:off x="3810000" y="14478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gray">
          <a:xfrm>
            <a:off x="1295400" y="29718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gray">
          <a:xfrm>
            <a:off x="2178050" y="4668838"/>
            <a:ext cx="1282700" cy="1274762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gray">
          <a:xfrm>
            <a:off x="4953000" y="4038600"/>
            <a:ext cx="1284288" cy="1274763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gray">
          <a:xfrm>
            <a:off x="6781800" y="1676400"/>
            <a:ext cx="1212850" cy="127476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9" name="Text Box 21"/>
          <p:cNvSpPr txBox="1">
            <a:spLocks noChangeArrowheads="1"/>
          </p:cNvSpPr>
          <p:nvPr/>
        </p:nvSpPr>
        <p:spPr bwMode="gray">
          <a:xfrm>
            <a:off x="1295400" y="3200400"/>
            <a:ext cx="215475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#5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Tech and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Economic factors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130" name="Text Box 22"/>
          <p:cNvSpPr txBox="1">
            <a:spLocks noChangeArrowheads="1"/>
          </p:cNvSpPr>
          <p:nvPr/>
        </p:nvSpPr>
        <p:spPr bwMode="gray">
          <a:xfrm>
            <a:off x="3810000" y="1752600"/>
            <a:ext cx="15896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#1 Cultural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Background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131" name="Text Box 23"/>
          <p:cNvSpPr txBox="1">
            <a:spLocks noChangeArrowheads="1"/>
          </p:cNvSpPr>
          <p:nvPr/>
        </p:nvSpPr>
        <p:spPr bwMode="gray">
          <a:xfrm>
            <a:off x="6934200" y="2057400"/>
            <a:ext cx="127150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#2 View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of Nature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132" name="Text Box 24"/>
          <p:cNvSpPr txBox="1">
            <a:spLocks noChangeArrowheads="1"/>
          </p:cNvSpPr>
          <p:nvPr/>
        </p:nvSpPr>
        <p:spPr bwMode="gray">
          <a:xfrm>
            <a:off x="4953000" y="4343400"/>
            <a:ext cx="1401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#3 Social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Conditions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5133" name="Text Box 25"/>
          <p:cNvSpPr txBox="1">
            <a:spLocks noChangeArrowheads="1"/>
          </p:cNvSpPr>
          <p:nvPr/>
        </p:nvSpPr>
        <p:spPr bwMode="gray">
          <a:xfrm>
            <a:off x="2362200" y="5029200"/>
            <a:ext cx="11084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Verdana" pitchFamily="34" charset="0"/>
              </a:rPr>
              <a:t>#4 </a:t>
            </a:r>
          </a:p>
          <a:p>
            <a:pPr eaLnBrk="0" hangingPunct="0"/>
            <a:r>
              <a:rPr lang="en-US" dirty="0" smtClean="0">
                <a:latin typeface="Verdana" pitchFamily="34" charset="0"/>
              </a:rPr>
              <a:t>Scarcity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429000" y="2971800"/>
            <a:ext cx="2590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b="1" dirty="0" smtClean="0"/>
              <a:t>Natural Resource</a:t>
            </a:r>
            <a:endParaRPr lang="en-US" sz="2800" b="1" dirty="0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gray">
          <a:xfrm>
            <a:off x="3200400" y="5638800"/>
            <a:ext cx="914400" cy="893762"/>
          </a:xfrm>
          <a:prstGeom prst="ellipse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Relative</a:t>
            </a:r>
            <a:endParaRPr lang="en-US" dirty="0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gray">
          <a:xfrm>
            <a:off x="1600200" y="5638800"/>
            <a:ext cx="920094" cy="914400"/>
          </a:xfrm>
          <a:prstGeom prst="ellipse">
            <a:avLst/>
          </a:prstGeo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 w="9525">
            <a:noFill/>
            <a:round/>
            <a:headEnd/>
            <a:tailE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/>
              <a:t>Absolute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  <p:bldP spid="5130" grpId="0"/>
      <p:bldP spid="5131" grpId="0"/>
      <p:bldP spid="5132" grpId="0"/>
      <p:bldP spid="5133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Resource Types</a:t>
            </a:r>
          </a:p>
        </p:txBody>
      </p:sp>
      <p:sp>
        <p:nvSpPr>
          <p:cNvPr id="7174" name="AutoShape 8"/>
          <p:cNvSpPr>
            <a:spLocks noChangeArrowheads="1"/>
          </p:cNvSpPr>
          <p:nvPr/>
        </p:nvSpPr>
        <p:spPr bwMode="auto">
          <a:xfrm>
            <a:off x="0" y="3429000"/>
            <a:ext cx="2133600" cy="329738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" y="1828800"/>
            <a:ext cx="8440615" cy="1371600"/>
            <a:chOff x="624" y="1152"/>
            <a:chExt cx="4080" cy="720"/>
          </a:xfrm>
        </p:grpSpPr>
        <p:sp>
          <p:nvSpPr>
            <p:cNvPr id="19466" name="Rectangle 10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C00000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7199" name="Oval 12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0" name="Rectangle 13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Oval 1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71" name="Oval 15"/>
              <p:cNvSpPr>
                <a:spLocks noChangeArrowheads="1"/>
              </p:cNvSpPr>
              <p:nvPr/>
            </p:nvSpPr>
            <p:spPr bwMode="gray">
              <a:xfrm>
                <a:off x="2439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472" name="Rectangle 16"/>
            <p:cNvSpPr>
              <a:spLocks noChangeArrowheads="1"/>
            </p:cNvSpPr>
            <p:nvPr/>
          </p:nvSpPr>
          <p:spPr bwMode="gray">
            <a:xfrm rot="3419336">
              <a:off x="1776" y="1151"/>
              <a:ext cx="672" cy="673"/>
            </a:xfrm>
            <a:prstGeom prst="rect">
              <a:avLst/>
            </a:prstGeom>
            <a:gradFill rotWithShape="1">
              <a:gsLst>
                <a:gs pos="0">
                  <a:srgbClr val="00B050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7195" name="Oval 18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6" name="Rectangle 19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6" name="Oval 20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77" name="Oval 21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478" name="Rectangle 22"/>
            <p:cNvSpPr>
              <a:spLocks noChangeArrowheads="1"/>
            </p:cNvSpPr>
            <p:nvPr/>
          </p:nvSpPr>
          <p:spPr bwMode="gray">
            <a:xfrm rot="3419336">
              <a:off x="2880" y="1151"/>
              <a:ext cx="672" cy="673"/>
            </a:xfrm>
            <a:prstGeom prst="rect">
              <a:avLst/>
            </a:prstGeom>
            <a:gradFill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7191" name="Oval 24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2" name="Rectangle 25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Oval 26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5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483" name="Oval 27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0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9484" name="Rectangle 28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7" name="Rectangle 31"/>
          <p:cNvSpPr>
            <a:spLocks noChangeArrowheads="1"/>
          </p:cNvSpPr>
          <p:nvPr/>
        </p:nvSpPr>
        <p:spPr bwMode="gray">
          <a:xfrm>
            <a:off x="2667000" y="2209800"/>
            <a:ext cx="13388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Renewable</a:t>
            </a:r>
          </a:p>
          <a:p>
            <a:r>
              <a:rPr lang="en-US" dirty="0" smtClean="0"/>
              <a:t>(flow)</a:t>
            </a:r>
            <a:endParaRPr lang="en-US" dirty="0"/>
          </a:p>
        </p:txBody>
      </p:sp>
      <p:sp>
        <p:nvSpPr>
          <p:cNvPr id="7178" name="Rectangle 32"/>
          <p:cNvSpPr>
            <a:spLocks noChangeArrowheads="1"/>
          </p:cNvSpPr>
          <p:nvPr/>
        </p:nvSpPr>
        <p:spPr bwMode="gray">
          <a:xfrm>
            <a:off x="4794250" y="2209800"/>
            <a:ext cx="16827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Nonrenewable</a:t>
            </a:r>
          </a:p>
          <a:p>
            <a:r>
              <a:rPr lang="en-US" dirty="0" smtClean="0"/>
              <a:t>(stock)</a:t>
            </a:r>
            <a:endParaRPr lang="en-US" dirty="0"/>
          </a:p>
        </p:txBody>
      </p:sp>
      <p:sp>
        <p:nvSpPr>
          <p:cNvPr id="7179" name="Rectangle 33"/>
          <p:cNvSpPr>
            <a:spLocks noChangeArrowheads="1"/>
          </p:cNvSpPr>
          <p:nvPr/>
        </p:nvSpPr>
        <p:spPr bwMode="gray">
          <a:xfrm>
            <a:off x="7467600" y="2209800"/>
            <a:ext cx="1082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Potential</a:t>
            </a:r>
            <a:endParaRPr lang="en-US" dirty="0"/>
          </a:p>
        </p:txBody>
      </p:sp>
      <p:sp>
        <p:nvSpPr>
          <p:cNvPr id="7180" name="Rectangle 34"/>
          <p:cNvSpPr>
            <a:spLocks noChangeArrowheads="1"/>
          </p:cNvSpPr>
          <p:nvPr/>
        </p:nvSpPr>
        <p:spPr bwMode="auto">
          <a:xfrm>
            <a:off x="228600" y="3657600"/>
            <a:ext cx="13716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Solar </a:t>
            </a:r>
            <a:r>
              <a:rPr lang="en-US" dirty="0" err="1" smtClean="0"/>
              <a:t>Radiaton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Gravity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Perpetual Motion</a:t>
            </a:r>
          </a:p>
        </p:txBody>
      </p:sp>
      <p:sp>
        <p:nvSpPr>
          <p:cNvPr id="7181" name="Rectangle 35"/>
          <p:cNvSpPr>
            <a:spLocks noChangeArrowheads="1"/>
          </p:cNvSpPr>
          <p:nvPr/>
        </p:nvSpPr>
        <p:spPr bwMode="auto">
          <a:xfrm>
            <a:off x="2514600" y="3733800"/>
            <a:ext cx="170533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Forests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Ground Water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Fisheries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Others?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182" name="Rectangle 36"/>
          <p:cNvSpPr>
            <a:spLocks noChangeArrowheads="1"/>
          </p:cNvSpPr>
          <p:nvPr/>
        </p:nvSpPr>
        <p:spPr bwMode="auto">
          <a:xfrm>
            <a:off x="4800600" y="3733800"/>
            <a:ext cx="170533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Minerals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Fossil Fuels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Ground Water</a:t>
            </a:r>
            <a:endParaRPr lang="en-US" dirty="0"/>
          </a:p>
        </p:txBody>
      </p:sp>
      <p:sp>
        <p:nvSpPr>
          <p:cNvPr id="7183" name="Rectangle 37"/>
          <p:cNvSpPr>
            <a:spLocks noChangeArrowheads="1"/>
          </p:cNvSpPr>
          <p:nvPr/>
        </p:nvSpPr>
        <p:spPr bwMode="auto">
          <a:xfrm>
            <a:off x="7467600" y="3657600"/>
            <a:ext cx="1184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Hydrogen</a:t>
            </a:r>
            <a:endParaRPr lang="en-US" dirty="0"/>
          </a:p>
        </p:txBody>
      </p:sp>
      <p:sp>
        <p:nvSpPr>
          <p:cNvPr id="37" name="Rectangle 31"/>
          <p:cNvSpPr>
            <a:spLocks noChangeArrowheads="1"/>
          </p:cNvSpPr>
          <p:nvPr/>
        </p:nvSpPr>
        <p:spPr bwMode="gray">
          <a:xfrm>
            <a:off x="381000" y="2286000"/>
            <a:ext cx="1172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Perpetual</a:t>
            </a:r>
            <a:endParaRPr lang="en-US" dirty="0"/>
          </a:p>
        </p:txBody>
      </p: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2362200" y="3429000"/>
            <a:ext cx="2133600" cy="329738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8"/>
          <p:cNvSpPr>
            <a:spLocks noChangeArrowheads="1"/>
          </p:cNvSpPr>
          <p:nvPr/>
        </p:nvSpPr>
        <p:spPr bwMode="auto">
          <a:xfrm>
            <a:off x="4648200" y="3429000"/>
            <a:ext cx="2133600" cy="329738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>
            <a:off x="7010400" y="3429000"/>
            <a:ext cx="2133600" cy="3297382"/>
          </a:xfrm>
          <a:prstGeom prst="roundRect">
            <a:avLst>
              <a:gd name="adj" fmla="val 1374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7200" y="2743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[Infinite]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724400" y="2819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[May renew, but very slowly]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2667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[Can’t utilize yet]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133600"/>
          </a:xfrm>
        </p:spPr>
        <p:txBody>
          <a:bodyPr/>
          <a:lstStyle/>
          <a:p>
            <a:r>
              <a:rPr lang="en-US" sz="2800" dirty="0" smtClean="0"/>
              <a:t>Which of the following examples best fits the technological/economic factors resource recognition category ?</a:t>
            </a:r>
            <a:endParaRPr lang="en-US" sz="2800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886200"/>
          </a:xfrm>
        </p:spPr>
        <p:txBody>
          <a:bodyPr/>
          <a:lstStyle/>
          <a:p>
            <a:r>
              <a:rPr lang="en-US" dirty="0" smtClean="0"/>
              <a:t>A Viewing squirrels as a food resource</a:t>
            </a:r>
          </a:p>
          <a:p>
            <a:r>
              <a:rPr lang="en-US" dirty="0" smtClean="0"/>
              <a:t>B Viewing Canadian Tar sands as a resource for petroleum products</a:t>
            </a:r>
          </a:p>
          <a:p>
            <a:r>
              <a:rPr lang="en-US" dirty="0" smtClean="0"/>
              <a:t>C Viewing forests as a nuisance</a:t>
            </a:r>
          </a:p>
          <a:p>
            <a:r>
              <a:rPr lang="en-US" dirty="0" smtClean="0"/>
              <a:t>D Seeing Helium as scarce because its not in stores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..\..\TMP_IMAGES\02_03.JPG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D_BusPres_01_TP01136794 ">
  <a:themeElements>
    <a:clrScheme name="GD_BusPres_01_TP01136794  3">
      <a:dk1>
        <a:srgbClr val="0000C0"/>
      </a:dk1>
      <a:lt1>
        <a:srgbClr val="FFFFFF"/>
      </a:lt1>
      <a:dk2>
        <a:srgbClr val="0066CC"/>
      </a:dk2>
      <a:lt2>
        <a:srgbClr val="9ADCF6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GD_BusPres_01_TP01136794 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0000C0"/>
        </a:dk1>
        <a:lt1>
          <a:srgbClr val="FFFFFF"/>
        </a:lt1>
        <a:dk2>
          <a:srgbClr val="0066CC"/>
        </a:dk2>
        <a:lt2>
          <a:srgbClr val="9ADCF6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ixel">
  <a:themeElements>
    <a:clrScheme name="Pixel 6">
      <a:dk1>
        <a:srgbClr val="336600"/>
      </a:dk1>
      <a:lt1>
        <a:srgbClr val="FFFFFF"/>
      </a:lt1>
      <a:dk2>
        <a:srgbClr val="4A7911"/>
      </a:dk2>
      <a:lt2>
        <a:srgbClr val="FFFFFF"/>
      </a:lt2>
      <a:accent1>
        <a:srgbClr val="666633"/>
      </a:accent1>
      <a:accent2>
        <a:srgbClr val="669900"/>
      </a:accent2>
      <a:accent3>
        <a:srgbClr val="B1BEAA"/>
      </a:accent3>
      <a:accent4>
        <a:srgbClr val="DADADA"/>
      </a:accent4>
      <a:accent5>
        <a:srgbClr val="B8B8AD"/>
      </a:accent5>
      <a:accent6>
        <a:srgbClr val="5C8A00"/>
      </a:accent6>
      <a:hlink>
        <a:srgbClr val="FFCC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Pixel">
  <a:themeElements>
    <a:clrScheme name="Pixel 6">
      <a:dk1>
        <a:srgbClr val="336600"/>
      </a:dk1>
      <a:lt1>
        <a:srgbClr val="FFFFFF"/>
      </a:lt1>
      <a:dk2>
        <a:srgbClr val="4A7911"/>
      </a:dk2>
      <a:lt2>
        <a:srgbClr val="FFFFFF"/>
      </a:lt2>
      <a:accent1>
        <a:srgbClr val="666633"/>
      </a:accent1>
      <a:accent2>
        <a:srgbClr val="669900"/>
      </a:accent2>
      <a:accent3>
        <a:srgbClr val="B1BEAA"/>
      </a:accent3>
      <a:accent4>
        <a:srgbClr val="DADADA"/>
      </a:accent4>
      <a:accent5>
        <a:srgbClr val="B8B8AD"/>
      </a:accent5>
      <a:accent6>
        <a:srgbClr val="5C8A00"/>
      </a:accent6>
      <a:hlink>
        <a:srgbClr val="FFCC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3071</TotalTime>
  <Words>924</Words>
  <Application>Microsoft Office PowerPoint</Application>
  <PresentationFormat>On-screen Show (4:3)</PresentationFormat>
  <Paragraphs>145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GD_BusPres_01_TP01136794 </vt:lpstr>
      <vt:lpstr>1_Paper</vt:lpstr>
      <vt:lpstr>1_Pixel</vt:lpstr>
      <vt:lpstr>2_Pixel</vt:lpstr>
      <vt:lpstr>Virtual Learning: Conservation of the Environment  (Geography 178)</vt:lpstr>
      <vt:lpstr>Science: What is it?</vt:lpstr>
      <vt:lpstr>The Scientific Method</vt:lpstr>
      <vt:lpstr>Psuedoscience and Faith-based Science</vt:lpstr>
      <vt:lpstr>So, this is a Conservation of the Environment Class; what exactly is Conservation then???</vt:lpstr>
      <vt:lpstr>What is a Resource?</vt:lpstr>
      <vt:lpstr>What is a Natural Resource? (5 categories)</vt:lpstr>
      <vt:lpstr>Resource Types</vt:lpstr>
      <vt:lpstr>Which of the following examples best fits the technological/economic factors resource recognition category ?</vt:lpstr>
      <vt:lpstr>Which is the best example of a renewable resource?</vt:lpstr>
      <vt:lpstr>Natural Resource Management</vt:lpstr>
      <vt:lpstr>Natural Resource Use</vt:lpstr>
      <vt:lpstr>Your first (real) Assignment</vt:lpstr>
      <vt:lpstr>Previous Assignment Examples:</vt:lpstr>
      <vt:lpstr>Slide 15</vt:lpstr>
      <vt:lpstr>Slide 16</vt:lpstr>
      <vt:lpstr>Slide 17</vt:lpstr>
      <vt:lpstr>Slide 18</vt:lpstr>
      <vt:lpstr>Slide 19</vt:lpstr>
    </vt:vector>
  </TitlesOfParts>
  <Company>Geography and Earth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200 Conservation of Global Environments</dc:title>
  <dc:creator>hupy</dc:creator>
  <cp:lastModifiedBy>Lucas Zutter</cp:lastModifiedBy>
  <cp:revision>233</cp:revision>
  <dcterms:created xsi:type="dcterms:W3CDTF">2006-09-01T14:22:38Z</dcterms:created>
  <dcterms:modified xsi:type="dcterms:W3CDTF">2016-01-05T21:08:17Z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TC100690421033</vt:lpwstr>
  </property>
</Properties>
</file>