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942" r:id="rId2"/>
  </p:sldMasterIdLst>
  <p:notesMasterIdLst>
    <p:notesMasterId r:id="rId70"/>
  </p:notesMasterIdLst>
  <p:sldIdLst>
    <p:sldId id="256" r:id="rId3"/>
    <p:sldId id="474" r:id="rId4"/>
    <p:sldId id="541" r:id="rId5"/>
    <p:sldId id="475" r:id="rId6"/>
    <p:sldId id="476" r:id="rId7"/>
    <p:sldId id="477" r:id="rId8"/>
    <p:sldId id="478" r:id="rId9"/>
    <p:sldId id="479" r:id="rId10"/>
    <p:sldId id="480"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6" r:id="rId32"/>
    <p:sldId id="507" r:id="rId33"/>
    <p:sldId id="508" r:id="rId34"/>
    <p:sldId id="509" r:id="rId35"/>
    <p:sldId id="510" r:id="rId36"/>
    <p:sldId id="511" r:id="rId37"/>
    <p:sldId id="512" r:id="rId38"/>
    <p:sldId id="513" r:id="rId39"/>
    <p:sldId id="514" r:id="rId40"/>
    <p:sldId id="502" r:id="rId41"/>
    <p:sldId id="503" r:id="rId42"/>
    <p:sldId id="504" r:id="rId43"/>
    <p:sldId id="505" r:id="rId44"/>
    <p:sldId id="515" r:id="rId45"/>
    <p:sldId id="516" r:id="rId46"/>
    <p:sldId id="517" r:id="rId47"/>
    <p:sldId id="518" r:id="rId48"/>
    <p:sldId id="519" r:id="rId49"/>
    <p:sldId id="520" r:id="rId50"/>
    <p:sldId id="544" r:id="rId51"/>
    <p:sldId id="521" r:id="rId52"/>
    <p:sldId id="526" r:id="rId53"/>
    <p:sldId id="527" r:id="rId54"/>
    <p:sldId id="528" r:id="rId55"/>
    <p:sldId id="529" r:id="rId56"/>
    <p:sldId id="530" r:id="rId57"/>
    <p:sldId id="531" r:id="rId58"/>
    <p:sldId id="532" r:id="rId59"/>
    <p:sldId id="533" r:id="rId60"/>
    <p:sldId id="534" r:id="rId61"/>
    <p:sldId id="535" r:id="rId62"/>
    <p:sldId id="542" r:id="rId63"/>
    <p:sldId id="536" r:id="rId64"/>
    <p:sldId id="537" r:id="rId65"/>
    <p:sldId id="538" r:id="rId66"/>
    <p:sldId id="543" r:id="rId67"/>
    <p:sldId id="539" r:id="rId68"/>
    <p:sldId id="540"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007A3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4" autoAdjust="0"/>
    <p:restoredTop sz="87558" autoAdjust="0"/>
  </p:normalViewPr>
  <p:slideViewPr>
    <p:cSldViewPr>
      <p:cViewPr varScale="1">
        <p:scale>
          <a:sx n="77" d="100"/>
          <a:sy n="77" d="100"/>
        </p:scale>
        <p:origin x="-16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F5AA4-6FA2-4355-89EB-3A135813D472}" type="doc">
      <dgm:prSet loTypeId="urn:microsoft.com/office/officeart/2005/8/layout/radial5" loCatId="cycle" qsTypeId="urn:microsoft.com/office/officeart/2005/8/quickstyle/simple5" qsCatId="simple" csTypeId="urn:microsoft.com/office/officeart/2005/8/colors/colorful1#1" csCatId="colorful" phldr="1"/>
      <dgm:spPr/>
      <dgm:t>
        <a:bodyPr/>
        <a:lstStyle/>
        <a:p>
          <a:endParaRPr lang="zh-CN" altLang="en-US"/>
        </a:p>
      </dgm:t>
    </dgm:pt>
    <dgm:pt modelId="{93FB89E0-581F-4304-8BDB-1D381306F968}">
      <dgm:prSet phldrT="[文本]"/>
      <dgm:spPr/>
      <dgm:t>
        <a:bodyPr/>
        <a:lstStyle/>
        <a:p>
          <a:r>
            <a:rPr lang="zh-CN" altLang="en-US" dirty="0" smtClean="0"/>
            <a:t>比对</a:t>
          </a:r>
          <a:endParaRPr lang="en-US" altLang="zh-CN" dirty="0" smtClean="0"/>
        </a:p>
      </dgm:t>
    </dgm:pt>
    <dgm:pt modelId="{DDF774F6-5457-480A-85E2-ECF6D75B91BB}" type="parTrans" cxnId="{2E3210DC-259E-4751-8FD8-87754EAA3A3D}">
      <dgm:prSet/>
      <dgm:spPr/>
      <dgm:t>
        <a:bodyPr/>
        <a:lstStyle/>
        <a:p>
          <a:endParaRPr lang="zh-CN" altLang="en-US"/>
        </a:p>
      </dgm:t>
    </dgm:pt>
    <dgm:pt modelId="{5657C7AE-5302-49DF-917B-E34F22252E55}" type="sibTrans" cxnId="{2E3210DC-259E-4751-8FD8-87754EAA3A3D}">
      <dgm:prSet/>
      <dgm:spPr/>
      <dgm:t>
        <a:bodyPr/>
        <a:lstStyle/>
        <a:p>
          <a:endParaRPr lang="zh-CN" altLang="en-US"/>
        </a:p>
      </dgm:t>
    </dgm:pt>
    <dgm:pt modelId="{06854922-06CB-4EF8-9367-C0F31CD5DEB7}">
      <dgm:prSet phldrT="[文本]"/>
      <dgm:spPr/>
      <dgm:t>
        <a:bodyPr/>
        <a:lstStyle/>
        <a:p>
          <a:r>
            <a:rPr lang="zh-CN" altLang="en-US" dirty="0" smtClean="0"/>
            <a:t>基因组组装</a:t>
          </a:r>
          <a:endParaRPr lang="zh-CN" altLang="en-US" dirty="0"/>
        </a:p>
      </dgm:t>
    </dgm:pt>
    <dgm:pt modelId="{5B791986-54E1-4061-9BE8-28E4C2987C10}" type="parTrans" cxnId="{F6ADA5F4-A844-4BAF-8E85-05260EC035FD}">
      <dgm:prSet/>
      <dgm:spPr/>
      <dgm:t>
        <a:bodyPr/>
        <a:lstStyle/>
        <a:p>
          <a:endParaRPr lang="zh-CN" altLang="en-US"/>
        </a:p>
      </dgm:t>
    </dgm:pt>
    <dgm:pt modelId="{9F5EE025-2061-404F-9A95-E0C39FFDD06A}" type="sibTrans" cxnId="{F6ADA5F4-A844-4BAF-8E85-05260EC035FD}">
      <dgm:prSet/>
      <dgm:spPr/>
      <dgm:t>
        <a:bodyPr/>
        <a:lstStyle/>
        <a:p>
          <a:endParaRPr lang="zh-CN" altLang="en-US"/>
        </a:p>
      </dgm:t>
    </dgm:pt>
    <dgm:pt modelId="{04C2B4E4-E16F-48A4-895A-0F83EA059B45}">
      <dgm:prSet phldrT="[文本]"/>
      <dgm:spPr/>
      <dgm:t>
        <a:bodyPr/>
        <a:lstStyle/>
        <a:p>
          <a:r>
            <a:rPr lang="zh-CN" altLang="en-US" dirty="0" smtClean="0"/>
            <a:t>重复序列分析</a:t>
          </a:r>
          <a:endParaRPr lang="zh-CN" altLang="en-US" dirty="0"/>
        </a:p>
      </dgm:t>
    </dgm:pt>
    <dgm:pt modelId="{67ADAAED-EF70-4CBF-B1E9-9F55A9A9843B}" type="parTrans" cxnId="{4365C44B-79F1-47C3-A8DB-176ECF1F958F}">
      <dgm:prSet/>
      <dgm:spPr/>
      <dgm:t>
        <a:bodyPr/>
        <a:lstStyle/>
        <a:p>
          <a:endParaRPr lang="zh-CN" altLang="en-US"/>
        </a:p>
      </dgm:t>
    </dgm:pt>
    <dgm:pt modelId="{F9ADC5E6-A45C-4C22-8D41-B63E9EA58DAB}" type="sibTrans" cxnId="{4365C44B-79F1-47C3-A8DB-176ECF1F958F}">
      <dgm:prSet/>
      <dgm:spPr/>
      <dgm:t>
        <a:bodyPr/>
        <a:lstStyle/>
        <a:p>
          <a:endParaRPr lang="zh-CN" altLang="en-US"/>
        </a:p>
      </dgm:t>
    </dgm:pt>
    <dgm:pt modelId="{38E364F6-2AE3-465B-9DF6-4E584F499215}">
      <dgm:prSet phldrT="[文本]"/>
      <dgm:spPr/>
      <dgm:t>
        <a:bodyPr/>
        <a:lstStyle/>
        <a:p>
          <a:r>
            <a:rPr lang="zh-CN" altLang="en-US" dirty="0" smtClean="0"/>
            <a:t>同源性分析</a:t>
          </a:r>
          <a:endParaRPr lang="zh-CN" altLang="en-US" dirty="0"/>
        </a:p>
      </dgm:t>
    </dgm:pt>
    <dgm:pt modelId="{3E66D362-3EFE-4ED8-9E40-7AA148A43AD9}" type="parTrans" cxnId="{3B76C222-23A4-4848-AB8B-728D47AAE0DA}">
      <dgm:prSet/>
      <dgm:spPr/>
      <dgm:t>
        <a:bodyPr/>
        <a:lstStyle/>
        <a:p>
          <a:endParaRPr lang="zh-CN" altLang="en-US"/>
        </a:p>
      </dgm:t>
    </dgm:pt>
    <dgm:pt modelId="{5C4D73ED-E0F0-4E85-8CA4-8C004914C863}" type="sibTrans" cxnId="{3B76C222-23A4-4848-AB8B-728D47AAE0DA}">
      <dgm:prSet/>
      <dgm:spPr/>
      <dgm:t>
        <a:bodyPr/>
        <a:lstStyle/>
        <a:p>
          <a:endParaRPr lang="zh-CN" altLang="en-US"/>
        </a:p>
      </dgm:t>
    </dgm:pt>
    <dgm:pt modelId="{8E4120FA-E4DF-4B73-B079-880D1BBDCC03}">
      <dgm:prSet phldrT="[文本]"/>
      <dgm:spPr/>
      <dgm:t>
        <a:bodyPr/>
        <a:lstStyle/>
        <a:p>
          <a:r>
            <a:rPr lang="zh-CN" altLang="en-US" dirty="0" smtClean="0"/>
            <a:t>多态性分析</a:t>
          </a:r>
          <a:endParaRPr lang="zh-CN" altLang="en-US" dirty="0"/>
        </a:p>
      </dgm:t>
    </dgm:pt>
    <dgm:pt modelId="{866D708A-702C-4BC2-837B-7CEF2339E1C7}" type="parTrans" cxnId="{0FD3ED0F-C096-443C-8EE0-FA8E8159E7FF}">
      <dgm:prSet/>
      <dgm:spPr/>
      <dgm:t>
        <a:bodyPr/>
        <a:lstStyle/>
        <a:p>
          <a:endParaRPr lang="zh-CN" altLang="en-US"/>
        </a:p>
      </dgm:t>
    </dgm:pt>
    <dgm:pt modelId="{8A210D69-E0AF-44E8-8764-E5519C511C7F}" type="sibTrans" cxnId="{0FD3ED0F-C096-443C-8EE0-FA8E8159E7FF}">
      <dgm:prSet/>
      <dgm:spPr/>
      <dgm:t>
        <a:bodyPr/>
        <a:lstStyle/>
        <a:p>
          <a:endParaRPr lang="zh-CN" altLang="en-US"/>
        </a:p>
      </dgm:t>
    </dgm:pt>
    <dgm:pt modelId="{536AF4C0-1F5F-432D-A736-6BBC54A83842}">
      <dgm:prSet phldrT="[文本]"/>
      <dgm:spPr/>
      <dgm:t>
        <a:bodyPr/>
        <a:lstStyle/>
        <a:p>
          <a:r>
            <a:rPr lang="zh-CN" altLang="en-US" dirty="0" smtClean="0"/>
            <a:t>进化分析</a:t>
          </a:r>
          <a:endParaRPr lang="zh-CN" altLang="en-US" dirty="0"/>
        </a:p>
      </dgm:t>
    </dgm:pt>
    <dgm:pt modelId="{B59B9288-B424-42B8-A48C-94268D2D8FF9}" type="parTrans" cxnId="{DCC9902F-FEC9-49FF-A77D-E12599C7EC60}">
      <dgm:prSet/>
      <dgm:spPr/>
      <dgm:t>
        <a:bodyPr/>
        <a:lstStyle/>
        <a:p>
          <a:endParaRPr lang="zh-CN" altLang="en-US"/>
        </a:p>
      </dgm:t>
    </dgm:pt>
    <dgm:pt modelId="{388A58FE-5C91-41B9-B2E8-F619B4FB0A39}" type="sibTrans" cxnId="{DCC9902F-FEC9-49FF-A77D-E12599C7EC60}">
      <dgm:prSet/>
      <dgm:spPr/>
      <dgm:t>
        <a:bodyPr/>
        <a:lstStyle/>
        <a:p>
          <a:endParaRPr lang="zh-CN" altLang="en-US"/>
        </a:p>
      </dgm:t>
    </dgm:pt>
    <dgm:pt modelId="{9BFE536D-4F6A-4B78-A970-59A9ED6A3D6A}">
      <dgm:prSet phldrT="[文本]"/>
      <dgm:spPr/>
      <dgm:t>
        <a:bodyPr/>
        <a:lstStyle/>
        <a:p>
          <a:r>
            <a:rPr lang="zh-CN" altLang="en-US" smtClean="0"/>
            <a:t>基因注释</a:t>
          </a:r>
          <a:endParaRPr lang="zh-CN" altLang="en-US" dirty="0"/>
        </a:p>
      </dgm:t>
    </dgm:pt>
    <dgm:pt modelId="{FE22EA99-03EE-4C30-8DA2-2EFA38052026}" type="parTrans" cxnId="{C2ABA901-6118-4AEC-B01C-BE9CD85D8D31}">
      <dgm:prSet/>
      <dgm:spPr/>
      <dgm:t>
        <a:bodyPr/>
        <a:lstStyle/>
        <a:p>
          <a:endParaRPr lang="zh-CN" altLang="en-US"/>
        </a:p>
      </dgm:t>
    </dgm:pt>
    <dgm:pt modelId="{1B172728-5394-4783-BD59-BB1E0C2D331C}" type="sibTrans" cxnId="{C2ABA901-6118-4AEC-B01C-BE9CD85D8D31}">
      <dgm:prSet/>
      <dgm:spPr/>
      <dgm:t>
        <a:bodyPr/>
        <a:lstStyle/>
        <a:p>
          <a:endParaRPr lang="zh-CN" altLang="en-US"/>
        </a:p>
      </dgm:t>
    </dgm:pt>
    <dgm:pt modelId="{ECFCEE86-6C76-40A5-B219-AE7AFA7B86ED}" type="pres">
      <dgm:prSet presAssocID="{5ADF5AA4-6FA2-4355-89EB-3A135813D472}" presName="Name0" presStyleCnt="0">
        <dgm:presLayoutVars>
          <dgm:chMax val="1"/>
          <dgm:dir/>
          <dgm:animLvl val="ctr"/>
          <dgm:resizeHandles val="exact"/>
        </dgm:presLayoutVars>
      </dgm:prSet>
      <dgm:spPr/>
      <dgm:t>
        <a:bodyPr/>
        <a:lstStyle/>
        <a:p>
          <a:endParaRPr lang="zh-CN" altLang="en-US"/>
        </a:p>
      </dgm:t>
    </dgm:pt>
    <dgm:pt modelId="{11BF61E3-5404-4248-BD42-E1F32043CFAF}" type="pres">
      <dgm:prSet presAssocID="{93FB89E0-581F-4304-8BDB-1D381306F968}" presName="centerShape" presStyleLbl="node0" presStyleIdx="0" presStyleCnt="1"/>
      <dgm:spPr/>
      <dgm:t>
        <a:bodyPr/>
        <a:lstStyle/>
        <a:p>
          <a:endParaRPr lang="zh-CN" altLang="en-US"/>
        </a:p>
      </dgm:t>
    </dgm:pt>
    <dgm:pt modelId="{9F295293-B32C-4A38-8B35-89AB13007A5E}" type="pres">
      <dgm:prSet presAssocID="{5B791986-54E1-4061-9BE8-28E4C2987C10}" presName="parTrans" presStyleLbl="sibTrans2D1" presStyleIdx="0" presStyleCnt="6"/>
      <dgm:spPr/>
      <dgm:t>
        <a:bodyPr/>
        <a:lstStyle/>
        <a:p>
          <a:endParaRPr lang="zh-CN" altLang="en-US"/>
        </a:p>
      </dgm:t>
    </dgm:pt>
    <dgm:pt modelId="{882A574E-A682-4398-9BCA-CE67F22BF88B}" type="pres">
      <dgm:prSet presAssocID="{5B791986-54E1-4061-9BE8-28E4C2987C10}" presName="connectorText" presStyleLbl="sibTrans2D1" presStyleIdx="0" presStyleCnt="6"/>
      <dgm:spPr/>
      <dgm:t>
        <a:bodyPr/>
        <a:lstStyle/>
        <a:p>
          <a:endParaRPr lang="zh-CN" altLang="en-US"/>
        </a:p>
      </dgm:t>
    </dgm:pt>
    <dgm:pt modelId="{6B76DD64-7A9C-4E3A-9887-86718F800BD9}" type="pres">
      <dgm:prSet presAssocID="{06854922-06CB-4EF8-9367-C0F31CD5DEB7}" presName="node" presStyleLbl="node1" presStyleIdx="0" presStyleCnt="6">
        <dgm:presLayoutVars>
          <dgm:bulletEnabled val="1"/>
        </dgm:presLayoutVars>
      </dgm:prSet>
      <dgm:spPr/>
      <dgm:t>
        <a:bodyPr/>
        <a:lstStyle/>
        <a:p>
          <a:endParaRPr lang="zh-CN" altLang="en-US"/>
        </a:p>
      </dgm:t>
    </dgm:pt>
    <dgm:pt modelId="{E9A5E437-BA65-4B04-987B-A4E5273DF82F}" type="pres">
      <dgm:prSet presAssocID="{67ADAAED-EF70-4CBF-B1E9-9F55A9A9843B}" presName="parTrans" presStyleLbl="sibTrans2D1" presStyleIdx="1" presStyleCnt="6"/>
      <dgm:spPr/>
      <dgm:t>
        <a:bodyPr/>
        <a:lstStyle/>
        <a:p>
          <a:endParaRPr lang="zh-CN" altLang="en-US"/>
        </a:p>
      </dgm:t>
    </dgm:pt>
    <dgm:pt modelId="{102D8F01-48A4-43A1-8122-9BDB48ECE210}" type="pres">
      <dgm:prSet presAssocID="{67ADAAED-EF70-4CBF-B1E9-9F55A9A9843B}" presName="connectorText" presStyleLbl="sibTrans2D1" presStyleIdx="1" presStyleCnt="6"/>
      <dgm:spPr/>
      <dgm:t>
        <a:bodyPr/>
        <a:lstStyle/>
        <a:p>
          <a:endParaRPr lang="zh-CN" altLang="en-US"/>
        </a:p>
      </dgm:t>
    </dgm:pt>
    <dgm:pt modelId="{29E73346-757F-438F-946D-014FF37180CE}" type="pres">
      <dgm:prSet presAssocID="{04C2B4E4-E16F-48A4-895A-0F83EA059B45}" presName="node" presStyleLbl="node1" presStyleIdx="1" presStyleCnt="6">
        <dgm:presLayoutVars>
          <dgm:bulletEnabled val="1"/>
        </dgm:presLayoutVars>
      </dgm:prSet>
      <dgm:spPr/>
      <dgm:t>
        <a:bodyPr/>
        <a:lstStyle/>
        <a:p>
          <a:endParaRPr lang="zh-CN" altLang="en-US"/>
        </a:p>
      </dgm:t>
    </dgm:pt>
    <dgm:pt modelId="{C8816FBD-F32F-4E7C-9013-A572E358AFD3}" type="pres">
      <dgm:prSet presAssocID="{866D708A-702C-4BC2-837B-7CEF2339E1C7}" presName="parTrans" presStyleLbl="sibTrans2D1" presStyleIdx="2" presStyleCnt="6"/>
      <dgm:spPr/>
      <dgm:t>
        <a:bodyPr/>
        <a:lstStyle/>
        <a:p>
          <a:endParaRPr lang="zh-CN" altLang="en-US"/>
        </a:p>
      </dgm:t>
    </dgm:pt>
    <dgm:pt modelId="{F819FD29-3B42-4258-900A-23D84B530873}" type="pres">
      <dgm:prSet presAssocID="{866D708A-702C-4BC2-837B-7CEF2339E1C7}" presName="connectorText" presStyleLbl="sibTrans2D1" presStyleIdx="2" presStyleCnt="6"/>
      <dgm:spPr/>
      <dgm:t>
        <a:bodyPr/>
        <a:lstStyle/>
        <a:p>
          <a:endParaRPr lang="zh-CN" altLang="en-US"/>
        </a:p>
      </dgm:t>
    </dgm:pt>
    <dgm:pt modelId="{FE3A8CC3-486E-4CEE-98B8-75B026B91627}" type="pres">
      <dgm:prSet presAssocID="{8E4120FA-E4DF-4B73-B079-880D1BBDCC03}" presName="node" presStyleLbl="node1" presStyleIdx="2" presStyleCnt="6">
        <dgm:presLayoutVars>
          <dgm:bulletEnabled val="1"/>
        </dgm:presLayoutVars>
      </dgm:prSet>
      <dgm:spPr/>
      <dgm:t>
        <a:bodyPr/>
        <a:lstStyle/>
        <a:p>
          <a:endParaRPr lang="zh-CN" altLang="en-US"/>
        </a:p>
      </dgm:t>
    </dgm:pt>
    <dgm:pt modelId="{9B7A6039-A9D7-411B-B8AE-4321879C0209}" type="pres">
      <dgm:prSet presAssocID="{3E66D362-3EFE-4ED8-9E40-7AA148A43AD9}" presName="parTrans" presStyleLbl="sibTrans2D1" presStyleIdx="3" presStyleCnt="6"/>
      <dgm:spPr/>
      <dgm:t>
        <a:bodyPr/>
        <a:lstStyle/>
        <a:p>
          <a:endParaRPr lang="zh-CN" altLang="en-US"/>
        </a:p>
      </dgm:t>
    </dgm:pt>
    <dgm:pt modelId="{ED16BCE2-85EE-4B36-A8EC-08E75BE562CB}" type="pres">
      <dgm:prSet presAssocID="{3E66D362-3EFE-4ED8-9E40-7AA148A43AD9}" presName="connectorText" presStyleLbl="sibTrans2D1" presStyleIdx="3" presStyleCnt="6"/>
      <dgm:spPr/>
      <dgm:t>
        <a:bodyPr/>
        <a:lstStyle/>
        <a:p>
          <a:endParaRPr lang="zh-CN" altLang="en-US"/>
        </a:p>
      </dgm:t>
    </dgm:pt>
    <dgm:pt modelId="{579ACF59-9279-48C6-B961-8748E952B099}" type="pres">
      <dgm:prSet presAssocID="{38E364F6-2AE3-465B-9DF6-4E584F499215}" presName="node" presStyleLbl="node1" presStyleIdx="3" presStyleCnt="6">
        <dgm:presLayoutVars>
          <dgm:bulletEnabled val="1"/>
        </dgm:presLayoutVars>
      </dgm:prSet>
      <dgm:spPr/>
      <dgm:t>
        <a:bodyPr/>
        <a:lstStyle/>
        <a:p>
          <a:endParaRPr lang="zh-CN" altLang="en-US"/>
        </a:p>
      </dgm:t>
    </dgm:pt>
    <dgm:pt modelId="{D27FB316-E990-4D58-8DA2-DE6439A71D0A}" type="pres">
      <dgm:prSet presAssocID="{FE22EA99-03EE-4C30-8DA2-2EFA38052026}" presName="parTrans" presStyleLbl="sibTrans2D1" presStyleIdx="4" presStyleCnt="6"/>
      <dgm:spPr/>
      <dgm:t>
        <a:bodyPr/>
        <a:lstStyle/>
        <a:p>
          <a:endParaRPr lang="zh-CN" altLang="en-US"/>
        </a:p>
      </dgm:t>
    </dgm:pt>
    <dgm:pt modelId="{D494E289-99EB-474B-A81F-F28329F5AADD}" type="pres">
      <dgm:prSet presAssocID="{FE22EA99-03EE-4C30-8DA2-2EFA38052026}" presName="connectorText" presStyleLbl="sibTrans2D1" presStyleIdx="4" presStyleCnt="6"/>
      <dgm:spPr/>
      <dgm:t>
        <a:bodyPr/>
        <a:lstStyle/>
        <a:p>
          <a:endParaRPr lang="zh-CN" altLang="en-US"/>
        </a:p>
      </dgm:t>
    </dgm:pt>
    <dgm:pt modelId="{7EC5F995-A8C1-4F34-908F-FC8596B7EB88}" type="pres">
      <dgm:prSet presAssocID="{9BFE536D-4F6A-4B78-A970-59A9ED6A3D6A}" presName="node" presStyleLbl="node1" presStyleIdx="4" presStyleCnt="6">
        <dgm:presLayoutVars>
          <dgm:bulletEnabled val="1"/>
        </dgm:presLayoutVars>
      </dgm:prSet>
      <dgm:spPr/>
      <dgm:t>
        <a:bodyPr/>
        <a:lstStyle/>
        <a:p>
          <a:endParaRPr lang="zh-CN" altLang="en-US"/>
        </a:p>
      </dgm:t>
    </dgm:pt>
    <dgm:pt modelId="{DA0217CE-902D-4DCE-B4F4-5ACCC18C621C}" type="pres">
      <dgm:prSet presAssocID="{B59B9288-B424-42B8-A48C-94268D2D8FF9}" presName="parTrans" presStyleLbl="sibTrans2D1" presStyleIdx="5" presStyleCnt="6"/>
      <dgm:spPr/>
      <dgm:t>
        <a:bodyPr/>
        <a:lstStyle/>
        <a:p>
          <a:endParaRPr lang="zh-CN" altLang="en-US"/>
        </a:p>
      </dgm:t>
    </dgm:pt>
    <dgm:pt modelId="{7BF5A370-2209-4BB4-81DA-DEBFCA02E62A}" type="pres">
      <dgm:prSet presAssocID="{B59B9288-B424-42B8-A48C-94268D2D8FF9}" presName="connectorText" presStyleLbl="sibTrans2D1" presStyleIdx="5" presStyleCnt="6"/>
      <dgm:spPr/>
      <dgm:t>
        <a:bodyPr/>
        <a:lstStyle/>
        <a:p>
          <a:endParaRPr lang="zh-CN" altLang="en-US"/>
        </a:p>
      </dgm:t>
    </dgm:pt>
    <dgm:pt modelId="{A7D4090B-EE04-474F-8F3A-674302F387C6}" type="pres">
      <dgm:prSet presAssocID="{536AF4C0-1F5F-432D-A736-6BBC54A83842}" presName="node" presStyleLbl="node1" presStyleIdx="5" presStyleCnt="6">
        <dgm:presLayoutVars>
          <dgm:bulletEnabled val="1"/>
        </dgm:presLayoutVars>
      </dgm:prSet>
      <dgm:spPr/>
      <dgm:t>
        <a:bodyPr/>
        <a:lstStyle/>
        <a:p>
          <a:endParaRPr lang="zh-CN" altLang="en-US"/>
        </a:p>
      </dgm:t>
    </dgm:pt>
  </dgm:ptLst>
  <dgm:cxnLst>
    <dgm:cxn modelId="{185DB425-111B-4323-A747-96C317E27512}" type="presOf" srcId="{FE22EA99-03EE-4C30-8DA2-2EFA38052026}" destId="{D27FB316-E990-4D58-8DA2-DE6439A71D0A}" srcOrd="0" destOrd="0" presId="urn:microsoft.com/office/officeart/2005/8/layout/radial5"/>
    <dgm:cxn modelId="{C2ABA901-6118-4AEC-B01C-BE9CD85D8D31}" srcId="{93FB89E0-581F-4304-8BDB-1D381306F968}" destId="{9BFE536D-4F6A-4B78-A970-59A9ED6A3D6A}" srcOrd="4" destOrd="0" parTransId="{FE22EA99-03EE-4C30-8DA2-2EFA38052026}" sibTransId="{1B172728-5394-4783-BD59-BB1E0C2D331C}"/>
    <dgm:cxn modelId="{CDD4B3DA-73D7-483E-A396-79CD06D88736}" type="presOf" srcId="{B59B9288-B424-42B8-A48C-94268D2D8FF9}" destId="{7BF5A370-2209-4BB4-81DA-DEBFCA02E62A}" srcOrd="1" destOrd="0" presId="urn:microsoft.com/office/officeart/2005/8/layout/radial5"/>
    <dgm:cxn modelId="{4365C44B-79F1-47C3-A8DB-176ECF1F958F}" srcId="{93FB89E0-581F-4304-8BDB-1D381306F968}" destId="{04C2B4E4-E16F-48A4-895A-0F83EA059B45}" srcOrd="1" destOrd="0" parTransId="{67ADAAED-EF70-4CBF-B1E9-9F55A9A9843B}" sibTransId="{F9ADC5E6-A45C-4C22-8D41-B63E9EA58DAB}"/>
    <dgm:cxn modelId="{2E5F76C0-0F36-4C73-BE08-EF53F22C77B8}" type="presOf" srcId="{9BFE536D-4F6A-4B78-A970-59A9ED6A3D6A}" destId="{7EC5F995-A8C1-4F34-908F-FC8596B7EB88}" srcOrd="0" destOrd="0" presId="urn:microsoft.com/office/officeart/2005/8/layout/radial5"/>
    <dgm:cxn modelId="{F6ADA5F4-A844-4BAF-8E85-05260EC035FD}" srcId="{93FB89E0-581F-4304-8BDB-1D381306F968}" destId="{06854922-06CB-4EF8-9367-C0F31CD5DEB7}" srcOrd="0" destOrd="0" parTransId="{5B791986-54E1-4061-9BE8-28E4C2987C10}" sibTransId="{9F5EE025-2061-404F-9A95-E0C39FFDD06A}"/>
    <dgm:cxn modelId="{54965802-0F14-49FF-96E0-C025F988CB5B}" type="presOf" srcId="{8E4120FA-E4DF-4B73-B079-880D1BBDCC03}" destId="{FE3A8CC3-486E-4CEE-98B8-75B026B91627}" srcOrd="0" destOrd="0" presId="urn:microsoft.com/office/officeart/2005/8/layout/radial5"/>
    <dgm:cxn modelId="{2E3210DC-259E-4751-8FD8-87754EAA3A3D}" srcId="{5ADF5AA4-6FA2-4355-89EB-3A135813D472}" destId="{93FB89E0-581F-4304-8BDB-1D381306F968}" srcOrd="0" destOrd="0" parTransId="{DDF774F6-5457-480A-85E2-ECF6D75B91BB}" sibTransId="{5657C7AE-5302-49DF-917B-E34F22252E55}"/>
    <dgm:cxn modelId="{E18531CF-D585-473A-BEB6-180AE055DF04}" type="presOf" srcId="{5ADF5AA4-6FA2-4355-89EB-3A135813D472}" destId="{ECFCEE86-6C76-40A5-B219-AE7AFA7B86ED}" srcOrd="0" destOrd="0" presId="urn:microsoft.com/office/officeart/2005/8/layout/radial5"/>
    <dgm:cxn modelId="{809DFD19-FEEC-4EF6-806B-06F4BAB10E98}" type="presOf" srcId="{04C2B4E4-E16F-48A4-895A-0F83EA059B45}" destId="{29E73346-757F-438F-946D-014FF37180CE}" srcOrd="0" destOrd="0" presId="urn:microsoft.com/office/officeart/2005/8/layout/radial5"/>
    <dgm:cxn modelId="{63CEEA58-0F0A-4366-ACC2-73E6A1B6A85B}" type="presOf" srcId="{B59B9288-B424-42B8-A48C-94268D2D8FF9}" destId="{DA0217CE-902D-4DCE-B4F4-5ACCC18C621C}" srcOrd="0" destOrd="0" presId="urn:microsoft.com/office/officeart/2005/8/layout/radial5"/>
    <dgm:cxn modelId="{DCC9902F-FEC9-49FF-A77D-E12599C7EC60}" srcId="{93FB89E0-581F-4304-8BDB-1D381306F968}" destId="{536AF4C0-1F5F-432D-A736-6BBC54A83842}" srcOrd="5" destOrd="0" parTransId="{B59B9288-B424-42B8-A48C-94268D2D8FF9}" sibTransId="{388A58FE-5C91-41B9-B2E8-F619B4FB0A39}"/>
    <dgm:cxn modelId="{07F2F427-2998-4CB4-B336-ACAAF52F1A35}" type="presOf" srcId="{866D708A-702C-4BC2-837B-7CEF2339E1C7}" destId="{C8816FBD-F32F-4E7C-9013-A572E358AFD3}" srcOrd="0" destOrd="0" presId="urn:microsoft.com/office/officeart/2005/8/layout/radial5"/>
    <dgm:cxn modelId="{643FE5A3-F6AE-4288-B31E-9F4FBBA45ADD}" type="presOf" srcId="{67ADAAED-EF70-4CBF-B1E9-9F55A9A9843B}" destId="{102D8F01-48A4-43A1-8122-9BDB48ECE210}" srcOrd="1" destOrd="0" presId="urn:microsoft.com/office/officeart/2005/8/layout/radial5"/>
    <dgm:cxn modelId="{B8E4E07A-1CB9-40B2-9E2E-B03B8AA8C180}" type="presOf" srcId="{866D708A-702C-4BC2-837B-7CEF2339E1C7}" destId="{F819FD29-3B42-4258-900A-23D84B530873}" srcOrd="1" destOrd="0" presId="urn:microsoft.com/office/officeart/2005/8/layout/radial5"/>
    <dgm:cxn modelId="{3D2AA5A6-5E1D-43F8-9181-087B78DAB379}" type="presOf" srcId="{5B791986-54E1-4061-9BE8-28E4C2987C10}" destId="{882A574E-A682-4398-9BCA-CE67F22BF88B}" srcOrd="1" destOrd="0" presId="urn:microsoft.com/office/officeart/2005/8/layout/radial5"/>
    <dgm:cxn modelId="{0A087F85-2E68-4B29-B5C5-502286CECBF6}" type="presOf" srcId="{FE22EA99-03EE-4C30-8DA2-2EFA38052026}" destId="{D494E289-99EB-474B-A81F-F28329F5AADD}" srcOrd="1" destOrd="0" presId="urn:microsoft.com/office/officeart/2005/8/layout/radial5"/>
    <dgm:cxn modelId="{37E216E6-7AA5-4709-926D-CB3E9BDEF9A9}" type="presOf" srcId="{3E66D362-3EFE-4ED8-9E40-7AA148A43AD9}" destId="{ED16BCE2-85EE-4B36-A8EC-08E75BE562CB}" srcOrd="1" destOrd="0" presId="urn:microsoft.com/office/officeart/2005/8/layout/radial5"/>
    <dgm:cxn modelId="{0FD3ED0F-C096-443C-8EE0-FA8E8159E7FF}" srcId="{93FB89E0-581F-4304-8BDB-1D381306F968}" destId="{8E4120FA-E4DF-4B73-B079-880D1BBDCC03}" srcOrd="2" destOrd="0" parTransId="{866D708A-702C-4BC2-837B-7CEF2339E1C7}" sibTransId="{8A210D69-E0AF-44E8-8764-E5519C511C7F}"/>
    <dgm:cxn modelId="{4E345B32-97D8-4DD2-9E93-CA96ADED056F}" type="presOf" srcId="{67ADAAED-EF70-4CBF-B1E9-9F55A9A9843B}" destId="{E9A5E437-BA65-4B04-987B-A4E5273DF82F}" srcOrd="0" destOrd="0" presId="urn:microsoft.com/office/officeart/2005/8/layout/radial5"/>
    <dgm:cxn modelId="{923F054C-2FC4-4ECD-A356-4C90A4DD3BB4}" type="presOf" srcId="{93FB89E0-581F-4304-8BDB-1D381306F968}" destId="{11BF61E3-5404-4248-BD42-E1F32043CFAF}" srcOrd="0" destOrd="0" presId="urn:microsoft.com/office/officeart/2005/8/layout/radial5"/>
    <dgm:cxn modelId="{6F463B87-0635-4723-BD58-E86CDAC3887E}" type="presOf" srcId="{38E364F6-2AE3-465B-9DF6-4E584F499215}" destId="{579ACF59-9279-48C6-B961-8748E952B099}" srcOrd="0" destOrd="0" presId="urn:microsoft.com/office/officeart/2005/8/layout/radial5"/>
    <dgm:cxn modelId="{E9335DEC-4595-47B3-B989-AF2D92773174}" type="presOf" srcId="{3E66D362-3EFE-4ED8-9E40-7AA148A43AD9}" destId="{9B7A6039-A9D7-411B-B8AE-4321879C0209}" srcOrd="0" destOrd="0" presId="urn:microsoft.com/office/officeart/2005/8/layout/radial5"/>
    <dgm:cxn modelId="{FCCDA15D-62C1-4EE0-A1EA-DF3D2E58002B}" type="presOf" srcId="{06854922-06CB-4EF8-9367-C0F31CD5DEB7}" destId="{6B76DD64-7A9C-4E3A-9887-86718F800BD9}" srcOrd="0" destOrd="0" presId="urn:microsoft.com/office/officeart/2005/8/layout/radial5"/>
    <dgm:cxn modelId="{F8DD9C53-DA2F-463D-9CA6-D42F0147CDEA}" type="presOf" srcId="{536AF4C0-1F5F-432D-A736-6BBC54A83842}" destId="{A7D4090B-EE04-474F-8F3A-674302F387C6}" srcOrd="0" destOrd="0" presId="urn:microsoft.com/office/officeart/2005/8/layout/radial5"/>
    <dgm:cxn modelId="{3B76C222-23A4-4848-AB8B-728D47AAE0DA}" srcId="{93FB89E0-581F-4304-8BDB-1D381306F968}" destId="{38E364F6-2AE3-465B-9DF6-4E584F499215}" srcOrd="3" destOrd="0" parTransId="{3E66D362-3EFE-4ED8-9E40-7AA148A43AD9}" sibTransId="{5C4D73ED-E0F0-4E85-8CA4-8C004914C863}"/>
    <dgm:cxn modelId="{D71FC3C9-038D-4856-ACEB-8FC859E7EEB4}" type="presOf" srcId="{5B791986-54E1-4061-9BE8-28E4C2987C10}" destId="{9F295293-B32C-4A38-8B35-89AB13007A5E}" srcOrd="0" destOrd="0" presId="urn:microsoft.com/office/officeart/2005/8/layout/radial5"/>
    <dgm:cxn modelId="{394B962A-D06F-49CA-863E-2CA25C5D2D08}" type="presParOf" srcId="{ECFCEE86-6C76-40A5-B219-AE7AFA7B86ED}" destId="{11BF61E3-5404-4248-BD42-E1F32043CFAF}" srcOrd="0" destOrd="0" presId="urn:microsoft.com/office/officeart/2005/8/layout/radial5"/>
    <dgm:cxn modelId="{4CE04F06-1427-4A62-85A0-021D8F927442}" type="presParOf" srcId="{ECFCEE86-6C76-40A5-B219-AE7AFA7B86ED}" destId="{9F295293-B32C-4A38-8B35-89AB13007A5E}" srcOrd="1" destOrd="0" presId="urn:microsoft.com/office/officeart/2005/8/layout/radial5"/>
    <dgm:cxn modelId="{10468800-DF5B-46C0-BB5E-88D1994F44B6}" type="presParOf" srcId="{9F295293-B32C-4A38-8B35-89AB13007A5E}" destId="{882A574E-A682-4398-9BCA-CE67F22BF88B}" srcOrd="0" destOrd="0" presId="urn:microsoft.com/office/officeart/2005/8/layout/radial5"/>
    <dgm:cxn modelId="{A028DEF5-DFC6-48F4-B94A-57BF41BF0794}" type="presParOf" srcId="{ECFCEE86-6C76-40A5-B219-AE7AFA7B86ED}" destId="{6B76DD64-7A9C-4E3A-9887-86718F800BD9}" srcOrd="2" destOrd="0" presId="urn:microsoft.com/office/officeart/2005/8/layout/radial5"/>
    <dgm:cxn modelId="{368DD0F2-8DB5-4F99-A59A-72CF11E483A9}" type="presParOf" srcId="{ECFCEE86-6C76-40A5-B219-AE7AFA7B86ED}" destId="{E9A5E437-BA65-4B04-987B-A4E5273DF82F}" srcOrd="3" destOrd="0" presId="urn:microsoft.com/office/officeart/2005/8/layout/radial5"/>
    <dgm:cxn modelId="{00D97C09-94CB-4DE5-BB14-4B9B0DE5EF14}" type="presParOf" srcId="{E9A5E437-BA65-4B04-987B-A4E5273DF82F}" destId="{102D8F01-48A4-43A1-8122-9BDB48ECE210}" srcOrd="0" destOrd="0" presId="urn:microsoft.com/office/officeart/2005/8/layout/radial5"/>
    <dgm:cxn modelId="{5C6BF5DF-713F-43B5-BC7F-8C9C7CADB45C}" type="presParOf" srcId="{ECFCEE86-6C76-40A5-B219-AE7AFA7B86ED}" destId="{29E73346-757F-438F-946D-014FF37180CE}" srcOrd="4" destOrd="0" presId="urn:microsoft.com/office/officeart/2005/8/layout/radial5"/>
    <dgm:cxn modelId="{56DC8EBB-3E87-4934-9FD5-F93976D362C2}" type="presParOf" srcId="{ECFCEE86-6C76-40A5-B219-AE7AFA7B86ED}" destId="{C8816FBD-F32F-4E7C-9013-A572E358AFD3}" srcOrd="5" destOrd="0" presId="urn:microsoft.com/office/officeart/2005/8/layout/radial5"/>
    <dgm:cxn modelId="{B11DC821-60FF-4CDC-9647-23803F1AD8BC}" type="presParOf" srcId="{C8816FBD-F32F-4E7C-9013-A572E358AFD3}" destId="{F819FD29-3B42-4258-900A-23D84B530873}" srcOrd="0" destOrd="0" presId="urn:microsoft.com/office/officeart/2005/8/layout/radial5"/>
    <dgm:cxn modelId="{8F27F23F-9EDB-410B-B21F-A8448E4414E4}" type="presParOf" srcId="{ECFCEE86-6C76-40A5-B219-AE7AFA7B86ED}" destId="{FE3A8CC3-486E-4CEE-98B8-75B026B91627}" srcOrd="6" destOrd="0" presId="urn:microsoft.com/office/officeart/2005/8/layout/radial5"/>
    <dgm:cxn modelId="{FF3458A9-9D1B-4714-88B6-E66778E134B8}" type="presParOf" srcId="{ECFCEE86-6C76-40A5-B219-AE7AFA7B86ED}" destId="{9B7A6039-A9D7-411B-B8AE-4321879C0209}" srcOrd="7" destOrd="0" presId="urn:microsoft.com/office/officeart/2005/8/layout/radial5"/>
    <dgm:cxn modelId="{AA494B83-2F5E-4C11-AFA9-8567EEEB7930}" type="presParOf" srcId="{9B7A6039-A9D7-411B-B8AE-4321879C0209}" destId="{ED16BCE2-85EE-4B36-A8EC-08E75BE562CB}" srcOrd="0" destOrd="0" presId="urn:microsoft.com/office/officeart/2005/8/layout/radial5"/>
    <dgm:cxn modelId="{A19EEB20-2565-4D84-AA78-3086A3E15D1A}" type="presParOf" srcId="{ECFCEE86-6C76-40A5-B219-AE7AFA7B86ED}" destId="{579ACF59-9279-48C6-B961-8748E952B099}" srcOrd="8" destOrd="0" presId="urn:microsoft.com/office/officeart/2005/8/layout/radial5"/>
    <dgm:cxn modelId="{DA7A0626-3546-420B-968E-62181E738459}" type="presParOf" srcId="{ECFCEE86-6C76-40A5-B219-AE7AFA7B86ED}" destId="{D27FB316-E990-4D58-8DA2-DE6439A71D0A}" srcOrd="9" destOrd="0" presId="urn:microsoft.com/office/officeart/2005/8/layout/radial5"/>
    <dgm:cxn modelId="{05663705-7D75-4243-AFF4-F202E0FB6BB3}" type="presParOf" srcId="{D27FB316-E990-4D58-8DA2-DE6439A71D0A}" destId="{D494E289-99EB-474B-A81F-F28329F5AADD}" srcOrd="0" destOrd="0" presId="urn:microsoft.com/office/officeart/2005/8/layout/radial5"/>
    <dgm:cxn modelId="{41592C80-BF5F-4021-8AC4-F34EB71CDE63}" type="presParOf" srcId="{ECFCEE86-6C76-40A5-B219-AE7AFA7B86ED}" destId="{7EC5F995-A8C1-4F34-908F-FC8596B7EB88}" srcOrd="10" destOrd="0" presId="urn:microsoft.com/office/officeart/2005/8/layout/radial5"/>
    <dgm:cxn modelId="{6170041D-CDAE-4837-B30E-0D5B17DC38D5}" type="presParOf" srcId="{ECFCEE86-6C76-40A5-B219-AE7AFA7B86ED}" destId="{DA0217CE-902D-4DCE-B4F4-5ACCC18C621C}" srcOrd="11" destOrd="0" presId="urn:microsoft.com/office/officeart/2005/8/layout/radial5"/>
    <dgm:cxn modelId="{19954B22-DDBF-4F09-9AD9-728D99ACB48E}" type="presParOf" srcId="{DA0217CE-902D-4DCE-B4F4-5ACCC18C621C}" destId="{7BF5A370-2209-4BB4-81DA-DEBFCA02E62A}" srcOrd="0" destOrd="0" presId="urn:microsoft.com/office/officeart/2005/8/layout/radial5"/>
    <dgm:cxn modelId="{D99FCA70-DA59-42A2-88A1-BBC7A363482E}" type="presParOf" srcId="{ECFCEE86-6C76-40A5-B219-AE7AFA7B86ED}" destId="{A7D4090B-EE04-474F-8F3A-674302F387C6}" srcOrd="12"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93C210-0435-48B7-9C4C-4C52C4E25779}" type="doc">
      <dgm:prSet loTypeId="urn:microsoft.com/office/officeart/2005/8/layout/vList5" loCatId="list" qsTypeId="urn:microsoft.com/office/officeart/2005/8/quickstyle/simple5" qsCatId="simple" csTypeId="urn:microsoft.com/office/officeart/2005/8/colors/colorful1#2" csCatId="colorful" phldr="1"/>
      <dgm:spPr/>
      <dgm:t>
        <a:bodyPr/>
        <a:lstStyle/>
        <a:p>
          <a:endParaRPr lang="zh-CN" altLang="en-US"/>
        </a:p>
      </dgm:t>
    </dgm:pt>
    <dgm:pt modelId="{530B7E7B-42BD-4D36-AD93-7740F306DDC3}">
      <dgm:prSet phldrT="[文本]"/>
      <dgm:spPr/>
      <dgm:t>
        <a:bodyPr/>
        <a:lstStyle/>
        <a:p>
          <a:r>
            <a:rPr lang="zh-CN" altLang="en-US" dirty="0" smtClean="0">
              <a:latin typeface="楷体_GB2312" pitchFamily="49" charset="-122"/>
              <a:ea typeface="楷体_GB2312" pitchFamily="49" charset="-122"/>
            </a:rPr>
            <a:t>全局</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比对</a:t>
          </a:r>
          <a:endParaRPr lang="zh-CN" altLang="en-US" dirty="0">
            <a:latin typeface="楷体_GB2312" pitchFamily="49" charset="-122"/>
            <a:ea typeface="楷体_GB2312" pitchFamily="49" charset="-122"/>
          </a:endParaRPr>
        </a:p>
      </dgm:t>
    </dgm:pt>
    <dgm:pt modelId="{7BA58D37-C566-4FBC-B171-FAE7CD777807}" type="parTrans" cxnId="{69E2A13B-653C-4D9C-AC66-E0A2CF4329F3}">
      <dgm:prSet/>
      <dgm:spPr/>
      <dgm:t>
        <a:bodyPr/>
        <a:lstStyle/>
        <a:p>
          <a:endParaRPr lang="zh-CN" altLang="en-US"/>
        </a:p>
      </dgm:t>
    </dgm:pt>
    <dgm:pt modelId="{D26F6A1A-F379-40DD-9523-6E8E85FBD7A9}" type="sibTrans" cxnId="{69E2A13B-653C-4D9C-AC66-E0A2CF4329F3}">
      <dgm:prSet/>
      <dgm:spPr/>
      <dgm:t>
        <a:bodyPr/>
        <a:lstStyle/>
        <a:p>
          <a:endParaRPr lang="zh-CN" altLang="en-US"/>
        </a:p>
      </dgm:t>
    </dgm:pt>
    <dgm:pt modelId="{10C96BF3-66F1-474D-99CF-4EB1A43F49C0}">
      <dgm:prSet phldrT="[文本]"/>
      <dgm:spPr/>
      <dgm:t>
        <a:bodyPr/>
        <a:lstStyle/>
        <a:p>
          <a:r>
            <a:rPr lang="en-US" altLang="zh-CN" dirty="0" err="1" smtClean="0">
              <a:solidFill>
                <a:srgbClr val="FF0000"/>
              </a:solidFill>
            </a:rPr>
            <a:t>Clustalw</a:t>
          </a:r>
          <a:endParaRPr lang="zh-CN" altLang="en-US" dirty="0">
            <a:solidFill>
              <a:srgbClr val="FF0000"/>
            </a:solidFill>
          </a:endParaRPr>
        </a:p>
      </dgm:t>
    </dgm:pt>
    <dgm:pt modelId="{11A8E3B2-3123-4049-A32F-6D0BE9379B42}" type="parTrans" cxnId="{D7E130CA-DE90-40AE-B43D-3E395F4C5FF2}">
      <dgm:prSet/>
      <dgm:spPr/>
      <dgm:t>
        <a:bodyPr/>
        <a:lstStyle/>
        <a:p>
          <a:endParaRPr lang="zh-CN" altLang="en-US"/>
        </a:p>
      </dgm:t>
    </dgm:pt>
    <dgm:pt modelId="{60F8D95A-D93B-4171-AC98-DD8BF75C46E5}" type="sibTrans" cxnId="{D7E130CA-DE90-40AE-B43D-3E395F4C5FF2}">
      <dgm:prSet/>
      <dgm:spPr/>
      <dgm:t>
        <a:bodyPr/>
        <a:lstStyle/>
        <a:p>
          <a:endParaRPr lang="zh-CN" altLang="en-US"/>
        </a:p>
      </dgm:t>
    </dgm:pt>
    <dgm:pt modelId="{6A826AFC-C1CC-4485-94B4-B62DBE890F15}">
      <dgm:prSet phldrT="[文本]"/>
      <dgm:spPr/>
      <dgm:t>
        <a:bodyPr/>
        <a:lstStyle/>
        <a:p>
          <a:r>
            <a:rPr lang="zh-CN" altLang="en-US" dirty="0" smtClean="0">
              <a:latin typeface="楷体_GB2312" pitchFamily="49" charset="-122"/>
              <a:ea typeface="楷体_GB2312" pitchFamily="49" charset="-122"/>
            </a:rPr>
            <a:t>局部</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比对</a:t>
          </a:r>
          <a:endParaRPr lang="zh-CN" altLang="en-US" dirty="0">
            <a:latin typeface="楷体_GB2312" pitchFamily="49" charset="-122"/>
            <a:ea typeface="楷体_GB2312" pitchFamily="49" charset="-122"/>
          </a:endParaRPr>
        </a:p>
      </dgm:t>
    </dgm:pt>
    <dgm:pt modelId="{471AE106-9E07-4B97-900A-2FD96423040E}" type="parTrans" cxnId="{D268E6A0-5E05-497E-85FF-A3FA783F19D5}">
      <dgm:prSet/>
      <dgm:spPr/>
      <dgm:t>
        <a:bodyPr/>
        <a:lstStyle/>
        <a:p>
          <a:endParaRPr lang="zh-CN" altLang="en-US"/>
        </a:p>
      </dgm:t>
    </dgm:pt>
    <dgm:pt modelId="{DB35D81A-09E6-480D-B47D-1CF91BB99D69}" type="sibTrans" cxnId="{D268E6A0-5E05-497E-85FF-A3FA783F19D5}">
      <dgm:prSet/>
      <dgm:spPr/>
      <dgm:t>
        <a:bodyPr/>
        <a:lstStyle/>
        <a:p>
          <a:endParaRPr lang="zh-CN" altLang="en-US"/>
        </a:p>
      </dgm:t>
    </dgm:pt>
    <dgm:pt modelId="{4DF9D969-0ECD-46EA-9576-6815960788EA}">
      <dgm:prSet phldrT="[文本]"/>
      <dgm:spPr/>
      <dgm:t>
        <a:bodyPr/>
        <a:lstStyle/>
        <a:p>
          <a:r>
            <a:rPr lang="en-US" altLang="zh-CN" dirty="0" smtClean="0">
              <a:solidFill>
                <a:srgbClr val="FF0000"/>
              </a:solidFill>
            </a:rPr>
            <a:t>BLAST</a:t>
          </a:r>
          <a:endParaRPr lang="zh-CN" altLang="en-US" dirty="0">
            <a:solidFill>
              <a:srgbClr val="FF0000"/>
            </a:solidFill>
          </a:endParaRPr>
        </a:p>
      </dgm:t>
    </dgm:pt>
    <dgm:pt modelId="{D8426D7B-A5BA-4BAD-BE49-E90BAD8814E4}" type="parTrans" cxnId="{04D43881-A9C7-484E-97D7-6E0B8D5CC133}">
      <dgm:prSet/>
      <dgm:spPr/>
      <dgm:t>
        <a:bodyPr/>
        <a:lstStyle/>
        <a:p>
          <a:endParaRPr lang="zh-CN" altLang="en-US"/>
        </a:p>
      </dgm:t>
    </dgm:pt>
    <dgm:pt modelId="{7E08FF7A-5480-4268-8867-C6B99C1E8633}" type="sibTrans" cxnId="{04D43881-A9C7-484E-97D7-6E0B8D5CC133}">
      <dgm:prSet/>
      <dgm:spPr/>
      <dgm:t>
        <a:bodyPr/>
        <a:lstStyle/>
        <a:p>
          <a:endParaRPr lang="zh-CN" altLang="en-US"/>
        </a:p>
      </dgm:t>
    </dgm:pt>
    <dgm:pt modelId="{35EAB744-1DF4-4188-BA28-4B3CBD6129E0}">
      <dgm:prSet phldrT="[文本]"/>
      <dgm:spPr/>
      <dgm:t>
        <a:bodyPr/>
        <a:lstStyle/>
        <a:p>
          <a:r>
            <a:rPr lang="zh-CN" altLang="en-US" dirty="0" smtClean="0">
              <a:latin typeface="楷体_GB2312" pitchFamily="49" charset="-122"/>
              <a:ea typeface="楷体_GB2312" pitchFamily="49" charset="-122"/>
            </a:rPr>
            <a:t>短序列</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比对</a:t>
          </a:r>
          <a:endParaRPr lang="zh-CN" altLang="en-US" dirty="0">
            <a:latin typeface="楷体_GB2312" pitchFamily="49" charset="-122"/>
            <a:ea typeface="楷体_GB2312" pitchFamily="49" charset="-122"/>
          </a:endParaRPr>
        </a:p>
      </dgm:t>
    </dgm:pt>
    <dgm:pt modelId="{02EDFBE4-403E-4AFC-B523-836B7A1B1E44}" type="parTrans" cxnId="{2BC8274F-9A35-460B-B31D-47C4CA4D7394}">
      <dgm:prSet/>
      <dgm:spPr/>
      <dgm:t>
        <a:bodyPr/>
        <a:lstStyle/>
        <a:p>
          <a:endParaRPr lang="zh-CN" altLang="en-US"/>
        </a:p>
      </dgm:t>
    </dgm:pt>
    <dgm:pt modelId="{C2B6C81F-8C5A-46D8-A301-6803031FABEA}" type="sibTrans" cxnId="{2BC8274F-9A35-460B-B31D-47C4CA4D7394}">
      <dgm:prSet/>
      <dgm:spPr/>
      <dgm:t>
        <a:bodyPr/>
        <a:lstStyle/>
        <a:p>
          <a:endParaRPr lang="zh-CN" altLang="en-US"/>
        </a:p>
      </dgm:t>
    </dgm:pt>
    <dgm:pt modelId="{6FF94C73-1845-49B3-92B2-F13E18239246}">
      <dgm:prSet phldrT="[文本]"/>
      <dgm:spPr/>
      <dgm:t>
        <a:bodyPr/>
        <a:lstStyle/>
        <a:p>
          <a:r>
            <a:rPr lang="en-US" altLang="zh-CN" dirty="0" smtClean="0">
              <a:solidFill>
                <a:srgbClr val="FF0000"/>
              </a:solidFill>
            </a:rPr>
            <a:t>SOAP2</a:t>
          </a:r>
          <a:endParaRPr lang="zh-CN" altLang="en-US" dirty="0">
            <a:solidFill>
              <a:srgbClr val="FF0000"/>
            </a:solidFill>
          </a:endParaRPr>
        </a:p>
      </dgm:t>
    </dgm:pt>
    <dgm:pt modelId="{83A4B7D7-80AA-4AC9-9F64-CB0B59EE5988}" type="parTrans" cxnId="{3418326B-0398-42A2-A8C4-87447A565E51}">
      <dgm:prSet/>
      <dgm:spPr/>
      <dgm:t>
        <a:bodyPr/>
        <a:lstStyle/>
        <a:p>
          <a:endParaRPr lang="zh-CN" altLang="en-US"/>
        </a:p>
      </dgm:t>
    </dgm:pt>
    <dgm:pt modelId="{86D49F7A-5FEE-44E9-9C08-7A99EE2B23E2}" type="sibTrans" cxnId="{3418326B-0398-42A2-A8C4-87447A565E51}">
      <dgm:prSet/>
      <dgm:spPr/>
      <dgm:t>
        <a:bodyPr/>
        <a:lstStyle/>
        <a:p>
          <a:endParaRPr lang="zh-CN" altLang="en-US"/>
        </a:p>
      </dgm:t>
    </dgm:pt>
    <dgm:pt modelId="{C1965D92-A1C5-46C6-AD5F-49C9C4F2EAA8}">
      <dgm:prSet/>
      <dgm:spPr/>
      <dgm:t>
        <a:bodyPr/>
        <a:lstStyle/>
        <a:p>
          <a:r>
            <a:rPr lang="en-US" altLang="zh-CN" smtClean="0"/>
            <a:t>MUSCLE</a:t>
          </a:r>
          <a:endParaRPr lang="en-US" altLang="zh-CN" dirty="0" smtClean="0"/>
        </a:p>
      </dgm:t>
    </dgm:pt>
    <dgm:pt modelId="{73246C3D-F0E0-4D7D-9962-630247F49392}" type="parTrans" cxnId="{C39AD1EE-7C35-4A40-92F0-FE1507210DC4}">
      <dgm:prSet/>
      <dgm:spPr/>
      <dgm:t>
        <a:bodyPr/>
        <a:lstStyle/>
        <a:p>
          <a:endParaRPr lang="zh-CN" altLang="en-US"/>
        </a:p>
      </dgm:t>
    </dgm:pt>
    <dgm:pt modelId="{71AAFBC3-254A-4948-A8FE-D12EA9E80B70}" type="sibTrans" cxnId="{C39AD1EE-7C35-4A40-92F0-FE1507210DC4}">
      <dgm:prSet/>
      <dgm:spPr/>
      <dgm:t>
        <a:bodyPr/>
        <a:lstStyle/>
        <a:p>
          <a:endParaRPr lang="zh-CN" altLang="en-US"/>
        </a:p>
      </dgm:t>
    </dgm:pt>
    <dgm:pt modelId="{313CF394-24B3-4058-A244-E6BA948658C6}">
      <dgm:prSet/>
      <dgm:spPr/>
      <dgm:t>
        <a:bodyPr/>
        <a:lstStyle/>
        <a:p>
          <a:r>
            <a:rPr lang="en-US" altLang="zh-CN" dirty="0" smtClean="0"/>
            <a:t>HMMER</a:t>
          </a:r>
          <a:endParaRPr lang="zh-CN" altLang="en-US" dirty="0"/>
        </a:p>
      </dgm:t>
    </dgm:pt>
    <dgm:pt modelId="{B2F7B7F5-6C9A-49F5-B1BA-AD09D1922EAC}" type="parTrans" cxnId="{B6F4D69C-B1A1-43CC-A1D5-3EFB7569CEC3}">
      <dgm:prSet/>
      <dgm:spPr/>
      <dgm:t>
        <a:bodyPr/>
        <a:lstStyle/>
        <a:p>
          <a:endParaRPr lang="zh-CN" altLang="en-US"/>
        </a:p>
      </dgm:t>
    </dgm:pt>
    <dgm:pt modelId="{EA67478F-F44D-4E48-A7B0-32AFE927C8E0}" type="sibTrans" cxnId="{B6F4D69C-B1A1-43CC-A1D5-3EFB7569CEC3}">
      <dgm:prSet/>
      <dgm:spPr/>
      <dgm:t>
        <a:bodyPr/>
        <a:lstStyle/>
        <a:p>
          <a:endParaRPr lang="zh-CN" altLang="en-US"/>
        </a:p>
      </dgm:t>
    </dgm:pt>
    <dgm:pt modelId="{4085DB24-0726-4695-8375-96D27FAA7A36}">
      <dgm:prSet/>
      <dgm:spPr/>
      <dgm:t>
        <a:bodyPr/>
        <a:lstStyle/>
        <a:p>
          <a:r>
            <a:rPr lang="en-US" altLang="zh-CN" dirty="0" smtClean="0">
              <a:solidFill>
                <a:srgbClr val="FF0000"/>
              </a:solidFill>
            </a:rPr>
            <a:t>Blat</a:t>
          </a:r>
        </a:p>
      </dgm:t>
    </dgm:pt>
    <dgm:pt modelId="{EC19CB22-9D61-4361-B9B8-F45ED50DB5B9}" type="parTrans" cxnId="{C71DF615-1B63-49F8-B17B-6509A91CE5DC}">
      <dgm:prSet/>
      <dgm:spPr/>
      <dgm:t>
        <a:bodyPr/>
        <a:lstStyle/>
        <a:p>
          <a:endParaRPr lang="zh-CN" altLang="en-US"/>
        </a:p>
      </dgm:t>
    </dgm:pt>
    <dgm:pt modelId="{F55625B4-CE3E-4E69-963D-118D6AAA798B}" type="sibTrans" cxnId="{C71DF615-1B63-49F8-B17B-6509A91CE5DC}">
      <dgm:prSet/>
      <dgm:spPr/>
      <dgm:t>
        <a:bodyPr/>
        <a:lstStyle/>
        <a:p>
          <a:endParaRPr lang="zh-CN" altLang="en-US"/>
        </a:p>
      </dgm:t>
    </dgm:pt>
    <dgm:pt modelId="{BD1E3000-C73D-477A-8CEF-5513D54CAE57}">
      <dgm:prSet/>
      <dgm:spPr/>
      <dgm:t>
        <a:bodyPr/>
        <a:lstStyle/>
        <a:p>
          <a:r>
            <a:rPr lang="en-US" altLang="zh-CN" dirty="0" err="1" smtClean="0"/>
            <a:t>Blastz</a:t>
          </a:r>
          <a:endParaRPr lang="en-US" altLang="zh-CN" dirty="0" smtClean="0"/>
        </a:p>
      </dgm:t>
    </dgm:pt>
    <dgm:pt modelId="{9CBBB155-03BE-4D6B-B3DA-B0471DEB3BAC}" type="parTrans" cxnId="{FB88FB6B-3984-4D50-B6AF-7C4AC7E71FAF}">
      <dgm:prSet/>
      <dgm:spPr/>
      <dgm:t>
        <a:bodyPr/>
        <a:lstStyle/>
        <a:p>
          <a:endParaRPr lang="zh-CN" altLang="en-US"/>
        </a:p>
      </dgm:t>
    </dgm:pt>
    <dgm:pt modelId="{4D242DB7-DE53-410C-ABD7-CBBF9E838190}" type="sibTrans" cxnId="{FB88FB6B-3984-4D50-B6AF-7C4AC7E71FAF}">
      <dgm:prSet/>
      <dgm:spPr/>
      <dgm:t>
        <a:bodyPr/>
        <a:lstStyle/>
        <a:p>
          <a:endParaRPr lang="zh-CN" altLang="en-US"/>
        </a:p>
      </dgm:t>
    </dgm:pt>
    <dgm:pt modelId="{C5B798B4-393C-4ECE-9605-26EE00E88F16}">
      <dgm:prSet/>
      <dgm:spPr/>
      <dgm:t>
        <a:bodyPr/>
        <a:lstStyle/>
        <a:p>
          <a:r>
            <a:rPr lang="en-US" altLang="zh-CN" smtClean="0"/>
            <a:t>Genewise</a:t>
          </a:r>
          <a:endParaRPr lang="en-US" altLang="zh-CN" dirty="0" smtClean="0"/>
        </a:p>
      </dgm:t>
    </dgm:pt>
    <dgm:pt modelId="{7DACC883-0101-4245-BFBD-9CA6DD534C76}" type="parTrans" cxnId="{C7BCA845-692B-4D75-85AB-508D3BDAE903}">
      <dgm:prSet/>
      <dgm:spPr/>
      <dgm:t>
        <a:bodyPr/>
        <a:lstStyle/>
        <a:p>
          <a:endParaRPr lang="zh-CN" altLang="en-US"/>
        </a:p>
      </dgm:t>
    </dgm:pt>
    <dgm:pt modelId="{BD27B29A-9152-4B45-B1C9-82538983AEE4}" type="sibTrans" cxnId="{C7BCA845-692B-4D75-85AB-508D3BDAE903}">
      <dgm:prSet/>
      <dgm:spPr/>
      <dgm:t>
        <a:bodyPr/>
        <a:lstStyle/>
        <a:p>
          <a:endParaRPr lang="zh-CN" altLang="en-US"/>
        </a:p>
      </dgm:t>
    </dgm:pt>
    <dgm:pt modelId="{D9CE469A-DAAC-4CC4-8A60-B7479F48EFE9}">
      <dgm:prSet/>
      <dgm:spPr/>
      <dgm:t>
        <a:bodyPr/>
        <a:lstStyle/>
        <a:p>
          <a:r>
            <a:rPr lang="en-US" altLang="zh-CN" dirty="0" err="1" smtClean="0"/>
            <a:t>Fasta</a:t>
          </a:r>
          <a:endParaRPr lang="en-US" altLang="zh-CN" dirty="0" smtClean="0"/>
        </a:p>
      </dgm:t>
    </dgm:pt>
    <dgm:pt modelId="{A0BA0B49-C1F3-44A2-BBBE-F3AB3CC1A5B5}" type="parTrans" cxnId="{C99F15BB-3163-48FF-8DB9-B4A48409DCCC}">
      <dgm:prSet/>
      <dgm:spPr/>
      <dgm:t>
        <a:bodyPr/>
        <a:lstStyle/>
        <a:p>
          <a:endParaRPr lang="zh-CN" altLang="en-US"/>
        </a:p>
      </dgm:t>
    </dgm:pt>
    <dgm:pt modelId="{7842BC0B-B5D3-4824-8FEB-6C8B719AB3F9}" type="sibTrans" cxnId="{C99F15BB-3163-48FF-8DB9-B4A48409DCCC}">
      <dgm:prSet/>
      <dgm:spPr/>
      <dgm:t>
        <a:bodyPr/>
        <a:lstStyle/>
        <a:p>
          <a:endParaRPr lang="zh-CN" altLang="en-US"/>
        </a:p>
      </dgm:t>
    </dgm:pt>
    <dgm:pt modelId="{6CD3D3EF-4C16-46E2-9ECC-AF2E4B7DD6B8}">
      <dgm:prSet/>
      <dgm:spPr/>
      <dgm:t>
        <a:bodyPr/>
        <a:lstStyle/>
        <a:p>
          <a:r>
            <a:rPr lang="en-US" altLang="zh-CN" dirty="0" smtClean="0"/>
            <a:t>Bowtie</a:t>
          </a:r>
        </a:p>
      </dgm:t>
    </dgm:pt>
    <dgm:pt modelId="{E799F303-D788-47A8-8F3B-71057736E3C0}" type="parTrans" cxnId="{E5DB4FD1-3F81-4F37-A303-FDCEEDBD9CAD}">
      <dgm:prSet/>
      <dgm:spPr/>
      <dgm:t>
        <a:bodyPr/>
        <a:lstStyle/>
        <a:p>
          <a:endParaRPr lang="zh-CN" altLang="en-US"/>
        </a:p>
      </dgm:t>
    </dgm:pt>
    <dgm:pt modelId="{520C0D84-12E1-452F-A22C-FC96D3FAC868}" type="sibTrans" cxnId="{E5DB4FD1-3F81-4F37-A303-FDCEEDBD9CAD}">
      <dgm:prSet/>
      <dgm:spPr/>
      <dgm:t>
        <a:bodyPr/>
        <a:lstStyle/>
        <a:p>
          <a:endParaRPr lang="zh-CN" altLang="en-US"/>
        </a:p>
      </dgm:t>
    </dgm:pt>
    <dgm:pt modelId="{0C914EBF-A6CE-4F2C-A450-85CA16A8834C}">
      <dgm:prSet phldrT="[文本]"/>
      <dgm:spPr/>
      <dgm:t>
        <a:bodyPr/>
        <a:lstStyle/>
        <a:p>
          <a:r>
            <a:rPr lang="en-US" altLang="zh-CN" dirty="0" smtClean="0">
              <a:solidFill>
                <a:srgbClr val="FF0000"/>
              </a:solidFill>
            </a:rPr>
            <a:t>BWA</a:t>
          </a:r>
          <a:endParaRPr lang="zh-CN" altLang="en-US" dirty="0">
            <a:solidFill>
              <a:srgbClr val="FF0000"/>
            </a:solidFill>
          </a:endParaRPr>
        </a:p>
      </dgm:t>
    </dgm:pt>
    <dgm:pt modelId="{6917382A-7488-4DF5-8CC3-CF3D2F2AE9A0}" type="parTrans" cxnId="{40D76F52-B2D9-4E72-BCBF-AC2160C7DB2C}">
      <dgm:prSet/>
      <dgm:spPr/>
      <dgm:t>
        <a:bodyPr/>
        <a:lstStyle/>
        <a:p>
          <a:endParaRPr lang="zh-CN" altLang="en-US"/>
        </a:p>
      </dgm:t>
    </dgm:pt>
    <dgm:pt modelId="{5CC401ED-4CC3-4639-9EA6-FF2E7BE1713C}" type="sibTrans" cxnId="{40D76F52-B2D9-4E72-BCBF-AC2160C7DB2C}">
      <dgm:prSet/>
      <dgm:spPr/>
      <dgm:t>
        <a:bodyPr/>
        <a:lstStyle/>
        <a:p>
          <a:endParaRPr lang="zh-CN" altLang="en-US"/>
        </a:p>
      </dgm:t>
    </dgm:pt>
    <dgm:pt modelId="{1C01701C-E189-4933-9E0A-5C29F21D5EF2}">
      <dgm:prSet/>
      <dgm:spPr/>
      <dgm:t>
        <a:bodyPr/>
        <a:lstStyle/>
        <a:p>
          <a:r>
            <a:rPr lang="en-US" altLang="zh-CN" dirty="0" smtClean="0"/>
            <a:t>MAQ</a:t>
          </a:r>
        </a:p>
      </dgm:t>
    </dgm:pt>
    <dgm:pt modelId="{3BB3390D-33F7-4576-8622-B149A523923A}" type="parTrans" cxnId="{8D2F6658-B054-4E4F-A0A7-DEFEE1C5D080}">
      <dgm:prSet/>
      <dgm:spPr/>
    </dgm:pt>
    <dgm:pt modelId="{5DC2B4C8-7A45-42F1-A2C9-A472C3B26676}" type="sibTrans" cxnId="{8D2F6658-B054-4E4F-A0A7-DEFEE1C5D080}">
      <dgm:prSet/>
      <dgm:spPr/>
    </dgm:pt>
    <dgm:pt modelId="{DAF3FD99-67B7-479B-967A-A7536AD45C2D}" type="pres">
      <dgm:prSet presAssocID="{9F93C210-0435-48B7-9C4C-4C52C4E25779}" presName="Name0" presStyleCnt="0">
        <dgm:presLayoutVars>
          <dgm:dir/>
          <dgm:animLvl val="lvl"/>
          <dgm:resizeHandles val="exact"/>
        </dgm:presLayoutVars>
      </dgm:prSet>
      <dgm:spPr/>
      <dgm:t>
        <a:bodyPr/>
        <a:lstStyle/>
        <a:p>
          <a:endParaRPr lang="zh-CN" altLang="en-US"/>
        </a:p>
      </dgm:t>
    </dgm:pt>
    <dgm:pt modelId="{31184A82-C3A4-478E-98F6-2E8B1F1170D9}" type="pres">
      <dgm:prSet presAssocID="{530B7E7B-42BD-4D36-AD93-7740F306DDC3}" presName="linNode" presStyleCnt="0"/>
      <dgm:spPr/>
    </dgm:pt>
    <dgm:pt modelId="{1A861371-23C9-470D-A70F-AD7D3BEB29E9}" type="pres">
      <dgm:prSet presAssocID="{530B7E7B-42BD-4D36-AD93-7740F306DDC3}" presName="parentText" presStyleLbl="node1" presStyleIdx="0" presStyleCnt="3">
        <dgm:presLayoutVars>
          <dgm:chMax val="1"/>
          <dgm:bulletEnabled val="1"/>
        </dgm:presLayoutVars>
      </dgm:prSet>
      <dgm:spPr/>
      <dgm:t>
        <a:bodyPr/>
        <a:lstStyle/>
        <a:p>
          <a:endParaRPr lang="zh-CN" altLang="en-US"/>
        </a:p>
      </dgm:t>
    </dgm:pt>
    <dgm:pt modelId="{B5EEFAC7-D7EB-4DEF-9471-5F997DC36C64}" type="pres">
      <dgm:prSet presAssocID="{530B7E7B-42BD-4D36-AD93-7740F306DDC3}" presName="descendantText" presStyleLbl="alignAccFollowNode1" presStyleIdx="0" presStyleCnt="3">
        <dgm:presLayoutVars>
          <dgm:bulletEnabled val="1"/>
        </dgm:presLayoutVars>
      </dgm:prSet>
      <dgm:spPr/>
      <dgm:t>
        <a:bodyPr/>
        <a:lstStyle/>
        <a:p>
          <a:endParaRPr lang="zh-CN" altLang="en-US"/>
        </a:p>
      </dgm:t>
    </dgm:pt>
    <dgm:pt modelId="{C1B21518-A502-4C2B-B337-FCCE46CA1496}" type="pres">
      <dgm:prSet presAssocID="{D26F6A1A-F379-40DD-9523-6E8E85FBD7A9}" presName="sp" presStyleCnt="0"/>
      <dgm:spPr/>
    </dgm:pt>
    <dgm:pt modelId="{60929C9C-7219-4B1E-A1FA-530489EB1EBF}" type="pres">
      <dgm:prSet presAssocID="{6A826AFC-C1CC-4485-94B4-B62DBE890F15}" presName="linNode" presStyleCnt="0"/>
      <dgm:spPr/>
    </dgm:pt>
    <dgm:pt modelId="{4AAC9703-96D9-4FC2-A9C1-5657F2F33423}" type="pres">
      <dgm:prSet presAssocID="{6A826AFC-C1CC-4485-94B4-B62DBE890F15}" presName="parentText" presStyleLbl="node1" presStyleIdx="1" presStyleCnt="3">
        <dgm:presLayoutVars>
          <dgm:chMax val="1"/>
          <dgm:bulletEnabled val="1"/>
        </dgm:presLayoutVars>
      </dgm:prSet>
      <dgm:spPr/>
      <dgm:t>
        <a:bodyPr/>
        <a:lstStyle/>
        <a:p>
          <a:endParaRPr lang="zh-CN" altLang="en-US"/>
        </a:p>
      </dgm:t>
    </dgm:pt>
    <dgm:pt modelId="{FE5ABAA8-014F-4CF6-8115-4CFF0B52BEBA}" type="pres">
      <dgm:prSet presAssocID="{6A826AFC-C1CC-4485-94B4-B62DBE890F15}" presName="descendantText" presStyleLbl="alignAccFollowNode1" presStyleIdx="1" presStyleCnt="3" custScaleY="118690">
        <dgm:presLayoutVars>
          <dgm:bulletEnabled val="1"/>
        </dgm:presLayoutVars>
      </dgm:prSet>
      <dgm:spPr/>
      <dgm:t>
        <a:bodyPr/>
        <a:lstStyle/>
        <a:p>
          <a:endParaRPr lang="zh-CN" altLang="en-US"/>
        </a:p>
      </dgm:t>
    </dgm:pt>
    <dgm:pt modelId="{9B8D6142-BCF1-457D-B5B2-2C8577B4557D}" type="pres">
      <dgm:prSet presAssocID="{DB35D81A-09E6-480D-B47D-1CF91BB99D69}" presName="sp" presStyleCnt="0"/>
      <dgm:spPr/>
    </dgm:pt>
    <dgm:pt modelId="{872E9BE3-10E4-4A35-8C12-595413440EF8}" type="pres">
      <dgm:prSet presAssocID="{35EAB744-1DF4-4188-BA28-4B3CBD6129E0}" presName="linNode" presStyleCnt="0"/>
      <dgm:spPr/>
    </dgm:pt>
    <dgm:pt modelId="{1CC67D3C-2089-46CB-BC20-9BA7D2E90EE3}" type="pres">
      <dgm:prSet presAssocID="{35EAB744-1DF4-4188-BA28-4B3CBD6129E0}" presName="parentText" presStyleLbl="node1" presStyleIdx="2" presStyleCnt="3">
        <dgm:presLayoutVars>
          <dgm:chMax val="1"/>
          <dgm:bulletEnabled val="1"/>
        </dgm:presLayoutVars>
      </dgm:prSet>
      <dgm:spPr/>
      <dgm:t>
        <a:bodyPr/>
        <a:lstStyle/>
        <a:p>
          <a:endParaRPr lang="zh-CN" altLang="en-US"/>
        </a:p>
      </dgm:t>
    </dgm:pt>
    <dgm:pt modelId="{99CA57C7-A477-4BB9-BA60-EEE728CEFBEA}" type="pres">
      <dgm:prSet presAssocID="{35EAB744-1DF4-4188-BA28-4B3CBD6129E0}" presName="descendantText" presStyleLbl="alignAccFollowNode1" presStyleIdx="2" presStyleCnt="3">
        <dgm:presLayoutVars>
          <dgm:bulletEnabled val="1"/>
        </dgm:presLayoutVars>
      </dgm:prSet>
      <dgm:spPr/>
      <dgm:t>
        <a:bodyPr/>
        <a:lstStyle/>
        <a:p>
          <a:endParaRPr lang="zh-CN" altLang="en-US"/>
        </a:p>
      </dgm:t>
    </dgm:pt>
  </dgm:ptLst>
  <dgm:cxnLst>
    <dgm:cxn modelId="{C419098A-B94C-4806-98CA-0776020D7F9F}" type="presOf" srcId="{C5B798B4-393C-4ECE-9605-26EE00E88F16}" destId="{FE5ABAA8-014F-4CF6-8115-4CFF0B52BEBA}" srcOrd="0" destOrd="3" presId="urn:microsoft.com/office/officeart/2005/8/layout/vList5"/>
    <dgm:cxn modelId="{2BC8274F-9A35-460B-B31D-47C4CA4D7394}" srcId="{9F93C210-0435-48B7-9C4C-4C52C4E25779}" destId="{35EAB744-1DF4-4188-BA28-4B3CBD6129E0}" srcOrd="2" destOrd="0" parTransId="{02EDFBE4-403E-4AFC-B523-836B7A1B1E44}" sibTransId="{C2B6C81F-8C5A-46D8-A301-6803031FABEA}"/>
    <dgm:cxn modelId="{3E5B6653-E35A-4AFE-B5E8-C2B72A56472F}" type="presOf" srcId="{C1965D92-A1C5-46C6-AD5F-49C9C4F2EAA8}" destId="{B5EEFAC7-D7EB-4DEF-9471-5F997DC36C64}" srcOrd="0" destOrd="1" presId="urn:microsoft.com/office/officeart/2005/8/layout/vList5"/>
    <dgm:cxn modelId="{8A09A00C-686A-4C18-8D62-1C8258ACB081}" type="presOf" srcId="{9F93C210-0435-48B7-9C4C-4C52C4E25779}" destId="{DAF3FD99-67B7-479B-967A-A7536AD45C2D}" srcOrd="0" destOrd="0" presId="urn:microsoft.com/office/officeart/2005/8/layout/vList5"/>
    <dgm:cxn modelId="{03524958-5120-4E8D-97BE-75FC06328B8C}" type="presOf" srcId="{6A826AFC-C1CC-4485-94B4-B62DBE890F15}" destId="{4AAC9703-96D9-4FC2-A9C1-5657F2F33423}" srcOrd="0" destOrd="0" presId="urn:microsoft.com/office/officeart/2005/8/layout/vList5"/>
    <dgm:cxn modelId="{B6F4D69C-B1A1-43CC-A1D5-3EFB7569CEC3}" srcId="{530B7E7B-42BD-4D36-AD93-7740F306DDC3}" destId="{313CF394-24B3-4058-A244-E6BA948658C6}" srcOrd="2" destOrd="0" parTransId="{B2F7B7F5-6C9A-49F5-B1BA-AD09D1922EAC}" sibTransId="{EA67478F-F44D-4E48-A7B0-32AFE927C8E0}"/>
    <dgm:cxn modelId="{A8B22DBA-E497-46A1-B3E7-BE036C4996C5}" type="presOf" srcId="{35EAB744-1DF4-4188-BA28-4B3CBD6129E0}" destId="{1CC67D3C-2089-46CB-BC20-9BA7D2E90EE3}" srcOrd="0" destOrd="0" presId="urn:microsoft.com/office/officeart/2005/8/layout/vList5"/>
    <dgm:cxn modelId="{D3ECDCE6-F2DF-4A1E-B5E8-606315CB33E6}" type="presOf" srcId="{4DF9D969-0ECD-46EA-9576-6815960788EA}" destId="{FE5ABAA8-014F-4CF6-8115-4CFF0B52BEBA}" srcOrd="0" destOrd="0" presId="urn:microsoft.com/office/officeart/2005/8/layout/vList5"/>
    <dgm:cxn modelId="{4884A407-FDEA-4CDE-8AC9-38E2EA831945}" type="presOf" srcId="{6FF94C73-1845-49B3-92B2-F13E18239246}" destId="{99CA57C7-A477-4BB9-BA60-EEE728CEFBEA}" srcOrd="0" destOrd="0" presId="urn:microsoft.com/office/officeart/2005/8/layout/vList5"/>
    <dgm:cxn modelId="{1DA40EE2-F147-4FB9-B732-52F7E3BD0E22}" type="presOf" srcId="{6CD3D3EF-4C16-46E2-9ECC-AF2E4B7DD6B8}" destId="{99CA57C7-A477-4BB9-BA60-EEE728CEFBEA}" srcOrd="0" destOrd="2" presId="urn:microsoft.com/office/officeart/2005/8/layout/vList5"/>
    <dgm:cxn modelId="{62911347-713D-4922-A4B2-0A83815C50E8}" type="presOf" srcId="{4085DB24-0726-4695-8375-96D27FAA7A36}" destId="{FE5ABAA8-014F-4CF6-8115-4CFF0B52BEBA}" srcOrd="0" destOrd="1" presId="urn:microsoft.com/office/officeart/2005/8/layout/vList5"/>
    <dgm:cxn modelId="{07223F86-8890-4A21-8A96-238EC40BF2FE}" type="presOf" srcId="{313CF394-24B3-4058-A244-E6BA948658C6}" destId="{B5EEFAC7-D7EB-4DEF-9471-5F997DC36C64}" srcOrd="0" destOrd="2" presId="urn:microsoft.com/office/officeart/2005/8/layout/vList5"/>
    <dgm:cxn modelId="{D7E130CA-DE90-40AE-B43D-3E395F4C5FF2}" srcId="{530B7E7B-42BD-4D36-AD93-7740F306DDC3}" destId="{10C96BF3-66F1-474D-99CF-4EB1A43F49C0}" srcOrd="0" destOrd="0" parTransId="{11A8E3B2-3123-4049-A32F-6D0BE9379B42}" sibTransId="{60F8D95A-D93B-4171-AC98-DD8BF75C46E5}"/>
    <dgm:cxn modelId="{F01FBB3B-2105-4F0F-B0B8-5A5EA9F4F60F}" type="presOf" srcId="{10C96BF3-66F1-474D-99CF-4EB1A43F49C0}" destId="{B5EEFAC7-D7EB-4DEF-9471-5F997DC36C64}" srcOrd="0" destOrd="0" presId="urn:microsoft.com/office/officeart/2005/8/layout/vList5"/>
    <dgm:cxn modelId="{46BC2F7D-059F-4D26-82A9-64EFBCF4FADC}" type="presOf" srcId="{530B7E7B-42BD-4D36-AD93-7740F306DDC3}" destId="{1A861371-23C9-470D-A70F-AD7D3BEB29E9}" srcOrd="0" destOrd="0" presId="urn:microsoft.com/office/officeart/2005/8/layout/vList5"/>
    <dgm:cxn modelId="{A28739F7-C94E-431D-AC86-9BF5E6784390}" type="presOf" srcId="{D9CE469A-DAAC-4CC4-8A60-B7479F48EFE9}" destId="{FE5ABAA8-014F-4CF6-8115-4CFF0B52BEBA}" srcOrd="0" destOrd="4" presId="urn:microsoft.com/office/officeart/2005/8/layout/vList5"/>
    <dgm:cxn modelId="{E4FAFE47-7E16-4827-ACCC-3B5A46DECF9B}" type="presOf" srcId="{0C914EBF-A6CE-4F2C-A450-85CA16A8834C}" destId="{99CA57C7-A477-4BB9-BA60-EEE728CEFBEA}" srcOrd="0" destOrd="1" presId="urn:microsoft.com/office/officeart/2005/8/layout/vList5"/>
    <dgm:cxn modelId="{04D43881-A9C7-484E-97D7-6E0B8D5CC133}" srcId="{6A826AFC-C1CC-4485-94B4-B62DBE890F15}" destId="{4DF9D969-0ECD-46EA-9576-6815960788EA}" srcOrd="0" destOrd="0" parTransId="{D8426D7B-A5BA-4BAD-BE49-E90BAD8814E4}" sibTransId="{7E08FF7A-5480-4268-8867-C6B99C1E8633}"/>
    <dgm:cxn modelId="{40D76F52-B2D9-4E72-BCBF-AC2160C7DB2C}" srcId="{35EAB744-1DF4-4188-BA28-4B3CBD6129E0}" destId="{0C914EBF-A6CE-4F2C-A450-85CA16A8834C}" srcOrd="1" destOrd="0" parTransId="{6917382A-7488-4DF5-8CC3-CF3D2F2AE9A0}" sibTransId="{5CC401ED-4CC3-4639-9EA6-FF2E7BE1713C}"/>
    <dgm:cxn modelId="{FB88FB6B-3984-4D50-B6AF-7C4AC7E71FAF}" srcId="{6A826AFC-C1CC-4485-94B4-B62DBE890F15}" destId="{BD1E3000-C73D-477A-8CEF-5513D54CAE57}" srcOrd="2" destOrd="0" parTransId="{9CBBB155-03BE-4D6B-B3DA-B0471DEB3BAC}" sibTransId="{4D242DB7-DE53-410C-ABD7-CBBF9E838190}"/>
    <dgm:cxn modelId="{C39AD1EE-7C35-4A40-92F0-FE1507210DC4}" srcId="{530B7E7B-42BD-4D36-AD93-7740F306DDC3}" destId="{C1965D92-A1C5-46C6-AD5F-49C9C4F2EAA8}" srcOrd="1" destOrd="0" parTransId="{73246C3D-F0E0-4D7D-9962-630247F49392}" sibTransId="{71AAFBC3-254A-4948-A8FE-D12EA9E80B70}"/>
    <dgm:cxn modelId="{42AC7B0D-EF16-45E6-B3F5-C5ABB7F54A5C}" type="presOf" srcId="{1C01701C-E189-4933-9E0A-5C29F21D5EF2}" destId="{99CA57C7-A477-4BB9-BA60-EEE728CEFBEA}" srcOrd="0" destOrd="3" presId="urn:microsoft.com/office/officeart/2005/8/layout/vList5"/>
    <dgm:cxn modelId="{D268E6A0-5E05-497E-85FF-A3FA783F19D5}" srcId="{9F93C210-0435-48B7-9C4C-4C52C4E25779}" destId="{6A826AFC-C1CC-4485-94B4-B62DBE890F15}" srcOrd="1" destOrd="0" parTransId="{471AE106-9E07-4B97-900A-2FD96423040E}" sibTransId="{DB35D81A-09E6-480D-B47D-1CF91BB99D69}"/>
    <dgm:cxn modelId="{3418326B-0398-42A2-A8C4-87447A565E51}" srcId="{35EAB744-1DF4-4188-BA28-4B3CBD6129E0}" destId="{6FF94C73-1845-49B3-92B2-F13E18239246}" srcOrd="0" destOrd="0" parTransId="{83A4B7D7-80AA-4AC9-9F64-CB0B59EE5988}" sibTransId="{86D49F7A-5FEE-44E9-9C08-7A99EE2B23E2}"/>
    <dgm:cxn modelId="{8D2F6658-B054-4E4F-A0A7-DEFEE1C5D080}" srcId="{35EAB744-1DF4-4188-BA28-4B3CBD6129E0}" destId="{1C01701C-E189-4933-9E0A-5C29F21D5EF2}" srcOrd="3" destOrd="0" parTransId="{3BB3390D-33F7-4576-8622-B149A523923A}" sibTransId="{5DC2B4C8-7A45-42F1-A2C9-A472C3B26676}"/>
    <dgm:cxn modelId="{423600DC-B93F-45D5-86F1-A553E0679C41}" type="presOf" srcId="{BD1E3000-C73D-477A-8CEF-5513D54CAE57}" destId="{FE5ABAA8-014F-4CF6-8115-4CFF0B52BEBA}" srcOrd="0" destOrd="2" presId="urn:microsoft.com/office/officeart/2005/8/layout/vList5"/>
    <dgm:cxn modelId="{C7BCA845-692B-4D75-85AB-508D3BDAE903}" srcId="{6A826AFC-C1CC-4485-94B4-B62DBE890F15}" destId="{C5B798B4-393C-4ECE-9605-26EE00E88F16}" srcOrd="3" destOrd="0" parTransId="{7DACC883-0101-4245-BFBD-9CA6DD534C76}" sibTransId="{BD27B29A-9152-4B45-B1C9-82538983AEE4}"/>
    <dgm:cxn modelId="{E5DB4FD1-3F81-4F37-A303-FDCEEDBD9CAD}" srcId="{35EAB744-1DF4-4188-BA28-4B3CBD6129E0}" destId="{6CD3D3EF-4C16-46E2-9ECC-AF2E4B7DD6B8}" srcOrd="2" destOrd="0" parTransId="{E799F303-D788-47A8-8F3B-71057736E3C0}" sibTransId="{520C0D84-12E1-452F-A22C-FC96D3FAC868}"/>
    <dgm:cxn modelId="{69E2A13B-653C-4D9C-AC66-E0A2CF4329F3}" srcId="{9F93C210-0435-48B7-9C4C-4C52C4E25779}" destId="{530B7E7B-42BD-4D36-AD93-7740F306DDC3}" srcOrd="0" destOrd="0" parTransId="{7BA58D37-C566-4FBC-B171-FAE7CD777807}" sibTransId="{D26F6A1A-F379-40DD-9523-6E8E85FBD7A9}"/>
    <dgm:cxn modelId="{C71DF615-1B63-49F8-B17B-6509A91CE5DC}" srcId="{6A826AFC-C1CC-4485-94B4-B62DBE890F15}" destId="{4085DB24-0726-4695-8375-96D27FAA7A36}" srcOrd="1" destOrd="0" parTransId="{EC19CB22-9D61-4361-B9B8-F45ED50DB5B9}" sibTransId="{F55625B4-CE3E-4E69-963D-118D6AAA798B}"/>
    <dgm:cxn modelId="{C99F15BB-3163-48FF-8DB9-B4A48409DCCC}" srcId="{6A826AFC-C1CC-4485-94B4-B62DBE890F15}" destId="{D9CE469A-DAAC-4CC4-8A60-B7479F48EFE9}" srcOrd="4" destOrd="0" parTransId="{A0BA0B49-C1F3-44A2-BBBE-F3AB3CC1A5B5}" sibTransId="{7842BC0B-B5D3-4824-8FEB-6C8B719AB3F9}"/>
    <dgm:cxn modelId="{E52A3C17-D343-4921-B705-B79D2D6E2842}" type="presParOf" srcId="{DAF3FD99-67B7-479B-967A-A7536AD45C2D}" destId="{31184A82-C3A4-478E-98F6-2E8B1F1170D9}" srcOrd="0" destOrd="0" presId="urn:microsoft.com/office/officeart/2005/8/layout/vList5"/>
    <dgm:cxn modelId="{F2480CF5-1DF4-43D6-B495-F57B6FB89908}" type="presParOf" srcId="{31184A82-C3A4-478E-98F6-2E8B1F1170D9}" destId="{1A861371-23C9-470D-A70F-AD7D3BEB29E9}" srcOrd="0" destOrd="0" presId="urn:microsoft.com/office/officeart/2005/8/layout/vList5"/>
    <dgm:cxn modelId="{C3F11219-3671-45BD-8B3A-C12793AE7ECD}" type="presParOf" srcId="{31184A82-C3A4-478E-98F6-2E8B1F1170D9}" destId="{B5EEFAC7-D7EB-4DEF-9471-5F997DC36C64}" srcOrd="1" destOrd="0" presId="urn:microsoft.com/office/officeart/2005/8/layout/vList5"/>
    <dgm:cxn modelId="{03766EDB-BF8B-485A-8F75-0C57BDF369FF}" type="presParOf" srcId="{DAF3FD99-67B7-479B-967A-A7536AD45C2D}" destId="{C1B21518-A502-4C2B-B337-FCCE46CA1496}" srcOrd="1" destOrd="0" presId="urn:microsoft.com/office/officeart/2005/8/layout/vList5"/>
    <dgm:cxn modelId="{68D06944-1388-4A44-8839-B9327F869C48}" type="presParOf" srcId="{DAF3FD99-67B7-479B-967A-A7536AD45C2D}" destId="{60929C9C-7219-4B1E-A1FA-530489EB1EBF}" srcOrd="2" destOrd="0" presId="urn:microsoft.com/office/officeart/2005/8/layout/vList5"/>
    <dgm:cxn modelId="{A256DCB9-590D-4A87-9077-59BDBFD72E1F}" type="presParOf" srcId="{60929C9C-7219-4B1E-A1FA-530489EB1EBF}" destId="{4AAC9703-96D9-4FC2-A9C1-5657F2F33423}" srcOrd="0" destOrd="0" presId="urn:microsoft.com/office/officeart/2005/8/layout/vList5"/>
    <dgm:cxn modelId="{3D77BFA6-AA94-4D35-B9CB-64995B26573E}" type="presParOf" srcId="{60929C9C-7219-4B1E-A1FA-530489EB1EBF}" destId="{FE5ABAA8-014F-4CF6-8115-4CFF0B52BEBA}" srcOrd="1" destOrd="0" presId="urn:microsoft.com/office/officeart/2005/8/layout/vList5"/>
    <dgm:cxn modelId="{6B56E55A-F3EE-465B-B0CA-1427DE0EF989}" type="presParOf" srcId="{DAF3FD99-67B7-479B-967A-A7536AD45C2D}" destId="{9B8D6142-BCF1-457D-B5B2-2C8577B4557D}" srcOrd="3" destOrd="0" presId="urn:microsoft.com/office/officeart/2005/8/layout/vList5"/>
    <dgm:cxn modelId="{3FC694F2-F5D3-42C1-9B88-1F5CA2625660}" type="presParOf" srcId="{DAF3FD99-67B7-479B-967A-A7536AD45C2D}" destId="{872E9BE3-10E4-4A35-8C12-595413440EF8}" srcOrd="4" destOrd="0" presId="urn:microsoft.com/office/officeart/2005/8/layout/vList5"/>
    <dgm:cxn modelId="{AECCE1F6-BEF1-4F95-A64C-928EB9E70FB5}" type="presParOf" srcId="{872E9BE3-10E4-4A35-8C12-595413440EF8}" destId="{1CC67D3C-2089-46CB-BC20-9BA7D2E90EE3}" srcOrd="0" destOrd="0" presId="urn:microsoft.com/office/officeart/2005/8/layout/vList5"/>
    <dgm:cxn modelId="{C178425F-EDA5-40C2-A92F-238E55B9BF9C}" type="presParOf" srcId="{872E9BE3-10E4-4A35-8C12-595413440EF8}" destId="{99CA57C7-A477-4BB9-BA60-EEE728CEFBEA}"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BF61E3-5404-4248-BD42-E1F32043CFAF}">
      <dsp:nvSpPr>
        <dsp:cNvPr id="0" name=""/>
        <dsp:cNvSpPr/>
      </dsp:nvSpPr>
      <dsp:spPr>
        <a:xfrm>
          <a:off x="2070039" y="1668381"/>
          <a:ext cx="1189199" cy="118919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比对</a:t>
          </a:r>
          <a:endParaRPr lang="en-US" altLang="zh-CN" sz="3000" kern="1200" dirty="0" smtClean="0"/>
        </a:p>
      </dsp:txBody>
      <dsp:txXfrm>
        <a:off x="2070039" y="1668381"/>
        <a:ext cx="1189199" cy="1189199"/>
      </dsp:txXfrm>
    </dsp:sp>
    <dsp:sp modelId="{9F295293-B32C-4A38-8B35-89AB13007A5E}">
      <dsp:nvSpPr>
        <dsp:cNvPr id="0" name=""/>
        <dsp:cNvSpPr/>
      </dsp:nvSpPr>
      <dsp:spPr>
        <a:xfrm rot="16200000">
          <a:off x="2538306" y="1235005"/>
          <a:ext cx="252665" cy="404327"/>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6200000">
        <a:off x="2538306" y="1235005"/>
        <a:ext cx="252665" cy="404327"/>
      </dsp:txXfrm>
    </dsp:sp>
    <dsp:sp modelId="{6B76DD64-7A9C-4E3A-9887-86718F800BD9}">
      <dsp:nvSpPr>
        <dsp:cNvPr id="0" name=""/>
        <dsp:cNvSpPr/>
      </dsp:nvSpPr>
      <dsp:spPr>
        <a:xfrm>
          <a:off x="2070039" y="2454"/>
          <a:ext cx="1189199" cy="118919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基因组组装</a:t>
          </a:r>
          <a:endParaRPr lang="zh-CN" altLang="en-US" sz="2000" kern="1200" dirty="0"/>
        </a:p>
      </dsp:txBody>
      <dsp:txXfrm>
        <a:off x="2070039" y="2454"/>
        <a:ext cx="1189199" cy="1189199"/>
      </dsp:txXfrm>
    </dsp:sp>
    <dsp:sp modelId="{E9A5E437-BA65-4B04-987B-A4E5273DF82F}">
      <dsp:nvSpPr>
        <dsp:cNvPr id="0" name=""/>
        <dsp:cNvSpPr/>
      </dsp:nvSpPr>
      <dsp:spPr>
        <a:xfrm rot="19800000">
          <a:off x="3253480" y="1647911"/>
          <a:ext cx="252665" cy="404327"/>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9800000">
        <a:off x="3253480" y="1647911"/>
        <a:ext cx="252665" cy="404327"/>
      </dsp:txXfrm>
    </dsp:sp>
    <dsp:sp modelId="{29E73346-757F-438F-946D-014FF37180CE}">
      <dsp:nvSpPr>
        <dsp:cNvPr id="0" name=""/>
        <dsp:cNvSpPr/>
      </dsp:nvSpPr>
      <dsp:spPr>
        <a:xfrm>
          <a:off x="3512774" y="835418"/>
          <a:ext cx="1189199" cy="118919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重复序列分析</a:t>
          </a:r>
          <a:endParaRPr lang="zh-CN" altLang="en-US" sz="2000" kern="1200" dirty="0"/>
        </a:p>
      </dsp:txBody>
      <dsp:txXfrm>
        <a:off x="3512774" y="835418"/>
        <a:ext cx="1189199" cy="1189199"/>
      </dsp:txXfrm>
    </dsp:sp>
    <dsp:sp modelId="{C8816FBD-F32F-4E7C-9013-A572E358AFD3}">
      <dsp:nvSpPr>
        <dsp:cNvPr id="0" name=""/>
        <dsp:cNvSpPr/>
      </dsp:nvSpPr>
      <dsp:spPr>
        <a:xfrm rot="1800000">
          <a:off x="3253480" y="2473723"/>
          <a:ext cx="252665" cy="404327"/>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800000">
        <a:off x="3253480" y="2473723"/>
        <a:ext cx="252665" cy="404327"/>
      </dsp:txXfrm>
    </dsp:sp>
    <dsp:sp modelId="{FE3A8CC3-486E-4CEE-98B8-75B026B91627}">
      <dsp:nvSpPr>
        <dsp:cNvPr id="0" name=""/>
        <dsp:cNvSpPr/>
      </dsp:nvSpPr>
      <dsp:spPr>
        <a:xfrm>
          <a:off x="3512774" y="2501345"/>
          <a:ext cx="1189199" cy="1189199"/>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多态性分析</a:t>
          </a:r>
          <a:endParaRPr lang="zh-CN" altLang="en-US" sz="2000" kern="1200" dirty="0"/>
        </a:p>
      </dsp:txBody>
      <dsp:txXfrm>
        <a:off x="3512774" y="2501345"/>
        <a:ext cx="1189199" cy="1189199"/>
      </dsp:txXfrm>
    </dsp:sp>
    <dsp:sp modelId="{9B7A6039-A9D7-411B-B8AE-4321879C0209}">
      <dsp:nvSpPr>
        <dsp:cNvPr id="0" name=""/>
        <dsp:cNvSpPr/>
      </dsp:nvSpPr>
      <dsp:spPr>
        <a:xfrm rot="5400000">
          <a:off x="2538306" y="2886630"/>
          <a:ext cx="252665" cy="404327"/>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5400000">
        <a:off x="2538306" y="2886630"/>
        <a:ext cx="252665" cy="404327"/>
      </dsp:txXfrm>
    </dsp:sp>
    <dsp:sp modelId="{579ACF59-9279-48C6-B961-8748E952B099}">
      <dsp:nvSpPr>
        <dsp:cNvPr id="0" name=""/>
        <dsp:cNvSpPr/>
      </dsp:nvSpPr>
      <dsp:spPr>
        <a:xfrm>
          <a:off x="2070039" y="3334308"/>
          <a:ext cx="1189199" cy="1189199"/>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同源性分析</a:t>
          </a:r>
          <a:endParaRPr lang="zh-CN" altLang="en-US" sz="2000" kern="1200" dirty="0"/>
        </a:p>
      </dsp:txBody>
      <dsp:txXfrm>
        <a:off x="2070039" y="3334308"/>
        <a:ext cx="1189199" cy="1189199"/>
      </dsp:txXfrm>
    </dsp:sp>
    <dsp:sp modelId="{D27FB316-E990-4D58-8DA2-DE6439A71D0A}">
      <dsp:nvSpPr>
        <dsp:cNvPr id="0" name=""/>
        <dsp:cNvSpPr/>
      </dsp:nvSpPr>
      <dsp:spPr>
        <a:xfrm rot="9000000">
          <a:off x="1823131" y="2473723"/>
          <a:ext cx="252665" cy="404327"/>
        </a:xfrm>
        <a:prstGeom prst="rightArrow">
          <a:avLst>
            <a:gd name="adj1" fmla="val 60000"/>
            <a:gd name="adj2" fmla="val 5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9000000">
        <a:off x="1823131" y="2473723"/>
        <a:ext cx="252665" cy="404327"/>
      </dsp:txXfrm>
    </dsp:sp>
    <dsp:sp modelId="{7EC5F995-A8C1-4F34-908F-FC8596B7EB88}">
      <dsp:nvSpPr>
        <dsp:cNvPr id="0" name=""/>
        <dsp:cNvSpPr/>
      </dsp:nvSpPr>
      <dsp:spPr>
        <a:xfrm>
          <a:off x="627304" y="2501345"/>
          <a:ext cx="1189199" cy="118919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基因注释</a:t>
          </a:r>
          <a:endParaRPr lang="zh-CN" altLang="en-US" sz="2000" kern="1200" dirty="0"/>
        </a:p>
      </dsp:txBody>
      <dsp:txXfrm>
        <a:off x="627304" y="2501345"/>
        <a:ext cx="1189199" cy="1189199"/>
      </dsp:txXfrm>
    </dsp:sp>
    <dsp:sp modelId="{DA0217CE-902D-4DCE-B4F4-5ACCC18C621C}">
      <dsp:nvSpPr>
        <dsp:cNvPr id="0" name=""/>
        <dsp:cNvSpPr/>
      </dsp:nvSpPr>
      <dsp:spPr>
        <a:xfrm rot="12600000">
          <a:off x="1823131" y="1647911"/>
          <a:ext cx="252665" cy="404327"/>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2600000">
        <a:off x="1823131" y="1647911"/>
        <a:ext cx="252665" cy="404327"/>
      </dsp:txXfrm>
    </dsp:sp>
    <dsp:sp modelId="{A7D4090B-EE04-474F-8F3A-674302F387C6}">
      <dsp:nvSpPr>
        <dsp:cNvPr id="0" name=""/>
        <dsp:cNvSpPr/>
      </dsp:nvSpPr>
      <dsp:spPr>
        <a:xfrm>
          <a:off x="627304" y="835418"/>
          <a:ext cx="1189199" cy="118919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进化分析</a:t>
          </a:r>
          <a:endParaRPr lang="zh-CN" altLang="en-US" sz="2000" kern="1200" dirty="0"/>
        </a:p>
      </dsp:txBody>
      <dsp:txXfrm>
        <a:off x="627304" y="835418"/>
        <a:ext cx="1189199" cy="11891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EEFAC7-D7EB-4DEF-9471-5F997DC36C64}">
      <dsp:nvSpPr>
        <dsp:cNvPr id="0" name=""/>
        <dsp:cNvSpPr/>
      </dsp:nvSpPr>
      <dsp:spPr>
        <a:xfrm rot="5400000">
          <a:off x="4047136" y="-1396467"/>
          <a:ext cx="1297414" cy="4419617"/>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err="1" smtClean="0">
              <a:solidFill>
                <a:srgbClr val="FF0000"/>
              </a:solidFill>
            </a:rPr>
            <a:t>Clustalw</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smtClean="0"/>
            <a:t>MUSCLE</a:t>
          </a:r>
          <a:endParaRPr lang="en-US" altLang="zh-CN" sz="1600" kern="1200" dirty="0" smtClean="0"/>
        </a:p>
        <a:p>
          <a:pPr marL="171450" lvl="1" indent="-171450" algn="l" defTabSz="711200">
            <a:lnSpc>
              <a:spcPct val="90000"/>
            </a:lnSpc>
            <a:spcBef>
              <a:spcPct val="0"/>
            </a:spcBef>
            <a:spcAft>
              <a:spcPct val="15000"/>
            </a:spcAft>
            <a:buChar char="••"/>
          </a:pPr>
          <a:r>
            <a:rPr lang="en-US" altLang="zh-CN" sz="1600" kern="1200" dirty="0" smtClean="0"/>
            <a:t>HMMER</a:t>
          </a:r>
          <a:endParaRPr lang="zh-CN" altLang="en-US" sz="1600" kern="1200" dirty="0"/>
        </a:p>
      </dsp:txBody>
      <dsp:txXfrm rot="5400000">
        <a:off x="4047136" y="-1396467"/>
        <a:ext cx="1297414" cy="4419617"/>
      </dsp:txXfrm>
    </dsp:sp>
    <dsp:sp modelId="{1A861371-23C9-470D-A70F-AD7D3BEB29E9}">
      <dsp:nvSpPr>
        <dsp:cNvPr id="0" name=""/>
        <dsp:cNvSpPr/>
      </dsp:nvSpPr>
      <dsp:spPr>
        <a:xfrm>
          <a:off x="0" y="2457"/>
          <a:ext cx="2486034" cy="162176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楷体_GB2312" pitchFamily="49" charset="-122"/>
              <a:ea typeface="楷体_GB2312" pitchFamily="49" charset="-122"/>
            </a:rPr>
            <a:t>全局</a:t>
          </a:r>
          <a:endParaRPr lang="en-US" altLang="zh-CN" sz="3700" kern="1200" dirty="0" smtClean="0">
            <a:latin typeface="楷体_GB2312" pitchFamily="49" charset="-122"/>
            <a:ea typeface="楷体_GB2312" pitchFamily="49" charset="-122"/>
          </a:endParaRPr>
        </a:p>
        <a:p>
          <a:pPr lvl="0" algn="ctr" defTabSz="1644650">
            <a:lnSpc>
              <a:spcPct val="90000"/>
            </a:lnSpc>
            <a:spcBef>
              <a:spcPct val="0"/>
            </a:spcBef>
            <a:spcAft>
              <a:spcPct val="35000"/>
            </a:spcAft>
          </a:pPr>
          <a:r>
            <a:rPr lang="zh-CN" altLang="en-US" sz="3700" kern="1200" dirty="0" smtClean="0">
              <a:latin typeface="楷体_GB2312" pitchFamily="49" charset="-122"/>
              <a:ea typeface="楷体_GB2312" pitchFamily="49" charset="-122"/>
            </a:rPr>
            <a:t>比对</a:t>
          </a:r>
          <a:endParaRPr lang="zh-CN" altLang="en-US" sz="3700" kern="1200" dirty="0">
            <a:latin typeface="楷体_GB2312" pitchFamily="49" charset="-122"/>
            <a:ea typeface="楷体_GB2312" pitchFamily="49" charset="-122"/>
          </a:endParaRPr>
        </a:p>
      </dsp:txBody>
      <dsp:txXfrm>
        <a:off x="0" y="2457"/>
        <a:ext cx="2486034" cy="1621768"/>
      </dsp:txXfrm>
    </dsp:sp>
    <dsp:sp modelId="{FE5ABAA8-014F-4CF6-8115-4CFF0B52BEBA}">
      <dsp:nvSpPr>
        <dsp:cNvPr id="0" name=""/>
        <dsp:cNvSpPr/>
      </dsp:nvSpPr>
      <dsp:spPr>
        <a:xfrm rot="5400000">
          <a:off x="3925892" y="306389"/>
          <a:ext cx="1539901" cy="4419617"/>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solidFill>
                <a:srgbClr val="FF0000"/>
              </a:solidFill>
            </a:rPr>
            <a:t>BLAST</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dirty="0" smtClean="0">
              <a:solidFill>
                <a:srgbClr val="FF0000"/>
              </a:solidFill>
            </a:rPr>
            <a:t>Blat</a:t>
          </a:r>
        </a:p>
        <a:p>
          <a:pPr marL="171450" lvl="1" indent="-171450" algn="l" defTabSz="711200">
            <a:lnSpc>
              <a:spcPct val="90000"/>
            </a:lnSpc>
            <a:spcBef>
              <a:spcPct val="0"/>
            </a:spcBef>
            <a:spcAft>
              <a:spcPct val="15000"/>
            </a:spcAft>
            <a:buChar char="••"/>
          </a:pPr>
          <a:r>
            <a:rPr lang="en-US" altLang="zh-CN" sz="1600" kern="1200" dirty="0" err="1" smtClean="0"/>
            <a:t>Blastz</a:t>
          </a:r>
          <a:endParaRPr lang="en-US" altLang="zh-CN" sz="1600" kern="1200" dirty="0" smtClean="0"/>
        </a:p>
        <a:p>
          <a:pPr marL="171450" lvl="1" indent="-171450" algn="l" defTabSz="711200">
            <a:lnSpc>
              <a:spcPct val="90000"/>
            </a:lnSpc>
            <a:spcBef>
              <a:spcPct val="0"/>
            </a:spcBef>
            <a:spcAft>
              <a:spcPct val="15000"/>
            </a:spcAft>
            <a:buChar char="••"/>
          </a:pPr>
          <a:r>
            <a:rPr lang="en-US" altLang="zh-CN" sz="1600" kern="1200" smtClean="0"/>
            <a:t>Genewise</a:t>
          </a:r>
          <a:endParaRPr lang="en-US" altLang="zh-CN" sz="1600" kern="1200" dirty="0" smtClean="0"/>
        </a:p>
        <a:p>
          <a:pPr marL="171450" lvl="1" indent="-171450" algn="l" defTabSz="711200">
            <a:lnSpc>
              <a:spcPct val="90000"/>
            </a:lnSpc>
            <a:spcBef>
              <a:spcPct val="0"/>
            </a:spcBef>
            <a:spcAft>
              <a:spcPct val="15000"/>
            </a:spcAft>
            <a:buChar char="••"/>
          </a:pPr>
          <a:r>
            <a:rPr lang="en-US" altLang="zh-CN" sz="1600" kern="1200" dirty="0" err="1" smtClean="0"/>
            <a:t>Fasta</a:t>
          </a:r>
          <a:endParaRPr lang="en-US" altLang="zh-CN" sz="1600" kern="1200" dirty="0" smtClean="0"/>
        </a:p>
      </dsp:txBody>
      <dsp:txXfrm rot="5400000">
        <a:off x="3925892" y="306389"/>
        <a:ext cx="1539901" cy="4419617"/>
      </dsp:txXfrm>
    </dsp:sp>
    <dsp:sp modelId="{4AAC9703-96D9-4FC2-A9C1-5657F2F33423}">
      <dsp:nvSpPr>
        <dsp:cNvPr id="0" name=""/>
        <dsp:cNvSpPr/>
      </dsp:nvSpPr>
      <dsp:spPr>
        <a:xfrm>
          <a:off x="0" y="1705313"/>
          <a:ext cx="2486034" cy="162176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楷体_GB2312" pitchFamily="49" charset="-122"/>
              <a:ea typeface="楷体_GB2312" pitchFamily="49" charset="-122"/>
            </a:rPr>
            <a:t>局部</a:t>
          </a:r>
          <a:endParaRPr lang="en-US" altLang="zh-CN" sz="3700" kern="1200" dirty="0" smtClean="0">
            <a:latin typeface="楷体_GB2312" pitchFamily="49" charset="-122"/>
            <a:ea typeface="楷体_GB2312" pitchFamily="49" charset="-122"/>
          </a:endParaRPr>
        </a:p>
        <a:p>
          <a:pPr lvl="0" algn="ctr" defTabSz="1644650">
            <a:lnSpc>
              <a:spcPct val="90000"/>
            </a:lnSpc>
            <a:spcBef>
              <a:spcPct val="0"/>
            </a:spcBef>
            <a:spcAft>
              <a:spcPct val="35000"/>
            </a:spcAft>
          </a:pPr>
          <a:r>
            <a:rPr lang="zh-CN" altLang="en-US" sz="3700" kern="1200" dirty="0" smtClean="0">
              <a:latin typeface="楷体_GB2312" pitchFamily="49" charset="-122"/>
              <a:ea typeface="楷体_GB2312" pitchFamily="49" charset="-122"/>
            </a:rPr>
            <a:t>比对</a:t>
          </a:r>
          <a:endParaRPr lang="zh-CN" altLang="en-US" sz="3700" kern="1200" dirty="0">
            <a:latin typeface="楷体_GB2312" pitchFamily="49" charset="-122"/>
            <a:ea typeface="楷体_GB2312" pitchFamily="49" charset="-122"/>
          </a:endParaRPr>
        </a:p>
      </dsp:txBody>
      <dsp:txXfrm>
        <a:off x="0" y="1705313"/>
        <a:ext cx="2486034" cy="1621768"/>
      </dsp:txXfrm>
    </dsp:sp>
    <dsp:sp modelId="{99CA57C7-A477-4BB9-BA60-EEE728CEFBEA}">
      <dsp:nvSpPr>
        <dsp:cNvPr id="0" name=""/>
        <dsp:cNvSpPr/>
      </dsp:nvSpPr>
      <dsp:spPr>
        <a:xfrm rot="5400000">
          <a:off x="4047136" y="2009246"/>
          <a:ext cx="1297414" cy="4419617"/>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solidFill>
                <a:srgbClr val="FF0000"/>
              </a:solidFill>
            </a:rPr>
            <a:t>SOAP2</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dirty="0" smtClean="0">
              <a:solidFill>
                <a:srgbClr val="FF0000"/>
              </a:solidFill>
            </a:rPr>
            <a:t>BWA</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dirty="0" smtClean="0"/>
            <a:t>Bowtie</a:t>
          </a:r>
        </a:p>
        <a:p>
          <a:pPr marL="171450" lvl="1" indent="-171450" algn="l" defTabSz="711200">
            <a:lnSpc>
              <a:spcPct val="90000"/>
            </a:lnSpc>
            <a:spcBef>
              <a:spcPct val="0"/>
            </a:spcBef>
            <a:spcAft>
              <a:spcPct val="15000"/>
            </a:spcAft>
            <a:buChar char="••"/>
          </a:pPr>
          <a:r>
            <a:rPr lang="en-US" altLang="zh-CN" sz="1600" kern="1200" dirty="0" smtClean="0"/>
            <a:t>MAQ</a:t>
          </a:r>
        </a:p>
      </dsp:txBody>
      <dsp:txXfrm rot="5400000">
        <a:off x="4047136" y="2009246"/>
        <a:ext cx="1297414" cy="4419617"/>
      </dsp:txXfrm>
    </dsp:sp>
    <dsp:sp modelId="{1CC67D3C-2089-46CB-BC20-9BA7D2E90EE3}">
      <dsp:nvSpPr>
        <dsp:cNvPr id="0" name=""/>
        <dsp:cNvSpPr/>
      </dsp:nvSpPr>
      <dsp:spPr>
        <a:xfrm>
          <a:off x="0" y="3408170"/>
          <a:ext cx="2486034" cy="162176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楷体_GB2312" pitchFamily="49" charset="-122"/>
              <a:ea typeface="楷体_GB2312" pitchFamily="49" charset="-122"/>
            </a:rPr>
            <a:t>短序列</a:t>
          </a:r>
          <a:endParaRPr lang="en-US" altLang="zh-CN" sz="3700" kern="1200" dirty="0" smtClean="0">
            <a:latin typeface="楷体_GB2312" pitchFamily="49" charset="-122"/>
            <a:ea typeface="楷体_GB2312" pitchFamily="49" charset="-122"/>
          </a:endParaRPr>
        </a:p>
        <a:p>
          <a:pPr lvl="0" algn="ctr" defTabSz="1644650">
            <a:lnSpc>
              <a:spcPct val="90000"/>
            </a:lnSpc>
            <a:spcBef>
              <a:spcPct val="0"/>
            </a:spcBef>
            <a:spcAft>
              <a:spcPct val="35000"/>
            </a:spcAft>
          </a:pPr>
          <a:r>
            <a:rPr lang="zh-CN" altLang="en-US" sz="3700" kern="1200" dirty="0" smtClean="0">
              <a:latin typeface="楷体_GB2312" pitchFamily="49" charset="-122"/>
              <a:ea typeface="楷体_GB2312" pitchFamily="49" charset="-122"/>
            </a:rPr>
            <a:t>比对</a:t>
          </a:r>
          <a:endParaRPr lang="zh-CN" altLang="en-US" sz="3700" kern="1200" dirty="0">
            <a:latin typeface="楷体_GB2312" pitchFamily="49" charset="-122"/>
            <a:ea typeface="楷体_GB2312" pitchFamily="49" charset="-122"/>
          </a:endParaRPr>
        </a:p>
      </dsp:txBody>
      <dsp:txXfrm>
        <a:off x="0" y="3408170"/>
        <a:ext cx="2486034" cy="162176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FF778-473C-4959-9DF8-2CAB0388CECB}" type="datetimeFigureOut">
              <a:rPr lang="zh-CN" altLang="en-US" smtClean="0"/>
              <a:pPr/>
              <a:t>2018/6/4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934E8-7AB5-4506-A9F2-8E1252AF92AD}" type="slidenum">
              <a:rPr lang="zh-CN" altLang="en-US" smtClean="0"/>
              <a:pPr/>
              <a:t>‹#›</a:t>
            </a:fld>
            <a:endParaRPr lang="zh-CN" altLang="en-US"/>
          </a:p>
        </p:txBody>
      </p:sp>
    </p:spTree>
    <p:extLst>
      <p:ext uri="{BB962C8B-B14F-4D97-AF65-F5344CB8AC3E}">
        <p14:creationId xmlns:p14="http://schemas.microsoft.com/office/powerpoint/2010/main" xmlns="" val="155617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pPr eaLnBrk="1" hangingPunct="1"/>
            <a:endParaRPr lang="zh-CN" altLang="en-US" smtClean="0"/>
          </a:p>
        </p:txBody>
      </p:sp>
      <p:sp>
        <p:nvSpPr>
          <p:cNvPr id="57348" name="灯片编号占位符 3"/>
          <p:cNvSpPr>
            <a:spLocks noGrp="1"/>
          </p:cNvSpPr>
          <p:nvPr>
            <p:ph type="sldNum" sz="quarter" idx="5"/>
          </p:nvPr>
        </p:nvSpPr>
        <p:spPr>
          <a:noFill/>
        </p:spPr>
        <p:txBody>
          <a:bodyPr/>
          <a:lstStyle/>
          <a:p>
            <a:fld id="{E2675CB8-D732-4908-8F54-A028C4BCDF10}" type="slidenum">
              <a:rPr lang="zh-CN" altLang="en-US" smtClean="0"/>
              <a:pPr/>
              <a:t>6</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pPr eaLnBrk="1" hangingPunct="1"/>
            <a:endParaRPr lang="zh-CN" altLang="en-US" smtClean="0"/>
          </a:p>
        </p:txBody>
      </p:sp>
      <p:sp>
        <p:nvSpPr>
          <p:cNvPr id="58372" name="灯片编号占位符 3"/>
          <p:cNvSpPr>
            <a:spLocks noGrp="1"/>
          </p:cNvSpPr>
          <p:nvPr>
            <p:ph type="sldNum" sz="quarter" idx="5"/>
          </p:nvPr>
        </p:nvSpPr>
        <p:spPr>
          <a:noFill/>
        </p:spPr>
        <p:txBody>
          <a:bodyPr/>
          <a:lstStyle/>
          <a:p>
            <a:fld id="{6C91D53C-2ACC-4DB6-B731-A0F5F0DCC01C}" type="slidenum">
              <a:rPr lang="zh-CN" altLang="en-US" smtClean="0"/>
              <a:pPr/>
              <a:t>7</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1.Distribution of 1 Blast Hits on the Query Sequence</a:t>
            </a:r>
            <a:r>
              <a:rPr lang="zh-CN" altLang="en-US" sz="1200" b="0" i="0" kern="1200" dirty="0" smtClean="0">
                <a:solidFill>
                  <a:schemeClr val="tx1"/>
                </a:solidFill>
                <a:effectLst/>
                <a:latin typeface="+mn-lt"/>
                <a:ea typeface="+mn-ea"/>
                <a:cs typeface="+mn-cs"/>
              </a:rPr>
              <a:t>，图的说明，仔细研读，是</a:t>
            </a:r>
            <a:r>
              <a:rPr lang="en-US" altLang="zh-CN" sz="1200" b="0" i="0" kern="1200" dirty="0" smtClean="0">
                <a:solidFill>
                  <a:schemeClr val="tx1"/>
                </a:solidFill>
                <a:effectLst/>
                <a:latin typeface="+mn-lt"/>
                <a:ea typeface="+mn-ea"/>
                <a:cs typeface="+mn-cs"/>
              </a:rPr>
              <a:t>hits</a:t>
            </a:r>
            <a:r>
              <a:rPr lang="zh-CN" altLang="en-US" sz="1200" b="0" i="0" kern="1200" dirty="0" smtClean="0">
                <a:solidFill>
                  <a:schemeClr val="tx1"/>
                </a:solidFill>
                <a:effectLst/>
                <a:latin typeface="+mn-lt"/>
                <a:ea typeface="+mn-ea"/>
                <a:cs typeface="+mn-cs"/>
              </a:rPr>
              <a:t>在输入序列上的分布；</a:t>
            </a:r>
          </a:p>
          <a:p>
            <a:pPr fontAlgn="base"/>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这里是消息显示框，当鼠标放在坐标下的横线上，会显示代表的</a:t>
            </a:r>
            <a:r>
              <a:rPr lang="en-US" altLang="zh-CN" sz="1200" b="0" i="0" kern="1200" dirty="0" smtClean="0">
                <a:solidFill>
                  <a:schemeClr val="tx1"/>
                </a:solidFill>
                <a:effectLst/>
                <a:latin typeface="+mn-lt"/>
                <a:ea typeface="+mn-ea"/>
                <a:cs typeface="+mn-cs"/>
              </a:rPr>
              <a:t>hit</a:t>
            </a:r>
            <a:r>
              <a:rPr lang="zh-CN" altLang="en-US" sz="1200" b="0" i="0" kern="1200" dirty="0" smtClean="0">
                <a:solidFill>
                  <a:schemeClr val="tx1"/>
                </a:solidFill>
                <a:effectLst/>
                <a:latin typeface="+mn-lt"/>
                <a:ea typeface="+mn-ea"/>
                <a:cs typeface="+mn-cs"/>
              </a:rPr>
              <a:t>的信息；</a:t>
            </a:r>
          </a:p>
          <a:p>
            <a:pPr fontAlgn="base"/>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颜色比例尺，代表</a:t>
            </a:r>
            <a:r>
              <a:rPr lang="en-US" altLang="zh-CN" sz="1200" b="0" i="0" kern="1200" dirty="0" smtClean="0">
                <a:solidFill>
                  <a:schemeClr val="tx1"/>
                </a:solidFill>
                <a:effectLst/>
                <a:latin typeface="+mn-lt"/>
                <a:ea typeface="+mn-ea"/>
                <a:cs typeface="+mn-cs"/>
              </a:rPr>
              <a:t>hit</a:t>
            </a:r>
            <a:r>
              <a:rPr lang="zh-CN" altLang="en-US" sz="1200" b="0" i="0" kern="1200" dirty="0" smtClean="0">
                <a:solidFill>
                  <a:schemeClr val="tx1"/>
                </a:solidFill>
                <a:effectLst/>
                <a:latin typeface="+mn-lt"/>
                <a:ea typeface="+mn-ea"/>
                <a:cs typeface="+mn-cs"/>
              </a:rPr>
              <a:t>的得分（</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）区间，可以简单的理解为红色的线表示有较好的比对结果；</a:t>
            </a:r>
          </a:p>
          <a:p>
            <a:pPr fontAlgn="base"/>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每一条线段代表一个</a:t>
            </a:r>
            <a:r>
              <a:rPr lang="en-US" altLang="zh-CN" sz="1200" b="0" i="0" kern="1200" dirty="0" smtClean="0">
                <a:solidFill>
                  <a:schemeClr val="tx1"/>
                </a:solidFill>
                <a:effectLst/>
                <a:latin typeface="+mn-lt"/>
                <a:ea typeface="+mn-ea"/>
                <a:cs typeface="+mn-cs"/>
              </a:rPr>
              <a:t>hit</a:t>
            </a:r>
            <a:r>
              <a:rPr lang="zh-CN" altLang="en-US" sz="1200" b="0" i="0" kern="1200" dirty="0" smtClean="0">
                <a:solidFill>
                  <a:schemeClr val="tx1"/>
                </a:solidFill>
                <a:effectLst/>
                <a:latin typeface="+mn-lt"/>
                <a:ea typeface="+mn-ea"/>
                <a:cs typeface="+mn-cs"/>
              </a:rPr>
              <a:t>，在线段上点击，会链接到该</a:t>
            </a:r>
            <a:r>
              <a:rPr lang="en-US" altLang="zh-CN" sz="1200" b="0" i="0" kern="1200" dirty="0" smtClean="0">
                <a:solidFill>
                  <a:schemeClr val="tx1"/>
                </a:solidFill>
                <a:effectLst/>
                <a:latin typeface="+mn-lt"/>
                <a:ea typeface="+mn-ea"/>
                <a:cs typeface="+mn-cs"/>
              </a:rPr>
              <a:t>hit</a:t>
            </a:r>
            <a:r>
              <a:rPr lang="zh-CN" altLang="en-US" sz="1200" b="0" i="0" kern="1200" dirty="0" smtClean="0">
                <a:solidFill>
                  <a:schemeClr val="tx1"/>
                </a:solidFill>
                <a:effectLst/>
                <a:latin typeface="+mn-lt"/>
                <a:ea typeface="+mn-ea"/>
                <a:cs typeface="+mn-cs"/>
              </a:rPr>
              <a:t>详细的比对信息部分。</a:t>
            </a:r>
          </a:p>
          <a:p>
            <a:endParaRPr lang="zh-CN" altLang="en-US" dirty="0"/>
          </a:p>
        </p:txBody>
      </p:sp>
      <p:sp>
        <p:nvSpPr>
          <p:cNvPr id="4" name="灯片编号占位符 3"/>
          <p:cNvSpPr>
            <a:spLocks noGrp="1"/>
          </p:cNvSpPr>
          <p:nvPr>
            <p:ph type="sldNum" sz="quarter" idx="10"/>
          </p:nvPr>
        </p:nvSpPr>
        <p:spPr/>
        <p:txBody>
          <a:bodyPr/>
          <a:lstStyle/>
          <a:p>
            <a:fld id="{CA0934E8-7AB5-4506-A9F2-8E1252AF92AD}" type="slidenum">
              <a:rPr lang="zh-CN" altLang="en-US" smtClean="0"/>
              <a:pPr/>
              <a:t>41</a:t>
            </a:fld>
            <a:endParaRPr lang="zh-CN" altLang="en-US"/>
          </a:p>
        </p:txBody>
      </p:sp>
    </p:spTree>
    <p:extLst>
      <p:ext uri="{BB962C8B-B14F-4D97-AF65-F5344CB8AC3E}">
        <p14:creationId xmlns:p14="http://schemas.microsoft.com/office/powerpoint/2010/main" xmlns="" val="13012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A57F82F-F44E-4E73-9706-F388E29B6602}" type="slidenum">
              <a:rPr lang="en-US" altLang="zh-CN" smtClean="0"/>
              <a:pPr/>
              <a:t>42</a:t>
            </a:fld>
            <a:endParaRPr lang="en-US" altLang="zh-CN" smtClean="0"/>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pPr eaLnBrk="1" hangingPunct="1"/>
            <a:endParaRPr lang="zh-CN" altLang="en-US" smtClean="0"/>
          </a:p>
        </p:txBody>
      </p:sp>
      <p:sp>
        <p:nvSpPr>
          <p:cNvPr id="59396" name="灯片编号占位符 3"/>
          <p:cNvSpPr>
            <a:spLocks noGrp="1"/>
          </p:cNvSpPr>
          <p:nvPr>
            <p:ph type="sldNum" sz="quarter" idx="5"/>
          </p:nvPr>
        </p:nvSpPr>
        <p:spPr>
          <a:noFill/>
        </p:spPr>
        <p:txBody>
          <a:bodyPr/>
          <a:lstStyle/>
          <a:p>
            <a:fld id="{CF0ED1D2-F118-4615-9D13-80B413B9C2AB}" type="slidenum">
              <a:rPr lang="zh-CN" altLang="en-US" smtClean="0"/>
              <a:pPr/>
              <a:t>53</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934E8-7AB5-4506-A9F2-8E1252AF92AD}" type="slidenum">
              <a:rPr lang="zh-CN" altLang="en-US" smtClean="0"/>
              <a:pPr/>
              <a:t>65</a:t>
            </a:fld>
            <a:endParaRPr lang="zh-CN" altLang="en-US"/>
          </a:p>
        </p:txBody>
      </p:sp>
    </p:spTree>
    <p:extLst>
      <p:ext uri="{BB962C8B-B14F-4D97-AF65-F5344CB8AC3E}">
        <p14:creationId xmlns:p14="http://schemas.microsoft.com/office/powerpoint/2010/main" xmlns="" val="297177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831949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2833879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3114402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04795673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5948497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8933727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6818254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204479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4345800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4445626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1268246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676400"/>
            <a:ext cx="7772400" cy="4114800"/>
          </a:xfrm>
        </p:spPr>
        <p:txBody>
          <a:bodyPr rtlCol="0">
            <a:normAutofit/>
          </a:bodyPr>
          <a:lstStyle/>
          <a:p>
            <a:pPr lvl="0"/>
            <a:endParaRPr lang="zh-CN" altLang="en-US" noProof="0" smtClean="0"/>
          </a:p>
        </p:txBody>
      </p:sp>
      <p:sp>
        <p:nvSpPr>
          <p:cNvPr id="4" name="日期占位符 3"/>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pPr>
              <a:defRPr/>
            </a:pPr>
            <a:fld id="{77E443C6-F09B-45A1-8E7D-70C406737814}" type="slidenum">
              <a:rPr lang="zh-CN" altLang="en-US"/>
              <a:pPr>
                <a:defRPr/>
              </a:pPr>
              <a:t>‹#›</a:t>
            </a:fld>
            <a:endParaRPr lang="en-US" altLang="zh-CN"/>
          </a:p>
        </p:txBody>
      </p:sp>
    </p:spTree>
    <p:extLst>
      <p:ext uri="{BB962C8B-B14F-4D97-AF65-F5344CB8AC3E}">
        <p14:creationId xmlns:p14="http://schemas.microsoft.com/office/powerpoint/2010/main" xmlns="" val="203799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2018/6/4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91978738"/>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baike.baidu.com/view/117213.htm" TargetMode="External"/><Relationship Id="rId2" Type="http://schemas.openxmlformats.org/officeDocument/2006/relationships/image" Target="../media/image1.jpeg"/><Relationship Id="rId1" Type="http://schemas.openxmlformats.org/officeDocument/2006/relationships/slideLayout" Target="../slideLayouts/slideLayout17.xml"/><Relationship Id="rId4" Type="http://schemas.openxmlformats.org/officeDocument/2006/relationships/hyperlink" Target="http://baike.baidu.com/view/15155.ht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ebi.ac.uk/Tools/clustalw2/index.htm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ftp://ftp.ncbi.nlm.nih.gov/blast/" TargetMode="External"/><Relationship Id="rId2" Type="http://schemas.openxmlformats.org/officeDocument/2006/relationships/hyperlink" Target="http://blast.ncbi.nlm.nih.gov/Blast.cgi" TargetMode="Externa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hyperlink" Target="http://flybase.org/blast/" TargetMode="External"/><Relationship Id="rId4" Type="http://schemas.openxmlformats.org/officeDocument/2006/relationships/hyperlink" Target="http://www.ebi.ac.uk/Tools/sss/ncbiblas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tp://ftp.ncbi.nlm.nih.gov/blast/executables/"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ftp://hgdownload.cse.ucsc.edu/admin/exe/linux.x86_64/blat/"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hyperlink" Target="http://genome.ucsc.edu/cgi-bin/hgBlat?hgsid=431136285_9I70GjFDgpxmicGfzZLzXzZQvQLN&amp;command=start" TargetMode="External"/><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soap.genomics.org.cn/"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ourceforge.net/projects/bio-bwa/files/"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02759"/>
            <a:ext cx="7772400" cy="1470025"/>
          </a:xfrm>
        </p:spPr>
        <p:txBody>
          <a:bodyPr>
            <a:normAutofit/>
          </a:bodyPr>
          <a:lstStyle/>
          <a:p>
            <a:pPr algn="l"/>
            <a:r>
              <a:rPr lang="zh-CN" altLang="en-US" sz="4800" b="1" dirty="0">
                <a:solidFill>
                  <a:srgbClr val="FF0000"/>
                </a:solidFill>
                <a:latin typeface="华文楷体" pitchFamily="2" charset="-122"/>
                <a:ea typeface="华文楷体" pitchFamily="2" charset="-122"/>
              </a:rPr>
              <a:t>序列比</a:t>
            </a:r>
            <a:r>
              <a:rPr lang="zh-CN" altLang="en-US" sz="4800" b="1" dirty="0" smtClean="0">
                <a:solidFill>
                  <a:srgbClr val="FF0000"/>
                </a:solidFill>
                <a:latin typeface="华文楷体" pitchFamily="2" charset="-122"/>
                <a:ea typeface="华文楷体" pitchFamily="2" charset="-122"/>
              </a:rPr>
              <a:t>对</a:t>
            </a:r>
            <a:endParaRPr lang="zh-CN" altLang="en-US" sz="4800" b="1" dirty="0">
              <a:solidFill>
                <a:srgbClr val="FF0000"/>
              </a:solidFill>
              <a:latin typeface="华文楷体" pitchFamily="2" charset="-122"/>
              <a:ea typeface="华文楷体" pitchFamily="2" charset="-122"/>
            </a:endParaRPr>
          </a:p>
        </p:txBody>
      </p:sp>
      <p:cxnSp>
        <p:nvCxnSpPr>
          <p:cNvPr id="5" name="直接连接符 4"/>
          <p:cNvCxnSpPr/>
          <p:nvPr/>
        </p:nvCxnSpPr>
        <p:spPr>
          <a:xfrm>
            <a:off x="683568" y="2852936"/>
            <a:ext cx="7776864"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标题 1"/>
          <p:cNvSpPr txBox="1">
            <a:spLocks/>
          </p:cNvSpPr>
          <p:nvPr/>
        </p:nvSpPr>
        <p:spPr>
          <a:xfrm>
            <a:off x="3347864" y="5426684"/>
            <a:ext cx="5637212" cy="542925"/>
          </a:xfrm>
          <a:prstGeom prst="rect">
            <a:avLst/>
          </a:prstGeom>
        </p:spPr>
        <p:txBody>
          <a:bodyPr anchor="b"/>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fontAlgn="auto">
              <a:spcAft>
                <a:spcPts val="0"/>
              </a:spcAft>
              <a:defRPr/>
            </a:pPr>
            <a:r>
              <a:rPr lang="zh-CN" altLang="en-US" sz="2800" dirty="0" smtClean="0">
                <a:solidFill>
                  <a:schemeClr val="tx1"/>
                </a:solidFill>
                <a:latin typeface="华文楷体" pitchFamily="2" charset="-122"/>
                <a:ea typeface="华文楷体" pitchFamily="2" charset="-122"/>
              </a:rPr>
              <a:t>北京德易东方转化医学研究中心</a:t>
            </a:r>
            <a:endParaRPr lang="zh-CN" altLang="en-US" sz="2800" dirty="0">
              <a:solidFill>
                <a:schemeClr val="tx1"/>
              </a:solidFill>
              <a:latin typeface="华文楷体" pitchFamily="2" charset="-122"/>
              <a:ea typeface="华文楷体" pitchFamily="2" charset="-122"/>
            </a:endParaRPr>
          </a:p>
        </p:txBody>
      </p:sp>
      <p:sp>
        <p:nvSpPr>
          <p:cNvPr id="7" name="标题 1"/>
          <p:cNvSpPr txBox="1">
            <a:spLocks/>
          </p:cNvSpPr>
          <p:nvPr/>
        </p:nvSpPr>
        <p:spPr>
          <a:xfrm>
            <a:off x="3063302" y="6143644"/>
            <a:ext cx="6045202" cy="400049"/>
          </a:xfrm>
          <a:prstGeom prst="rect">
            <a:avLst/>
          </a:prstGeom>
        </p:spPr>
        <p:txBody>
          <a:bodyPr anchor="b"/>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fontAlgn="auto">
              <a:spcAft>
                <a:spcPts val="0"/>
              </a:spcAft>
              <a:defRPr/>
            </a:pPr>
            <a:r>
              <a:rPr lang="en-US" altLang="zh-CN" sz="1800" cap="none" dirty="0">
                <a:solidFill>
                  <a:schemeClr val="tx1"/>
                </a:solidFill>
                <a:latin typeface="华文楷体" pitchFamily="2" charset="-122"/>
                <a:ea typeface="华文楷体" pitchFamily="2" charset="-122"/>
              </a:rPr>
              <a:t>Joy Orient Translational Medicine </a:t>
            </a:r>
            <a:r>
              <a:rPr lang="en-US" altLang="zh-CN" sz="1800" cap="none" dirty="0" smtClean="0">
                <a:solidFill>
                  <a:schemeClr val="tx1"/>
                </a:solidFill>
                <a:latin typeface="华文楷体" pitchFamily="2" charset="-122"/>
                <a:ea typeface="华文楷体" pitchFamily="2" charset="-122"/>
              </a:rPr>
              <a:t>Research </a:t>
            </a:r>
            <a:r>
              <a:rPr lang="en-US" altLang="zh-CN" sz="1800" cap="none" dirty="0">
                <a:solidFill>
                  <a:schemeClr val="tx1"/>
                </a:solidFill>
                <a:latin typeface="华文楷体" pitchFamily="2" charset="-122"/>
                <a:ea typeface="华文楷体" pitchFamily="2" charset="-122"/>
              </a:rPr>
              <a:t>Center Co. Ltd</a:t>
            </a:r>
            <a:r>
              <a:rPr lang="en-US" altLang="zh-CN" sz="1800" cap="none" dirty="0" smtClean="0">
                <a:solidFill>
                  <a:schemeClr val="tx1"/>
                </a:solidFill>
                <a:latin typeface="华文楷体" pitchFamily="2" charset="-122"/>
                <a:ea typeface="华文楷体" pitchFamily="2" charset="-122"/>
              </a:rPr>
              <a:t>.</a:t>
            </a:r>
            <a:endParaRPr lang="zh-CN" altLang="en-US" sz="18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xmlns="" val="20602313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0"/>
          <p:cNvSpPr>
            <a:spLocks noGrp="1"/>
          </p:cNvSpPr>
          <p:nvPr>
            <p:ph type="title"/>
          </p:nvPr>
        </p:nvSpPr>
        <p:spPr>
          <a:xfrm>
            <a:off x="401638" y="299578"/>
            <a:ext cx="8229600" cy="1143000"/>
          </a:xfrm>
        </p:spPr>
        <p:txBody>
          <a:bodyPr/>
          <a:lstStyle/>
          <a:p>
            <a:r>
              <a:rPr lang="zh-CN" altLang="en-US" b="1" dirty="0" smtClean="0">
                <a:latin typeface="华文楷体" pitchFamily="2" charset="-122"/>
                <a:ea typeface="华文楷体" pitchFamily="2" charset="-122"/>
              </a:rPr>
              <a:t>回溯找到最佳路径</a:t>
            </a:r>
          </a:p>
        </p:txBody>
      </p:sp>
      <p:grpSp>
        <p:nvGrpSpPr>
          <p:cNvPr id="9219" name="Group 3"/>
          <p:cNvGrpSpPr>
            <a:grpSpLocks/>
          </p:cNvGrpSpPr>
          <p:nvPr/>
        </p:nvGrpSpPr>
        <p:grpSpPr bwMode="auto">
          <a:xfrm>
            <a:off x="611188" y="2011363"/>
            <a:ext cx="7543800" cy="3048000"/>
            <a:chOff x="0" y="0"/>
            <a:chExt cx="2644" cy="633"/>
          </a:xfrm>
        </p:grpSpPr>
        <p:sp>
          <p:nvSpPr>
            <p:cNvPr id="9335"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9336"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graphicFrame>
        <p:nvGraphicFramePr>
          <p:cNvPr id="16" name="Group 88"/>
          <p:cNvGraphicFramePr>
            <a:graphicFrameLocks noGrp="1"/>
          </p:cNvGraphicFramePr>
          <p:nvPr>
            <p:extLst>
              <p:ext uri="{D42A27DB-BD31-4B8C-83A1-F6EECF244321}">
                <p14:modId xmlns:p14="http://schemas.microsoft.com/office/powerpoint/2010/main" xmlns="" val="3868239334"/>
              </p:ext>
            </p:extLst>
          </p:nvPr>
        </p:nvGraphicFramePr>
        <p:xfrm>
          <a:off x="712965" y="1435627"/>
          <a:ext cx="7086600" cy="5214940"/>
        </p:xfrm>
        <a:graphic>
          <a:graphicData uri="http://schemas.openxmlformats.org/drawingml/2006/table">
            <a:tbl>
              <a:tblPr/>
              <a:tblGrid>
                <a:gridCol w="1771650"/>
                <a:gridCol w="885825"/>
                <a:gridCol w="885825"/>
                <a:gridCol w="885825"/>
                <a:gridCol w="885825"/>
                <a:gridCol w="885825"/>
                <a:gridCol w="885825"/>
              </a:tblGrid>
              <a:tr h="1184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rPr>
                        <a:t>j</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Times New Roman" pitchFamily="18" charset="0"/>
                          <a:ea typeface="宋体" pitchFamily="2" charset="-122"/>
                        </a:rPr>
                        <a:t>i</a:t>
                      </a:r>
                      <a:endPar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  1        </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  2        </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  3        </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  4        </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  5        </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  6        </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97" name="Line 165"/>
          <p:cNvSpPr>
            <a:spLocks noChangeShapeType="1"/>
          </p:cNvSpPr>
          <p:nvPr/>
        </p:nvSpPr>
        <p:spPr bwMode="auto">
          <a:xfrm>
            <a:off x="1011238" y="1428750"/>
            <a:ext cx="1752600" cy="1143000"/>
          </a:xfrm>
          <a:prstGeom prst="line">
            <a:avLst/>
          </a:prstGeom>
          <a:noFill/>
          <a:ln w="9525">
            <a:solidFill>
              <a:schemeClr val="tx1"/>
            </a:solidFill>
            <a:round/>
            <a:headEnd/>
            <a:tailEnd/>
          </a:ln>
        </p:spPr>
        <p:txBody>
          <a:bodyPr wrap="none"/>
          <a:lstStyle/>
          <a:p>
            <a:endParaRPr lang="zh-CN" altLang="en-US"/>
          </a:p>
        </p:txBody>
      </p:sp>
      <p:grpSp>
        <p:nvGrpSpPr>
          <p:cNvPr id="3" name="Group 166"/>
          <p:cNvGrpSpPr>
            <a:grpSpLocks/>
          </p:cNvGrpSpPr>
          <p:nvPr/>
        </p:nvGrpSpPr>
        <p:grpSpPr bwMode="auto">
          <a:xfrm>
            <a:off x="2763838" y="2647950"/>
            <a:ext cx="4762500" cy="3962400"/>
            <a:chOff x="2136" y="1200"/>
            <a:chExt cx="3000" cy="2496"/>
          </a:xfrm>
        </p:grpSpPr>
        <p:grpSp>
          <p:nvGrpSpPr>
            <p:cNvPr id="9301" name="Group 167"/>
            <p:cNvGrpSpPr>
              <a:grpSpLocks/>
            </p:cNvGrpSpPr>
            <p:nvPr/>
          </p:nvGrpSpPr>
          <p:grpSpPr bwMode="auto">
            <a:xfrm>
              <a:off x="2136" y="1200"/>
              <a:ext cx="3000" cy="2496"/>
              <a:chOff x="2136" y="1200"/>
              <a:chExt cx="3000" cy="2496"/>
            </a:xfrm>
          </p:grpSpPr>
          <p:sp>
            <p:nvSpPr>
              <p:cNvPr id="9305" name="Line 168"/>
              <p:cNvSpPr>
                <a:spLocks noChangeShapeType="1"/>
              </p:cNvSpPr>
              <p:nvPr/>
            </p:nvSpPr>
            <p:spPr bwMode="auto">
              <a:xfrm flipH="1">
                <a:off x="4560" y="3552"/>
                <a:ext cx="336" cy="0"/>
              </a:xfrm>
              <a:prstGeom prst="line">
                <a:avLst/>
              </a:prstGeom>
              <a:noFill/>
              <a:ln w="38100">
                <a:solidFill>
                  <a:srgbClr val="FF3300"/>
                </a:solidFill>
                <a:round/>
                <a:headEnd/>
                <a:tailEnd type="triangle" w="med" len="med"/>
              </a:ln>
            </p:spPr>
            <p:txBody>
              <a:bodyPr wrap="none"/>
              <a:lstStyle/>
              <a:p>
                <a:endParaRPr lang="zh-CN" altLang="en-US"/>
              </a:p>
            </p:txBody>
          </p:sp>
          <p:grpSp>
            <p:nvGrpSpPr>
              <p:cNvPr id="9306" name="Group 169"/>
              <p:cNvGrpSpPr>
                <a:grpSpLocks/>
              </p:cNvGrpSpPr>
              <p:nvPr/>
            </p:nvGrpSpPr>
            <p:grpSpPr bwMode="auto">
              <a:xfrm>
                <a:off x="2136" y="1200"/>
                <a:ext cx="3000" cy="2496"/>
                <a:chOff x="2136" y="1200"/>
                <a:chExt cx="3000" cy="2496"/>
              </a:xfrm>
            </p:grpSpPr>
            <p:grpSp>
              <p:nvGrpSpPr>
                <p:cNvPr id="9307" name="Group 170"/>
                <p:cNvGrpSpPr>
                  <a:grpSpLocks/>
                </p:cNvGrpSpPr>
                <p:nvPr/>
              </p:nvGrpSpPr>
              <p:grpSpPr bwMode="auto">
                <a:xfrm>
                  <a:off x="2136" y="1200"/>
                  <a:ext cx="3000" cy="2496"/>
                  <a:chOff x="2136" y="1200"/>
                  <a:chExt cx="3000" cy="2496"/>
                </a:xfrm>
              </p:grpSpPr>
              <p:sp>
                <p:nvSpPr>
                  <p:cNvPr id="9321" name="Oval 171"/>
                  <p:cNvSpPr>
                    <a:spLocks noChangeArrowheads="1"/>
                  </p:cNvSpPr>
                  <p:nvPr/>
                </p:nvSpPr>
                <p:spPr bwMode="auto">
                  <a:xfrm>
                    <a:off x="4944" y="3408"/>
                    <a:ext cx="192" cy="240"/>
                  </a:xfrm>
                  <a:prstGeom prst="ellipse">
                    <a:avLst/>
                  </a:prstGeom>
                  <a:noFill/>
                  <a:ln w="38100">
                    <a:solidFill>
                      <a:srgbClr val="FF3300"/>
                    </a:solidFill>
                    <a:round/>
                    <a:headEnd/>
                    <a:tailEnd/>
                  </a:ln>
                </p:spPr>
                <p:txBody>
                  <a:bodyPr wrap="none" anchor="ctr"/>
                  <a:lstStyle/>
                  <a:p>
                    <a:endParaRPr lang="zh-CN" altLang="en-US"/>
                  </a:p>
                </p:txBody>
              </p:sp>
              <p:sp>
                <p:nvSpPr>
                  <p:cNvPr id="9322" name="Oval 172"/>
                  <p:cNvSpPr>
                    <a:spLocks noChangeArrowheads="1"/>
                  </p:cNvSpPr>
                  <p:nvPr/>
                </p:nvSpPr>
                <p:spPr bwMode="auto">
                  <a:xfrm>
                    <a:off x="4944" y="3024"/>
                    <a:ext cx="192" cy="288"/>
                  </a:xfrm>
                  <a:prstGeom prst="ellipse">
                    <a:avLst/>
                  </a:prstGeom>
                  <a:noFill/>
                  <a:ln w="38100">
                    <a:solidFill>
                      <a:srgbClr val="FF3300"/>
                    </a:solidFill>
                    <a:round/>
                    <a:headEnd/>
                    <a:tailEnd/>
                  </a:ln>
                </p:spPr>
                <p:txBody>
                  <a:bodyPr wrap="none" anchor="ctr"/>
                  <a:lstStyle/>
                  <a:p>
                    <a:endParaRPr lang="zh-CN" altLang="en-US"/>
                  </a:p>
                </p:txBody>
              </p:sp>
              <p:sp>
                <p:nvSpPr>
                  <p:cNvPr id="9323" name="Oval 173"/>
                  <p:cNvSpPr>
                    <a:spLocks noChangeArrowheads="1"/>
                  </p:cNvSpPr>
                  <p:nvPr/>
                </p:nvSpPr>
                <p:spPr bwMode="auto">
                  <a:xfrm>
                    <a:off x="4368" y="3408"/>
                    <a:ext cx="192" cy="288"/>
                  </a:xfrm>
                  <a:prstGeom prst="ellipse">
                    <a:avLst/>
                  </a:prstGeom>
                  <a:noFill/>
                  <a:ln w="38100">
                    <a:solidFill>
                      <a:srgbClr val="FF3300"/>
                    </a:solidFill>
                    <a:round/>
                    <a:headEnd/>
                    <a:tailEnd/>
                  </a:ln>
                </p:spPr>
                <p:txBody>
                  <a:bodyPr wrap="none" anchor="ctr"/>
                  <a:lstStyle/>
                  <a:p>
                    <a:endParaRPr lang="zh-CN" altLang="en-US"/>
                  </a:p>
                </p:txBody>
              </p:sp>
              <p:sp>
                <p:nvSpPr>
                  <p:cNvPr id="9324" name="Oval 174"/>
                  <p:cNvSpPr>
                    <a:spLocks noChangeArrowheads="1"/>
                  </p:cNvSpPr>
                  <p:nvPr/>
                </p:nvSpPr>
                <p:spPr bwMode="auto">
                  <a:xfrm>
                    <a:off x="4380" y="2688"/>
                    <a:ext cx="192" cy="288"/>
                  </a:xfrm>
                  <a:prstGeom prst="ellipse">
                    <a:avLst/>
                  </a:prstGeom>
                  <a:noFill/>
                  <a:ln w="38100">
                    <a:solidFill>
                      <a:srgbClr val="FF3300"/>
                    </a:solidFill>
                    <a:round/>
                    <a:headEnd/>
                    <a:tailEnd/>
                  </a:ln>
                </p:spPr>
                <p:txBody>
                  <a:bodyPr wrap="none" anchor="ctr"/>
                  <a:lstStyle/>
                  <a:p>
                    <a:endParaRPr lang="zh-CN" altLang="en-US"/>
                  </a:p>
                </p:txBody>
              </p:sp>
              <p:sp>
                <p:nvSpPr>
                  <p:cNvPr id="9325" name="Oval 175"/>
                  <p:cNvSpPr>
                    <a:spLocks noChangeArrowheads="1"/>
                  </p:cNvSpPr>
                  <p:nvPr/>
                </p:nvSpPr>
                <p:spPr bwMode="auto">
                  <a:xfrm>
                    <a:off x="3828" y="3036"/>
                    <a:ext cx="192" cy="288"/>
                  </a:xfrm>
                  <a:prstGeom prst="ellipse">
                    <a:avLst/>
                  </a:prstGeom>
                  <a:noFill/>
                  <a:ln w="38100">
                    <a:solidFill>
                      <a:srgbClr val="FF3300"/>
                    </a:solidFill>
                    <a:round/>
                    <a:headEnd/>
                    <a:tailEnd/>
                  </a:ln>
                </p:spPr>
                <p:txBody>
                  <a:bodyPr wrap="none" anchor="ctr"/>
                  <a:lstStyle/>
                  <a:p>
                    <a:endParaRPr lang="zh-CN" altLang="en-US"/>
                  </a:p>
                </p:txBody>
              </p:sp>
              <p:sp>
                <p:nvSpPr>
                  <p:cNvPr id="9326" name="Oval 176"/>
                  <p:cNvSpPr>
                    <a:spLocks noChangeArrowheads="1"/>
                  </p:cNvSpPr>
                  <p:nvPr/>
                </p:nvSpPr>
                <p:spPr bwMode="auto">
                  <a:xfrm>
                    <a:off x="4380" y="2304"/>
                    <a:ext cx="192" cy="288"/>
                  </a:xfrm>
                  <a:prstGeom prst="ellipse">
                    <a:avLst/>
                  </a:prstGeom>
                  <a:noFill/>
                  <a:ln w="38100">
                    <a:solidFill>
                      <a:srgbClr val="FF3300"/>
                    </a:solidFill>
                    <a:round/>
                    <a:headEnd/>
                    <a:tailEnd/>
                  </a:ln>
                </p:spPr>
                <p:txBody>
                  <a:bodyPr wrap="none" anchor="ctr"/>
                  <a:lstStyle/>
                  <a:p>
                    <a:endParaRPr lang="zh-CN" altLang="en-US"/>
                  </a:p>
                </p:txBody>
              </p:sp>
              <p:sp>
                <p:nvSpPr>
                  <p:cNvPr id="9327" name="Oval 177"/>
                  <p:cNvSpPr>
                    <a:spLocks noChangeArrowheads="1"/>
                  </p:cNvSpPr>
                  <p:nvPr/>
                </p:nvSpPr>
                <p:spPr bwMode="auto">
                  <a:xfrm>
                    <a:off x="3828" y="1920"/>
                    <a:ext cx="192" cy="288"/>
                  </a:xfrm>
                  <a:prstGeom prst="ellipse">
                    <a:avLst/>
                  </a:prstGeom>
                  <a:noFill/>
                  <a:ln w="38100">
                    <a:solidFill>
                      <a:srgbClr val="FF3300"/>
                    </a:solidFill>
                    <a:round/>
                    <a:headEnd/>
                    <a:tailEnd/>
                  </a:ln>
                </p:spPr>
                <p:txBody>
                  <a:bodyPr wrap="none" anchor="ctr"/>
                  <a:lstStyle/>
                  <a:p>
                    <a:endParaRPr lang="zh-CN" altLang="en-US"/>
                  </a:p>
                </p:txBody>
              </p:sp>
              <p:sp>
                <p:nvSpPr>
                  <p:cNvPr id="9328" name="Oval 178"/>
                  <p:cNvSpPr>
                    <a:spLocks noChangeArrowheads="1"/>
                  </p:cNvSpPr>
                  <p:nvPr/>
                </p:nvSpPr>
                <p:spPr bwMode="auto">
                  <a:xfrm>
                    <a:off x="3264" y="1584"/>
                    <a:ext cx="192" cy="288"/>
                  </a:xfrm>
                  <a:prstGeom prst="ellipse">
                    <a:avLst/>
                  </a:prstGeom>
                  <a:noFill/>
                  <a:ln w="38100">
                    <a:solidFill>
                      <a:srgbClr val="FF3300"/>
                    </a:solidFill>
                    <a:round/>
                    <a:headEnd/>
                    <a:tailEnd/>
                  </a:ln>
                </p:spPr>
                <p:txBody>
                  <a:bodyPr wrap="none" anchor="ctr"/>
                  <a:lstStyle/>
                  <a:p>
                    <a:endParaRPr lang="zh-CN" altLang="en-US"/>
                  </a:p>
                </p:txBody>
              </p:sp>
              <p:sp>
                <p:nvSpPr>
                  <p:cNvPr id="9329" name="Oval 179"/>
                  <p:cNvSpPr>
                    <a:spLocks noChangeArrowheads="1"/>
                  </p:cNvSpPr>
                  <p:nvPr/>
                </p:nvSpPr>
                <p:spPr bwMode="auto">
                  <a:xfrm>
                    <a:off x="2712" y="1200"/>
                    <a:ext cx="192" cy="288"/>
                  </a:xfrm>
                  <a:prstGeom prst="ellipse">
                    <a:avLst/>
                  </a:prstGeom>
                  <a:noFill/>
                  <a:ln w="38100">
                    <a:solidFill>
                      <a:srgbClr val="FF3300"/>
                    </a:solidFill>
                    <a:round/>
                    <a:headEnd/>
                    <a:tailEnd/>
                  </a:ln>
                </p:spPr>
                <p:txBody>
                  <a:bodyPr wrap="none" anchor="ctr"/>
                  <a:lstStyle/>
                  <a:p>
                    <a:endParaRPr lang="zh-CN" altLang="en-US"/>
                  </a:p>
                </p:txBody>
              </p:sp>
              <p:sp>
                <p:nvSpPr>
                  <p:cNvPr id="9330" name="Oval 180"/>
                  <p:cNvSpPr>
                    <a:spLocks noChangeArrowheads="1"/>
                  </p:cNvSpPr>
                  <p:nvPr/>
                </p:nvSpPr>
                <p:spPr bwMode="auto">
                  <a:xfrm>
                    <a:off x="2136" y="1200"/>
                    <a:ext cx="192" cy="288"/>
                  </a:xfrm>
                  <a:prstGeom prst="ellipse">
                    <a:avLst/>
                  </a:prstGeom>
                  <a:noFill/>
                  <a:ln w="38100">
                    <a:solidFill>
                      <a:srgbClr val="FF3300"/>
                    </a:solidFill>
                    <a:round/>
                    <a:headEnd/>
                    <a:tailEnd/>
                  </a:ln>
                </p:spPr>
                <p:txBody>
                  <a:bodyPr wrap="none" anchor="ctr"/>
                  <a:lstStyle/>
                  <a:p>
                    <a:endParaRPr lang="zh-CN" altLang="en-US"/>
                  </a:p>
                </p:txBody>
              </p:sp>
              <p:sp>
                <p:nvSpPr>
                  <p:cNvPr id="9331" name="Oval 181"/>
                  <p:cNvSpPr>
                    <a:spLocks noChangeArrowheads="1"/>
                  </p:cNvSpPr>
                  <p:nvPr/>
                </p:nvSpPr>
                <p:spPr bwMode="auto">
                  <a:xfrm>
                    <a:off x="3264" y="2688"/>
                    <a:ext cx="192" cy="288"/>
                  </a:xfrm>
                  <a:prstGeom prst="ellipse">
                    <a:avLst/>
                  </a:prstGeom>
                  <a:noFill/>
                  <a:ln w="38100">
                    <a:solidFill>
                      <a:srgbClr val="FF3300"/>
                    </a:solidFill>
                    <a:round/>
                    <a:headEnd/>
                    <a:tailEnd/>
                  </a:ln>
                </p:spPr>
                <p:txBody>
                  <a:bodyPr wrap="none" anchor="ctr"/>
                  <a:lstStyle/>
                  <a:p>
                    <a:endParaRPr lang="zh-CN" altLang="en-US"/>
                  </a:p>
                </p:txBody>
              </p:sp>
              <p:sp>
                <p:nvSpPr>
                  <p:cNvPr id="9332" name="Oval 182"/>
                  <p:cNvSpPr>
                    <a:spLocks noChangeArrowheads="1"/>
                  </p:cNvSpPr>
                  <p:nvPr/>
                </p:nvSpPr>
                <p:spPr bwMode="auto">
                  <a:xfrm>
                    <a:off x="2712" y="2304"/>
                    <a:ext cx="192" cy="288"/>
                  </a:xfrm>
                  <a:prstGeom prst="ellipse">
                    <a:avLst/>
                  </a:prstGeom>
                  <a:noFill/>
                  <a:ln w="38100">
                    <a:solidFill>
                      <a:srgbClr val="FF3300"/>
                    </a:solidFill>
                    <a:round/>
                    <a:headEnd/>
                    <a:tailEnd/>
                  </a:ln>
                </p:spPr>
                <p:txBody>
                  <a:bodyPr wrap="none" anchor="ctr"/>
                  <a:lstStyle/>
                  <a:p>
                    <a:endParaRPr lang="zh-CN" altLang="en-US"/>
                  </a:p>
                </p:txBody>
              </p:sp>
              <p:sp>
                <p:nvSpPr>
                  <p:cNvPr id="9333" name="Oval 183"/>
                  <p:cNvSpPr>
                    <a:spLocks noChangeArrowheads="1"/>
                  </p:cNvSpPr>
                  <p:nvPr/>
                </p:nvSpPr>
                <p:spPr bwMode="auto">
                  <a:xfrm>
                    <a:off x="2688" y="1920"/>
                    <a:ext cx="192" cy="288"/>
                  </a:xfrm>
                  <a:prstGeom prst="ellipse">
                    <a:avLst/>
                  </a:prstGeom>
                  <a:noFill/>
                  <a:ln w="38100">
                    <a:solidFill>
                      <a:srgbClr val="FF3300"/>
                    </a:solidFill>
                    <a:round/>
                    <a:headEnd/>
                    <a:tailEnd/>
                  </a:ln>
                </p:spPr>
                <p:txBody>
                  <a:bodyPr wrap="none" anchor="ctr"/>
                  <a:lstStyle/>
                  <a:p>
                    <a:endParaRPr lang="zh-CN" altLang="en-US"/>
                  </a:p>
                </p:txBody>
              </p:sp>
              <p:sp>
                <p:nvSpPr>
                  <p:cNvPr id="9334" name="Oval 184"/>
                  <p:cNvSpPr>
                    <a:spLocks noChangeArrowheads="1"/>
                  </p:cNvSpPr>
                  <p:nvPr/>
                </p:nvSpPr>
                <p:spPr bwMode="auto">
                  <a:xfrm>
                    <a:off x="2160" y="1584"/>
                    <a:ext cx="192" cy="288"/>
                  </a:xfrm>
                  <a:prstGeom prst="ellipse">
                    <a:avLst/>
                  </a:prstGeom>
                  <a:noFill/>
                  <a:ln w="38100">
                    <a:solidFill>
                      <a:srgbClr val="FF3300"/>
                    </a:solidFill>
                    <a:round/>
                    <a:headEnd/>
                    <a:tailEnd/>
                  </a:ln>
                </p:spPr>
                <p:txBody>
                  <a:bodyPr wrap="none" anchor="ctr"/>
                  <a:lstStyle/>
                  <a:p>
                    <a:endParaRPr lang="zh-CN" altLang="en-US"/>
                  </a:p>
                </p:txBody>
              </p:sp>
            </p:grpSp>
            <p:sp>
              <p:nvSpPr>
                <p:cNvPr id="9308" name="Line 185"/>
                <p:cNvSpPr>
                  <a:spLocks noChangeShapeType="1"/>
                </p:cNvSpPr>
                <p:nvPr/>
              </p:nvSpPr>
              <p:spPr bwMode="auto">
                <a:xfrm flipV="1">
                  <a:off x="5040" y="3312"/>
                  <a:ext cx="0" cy="96"/>
                </a:xfrm>
                <a:prstGeom prst="line">
                  <a:avLst/>
                </a:prstGeom>
                <a:noFill/>
                <a:ln w="38100">
                  <a:solidFill>
                    <a:srgbClr val="FF3300"/>
                  </a:solidFill>
                  <a:round/>
                  <a:headEnd/>
                  <a:tailEnd type="triangle" w="med" len="med"/>
                </a:ln>
              </p:spPr>
              <p:txBody>
                <a:bodyPr wrap="none"/>
                <a:lstStyle/>
                <a:p>
                  <a:endParaRPr lang="zh-CN" altLang="en-US"/>
                </a:p>
              </p:txBody>
            </p:sp>
            <p:sp>
              <p:nvSpPr>
                <p:cNvPr id="9309" name="Line 186"/>
                <p:cNvSpPr>
                  <a:spLocks noChangeShapeType="1"/>
                </p:cNvSpPr>
                <p:nvPr/>
              </p:nvSpPr>
              <p:spPr bwMode="auto">
                <a:xfrm flipH="1" flipV="1">
                  <a:off x="4560" y="2880"/>
                  <a:ext cx="432" cy="192"/>
                </a:xfrm>
                <a:prstGeom prst="line">
                  <a:avLst/>
                </a:prstGeom>
                <a:noFill/>
                <a:ln w="38100">
                  <a:solidFill>
                    <a:srgbClr val="FF3300"/>
                  </a:solidFill>
                  <a:round/>
                  <a:headEnd/>
                  <a:tailEnd type="triangle" w="med" len="med"/>
                </a:ln>
              </p:spPr>
              <p:txBody>
                <a:bodyPr wrap="none"/>
                <a:lstStyle/>
                <a:p>
                  <a:endParaRPr lang="zh-CN" altLang="en-US"/>
                </a:p>
              </p:txBody>
            </p:sp>
            <p:sp>
              <p:nvSpPr>
                <p:cNvPr id="9310" name="Line 187"/>
                <p:cNvSpPr>
                  <a:spLocks noChangeShapeType="1"/>
                </p:cNvSpPr>
                <p:nvPr/>
              </p:nvSpPr>
              <p:spPr bwMode="auto">
                <a:xfrm flipH="1" flipV="1">
                  <a:off x="4032" y="3264"/>
                  <a:ext cx="336" cy="240"/>
                </a:xfrm>
                <a:prstGeom prst="line">
                  <a:avLst/>
                </a:prstGeom>
                <a:noFill/>
                <a:ln w="38100">
                  <a:solidFill>
                    <a:srgbClr val="FF3300"/>
                  </a:solidFill>
                  <a:round/>
                  <a:headEnd/>
                  <a:tailEnd type="triangle" w="med" len="med"/>
                </a:ln>
              </p:spPr>
              <p:txBody>
                <a:bodyPr wrap="none"/>
                <a:lstStyle/>
                <a:p>
                  <a:endParaRPr lang="zh-CN" altLang="en-US"/>
                </a:p>
              </p:txBody>
            </p:sp>
            <p:sp>
              <p:nvSpPr>
                <p:cNvPr id="9311" name="Line 188"/>
                <p:cNvSpPr>
                  <a:spLocks noChangeShapeType="1"/>
                </p:cNvSpPr>
                <p:nvPr/>
              </p:nvSpPr>
              <p:spPr bwMode="auto">
                <a:xfrm flipV="1">
                  <a:off x="4464" y="2592"/>
                  <a:ext cx="0" cy="144"/>
                </a:xfrm>
                <a:prstGeom prst="line">
                  <a:avLst/>
                </a:prstGeom>
                <a:noFill/>
                <a:ln w="38100">
                  <a:solidFill>
                    <a:srgbClr val="FF3300"/>
                  </a:solidFill>
                  <a:round/>
                  <a:headEnd/>
                  <a:tailEnd type="triangle" w="med" len="med"/>
                </a:ln>
              </p:spPr>
              <p:txBody>
                <a:bodyPr wrap="none"/>
                <a:lstStyle/>
                <a:p>
                  <a:endParaRPr lang="zh-CN" altLang="en-US"/>
                </a:p>
              </p:txBody>
            </p:sp>
            <p:sp>
              <p:nvSpPr>
                <p:cNvPr id="9312" name="Line 189"/>
                <p:cNvSpPr>
                  <a:spLocks noChangeShapeType="1"/>
                </p:cNvSpPr>
                <p:nvPr/>
              </p:nvSpPr>
              <p:spPr bwMode="auto">
                <a:xfrm flipH="1" flipV="1">
                  <a:off x="3456" y="2880"/>
                  <a:ext cx="384" cy="240"/>
                </a:xfrm>
                <a:prstGeom prst="line">
                  <a:avLst/>
                </a:prstGeom>
                <a:noFill/>
                <a:ln w="38100">
                  <a:solidFill>
                    <a:srgbClr val="FF3300"/>
                  </a:solidFill>
                  <a:round/>
                  <a:headEnd/>
                  <a:tailEnd type="triangle" w="med" len="med"/>
                </a:ln>
              </p:spPr>
              <p:txBody>
                <a:bodyPr wrap="none"/>
                <a:lstStyle/>
                <a:p>
                  <a:endParaRPr lang="zh-CN" altLang="en-US"/>
                </a:p>
              </p:txBody>
            </p:sp>
            <p:sp>
              <p:nvSpPr>
                <p:cNvPr id="9313" name="Line 190"/>
                <p:cNvSpPr>
                  <a:spLocks noChangeShapeType="1"/>
                </p:cNvSpPr>
                <p:nvPr/>
              </p:nvSpPr>
              <p:spPr bwMode="auto">
                <a:xfrm flipH="1" flipV="1">
                  <a:off x="2880" y="2544"/>
                  <a:ext cx="384" cy="192"/>
                </a:xfrm>
                <a:prstGeom prst="line">
                  <a:avLst/>
                </a:prstGeom>
                <a:noFill/>
                <a:ln w="38100">
                  <a:solidFill>
                    <a:srgbClr val="FF3300"/>
                  </a:solidFill>
                  <a:round/>
                  <a:headEnd/>
                  <a:tailEnd type="triangle" w="med" len="med"/>
                </a:ln>
              </p:spPr>
              <p:txBody>
                <a:bodyPr wrap="none"/>
                <a:lstStyle/>
                <a:p>
                  <a:endParaRPr lang="zh-CN" altLang="en-US"/>
                </a:p>
              </p:txBody>
            </p:sp>
            <p:sp>
              <p:nvSpPr>
                <p:cNvPr id="9314" name="Line 191"/>
                <p:cNvSpPr>
                  <a:spLocks noChangeShapeType="1"/>
                </p:cNvSpPr>
                <p:nvPr/>
              </p:nvSpPr>
              <p:spPr bwMode="auto">
                <a:xfrm flipH="1" flipV="1">
                  <a:off x="4032" y="2112"/>
                  <a:ext cx="384" cy="240"/>
                </a:xfrm>
                <a:prstGeom prst="line">
                  <a:avLst/>
                </a:prstGeom>
                <a:noFill/>
                <a:ln w="38100">
                  <a:solidFill>
                    <a:srgbClr val="FF3300"/>
                  </a:solidFill>
                  <a:round/>
                  <a:headEnd/>
                  <a:tailEnd type="triangle" w="med" len="med"/>
                </a:ln>
              </p:spPr>
              <p:txBody>
                <a:bodyPr wrap="none"/>
                <a:lstStyle/>
                <a:p>
                  <a:endParaRPr lang="zh-CN" altLang="en-US"/>
                </a:p>
              </p:txBody>
            </p:sp>
            <p:sp>
              <p:nvSpPr>
                <p:cNvPr id="9315" name="Line 192"/>
                <p:cNvSpPr>
                  <a:spLocks noChangeShapeType="1"/>
                </p:cNvSpPr>
                <p:nvPr/>
              </p:nvSpPr>
              <p:spPr bwMode="auto">
                <a:xfrm flipV="1">
                  <a:off x="2784" y="2208"/>
                  <a:ext cx="0" cy="144"/>
                </a:xfrm>
                <a:prstGeom prst="line">
                  <a:avLst/>
                </a:prstGeom>
                <a:noFill/>
                <a:ln w="38100">
                  <a:solidFill>
                    <a:srgbClr val="FF3300"/>
                  </a:solidFill>
                  <a:round/>
                  <a:headEnd/>
                  <a:tailEnd type="triangle" w="med" len="med"/>
                </a:ln>
              </p:spPr>
              <p:txBody>
                <a:bodyPr wrap="none"/>
                <a:lstStyle/>
                <a:p>
                  <a:endParaRPr lang="zh-CN" altLang="en-US"/>
                </a:p>
              </p:txBody>
            </p:sp>
            <p:sp>
              <p:nvSpPr>
                <p:cNvPr id="9316" name="Line 193"/>
                <p:cNvSpPr>
                  <a:spLocks noChangeShapeType="1"/>
                </p:cNvSpPr>
                <p:nvPr/>
              </p:nvSpPr>
              <p:spPr bwMode="auto">
                <a:xfrm flipH="1" flipV="1">
                  <a:off x="3456" y="1776"/>
                  <a:ext cx="384" cy="192"/>
                </a:xfrm>
                <a:prstGeom prst="line">
                  <a:avLst/>
                </a:prstGeom>
                <a:noFill/>
                <a:ln w="38100">
                  <a:solidFill>
                    <a:srgbClr val="FF3300"/>
                  </a:solidFill>
                  <a:round/>
                  <a:headEnd/>
                  <a:tailEnd type="triangle" w="med" len="med"/>
                </a:ln>
              </p:spPr>
              <p:txBody>
                <a:bodyPr wrap="none"/>
                <a:lstStyle/>
                <a:p>
                  <a:endParaRPr lang="zh-CN" altLang="en-US"/>
                </a:p>
              </p:txBody>
            </p:sp>
            <p:sp>
              <p:nvSpPr>
                <p:cNvPr id="9317" name="Line 194"/>
                <p:cNvSpPr>
                  <a:spLocks noChangeShapeType="1"/>
                </p:cNvSpPr>
                <p:nvPr/>
              </p:nvSpPr>
              <p:spPr bwMode="auto">
                <a:xfrm flipH="1" flipV="1">
                  <a:off x="2352" y="1776"/>
                  <a:ext cx="336" cy="192"/>
                </a:xfrm>
                <a:prstGeom prst="line">
                  <a:avLst/>
                </a:prstGeom>
                <a:noFill/>
                <a:ln w="38100">
                  <a:solidFill>
                    <a:srgbClr val="FF3300"/>
                  </a:solidFill>
                  <a:round/>
                  <a:headEnd/>
                  <a:tailEnd type="triangle" w="med" len="med"/>
                </a:ln>
              </p:spPr>
              <p:txBody>
                <a:bodyPr wrap="none"/>
                <a:lstStyle/>
                <a:p>
                  <a:endParaRPr lang="zh-CN" altLang="en-US"/>
                </a:p>
              </p:txBody>
            </p:sp>
            <p:sp>
              <p:nvSpPr>
                <p:cNvPr id="9318" name="Line 195"/>
                <p:cNvSpPr>
                  <a:spLocks noChangeShapeType="1"/>
                </p:cNvSpPr>
                <p:nvPr/>
              </p:nvSpPr>
              <p:spPr bwMode="auto">
                <a:xfrm flipH="1" flipV="1">
                  <a:off x="2880" y="1392"/>
                  <a:ext cx="384" cy="288"/>
                </a:xfrm>
                <a:prstGeom prst="line">
                  <a:avLst/>
                </a:prstGeom>
                <a:noFill/>
                <a:ln w="38100">
                  <a:solidFill>
                    <a:srgbClr val="FF3300"/>
                  </a:solidFill>
                  <a:round/>
                  <a:headEnd/>
                  <a:tailEnd type="triangle" w="med" len="med"/>
                </a:ln>
              </p:spPr>
              <p:txBody>
                <a:bodyPr wrap="none"/>
                <a:lstStyle/>
                <a:p>
                  <a:endParaRPr lang="zh-CN" altLang="en-US"/>
                </a:p>
              </p:txBody>
            </p:sp>
            <p:sp>
              <p:nvSpPr>
                <p:cNvPr id="9319" name="Line 196"/>
                <p:cNvSpPr>
                  <a:spLocks noChangeShapeType="1"/>
                </p:cNvSpPr>
                <p:nvPr/>
              </p:nvSpPr>
              <p:spPr bwMode="auto">
                <a:xfrm flipH="1">
                  <a:off x="2376" y="1344"/>
                  <a:ext cx="288" cy="0"/>
                </a:xfrm>
                <a:prstGeom prst="line">
                  <a:avLst/>
                </a:prstGeom>
                <a:noFill/>
                <a:ln w="38100">
                  <a:solidFill>
                    <a:srgbClr val="FF3300"/>
                  </a:solidFill>
                  <a:round/>
                  <a:headEnd/>
                  <a:tailEnd type="triangle" w="med" len="med"/>
                </a:ln>
              </p:spPr>
              <p:txBody>
                <a:bodyPr wrap="none"/>
                <a:lstStyle/>
                <a:p>
                  <a:endParaRPr lang="zh-CN" altLang="en-US"/>
                </a:p>
              </p:txBody>
            </p:sp>
            <p:sp>
              <p:nvSpPr>
                <p:cNvPr id="9320" name="Line 197"/>
                <p:cNvSpPr>
                  <a:spLocks noChangeShapeType="1"/>
                </p:cNvSpPr>
                <p:nvPr/>
              </p:nvSpPr>
              <p:spPr bwMode="auto">
                <a:xfrm flipV="1">
                  <a:off x="2256" y="1440"/>
                  <a:ext cx="0" cy="96"/>
                </a:xfrm>
                <a:prstGeom prst="line">
                  <a:avLst/>
                </a:prstGeom>
                <a:noFill/>
                <a:ln w="38100">
                  <a:solidFill>
                    <a:srgbClr val="FF3300"/>
                  </a:solidFill>
                  <a:round/>
                  <a:headEnd/>
                  <a:tailEnd type="triangle" w="med" len="med"/>
                </a:ln>
              </p:spPr>
              <p:txBody>
                <a:bodyPr wrap="none"/>
                <a:lstStyle/>
                <a:p>
                  <a:endParaRPr lang="zh-CN" altLang="en-US"/>
                </a:p>
              </p:txBody>
            </p:sp>
          </p:grpSp>
        </p:grpSp>
        <p:sp>
          <p:nvSpPr>
            <p:cNvPr id="9302" name="Oval 198"/>
            <p:cNvSpPr>
              <a:spLocks noChangeArrowheads="1"/>
            </p:cNvSpPr>
            <p:nvPr/>
          </p:nvSpPr>
          <p:spPr bwMode="auto">
            <a:xfrm>
              <a:off x="3264" y="2304"/>
              <a:ext cx="192" cy="288"/>
            </a:xfrm>
            <a:prstGeom prst="ellipse">
              <a:avLst/>
            </a:prstGeom>
            <a:noFill/>
            <a:ln w="38100">
              <a:solidFill>
                <a:srgbClr val="FF3300"/>
              </a:solidFill>
              <a:round/>
              <a:headEnd/>
              <a:tailEnd/>
            </a:ln>
          </p:spPr>
          <p:txBody>
            <a:bodyPr wrap="none" anchor="ctr"/>
            <a:lstStyle/>
            <a:p>
              <a:endParaRPr lang="zh-CN" altLang="en-US"/>
            </a:p>
          </p:txBody>
        </p:sp>
        <p:sp>
          <p:nvSpPr>
            <p:cNvPr id="9303" name="Line 199"/>
            <p:cNvSpPr>
              <a:spLocks noChangeShapeType="1"/>
            </p:cNvSpPr>
            <p:nvPr/>
          </p:nvSpPr>
          <p:spPr bwMode="auto">
            <a:xfrm flipV="1">
              <a:off x="3360" y="2592"/>
              <a:ext cx="0" cy="96"/>
            </a:xfrm>
            <a:prstGeom prst="line">
              <a:avLst/>
            </a:prstGeom>
            <a:noFill/>
            <a:ln w="38100">
              <a:solidFill>
                <a:srgbClr val="FF3300"/>
              </a:solidFill>
              <a:round/>
              <a:headEnd/>
              <a:tailEnd type="triangle" w="med" len="med"/>
            </a:ln>
          </p:spPr>
          <p:txBody>
            <a:bodyPr wrap="none"/>
            <a:lstStyle/>
            <a:p>
              <a:endParaRPr lang="zh-CN" altLang="en-US"/>
            </a:p>
          </p:txBody>
        </p:sp>
        <p:sp>
          <p:nvSpPr>
            <p:cNvPr id="9304" name="Line 200"/>
            <p:cNvSpPr>
              <a:spLocks noChangeShapeType="1"/>
            </p:cNvSpPr>
            <p:nvPr/>
          </p:nvSpPr>
          <p:spPr bwMode="auto">
            <a:xfrm flipH="1" flipV="1">
              <a:off x="2880" y="2112"/>
              <a:ext cx="384" cy="288"/>
            </a:xfrm>
            <a:prstGeom prst="line">
              <a:avLst/>
            </a:prstGeom>
            <a:noFill/>
            <a:ln w="38100">
              <a:solidFill>
                <a:srgbClr val="FF3300"/>
              </a:solidFill>
              <a:round/>
              <a:headEnd/>
              <a:tailEnd type="triangle" w="med" len="med"/>
            </a:ln>
          </p:spPr>
          <p:txBody>
            <a:bodyPr wrap="none"/>
            <a:lstStyle/>
            <a:p>
              <a:endParaRPr lang="zh-CN" altLang="en-US"/>
            </a:p>
          </p:txBody>
        </p:sp>
      </p:grpSp>
      <p:sp>
        <p:nvSpPr>
          <p:cNvPr id="43" name="矩形 42"/>
          <p:cNvSpPr/>
          <p:nvPr/>
        </p:nvSpPr>
        <p:spPr>
          <a:xfrm>
            <a:off x="3581078" y="2071688"/>
            <a:ext cx="4000500" cy="35718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a:off x="1782764" y="3286125"/>
            <a:ext cx="347662" cy="3276600"/>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5"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7883627" y="1860887"/>
            <a:ext cx="1154483" cy="1015663"/>
          </a:xfrm>
          <a:prstGeom prst="rect">
            <a:avLst/>
          </a:prstGeom>
          <a:noFill/>
        </p:spPr>
        <p:txBody>
          <a:bodyPr wrap="none" rtlCol="0">
            <a:spAutoFit/>
          </a:bodyPr>
          <a:lstStyle/>
          <a:p>
            <a:pPr algn="just"/>
            <a:r>
              <a:rPr lang="zh-CN" altLang="en-US" sz="2000" dirty="0" smtClean="0">
                <a:latin typeface="华文楷体" pitchFamily="2" charset="-122"/>
                <a:ea typeface="华文楷体" pitchFamily="2" charset="-122"/>
              </a:rPr>
              <a:t>匹配：</a:t>
            </a:r>
            <a:r>
              <a:rPr lang="en-US" altLang="zh-CN" sz="2000" dirty="0" smtClean="0">
                <a:latin typeface="华文楷体" pitchFamily="2" charset="-122"/>
                <a:ea typeface="华文楷体" pitchFamily="2" charset="-122"/>
              </a:rPr>
              <a:t>2</a:t>
            </a:r>
          </a:p>
          <a:p>
            <a:pPr algn="just"/>
            <a:r>
              <a:rPr lang="zh-CN" altLang="en-US" sz="2000" dirty="0" smtClean="0">
                <a:latin typeface="华文楷体" pitchFamily="2" charset="-122"/>
                <a:ea typeface="华文楷体" pitchFamily="2" charset="-122"/>
              </a:rPr>
              <a:t>错配：</a:t>
            </a:r>
            <a:r>
              <a:rPr lang="en-US" altLang="zh-CN" sz="2000" dirty="0" smtClean="0">
                <a:latin typeface="华文楷体" pitchFamily="2" charset="-122"/>
                <a:ea typeface="华文楷体" pitchFamily="2" charset="-122"/>
              </a:rPr>
              <a:t>-1</a:t>
            </a:r>
          </a:p>
          <a:p>
            <a:pPr algn="just"/>
            <a:r>
              <a:rPr lang="zh-CN" altLang="en-US" sz="2000" dirty="0" smtClean="0">
                <a:latin typeface="华文楷体" pitchFamily="2" charset="-122"/>
                <a:ea typeface="华文楷体" pitchFamily="2" charset="-122"/>
              </a:rPr>
              <a:t>空位：</a:t>
            </a:r>
            <a:r>
              <a:rPr lang="en-US" altLang="zh-CN" sz="2000" dirty="0" smtClean="0">
                <a:latin typeface="华文楷体" pitchFamily="2" charset="-122"/>
                <a:ea typeface="华文楷体" pitchFamily="2" charset="-122"/>
              </a:rPr>
              <a:t>-1</a:t>
            </a:r>
            <a:endParaRPr lang="zh-CN" altLang="en-US" sz="2000" dirty="0">
              <a:latin typeface="华文楷体" pitchFamily="2" charset="-122"/>
              <a:ea typeface="华文楷体" pitchFamily="2" charset="-122"/>
            </a:endParaRPr>
          </a:p>
        </p:txBody>
      </p:sp>
    </p:spTree>
    <p:extLst>
      <p:ext uri="{BB962C8B-B14F-4D97-AF65-F5344CB8AC3E}">
        <p14:creationId xmlns:p14="http://schemas.microsoft.com/office/powerpoint/2010/main" xmlns="" val="3589572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楷体" pitchFamily="2" charset="-122"/>
                <a:ea typeface="华文楷体" pitchFamily="2" charset="-122"/>
              </a:rPr>
              <a:t>最佳比对结果</a:t>
            </a:r>
            <a:endParaRPr lang="zh-CN" altLang="en-US" b="1" dirty="0">
              <a:latin typeface="华文楷体" pitchFamily="2" charset="-122"/>
              <a:ea typeface="华文楷体" pitchFamily="2" charset="-122"/>
            </a:endParaRPr>
          </a:p>
        </p:txBody>
      </p:sp>
      <p:sp>
        <p:nvSpPr>
          <p:cNvPr id="4" name="矩形 3"/>
          <p:cNvSpPr/>
          <p:nvPr/>
        </p:nvSpPr>
        <p:spPr>
          <a:xfrm>
            <a:off x="1857356" y="1714488"/>
            <a:ext cx="6143668" cy="4142673"/>
          </a:xfrm>
          <a:prstGeom prst="rect">
            <a:avLst/>
          </a:prstGeom>
        </p:spPr>
        <p:txBody>
          <a:bodyPr wrap="square">
            <a:spAutoFit/>
          </a:bodyPr>
          <a:lstStyle/>
          <a:p>
            <a:pPr marL="1066800" lvl="1" indent="-609600">
              <a:spcBef>
                <a:spcPct val="20000"/>
              </a:spcBef>
              <a:buSzPct val="90000"/>
              <a:buFont typeface="Wingdings" pitchFamily="2" charset="2"/>
              <a:buNone/>
            </a:pPr>
            <a:r>
              <a:rPr lang="en-US" altLang="zh-CN" b="0" dirty="0" smtClean="0">
                <a:solidFill>
                  <a:schemeClr val="tx1"/>
                </a:solidFill>
                <a:latin typeface="宋体" pitchFamily="2" charset="-122"/>
              </a:rPr>
              <a:t>S:  a  c  g  c  t  g  - </a:t>
            </a:r>
          </a:p>
          <a:p>
            <a:pPr marL="1066800" lvl="1" indent="-609600">
              <a:spcBef>
                <a:spcPct val="20000"/>
              </a:spcBef>
              <a:buSzPct val="90000"/>
              <a:buFont typeface="Wingdings" pitchFamily="2" charset="2"/>
              <a:buNone/>
            </a:pPr>
            <a:r>
              <a:rPr lang="en-US" altLang="zh-CN" b="0" dirty="0" smtClean="0">
                <a:solidFill>
                  <a:schemeClr val="tx1"/>
                </a:solidFill>
                <a:latin typeface="宋体" pitchFamily="2" charset="-122"/>
              </a:rPr>
              <a:t>T:  -  c  -  a  t  g  t </a:t>
            </a:r>
          </a:p>
          <a:p>
            <a:pPr marL="1066800" lvl="1" indent="-609600">
              <a:spcBef>
                <a:spcPct val="20000"/>
              </a:spcBef>
              <a:buSzPct val="90000"/>
              <a:buFont typeface="Wingdings" pitchFamily="2" charset="2"/>
              <a:buNone/>
            </a:pPr>
            <a:endParaRPr lang="en-US" altLang="zh-CN" b="0" dirty="0" smtClean="0">
              <a:solidFill>
                <a:schemeClr val="tx1"/>
              </a:solidFill>
              <a:latin typeface="宋体" pitchFamily="2" charset="-122"/>
            </a:endParaRPr>
          </a:p>
          <a:p>
            <a:pPr marL="1066800" lvl="1" indent="-609600">
              <a:spcBef>
                <a:spcPct val="20000"/>
              </a:spcBef>
              <a:buSzPct val="90000"/>
              <a:buFont typeface="Wingdings" pitchFamily="2" charset="2"/>
              <a:buNone/>
            </a:pPr>
            <a:r>
              <a:rPr lang="en-US" altLang="zh-CN" b="0" dirty="0" smtClean="0">
                <a:solidFill>
                  <a:schemeClr val="tx1"/>
                </a:solidFill>
                <a:latin typeface="宋体" pitchFamily="2" charset="-122"/>
              </a:rPr>
              <a:t>S:  a  c  g  c  t  g  -</a:t>
            </a:r>
          </a:p>
          <a:p>
            <a:pPr marL="1066800" lvl="1" indent="-609600">
              <a:spcBef>
                <a:spcPct val="20000"/>
              </a:spcBef>
              <a:buSzPct val="90000"/>
              <a:buFont typeface="Wingdings" pitchFamily="2" charset="2"/>
              <a:buNone/>
            </a:pPr>
            <a:r>
              <a:rPr lang="en-US" altLang="zh-CN" b="0" dirty="0" smtClean="0">
                <a:solidFill>
                  <a:schemeClr val="tx1"/>
                </a:solidFill>
                <a:latin typeface="宋体" pitchFamily="2" charset="-122"/>
              </a:rPr>
              <a:t>T:  -  c  a  -  t  g  t </a:t>
            </a:r>
          </a:p>
          <a:p>
            <a:pPr marL="1066800" lvl="1" indent="-609600">
              <a:spcBef>
                <a:spcPct val="20000"/>
              </a:spcBef>
              <a:buSzPct val="90000"/>
              <a:buFont typeface="Wingdings" pitchFamily="2" charset="2"/>
              <a:buNone/>
            </a:pPr>
            <a:endParaRPr lang="en-US" altLang="zh-CN" b="0" dirty="0" smtClean="0">
              <a:solidFill>
                <a:schemeClr val="tx1"/>
              </a:solidFill>
              <a:latin typeface="宋体" pitchFamily="2" charset="-122"/>
            </a:endParaRPr>
          </a:p>
          <a:p>
            <a:pPr marL="1066800" lvl="1" indent="-609600">
              <a:spcBef>
                <a:spcPct val="20000"/>
              </a:spcBef>
              <a:buSzPct val="90000"/>
              <a:buFont typeface="Wingdings" pitchFamily="2" charset="2"/>
              <a:buNone/>
            </a:pPr>
            <a:r>
              <a:rPr lang="en-US" altLang="zh-CN" b="0" dirty="0" smtClean="0">
                <a:solidFill>
                  <a:schemeClr val="tx1"/>
                </a:solidFill>
                <a:latin typeface="宋体" pitchFamily="2" charset="-122"/>
              </a:rPr>
              <a:t>S:  -  a  c  g  c  t  g </a:t>
            </a:r>
          </a:p>
          <a:p>
            <a:pPr marL="1066800" lvl="1" indent="-609600">
              <a:spcBef>
                <a:spcPct val="20000"/>
              </a:spcBef>
              <a:buSzPct val="90000"/>
              <a:buFont typeface="Wingdings" pitchFamily="2" charset="2"/>
              <a:buNone/>
            </a:pPr>
            <a:r>
              <a:rPr lang="en-US" altLang="zh-CN" b="0" dirty="0" smtClean="0">
                <a:solidFill>
                  <a:schemeClr val="tx1"/>
                </a:solidFill>
                <a:latin typeface="宋体" pitchFamily="2" charset="-122"/>
              </a:rPr>
              <a:t>T:  c  a  t  g  -  t  -</a:t>
            </a:r>
            <a:r>
              <a:rPr lang="en-US" altLang="zh-CN" b="0" dirty="0" smtClean="0">
                <a:solidFill>
                  <a:schemeClr val="tx1"/>
                </a:solidFill>
                <a:latin typeface="Times New Roman" pitchFamily="18" charset="0"/>
              </a:rPr>
              <a:t>  </a:t>
            </a:r>
            <a:r>
              <a:rPr lang="zh-CN" altLang="en-US" b="0" dirty="0" smtClean="0">
                <a:solidFill>
                  <a:schemeClr val="tx1"/>
                </a:solidFill>
                <a:latin typeface="Times New Roman" pitchFamily="18" charset="0"/>
              </a:rPr>
              <a:t> </a:t>
            </a:r>
            <a:endParaRPr lang="zh-CN" altLang="en-US" b="0" dirty="0">
              <a:solidFill>
                <a:schemeClr val="tx1"/>
              </a:solidFill>
              <a:latin typeface="Times New Roman" pitchFamily="18" charset="0"/>
            </a:endParaRPr>
          </a:p>
        </p:txBody>
      </p:sp>
      <p:pic>
        <p:nvPicPr>
          <p:cNvPr id="5"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00178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3"/>
          <p:cNvGrpSpPr>
            <a:grpSpLocks/>
          </p:cNvGrpSpPr>
          <p:nvPr/>
        </p:nvGrpSpPr>
        <p:grpSpPr bwMode="auto">
          <a:xfrm>
            <a:off x="971550" y="1708150"/>
            <a:ext cx="7543800" cy="3048000"/>
            <a:chOff x="0" y="0"/>
            <a:chExt cx="2644" cy="633"/>
          </a:xfrm>
        </p:grpSpPr>
        <p:sp>
          <p:nvSpPr>
            <p:cNvPr id="10248"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0249"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0243" name="Rectangle 6"/>
          <p:cNvSpPr>
            <a:spLocks noGrp="1" noChangeArrowheads="1"/>
          </p:cNvSpPr>
          <p:nvPr>
            <p:ph type="title"/>
          </p:nvPr>
        </p:nvSpPr>
        <p:spPr>
          <a:xfrm>
            <a:off x="457200" y="714375"/>
            <a:ext cx="8229600" cy="1143000"/>
          </a:xfrm>
        </p:spPr>
        <p:txBody>
          <a:bodyPr/>
          <a:lstStyle/>
          <a:p>
            <a:r>
              <a:rPr lang="zh-CN" altLang="en-US" b="1" dirty="0" smtClean="0">
                <a:latin typeface="华文楷体" pitchFamily="2" charset="-122"/>
                <a:ea typeface="华文楷体" pitchFamily="2" charset="-122"/>
              </a:rPr>
              <a:t>序列格式</a:t>
            </a:r>
          </a:p>
        </p:txBody>
      </p:sp>
      <p:sp>
        <p:nvSpPr>
          <p:cNvPr id="10244" name="Rectangle 8"/>
          <p:cNvSpPr>
            <a:spLocks noChangeArrowheads="1"/>
          </p:cNvSpPr>
          <p:nvPr/>
        </p:nvSpPr>
        <p:spPr bwMode="auto">
          <a:xfrm>
            <a:off x="714375" y="1781175"/>
            <a:ext cx="7772400" cy="576263"/>
          </a:xfrm>
          <a:prstGeom prst="rect">
            <a:avLst/>
          </a:prstGeom>
          <a:noFill/>
          <a:ln w="9525">
            <a:noFill/>
            <a:miter lim="800000"/>
            <a:headEnd/>
            <a:tailEnd/>
          </a:ln>
        </p:spPr>
        <p:txBody>
          <a:bodyPr/>
          <a:lstStyle/>
          <a:p>
            <a:pPr marL="342900" indent="-342900">
              <a:spcBef>
                <a:spcPct val="20000"/>
              </a:spcBef>
              <a:buFontTx/>
              <a:buChar char="•"/>
            </a:pPr>
            <a:r>
              <a:rPr lang="en-US" altLang="zh-CN" sz="3200" b="0" dirty="0">
                <a:solidFill>
                  <a:schemeClr val="tx1"/>
                </a:solidFill>
                <a:latin typeface="Times New Roman" pitchFamily="18" charset="0"/>
              </a:rPr>
              <a:t>FASTA</a:t>
            </a:r>
            <a:r>
              <a:rPr lang="zh-CN" altLang="en-US" sz="3200" b="0" dirty="0">
                <a:solidFill>
                  <a:schemeClr val="tx1"/>
                </a:solidFill>
                <a:latin typeface="楷体_GB2312" pitchFamily="49" charset="-122"/>
                <a:ea typeface="楷体_GB2312" pitchFamily="49" charset="-122"/>
              </a:rPr>
              <a:t>格式</a:t>
            </a:r>
            <a:endParaRPr lang="en-US" altLang="zh-CN" sz="3200" b="0" dirty="0">
              <a:solidFill>
                <a:schemeClr val="tx1"/>
              </a:solidFill>
              <a:latin typeface="楷体_GB2312" pitchFamily="49" charset="-122"/>
              <a:ea typeface="楷体_GB2312" pitchFamily="49" charset="-122"/>
            </a:endParaRPr>
          </a:p>
        </p:txBody>
      </p:sp>
      <p:sp>
        <p:nvSpPr>
          <p:cNvPr id="10246" name="Rectangle 11"/>
          <p:cNvSpPr>
            <a:spLocks noChangeArrowheads="1"/>
          </p:cNvSpPr>
          <p:nvPr/>
        </p:nvSpPr>
        <p:spPr bwMode="auto">
          <a:xfrm>
            <a:off x="3262313" y="3511550"/>
            <a:ext cx="9144000" cy="0"/>
          </a:xfrm>
          <a:prstGeom prst="rect">
            <a:avLst/>
          </a:prstGeom>
          <a:noFill/>
          <a:ln w="9525">
            <a:noFill/>
            <a:miter lim="800000"/>
            <a:headEnd/>
            <a:tailEnd/>
          </a:ln>
        </p:spPr>
        <p:txBody>
          <a:bodyPr>
            <a:spAutoFit/>
          </a:bodyPr>
          <a:lstStyle/>
          <a:p>
            <a:endParaRPr lang="zh-CN" altLang="en-US"/>
          </a:p>
        </p:txBody>
      </p:sp>
      <p:sp>
        <p:nvSpPr>
          <p:cNvPr id="10247" name="矩形 10"/>
          <p:cNvSpPr>
            <a:spLocks noChangeArrowheads="1"/>
          </p:cNvSpPr>
          <p:nvPr/>
        </p:nvSpPr>
        <p:spPr bwMode="auto">
          <a:xfrm>
            <a:off x="1115616" y="2476624"/>
            <a:ext cx="6143625" cy="1200329"/>
          </a:xfrm>
          <a:prstGeom prst="rect">
            <a:avLst/>
          </a:prstGeom>
          <a:noFill/>
          <a:ln w="9525">
            <a:noFill/>
            <a:miter lim="800000"/>
            <a:headEnd/>
            <a:tailEnd/>
          </a:ln>
        </p:spPr>
        <p:txBody>
          <a:bodyPr>
            <a:spAutoFit/>
          </a:bodyPr>
          <a:lstStyle/>
          <a:p>
            <a:r>
              <a:rPr lang="en-US" altLang="zh-CN" dirty="0"/>
              <a:t>&gt;SEQ_name1  </a:t>
            </a:r>
            <a:r>
              <a:rPr lang="en-US" altLang="zh-CN" dirty="0" err="1"/>
              <a:t>seq_annotation</a:t>
            </a:r>
            <a:endParaRPr lang="en-US" altLang="zh-CN" dirty="0"/>
          </a:p>
          <a:p>
            <a:r>
              <a:rPr lang="en-US" altLang="zh-CN" dirty="0"/>
              <a:t>ATCG...</a:t>
            </a:r>
          </a:p>
          <a:p>
            <a:r>
              <a:rPr lang="en-US" altLang="zh-CN" dirty="0"/>
              <a:t>&gt;SEQ_name2  </a:t>
            </a:r>
            <a:r>
              <a:rPr lang="en-US" altLang="zh-CN" dirty="0" err="1"/>
              <a:t>seq_annotation</a:t>
            </a:r>
            <a:endParaRPr lang="en-US" altLang="zh-CN" dirty="0"/>
          </a:p>
          <a:p>
            <a:r>
              <a:rPr lang="en-US" altLang="zh-CN" dirty="0" smtClean="0"/>
              <a:t>ACTG</a:t>
            </a:r>
            <a:r>
              <a:rPr lang="en-US" altLang="zh-CN" dirty="0"/>
              <a:t>...</a:t>
            </a:r>
          </a:p>
        </p:txBody>
      </p:sp>
      <p:pic>
        <p:nvPicPr>
          <p:cNvPr id="10"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927948" y="4094430"/>
            <a:ext cx="7345253" cy="1323439"/>
          </a:xfrm>
          <a:prstGeom prst="rect">
            <a:avLst/>
          </a:prstGeom>
        </p:spPr>
        <p:txBody>
          <a:bodyPr wrap="square">
            <a:spAutoFit/>
          </a:bodyPr>
          <a:lstStyle/>
          <a:p>
            <a:r>
              <a:rPr lang="zh-CN" altLang="en-US" sz="2000" dirty="0">
                <a:latin typeface="华文楷体" pitchFamily="2" charset="-122"/>
                <a:ea typeface="华文楷体" pitchFamily="2" charset="-122"/>
              </a:rPr>
              <a:t>序列文件的第一行是由大于符号（</a:t>
            </a:r>
            <a:r>
              <a:rPr lang="en-US" altLang="zh-CN" sz="2000" dirty="0">
                <a:latin typeface="华文楷体" pitchFamily="2" charset="-122"/>
                <a:ea typeface="华文楷体" pitchFamily="2" charset="-122"/>
              </a:rPr>
              <a:t>&gt;</a:t>
            </a:r>
            <a:r>
              <a:rPr lang="zh-CN" altLang="en-US" sz="2000" dirty="0">
                <a:latin typeface="华文楷体" pitchFamily="2" charset="-122"/>
                <a:ea typeface="华文楷体" pitchFamily="2" charset="-122"/>
              </a:rPr>
              <a:t>）打头的任意文字说明，主要为标记序列</a:t>
            </a:r>
            <a:r>
              <a:rPr lang="zh-CN" altLang="en-US" sz="2000" dirty="0" smtClean="0">
                <a:latin typeface="华文楷体" pitchFamily="2" charset="-122"/>
                <a:ea typeface="华文楷体" pitchFamily="2" charset="-122"/>
              </a:rPr>
              <a:t>用</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从第二行开始是序列本身，标准</a:t>
            </a:r>
            <a:r>
              <a:rPr lang="zh-CN" altLang="en-US" sz="2000" dirty="0">
                <a:latin typeface="华文楷体" pitchFamily="2" charset="-122"/>
                <a:ea typeface="华文楷体" pitchFamily="2" charset="-122"/>
                <a:hlinkClick r:id="rId3"/>
              </a:rPr>
              <a:t>核苷酸</a:t>
            </a:r>
            <a:r>
              <a:rPr lang="zh-CN" altLang="en-US" sz="2000" dirty="0">
                <a:latin typeface="华文楷体" pitchFamily="2" charset="-122"/>
                <a:ea typeface="华文楷体" pitchFamily="2" charset="-122"/>
              </a:rPr>
              <a:t>符号或</a:t>
            </a:r>
            <a:r>
              <a:rPr lang="zh-CN" altLang="en-US" sz="2000" b="1" dirty="0">
                <a:latin typeface="华文楷体" pitchFamily="2" charset="-122"/>
                <a:ea typeface="华文楷体" pitchFamily="2" charset="-122"/>
                <a:hlinkClick r:id="rId4"/>
              </a:rPr>
              <a:t>氨基酸</a:t>
            </a:r>
            <a:r>
              <a:rPr lang="zh-CN" altLang="en-US" sz="2000" dirty="0">
                <a:latin typeface="华文楷体" pitchFamily="2" charset="-122"/>
                <a:ea typeface="华文楷体" pitchFamily="2" charset="-122"/>
              </a:rPr>
              <a:t>单字母符号。通常核苷酸符号大小写均可，而氨基酸一般用大写字母。</a:t>
            </a:r>
          </a:p>
        </p:txBody>
      </p:sp>
    </p:spTree>
    <p:extLst>
      <p:ext uri="{BB962C8B-B14F-4D97-AF65-F5344CB8AC3E}">
        <p14:creationId xmlns:p14="http://schemas.microsoft.com/office/powerpoint/2010/main" xmlns="" val="17039087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
          <p:cNvGrpSpPr>
            <a:grpSpLocks/>
          </p:cNvGrpSpPr>
          <p:nvPr/>
        </p:nvGrpSpPr>
        <p:grpSpPr bwMode="auto">
          <a:xfrm>
            <a:off x="971550" y="1708150"/>
            <a:ext cx="7543800" cy="3048000"/>
            <a:chOff x="0" y="0"/>
            <a:chExt cx="2644" cy="633"/>
          </a:xfrm>
        </p:grpSpPr>
        <p:sp>
          <p:nvSpPr>
            <p:cNvPr id="11271"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1272"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1267" name="Rectangle 6"/>
          <p:cNvSpPr>
            <a:spLocks noGrp="1" noChangeArrowheads="1"/>
          </p:cNvSpPr>
          <p:nvPr>
            <p:ph type="title"/>
          </p:nvPr>
        </p:nvSpPr>
        <p:spPr>
          <a:xfrm>
            <a:off x="457200" y="714375"/>
            <a:ext cx="8229600" cy="1143000"/>
          </a:xfrm>
        </p:spPr>
        <p:txBody>
          <a:bodyPr/>
          <a:lstStyle/>
          <a:p>
            <a:pPr eaLnBrk="1" hangingPunct="1"/>
            <a:r>
              <a:rPr lang="en-US" altLang="zh-CN" b="1" dirty="0" smtClean="0">
                <a:latin typeface="华文楷体" pitchFamily="2" charset="-122"/>
                <a:ea typeface="华文楷体" pitchFamily="2" charset="-122"/>
              </a:rPr>
              <a:t>Questions:</a:t>
            </a:r>
            <a:endParaRPr lang="zh-CN" altLang="en-US" b="1" dirty="0" smtClean="0">
              <a:latin typeface="华文楷体" pitchFamily="2" charset="-122"/>
              <a:ea typeface="华文楷体" pitchFamily="2" charset="-122"/>
            </a:endParaRPr>
          </a:p>
        </p:txBody>
      </p:sp>
      <p:sp>
        <p:nvSpPr>
          <p:cNvPr id="11268" name="Rectangle 8"/>
          <p:cNvSpPr>
            <a:spLocks noChangeArrowheads="1"/>
          </p:cNvSpPr>
          <p:nvPr/>
        </p:nvSpPr>
        <p:spPr bwMode="auto">
          <a:xfrm>
            <a:off x="785813" y="2357438"/>
            <a:ext cx="7772400" cy="2576512"/>
          </a:xfrm>
          <a:prstGeom prst="rect">
            <a:avLst/>
          </a:prstGeom>
          <a:noFill/>
          <a:ln w="9525">
            <a:noFill/>
            <a:miter lim="800000"/>
            <a:headEnd/>
            <a:tailEnd/>
          </a:ln>
        </p:spPr>
        <p:txBody>
          <a:bodyPr/>
          <a:lstStyle/>
          <a:p>
            <a:pPr marL="342900" indent="-342900">
              <a:spcBef>
                <a:spcPct val="20000"/>
              </a:spcBef>
              <a:buFontTx/>
              <a:buChar char="•"/>
            </a:pPr>
            <a:r>
              <a:rPr lang="zh-CN" altLang="en-US" sz="3200" b="0" dirty="0">
                <a:solidFill>
                  <a:schemeClr val="tx1"/>
                </a:solidFill>
                <a:latin typeface="楷体_GB2312" pitchFamily="49" charset="-122"/>
                <a:ea typeface="楷体_GB2312" pitchFamily="49" charset="-122"/>
              </a:rPr>
              <a:t>什么是全局比对？</a:t>
            </a:r>
            <a:endParaRPr lang="en-US" altLang="zh-CN" sz="3200" b="0" dirty="0">
              <a:solidFill>
                <a:schemeClr val="tx1"/>
              </a:solidFill>
              <a:latin typeface="楷体_GB2312" pitchFamily="49" charset="-122"/>
              <a:ea typeface="楷体_GB2312" pitchFamily="49" charset="-122"/>
            </a:endParaRPr>
          </a:p>
          <a:p>
            <a:pPr marL="342900" indent="-342900">
              <a:spcBef>
                <a:spcPct val="20000"/>
              </a:spcBef>
              <a:buFontTx/>
              <a:buChar char="•"/>
            </a:pPr>
            <a:r>
              <a:rPr lang="zh-CN" altLang="en-US" sz="3200" b="0" dirty="0">
                <a:solidFill>
                  <a:schemeClr val="tx1"/>
                </a:solidFill>
                <a:latin typeface="楷体_GB2312" pitchFamily="49" charset="-122"/>
                <a:ea typeface="楷体_GB2312" pitchFamily="49" charset="-122"/>
              </a:rPr>
              <a:t>什么是局部比对？</a:t>
            </a:r>
            <a:endParaRPr lang="en-US" altLang="zh-CN" sz="3200" b="0" dirty="0">
              <a:solidFill>
                <a:schemeClr val="tx1"/>
              </a:solidFill>
              <a:latin typeface="楷体_GB2312" pitchFamily="49" charset="-122"/>
              <a:ea typeface="楷体_GB2312" pitchFamily="49" charset="-122"/>
            </a:endParaRPr>
          </a:p>
          <a:p>
            <a:pPr marL="342900" indent="-342900">
              <a:spcBef>
                <a:spcPct val="20000"/>
              </a:spcBef>
              <a:buFontTx/>
              <a:buChar char="•"/>
            </a:pPr>
            <a:r>
              <a:rPr lang="zh-CN" altLang="en-US" sz="3200" b="0" dirty="0">
                <a:solidFill>
                  <a:schemeClr val="tx1"/>
                </a:solidFill>
                <a:latin typeface="楷体_GB2312" pitchFamily="49" charset="-122"/>
                <a:ea typeface="楷体_GB2312" pitchFamily="49" charset="-122"/>
              </a:rPr>
              <a:t>二者有什么不同？</a:t>
            </a:r>
            <a:endParaRPr lang="en-US" altLang="zh-CN" sz="3200" b="0" dirty="0">
              <a:solidFill>
                <a:schemeClr val="tx1"/>
              </a:solidFill>
              <a:latin typeface="楷体_GB2312" pitchFamily="49" charset="-122"/>
              <a:ea typeface="楷体_GB2312" pitchFamily="49" charset="-122"/>
            </a:endParaRPr>
          </a:p>
          <a:p>
            <a:pPr marL="342900" indent="-342900">
              <a:spcBef>
                <a:spcPct val="20000"/>
              </a:spcBef>
              <a:buFontTx/>
              <a:buChar char="•"/>
            </a:pPr>
            <a:r>
              <a:rPr lang="zh-CN" altLang="en-US" sz="3200" b="0" dirty="0">
                <a:solidFill>
                  <a:schemeClr val="tx1"/>
                </a:solidFill>
                <a:latin typeface="楷体_GB2312" pitchFamily="49" charset="-122"/>
                <a:ea typeface="楷体_GB2312" pitchFamily="49" charset="-122"/>
              </a:rPr>
              <a:t>二者各应用于什么情况？</a:t>
            </a:r>
            <a:endParaRPr lang="en-US" altLang="zh-CN" sz="3200" b="0" dirty="0">
              <a:solidFill>
                <a:schemeClr val="tx1"/>
              </a:solidFill>
              <a:latin typeface="楷体_GB2312" pitchFamily="49" charset="-122"/>
              <a:ea typeface="楷体_GB2312" pitchFamily="49" charset="-122"/>
            </a:endParaRPr>
          </a:p>
        </p:txBody>
      </p:sp>
      <p:sp>
        <p:nvSpPr>
          <p:cNvPr id="11269" name="Rectangle 9"/>
          <p:cNvSpPr>
            <a:spLocks noChangeArrowheads="1"/>
          </p:cNvSpPr>
          <p:nvPr/>
        </p:nvSpPr>
        <p:spPr bwMode="auto">
          <a:xfrm>
            <a:off x="3586163" y="3540125"/>
            <a:ext cx="9144000" cy="0"/>
          </a:xfrm>
          <a:prstGeom prst="rect">
            <a:avLst/>
          </a:prstGeom>
          <a:noFill/>
          <a:ln w="9525">
            <a:noFill/>
            <a:miter lim="800000"/>
            <a:headEnd/>
            <a:tailEnd/>
          </a:ln>
        </p:spPr>
        <p:txBody>
          <a:bodyPr>
            <a:spAutoFit/>
          </a:bodyPr>
          <a:lstStyle/>
          <a:p>
            <a:endParaRPr lang="zh-CN" altLang="en-US"/>
          </a:p>
        </p:txBody>
      </p:sp>
      <p:sp>
        <p:nvSpPr>
          <p:cNvPr id="11270" name="Rectangle 11"/>
          <p:cNvSpPr>
            <a:spLocks noChangeArrowheads="1"/>
          </p:cNvSpPr>
          <p:nvPr/>
        </p:nvSpPr>
        <p:spPr bwMode="auto">
          <a:xfrm>
            <a:off x="3262313" y="3511550"/>
            <a:ext cx="9144000" cy="0"/>
          </a:xfrm>
          <a:prstGeom prst="rect">
            <a:avLst/>
          </a:prstGeom>
          <a:noFill/>
          <a:ln w="9525">
            <a:noFill/>
            <a:miter lim="800000"/>
            <a:headEnd/>
            <a:tailEnd/>
          </a:ln>
        </p:spPr>
        <p:txBody>
          <a:bodyPr>
            <a:spAutoFit/>
          </a:bodyPr>
          <a:lstStyle/>
          <a:p>
            <a:endParaRPr lang="zh-CN" altLang="en-US"/>
          </a:p>
        </p:txBody>
      </p:sp>
      <p:pic>
        <p:nvPicPr>
          <p:cNvPr id="9"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140485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174"/>
            <a:ext cx="8229600" cy="4525963"/>
          </a:xfrm>
        </p:spPr>
        <p:txBody>
          <a:bodyPr/>
          <a:lstStyle/>
          <a:p>
            <a:r>
              <a:rPr lang="zh-CN" altLang="en-US" dirty="0" smtClean="0">
                <a:latin typeface="楷体_GB2312" pitchFamily="49" charset="-122"/>
                <a:ea typeface="楷体_GB2312" pitchFamily="49" charset="-122"/>
              </a:rPr>
              <a:t>比对简介</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solidFill>
                  <a:srgbClr val="C00000"/>
                </a:solidFill>
                <a:latin typeface="楷体_GB2312" pitchFamily="49" charset="-122"/>
                <a:ea typeface="楷体_GB2312" pitchFamily="49" charset="-122"/>
              </a:rPr>
              <a:t>全局比对</a:t>
            </a:r>
            <a:endParaRPr lang="en-US" altLang="zh-CN" dirty="0" smtClean="0">
              <a:solidFill>
                <a:srgbClr val="C00000"/>
              </a:solidFill>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局部比对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短序列比对</a:t>
            </a:r>
            <a:endParaRPr lang="en-US" altLang="zh-CN" dirty="0" smtClean="0">
              <a:latin typeface="楷体_GB2312" pitchFamily="49" charset="-122"/>
              <a:ea typeface="楷体_GB2312" pitchFamily="49" charset="-122"/>
            </a:endParaRPr>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3031779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57200" y="649288"/>
            <a:ext cx="8229600" cy="1143000"/>
          </a:xfrm>
        </p:spPr>
        <p:txBody>
          <a:bodyPr/>
          <a:lstStyle/>
          <a:p>
            <a:pPr eaLnBrk="1" hangingPunct="1"/>
            <a:r>
              <a:rPr lang="zh-CN" altLang="en-US" b="1" dirty="0" smtClean="0">
                <a:latin typeface="华文楷体" pitchFamily="2" charset="-122"/>
                <a:ea typeface="华文楷体" pitchFamily="2" charset="-122"/>
              </a:rPr>
              <a:t>全局比对软件</a:t>
            </a:r>
            <a:r>
              <a:rPr lang="en-US" altLang="zh-CN" b="1" dirty="0" err="1" smtClean="0">
                <a:latin typeface="华文楷体" pitchFamily="2" charset="-122"/>
                <a:ea typeface="华文楷体" pitchFamily="2" charset="-122"/>
              </a:rPr>
              <a:t>Clustal</a:t>
            </a:r>
            <a:r>
              <a:rPr lang="en-US" altLang="zh-CN" b="1" dirty="0" smtClean="0">
                <a:latin typeface="华文楷体" pitchFamily="2" charset="-122"/>
                <a:ea typeface="华文楷体" pitchFamily="2" charset="-122"/>
              </a:rPr>
              <a:t> W</a:t>
            </a:r>
            <a:endParaRPr lang="zh-CN" altLang="en-US" b="1" dirty="0" smtClean="0">
              <a:latin typeface="华文楷体" pitchFamily="2" charset="-122"/>
              <a:ea typeface="华文楷体" pitchFamily="2" charset="-122"/>
            </a:endParaRPr>
          </a:p>
        </p:txBody>
      </p:sp>
      <p:sp>
        <p:nvSpPr>
          <p:cNvPr id="3" name="内容占位符 2"/>
          <p:cNvSpPr>
            <a:spLocks noGrp="1"/>
          </p:cNvSpPr>
          <p:nvPr>
            <p:ph idx="1"/>
          </p:nvPr>
        </p:nvSpPr>
        <p:spPr>
          <a:xfrm>
            <a:off x="457200" y="1974850"/>
            <a:ext cx="8229600" cy="4525963"/>
          </a:xfrm>
        </p:spPr>
        <p:txBody>
          <a:bodyPr rtlCol="0">
            <a:normAutofit fontScale="85000" lnSpcReduction="20000"/>
          </a:bodyPr>
          <a:lstStyle/>
          <a:p>
            <a:pPr indent="266700" eaLnBrk="1" fontAlgn="auto" hangingPunct="1">
              <a:spcAft>
                <a:spcPts val="0"/>
              </a:spcAft>
              <a:defRPr/>
            </a:pPr>
            <a:r>
              <a:rPr lang="th-TH" altLang="zh-CN" dirty="0" smtClean="0">
                <a:latin typeface="Times New Roman" pitchFamily="18" charset="0"/>
                <a:cs typeface="Angsana New" pitchFamily="18" charset="-34"/>
              </a:rPr>
              <a:t>Clustal </a:t>
            </a:r>
            <a:r>
              <a:rPr lang="zh-CN" altLang="en-US" dirty="0" smtClean="0">
                <a:latin typeface="楷体_GB2312" pitchFamily="49" charset="-122"/>
                <a:ea typeface="楷体_GB2312" pitchFamily="49" charset="-122"/>
                <a:cs typeface="Angsana New" pitchFamily="18" charset="-34"/>
              </a:rPr>
              <a:t>系列程序应用于分子生物学的研究中涉及的核酸、蛋白质的全局多序列比对。</a:t>
            </a:r>
            <a:endParaRPr lang="en-US" altLang="zh-CN" dirty="0" smtClean="0">
              <a:latin typeface="楷体_GB2312" pitchFamily="49" charset="-122"/>
              <a:ea typeface="楷体_GB2312" pitchFamily="49" charset="-122"/>
              <a:cs typeface="Angsana New" pitchFamily="18" charset="-34"/>
            </a:endParaRPr>
          </a:p>
          <a:p>
            <a:pPr lvl="1" indent="266700" eaLnBrk="1" fontAlgn="auto" hangingPunct="1">
              <a:spcAft>
                <a:spcPts val="0"/>
              </a:spcAft>
              <a:defRPr/>
            </a:pPr>
            <a:r>
              <a:rPr lang="en-US" altLang="zh-CN" dirty="0" smtClean="0">
                <a:latin typeface="Times New Roman" pitchFamily="18" charset="0"/>
                <a:cs typeface="Angsana New" pitchFamily="18" charset="-34"/>
              </a:rPr>
              <a:t>1988</a:t>
            </a:r>
            <a:r>
              <a:rPr lang="zh-CN" altLang="en-US" dirty="0" smtClean="0">
                <a:latin typeface="楷体_GB2312" pitchFamily="49" charset="-122"/>
                <a:ea typeface="楷体_GB2312" pitchFamily="49" charset="-122"/>
                <a:cs typeface="Angsana New" pitchFamily="18" charset="-34"/>
              </a:rPr>
              <a:t>年开发了第一个</a:t>
            </a:r>
            <a:r>
              <a:rPr lang="th-TH" altLang="zh-CN" dirty="0" smtClean="0">
                <a:latin typeface="Times New Roman" pitchFamily="18" charset="0"/>
                <a:cs typeface="Angsana New" pitchFamily="18" charset="-34"/>
              </a:rPr>
              <a:t>Clustal</a:t>
            </a:r>
            <a:r>
              <a:rPr lang="zh-CN" altLang="en-US" dirty="0" smtClean="0">
                <a:latin typeface="楷体_GB2312" pitchFamily="49" charset="-122"/>
                <a:ea typeface="楷体_GB2312" pitchFamily="49" charset="-122"/>
              </a:rPr>
              <a:t>程序</a:t>
            </a:r>
            <a:endParaRPr lang="en-US" altLang="zh-CN" dirty="0" smtClean="0">
              <a:latin typeface="楷体_GB2312" pitchFamily="49" charset="-122"/>
              <a:ea typeface="楷体_GB2312" pitchFamily="49" charset="-122"/>
            </a:endParaRPr>
          </a:p>
          <a:p>
            <a:pPr lvl="1" indent="266700" eaLnBrk="1" fontAlgn="auto" hangingPunct="1">
              <a:spcAft>
                <a:spcPts val="0"/>
              </a:spcAft>
              <a:defRPr/>
            </a:pPr>
            <a:r>
              <a:rPr lang="en-US" altLang="zh-CN" dirty="0" smtClean="0">
                <a:latin typeface="Times New Roman" pitchFamily="18" charset="0"/>
                <a:cs typeface="Angsana New" pitchFamily="18" charset="-34"/>
              </a:rPr>
              <a:t>1992</a:t>
            </a:r>
            <a:r>
              <a:rPr lang="zh-CN" altLang="en-US" dirty="0" smtClean="0">
                <a:latin typeface="楷体_GB2312" pitchFamily="49" charset="-122"/>
                <a:ea typeface="楷体_GB2312" pitchFamily="49" charset="-122"/>
              </a:rPr>
              <a:t>年推出的新版本软件被命名为</a:t>
            </a:r>
            <a:r>
              <a:rPr lang="th-TH" altLang="zh-CN" dirty="0" smtClean="0">
                <a:latin typeface="Times New Roman" pitchFamily="18" charset="0"/>
                <a:cs typeface="Angsana New" pitchFamily="18" charset="-34"/>
              </a:rPr>
              <a:t>Clustal V</a:t>
            </a:r>
            <a:endParaRPr lang="en-US" altLang="zh-CN" dirty="0" smtClean="0">
              <a:latin typeface="Times New Roman" pitchFamily="18" charset="0"/>
            </a:endParaRPr>
          </a:p>
          <a:p>
            <a:pPr lvl="1" indent="266700" eaLnBrk="1" fontAlgn="auto" hangingPunct="1">
              <a:spcAft>
                <a:spcPts val="0"/>
              </a:spcAft>
              <a:defRPr/>
            </a:pPr>
            <a:r>
              <a:rPr lang="en-US" altLang="zh-CN" dirty="0" smtClean="0">
                <a:latin typeface="Times New Roman" pitchFamily="18" charset="0"/>
                <a:cs typeface="Angsana New" pitchFamily="18" charset="-34"/>
              </a:rPr>
              <a:t>1994</a:t>
            </a:r>
            <a:r>
              <a:rPr lang="zh-CN" altLang="en-US" dirty="0" smtClean="0">
                <a:latin typeface="楷体_GB2312" pitchFamily="49" charset="-122"/>
                <a:ea typeface="楷体_GB2312" pitchFamily="49" charset="-122"/>
              </a:rPr>
              <a:t>年，推出了第三代软件</a:t>
            </a:r>
            <a:r>
              <a:rPr lang="th-TH" altLang="zh-CN" dirty="0" smtClean="0">
                <a:latin typeface="Times New Roman" pitchFamily="18" charset="0"/>
                <a:cs typeface="Angsana New" pitchFamily="18" charset="-34"/>
              </a:rPr>
              <a:t>Clustal W</a:t>
            </a:r>
            <a:r>
              <a:rPr lang="zh-CN" altLang="en-US" dirty="0" smtClean="0">
                <a:latin typeface="楷体_GB2312" pitchFamily="49" charset="-122"/>
                <a:ea typeface="楷体_GB2312" pitchFamily="49" charset="-122"/>
              </a:rPr>
              <a:t>，它在原有基础上进行了多项算法上的改进，得到广泛应用。</a:t>
            </a:r>
            <a:endParaRPr lang="en-US" altLang="zh-CN" dirty="0" smtClean="0">
              <a:latin typeface="楷体_GB2312" pitchFamily="49" charset="-122"/>
              <a:ea typeface="楷体_GB2312" pitchFamily="49" charset="-122"/>
            </a:endParaRPr>
          </a:p>
          <a:p>
            <a:pPr lvl="1" indent="266700" eaLnBrk="1" fontAlgn="auto" hangingPunct="1">
              <a:spcAft>
                <a:spcPts val="0"/>
              </a:spcAft>
              <a:buFont typeface="Arial" pitchFamily="34" charset="0"/>
              <a:buNone/>
              <a:defRPr/>
            </a:pPr>
            <a:endParaRPr lang="en-US" altLang="zh-CN" dirty="0" smtClean="0">
              <a:latin typeface="Times New Roman" pitchFamily="18" charset="0"/>
            </a:endParaRPr>
          </a:p>
          <a:p>
            <a:pPr indent="266700" eaLnBrk="1" fontAlgn="auto" hangingPunct="1">
              <a:spcAft>
                <a:spcPts val="0"/>
              </a:spcAft>
              <a:defRPr/>
            </a:pPr>
            <a:r>
              <a:rPr lang="en-US" altLang="zh-CN" dirty="0" err="1" smtClean="0">
                <a:latin typeface="Times New Roman" pitchFamily="18" charset="0"/>
                <a:cs typeface="Angsana New" pitchFamily="18" charset="-34"/>
              </a:rPr>
              <a:t>ClustalW</a:t>
            </a:r>
            <a:r>
              <a:rPr lang="zh-CN" altLang="en-US" dirty="0" smtClean="0">
                <a:latin typeface="楷体_GB2312" pitchFamily="49" charset="-122"/>
                <a:ea typeface="楷体_GB2312" pitchFamily="49" charset="-122"/>
                <a:cs typeface="Angsana New" pitchFamily="18" charset="-34"/>
              </a:rPr>
              <a:t>能够通过全局比对寻找序列的差异，并通过对差异的分析构建系统发育树。</a:t>
            </a:r>
            <a:endParaRPr lang="en-US" altLang="zh-CN" dirty="0" smtClean="0">
              <a:latin typeface="楷体_GB2312" pitchFamily="49" charset="-122"/>
              <a:ea typeface="楷体_GB2312" pitchFamily="49" charset="-122"/>
              <a:cs typeface="Angsana New" pitchFamily="18" charset="-34"/>
            </a:endParaRPr>
          </a:p>
          <a:p>
            <a:pPr lvl="1" indent="266700" eaLnBrk="1" fontAlgn="auto" hangingPunct="1">
              <a:spcAft>
                <a:spcPts val="0"/>
              </a:spcAft>
              <a:buFont typeface="Arial" pitchFamily="34" charset="0"/>
              <a:buNone/>
              <a:defRPr/>
            </a:pPr>
            <a:endParaRPr lang="en-US" altLang="zh-CN" dirty="0" smtClean="0">
              <a:latin typeface="Times New Roman" pitchFamily="18" charset="0"/>
            </a:endParaRPr>
          </a:p>
          <a:p>
            <a:pPr indent="266700" eaLnBrk="1" fontAlgn="auto" hangingPunct="1">
              <a:spcAft>
                <a:spcPts val="0"/>
              </a:spcAft>
              <a:defRPr/>
            </a:pPr>
            <a:r>
              <a:rPr lang="zh-CN" altLang="en-US" dirty="0" smtClean="0">
                <a:solidFill>
                  <a:srgbClr val="FF0000"/>
                </a:solidFill>
                <a:latin typeface="楷体_GB2312" pitchFamily="49" charset="-122"/>
                <a:ea typeface="楷体_GB2312" pitchFamily="49" charset="-122"/>
                <a:cs typeface="Angsana New" pitchFamily="18" charset="-34"/>
              </a:rPr>
              <a:t>下载地址</a:t>
            </a:r>
            <a:r>
              <a:rPr lang="en-US" altLang="zh-CN" dirty="0" smtClean="0">
                <a:solidFill>
                  <a:srgbClr val="FF0000"/>
                </a:solidFill>
                <a:latin typeface="Times New Roman" pitchFamily="18" charset="0"/>
                <a:cs typeface="Angsana New" pitchFamily="18" charset="-34"/>
                <a:hlinkClick r:id="rId2"/>
              </a:rPr>
              <a:t>http://www.ebi.ac.uk/Tools/clustalw2/index.html</a:t>
            </a:r>
            <a:endParaRPr lang="en-US" altLang="zh-CN" dirty="0" smtClean="0">
              <a:solidFill>
                <a:srgbClr val="FF0000"/>
              </a:solidFill>
              <a:latin typeface="Times New Roman" pitchFamily="18" charset="0"/>
              <a:cs typeface="Angsana New" pitchFamily="18" charset="-34"/>
            </a:endParaRPr>
          </a:p>
          <a:p>
            <a:pPr indent="266700" eaLnBrk="1" fontAlgn="auto" hangingPunct="1">
              <a:spcAft>
                <a:spcPts val="0"/>
              </a:spcAft>
              <a:defRPr/>
            </a:pPr>
            <a:endParaRPr lang="zh-CN" altLang="en-US" dirty="0" smtClean="0">
              <a:solidFill>
                <a:srgbClr val="FF0000"/>
              </a:solidFill>
              <a:latin typeface="Times New Roman" pitchFamily="18" charset="0"/>
            </a:endParaRPr>
          </a:p>
          <a:p>
            <a:pPr eaLnBrk="1" fontAlgn="auto" hangingPunct="1">
              <a:spcAft>
                <a:spcPts val="0"/>
              </a:spcAft>
              <a:defRPr/>
            </a:pPr>
            <a:endParaRPr lang="en-US" altLang="zh-CN" dirty="0" smtClean="0"/>
          </a:p>
        </p:txBody>
      </p:sp>
      <p:pic>
        <p:nvPicPr>
          <p:cNvPr id="4"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4615574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cw-1"/>
          <p:cNvPicPr>
            <a:picLocks noGrp="1" noChangeAspect="1" noChangeArrowheads="1"/>
          </p:cNvPicPr>
          <p:nvPr>
            <p:ph idx="1"/>
          </p:nvPr>
        </p:nvPicPr>
        <p:blipFill>
          <a:blip r:embed="rId2" cstate="print"/>
          <a:srcRect/>
          <a:stretch>
            <a:fillRect/>
          </a:stretch>
        </p:blipFill>
        <p:spPr>
          <a:xfrm>
            <a:off x="1042988" y="1844675"/>
            <a:ext cx="7129462" cy="3976688"/>
          </a:xfrm>
          <a:noFill/>
        </p:spPr>
      </p:pic>
      <p:grpSp>
        <p:nvGrpSpPr>
          <p:cNvPr id="14339" name="Group 3"/>
          <p:cNvGrpSpPr>
            <a:grpSpLocks/>
          </p:cNvGrpSpPr>
          <p:nvPr/>
        </p:nvGrpSpPr>
        <p:grpSpPr bwMode="auto">
          <a:xfrm>
            <a:off x="971550" y="1268413"/>
            <a:ext cx="7543800" cy="3048000"/>
            <a:chOff x="0" y="0"/>
            <a:chExt cx="2644" cy="633"/>
          </a:xfrm>
        </p:grpSpPr>
        <p:sp>
          <p:nvSpPr>
            <p:cNvPr id="14341"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4342"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4340" name="标题 9"/>
          <p:cNvSpPr>
            <a:spLocks noGrp="1"/>
          </p:cNvSpPr>
          <p:nvPr>
            <p:ph type="title"/>
          </p:nvPr>
        </p:nvSpPr>
        <p:spPr>
          <a:xfrm>
            <a:off x="500034" y="500042"/>
            <a:ext cx="8229600" cy="1143000"/>
          </a:xfrm>
        </p:spPr>
        <p:txBody>
          <a:bodyPr/>
          <a:lstStyle/>
          <a:p>
            <a:r>
              <a:rPr lang="zh-CN" altLang="en-US" b="1" dirty="0" smtClean="0">
                <a:latin typeface="华文楷体" pitchFamily="2" charset="-122"/>
                <a:ea typeface="华文楷体" pitchFamily="2" charset="-122"/>
              </a:rPr>
              <a:t>程序使用</a:t>
            </a:r>
          </a:p>
        </p:txBody>
      </p:sp>
      <p:pic>
        <p:nvPicPr>
          <p:cNvPr id="7"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725126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3"/>
          <p:cNvGrpSpPr>
            <a:grpSpLocks/>
          </p:cNvGrpSpPr>
          <p:nvPr/>
        </p:nvGrpSpPr>
        <p:grpSpPr bwMode="auto">
          <a:xfrm>
            <a:off x="971550" y="1268413"/>
            <a:ext cx="7543800" cy="3048000"/>
            <a:chOff x="0" y="0"/>
            <a:chExt cx="2644" cy="633"/>
          </a:xfrm>
        </p:grpSpPr>
        <p:sp>
          <p:nvSpPr>
            <p:cNvPr id="15365"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5366"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5363" name="Rectangle 8"/>
          <p:cNvSpPr>
            <a:spLocks noGrp="1" noChangeArrowheads="1"/>
          </p:cNvSpPr>
          <p:nvPr>
            <p:ph type="title"/>
          </p:nvPr>
        </p:nvSpPr>
        <p:spPr/>
        <p:txBody>
          <a:bodyPr/>
          <a:lstStyle/>
          <a:p>
            <a:pPr eaLnBrk="1" hangingPunct="1"/>
            <a:endParaRPr lang="zh-CN" altLang="en-US" smtClean="0"/>
          </a:p>
        </p:txBody>
      </p:sp>
      <p:pic>
        <p:nvPicPr>
          <p:cNvPr id="15364" name="Picture 7" descr="cw-1-input"/>
          <p:cNvPicPr>
            <a:picLocks noGrp="1" noChangeAspect="1" noChangeArrowheads="1"/>
          </p:cNvPicPr>
          <p:nvPr>
            <p:ph idx="1"/>
          </p:nvPr>
        </p:nvPicPr>
        <p:blipFill>
          <a:blip r:embed="rId2" cstate="print"/>
          <a:srcRect/>
          <a:stretch>
            <a:fillRect/>
          </a:stretch>
        </p:blipFill>
        <p:spPr>
          <a:xfrm>
            <a:off x="1835150" y="144463"/>
            <a:ext cx="5400675" cy="6669087"/>
          </a:xfrm>
          <a:noFill/>
        </p:spPr>
      </p:pic>
      <p:pic>
        <p:nvPicPr>
          <p:cNvPr id="7"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5165075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p:cNvGrpSpPr>
            <a:grpSpLocks/>
          </p:cNvGrpSpPr>
          <p:nvPr/>
        </p:nvGrpSpPr>
        <p:grpSpPr bwMode="auto">
          <a:xfrm>
            <a:off x="971550" y="1268413"/>
            <a:ext cx="7543800" cy="3048000"/>
            <a:chOff x="0" y="0"/>
            <a:chExt cx="2644" cy="633"/>
          </a:xfrm>
        </p:grpSpPr>
        <p:sp>
          <p:nvSpPr>
            <p:cNvPr id="16388"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6389"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pic>
        <p:nvPicPr>
          <p:cNvPr id="16387" name="Picture 6"/>
          <p:cNvPicPr>
            <a:picLocks noGrp="1" noChangeAspect="1" noChangeArrowheads="1"/>
          </p:cNvPicPr>
          <p:nvPr>
            <p:ph idx="1"/>
          </p:nvPr>
        </p:nvPicPr>
        <p:blipFill>
          <a:blip r:embed="rId2" cstate="print"/>
          <a:srcRect/>
          <a:stretch>
            <a:fillRect/>
          </a:stretch>
        </p:blipFill>
        <p:spPr>
          <a:xfrm>
            <a:off x="1547813" y="117475"/>
            <a:ext cx="5627687" cy="6624638"/>
          </a:xfrm>
          <a:noFill/>
        </p:spPr>
      </p:pic>
      <p:pic>
        <p:nvPicPr>
          <p:cNvPr id="6"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081574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1268413"/>
            <a:ext cx="2233613" cy="533400"/>
          </a:xfrm>
        </p:spPr>
        <p:txBody>
          <a:bodyPr/>
          <a:lstStyle/>
          <a:p>
            <a:pPr algn="l" eaLnBrk="1" hangingPunct="1"/>
            <a:r>
              <a:rPr lang="zh-CN" altLang="en-US" sz="2400" dirty="0" smtClean="0">
                <a:latin typeface="楷体_GB2312" pitchFamily="49" charset="-122"/>
                <a:ea typeface="楷体_GB2312" pitchFamily="49" charset="-122"/>
              </a:rPr>
              <a:t>输出</a:t>
            </a:r>
          </a:p>
        </p:txBody>
      </p:sp>
      <p:grpSp>
        <p:nvGrpSpPr>
          <p:cNvPr id="17411" name="Group 3"/>
          <p:cNvGrpSpPr>
            <a:grpSpLocks/>
          </p:cNvGrpSpPr>
          <p:nvPr/>
        </p:nvGrpSpPr>
        <p:grpSpPr bwMode="auto">
          <a:xfrm>
            <a:off x="971550" y="1268413"/>
            <a:ext cx="7543800" cy="3048000"/>
            <a:chOff x="0" y="0"/>
            <a:chExt cx="2644" cy="633"/>
          </a:xfrm>
        </p:grpSpPr>
        <p:sp>
          <p:nvSpPr>
            <p:cNvPr id="17416"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7417"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7412" name="Rectangle 7"/>
          <p:cNvSpPr>
            <a:spLocks noChangeArrowheads="1"/>
          </p:cNvSpPr>
          <p:nvPr/>
        </p:nvSpPr>
        <p:spPr bwMode="auto">
          <a:xfrm>
            <a:off x="0" y="2673350"/>
            <a:ext cx="9144000" cy="0"/>
          </a:xfrm>
          <a:prstGeom prst="rect">
            <a:avLst/>
          </a:prstGeom>
          <a:noFill/>
          <a:ln w="9525">
            <a:noFill/>
            <a:miter lim="800000"/>
            <a:headEnd/>
            <a:tailEnd/>
          </a:ln>
        </p:spPr>
        <p:txBody>
          <a:bodyPr wrap="none" anchor="ctr">
            <a:spAutoFit/>
          </a:bodyPr>
          <a:lstStyle/>
          <a:p>
            <a:endParaRPr lang="zh-CN" altLang="en-US"/>
          </a:p>
        </p:txBody>
      </p:sp>
      <p:sp>
        <p:nvSpPr>
          <p:cNvPr id="17413" name="Rectangle 9"/>
          <p:cNvSpPr>
            <a:spLocks noChangeArrowheads="1"/>
          </p:cNvSpPr>
          <p:nvPr/>
        </p:nvSpPr>
        <p:spPr bwMode="auto">
          <a:xfrm>
            <a:off x="827088" y="1843088"/>
            <a:ext cx="2932112" cy="400050"/>
          </a:xfrm>
          <a:prstGeom prst="rect">
            <a:avLst/>
          </a:prstGeom>
          <a:noFill/>
          <a:ln w="9525">
            <a:noFill/>
            <a:miter lim="800000"/>
            <a:headEnd/>
            <a:tailEnd/>
          </a:ln>
        </p:spPr>
        <p:txBody>
          <a:bodyPr wrap="none" anchor="ctr">
            <a:spAutoFit/>
          </a:bodyPr>
          <a:lstStyle/>
          <a:p>
            <a:r>
              <a:rPr lang="zh-CN" altLang="en-US" sz="2000" b="0" dirty="0">
                <a:solidFill>
                  <a:schemeClr val="tx1"/>
                </a:solidFill>
                <a:latin typeface="楷体_GB2312" pitchFamily="49" charset="-122"/>
                <a:ea typeface="楷体_GB2312" pitchFamily="49" charset="-122"/>
              </a:rPr>
              <a:t>引导树文件</a:t>
            </a:r>
            <a:r>
              <a:rPr lang="en-US" altLang="zh-CN" sz="2000" b="0" dirty="0">
                <a:solidFill>
                  <a:schemeClr val="tx1"/>
                </a:solidFill>
                <a:latin typeface="Times New Roman" pitchFamily="18" charset="0"/>
              </a:rPr>
              <a:t>test.dnd</a:t>
            </a:r>
            <a:r>
              <a:rPr lang="zh-CN" altLang="en-US" sz="2000" b="0" dirty="0">
                <a:solidFill>
                  <a:schemeClr val="tx1"/>
                </a:solidFill>
                <a:latin typeface="楷体_GB2312" pitchFamily="49" charset="-122"/>
                <a:ea typeface="楷体_GB2312" pitchFamily="49" charset="-122"/>
              </a:rPr>
              <a:t>内容</a:t>
            </a:r>
            <a:r>
              <a:rPr lang="zh-CN" altLang="en-US" sz="2000" dirty="0">
                <a:solidFill>
                  <a:schemeClr val="tx1"/>
                </a:solidFill>
                <a:latin typeface="Times New Roman" pitchFamily="18" charset="0"/>
              </a:rPr>
              <a:t> </a:t>
            </a:r>
          </a:p>
        </p:txBody>
      </p:sp>
      <p:sp>
        <p:nvSpPr>
          <p:cNvPr id="17414" name="Rectangle 10"/>
          <p:cNvSpPr>
            <a:spLocks noChangeArrowheads="1"/>
          </p:cNvSpPr>
          <p:nvPr/>
        </p:nvSpPr>
        <p:spPr bwMode="auto">
          <a:xfrm>
            <a:off x="1187450" y="2349500"/>
            <a:ext cx="4572000" cy="3140075"/>
          </a:xfrm>
          <a:prstGeom prst="rect">
            <a:avLst/>
          </a:prstGeom>
          <a:noFill/>
          <a:ln w="9525">
            <a:noFill/>
            <a:miter lim="800000"/>
            <a:headEnd/>
            <a:tailEnd/>
          </a:ln>
        </p:spPr>
        <p:txBody>
          <a:bodyPr>
            <a:spAutoFit/>
          </a:bodyPr>
          <a:lstStyle/>
          <a:p>
            <a:r>
              <a:rPr lang="en-US" altLang="zh-CN" sz="2000" b="0">
                <a:solidFill>
                  <a:schemeClr val="tx1"/>
                </a:solidFill>
                <a:latin typeface="Arial" pitchFamily="34" charset="0"/>
              </a:rPr>
              <a:t>(</a:t>
            </a:r>
          </a:p>
          <a:p>
            <a:r>
              <a:rPr lang="en-US" altLang="zh-CN" sz="2000" b="0">
                <a:solidFill>
                  <a:schemeClr val="tx1"/>
                </a:solidFill>
                <a:latin typeface="Arial" pitchFamily="34" charset="0"/>
              </a:rPr>
              <a:t>(</a:t>
            </a:r>
          </a:p>
          <a:p>
            <a:r>
              <a:rPr lang="en-US" altLang="zh-CN" sz="2000" b="0">
                <a:solidFill>
                  <a:schemeClr val="tx1"/>
                </a:solidFill>
                <a:latin typeface="Arial" pitchFamily="34" charset="0"/>
              </a:rPr>
              <a:t>AK109096:0.19123,</a:t>
            </a:r>
          </a:p>
          <a:p>
            <a:r>
              <a:rPr lang="en-US" altLang="zh-CN" sz="2000" b="0">
                <a:solidFill>
                  <a:schemeClr val="tx1"/>
                </a:solidFill>
                <a:latin typeface="Arial" pitchFamily="34" charset="0"/>
              </a:rPr>
              <a:t>Chr05_1557:0.37399)</a:t>
            </a:r>
          </a:p>
          <a:p>
            <a:r>
              <a:rPr lang="en-US" altLang="zh-CN" sz="2000" b="0">
                <a:solidFill>
                  <a:schemeClr val="tx1"/>
                </a:solidFill>
                <a:latin typeface="Arial" pitchFamily="34" charset="0"/>
              </a:rPr>
              <a:t>:0.00411,</a:t>
            </a:r>
          </a:p>
          <a:p>
            <a:r>
              <a:rPr lang="en-US" altLang="zh-CN" sz="2000" b="0">
                <a:solidFill>
                  <a:schemeClr val="tx1"/>
                </a:solidFill>
                <a:latin typeface="Arial" pitchFamily="34" charset="0"/>
              </a:rPr>
              <a:t>(</a:t>
            </a:r>
          </a:p>
          <a:p>
            <a:r>
              <a:rPr lang="en-US" altLang="zh-CN" sz="2000" b="0">
                <a:solidFill>
                  <a:schemeClr val="tx1"/>
                </a:solidFill>
                <a:latin typeface="Arial" pitchFamily="34" charset="0"/>
              </a:rPr>
              <a:t>DH16B_ORYSA:0.02908,</a:t>
            </a:r>
          </a:p>
          <a:p>
            <a:r>
              <a:rPr lang="en-US" altLang="zh-CN" sz="2000" b="0">
                <a:solidFill>
                  <a:schemeClr val="tx1"/>
                </a:solidFill>
                <a:latin typeface="Arial" pitchFamily="34" charset="0"/>
              </a:rPr>
              <a:t>DH16C_ORYSA:0.06238)</a:t>
            </a:r>
          </a:p>
          <a:p>
            <a:r>
              <a:rPr lang="en-US" altLang="zh-CN" sz="2000" b="0">
                <a:solidFill>
                  <a:schemeClr val="tx1"/>
                </a:solidFill>
                <a:latin typeface="Arial" pitchFamily="34" charset="0"/>
              </a:rPr>
              <a:t>:0.15774,</a:t>
            </a:r>
          </a:p>
          <a:p>
            <a:r>
              <a:rPr lang="en-US" altLang="zh-CN" sz="2000" b="0">
                <a:solidFill>
                  <a:schemeClr val="tx1"/>
                </a:solidFill>
                <a:latin typeface="Arial" pitchFamily="34" charset="0"/>
              </a:rPr>
              <a:t>DH21_ORYSA:0.17076);</a:t>
            </a:r>
            <a:endParaRPr lang="zh-CN" altLang="en-US" sz="2000" b="0">
              <a:solidFill>
                <a:schemeClr val="tx1"/>
              </a:solidFill>
              <a:latin typeface="Arial" pitchFamily="34" charset="0"/>
            </a:endParaRPr>
          </a:p>
        </p:txBody>
      </p:sp>
      <p:sp>
        <p:nvSpPr>
          <p:cNvPr id="17415" name="Rectangle 11"/>
          <p:cNvSpPr>
            <a:spLocks noChangeArrowheads="1"/>
          </p:cNvSpPr>
          <p:nvPr/>
        </p:nvSpPr>
        <p:spPr bwMode="auto">
          <a:xfrm>
            <a:off x="1258888" y="5732433"/>
            <a:ext cx="5932650" cy="400110"/>
          </a:xfrm>
          <a:prstGeom prst="rect">
            <a:avLst/>
          </a:prstGeom>
          <a:noFill/>
          <a:ln w="9525">
            <a:noFill/>
            <a:miter lim="800000"/>
            <a:headEnd/>
            <a:tailEnd/>
          </a:ln>
        </p:spPr>
        <p:txBody>
          <a:bodyPr wrap="none" anchor="ctr">
            <a:spAutoFit/>
          </a:bodyPr>
          <a:lstStyle/>
          <a:p>
            <a:r>
              <a:rPr lang="zh-CN" altLang="en-US" sz="2000" b="0" dirty="0">
                <a:solidFill>
                  <a:srgbClr val="FF0000"/>
                </a:solidFill>
                <a:latin typeface="楷体_GB2312" pitchFamily="49" charset="-122"/>
                <a:ea typeface="楷体_GB2312" pitchFamily="49" charset="-122"/>
              </a:rPr>
              <a:t>用</a:t>
            </a:r>
            <a:r>
              <a:rPr lang="en-US" altLang="zh-CN" sz="2000" b="0" dirty="0" err="1">
                <a:solidFill>
                  <a:srgbClr val="FF0000"/>
                </a:solidFill>
                <a:latin typeface="Times New Roman" pitchFamily="18" charset="0"/>
              </a:rPr>
              <a:t>TreeView</a:t>
            </a:r>
            <a:r>
              <a:rPr lang="zh-CN" altLang="en-US" sz="2000" b="0" dirty="0">
                <a:solidFill>
                  <a:srgbClr val="FF0000"/>
                </a:solidFill>
                <a:latin typeface="楷体_GB2312" pitchFamily="49" charset="-122"/>
                <a:ea typeface="楷体_GB2312" pitchFamily="49" charset="-122"/>
              </a:rPr>
              <a:t>打开上面文件，可以看到系统的进化树</a:t>
            </a:r>
            <a:r>
              <a:rPr lang="zh-CN" altLang="en-US" sz="2000" dirty="0">
                <a:solidFill>
                  <a:schemeClr val="tx1"/>
                </a:solidFill>
                <a:latin typeface="楷体_GB2312" pitchFamily="49" charset="-122"/>
                <a:ea typeface="楷体_GB2312" pitchFamily="49" charset="-122"/>
              </a:rPr>
              <a:t> </a:t>
            </a:r>
          </a:p>
        </p:txBody>
      </p:sp>
      <p:pic>
        <p:nvPicPr>
          <p:cNvPr id="10"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840854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55AB9CC-7A9D-49A7-88A3-F5DE47D37EAB}" type="datetime1">
              <a:rPr lang="zh-CN" altLang="en-US" smtClean="0">
                <a:solidFill>
                  <a:prstClr val="black">
                    <a:tint val="75000"/>
                  </a:prstClr>
                </a:solidFill>
              </a:rPr>
              <a:pPr>
                <a:defRPr/>
              </a:pPr>
              <a:t>2018/6/4</a:t>
            </a:fld>
            <a:endParaRPr lang="zh-CN" altLang="en-US" sz="1800">
              <a:solidFill>
                <a:prstClr val="black"/>
              </a:solidFill>
            </a:endParaRPr>
          </a:p>
        </p:txBody>
      </p:sp>
      <p:pic>
        <p:nvPicPr>
          <p:cNvPr id="30725"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内容占位符 2"/>
          <p:cNvSpPr>
            <a:spLocks noGrp="1"/>
          </p:cNvSpPr>
          <p:nvPr>
            <p:ph idx="1"/>
          </p:nvPr>
        </p:nvSpPr>
        <p:spPr>
          <a:xfrm>
            <a:off x="457200" y="1500174"/>
            <a:ext cx="8229600" cy="4525963"/>
          </a:xfrm>
        </p:spPr>
        <p:txBody>
          <a:bodyPr/>
          <a:lstStyle/>
          <a:p>
            <a:r>
              <a:rPr lang="zh-CN" altLang="en-US" dirty="0" smtClean="0">
                <a:latin typeface="楷体_GB2312" pitchFamily="49" charset="-122"/>
                <a:ea typeface="楷体_GB2312" pitchFamily="49" charset="-122"/>
              </a:rPr>
              <a:t>比对简介</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全局比对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局部比对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短序列比对</a:t>
            </a:r>
            <a:endParaRPr lang="en-US" altLang="zh-CN"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9376029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3"/>
          <p:cNvGrpSpPr>
            <a:grpSpLocks/>
          </p:cNvGrpSpPr>
          <p:nvPr/>
        </p:nvGrpSpPr>
        <p:grpSpPr bwMode="auto">
          <a:xfrm>
            <a:off x="971550" y="1268413"/>
            <a:ext cx="7543800" cy="3048000"/>
            <a:chOff x="0" y="0"/>
            <a:chExt cx="2644" cy="633"/>
          </a:xfrm>
        </p:grpSpPr>
        <p:sp>
          <p:nvSpPr>
            <p:cNvPr id="18437"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8438"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8435" name="内容占位符 9"/>
          <p:cNvSpPr>
            <a:spLocks noGrp="1"/>
          </p:cNvSpPr>
          <p:nvPr>
            <p:ph idx="1"/>
          </p:nvPr>
        </p:nvSpPr>
        <p:spPr/>
        <p:txBody>
          <a:bodyPr/>
          <a:lstStyle/>
          <a:p>
            <a:pPr eaLnBrk="1" hangingPunct="1"/>
            <a:endParaRPr lang="zh-CN" altLang="en-US" smtClean="0"/>
          </a:p>
        </p:txBody>
      </p:sp>
      <p:pic>
        <p:nvPicPr>
          <p:cNvPr id="18436" name="Picture 16"/>
          <p:cNvPicPr>
            <a:picLocks noChangeAspect="1" noChangeArrowheads="1"/>
          </p:cNvPicPr>
          <p:nvPr/>
        </p:nvPicPr>
        <p:blipFill>
          <a:blip r:embed="rId2" cstate="print"/>
          <a:srcRect/>
          <a:stretch>
            <a:fillRect/>
          </a:stretch>
        </p:blipFill>
        <p:spPr bwMode="auto">
          <a:xfrm>
            <a:off x="1619250" y="1214438"/>
            <a:ext cx="6024563" cy="4819650"/>
          </a:xfrm>
          <a:prstGeom prst="rect">
            <a:avLst/>
          </a:prstGeom>
          <a:noFill/>
          <a:ln w="9525">
            <a:noFill/>
            <a:miter lim="800000"/>
            <a:headEnd/>
            <a:tailEnd/>
          </a:ln>
        </p:spPr>
      </p:pic>
      <p:pic>
        <p:nvPicPr>
          <p:cNvPr id="7"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583445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971550" y="1268413"/>
            <a:ext cx="7543800" cy="3048000"/>
            <a:chOff x="0" y="0"/>
            <a:chExt cx="2644" cy="633"/>
          </a:xfrm>
        </p:grpSpPr>
        <p:sp>
          <p:nvSpPr>
            <p:cNvPr id="19461"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19462"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9459" name="Rectangle 6"/>
          <p:cNvSpPr>
            <a:spLocks noChangeArrowheads="1"/>
          </p:cNvSpPr>
          <p:nvPr/>
        </p:nvSpPr>
        <p:spPr bwMode="auto">
          <a:xfrm>
            <a:off x="739775" y="1000125"/>
            <a:ext cx="2974975" cy="400050"/>
          </a:xfrm>
          <a:prstGeom prst="rect">
            <a:avLst/>
          </a:prstGeom>
          <a:noFill/>
          <a:ln w="9525">
            <a:noFill/>
            <a:miter lim="800000"/>
            <a:headEnd/>
            <a:tailEnd/>
          </a:ln>
        </p:spPr>
        <p:txBody>
          <a:bodyPr wrap="none" anchor="ctr">
            <a:spAutoFit/>
          </a:bodyPr>
          <a:lstStyle/>
          <a:p>
            <a:r>
              <a:rPr lang="zh-CN" altLang="en-US" sz="2000" b="0" dirty="0">
                <a:solidFill>
                  <a:schemeClr val="tx1"/>
                </a:solidFill>
                <a:latin typeface="楷体_GB2312" pitchFamily="49" charset="-122"/>
                <a:ea typeface="楷体_GB2312" pitchFamily="49" charset="-122"/>
              </a:rPr>
              <a:t>比对结果文件</a:t>
            </a:r>
            <a:r>
              <a:rPr lang="en-US" altLang="zh-CN" sz="2000" b="0" dirty="0">
                <a:solidFill>
                  <a:schemeClr val="tx1"/>
                </a:solidFill>
                <a:latin typeface="Times New Roman" pitchFamily="18" charset="0"/>
              </a:rPr>
              <a:t>group-1.aln</a:t>
            </a:r>
            <a:r>
              <a:rPr lang="en-US" altLang="zh-CN" sz="2000" dirty="0">
                <a:solidFill>
                  <a:schemeClr val="tx1"/>
                </a:solidFill>
                <a:latin typeface="Times New Roman" pitchFamily="18" charset="0"/>
              </a:rPr>
              <a:t> </a:t>
            </a:r>
            <a:endParaRPr lang="zh-CN" altLang="en-US" sz="2000" dirty="0">
              <a:solidFill>
                <a:schemeClr val="tx1"/>
              </a:solidFill>
              <a:latin typeface="Times New Roman" pitchFamily="18" charset="0"/>
            </a:endParaRPr>
          </a:p>
        </p:txBody>
      </p:sp>
      <p:pic>
        <p:nvPicPr>
          <p:cNvPr id="19460" name="Picture 7"/>
          <p:cNvPicPr>
            <a:picLocks noGrp="1" noChangeAspect="1" noChangeArrowheads="1"/>
          </p:cNvPicPr>
          <p:nvPr>
            <p:ph idx="1"/>
          </p:nvPr>
        </p:nvPicPr>
        <p:blipFill>
          <a:blip r:embed="rId2" cstate="print"/>
          <a:srcRect/>
          <a:stretch>
            <a:fillRect/>
          </a:stretch>
        </p:blipFill>
        <p:spPr>
          <a:xfrm>
            <a:off x="896938" y="1614488"/>
            <a:ext cx="6961187" cy="4964112"/>
          </a:xfrm>
          <a:noFill/>
        </p:spPr>
      </p:pic>
      <p:pic>
        <p:nvPicPr>
          <p:cNvPr id="7"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528995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defRPr/>
            </a:pPr>
            <a:r>
              <a:rPr lang="en-US" altLang="zh-CN" b="1" dirty="0" smtClean="0"/>
              <a:t>Consensus symbols</a:t>
            </a:r>
            <a:r>
              <a:rPr lang="en-US" altLang="zh-CN" dirty="0" smtClean="0"/>
              <a:t> An alignment will display by default the following symbols denoting the degree</a:t>
            </a:r>
            <a:br>
              <a:rPr lang="en-US" altLang="zh-CN" dirty="0" smtClean="0"/>
            </a:br>
            <a:r>
              <a:rPr lang="en-US" altLang="zh-CN" dirty="0" smtClean="0"/>
              <a:t>of conservation observed in each column:</a:t>
            </a:r>
          </a:p>
          <a:p>
            <a:pPr eaLnBrk="1" fontAlgn="auto" hangingPunct="1">
              <a:spcAft>
                <a:spcPts val="0"/>
              </a:spcAft>
              <a:defRPr/>
            </a:pPr>
            <a:endParaRPr lang="en-US" altLang="zh-CN" dirty="0" smtClean="0"/>
          </a:p>
          <a:p>
            <a:pPr eaLnBrk="1" fontAlgn="auto" hangingPunct="1">
              <a:spcAft>
                <a:spcPts val="0"/>
              </a:spcAft>
              <a:defRPr/>
            </a:pPr>
            <a:r>
              <a:rPr lang="en-US" altLang="zh-CN" dirty="0" smtClean="0"/>
              <a:t>"*" means that the residues or nucleotides in that column are identical in all sequences in the alignment.</a:t>
            </a:r>
          </a:p>
          <a:p>
            <a:pPr eaLnBrk="1" fontAlgn="auto" hangingPunct="1">
              <a:spcAft>
                <a:spcPts val="0"/>
              </a:spcAft>
              <a:defRPr/>
            </a:pPr>
            <a:r>
              <a:rPr lang="en-US" altLang="zh-CN" dirty="0" smtClean="0"/>
              <a:t>":" means that conserved substitutions have been observed.</a:t>
            </a:r>
          </a:p>
          <a:p>
            <a:pPr eaLnBrk="1" fontAlgn="auto" hangingPunct="1">
              <a:spcAft>
                <a:spcPts val="0"/>
              </a:spcAft>
              <a:defRPr/>
            </a:pPr>
            <a:r>
              <a:rPr lang="en-US" altLang="zh-CN" dirty="0" smtClean="0"/>
              <a:t>"." means that semi-conserved substitutions are observed.</a:t>
            </a:r>
            <a:br>
              <a:rPr lang="en-US" altLang="zh-CN" dirty="0" smtClean="0"/>
            </a:br>
            <a:endParaRPr lang="zh-CN" altLang="en-US" dirty="0" smtClean="0"/>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903896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华文楷体" pitchFamily="2" charset="-122"/>
                <a:ea typeface="华文楷体" pitchFamily="2" charset="-122"/>
              </a:rPr>
              <a:t>ClustalW</a:t>
            </a:r>
            <a:r>
              <a:rPr lang="zh-CN" altLang="en-US" b="1" dirty="0" smtClean="0">
                <a:latin typeface="华文楷体" pitchFamily="2" charset="-122"/>
                <a:ea typeface="华文楷体" pitchFamily="2" charset="-122"/>
              </a:rPr>
              <a:t>的特点</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zh-CN" altLang="en-US" dirty="0" smtClean="0">
                <a:latin typeface="楷体_GB2312" pitchFamily="49" charset="-122"/>
                <a:ea typeface="楷体_GB2312" pitchFamily="49" charset="-122"/>
              </a:rPr>
              <a:t>针对序列长度和结构较为相似的全局比对精度较好</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操作繁琐</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比对速度不快</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在基因进化分析中使用较多</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需要尽量避免长度差距太大的比对</a:t>
            </a:r>
            <a:endParaRPr lang="zh-CN" altLang="en-US" dirty="0">
              <a:latin typeface="楷体_GB2312" pitchFamily="49" charset="-122"/>
              <a:ea typeface="楷体_GB2312" pitchFamily="49" charset="-122"/>
            </a:endParaRPr>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4834560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500174"/>
            <a:ext cx="8229600" cy="4525963"/>
          </a:xfrm>
        </p:spPr>
        <p:txBody>
          <a:bodyPr/>
          <a:lstStyle/>
          <a:p>
            <a:r>
              <a:rPr lang="zh-CN" altLang="en-US" dirty="0" smtClean="0">
                <a:latin typeface="楷体_GB2312" pitchFamily="49" charset="-122"/>
                <a:ea typeface="楷体_GB2312" pitchFamily="49" charset="-122"/>
              </a:rPr>
              <a:t>比对简介</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全局比对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solidFill>
                  <a:srgbClr val="C00000"/>
                </a:solidFill>
                <a:latin typeface="楷体_GB2312" pitchFamily="49" charset="-122"/>
                <a:ea typeface="楷体_GB2312" pitchFamily="49" charset="-122"/>
              </a:rPr>
              <a:t>局部比对</a:t>
            </a:r>
            <a:endParaRPr lang="en-US" altLang="zh-CN" dirty="0" smtClean="0">
              <a:solidFill>
                <a:srgbClr val="C00000"/>
              </a:solidFill>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短序列比对</a:t>
            </a:r>
            <a:endParaRPr lang="en-US" altLang="zh-CN" dirty="0" smtClean="0">
              <a:latin typeface="楷体_GB2312" pitchFamily="49" charset="-122"/>
              <a:ea typeface="楷体_GB2312" pitchFamily="49" charset="-122"/>
            </a:endParaRPr>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177977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楷体" pitchFamily="2" charset="-122"/>
                <a:ea typeface="华文楷体" pitchFamily="2" charset="-122"/>
              </a:rPr>
              <a:t>局部比对的一些概念</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zh-CN" altLang="en-US" sz="2400" dirty="0" smtClean="0">
                <a:latin typeface="楷体_GB2312" pitchFamily="49" charset="-122"/>
                <a:ea typeface="楷体_GB2312" pitchFamily="49" charset="-122"/>
              </a:rPr>
              <a:t>局部比对主要用来寻找两条序列之间相似的区域。</a:t>
            </a:r>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实际操作中将两条待比对序列中的一条作为目标，用另一条寻找与之相似的区域。</a:t>
            </a:r>
            <a:endParaRPr lang="en-US" altLang="zh-CN" sz="2400" dirty="0" smtClean="0">
              <a:latin typeface="楷体_GB2312" pitchFamily="49" charset="-122"/>
              <a:ea typeface="楷体_GB2312" pitchFamily="49" charset="-122"/>
            </a:endParaRPr>
          </a:p>
          <a:p>
            <a:endParaRPr lang="en-US" altLang="zh-CN" sz="2400" dirty="0" smtClean="0"/>
          </a:p>
          <a:p>
            <a:r>
              <a:rPr lang="en-US" altLang="zh-CN" sz="2400" dirty="0" smtClean="0"/>
              <a:t>Subject/database: </a:t>
            </a:r>
            <a:r>
              <a:rPr lang="zh-CN" altLang="en-US" sz="2400" dirty="0" smtClean="0">
                <a:latin typeface="楷体_GB2312" pitchFamily="49" charset="-122"/>
                <a:ea typeface="楷体_GB2312" pitchFamily="49" charset="-122"/>
              </a:rPr>
              <a:t>做局部比对时看做目标的那些序列</a:t>
            </a:r>
            <a:endParaRPr lang="en-US" altLang="zh-CN" sz="2400" dirty="0" smtClean="0">
              <a:latin typeface="楷体_GB2312" pitchFamily="49" charset="-122"/>
              <a:ea typeface="楷体_GB2312" pitchFamily="49" charset="-122"/>
            </a:endParaRPr>
          </a:p>
          <a:p>
            <a:r>
              <a:rPr lang="en-US" altLang="zh-CN" sz="2400" dirty="0" smtClean="0"/>
              <a:t>Query</a:t>
            </a:r>
            <a:r>
              <a:rPr lang="zh-CN" altLang="en-US" sz="2400" dirty="0" smtClean="0"/>
              <a:t>：</a:t>
            </a:r>
            <a:r>
              <a:rPr lang="zh-CN" altLang="en-US" sz="2400" dirty="0" smtClean="0">
                <a:latin typeface="楷体_GB2312" pitchFamily="49" charset="-122"/>
                <a:ea typeface="楷体_GB2312" pitchFamily="49" charset="-122"/>
              </a:rPr>
              <a:t>用来搜索的序列</a:t>
            </a:r>
            <a:endParaRPr lang="en-US" altLang="zh-CN" sz="2400" dirty="0" smtClean="0">
              <a:latin typeface="楷体_GB2312" pitchFamily="49" charset="-122"/>
              <a:ea typeface="楷体_GB2312" pitchFamily="49" charset="-122"/>
            </a:endParaRPr>
          </a:p>
          <a:p>
            <a:r>
              <a:rPr lang="en-US" altLang="zh-CN" sz="2400" dirty="0" smtClean="0"/>
              <a:t>Hit</a:t>
            </a:r>
            <a:r>
              <a:rPr lang="zh-CN" altLang="en-US" sz="2400" dirty="0" smtClean="0"/>
              <a:t>：</a:t>
            </a:r>
            <a:r>
              <a:rPr lang="zh-CN" altLang="en-US" sz="2400" dirty="0" smtClean="0">
                <a:latin typeface="楷体_GB2312" pitchFamily="49" charset="-122"/>
                <a:ea typeface="楷体_GB2312" pitchFamily="49" charset="-122"/>
              </a:rPr>
              <a:t>搜索到的一个比对位置</a:t>
            </a:r>
            <a:endParaRPr lang="en-US" altLang="zh-CN" sz="2400" dirty="0" smtClean="0">
              <a:latin typeface="楷体_GB2312" pitchFamily="49" charset="-122"/>
              <a:ea typeface="楷体_GB2312" pitchFamily="49" charset="-122"/>
            </a:endParaRPr>
          </a:p>
          <a:p>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通常我们将较长的序列做成</a:t>
            </a:r>
            <a:r>
              <a:rPr lang="en-US" altLang="zh-CN" sz="2400" dirty="0" smtClean="0"/>
              <a:t>database</a:t>
            </a:r>
            <a:r>
              <a:rPr lang="zh-CN" altLang="en-US" sz="2400" dirty="0" smtClean="0">
                <a:latin typeface="楷体_GB2312" pitchFamily="49" charset="-122"/>
                <a:ea typeface="楷体_GB2312" pitchFamily="49" charset="-122"/>
              </a:rPr>
              <a:t>使用，用较短的序列在上面搜索。</a:t>
            </a:r>
          </a:p>
          <a:p>
            <a:endParaRPr lang="zh-CN" altLang="en-US" sz="2400" dirty="0"/>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220240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357158" y="428604"/>
            <a:ext cx="8229600" cy="1143000"/>
          </a:xfrm>
        </p:spPr>
        <p:txBody>
          <a:bodyPr/>
          <a:lstStyle/>
          <a:p>
            <a:pPr eaLnBrk="1" hangingPunct="1"/>
            <a:r>
              <a:rPr lang="en-US" altLang="zh-CN" b="1" dirty="0" smtClean="0">
                <a:latin typeface="华文楷体" pitchFamily="2" charset="-122"/>
                <a:ea typeface="华文楷体" pitchFamily="2" charset="-122"/>
              </a:rPr>
              <a:t>BLAST</a:t>
            </a:r>
            <a:endParaRPr lang="zh-CN" altLang="en-US" b="1" dirty="0" smtClean="0">
              <a:latin typeface="华文楷体" pitchFamily="2" charset="-122"/>
              <a:ea typeface="华文楷体" pitchFamily="2" charset="-122"/>
            </a:endParaRPr>
          </a:p>
        </p:txBody>
      </p:sp>
      <p:sp>
        <p:nvSpPr>
          <p:cNvPr id="3" name="内容占位符 2"/>
          <p:cNvSpPr>
            <a:spLocks noGrp="1"/>
          </p:cNvSpPr>
          <p:nvPr>
            <p:ph idx="1"/>
          </p:nvPr>
        </p:nvSpPr>
        <p:spPr>
          <a:xfrm>
            <a:off x="457200" y="1643050"/>
            <a:ext cx="8229600" cy="4857763"/>
          </a:xfrm>
        </p:spPr>
        <p:txBody>
          <a:bodyPr rtlCol="0">
            <a:normAutofit lnSpcReduction="10000"/>
          </a:bodyPr>
          <a:lstStyle/>
          <a:p>
            <a:pPr eaLnBrk="1" fontAlgn="auto" hangingPunct="1">
              <a:spcAft>
                <a:spcPts val="0"/>
              </a:spcAft>
              <a:defRPr/>
            </a:pPr>
            <a:r>
              <a:rPr lang="en-US" altLang="zh-CN" dirty="0" smtClean="0">
                <a:latin typeface="Times New Roman" pitchFamily="18" charset="0"/>
              </a:rPr>
              <a:t>Blast</a:t>
            </a:r>
            <a:r>
              <a:rPr lang="zh-CN" altLang="en-US" dirty="0" smtClean="0">
                <a:latin typeface="Times New Roman" pitchFamily="18" charset="0"/>
              </a:rPr>
              <a:t>，</a:t>
            </a:r>
            <a:r>
              <a:rPr lang="zh-CN" altLang="en-US" dirty="0" smtClean="0">
                <a:latin typeface="楷体_GB2312" pitchFamily="49" charset="-122"/>
                <a:ea typeface="楷体_GB2312" pitchFamily="49" charset="-122"/>
              </a:rPr>
              <a:t>全称</a:t>
            </a:r>
            <a:r>
              <a:rPr lang="en-US" altLang="zh-CN" dirty="0" smtClean="0">
                <a:solidFill>
                  <a:srgbClr val="0070C0"/>
                </a:solidFill>
                <a:latin typeface="Times New Roman" pitchFamily="18" charset="0"/>
              </a:rPr>
              <a:t>Basic </a:t>
            </a:r>
            <a:r>
              <a:rPr lang="en-US" altLang="zh-CN" dirty="0" smtClean="0">
                <a:solidFill>
                  <a:srgbClr val="C00000"/>
                </a:solidFill>
                <a:latin typeface="Times New Roman" pitchFamily="18" charset="0"/>
              </a:rPr>
              <a:t>Local </a:t>
            </a:r>
            <a:r>
              <a:rPr lang="en-US" altLang="zh-CN" dirty="0" smtClean="0">
                <a:solidFill>
                  <a:srgbClr val="0070C0"/>
                </a:solidFill>
                <a:latin typeface="Times New Roman" pitchFamily="18" charset="0"/>
              </a:rPr>
              <a:t>Alignment </a:t>
            </a:r>
            <a:r>
              <a:rPr lang="en-US" altLang="zh-CN" dirty="0" smtClean="0">
                <a:solidFill>
                  <a:schemeClr val="accent6"/>
                </a:solidFill>
                <a:latin typeface="Times New Roman" pitchFamily="18" charset="0"/>
              </a:rPr>
              <a:t>Search</a:t>
            </a:r>
            <a:r>
              <a:rPr lang="en-US" altLang="zh-CN" dirty="0" smtClean="0">
                <a:solidFill>
                  <a:srgbClr val="0070C0"/>
                </a:solidFill>
                <a:latin typeface="Times New Roman" pitchFamily="18" charset="0"/>
              </a:rPr>
              <a:t> Tool</a:t>
            </a:r>
            <a:r>
              <a:rPr lang="zh-CN" altLang="en-US" dirty="0" smtClean="0">
                <a:latin typeface="Times New Roman" pitchFamily="18" charset="0"/>
              </a:rPr>
              <a:t>，</a:t>
            </a:r>
            <a:r>
              <a:rPr lang="zh-CN" altLang="en-US" dirty="0" smtClean="0">
                <a:latin typeface="楷体_GB2312" pitchFamily="49" charset="-122"/>
                <a:ea typeface="楷体_GB2312" pitchFamily="49" charset="-122"/>
              </a:rPr>
              <a:t>即“基于局部比对算法的搜索工具”，由</a:t>
            </a:r>
            <a:r>
              <a:rPr lang="en-US" altLang="zh-CN" dirty="0" err="1" smtClean="0">
                <a:latin typeface="Times New Roman" pitchFamily="18" charset="0"/>
              </a:rPr>
              <a:t>Altschul</a:t>
            </a:r>
            <a:r>
              <a:rPr lang="zh-CN" altLang="en-US" dirty="0" smtClean="0">
                <a:latin typeface="楷体_GB2312" pitchFamily="49" charset="-122"/>
                <a:ea typeface="楷体_GB2312" pitchFamily="49" charset="-122"/>
              </a:rPr>
              <a:t>等人于</a:t>
            </a:r>
            <a:r>
              <a:rPr lang="en-US" altLang="zh-CN" dirty="0" smtClean="0">
                <a:latin typeface="楷体_GB2312" pitchFamily="49" charset="-122"/>
                <a:ea typeface="楷体_GB2312" pitchFamily="49" charset="-122"/>
              </a:rPr>
              <a:t>1990</a:t>
            </a:r>
            <a:r>
              <a:rPr lang="zh-CN" altLang="en-US" dirty="0" smtClean="0">
                <a:latin typeface="楷体_GB2312" pitchFamily="49" charset="-122"/>
                <a:ea typeface="楷体_GB2312" pitchFamily="49" charset="-122"/>
              </a:rPr>
              <a:t>年发布。</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能够实现比较两段核酸或者蛋白序列之间的同源性的功能，它能够快速的找到两段序列之间的同源序列并对比对区域进行打分以确定同源性的高低。</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具有较快的比对速度和较高的比对精度，适用于多种序列比对的情况，在常规双序列比对分析中应用最为广泛。 </a:t>
            </a:r>
          </a:p>
          <a:p>
            <a:pPr eaLnBrk="1" fontAlgn="auto" hangingPunct="1">
              <a:spcAft>
                <a:spcPts val="0"/>
              </a:spcAft>
              <a:defRPr/>
            </a:pPr>
            <a:endParaRPr lang="zh-CN" altLang="en-US" dirty="0" smtClean="0"/>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8068170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
          <p:cNvGrpSpPr>
            <a:grpSpLocks/>
          </p:cNvGrpSpPr>
          <p:nvPr/>
        </p:nvGrpSpPr>
        <p:grpSpPr bwMode="auto">
          <a:xfrm>
            <a:off x="971550" y="1268413"/>
            <a:ext cx="7543800" cy="3048000"/>
            <a:chOff x="0" y="0"/>
            <a:chExt cx="2644" cy="633"/>
          </a:xfrm>
        </p:grpSpPr>
        <p:sp>
          <p:nvSpPr>
            <p:cNvPr id="23557"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3558"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23555" name="Rectangle 6"/>
          <p:cNvSpPr>
            <a:spLocks noChangeArrowheads="1"/>
          </p:cNvSpPr>
          <p:nvPr/>
        </p:nvSpPr>
        <p:spPr bwMode="auto">
          <a:xfrm>
            <a:off x="714375" y="1690688"/>
            <a:ext cx="7848600" cy="4167187"/>
          </a:xfrm>
          <a:prstGeom prst="rect">
            <a:avLst/>
          </a:prstGeom>
          <a:noFill/>
          <a:ln w="9525">
            <a:noFill/>
            <a:miter lim="800000"/>
            <a:headEnd/>
            <a:tailEnd/>
          </a:ln>
        </p:spPr>
        <p:txBody>
          <a:bodyPr tIns="165048" bIns="0" anchor="ctr">
            <a:spAutoFit/>
          </a:bodyPr>
          <a:lstStyle/>
          <a:p>
            <a:pPr marL="457200" indent="-457200"/>
            <a:r>
              <a:rPr lang="th-TH" altLang="zh-CN" sz="2000" b="0" dirty="0">
                <a:solidFill>
                  <a:schemeClr val="tx1"/>
                </a:solidFill>
                <a:latin typeface="Times New Roman" pitchFamily="18" charset="0"/>
                <a:cs typeface="Angsana New" pitchFamily="18" charset="-34"/>
              </a:rPr>
              <a:t>blastp</a:t>
            </a:r>
            <a:r>
              <a:rPr lang="zh-CN" altLang="en-US" sz="2000" b="0" dirty="0">
                <a:solidFill>
                  <a:schemeClr val="tx1"/>
                </a:solidFill>
                <a:latin typeface="Times New Roman" pitchFamily="18"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蛋白序列与蛋白库做比对，直接比对蛋白序列的同源性。</a:t>
            </a:r>
            <a:endParaRPr lang="en-US" altLang="zh-CN" sz="2000" b="0" dirty="0">
              <a:solidFill>
                <a:schemeClr val="tx1"/>
              </a:solidFill>
              <a:latin typeface="楷体_GB2312" pitchFamily="49" charset="-122"/>
              <a:ea typeface="楷体_GB2312" pitchFamily="49" charset="-122"/>
              <a:cs typeface="Angsana New" pitchFamily="18" charset="-34"/>
            </a:endParaRPr>
          </a:p>
          <a:p>
            <a:pPr marL="457200" indent="-457200"/>
            <a:endParaRPr lang="zh-CN" altLang="th-TH" sz="2000" b="0" dirty="0">
              <a:solidFill>
                <a:schemeClr val="tx1"/>
              </a:solidFill>
              <a:latin typeface="Times New Roman" pitchFamily="18" charset="0"/>
              <a:cs typeface="Angsana New" pitchFamily="18" charset="-34"/>
            </a:endParaRPr>
          </a:p>
          <a:p>
            <a:pPr marL="457200" indent="-457200"/>
            <a:r>
              <a:rPr lang="th-TH" altLang="zh-CN" sz="2000" b="0" dirty="0">
                <a:solidFill>
                  <a:schemeClr val="tx1"/>
                </a:solidFill>
                <a:latin typeface="Times New Roman" pitchFamily="18" charset="0"/>
                <a:cs typeface="Angsana New" pitchFamily="18" charset="-34"/>
              </a:rPr>
              <a:t>blastx</a:t>
            </a:r>
            <a:r>
              <a:rPr lang="zh-CN" altLang="en-US" sz="2000" b="0" dirty="0">
                <a:solidFill>
                  <a:schemeClr val="tx1"/>
                </a:solidFill>
                <a:latin typeface="Times New Roman" pitchFamily="18"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核酸序列对蛋白库的比对，先将核酸序列翻译成蛋白</a:t>
            </a:r>
            <a:r>
              <a:rPr lang="zh-CN" altLang="en-US" sz="2000" b="0" dirty="0" smtClean="0">
                <a:solidFill>
                  <a:schemeClr val="tx1"/>
                </a:solidFill>
                <a:latin typeface="楷体_GB2312" pitchFamily="49" charset="-122"/>
                <a:ea typeface="楷体_GB2312" pitchFamily="49" charset="-122"/>
                <a:cs typeface="Angsana New" pitchFamily="18" charset="-34"/>
              </a:rPr>
              <a:t>序列</a:t>
            </a:r>
            <a:r>
              <a:rPr lang="zh-CN" altLang="en-US" sz="2000" b="0" dirty="0">
                <a:solidFill>
                  <a:schemeClr val="tx1"/>
                </a:solidFill>
                <a:latin typeface="楷体_GB2312" pitchFamily="49" charset="-122"/>
                <a:ea typeface="楷体_GB2312" pitchFamily="49" charset="-122"/>
                <a:cs typeface="Angsana New" pitchFamily="18" charset="-34"/>
              </a:rPr>
              <a:t>（根据相位可以翻译为</a:t>
            </a:r>
            <a:r>
              <a:rPr lang="en-US" altLang="zh-CN" sz="2000" b="0" dirty="0">
                <a:solidFill>
                  <a:schemeClr val="tx1"/>
                </a:solidFill>
                <a:latin typeface="楷体_GB2312" pitchFamily="49" charset="-122"/>
                <a:ea typeface="楷体_GB2312" pitchFamily="49" charset="-122"/>
                <a:cs typeface="Angsana New" pitchFamily="18" charset="-34"/>
              </a:rPr>
              <a:t>6</a:t>
            </a:r>
            <a:r>
              <a:rPr lang="zh-CN" altLang="en-US" sz="2000" b="0" dirty="0">
                <a:solidFill>
                  <a:schemeClr val="tx1"/>
                </a:solidFill>
                <a:latin typeface="楷体_GB2312" pitchFamily="49" charset="-122"/>
                <a:ea typeface="楷体_GB2312" pitchFamily="49" charset="-122"/>
                <a:cs typeface="Angsana New" pitchFamily="18" charset="-34"/>
              </a:rPr>
              <a:t>种可能的蛋白序列），然后</a:t>
            </a:r>
            <a:r>
              <a:rPr lang="zh-CN" altLang="en-US" sz="2000" b="0" dirty="0" smtClean="0">
                <a:solidFill>
                  <a:schemeClr val="tx1"/>
                </a:solidFill>
                <a:latin typeface="楷体_GB2312" pitchFamily="49" charset="-122"/>
                <a:ea typeface="楷体_GB2312" pitchFamily="49" charset="-122"/>
                <a:cs typeface="Angsana New" pitchFamily="18" charset="-34"/>
              </a:rPr>
              <a:t>再与蛋白库做比对。</a:t>
            </a:r>
            <a:endParaRPr lang="en-US" altLang="zh-CN" sz="2000" b="0" dirty="0">
              <a:solidFill>
                <a:schemeClr val="tx1"/>
              </a:solidFill>
              <a:latin typeface="楷体_GB2312" pitchFamily="49" charset="-122"/>
              <a:ea typeface="楷体_GB2312" pitchFamily="49" charset="-122"/>
              <a:cs typeface="Angsana New" pitchFamily="18" charset="-34"/>
            </a:endParaRPr>
          </a:p>
          <a:p>
            <a:pPr marL="457200" indent="-457200"/>
            <a:endParaRPr lang="zh-CN" altLang="th-TH" sz="2000" b="0" dirty="0">
              <a:solidFill>
                <a:schemeClr val="tx1"/>
              </a:solidFill>
              <a:latin typeface="Times New Roman" pitchFamily="18" charset="0"/>
              <a:cs typeface="Angsana New" pitchFamily="18" charset="-34"/>
            </a:endParaRPr>
          </a:p>
          <a:p>
            <a:pPr marL="457200" indent="-457200"/>
            <a:r>
              <a:rPr lang="th-TH" altLang="zh-CN" sz="2000" b="0" dirty="0">
                <a:solidFill>
                  <a:schemeClr val="tx1"/>
                </a:solidFill>
                <a:latin typeface="Times New Roman" pitchFamily="18" charset="0"/>
                <a:cs typeface="Angsana New" pitchFamily="18" charset="-34"/>
              </a:rPr>
              <a:t>blastn</a:t>
            </a:r>
            <a:r>
              <a:rPr lang="zh-CN" altLang="en-US" sz="2000" b="0" dirty="0">
                <a:solidFill>
                  <a:schemeClr val="tx1"/>
                </a:solidFill>
                <a:latin typeface="Times New Roman" pitchFamily="18"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核酸序列对核酸库的比对，直接比较核酸序列的同源性。</a:t>
            </a:r>
            <a:endParaRPr lang="en-US" altLang="zh-CN" sz="2000" b="0" dirty="0">
              <a:solidFill>
                <a:schemeClr val="tx1"/>
              </a:solidFill>
              <a:latin typeface="楷体_GB2312" pitchFamily="49" charset="-122"/>
              <a:ea typeface="楷体_GB2312" pitchFamily="49" charset="-122"/>
              <a:cs typeface="Angsana New" pitchFamily="18" charset="-34"/>
            </a:endParaRPr>
          </a:p>
          <a:p>
            <a:pPr marL="457200" indent="-457200"/>
            <a:endParaRPr lang="zh-CN" altLang="th-TH" sz="2000" b="0" dirty="0">
              <a:solidFill>
                <a:schemeClr val="tx1"/>
              </a:solidFill>
              <a:latin typeface="Times New Roman" pitchFamily="18" charset="0"/>
              <a:cs typeface="Angsana New" pitchFamily="18" charset="-34"/>
            </a:endParaRPr>
          </a:p>
          <a:p>
            <a:pPr marL="457200" indent="-457200"/>
            <a:r>
              <a:rPr lang="th-TH" altLang="zh-CN" sz="2000" b="0" dirty="0">
                <a:solidFill>
                  <a:schemeClr val="tx1"/>
                </a:solidFill>
                <a:latin typeface="Times New Roman" pitchFamily="18" charset="0"/>
                <a:cs typeface="Angsana New" pitchFamily="18" charset="-34"/>
              </a:rPr>
              <a:t>tblastn</a:t>
            </a:r>
            <a:r>
              <a:rPr lang="zh-CN" altLang="en-US" sz="2000" b="0" dirty="0">
                <a:solidFill>
                  <a:schemeClr val="tx1"/>
                </a:solidFill>
                <a:latin typeface="Times New Roman" pitchFamily="18"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蛋白序列对核酸库的比对，将库中的核酸翻译成蛋白</a:t>
            </a:r>
            <a:r>
              <a:rPr lang="zh-CN" altLang="en-US" sz="2000" b="0" dirty="0" smtClean="0">
                <a:solidFill>
                  <a:schemeClr val="tx1"/>
                </a:solidFill>
                <a:latin typeface="楷体_GB2312" pitchFamily="49" charset="-122"/>
                <a:ea typeface="楷体_GB2312" pitchFamily="49" charset="-122"/>
                <a:cs typeface="Angsana New" pitchFamily="18" charset="-34"/>
              </a:rPr>
              <a:t>序列</a:t>
            </a:r>
            <a:r>
              <a:rPr lang="zh-CN" altLang="en-US" sz="2000" b="0" dirty="0">
                <a:solidFill>
                  <a:schemeClr val="tx1"/>
                </a:solidFill>
                <a:latin typeface="楷体_GB2312" pitchFamily="49" charset="-122"/>
                <a:ea typeface="楷体_GB2312" pitchFamily="49" charset="-122"/>
                <a:cs typeface="Angsana New" pitchFamily="18" charset="-34"/>
              </a:rPr>
              <a:t>，然后进行比对。</a:t>
            </a:r>
            <a:endParaRPr lang="en-US" altLang="zh-CN" sz="2000" b="0" dirty="0">
              <a:solidFill>
                <a:schemeClr val="tx1"/>
              </a:solidFill>
              <a:latin typeface="楷体_GB2312" pitchFamily="49" charset="-122"/>
              <a:ea typeface="楷体_GB2312" pitchFamily="49" charset="-122"/>
              <a:cs typeface="Angsana New" pitchFamily="18" charset="-34"/>
            </a:endParaRPr>
          </a:p>
          <a:p>
            <a:pPr marL="457200" indent="-457200"/>
            <a:endParaRPr lang="zh-CN" altLang="th-TH" sz="2000" b="0" dirty="0">
              <a:solidFill>
                <a:schemeClr val="tx1"/>
              </a:solidFill>
              <a:latin typeface="Times New Roman" pitchFamily="18" charset="0"/>
              <a:cs typeface="Angsana New" pitchFamily="18" charset="-34"/>
            </a:endParaRPr>
          </a:p>
          <a:p>
            <a:pPr marL="457200" indent="-457200"/>
            <a:r>
              <a:rPr lang="th-TH" altLang="zh-CN" sz="2000" b="0" dirty="0">
                <a:solidFill>
                  <a:schemeClr val="tx1"/>
                </a:solidFill>
                <a:latin typeface="Times New Roman" pitchFamily="18" charset="0"/>
                <a:cs typeface="Angsana New" pitchFamily="18" charset="-34"/>
              </a:rPr>
              <a:t>tblastx</a:t>
            </a:r>
            <a:r>
              <a:rPr lang="zh-CN" altLang="en-US" sz="2000" b="0" dirty="0">
                <a:solidFill>
                  <a:schemeClr val="tx1"/>
                </a:solidFill>
                <a:latin typeface="Times New Roman" pitchFamily="18"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核酸序列对核酸库在蛋白级别的比对，将库和待查</a:t>
            </a:r>
            <a:r>
              <a:rPr lang="zh-CN" altLang="en-US" sz="2000" b="0" dirty="0" smtClean="0">
                <a:solidFill>
                  <a:schemeClr val="tx1"/>
                </a:solidFill>
                <a:latin typeface="楷体_GB2312" pitchFamily="49" charset="-122"/>
                <a:ea typeface="楷体_GB2312" pitchFamily="49" charset="-122"/>
                <a:cs typeface="Angsana New" pitchFamily="18" charset="-34"/>
              </a:rPr>
              <a:t>序列都</a:t>
            </a:r>
            <a:r>
              <a:rPr lang="zh-CN" altLang="en-US" sz="2000" b="0" dirty="0">
                <a:solidFill>
                  <a:schemeClr val="tx1"/>
                </a:solidFill>
                <a:latin typeface="楷体_GB2312" pitchFamily="49" charset="-122"/>
                <a:ea typeface="楷体_GB2312" pitchFamily="49" charset="-122"/>
                <a:cs typeface="Angsana New" pitchFamily="18" charset="-34"/>
              </a:rPr>
              <a:t>翻成蛋白序列，然后对蛋白序列进行比对。</a:t>
            </a:r>
            <a:endParaRPr lang="zh-CN" altLang="th-TH" sz="2000" b="0" dirty="0">
              <a:solidFill>
                <a:schemeClr val="tx1"/>
              </a:solidFill>
              <a:latin typeface="楷体_GB2312" pitchFamily="49" charset="-122"/>
              <a:ea typeface="楷体_GB2312" pitchFamily="49" charset="-122"/>
              <a:cs typeface="Angsana New" pitchFamily="18" charset="-34"/>
            </a:endParaRPr>
          </a:p>
        </p:txBody>
      </p:sp>
      <p:sp>
        <p:nvSpPr>
          <p:cNvPr id="23556" name="标题 8"/>
          <p:cNvSpPr>
            <a:spLocks noGrp="1"/>
          </p:cNvSpPr>
          <p:nvPr>
            <p:ph type="title"/>
          </p:nvPr>
        </p:nvSpPr>
        <p:spPr/>
        <p:txBody>
          <a:bodyPr/>
          <a:lstStyle/>
          <a:p>
            <a:pPr eaLnBrk="1" hangingPunct="1"/>
            <a:r>
              <a:rPr lang="en-US" altLang="zh-CN" b="1" dirty="0" smtClean="0">
                <a:latin typeface="华文楷体" pitchFamily="2" charset="-122"/>
                <a:ea typeface="华文楷体" pitchFamily="2" charset="-122"/>
              </a:rPr>
              <a:t>BLAST</a:t>
            </a:r>
            <a:r>
              <a:rPr lang="zh-CN" altLang="en-US" b="1" dirty="0" smtClean="0">
                <a:latin typeface="华文楷体" pitchFamily="2" charset="-122"/>
                <a:ea typeface="华文楷体" pitchFamily="2" charset="-122"/>
              </a:rPr>
              <a:t>比对软件包的各个程序</a:t>
            </a:r>
          </a:p>
        </p:txBody>
      </p:sp>
      <p:pic>
        <p:nvPicPr>
          <p:cNvPr id="7"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872989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z="4000" b="1" smtClean="0">
                <a:latin typeface="华文楷体" pitchFamily="2" charset="-122"/>
                <a:ea typeface="华文楷体" pitchFamily="2" charset="-122"/>
              </a:rPr>
              <a:t>BLAST</a:t>
            </a:r>
            <a:r>
              <a:rPr lang="zh-CN" altLang="en-US" sz="4000" b="1" smtClean="0">
                <a:latin typeface="华文楷体" pitchFamily="2" charset="-122"/>
                <a:ea typeface="华文楷体" pitchFamily="2" charset="-122"/>
              </a:rPr>
              <a:t>的算法流程</a:t>
            </a:r>
          </a:p>
        </p:txBody>
      </p:sp>
      <p:pic>
        <p:nvPicPr>
          <p:cNvPr id="14339" name="Picture 5" descr="blast_algorithm"/>
          <p:cNvPicPr>
            <a:picLocks noGrp="1" noChangeAspect="1" noChangeArrowheads="1"/>
          </p:cNvPicPr>
          <p:nvPr>
            <p:ph idx="1"/>
          </p:nvPr>
        </p:nvPicPr>
        <p:blipFill>
          <a:blip r:embed="rId2" cstate="print"/>
          <a:srcRect l="5606" r="9584" b="10632"/>
          <a:stretch>
            <a:fillRect/>
          </a:stretch>
        </p:blipFill>
        <p:spPr>
          <a:xfrm>
            <a:off x="1500188" y="1500188"/>
            <a:ext cx="6000750" cy="5194300"/>
          </a:xfrm>
          <a:noFill/>
        </p:spPr>
      </p:pic>
      <p:pic>
        <p:nvPicPr>
          <p:cNvPr id="4"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2053015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BF1EA688-6C63-4B5C-9EB3-EF45E2AD15FD}" type="slidenum">
              <a:rPr lang="en-US" altLang="zh-CN" smtClean="0"/>
              <a:pPr/>
              <a:t>29</a:t>
            </a:fld>
            <a:endParaRPr lang="en-US" altLang="zh-CN" smtClean="0"/>
          </a:p>
        </p:txBody>
      </p:sp>
      <p:sp>
        <p:nvSpPr>
          <p:cNvPr id="16387" name="Rectangle 2"/>
          <p:cNvSpPr>
            <a:spLocks noGrp="1" noChangeArrowheads="1"/>
          </p:cNvSpPr>
          <p:nvPr>
            <p:ph type="title"/>
          </p:nvPr>
        </p:nvSpPr>
        <p:spPr>
          <a:xfrm>
            <a:off x="1000125" y="285750"/>
            <a:ext cx="7378700" cy="1143000"/>
          </a:xfrm>
        </p:spPr>
        <p:txBody>
          <a:bodyPr/>
          <a:lstStyle/>
          <a:p>
            <a:r>
              <a:rPr lang="en-US" altLang="zh-CN" sz="4000" b="1" smtClean="0">
                <a:latin typeface="华文楷体" pitchFamily="2" charset="-122"/>
                <a:ea typeface="华文楷体" pitchFamily="2" charset="-122"/>
              </a:rPr>
              <a:t>BLAST</a:t>
            </a:r>
            <a:r>
              <a:rPr lang="zh-CN" altLang="en-US" sz="4000" b="1" smtClean="0">
                <a:latin typeface="华文楷体" pitchFamily="2" charset="-122"/>
                <a:ea typeface="华文楷体" pitchFamily="2" charset="-122"/>
              </a:rPr>
              <a:t>资源</a:t>
            </a:r>
          </a:p>
        </p:txBody>
      </p:sp>
      <p:sp>
        <p:nvSpPr>
          <p:cNvPr id="23555" name="Rectangle 3"/>
          <p:cNvSpPr>
            <a:spLocks noGrp="1" noChangeArrowheads="1"/>
          </p:cNvSpPr>
          <p:nvPr>
            <p:ph type="body" idx="1"/>
          </p:nvPr>
        </p:nvSpPr>
        <p:spPr>
          <a:xfrm>
            <a:off x="500063" y="1785938"/>
            <a:ext cx="8229600" cy="4338637"/>
          </a:xfrm>
        </p:spPr>
        <p:txBody>
          <a:bodyPr/>
          <a:lstStyle/>
          <a:p>
            <a:pPr>
              <a:lnSpc>
                <a:spcPct val="90000"/>
              </a:lnSpc>
              <a:buFont typeface="Wingdings" pitchFamily="2" charset="2"/>
              <a:buNone/>
            </a:pPr>
            <a:r>
              <a:rPr lang="en-US" altLang="zh-CN" dirty="0" smtClean="0">
                <a:latin typeface="华文楷体" pitchFamily="2" charset="-122"/>
                <a:ea typeface="华文楷体" pitchFamily="2" charset="-122"/>
              </a:rPr>
              <a:t>1.NCBI</a:t>
            </a:r>
            <a:r>
              <a:rPr lang="zh-CN" altLang="en-US" dirty="0" smtClean="0">
                <a:latin typeface="华文楷体" pitchFamily="2" charset="-122"/>
                <a:ea typeface="华文楷体" pitchFamily="2" charset="-122"/>
              </a:rPr>
              <a:t>主站点：</a:t>
            </a:r>
          </a:p>
          <a:p>
            <a:pPr>
              <a:lnSpc>
                <a:spcPct val="90000"/>
              </a:lnSpc>
              <a:buFont typeface="Wingdings" pitchFamily="2" charset="2"/>
              <a:buNone/>
            </a:pPr>
            <a:r>
              <a:rPr lang="zh-CN" altLang="en-US" dirty="0" smtClean="0">
                <a:latin typeface="华文楷体" pitchFamily="2" charset="-122"/>
                <a:ea typeface="华文楷体" pitchFamily="2" charset="-122"/>
              </a:rPr>
              <a:t> </a:t>
            </a:r>
            <a:r>
              <a:rPr lang="en-US" altLang="zh-CN" dirty="0">
                <a:latin typeface="华文楷体" pitchFamily="2" charset="-122"/>
                <a:ea typeface="华文楷体" pitchFamily="2" charset="-122"/>
                <a:hlinkClick r:id="rId2"/>
              </a:rPr>
              <a:t>http://</a:t>
            </a:r>
            <a:r>
              <a:rPr lang="en-US" altLang="zh-CN" dirty="0" smtClean="0">
                <a:latin typeface="华文楷体" pitchFamily="2" charset="-122"/>
                <a:ea typeface="华文楷体" pitchFamily="2" charset="-122"/>
                <a:hlinkClick r:id="rId2"/>
              </a:rPr>
              <a:t>blast.ncbi.nlm.nih.gov/Blast.cgi</a:t>
            </a:r>
            <a:r>
              <a:rPr lang="en-US" altLang="zh-CN" dirty="0" smtClean="0">
                <a:latin typeface="华文楷体" pitchFamily="2" charset="-122"/>
                <a:ea typeface="华文楷体" pitchFamily="2" charset="-122"/>
              </a:rPr>
              <a:t>(</a:t>
            </a:r>
            <a:r>
              <a:rPr lang="zh-CN" altLang="en-US" sz="3000" dirty="0" smtClean="0">
                <a:latin typeface="华文楷体" pitchFamily="2" charset="-122"/>
                <a:ea typeface="华文楷体" pitchFamily="2" charset="-122"/>
              </a:rPr>
              <a:t>网络版</a:t>
            </a:r>
            <a:r>
              <a:rPr lang="en-US" altLang="zh-CN" sz="3000" dirty="0" smtClean="0">
                <a:latin typeface="华文楷体" pitchFamily="2" charset="-122"/>
                <a:ea typeface="华文楷体" pitchFamily="2" charset="-122"/>
              </a:rPr>
              <a:t>)</a:t>
            </a:r>
          </a:p>
          <a:p>
            <a:pPr>
              <a:lnSpc>
                <a:spcPct val="90000"/>
              </a:lnSpc>
              <a:buFont typeface="Wingdings" pitchFamily="2" charset="2"/>
              <a:buNone/>
            </a:pPr>
            <a:r>
              <a:rPr lang="en-US" altLang="zh-CN" sz="3000" dirty="0" smtClean="0">
                <a:latin typeface="华文楷体" pitchFamily="2" charset="-122"/>
                <a:ea typeface="华文楷体" pitchFamily="2" charset="-122"/>
              </a:rPr>
              <a:t> </a:t>
            </a:r>
            <a:r>
              <a:rPr lang="en-US" altLang="zh-CN" sz="3000" dirty="0" smtClean="0">
                <a:latin typeface="华文楷体" pitchFamily="2" charset="-122"/>
                <a:ea typeface="华文楷体" pitchFamily="2" charset="-122"/>
                <a:hlinkClick r:id="rId3"/>
              </a:rPr>
              <a:t>ftp://ftp.ncbi.nlm.nih.gov/blast/</a:t>
            </a:r>
            <a:r>
              <a:rPr lang="en-US" altLang="zh-CN" sz="3000" dirty="0" smtClean="0">
                <a:latin typeface="华文楷体" pitchFamily="2" charset="-122"/>
                <a:ea typeface="华文楷体" pitchFamily="2" charset="-122"/>
              </a:rPr>
              <a:t> (</a:t>
            </a:r>
            <a:r>
              <a:rPr lang="zh-CN" altLang="en-US" sz="3000" dirty="0" smtClean="0">
                <a:latin typeface="华文楷体" pitchFamily="2" charset="-122"/>
                <a:ea typeface="华文楷体" pitchFamily="2" charset="-122"/>
              </a:rPr>
              <a:t>单机版</a:t>
            </a:r>
            <a:r>
              <a:rPr lang="en-US" altLang="zh-CN" sz="3000" dirty="0" smtClean="0">
                <a:latin typeface="华文楷体" pitchFamily="2" charset="-122"/>
                <a:ea typeface="华文楷体" pitchFamily="2" charset="-122"/>
              </a:rPr>
              <a:t>)</a:t>
            </a:r>
          </a:p>
          <a:p>
            <a:pPr>
              <a:lnSpc>
                <a:spcPct val="90000"/>
              </a:lnSpc>
              <a:buFont typeface="Wingdings" pitchFamily="2" charset="2"/>
              <a:buNone/>
            </a:pPr>
            <a:r>
              <a:rPr lang="en-US" altLang="zh-CN" dirty="0" smtClean="0">
                <a:latin typeface="华文楷体" pitchFamily="2" charset="-122"/>
                <a:ea typeface="华文楷体" pitchFamily="2" charset="-122"/>
              </a:rPr>
              <a:t>2.</a:t>
            </a:r>
            <a:r>
              <a:rPr lang="zh-CN" altLang="en-US" dirty="0" smtClean="0">
                <a:latin typeface="华文楷体" pitchFamily="2" charset="-122"/>
                <a:ea typeface="华文楷体" pitchFamily="2" charset="-122"/>
              </a:rPr>
              <a:t>其他站点：</a:t>
            </a:r>
            <a:endParaRPr lang="en-US" altLang="zh-CN" dirty="0" smtClean="0">
              <a:latin typeface="华文楷体" pitchFamily="2" charset="-122"/>
              <a:ea typeface="华文楷体" pitchFamily="2" charset="-122"/>
            </a:endParaRPr>
          </a:p>
          <a:p>
            <a:pPr>
              <a:lnSpc>
                <a:spcPct val="90000"/>
              </a:lnSpc>
              <a:buFont typeface="Wingdings" pitchFamily="2" charset="2"/>
              <a:buNone/>
            </a:pPr>
            <a:r>
              <a:rPr lang="en-US" altLang="zh-CN" dirty="0">
                <a:latin typeface="华文楷体" pitchFamily="2" charset="-122"/>
                <a:ea typeface="华文楷体" pitchFamily="2" charset="-122"/>
                <a:hlinkClick r:id="rId4"/>
              </a:rPr>
              <a:t>http://www.ebi.ac.uk/Tools/sss/ncbiblast/</a:t>
            </a:r>
            <a:endParaRPr lang="zh-CN" altLang="en-US" dirty="0" smtClean="0">
              <a:latin typeface="华文楷体" pitchFamily="2" charset="-122"/>
              <a:ea typeface="华文楷体" pitchFamily="2" charset="-122"/>
            </a:endParaRPr>
          </a:p>
          <a:p>
            <a:pPr>
              <a:lnSpc>
                <a:spcPct val="90000"/>
              </a:lnSpc>
              <a:buFont typeface="Wingdings" pitchFamily="2" charset="2"/>
              <a:buNone/>
            </a:pPr>
            <a:r>
              <a:rPr lang="en-US" altLang="zh-CN" sz="3000" dirty="0">
                <a:latin typeface="华文楷体" pitchFamily="2" charset="-122"/>
                <a:ea typeface="华文楷体" pitchFamily="2" charset="-122"/>
                <a:hlinkClick r:id="rId5"/>
              </a:rPr>
              <a:t>http://flybase.org/blast</a:t>
            </a:r>
            <a:r>
              <a:rPr lang="en-US" altLang="zh-CN" sz="3000" dirty="0" smtClean="0">
                <a:latin typeface="华文楷体" pitchFamily="2" charset="-122"/>
                <a:ea typeface="华文楷体" pitchFamily="2" charset="-122"/>
                <a:hlinkClick r:id="rId5"/>
              </a:rPr>
              <a:t>/</a:t>
            </a:r>
            <a:endParaRPr lang="en-US" altLang="zh-CN" sz="3000" dirty="0" smtClean="0">
              <a:latin typeface="华文楷体" pitchFamily="2" charset="-122"/>
              <a:ea typeface="华文楷体" pitchFamily="2" charset="-122"/>
            </a:endParaRPr>
          </a:p>
          <a:p>
            <a:pPr>
              <a:lnSpc>
                <a:spcPct val="90000"/>
              </a:lnSpc>
              <a:buFont typeface="Wingdings" pitchFamily="2" charset="2"/>
              <a:buNone/>
            </a:pPr>
            <a:r>
              <a:rPr lang="zh-CN" altLang="en-US" dirty="0" smtClean="0">
                <a:ea typeface="宋体" pitchFamily="2" charset="-122"/>
              </a:rPr>
              <a:t>  </a:t>
            </a:r>
            <a:r>
              <a:rPr lang="en-US" altLang="zh-CN" dirty="0" smtClean="0">
                <a:ea typeface="宋体" pitchFamily="2" charset="-122"/>
              </a:rPr>
              <a:t>…</a:t>
            </a:r>
          </a:p>
        </p:txBody>
      </p:sp>
      <p:pic>
        <p:nvPicPr>
          <p:cNvPr id="5" name="Picture 2" descr="K:\我的工作\德易东方\策划\PPT模板\德易东方logo.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022539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174"/>
            <a:ext cx="8229600" cy="4525963"/>
          </a:xfrm>
        </p:spPr>
        <p:txBody>
          <a:bodyPr/>
          <a:lstStyle/>
          <a:p>
            <a:r>
              <a:rPr lang="zh-CN" altLang="en-US" dirty="0" smtClean="0">
                <a:solidFill>
                  <a:srgbClr val="C00000"/>
                </a:solidFill>
                <a:latin typeface="楷体_GB2312" pitchFamily="49" charset="-122"/>
                <a:ea typeface="楷体_GB2312" pitchFamily="49" charset="-122"/>
              </a:rPr>
              <a:t>比对简介</a:t>
            </a:r>
            <a:endParaRPr lang="en-US" altLang="zh-CN" dirty="0" smtClean="0">
              <a:solidFill>
                <a:srgbClr val="C00000"/>
              </a:solidFill>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全局比对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局部比对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短序列比对</a:t>
            </a:r>
            <a:endParaRPr lang="en-US" altLang="zh-CN" dirty="0" smtClean="0">
              <a:latin typeface="楷体_GB2312" pitchFamily="49" charset="-122"/>
              <a:ea typeface="楷体_GB2312" pitchFamily="49" charset="-122"/>
            </a:endParaRPr>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843927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57158" y="0"/>
            <a:ext cx="8229600" cy="1143000"/>
          </a:xfrm>
        </p:spPr>
        <p:txBody>
          <a:bodyPr/>
          <a:lstStyle/>
          <a:p>
            <a:r>
              <a:rPr lang="zh-CN" altLang="en-US" sz="4000" b="1" dirty="0" smtClean="0">
                <a:latin typeface="华文楷体" pitchFamily="2" charset="-122"/>
                <a:ea typeface="华文楷体" pitchFamily="2" charset="-122"/>
              </a:rPr>
              <a:t>本地</a:t>
            </a:r>
            <a:r>
              <a:rPr lang="en-US" altLang="zh-CN" sz="4000" b="1" dirty="0" smtClean="0">
                <a:latin typeface="华文楷体" pitchFamily="2" charset="-122"/>
                <a:ea typeface="华文楷体" pitchFamily="2" charset="-122"/>
              </a:rPr>
              <a:t>BLAST</a:t>
            </a:r>
            <a:r>
              <a:rPr lang="zh-CN" altLang="en-US" sz="4000" b="1" dirty="0" smtClean="0">
                <a:latin typeface="华文楷体" pitchFamily="2" charset="-122"/>
                <a:ea typeface="华文楷体" pitchFamily="2" charset="-122"/>
              </a:rPr>
              <a:t>（一）</a:t>
            </a:r>
          </a:p>
        </p:txBody>
      </p:sp>
      <p:sp>
        <p:nvSpPr>
          <p:cNvPr id="3" name="内容占位符 2"/>
          <p:cNvSpPr>
            <a:spLocks noGrp="1"/>
          </p:cNvSpPr>
          <p:nvPr>
            <p:ph idx="1"/>
          </p:nvPr>
        </p:nvSpPr>
        <p:spPr>
          <a:xfrm>
            <a:off x="428596" y="1142984"/>
            <a:ext cx="8229600" cy="4525963"/>
          </a:xfrm>
        </p:spPr>
        <p:txBody>
          <a:bodyPr/>
          <a:lstStyle/>
          <a:p>
            <a:pPr algn="just">
              <a:lnSpc>
                <a:spcPct val="90000"/>
              </a:lnSpc>
            </a:pPr>
            <a:r>
              <a:rPr lang="zh-CN" altLang="en-US" sz="2800" dirty="0" smtClean="0">
                <a:latin typeface="华文楷体" pitchFamily="2" charset="-122"/>
                <a:ea typeface="华文楷体" pitchFamily="2" charset="-122"/>
              </a:rPr>
              <a:t>下载单机版的</a:t>
            </a:r>
            <a:r>
              <a:rPr lang="en-US" altLang="zh-CN" sz="2800" dirty="0">
                <a:latin typeface="华文楷体" pitchFamily="2" charset="-122"/>
                <a:ea typeface="华文楷体" pitchFamily="2" charset="-122"/>
              </a:rPr>
              <a:t>b</a:t>
            </a:r>
            <a:r>
              <a:rPr lang="en-US" altLang="zh-CN" sz="2800" dirty="0" smtClean="0">
                <a:latin typeface="华文楷体" pitchFamily="2" charset="-122"/>
                <a:ea typeface="华文楷体" pitchFamily="2" charset="-122"/>
              </a:rPr>
              <a:t>last</a:t>
            </a:r>
            <a:r>
              <a:rPr lang="zh-CN" altLang="en-US" sz="2800" dirty="0" smtClean="0">
                <a:latin typeface="华文楷体" pitchFamily="2" charset="-122"/>
                <a:ea typeface="华文楷体" pitchFamily="2" charset="-122"/>
              </a:rPr>
              <a:t>程序</a:t>
            </a:r>
          </a:p>
          <a:p>
            <a:pPr lvl="1" algn="just">
              <a:lnSpc>
                <a:spcPct val="90000"/>
              </a:lnSpc>
            </a:pPr>
            <a:r>
              <a:rPr lang="en-US" altLang="zh-CN" sz="2400" dirty="0" smtClean="0">
                <a:latin typeface="华文楷体" pitchFamily="2" charset="-122"/>
                <a:ea typeface="华文楷体" pitchFamily="2" charset="-122"/>
                <a:hlinkClick r:id="rId2"/>
              </a:rPr>
              <a:t>ftp://ftp.ncbi.nlm.nih.gov/blast/executables/</a:t>
            </a:r>
            <a:r>
              <a:rPr lang="zh-CN" altLang="en-US" dirty="0" smtClean="0">
                <a:latin typeface="华文楷体" pitchFamily="2" charset="-122"/>
                <a:ea typeface="华文楷体" pitchFamily="2" charset="-122"/>
              </a:rPr>
              <a:t>目录下，下载对应的操作系统版本。</a:t>
            </a:r>
            <a:endParaRPr lang="zh-CN" altLang="en-US" sz="2800" dirty="0" smtClean="0">
              <a:latin typeface="华文楷体" pitchFamily="2" charset="-122"/>
              <a:ea typeface="华文楷体" pitchFamily="2" charset="-122"/>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2864" y="4365104"/>
            <a:ext cx="5305425" cy="217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8460" y="2852936"/>
            <a:ext cx="4972050" cy="143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5609878" y="2420888"/>
            <a:ext cx="3509962" cy="4278094"/>
          </a:xfrm>
          <a:prstGeom prst="rect">
            <a:avLst/>
          </a:prstGeom>
          <a:noFill/>
        </p:spPr>
        <p:txBody>
          <a:bodyPr wrap="square" rtlCol="0">
            <a:spAutoFit/>
          </a:bodyPr>
          <a:lstStyle/>
          <a:p>
            <a:pPr algn="just"/>
            <a:r>
              <a:rPr lang="en-US" altLang="zh-CN" sz="1600" dirty="0" smtClean="0">
                <a:latin typeface="华文楷体" pitchFamily="2" charset="-122"/>
                <a:ea typeface="华文楷体" pitchFamily="2" charset="-122"/>
              </a:rPr>
              <a:t>1</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BLAST</a:t>
            </a:r>
            <a:r>
              <a:rPr lang="zh-CN" altLang="en-US" sz="1600" dirty="0">
                <a:latin typeface="华文楷体" pitchFamily="2" charset="-122"/>
                <a:ea typeface="华文楷体" pitchFamily="2" charset="-122"/>
              </a:rPr>
              <a:t>经历了多次的升级，功能、性能一版比一版好，相应的其</a:t>
            </a:r>
            <a:r>
              <a:rPr lang="en-US" altLang="zh-CN" sz="1600" dirty="0">
                <a:latin typeface="华文楷体" pitchFamily="2" charset="-122"/>
                <a:ea typeface="华文楷体" pitchFamily="2" charset="-122"/>
              </a:rPr>
              <a:t>Source code</a:t>
            </a:r>
            <a:r>
              <a:rPr lang="zh-CN" altLang="en-US" sz="1600" dirty="0">
                <a:latin typeface="华文楷体" pitchFamily="2" charset="-122"/>
                <a:ea typeface="华文楷体" pitchFamily="2" charset="-122"/>
              </a:rPr>
              <a:t>也被修改的凌乱不堪，难于维护，极大的限制了对</a:t>
            </a:r>
            <a:r>
              <a:rPr lang="en-US" altLang="zh-CN" sz="1600" dirty="0">
                <a:latin typeface="华文楷体" pitchFamily="2" charset="-122"/>
                <a:ea typeface="华文楷体" pitchFamily="2" charset="-122"/>
              </a:rPr>
              <a:t>BLAST</a:t>
            </a:r>
            <a:r>
              <a:rPr lang="zh-CN" altLang="en-US" sz="1600" dirty="0">
                <a:latin typeface="华文楷体" pitchFamily="2" charset="-122"/>
                <a:ea typeface="华文楷体" pitchFamily="2" charset="-122"/>
              </a:rPr>
              <a:t>进一步 的修改、功能提升。再加上</a:t>
            </a:r>
            <a:r>
              <a:rPr lang="en-US" altLang="zh-CN" sz="1600" dirty="0">
                <a:latin typeface="华文楷体" pitchFamily="2" charset="-122"/>
                <a:ea typeface="华文楷体" pitchFamily="2" charset="-122"/>
              </a:rPr>
              <a:t>NCBI C++ Toolkit</a:t>
            </a:r>
            <a:r>
              <a:rPr lang="zh-CN" altLang="en-US" sz="1600" dirty="0">
                <a:latin typeface="华文楷体" pitchFamily="2" charset="-122"/>
                <a:ea typeface="华文楷体" pitchFamily="2" charset="-122"/>
              </a:rPr>
              <a:t>项目的开展，促使</a:t>
            </a:r>
            <a:r>
              <a:rPr lang="en-US" altLang="zh-CN" sz="1600" dirty="0">
                <a:latin typeface="华文楷体" pitchFamily="2" charset="-122"/>
                <a:ea typeface="华文楷体" pitchFamily="2" charset="-122"/>
              </a:rPr>
              <a:t>BLAST</a:t>
            </a:r>
            <a:r>
              <a:rPr lang="zh-CN" altLang="en-US" sz="1600" dirty="0">
                <a:latin typeface="华文楷体" pitchFamily="2" charset="-122"/>
                <a:ea typeface="华文楷体" pitchFamily="2" charset="-122"/>
              </a:rPr>
              <a:t>的维护者们决定从头开始，重新编写 </a:t>
            </a:r>
            <a:r>
              <a:rPr lang="en-US" altLang="zh-CN" sz="1600" dirty="0">
                <a:latin typeface="华文楷体" pitchFamily="2" charset="-122"/>
                <a:ea typeface="华文楷体" pitchFamily="2" charset="-122"/>
              </a:rPr>
              <a:t>BLAST</a:t>
            </a:r>
            <a:r>
              <a:rPr lang="zh-CN" altLang="en-US" sz="1600" dirty="0">
                <a:latin typeface="华文楷体" pitchFamily="2" charset="-122"/>
                <a:ea typeface="华文楷体" pitchFamily="2" charset="-122"/>
              </a:rPr>
              <a:t>代码</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pPr algn="just"/>
            <a:endParaRPr lang="en-US" altLang="zh-CN" sz="1600" dirty="0" smtClean="0">
              <a:latin typeface="华文楷体" pitchFamily="2" charset="-122"/>
              <a:ea typeface="华文楷体" pitchFamily="2" charset="-122"/>
            </a:endParaRPr>
          </a:p>
          <a:p>
            <a:pPr algn="just"/>
            <a:r>
              <a:rPr lang="en-US" altLang="zh-CN" sz="1600" dirty="0" smtClean="0">
                <a:latin typeface="华文楷体" pitchFamily="2" charset="-122"/>
                <a:ea typeface="华文楷体" pitchFamily="2" charset="-122"/>
              </a:rPr>
              <a:t>2</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对</a:t>
            </a:r>
            <a:r>
              <a:rPr lang="en-US" altLang="zh-CN" sz="1600" dirty="0">
                <a:latin typeface="华文楷体" pitchFamily="2" charset="-122"/>
                <a:ea typeface="华文楷体" pitchFamily="2" charset="-122"/>
              </a:rPr>
              <a:t>BLAST</a:t>
            </a:r>
            <a:r>
              <a:rPr lang="zh-CN" altLang="en-US" sz="1600" dirty="0">
                <a:latin typeface="华文楷体" pitchFamily="2" charset="-122"/>
                <a:ea typeface="华文楷体" pitchFamily="2" charset="-122"/>
              </a:rPr>
              <a:t>的一个全新设计，其在性能（主要对长序列的比对）以及易用性上均有了很大提高，尤其在易用性</a:t>
            </a:r>
            <a:r>
              <a:rPr lang="zh-CN" altLang="en-US" sz="1600" dirty="0" smtClean="0">
                <a:latin typeface="华文楷体" pitchFamily="2" charset="-122"/>
                <a:ea typeface="华文楷体" pitchFamily="2" charset="-122"/>
              </a:rPr>
              <a:t>上</a:t>
            </a:r>
            <a:endParaRPr lang="en-US" altLang="zh-CN" sz="1600" dirty="0" smtClean="0">
              <a:latin typeface="华文楷体" pitchFamily="2" charset="-122"/>
              <a:ea typeface="华文楷体" pitchFamily="2" charset="-122"/>
            </a:endParaRPr>
          </a:p>
          <a:p>
            <a:pPr algn="just"/>
            <a:endParaRPr lang="en-US" altLang="zh-CN" sz="1600" dirty="0">
              <a:latin typeface="华文楷体" pitchFamily="2" charset="-122"/>
              <a:ea typeface="华文楷体" pitchFamily="2" charset="-122"/>
            </a:endParaRPr>
          </a:p>
          <a:p>
            <a:pPr algn="just"/>
            <a:r>
              <a:rPr lang="en-US" altLang="zh-CN" sz="1600" dirty="0" smtClean="0">
                <a:latin typeface="华文楷体" pitchFamily="2" charset="-122"/>
                <a:ea typeface="华文楷体" pitchFamily="2" charset="-122"/>
              </a:rPr>
              <a:t>3</a:t>
            </a:r>
            <a:r>
              <a:rPr lang="zh-CN" altLang="en-US" sz="1600" dirty="0">
                <a:latin typeface="华文楷体" pitchFamily="2" charset="-122"/>
                <a:ea typeface="华文楷体" pitchFamily="2" charset="-122"/>
              </a:rPr>
              <a:t>、分离</a:t>
            </a:r>
            <a:r>
              <a:rPr lang="en-US" altLang="zh-CN" sz="1600" dirty="0" err="1">
                <a:latin typeface="华文楷体" pitchFamily="2" charset="-122"/>
                <a:ea typeface="华文楷体" pitchFamily="2" charset="-122"/>
              </a:rPr>
              <a:t>blastn</a:t>
            </a:r>
            <a:r>
              <a:rPr lang="en-US" altLang="zh-CN" sz="1600" dirty="0">
                <a:latin typeface="华文楷体" pitchFamily="2" charset="-122"/>
                <a:ea typeface="华文楷体" pitchFamily="2" charset="-122"/>
              </a:rPr>
              <a:t>, </a:t>
            </a:r>
            <a:r>
              <a:rPr lang="en-US" altLang="zh-CN" sz="1600" dirty="0" err="1">
                <a:latin typeface="华文楷体" pitchFamily="2" charset="-122"/>
                <a:ea typeface="华文楷体" pitchFamily="2" charset="-122"/>
              </a:rPr>
              <a:t>blastp</a:t>
            </a:r>
            <a:r>
              <a:rPr lang="en-US" altLang="zh-CN" sz="1600" dirty="0">
                <a:latin typeface="华文楷体" pitchFamily="2" charset="-122"/>
                <a:ea typeface="华文楷体" pitchFamily="2" charset="-122"/>
              </a:rPr>
              <a:t>, </a:t>
            </a:r>
            <a:r>
              <a:rPr lang="en-US" altLang="zh-CN" sz="1600" dirty="0" err="1">
                <a:latin typeface="华文楷体" pitchFamily="2" charset="-122"/>
                <a:ea typeface="华文楷体" pitchFamily="2" charset="-122"/>
              </a:rPr>
              <a:t>blastx</a:t>
            </a:r>
            <a:r>
              <a:rPr lang="zh-CN" altLang="en-US" sz="1600" dirty="0">
                <a:latin typeface="华文楷体" pitchFamily="2" charset="-122"/>
                <a:ea typeface="华文楷体" pitchFamily="2" charset="-122"/>
              </a:rPr>
              <a:t>等作为独立的程序以替代之前的</a:t>
            </a:r>
            <a:r>
              <a:rPr lang="en-US" altLang="zh-CN" sz="1600" dirty="0" err="1">
                <a:latin typeface="华文楷体" pitchFamily="2" charset="-122"/>
                <a:ea typeface="华文楷体" pitchFamily="2" charset="-122"/>
              </a:rPr>
              <a:t>blastall</a:t>
            </a:r>
            <a:r>
              <a:rPr lang="en-US" altLang="zh-CN" sz="1600" dirty="0">
                <a:latin typeface="华文楷体" pitchFamily="2" charset="-122"/>
                <a:ea typeface="华文楷体" pitchFamily="2" charset="-122"/>
              </a:rPr>
              <a:t> -p </a:t>
            </a:r>
            <a:r>
              <a:rPr lang="en-US" altLang="zh-CN" sz="1600" dirty="0" err="1">
                <a:latin typeface="华文楷体" pitchFamily="2" charset="-122"/>
                <a:ea typeface="华文楷体" pitchFamily="2" charset="-122"/>
              </a:rPr>
              <a:t>blastn</a:t>
            </a:r>
            <a:r>
              <a:rPr lang="zh-CN" altLang="en-US" sz="1600" dirty="0" smtClean="0">
                <a:latin typeface="华文楷体" pitchFamily="2" charset="-122"/>
                <a:ea typeface="华文楷体" pitchFamily="2" charset="-122"/>
              </a:rPr>
              <a:t>模式</a:t>
            </a:r>
            <a:r>
              <a:rPr lang="en-US" altLang="zh-CN"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添加 </a:t>
            </a:r>
            <a:r>
              <a:rPr lang="en-US" altLang="zh-CN" sz="1600" dirty="0">
                <a:latin typeface="华文楷体" pitchFamily="2" charset="-122"/>
                <a:ea typeface="华文楷体" pitchFamily="2" charset="-122"/>
              </a:rPr>
              <a:t>Best-Hit</a:t>
            </a:r>
            <a:r>
              <a:rPr lang="zh-CN" altLang="en-US" sz="1600" dirty="0">
                <a:latin typeface="华文楷体" pitchFamily="2" charset="-122"/>
                <a:ea typeface="华文楷体" pitchFamily="2" charset="-122"/>
              </a:rPr>
              <a:t>算法，只报告最优的</a:t>
            </a:r>
            <a:r>
              <a:rPr lang="en-US" altLang="zh-CN" sz="1600" dirty="0" smtClean="0">
                <a:latin typeface="华文楷体" pitchFamily="2" charset="-122"/>
                <a:ea typeface="华文楷体" pitchFamily="2" charset="-122"/>
              </a:rPr>
              <a:t>Hit…</a:t>
            </a:r>
            <a:endParaRPr lang="zh-CN" altLang="en-US" sz="1600" dirty="0">
              <a:latin typeface="华文楷体" pitchFamily="2" charset="-122"/>
              <a:ea typeface="华文楷体" pitchFamily="2" charset="-122"/>
            </a:endParaRPr>
          </a:p>
        </p:txBody>
      </p:sp>
    </p:spTree>
    <p:extLst>
      <p:ext uri="{BB962C8B-B14F-4D97-AF65-F5344CB8AC3E}">
        <p14:creationId xmlns:p14="http://schemas.microsoft.com/office/powerpoint/2010/main" xmlns="" val="7446156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4000" b="1" dirty="0" smtClean="0">
                <a:latin typeface="华文楷体" pitchFamily="2" charset="-122"/>
                <a:ea typeface="华文楷体" pitchFamily="2" charset="-122"/>
              </a:rPr>
              <a:t>本地</a:t>
            </a:r>
            <a:r>
              <a:rPr lang="en-US" altLang="zh-CN" sz="4000" b="1" dirty="0" smtClean="0">
                <a:latin typeface="华文楷体" pitchFamily="2" charset="-122"/>
                <a:ea typeface="华文楷体" pitchFamily="2" charset="-122"/>
              </a:rPr>
              <a:t>BLAST</a:t>
            </a:r>
            <a:r>
              <a:rPr lang="zh-CN" altLang="en-US" sz="4000" b="1" dirty="0" smtClean="0">
                <a:latin typeface="华文楷体" pitchFamily="2" charset="-122"/>
                <a:ea typeface="华文楷体" pitchFamily="2" charset="-122"/>
              </a:rPr>
              <a:t>（二）</a:t>
            </a:r>
          </a:p>
        </p:txBody>
      </p:sp>
      <p:sp>
        <p:nvSpPr>
          <p:cNvPr id="3" name="内容占位符 2"/>
          <p:cNvSpPr>
            <a:spLocks noGrp="1"/>
          </p:cNvSpPr>
          <p:nvPr>
            <p:ph idx="1"/>
          </p:nvPr>
        </p:nvSpPr>
        <p:spPr>
          <a:xfrm>
            <a:off x="428596" y="1428736"/>
            <a:ext cx="4643470" cy="5000660"/>
          </a:xfrm>
        </p:spPr>
        <p:txBody>
          <a:bodyPr/>
          <a:lstStyle/>
          <a:p>
            <a:pPr algn="just">
              <a:lnSpc>
                <a:spcPct val="90000"/>
              </a:lnSpc>
            </a:pPr>
            <a:r>
              <a:rPr lang="en-US" altLang="zh-CN" sz="2800" dirty="0" smtClean="0">
                <a:latin typeface="华文楷体" pitchFamily="2" charset="-122"/>
                <a:ea typeface="华文楷体" pitchFamily="2" charset="-122"/>
              </a:rPr>
              <a:t>Linux</a:t>
            </a:r>
            <a:r>
              <a:rPr lang="zh-CN" altLang="en-US" sz="2800" dirty="0" smtClean="0">
                <a:latin typeface="华文楷体" pitchFamily="2" charset="-122"/>
                <a:ea typeface="华文楷体" pitchFamily="2" charset="-122"/>
              </a:rPr>
              <a:t>版</a:t>
            </a:r>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解压程序包</a:t>
            </a:r>
            <a:r>
              <a:rPr lang="en-US" altLang="zh-CN" sz="2800" dirty="0" smtClean="0">
                <a:latin typeface="华文楷体" pitchFamily="2" charset="-122"/>
                <a:ea typeface="华文楷体" pitchFamily="2" charset="-122"/>
              </a:rPr>
              <a:t>(blast-2.26-ia32-linux.tar.gz)</a:t>
            </a:r>
          </a:p>
          <a:p>
            <a:pPr lvl="1" algn="just">
              <a:lnSpc>
                <a:spcPct val="90000"/>
              </a:lnSpc>
            </a:pPr>
            <a:r>
              <a:rPr lang="zh-CN" altLang="en-US" sz="2400" dirty="0" smtClean="0">
                <a:latin typeface="华文楷体" pitchFamily="2" charset="-122"/>
                <a:ea typeface="华文楷体" pitchFamily="2" charset="-122"/>
              </a:rPr>
              <a:t>命令是</a:t>
            </a:r>
            <a:r>
              <a:rPr lang="en-US" altLang="zh-CN" sz="2400" dirty="0" smtClean="0">
                <a:latin typeface="华文楷体" pitchFamily="2" charset="-122"/>
                <a:ea typeface="华文楷体" pitchFamily="2" charset="-122"/>
              </a:rPr>
              <a:t>:$ tar -</a:t>
            </a:r>
            <a:r>
              <a:rPr lang="en-US" altLang="zh-CN" sz="2400" dirty="0" err="1" smtClean="0">
                <a:latin typeface="华文楷体" pitchFamily="2" charset="-122"/>
                <a:ea typeface="华文楷体" pitchFamily="2" charset="-122"/>
              </a:rPr>
              <a:t>zxvf</a:t>
            </a:r>
            <a:r>
              <a:rPr lang="en-US" altLang="zh-CN" sz="2400" dirty="0" smtClean="0">
                <a:latin typeface="华文楷体" pitchFamily="2" charset="-122"/>
                <a:ea typeface="华文楷体" pitchFamily="2" charset="-122"/>
              </a:rPr>
              <a:t> blast-2.26-ia32-linux.tar.gz</a:t>
            </a:r>
            <a:endParaRPr lang="zh-CN" altLang="en-US" sz="2400" dirty="0" smtClean="0">
              <a:latin typeface="华文楷体" pitchFamily="2" charset="-122"/>
              <a:ea typeface="华文楷体" pitchFamily="2" charset="-122"/>
            </a:endParaRPr>
          </a:p>
          <a:p>
            <a:pPr algn="just">
              <a:lnSpc>
                <a:spcPct val="90000"/>
              </a:lnSpc>
            </a:pPr>
            <a:endParaRPr lang="en-US" altLang="zh-CN" sz="2800" dirty="0" smtClean="0">
              <a:latin typeface="华文楷体" pitchFamily="2" charset="-122"/>
              <a:ea typeface="华文楷体" pitchFamily="2" charset="-122"/>
            </a:endParaRPr>
          </a:p>
          <a:p>
            <a:pPr algn="just">
              <a:lnSpc>
                <a:spcPct val="90000"/>
              </a:lnSpc>
            </a:pPr>
            <a:r>
              <a:rPr lang="en-US" altLang="zh-CN" sz="2800" dirty="0" smtClean="0">
                <a:latin typeface="华文楷体" pitchFamily="2" charset="-122"/>
                <a:ea typeface="华文楷体" pitchFamily="2" charset="-122"/>
              </a:rPr>
              <a:t>Windows</a:t>
            </a:r>
            <a:r>
              <a:rPr lang="zh-CN" altLang="en-US" sz="2800" dirty="0" smtClean="0">
                <a:latin typeface="华文楷体" pitchFamily="2" charset="-122"/>
                <a:ea typeface="华文楷体" pitchFamily="2" charset="-122"/>
              </a:rPr>
              <a:t>版：运行</a:t>
            </a:r>
            <a:r>
              <a:rPr lang="en-US" altLang="zh-CN" sz="2800" dirty="0" smtClean="0">
                <a:latin typeface="华文楷体" pitchFamily="2" charset="-122"/>
                <a:ea typeface="华文楷体" pitchFamily="2" charset="-122"/>
              </a:rPr>
              <a:t>blast-2.2.26-ia32-win32.exe</a:t>
            </a:r>
            <a:r>
              <a:rPr lang="zh-CN" altLang="en-US" sz="2800" dirty="0" smtClean="0">
                <a:latin typeface="华文楷体" pitchFamily="2" charset="-122"/>
                <a:ea typeface="华文楷体" pitchFamily="2" charset="-122"/>
              </a:rPr>
              <a:t>即可</a:t>
            </a:r>
            <a:endParaRPr lang="en-US" altLang="zh-CN" sz="2800" dirty="0" smtClean="0">
              <a:latin typeface="华文楷体" pitchFamily="2" charset="-122"/>
              <a:ea typeface="华文楷体" pitchFamily="2" charset="-122"/>
            </a:endParaRPr>
          </a:p>
          <a:p>
            <a:pPr lvl="1" algn="just">
              <a:lnSpc>
                <a:spcPct val="90000"/>
              </a:lnSpc>
            </a:pPr>
            <a:r>
              <a:rPr lang="zh-CN" altLang="en-US" sz="2400" dirty="0" smtClean="0">
                <a:latin typeface="华文楷体" pitchFamily="2" charset="-122"/>
                <a:ea typeface="华文楷体" pitchFamily="2" charset="-122"/>
              </a:rPr>
              <a:t>生成</a:t>
            </a:r>
            <a:r>
              <a:rPr lang="en-US" altLang="zh-CN" sz="2400" dirty="0" smtClean="0">
                <a:latin typeface="华文楷体" pitchFamily="2" charset="-122"/>
                <a:ea typeface="华文楷体" pitchFamily="2" charset="-122"/>
              </a:rPr>
              <a:t>bin</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data</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doc</a:t>
            </a:r>
            <a:r>
              <a:rPr lang="zh-CN" altLang="en-US" sz="2400" dirty="0" smtClean="0">
                <a:latin typeface="华文楷体" pitchFamily="2" charset="-122"/>
                <a:ea typeface="华文楷体" pitchFamily="2" charset="-122"/>
              </a:rPr>
              <a:t>三个目录</a:t>
            </a:r>
            <a:endParaRPr lang="en-US" altLang="zh-CN" sz="2400" dirty="0" smtClean="0">
              <a:latin typeface="华文楷体" pitchFamily="2" charset="-122"/>
              <a:ea typeface="华文楷体" pitchFamily="2" charset="-122"/>
            </a:endParaRPr>
          </a:p>
          <a:p>
            <a:pPr lvl="1" algn="just">
              <a:lnSpc>
                <a:spcPct val="90000"/>
              </a:lnSpc>
            </a:pPr>
            <a:r>
              <a:rPr lang="zh-CN" altLang="en-US" sz="2400" dirty="0" smtClean="0">
                <a:latin typeface="华文楷体" pitchFamily="2" charset="-122"/>
                <a:ea typeface="华文楷体" pitchFamily="2" charset="-122"/>
              </a:rPr>
              <a:t>开始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运行</a:t>
            </a:r>
            <a:r>
              <a:rPr lang="en-US" altLang="zh-CN" sz="2400" dirty="0" smtClean="0">
                <a:latin typeface="华文楷体" pitchFamily="2" charset="-122"/>
                <a:ea typeface="华文楷体" pitchFamily="2" charset="-122"/>
              </a:rPr>
              <a:t>--</a:t>
            </a:r>
            <a:r>
              <a:rPr lang="en-US" altLang="zh-CN" sz="2400" dirty="0" err="1" smtClean="0">
                <a:latin typeface="华文楷体" pitchFamily="2" charset="-122"/>
                <a:ea typeface="华文楷体" pitchFamily="2" charset="-122"/>
              </a:rPr>
              <a:t>cmd</a:t>
            </a:r>
            <a:endParaRPr lang="en-US" altLang="zh-CN" sz="2400" dirty="0" smtClean="0">
              <a:latin typeface="华文楷体" pitchFamily="2" charset="-122"/>
              <a:ea typeface="华文楷体" pitchFamily="2" charset="-122"/>
            </a:endParaRPr>
          </a:p>
          <a:p>
            <a:pPr lvl="1" algn="just">
              <a:lnSpc>
                <a:spcPct val="90000"/>
              </a:lnSpc>
            </a:pPr>
            <a:r>
              <a:rPr lang="en-US" altLang="zh-CN" sz="2400" dirty="0" smtClean="0">
                <a:latin typeface="华文楷体" pitchFamily="2" charset="-122"/>
                <a:ea typeface="华文楷体" pitchFamily="2" charset="-122"/>
              </a:rPr>
              <a:t>fomartdb.exe</a:t>
            </a:r>
          </a:p>
          <a:p>
            <a:pPr lvl="1" algn="just">
              <a:lnSpc>
                <a:spcPct val="90000"/>
              </a:lnSpc>
            </a:pPr>
            <a:r>
              <a:rPr lang="en-US" altLang="zh-CN" sz="2400" dirty="0" smtClean="0">
                <a:latin typeface="华文楷体" pitchFamily="2" charset="-122"/>
                <a:ea typeface="华文楷体" pitchFamily="2" charset="-122"/>
              </a:rPr>
              <a:t>blastall.exe</a:t>
            </a:r>
          </a:p>
          <a:p>
            <a:pPr lvl="1" algn="just">
              <a:lnSpc>
                <a:spcPct val="90000"/>
              </a:lnSpc>
              <a:buNone/>
            </a:pPr>
            <a:endParaRPr lang="zh-CN" altLang="en-US" sz="2400" dirty="0" smtClean="0">
              <a:latin typeface="华文楷体" pitchFamily="2" charset="-122"/>
              <a:ea typeface="华文楷体" pitchFamily="2" charset="-122"/>
            </a:endParaRPr>
          </a:p>
        </p:txBody>
      </p:sp>
      <p:pic>
        <p:nvPicPr>
          <p:cNvPr id="27656" name="Picture 8"/>
          <p:cNvPicPr>
            <a:picLocks noChangeAspect="1" noChangeArrowheads="1"/>
          </p:cNvPicPr>
          <p:nvPr/>
        </p:nvPicPr>
        <p:blipFill>
          <a:blip r:embed="rId2" cstate="print"/>
          <a:srcRect/>
          <a:stretch>
            <a:fillRect/>
          </a:stretch>
        </p:blipFill>
        <p:spPr bwMode="auto">
          <a:xfrm>
            <a:off x="5286380" y="1412776"/>
            <a:ext cx="3643338" cy="5162550"/>
          </a:xfrm>
          <a:prstGeom prst="rect">
            <a:avLst/>
          </a:prstGeom>
          <a:noFill/>
          <a:ln w="9525">
            <a:noFill/>
            <a:miter lim="800000"/>
            <a:headEnd/>
            <a:tailEnd/>
          </a:ln>
          <a:effectLst/>
        </p:spPr>
      </p:pic>
    </p:spTree>
    <p:extLst>
      <p:ext uri="{BB962C8B-B14F-4D97-AF65-F5344CB8AC3E}">
        <p14:creationId xmlns:p14="http://schemas.microsoft.com/office/powerpoint/2010/main" xmlns="" val="221592511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
          <p:cNvGrpSpPr>
            <a:grpSpLocks/>
          </p:cNvGrpSpPr>
          <p:nvPr/>
        </p:nvGrpSpPr>
        <p:grpSpPr bwMode="auto">
          <a:xfrm>
            <a:off x="971550" y="1268413"/>
            <a:ext cx="7543800" cy="3048000"/>
            <a:chOff x="0" y="0"/>
            <a:chExt cx="2644" cy="633"/>
          </a:xfrm>
        </p:grpSpPr>
        <p:sp>
          <p:nvSpPr>
            <p:cNvPr id="24581"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4582"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24579" name="Rectangle 8"/>
          <p:cNvSpPr>
            <a:spLocks noGrp="1" noChangeArrowheads="1"/>
          </p:cNvSpPr>
          <p:nvPr>
            <p:ph type="title"/>
          </p:nvPr>
        </p:nvSpPr>
        <p:spPr>
          <a:xfrm>
            <a:off x="457200" y="285728"/>
            <a:ext cx="8229600" cy="1143000"/>
          </a:xfrm>
        </p:spPr>
        <p:txBody>
          <a:bodyPr/>
          <a:lstStyle/>
          <a:p>
            <a:pPr eaLnBrk="1" hangingPunct="1"/>
            <a:r>
              <a:rPr lang="zh-CN" altLang="en-US" b="1" dirty="0" smtClean="0">
                <a:latin typeface="华文楷体" pitchFamily="2" charset="-122"/>
                <a:ea typeface="华文楷体" pitchFamily="2" charset="-122"/>
              </a:rPr>
              <a:t>建库</a:t>
            </a:r>
            <a:r>
              <a:rPr lang="zh-CN" altLang="en-US" sz="3600" b="1" dirty="0" smtClean="0">
                <a:latin typeface="华文楷体" pitchFamily="2" charset="-122"/>
                <a:ea typeface="华文楷体" pitchFamily="2" charset="-122"/>
              </a:rPr>
              <a:t>（</a:t>
            </a:r>
            <a:r>
              <a:rPr lang="en-US" altLang="zh-CN" sz="3600" b="1" dirty="0" err="1" smtClean="0">
                <a:latin typeface="华文楷体" pitchFamily="2" charset="-122"/>
                <a:ea typeface="华文楷体" pitchFamily="2" charset="-122"/>
              </a:rPr>
              <a:t>formatdb</a:t>
            </a:r>
            <a:r>
              <a:rPr lang="zh-CN" altLang="en-US" sz="3600" b="1" dirty="0" smtClean="0">
                <a:latin typeface="华文楷体" pitchFamily="2" charset="-122"/>
                <a:ea typeface="华文楷体" pitchFamily="2" charset="-122"/>
              </a:rPr>
              <a:t>）</a:t>
            </a:r>
          </a:p>
        </p:txBody>
      </p:sp>
      <p:sp>
        <p:nvSpPr>
          <p:cNvPr id="24580" name="Rectangle 10"/>
          <p:cNvSpPr>
            <a:spLocks noChangeArrowheads="1"/>
          </p:cNvSpPr>
          <p:nvPr/>
        </p:nvSpPr>
        <p:spPr bwMode="auto">
          <a:xfrm>
            <a:off x="428625" y="989096"/>
            <a:ext cx="8104188" cy="5447645"/>
          </a:xfrm>
          <a:prstGeom prst="rect">
            <a:avLst/>
          </a:prstGeom>
          <a:noFill/>
          <a:ln w="9525">
            <a:noFill/>
            <a:miter lim="800000"/>
            <a:headEnd/>
            <a:tailEnd/>
          </a:ln>
        </p:spPr>
        <p:txBody>
          <a:bodyPr wrap="square" anchor="ctr">
            <a:spAutoFit/>
          </a:bodyPr>
          <a:lstStyle/>
          <a:p>
            <a:pPr>
              <a:buFont typeface="Wingdings" pitchFamily="2" charset="2"/>
              <a:buChar char="n"/>
            </a:pPr>
            <a:r>
              <a:rPr lang="zh-CN" altLang="th-TH" sz="2400" b="0" dirty="0">
                <a:solidFill>
                  <a:schemeClr val="tx1"/>
                </a:solidFill>
                <a:latin typeface="楷体_GB2312" pitchFamily="49" charset="-122"/>
                <a:ea typeface="楷体_GB2312" pitchFamily="49" charset="-122"/>
              </a:rPr>
              <a:t>基本命令：</a:t>
            </a:r>
            <a:endParaRPr lang="zh-CN" altLang="en-US" sz="2400" b="0" dirty="0">
              <a:solidFill>
                <a:schemeClr val="tx1"/>
              </a:solidFill>
              <a:latin typeface="楷体_GB2312" pitchFamily="49" charset="-122"/>
              <a:ea typeface="楷体_GB2312" pitchFamily="49" charset="-122"/>
            </a:endParaRPr>
          </a:p>
          <a:p>
            <a:r>
              <a:rPr lang="th-TH" altLang="zh-CN" sz="2000" b="0" dirty="0">
                <a:solidFill>
                  <a:srgbClr val="0066FF"/>
                </a:solidFill>
                <a:latin typeface="Times New Roman" pitchFamily="18" charset="0"/>
                <a:cs typeface="Angsana New" pitchFamily="18" charset="-34"/>
              </a:rPr>
              <a:t>formatdb -i </a:t>
            </a:r>
            <a:r>
              <a:rPr lang="th-TH" altLang="zh-CN" sz="2000" b="0" dirty="0" smtClean="0">
                <a:solidFill>
                  <a:srgbClr val="0066FF"/>
                </a:solidFill>
                <a:latin typeface="Times New Roman" pitchFamily="18" charset="0"/>
                <a:cs typeface="Angsana New" pitchFamily="18" charset="-34"/>
              </a:rPr>
              <a:t>db.</a:t>
            </a:r>
            <a:r>
              <a:rPr lang="en-US" altLang="zh-CN" sz="2000" b="0" dirty="0" err="1" smtClean="0">
                <a:solidFill>
                  <a:srgbClr val="0066FF"/>
                </a:solidFill>
                <a:latin typeface="Times New Roman" pitchFamily="18" charset="0"/>
                <a:cs typeface="Angsana New" pitchFamily="18" charset="-34"/>
              </a:rPr>
              <a:t>fa</a:t>
            </a:r>
            <a:r>
              <a:rPr lang="th-TH" altLang="zh-CN" sz="2000" b="0" dirty="0" smtClean="0">
                <a:solidFill>
                  <a:srgbClr val="0066FF"/>
                </a:solidFill>
                <a:latin typeface="Times New Roman" pitchFamily="18" charset="0"/>
                <a:cs typeface="Angsana New" pitchFamily="18" charset="-34"/>
              </a:rPr>
              <a:t> </a:t>
            </a:r>
            <a:r>
              <a:rPr lang="th-TH" altLang="zh-CN" sz="2000" b="0" dirty="0">
                <a:solidFill>
                  <a:srgbClr val="0066FF"/>
                </a:solidFill>
                <a:latin typeface="Times New Roman" pitchFamily="18" charset="0"/>
                <a:cs typeface="Angsana New" pitchFamily="18" charset="-34"/>
              </a:rPr>
              <a:t>[-options</a:t>
            </a:r>
            <a:r>
              <a:rPr lang="th-TH" altLang="zh-CN" sz="2000" b="0" dirty="0" smtClean="0">
                <a:solidFill>
                  <a:srgbClr val="0066FF"/>
                </a:solidFill>
                <a:latin typeface="Times New Roman" pitchFamily="18" charset="0"/>
                <a:cs typeface="Angsana New" pitchFamily="18" charset="-34"/>
              </a:rPr>
              <a:t>]</a:t>
            </a:r>
            <a:endParaRPr lang="en-US" altLang="zh-CN" sz="2000" b="0" dirty="0" smtClean="0">
              <a:solidFill>
                <a:srgbClr val="0066FF"/>
              </a:solidFill>
              <a:latin typeface="Times New Roman" pitchFamily="18" charset="0"/>
              <a:cs typeface="Angsana New" pitchFamily="18" charset="-34"/>
            </a:endParaRPr>
          </a:p>
          <a:p>
            <a:r>
              <a:rPr lang="en-US" altLang="zh-CN" sz="2000" dirty="0" err="1">
                <a:solidFill>
                  <a:srgbClr val="0066FF"/>
                </a:solidFill>
                <a:latin typeface="Times New Roman" pitchFamily="18" charset="0"/>
                <a:cs typeface="Angsana New" pitchFamily="18" charset="-34"/>
              </a:rPr>
              <a:t>makeblastdb</a:t>
            </a:r>
            <a:r>
              <a:rPr lang="en-US" altLang="zh-CN" sz="2000" dirty="0">
                <a:solidFill>
                  <a:srgbClr val="0066FF"/>
                </a:solidFill>
                <a:latin typeface="Times New Roman" pitchFamily="18" charset="0"/>
                <a:cs typeface="Angsana New" pitchFamily="18" charset="-34"/>
              </a:rPr>
              <a:t> -in </a:t>
            </a:r>
            <a:r>
              <a:rPr lang="en-US" altLang="zh-CN" sz="2000" dirty="0" err="1">
                <a:solidFill>
                  <a:srgbClr val="0066FF"/>
                </a:solidFill>
                <a:latin typeface="Times New Roman" pitchFamily="18" charset="0"/>
                <a:cs typeface="Angsana New" pitchFamily="18" charset="-34"/>
              </a:rPr>
              <a:t>db.fasta</a:t>
            </a:r>
            <a:r>
              <a:rPr lang="en-US" altLang="zh-CN" sz="2000" dirty="0">
                <a:solidFill>
                  <a:srgbClr val="0066FF"/>
                </a:solidFill>
                <a:latin typeface="Times New Roman" pitchFamily="18" charset="0"/>
                <a:cs typeface="Angsana New" pitchFamily="18" charset="-34"/>
              </a:rPr>
              <a:t> -</a:t>
            </a:r>
            <a:r>
              <a:rPr lang="en-US" altLang="zh-CN" sz="2000" dirty="0" err="1">
                <a:solidFill>
                  <a:srgbClr val="0066FF"/>
                </a:solidFill>
                <a:latin typeface="Times New Roman" pitchFamily="18" charset="0"/>
                <a:cs typeface="Angsana New" pitchFamily="18" charset="-34"/>
              </a:rPr>
              <a:t>dbtype</a:t>
            </a:r>
            <a:r>
              <a:rPr lang="en-US" altLang="zh-CN" sz="2000" dirty="0">
                <a:solidFill>
                  <a:srgbClr val="0066FF"/>
                </a:solidFill>
                <a:latin typeface="Times New Roman" pitchFamily="18" charset="0"/>
                <a:cs typeface="Angsana New" pitchFamily="18" charset="-34"/>
              </a:rPr>
              <a:t> </a:t>
            </a:r>
            <a:r>
              <a:rPr lang="en-US" altLang="zh-CN" sz="2000" dirty="0" err="1">
                <a:solidFill>
                  <a:srgbClr val="0066FF"/>
                </a:solidFill>
                <a:latin typeface="Times New Roman" pitchFamily="18" charset="0"/>
                <a:cs typeface="Angsana New" pitchFamily="18" charset="-34"/>
              </a:rPr>
              <a:t>prot</a:t>
            </a:r>
            <a:r>
              <a:rPr lang="en-US" altLang="zh-CN" sz="2000" dirty="0">
                <a:solidFill>
                  <a:srgbClr val="0066FF"/>
                </a:solidFill>
                <a:latin typeface="Times New Roman" pitchFamily="18" charset="0"/>
                <a:cs typeface="Angsana New" pitchFamily="18" charset="-34"/>
              </a:rPr>
              <a:t> -</a:t>
            </a:r>
            <a:r>
              <a:rPr lang="en-US" altLang="zh-CN" sz="2000" dirty="0" err="1">
                <a:solidFill>
                  <a:srgbClr val="0066FF"/>
                </a:solidFill>
                <a:latin typeface="Times New Roman" pitchFamily="18" charset="0"/>
                <a:cs typeface="Angsana New" pitchFamily="18" charset="-34"/>
              </a:rPr>
              <a:t>parse_seqids</a:t>
            </a:r>
            <a:r>
              <a:rPr lang="en-US" altLang="zh-CN" sz="2000" dirty="0">
                <a:solidFill>
                  <a:srgbClr val="0066FF"/>
                </a:solidFill>
                <a:latin typeface="Times New Roman" pitchFamily="18" charset="0"/>
                <a:cs typeface="Angsana New" pitchFamily="18" charset="-34"/>
              </a:rPr>
              <a:t> -out </a:t>
            </a:r>
            <a:r>
              <a:rPr lang="en-US" altLang="zh-CN" sz="2000" dirty="0" err="1" smtClean="0">
                <a:solidFill>
                  <a:srgbClr val="0066FF"/>
                </a:solidFill>
                <a:latin typeface="Times New Roman" pitchFamily="18" charset="0"/>
                <a:cs typeface="Angsana New" pitchFamily="18" charset="-34"/>
              </a:rPr>
              <a:t>dbname</a:t>
            </a:r>
            <a:r>
              <a:rPr lang="en-US" altLang="zh-CN" sz="2000" dirty="0" smtClean="0">
                <a:solidFill>
                  <a:srgbClr val="0066FF"/>
                </a:solidFill>
                <a:latin typeface="Times New Roman" pitchFamily="18" charset="0"/>
                <a:cs typeface="Angsana New" pitchFamily="18" charset="-34"/>
              </a:rPr>
              <a:t>  (blast+)</a:t>
            </a:r>
            <a:endParaRPr lang="en-US" altLang="zh-CN" sz="2000" dirty="0">
              <a:solidFill>
                <a:srgbClr val="0066FF"/>
              </a:solidFill>
              <a:latin typeface="Times New Roman" pitchFamily="18" charset="0"/>
              <a:cs typeface="Angsana New" pitchFamily="18" charset="-34"/>
            </a:endParaRPr>
          </a:p>
          <a:p>
            <a:r>
              <a:rPr lang="zh-CN" altLang="en-US" sz="2000" b="0" dirty="0">
                <a:solidFill>
                  <a:schemeClr val="tx1"/>
                </a:solidFill>
                <a:latin typeface="楷体_GB2312" pitchFamily="49" charset="-122"/>
                <a:ea typeface="楷体_GB2312" pitchFamily="49" charset="-122"/>
              </a:rPr>
              <a:t>常用的参数有以下几个：</a:t>
            </a:r>
            <a:endParaRPr lang="zh-CN" altLang="th-TH" sz="2000" b="0" dirty="0">
              <a:solidFill>
                <a:schemeClr val="tx1"/>
              </a:solidFill>
              <a:latin typeface="楷体_GB2312" pitchFamily="49" charset="-122"/>
              <a:ea typeface="楷体_GB2312" pitchFamily="49" charset="-122"/>
            </a:endParaRPr>
          </a:p>
          <a:p>
            <a:r>
              <a:rPr lang="th-TH" altLang="zh-CN" sz="2000" b="0" dirty="0">
                <a:solidFill>
                  <a:schemeClr val="accent2"/>
                </a:solidFill>
                <a:latin typeface="Times New Roman" pitchFamily="18" charset="0"/>
              </a:rPr>
              <a:t>-p</a:t>
            </a:r>
            <a:r>
              <a:rPr lang="th-TH" altLang="zh-CN" sz="2000" b="0" dirty="0">
                <a:solidFill>
                  <a:schemeClr val="tx1"/>
                </a:solidFill>
                <a:latin typeface="Times New Roman" pitchFamily="18" charset="0"/>
              </a:rPr>
              <a:t> </a:t>
            </a:r>
            <a:r>
              <a:rPr lang="th-TH" altLang="zh-CN" sz="2000" b="0" dirty="0" smtClean="0">
                <a:solidFill>
                  <a:schemeClr val="tx1"/>
                </a:solidFill>
                <a:latin typeface="Times New Roman" pitchFamily="18" charset="0"/>
              </a:rPr>
              <a:t>(T/F</a:t>
            </a:r>
            <a:r>
              <a:rPr lang="th-TH" altLang="zh-CN" sz="2000" b="0" dirty="0">
                <a:solidFill>
                  <a:schemeClr val="tx1"/>
                </a:solidFill>
                <a:latin typeface="Times New Roman" pitchFamily="18" charset="0"/>
              </a:rPr>
              <a:t>)</a:t>
            </a:r>
            <a:r>
              <a:rPr lang="zh-CN" altLang="en-US" sz="2000" b="0" dirty="0">
                <a:solidFill>
                  <a:schemeClr val="tx1"/>
                </a:solidFill>
                <a:latin typeface="Times New Roman" pitchFamily="18" charset="0"/>
              </a:rPr>
              <a:t>：</a:t>
            </a:r>
            <a:r>
              <a:rPr lang="th-TH" altLang="zh-CN" sz="2000" b="0" dirty="0">
                <a:solidFill>
                  <a:schemeClr val="tx1"/>
                </a:solidFill>
                <a:latin typeface="Times New Roman" pitchFamily="18" charset="0"/>
              </a:rPr>
              <a:t>-p</a:t>
            </a:r>
            <a:r>
              <a:rPr lang="zh-CN" altLang="en-US" sz="2000" b="0" dirty="0">
                <a:solidFill>
                  <a:schemeClr val="tx1"/>
                </a:solidFill>
                <a:latin typeface="楷体_GB2312" pitchFamily="49" charset="-122"/>
                <a:ea typeface="楷体_GB2312" pitchFamily="49" charset="-122"/>
              </a:rPr>
              <a:t>参数的意义是选择建库的类型，</a:t>
            </a:r>
            <a:r>
              <a:rPr lang="th-TH" altLang="zh-CN" sz="2000" b="0" dirty="0">
                <a:solidFill>
                  <a:schemeClr val="tx1"/>
                </a:solidFill>
                <a:latin typeface="Times New Roman" pitchFamily="18" charset="0"/>
              </a:rPr>
              <a:t>"T"</a:t>
            </a:r>
            <a:r>
              <a:rPr lang="zh-CN" altLang="en-US" sz="2000" b="0" dirty="0">
                <a:solidFill>
                  <a:schemeClr val="tx1"/>
                </a:solidFill>
                <a:latin typeface="楷体_GB2312" pitchFamily="49" charset="-122"/>
                <a:ea typeface="楷体_GB2312" pitchFamily="49" charset="-122"/>
              </a:rPr>
              <a:t>表示蛋白库，</a:t>
            </a:r>
            <a:r>
              <a:rPr lang="th-TH" altLang="zh-CN" sz="2000" b="0" dirty="0">
                <a:solidFill>
                  <a:schemeClr val="tx1"/>
                </a:solidFill>
                <a:latin typeface="Times New Roman" pitchFamily="18" charset="0"/>
              </a:rPr>
              <a:t>"F"</a:t>
            </a:r>
            <a:r>
              <a:rPr lang="zh-CN" altLang="en-US" sz="2000" b="0" dirty="0">
                <a:solidFill>
                  <a:schemeClr val="tx1"/>
                </a:solidFill>
                <a:latin typeface="楷体_GB2312" pitchFamily="49" charset="-122"/>
                <a:ea typeface="楷体_GB2312" pitchFamily="49" charset="-122"/>
              </a:rPr>
              <a:t>表示核酸库。缺省值为</a:t>
            </a:r>
            <a:r>
              <a:rPr lang="th-TH" altLang="zh-CN" sz="2000" b="0" dirty="0">
                <a:solidFill>
                  <a:schemeClr val="tx1"/>
                </a:solidFill>
                <a:latin typeface="Times New Roman" pitchFamily="18" charset="0"/>
              </a:rPr>
              <a:t>"T"</a:t>
            </a:r>
            <a:r>
              <a:rPr lang="zh-CN" altLang="en-US" sz="2000" b="0" dirty="0">
                <a:solidFill>
                  <a:schemeClr val="tx1"/>
                </a:solidFill>
                <a:latin typeface="Times New Roman" pitchFamily="18" charset="0"/>
              </a:rPr>
              <a:t>。</a:t>
            </a:r>
            <a:endParaRPr lang="zh-CN" altLang="th-TH" sz="2000" b="0" dirty="0">
              <a:solidFill>
                <a:schemeClr val="tx1"/>
              </a:solidFill>
              <a:latin typeface="Times New Roman" pitchFamily="18" charset="0"/>
            </a:endParaRPr>
          </a:p>
          <a:p>
            <a:r>
              <a:rPr lang="th-TH" altLang="zh-CN" sz="2000" b="0" dirty="0">
                <a:solidFill>
                  <a:schemeClr val="accent2"/>
                </a:solidFill>
                <a:latin typeface="Times New Roman" pitchFamily="18" charset="0"/>
              </a:rPr>
              <a:t>-o</a:t>
            </a:r>
            <a:r>
              <a:rPr lang="th-TH" altLang="zh-CN" sz="2000" b="0" dirty="0">
                <a:solidFill>
                  <a:schemeClr val="tx1"/>
                </a:solidFill>
                <a:latin typeface="Times New Roman" pitchFamily="18" charset="0"/>
              </a:rPr>
              <a:t> (T/F)</a:t>
            </a:r>
            <a:r>
              <a:rPr lang="zh-CN" altLang="en-US" sz="2000" b="0" dirty="0">
                <a:solidFill>
                  <a:schemeClr val="tx1"/>
                </a:solidFill>
                <a:latin typeface="Times New Roman" pitchFamily="18" charset="0"/>
              </a:rPr>
              <a:t>：</a:t>
            </a:r>
            <a:r>
              <a:rPr lang="th-TH" altLang="zh-CN" sz="2000" b="0" dirty="0">
                <a:solidFill>
                  <a:schemeClr val="tx1"/>
                </a:solidFill>
                <a:latin typeface="Times New Roman" pitchFamily="18" charset="0"/>
              </a:rPr>
              <a:t>-o</a:t>
            </a:r>
            <a:r>
              <a:rPr lang="zh-CN" altLang="en-US" sz="2000" b="0" dirty="0">
                <a:solidFill>
                  <a:schemeClr val="tx1"/>
                </a:solidFill>
                <a:latin typeface="楷体_GB2312" pitchFamily="49" charset="-122"/>
                <a:ea typeface="楷体_GB2312" pitchFamily="49" charset="-122"/>
              </a:rPr>
              <a:t>参数的意义是判断是否分析序列名并建立序列名索引。</a:t>
            </a:r>
            <a:r>
              <a:rPr lang="th-TH" altLang="zh-CN" sz="2000" b="0" dirty="0">
                <a:solidFill>
                  <a:schemeClr val="tx1"/>
                </a:solidFill>
                <a:latin typeface="Times New Roman" pitchFamily="18" charset="0"/>
              </a:rPr>
              <a:t>“T”</a:t>
            </a:r>
            <a:r>
              <a:rPr lang="zh-CN" altLang="en-US" sz="2000" b="0" dirty="0">
                <a:solidFill>
                  <a:schemeClr val="tx1"/>
                </a:solidFill>
                <a:latin typeface="楷体_GB2312" pitchFamily="49" charset="-122"/>
                <a:ea typeface="楷体_GB2312" pitchFamily="49" charset="-122"/>
              </a:rPr>
              <a:t>表示建立序列名索引，</a:t>
            </a:r>
            <a:r>
              <a:rPr lang="th-TH" altLang="zh-CN" sz="2000" b="0" dirty="0">
                <a:solidFill>
                  <a:schemeClr val="tx1"/>
                </a:solidFill>
                <a:latin typeface="Times New Roman" pitchFamily="18" charset="0"/>
              </a:rPr>
              <a:t>“F”</a:t>
            </a:r>
            <a:r>
              <a:rPr lang="zh-CN" altLang="en-US" sz="2000" b="0" dirty="0">
                <a:solidFill>
                  <a:schemeClr val="tx1"/>
                </a:solidFill>
                <a:latin typeface="楷体_GB2312" pitchFamily="49" charset="-122"/>
                <a:ea typeface="楷体_GB2312" pitchFamily="49" charset="-122"/>
              </a:rPr>
              <a:t>表示不建立序列名索引。缺省值为</a:t>
            </a:r>
            <a:r>
              <a:rPr lang="th-TH" altLang="zh-CN" sz="2000" b="0" dirty="0">
                <a:solidFill>
                  <a:schemeClr val="tx1"/>
                </a:solidFill>
                <a:latin typeface="Times New Roman" pitchFamily="18" charset="0"/>
              </a:rPr>
              <a:t>“F”</a:t>
            </a:r>
            <a:r>
              <a:rPr lang="zh-CN" altLang="en-US" sz="2000" b="0" dirty="0" smtClean="0">
                <a:solidFill>
                  <a:schemeClr val="tx1"/>
                </a:solidFill>
                <a:latin typeface="Times New Roman" pitchFamily="18" charset="0"/>
              </a:rPr>
              <a:t>。</a:t>
            </a:r>
            <a:endParaRPr lang="en-US" altLang="zh-CN" sz="2000" b="0" dirty="0" smtClean="0">
              <a:solidFill>
                <a:schemeClr val="tx1"/>
              </a:solidFill>
              <a:latin typeface="Times New Roman" pitchFamily="18" charset="0"/>
            </a:endParaRPr>
          </a:p>
          <a:p>
            <a:endParaRPr lang="zh-CN" altLang="en-US" sz="2000" b="0" dirty="0">
              <a:solidFill>
                <a:schemeClr val="tx1"/>
              </a:solidFill>
              <a:latin typeface="Times New Roman" pitchFamily="18" charset="0"/>
            </a:endParaRPr>
          </a:p>
          <a:p>
            <a:pPr>
              <a:buFont typeface="Wingdings" pitchFamily="2" charset="2"/>
              <a:buChar char="n"/>
            </a:pPr>
            <a:r>
              <a:rPr lang="zh-CN" altLang="en-US" sz="2400" b="0" dirty="0">
                <a:solidFill>
                  <a:schemeClr val="tx1"/>
                </a:solidFill>
                <a:latin typeface="楷体_GB2312" pitchFamily="49" charset="-122"/>
                <a:ea typeface="楷体_GB2312" pitchFamily="49" charset="-122"/>
              </a:rPr>
              <a:t>几点需要注意的问题：</a:t>
            </a:r>
            <a:endParaRPr lang="zh-CN" altLang="th-TH" sz="2400" b="0" dirty="0">
              <a:solidFill>
                <a:schemeClr val="tx1"/>
              </a:solidFill>
              <a:latin typeface="楷体_GB2312" pitchFamily="49" charset="-122"/>
              <a:ea typeface="楷体_GB2312" pitchFamily="49" charset="-122"/>
            </a:endParaRPr>
          </a:p>
          <a:p>
            <a:r>
              <a:rPr lang="th-TH" altLang="zh-CN" sz="2000" b="0" dirty="0">
                <a:solidFill>
                  <a:schemeClr val="tx1"/>
                </a:solidFill>
                <a:latin typeface="Times New Roman" pitchFamily="18" charset="0"/>
              </a:rPr>
              <a:t>1</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建库以后，做</a:t>
            </a:r>
            <a:r>
              <a:rPr lang="th-TH" altLang="zh-CN" sz="2000" b="0" dirty="0">
                <a:solidFill>
                  <a:schemeClr val="tx1"/>
                </a:solidFill>
                <a:latin typeface="Times New Roman" pitchFamily="18" charset="0"/>
              </a:rPr>
              <a:t>blast</a:t>
            </a:r>
            <a:r>
              <a:rPr lang="zh-CN" altLang="en-US" sz="2000" b="0" dirty="0">
                <a:solidFill>
                  <a:schemeClr val="tx1"/>
                </a:solidFill>
                <a:latin typeface="楷体_GB2312" pitchFamily="49" charset="-122"/>
                <a:ea typeface="楷体_GB2312" pitchFamily="49" charset="-122"/>
              </a:rPr>
              <a:t>比对的输入文件就是建库所得的文件</a:t>
            </a:r>
            <a:r>
              <a:rPr lang="th-TH" altLang="zh-CN" sz="2000" b="0" dirty="0">
                <a:solidFill>
                  <a:schemeClr val="tx1"/>
                </a:solidFill>
                <a:latin typeface="Times New Roman" pitchFamily="18" charset="0"/>
              </a:rPr>
              <a:t>db.seq.n**</a:t>
            </a:r>
            <a:r>
              <a:rPr lang="zh-CN" altLang="en-US" sz="2000" b="0" dirty="0">
                <a:solidFill>
                  <a:schemeClr val="tx1"/>
                </a:solidFill>
                <a:latin typeface="楷体_GB2312" pitchFamily="49" charset="-122"/>
                <a:ea typeface="楷体_GB2312" pitchFamily="49" charset="-122"/>
              </a:rPr>
              <a:t>或者</a:t>
            </a:r>
            <a:r>
              <a:rPr lang="th-TH" altLang="zh-CN" sz="2000" b="0" dirty="0">
                <a:solidFill>
                  <a:schemeClr val="tx1"/>
                </a:solidFill>
                <a:latin typeface="Times New Roman" pitchFamily="18" charset="0"/>
              </a:rPr>
              <a:t>db.seq.p**</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而不是原始的</a:t>
            </a:r>
            <a:r>
              <a:rPr lang="th-TH" altLang="zh-CN" sz="2000" b="0" dirty="0">
                <a:solidFill>
                  <a:schemeClr val="tx1"/>
                </a:solidFill>
                <a:latin typeface="Times New Roman" pitchFamily="18" charset="0"/>
              </a:rPr>
              <a:t>FASTA</a:t>
            </a:r>
            <a:r>
              <a:rPr lang="zh-CN" altLang="en-US" sz="2000" b="0" dirty="0">
                <a:solidFill>
                  <a:schemeClr val="tx1"/>
                </a:solidFill>
                <a:latin typeface="楷体_GB2312" pitchFamily="49" charset="-122"/>
                <a:ea typeface="楷体_GB2312" pitchFamily="49" charset="-122"/>
              </a:rPr>
              <a:t>序列</a:t>
            </a:r>
            <a:r>
              <a:rPr lang="zh-CN" altLang="en-US" sz="2000" b="0" dirty="0">
                <a:solidFill>
                  <a:schemeClr val="tx1"/>
                </a:solidFill>
                <a:latin typeface="Times New Roman" pitchFamily="18" charset="0"/>
              </a:rPr>
              <a:t>。</a:t>
            </a:r>
          </a:p>
          <a:p>
            <a:r>
              <a:rPr lang="th-TH" altLang="zh-CN" sz="2000" b="0" dirty="0">
                <a:solidFill>
                  <a:schemeClr val="tx1"/>
                </a:solidFill>
                <a:latin typeface="Times New Roman" pitchFamily="18" charset="0"/>
                <a:cs typeface="Angsana New" pitchFamily="18" charset="-34"/>
              </a:rPr>
              <a:t>2</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如果命令行中选择了</a:t>
            </a:r>
            <a:r>
              <a:rPr lang="th-TH" altLang="zh-CN" sz="2000" b="0" dirty="0">
                <a:solidFill>
                  <a:schemeClr val="tx1"/>
                </a:solidFill>
                <a:latin typeface="Times New Roman" pitchFamily="18" charset="0"/>
                <a:cs typeface="Angsana New" pitchFamily="18" charset="-34"/>
              </a:rPr>
              <a:t>“-o T”</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并且目标序列中含有</a:t>
            </a:r>
            <a:r>
              <a:rPr lang="th-TH" altLang="zh-CN" sz="2000" b="0" dirty="0">
                <a:solidFill>
                  <a:schemeClr val="tx1"/>
                </a:solidFill>
                <a:latin typeface="Times New Roman" pitchFamily="18" charset="0"/>
                <a:cs typeface="Angsana New" pitchFamily="18" charset="-34"/>
              </a:rPr>
              <a:t>gi</a:t>
            </a:r>
            <a:r>
              <a:rPr lang="zh-CN" altLang="en-US" sz="2000" b="0" dirty="0">
                <a:solidFill>
                  <a:schemeClr val="tx1"/>
                </a:solidFill>
                <a:latin typeface="楷体_GB2312" pitchFamily="49" charset="-122"/>
                <a:ea typeface="楷体_GB2312" pitchFamily="49" charset="-122"/>
              </a:rPr>
              <a:t>号重复的的序列名时，程序会停止建库并报错。</a:t>
            </a:r>
          </a:p>
          <a:p>
            <a:r>
              <a:rPr lang="th-TH" altLang="zh-CN" sz="2000" b="0" dirty="0">
                <a:solidFill>
                  <a:schemeClr val="tx1"/>
                </a:solidFill>
                <a:latin typeface="Times New Roman" pitchFamily="18" charset="0"/>
                <a:cs typeface="Angsana New" pitchFamily="18" charset="-34"/>
              </a:rPr>
              <a:t>3</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如果输入序列不符合</a:t>
            </a:r>
            <a:r>
              <a:rPr lang="th-TH" altLang="zh-CN" sz="2000" b="0" dirty="0">
                <a:solidFill>
                  <a:schemeClr val="tx1"/>
                </a:solidFill>
                <a:latin typeface="Times New Roman" pitchFamily="18" charset="0"/>
                <a:cs typeface="Angsana New" pitchFamily="18" charset="-34"/>
              </a:rPr>
              <a:t>FASTA</a:t>
            </a:r>
            <a:r>
              <a:rPr lang="zh-CN" altLang="en-US" sz="2000" b="0" dirty="0">
                <a:solidFill>
                  <a:schemeClr val="tx1"/>
                </a:solidFill>
                <a:latin typeface="楷体_GB2312" pitchFamily="49" charset="-122"/>
                <a:ea typeface="楷体_GB2312" pitchFamily="49" charset="-122"/>
              </a:rPr>
              <a:t>格式或者</a:t>
            </a:r>
            <a:r>
              <a:rPr lang="th-TH" altLang="zh-CN" sz="2000" b="0" dirty="0">
                <a:solidFill>
                  <a:schemeClr val="tx1"/>
                </a:solidFill>
                <a:latin typeface="Times New Roman" pitchFamily="18" charset="0"/>
                <a:cs typeface="Angsana New" pitchFamily="18" charset="-34"/>
              </a:rPr>
              <a:t>ASN.1</a:t>
            </a:r>
            <a:r>
              <a:rPr lang="zh-CN" altLang="en-US" sz="2000" b="0" dirty="0">
                <a:solidFill>
                  <a:schemeClr val="tx1"/>
                </a:solidFill>
                <a:latin typeface="楷体_GB2312" pitchFamily="49" charset="-122"/>
                <a:ea typeface="楷体_GB2312" pitchFamily="49" charset="-122"/>
              </a:rPr>
              <a:t>格式，程序会自动退出，并报错：</a:t>
            </a:r>
            <a:r>
              <a:rPr lang="th-TH" altLang="zh-CN" sz="2000" b="0" dirty="0">
                <a:solidFill>
                  <a:srgbClr val="FF0000"/>
                </a:solidFill>
                <a:latin typeface="Times New Roman" pitchFamily="18" charset="0"/>
                <a:cs typeface="Angsana New" pitchFamily="18" charset="-34"/>
              </a:rPr>
              <a:t>[formatdb] ERROR: Could not open db</a:t>
            </a:r>
          </a:p>
          <a:p>
            <a:r>
              <a:rPr lang="th-TH" altLang="zh-CN" sz="2000" b="0" dirty="0">
                <a:solidFill>
                  <a:schemeClr val="tx1"/>
                </a:solidFill>
                <a:latin typeface="Times New Roman" pitchFamily="18" charset="0"/>
                <a:cs typeface="Angsana New" pitchFamily="18" charset="-34"/>
              </a:rPr>
              <a:t>4</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核酸序列可以用于建核酸库和蛋白库，蛋白序列不能用于建核酸库。</a:t>
            </a:r>
            <a:endParaRPr lang="th-TH" altLang="zh-CN" sz="2000" b="0" dirty="0">
              <a:solidFill>
                <a:schemeClr val="tx1"/>
              </a:solidFill>
              <a:latin typeface="楷体_GB2312" pitchFamily="49" charset="-122"/>
              <a:ea typeface="楷体_GB2312" pitchFamily="49" charset="-122"/>
              <a:cs typeface="Angsana New" pitchFamily="18" charset="-34"/>
            </a:endParaRPr>
          </a:p>
        </p:txBody>
      </p:sp>
    </p:spTree>
    <p:extLst>
      <p:ext uri="{BB962C8B-B14F-4D97-AF65-F5344CB8AC3E}">
        <p14:creationId xmlns:p14="http://schemas.microsoft.com/office/powerpoint/2010/main" xmlns="" val="99177009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3"/>
          <p:cNvGrpSpPr>
            <a:grpSpLocks/>
          </p:cNvGrpSpPr>
          <p:nvPr/>
        </p:nvGrpSpPr>
        <p:grpSpPr bwMode="auto">
          <a:xfrm>
            <a:off x="971550" y="1268413"/>
            <a:ext cx="7543800" cy="3048000"/>
            <a:chOff x="0" y="0"/>
            <a:chExt cx="2644" cy="633"/>
          </a:xfrm>
        </p:grpSpPr>
        <p:sp>
          <p:nvSpPr>
            <p:cNvPr id="25605"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5606"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25603" name="Rectangle 6"/>
          <p:cNvSpPr>
            <a:spLocks noChangeArrowheads="1"/>
          </p:cNvSpPr>
          <p:nvPr/>
        </p:nvSpPr>
        <p:spPr bwMode="auto">
          <a:xfrm>
            <a:off x="714348" y="1357298"/>
            <a:ext cx="7962927" cy="4770537"/>
          </a:xfrm>
          <a:prstGeom prst="rect">
            <a:avLst/>
          </a:prstGeom>
          <a:noFill/>
          <a:ln w="9525">
            <a:noFill/>
            <a:miter lim="800000"/>
            <a:headEnd/>
            <a:tailEnd/>
          </a:ln>
        </p:spPr>
        <p:txBody>
          <a:bodyPr wrap="square" anchor="ctr">
            <a:spAutoFit/>
          </a:bodyPr>
          <a:lstStyle/>
          <a:p>
            <a:pPr>
              <a:buFont typeface="Wingdings" pitchFamily="2" charset="2"/>
              <a:buNone/>
            </a:pPr>
            <a:r>
              <a:rPr lang="en-US" altLang="zh-CN" sz="2400" b="0" dirty="0" err="1">
                <a:solidFill>
                  <a:srgbClr val="558ED5"/>
                </a:solidFill>
                <a:latin typeface="Arial" pitchFamily="34" charset="0"/>
              </a:rPr>
              <a:t>blastall</a:t>
            </a:r>
            <a:r>
              <a:rPr lang="en-US" altLang="zh-CN" sz="2400" b="0" dirty="0">
                <a:solidFill>
                  <a:srgbClr val="558ED5"/>
                </a:solidFill>
                <a:latin typeface="Arial" pitchFamily="34" charset="0"/>
              </a:rPr>
              <a:t> –p [</a:t>
            </a:r>
            <a:r>
              <a:rPr lang="zh-CN" altLang="en-US" sz="2400" b="0" dirty="0">
                <a:solidFill>
                  <a:srgbClr val="558ED5"/>
                </a:solidFill>
                <a:latin typeface="楷体_GB2312" pitchFamily="49" charset="-122"/>
                <a:ea typeface="楷体_GB2312" pitchFamily="49" charset="-122"/>
              </a:rPr>
              <a:t>程序类型</a:t>
            </a:r>
            <a:r>
              <a:rPr lang="en-US" altLang="zh-CN" sz="2400" b="0" dirty="0">
                <a:solidFill>
                  <a:srgbClr val="558ED5"/>
                </a:solidFill>
                <a:latin typeface="Arial" pitchFamily="34" charset="0"/>
              </a:rPr>
              <a:t>] –d [</a:t>
            </a:r>
            <a:r>
              <a:rPr lang="zh-CN" altLang="en-US" sz="2400" b="0" dirty="0">
                <a:solidFill>
                  <a:srgbClr val="558ED5"/>
                </a:solidFill>
                <a:latin typeface="楷体_GB2312" pitchFamily="49" charset="-122"/>
                <a:ea typeface="楷体_GB2312" pitchFamily="49" charset="-122"/>
              </a:rPr>
              <a:t>库文件</a:t>
            </a:r>
            <a:r>
              <a:rPr lang="en-US" altLang="zh-CN" sz="2400" b="0" dirty="0">
                <a:solidFill>
                  <a:srgbClr val="558ED5"/>
                </a:solidFill>
                <a:latin typeface="Arial" pitchFamily="34" charset="0"/>
              </a:rPr>
              <a:t>] –</a:t>
            </a:r>
            <a:r>
              <a:rPr lang="en-US" altLang="zh-CN" sz="2400" b="0" dirty="0" err="1">
                <a:solidFill>
                  <a:srgbClr val="558ED5"/>
                </a:solidFill>
                <a:latin typeface="Arial" pitchFamily="34" charset="0"/>
              </a:rPr>
              <a:t>i</a:t>
            </a:r>
            <a:r>
              <a:rPr lang="en-US" altLang="zh-CN" sz="2400" b="0" dirty="0">
                <a:solidFill>
                  <a:srgbClr val="558ED5"/>
                </a:solidFill>
                <a:latin typeface="Arial" pitchFamily="34" charset="0"/>
              </a:rPr>
              <a:t> [</a:t>
            </a:r>
            <a:r>
              <a:rPr lang="zh-CN" altLang="en-US" sz="2400" b="0" dirty="0">
                <a:solidFill>
                  <a:srgbClr val="558ED5"/>
                </a:solidFill>
                <a:latin typeface="楷体_GB2312" pitchFamily="49" charset="-122"/>
                <a:ea typeface="楷体_GB2312" pitchFamily="49" charset="-122"/>
              </a:rPr>
              <a:t>输入</a:t>
            </a:r>
            <a:r>
              <a:rPr lang="en-US" altLang="zh-CN" sz="2400" b="0" dirty="0">
                <a:solidFill>
                  <a:srgbClr val="558ED5"/>
                </a:solidFill>
                <a:latin typeface="Arial" pitchFamily="34" charset="0"/>
              </a:rPr>
              <a:t>query</a:t>
            </a:r>
            <a:r>
              <a:rPr lang="zh-CN" altLang="en-US" sz="2400" b="0" dirty="0">
                <a:solidFill>
                  <a:srgbClr val="558ED5"/>
                </a:solidFill>
                <a:latin typeface="楷体_GB2312" pitchFamily="49" charset="-122"/>
                <a:ea typeface="楷体_GB2312" pitchFamily="49" charset="-122"/>
              </a:rPr>
              <a:t>序列</a:t>
            </a:r>
            <a:r>
              <a:rPr lang="en-US" altLang="zh-CN" sz="2400" b="0" dirty="0">
                <a:solidFill>
                  <a:srgbClr val="558ED5"/>
                </a:solidFill>
                <a:latin typeface="Arial" pitchFamily="34" charset="0"/>
              </a:rPr>
              <a:t>] -o [</a:t>
            </a:r>
            <a:r>
              <a:rPr lang="zh-CN" altLang="en-US" sz="2400" b="0" dirty="0">
                <a:solidFill>
                  <a:srgbClr val="558ED5"/>
                </a:solidFill>
                <a:latin typeface="楷体_GB2312" pitchFamily="49" charset="-122"/>
                <a:ea typeface="楷体_GB2312" pitchFamily="49" charset="-122"/>
              </a:rPr>
              <a:t>输出结果</a:t>
            </a:r>
            <a:r>
              <a:rPr lang="en-US" altLang="zh-CN" sz="2400" b="0" dirty="0">
                <a:solidFill>
                  <a:srgbClr val="558ED5"/>
                </a:solidFill>
                <a:latin typeface="Arial" pitchFamily="34" charset="0"/>
              </a:rPr>
              <a:t>] [</a:t>
            </a:r>
            <a:r>
              <a:rPr lang="zh-CN" altLang="en-US" sz="2400" b="0" dirty="0">
                <a:solidFill>
                  <a:srgbClr val="558ED5"/>
                </a:solidFill>
                <a:latin typeface="楷体_GB2312" pitchFamily="49" charset="-122"/>
                <a:ea typeface="楷体_GB2312" pitchFamily="49" charset="-122"/>
              </a:rPr>
              <a:t>其他的参数</a:t>
            </a:r>
            <a:r>
              <a:rPr lang="en-US" altLang="zh-CN" sz="2400" b="0" dirty="0">
                <a:solidFill>
                  <a:srgbClr val="558ED5"/>
                </a:solidFill>
                <a:latin typeface="Arial" pitchFamily="34" charset="0"/>
              </a:rPr>
              <a:t>]</a:t>
            </a:r>
          </a:p>
          <a:p>
            <a:pPr>
              <a:buFont typeface="Wingdings" pitchFamily="2" charset="2"/>
              <a:buChar char="n"/>
            </a:pPr>
            <a:r>
              <a:rPr lang="zh-CN" altLang="en-US" sz="2400" b="0" dirty="0">
                <a:solidFill>
                  <a:schemeClr val="tx1"/>
                </a:solidFill>
                <a:latin typeface="楷体_GB2312" pitchFamily="49" charset="-122"/>
                <a:ea typeface="楷体_GB2312" pitchFamily="49" charset="-122"/>
              </a:rPr>
              <a:t>重要参数解释</a:t>
            </a:r>
          </a:p>
          <a:p>
            <a:pPr>
              <a:buFont typeface="Wingdings" pitchFamily="2" charset="2"/>
              <a:buNone/>
            </a:pPr>
            <a:r>
              <a:rPr lang="zh-CN" altLang="en-US" sz="2000" b="0" dirty="0">
                <a:solidFill>
                  <a:schemeClr val="tx1"/>
                </a:solidFill>
                <a:latin typeface="Arial" pitchFamily="34" charset="0"/>
              </a:rPr>
              <a:t>（</a:t>
            </a:r>
            <a:r>
              <a:rPr lang="en-US" altLang="zh-CN" sz="2000" b="0" dirty="0">
                <a:solidFill>
                  <a:schemeClr val="tx1"/>
                </a:solidFill>
                <a:latin typeface="Arial" pitchFamily="34" charset="0"/>
              </a:rPr>
              <a:t>1</a:t>
            </a:r>
            <a:r>
              <a:rPr lang="zh-CN" altLang="en-US" sz="2000" b="0" dirty="0">
                <a:solidFill>
                  <a:schemeClr val="tx1"/>
                </a:solidFill>
                <a:latin typeface="Arial" pitchFamily="34" charset="0"/>
              </a:rPr>
              <a:t>）</a:t>
            </a:r>
            <a:r>
              <a:rPr lang="en-US" altLang="zh-CN" sz="2000" b="0" dirty="0">
                <a:solidFill>
                  <a:srgbClr val="FF3300"/>
                </a:solidFill>
                <a:latin typeface="Arial" pitchFamily="34" charset="0"/>
              </a:rPr>
              <a:t>-e</a:t>
            </a:r>
            <a:r>
              <a:rPr lang="en-US" altLang="zh-CN" sz="2000" b="0" dirty="0">
                <a:solidFill>
                  <a:schemeClr val="tx1"/>
                </a:solidFill>
                <a:latin typeface="Arial" pitchFamily="34" charset="0"/>
              </a:rPr>
              <a:t> </a:t>
            </a:r>
            <a:r>
              <a:rPr lang="zh-CN" altLang="en-US" sz="2000" b="0" dirty="0">
                <a:solidFill>
                  <a:schemeClr val="tx1"/>
                </a:solidFill>
                <a:latin typeface="楷体_GB2312" pitchFamily="49" charset="-122"/>
                <a:ea typeface="楷体_GB2312" pitchFamily="49" charset="-122"/>
              </a:rPr>
              <a:t>比对的数学期望值，是个实数，介于</a:t>
            </a:r>
            <a:r>
              <a:rPr lang="en-US" altLang="zh-CN" sz="2000" b="0" dirty="0">
                <a:solidFill>
                  <a:schemeClr val="tx1"/>
                </a:solidFill>
                <a:latin typeface="Arial" pitchFamily="34" charset="0"/>
              </a:rPr>
              <a:t>0-+∞</a:t>
            </a:r>
            <a:r>
              <a:rPr lang="zh-CN" altLang="en-US" sz="2000" b="0" dirty="0">
                <a:solidFill>
                  <a:schemeClr val="tx1"/>
                </a:solidFill>
                <a:latin typeface="楷体_GB2312" pitchFamily="49" charset="-122"/>
                <a:ea typeface="楷体_GB2312" pitchFamily="49" charset="-122"/>
              </a:rPr>
              <a:t>之间。</a:t>
            </a:r>
            <a:r>
              <a:rPr lang="en-US" altLang="zh-CN" sz="2000" b="0" dirty="0">
                <a:solidFill>
                  <a:schemeClr val="tx1"/>
                </a:solidFill>
                <a:latin typeface="Arial" pitchFamily="34" charset="0"/>
              </a:rPr>
              <a:t>E</a:t>
            </a:r>
            <a:r>
              <a:rPr lang="zh-CN" altLang="en-US" sz="2000" b="0" dirty="0">
                <a:solidFill>
                  <a:schemeClr val="tx1"/>
                </a:solidFill>
                <a:latin typeface="楷体_GB2312" pitchFamily="49" charset="-122"/>
                <a:ea typeface="楷体_GB2312" pitchFamily="49" charset="-122"/>
              </a:rPr>
              <a:t>值越小，说明比对的越可信，最小为</a:t>
            </a:r>
            <a:r>
              <a:rPr lang="en-US" altLang="zh-CN" sz="2000" b="0" dirty="0">
                <a:solidFill>
                  <a:schemeClr val="tx1"/>
                </a:solidFill>
                <a:latin typeface="Arial" pitchFamily="34" charset="0"/>
              </a:rPr>
              <a:t>0</a:t>
            </a:r>
            <a:r>
              <a:rPr lang="zh-CN" altLang="en-US" sz="2000" b="0" dirty="0">
                <a:solidFill>
                  <a:schemeClr val="tx1"/>
                </a:solidFill>
                <a:latin typeface="Arial" pitchFamily="34" charset="0"/>
              </a:rPr>
              <a:t>，</a:t>
            </a:r>
            <a:r>
              <a:rPr lang="zh-CN" altLang="en-US" sz="2000" b="0" dirty="0" smtClean="0">
                <a:solidFill>
                  <a:schemeClr val="tx1"/>
                </a:solidFill>
                <a:latin typeface="楷体_GB2312" pitchFamily="49" charset="-122"/>
                <a:ea typeface="楷体_GB2312" pitchFamily="49" charset="-122"/>
              </a:rPr>
              <a:t>默认的</a:t>
            </a:r>
            <a:r>
              <a:rPr lang="en-US" altLang="zh-CN" sz="2000" b="0" dirty="0" smtClean="0">
                <a:solidFill>
                  <a:schemeClr val="tx1"/>
                </a:solidFill>
                <a:latin typeface="Arial" pitchFamily="34" charset="0"/>
              </a:rPr>
              <a:t>e</a:t>
            </a:r>
            <a:r>
              <a:rPr lang="zh-CN" altLang="en-US" sz="2000" b="0" dirty="0">
                <a:solidFill>
                  <a:schemeClr val="tx1"/>
                </a:solidFill>
                <a:latin typeface="楷体_GB2312" pitchFamily="49" charset="-122"/>
                <a:ea typeface="楷体_GB2312" pitchFamily="49" charset="-122"/>
              </a:rPr>
              <a:t>值为</a:t>
            </a:r>
            <a:r>
              <a:rPr lang="en-US" altLang="zh-CN" sz="2000" b="0" dirty="0">
                <a:solidFill>
                  <a:schemeClr val="tx1"/>
                </a:solidFill>
                <a:latin typeface="Arial" pitchFamily="34" charset="0"/>
              </a:rPr>
              <a:t>10</a:t>
            </a:r>
            <a:r>
              <a:rPr lang="zh-CN" altLang="en-US" sz="2000" b="0" dirty="0">
                <a:solidFill>
                  <a:schemeClr val="tx1"/>
                </a:solidFill>
                <a:latin typeface="Arial" pitchFamily="34" charset="0"/>
              </a:rPr>
              <a:t>。</a:t>
            </a:r>
            <a:r>
              <a:rPr lang="zh-CN" altLang="en-US" sz="2000" b="0" dirty="0">
                <a:solidFill>
                  <a:schemeClr val="tx1"/>
                </a:solidFill>
                <a:latin typeface="楷体_GB2312" pitchFamily="49" charset="-122"/>
                <a:ea typeface="楷体_GB2312" pitchFamily="49" charset="-122"/>
              </a:rPr>
              <a:t>我们一般作基因的注释，与已知数据进行同源性搜索，通常设定</a:t>
            </a:r>
            <a:r>
              <a:rPr lang="en-US" altLang="zh-CN" sz="2000" b="0" dirty="0">
                <a:solidFill>
                  <a:schemeClr val="tx1"/>
                </a:solidFill>
                <a:latin typeface="Arial" pitchFamily="34" charset="0"/>
              </a:rPr>
              <a:t>”-e 1e-5”,</a:t>
            </a:r>
            <a:r>
              <a:rPr lang="zh-CN" altLang="en-US" sz="2000" b="0" dirty="0">
                <a:solidFill>
                  <a:schemeClr val="tx1"/>
                </a:solidFill>
                <a:latin typeface="楷体_GB2312" pitchFamily="49" charset="-122"/>
                <a:ea typeface="楷体_GB2312" pitchFamily="49" charset="-122"/>
              </a:rPr>
              <a:t>或更小些。</a:t>
            </a:r>
          </a:p>
          <a:p>
            <a:pPr>
              <a:buFont typeface="Wingdings" pitchFamily="2" charset="2"/>
              <a:buNone/>
            </a:pPr>
            <a:r>
              <a:rPr lang="zh-CN" altLang="en-US" sz="2000" b="0" dirty="0">
                <a:solidFill>
                  <a:schemeClr val="tx1"/>
                </a:solidFill>
                <a:latin typeface="Arial" pitchFamily="34" charset="0"/>
              </a:rPr>
              <a:t>（</a:t>
            </a:r>
            <a:r>
              <a:rPr lang="en-US" altLang="zh-CN" sz="2000" b="0" dirty="0">
                <a:solidFill>
                  <a:schemeClr val="tx1"/>
                </a:solidFill>
                <a:latin typeface="Arial" pitchFamily="34" charset="0"/>
              </a:rPr>
              <a:t>2</a:t>
            </a:r>
            <a:r>
              <a:rPr lang="zh-CN" altLang="en-US" sz="2000" b="0" dirty="0">
                <a:solidFill>
                  <a:schemeClr val="tx1"/>
                </a:solidFill>
                <a:latin typeface="Arial" pitchFamily="34" charset="0"/>
              </a:rPr>
              <a:t>）</a:t>
            </a:r>
            <a:r>
              <a:rPr lang="en-US" altLang="zh-CN" sz="2000" b="0" dirty="0">
                <a:solidFill>
                  <a:srgbClr val="FF3300"/>
                </a:solidFill>
                <a:latin typeface="Arial" pitchFamily="34" charset="0"/>
              </a:rPr>
              <a:t>-F</a:t>
            </a:r>
            <a:r>
              <a:rPr lang="en-US" altLang="zh-CN" sz="2000" b="0" dirty="0">
                <a:solidFill>
                  <a:schemeClr val="tx1"/>
                </a:solidFill>
                <a:latin typeface="Arial" pitchFamily="34" charset="0"/>
              </a:rPr>
              <a:t> </a:t>
            </a:r>
            <a:r>
              <a:rPr lang="zh-CN" altLang="en-US" sz="2000" b="0" dirty="0">
                <a:solidFill>
                  <a:schemeClr val="tx1"/>
                </a:solidFill>
                <a:latin typeface="楷体_GB2312" pitchFamily="49" charset="-122"/>
                <a:ea typeface="楷体_GB2312" pitchFamily="49" charset="-122"/>
              </a:rPr>
              <a:t>参数是用来屏蔽简单重复和低复杂度序列的。如果选</a:t>
            </a:r>
            <a:r>
              <a:rPr lang="th-TH" altLang="zh-CN" sz="2000" b="0" dirty="0">
                <a:solidFill>
                  <a:schemeClr val="tx1"/>
                </a:solidFill>
                <a:latin typeface="Arial" pitchFamily="34" charset="0"/>
              </a:rPr>
              <a:t>“T”</a:t>
            </a:r>
            <a:r>
              <a:rPr lang="zh-CN" altLang="en-US" sz="2000" b="0" dirty="0">
                <a:solidFill>
                  <a:schemeClr val="tx1"/>
                </a:solidFill>
                <a:latin typeface="Arial" pitchFamily="34" charset="0"/>
              </a:rPr>
              <a:t>，</a:t>
            </a:r>
            <a:r>
              <a:rPr lang="zh-CN" altLang="en-US" sz="2000" b="0" dirty="0">
                <a:solidFill>
                  <a:schemeClr val="tx1"/>
                </a:solidFill>
                <a:latin typeface="楷体_GB2312" pitchFamily="49" charset="-122"/>
                <a:ea typeface="楷体_GB2312" pitchFamily="49" charset="-122"/>
              </a:rPr>
              <a:t>程序在比对过程中会屏蔽掉</a:t>
            </a:r>
            <a:r>
              <a:rPr lang="th-TH" altLang="zh-CN" sz="2000" b="0" dirty="0">
                <a:solidFill>
                  <a:schemeClr val="tx1"/>
                </a:solidFill>
                <a:latin typeface="Arial" pitchFamily="34" charset="0"/>
              </a:rPr>
              <a:t>query</a:t>
            </a:r>
            <a:r>
              <a:rPr lang="zh-CN" altLang="en-US" sz="2000" b="0" dirty="0">
                <a:solidFill>
                  <a:schemeClr val="tx1"/>
                </a:solidFill>
                <a:latin typeface="楷体_GB2312" pitchFamily="49" charset="-122"/>
                <a:ea typeface="楷体_GB2312" pitchFamily="49" charset="-122"/>
              </a:rPr>
              <a:t>中的简单重复和低复杂度序列；选</a:t>
            </a:r>
            <a:r>
              <a:rPr lang="th-TH" altLang="zh-CN" sz="2000" b="0" dirty="0">
                <a:solidFill>
                  <a:schemeClr val="tx1"/>
                </a:solidFill>
                <a:latin typeface="Arial" pitchFamily="34" charset="0"/>
              </a:rPr>
              <a:t>“F”</a:t>
            </a:r>
            <a:r>
              <a:rPr lang="zh-CN" altLang="en-US" sz="2000" b="0" dirty="0">
                <a:solidFill>
                  <a:schemeClr val="tx1"/>
                </a:solidFill>
                <a:latin typeface="楷体_GB2312" pitchFamily="49" charset="-122"/>
                <a:ea typeface="楷体_GB2312" pitchFamily="49" charset="-122"/>
              </a:rPr>
              <a:t>则不会屏蔽。缺省值为</a:t>
            </a:r>
            <a:r>
              <a:rPr lang="th-TH" altLang="zh-CN" sz="2000" b="0" dirty="0">
                <a:solidFill>
                  <a:schemeClr val="tx1"/>
                </a:solidFill>
                <a:latin typeface="Arial" pitchFamily="34" charset="0"/>
              </a:rPr>
              <a:t>“T”</a:t>
            </a:r>
            <a:r>
              <a:rPr lang="zh-CN" altLang="en-US" sz="2000" b="0" dirty="0">
                <a:solidFill>
                  <a:schemeClr val="tx1"/>
                </a:solidFill>
                <a:latin typeface="Arial" pitchFamily="34" charset="0"/>
              </a:rPr>
              <a:t>。</a:t>
            </a:r>
            <a:r>
              <a:rPr lang="zh-CN" altLang="en-US" sz="2000" dirty="0">
                <a:solidFill>
                  <a:schemeClr val="tx1"/>
                </a:solidFill>
                <a:latin typeface="Times New Roman" pitchFamily="18" charset="0"/>
              </a:rPr>
              <a:t> </a:t>
            </a:r>
          </a:p>
          <a:p>
            <a:r>
              <a:rPr lang="zh-CN" altLang="en-US" sz="2000" b="0" dirty="0">
                <a:solidFill>
                  <a:schemeClr val="tx1"/>
                </a:solidFill>
                <a:latin typeface="楷体_GB2312" pitchFamily="49" charset="-122"/>
                <a:ea typeface="楷体_GB2312" pitchFamily="49" charset="-122"/>
              </a:rPr>
              <a:t>例如，我们将如下含有两段简单重复的序列自己和自己进行比对（重复区用红色小写字母表示）：</a:t>
            </a:r>
            <a:endParaRPr lang="zh-CN" altLang="th-TH" sz="2000" b="0" dirty="0">
              <a:solidFill>
                <a:schemeClr val="tx1"/>
              </a:solidFill>
              <a:latin typeface="楷体_GB2312" pitchFamily="49" charset="-122"/>
              <a:ea typeface="楷体_GB2312" pitchFamily="49" charset="-122"/>
            </a:endParaRPr>
          </a:p>
          <a:p>
            <a:r>
              <a:rPr lang="th-TH" altLang="zh-CN" sz="1800" b="0" dirty="0">
                <a:solidFill>
                  <a:schemeClr val="tx1"/>
                </a:solidFill>
                <a:latin typeface="宋体" pitchFamily="2" charset="-122"/>
                <a:cs typeface="Angsana New" pitchFamily="18" charset="-34"/>
              </a:rPr>
              <a:t>&gt;</a:t>
            </a:r>
            <a:r>
              <a:rPr lang="th-TH" altLang="zh-CN" sz="1800" b="0" dirty="0" smtClean="0">
                <a:solidFill>
                  <a:schemeClr val="tx1"/>
                </a:solidFill>
                <a:latin typeface="宋体" pitchFamily="2" charset="-122"/>
                <a:cs typeface="Angsana New" pitchFamily="18" charset="-34"/>
              </a:rPr>
              <a:t>test</a:t>
            </a:r>
            <a:endParaRPr lang="th-TH" altLang="zh-CN" sz="1800" b="0" dirty="0">
              <a:solidFill>
                <a:schemeClr val="tx1"/>
              </a:solidFill>
              <a:latin typeface="宋体" pitchFamily="2" charset="-122"/>
              <a:cs typeface="Angsana New" pitchFamily="18" charset="-34"/>
            </a:endParaRPr>
          </a:p>
          <a:p>
            <a:r>
              <a:rPr lang="en-US" altLang="zh-CN" dirty="0">
                <a:latin typeface="宋体" pitchFamily="2" charset="-122"/>
                <a:cs typeface="Angsana New" pitchFamily="18" charset="-34"/>
              </a:rPr>
              <a:t>ACTATCGAAGGACTATGCCATCTTAACAATTTCACACTTGGGTGATTGGAATTTCGAAGGTCCAGCTCTTTTCCTCTGGCATGAAACCAATGGGAGAAG</a:t>
            </a:r>
            <a:r>
              <a:rPr lang="en-US" altLang="zh-CN" dirty="0">
                <a:solidFill>
                  <a:srgbClr val="FF0000"/>
                </a:solidFill>
                <a:latin typeface="宋体" pitchFamily="2" charset="-122"/>
                <a:cs typeface="Angsana New" pitchFamily="18" charset="-34"/>
              </a:rPr>
              <a:t>AAAAAAAA</a:t>
            </a:r>
            <a:r>
              <a:rPr lang="en-US" altLang="zh-CN" dirty="0">
                <a:latin typeface="宋体" pitchFamily="2" charset="-122"/>
                <a:cs typeface="Angsana New" pitchFamily="18" charset="-34"/>
              </a:rPr>
              <a:t>CAACCACACAGCGCCACTGGCCGACACCCCATTTC</a:t>
            </a:r>
            <a:endParaRPr lang="en-US" altLang="zh-CN" sz="1800" b="0" dirty="0">
              <a:solidFill>
                <a:schemeClr val="tx1"/>
              </a:solidFill>
              <a:latin typeface="宋体" pitchFamily="2" charset="-122"/>
              <a:cs typeface="Angsana New" pitchFamily="18" charset="-34"/>
            </a:endParaRPr>
          </a:p>
        </p:txBody>
      </p:sp>
      <p:sp>
        <p:nvSpPr>
          <p:cNvPr id="25604" name="标题 8"/>
          <p:cNvSpPr>
            <a:spLocks noGrp="1"/>
          </p:cNvSpPr>
          <p:nvPr>
            <p:ph type="title"/>
          </p:nvPr>
        </p:nvSpPr>
        <p:spPr>
          <a:xfrm>
            <a:off x="428596" y="285728"/>
            <a:ext cx="8229600" cy="1143000"/>
          </a:xfrm>
        </p:spPr>
        <p:txBody>
          <a:bodyPr/>
          <a:lstStyle/>
          <a:p>
            <a:pPr eaLnBrk="1" hangingPunct="1"/>
            <a:r>
              <a:rPr lang="zh-CN" altLang="en-US" b="1" dirty="0" smtClean="0">
                <a:latin typeface="华文楷体" pitchFamily="2" charset="-122"/>
                <a:ea typeface="华文楷体" pitchFamily="2" charset="-122"/>
              </a:rPr>
              <a:t>比对</a:t>
            </a:r>
          </a:p>
        </p:txBody>
      </p:sp>
    </p:spTree>
    <p:extLst>
      <p:ext uri="{BB962C8B-B14F-4D97-AF65-F5344CB8AC3E}">
        <p14:creationId xmlns:p14="http://schemas.microsoft.com/office/powerpoint/2010/main" xmlns="" val="37381525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3"/>
          <p:cNvGrpSpPr>
            <a:grpSpLocks/>
          </p:cNvGrpSpPr>
          <p:nvPr/>
        </p:nvGrpSpPr>
        <p:grpSpPr bwMode="auto">
          <a:xfrm>
            <a:off x="971550" y="1268413"/>
            <a:ext cx="7543800" cy="3048000"/>
            <a:chOff x="0" y="0"/>
            <a:chExt cx="2644" cy="633"/>
          </a:xfrm>
        </p:grpSpPr>
        <p:sp>
          <p:nvSpPr>
            <p:cNvPr id="26629"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6630"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26627" name="Rectangle 7"/>
          <p:cNvSpPr>
            <a:spLocks noChangeArrowheads="1"/>
          </p:cNvSpPr>
          <p:nvPr/>
        </p:nvSpPr>
        <p:spPr bwMode="auto">
          <a:xfrm>
            <a:off x="1042988" y="1951038"/>
            <a:ext cx="7273925" cy="396875"/>
          </a:xfrm>
          <a:prstGeom prst="rect">
            <a:avLst/>
          </a:prstGeom>
          <a:noFill/>
          <a:ln w="9525">
            <a:noFill/>
            <a:miter lim="800000"/>
            <a:headEnd/>
            <a:tailEnd/>
          </a:ln>
        </p:spPr>
        <p:txBody>
          <a:bodyPr anchor="ctr">
            <a:spAutoFit/>
          </a:bodyPr>
          <a:lstStyle/>
          <a:p>
            <a:endParaRPr lang="zh-CN" altLang="en-US" sz="2000">
              <a:solidFill>
                <a:schemeClr val="tx1"/>
              </a:solidFill>
              <a:latin typeface="Times New Roman" pitchFamily="18" charset="0"/>
            </a:endParaRPr>
          </a:p>
        </p:txBody>
      </p:sp>
      <p:sp>
        <p:nvSpPr>
          <p:cNvPr id="162824" name="Rectangle 8"/>
          <p:cNvSpPr>
            <a:spLocks noChangeArrowheads="1"/>
          </p:cNvSpPr>
          <p:nvPr/>
        </p:nvSpPr>
        <p:spPr bwMode="auto">
          <a:xfrm>
            <a:off x="1067148" y="1443206"/>
            <a:ext cx="6107762" cy="1015663"/>
          </a:xfrm>
          <a:prstGeom prst="rect">
            <a:avLst/>
          </a:prstGeom>
          <a:noFill/>
          <a:ln w="9525">
            <a:noFill/>
            <a:miter lim="800000"/>
            <a:headEnd/>
            <a:tailEnd/>
          </a:ln>
          <a:effectLst/>
        </p:spPr>
        <p:txBody>
          <a:bodyPr wrap="none" anchor="ctr">
            <a:spAutoFit/>
          </a:bodyPr>
          <a:lstStyle/>
          <a:p>
            <a:pPr>
              <a:buFont typeface="Wingdings" pitchFamily="2" charset="2"/>
              <a:buChar char="l"/>
              <a:defRPr/>
            </a:pPr>
            <a:r>
              <a:rPr lang="en-US" altLang="zh-CN" sz="2000" dirty="0">
                <a:solidFill>
                  <a:schemeClr val="tx2">
                    <a:lumMod val="60000"/>
                    <a:lumOff val="40000"/>
                  </a:schemeClr>
                </a:solidFill>
                <a:latin typeface="Times New Roman" pitchFamily="18" charset="0"/>
                <a:cs typeface="Angsana New" pitchFamily="18" charset="-34"/>
              </a:rPr>
              <a:t>A </a:t>
            </a:r>
            <a:r>
              <a:rPr lang="zh-CN" altLang="en-US" sz="2000" dirty="0">
                <a:solidFill>
                  <a:schemeClr val="tx2">
                    <a:lumMod val="60000"/>
                    <a:lumOff val="40000"/>
                  </a:schemeClr>
                </a:solidFill>
                <a:latin typeface="楷体_GB2312" pitchFamily="49" charset="-122"/>
                <a:ea typeface="楷体_GB2312" pitchFamily="49" charset="-122"/>
                <a:cs typeface="Angsana New" pitchFamily="18" charset="-34"/>
              </a:rPr>
              <a:t>采用缺省参数：</a:t>
            </a:r>
            <a:endParaRPr lang="zh-CN" altLang="th-TH" sz="2000" dirty="0">
              <a:solidFill>
                <a:schemeClr val="tx2">
                  <a:lumMod val="60000"/>
                  <a:lumOff val="40000"/>
                </a:schemeClr>
              </a:solidFill>
              <a:latin typeface="楷体_GB2312" pitchFamily="49" charset="-122"/>
              <a:ea typeface="楷体_GB2312" pitchFamily="49" charset="-122"/>
              <a:cs typeface="Angsana New" pitchFamily="18" charset="-34"/>
            </a:endParaRPr>
          </a:p>
          <a:p>
            <a:pPr>
              <a:defRPr/>
            </a:pPr>
            <a:r>
              <a:rPr lang="th-TH" altLang="zh-CN" sz="2000" dirty="0">
                <a:solidFill>
                  <a:schemeClr val="tx2">
                    <a:lumMod val="60000"/>
                    <a:lumOff val="40000"/>
                  </a:schemeClr>
                </a:solidFill>
                <a:latin typeface="Times New Roman" pitchFamily="18" charset="0"/>
                <a:cs typeface="Angsana New" pitchFamily="18" charset="-34"/>
              </a:rPr>
              <a:t>blastall -i test.seq -d test.seq -o test.blast -p blastn -e 1e-5</a:t>
            </a:r>
            <a:r>
              <a:rPr lang="en-US" altLang="zh-CN" sz="2000" dirty="0">
                <a:solidFill>
                  <a:schemeClr val="tx2">
                    <a:lumMod val="60000"/>
                    <a:lumOff val="40000"/>
                  </a:schemeClr>
                </a:solidFill>
                <a:latin typeface="Times New Roman" pitchFamily="18" charset="0"/>
                <a:cs typeface="Angsana New" pitchFamily="18" charset="-34"/>
              </a:rPr>
              <a:t> </a:t>
            </a:r>
          </a:p>
          <a:p>
            <a:pPr>
              <a:defRPr/>
            </a:pPr>
            <a:r>
              <a:rPr lang="zh-CN" altLang="en-US" sz="2000" dirty="0">
                <a:solidFill>
                  <a:schemeClr val="tx1"/>
                </a:solidFill>
                <a:latin typeface="楷体_GB2312" pitchFamily="49" charset="-122"/>
                <a:ea typeface="楷体_GB2312" pitchFamily="49" charset="-122"/>
                <a:cs typeface="Courier New" pitchFamily="49" charset="0"/>
              </a:rPr>
              <a:t>结果</a:t>
            </a:r>
            <a:r>
              <a:rPr lang="zh-CN" altLang="en-US" sz="2000" dirty="0" smtClean="0">
                <a:solidFill>
                  <a:schemeClr val="tx1"/>
                </a:solidFill>
                <a:latin typeface="楷体_GB2312" pitchFamily="49" charset="-122"/>
                <a:ea typeface="楷体_GB2312" pitchFamily="49" charset="-122"/>
                <a:cs typeface="Courier New" pitchFamily="49" charset="0"/>
              </a:rPr>
              <a:t>：</a:t>
            </a:r>
            <a:endParaRPr lang="zh-CN" altLang="en-US" sz="1600" dirty="0">
              <a:solidFill>
                <a:schemeClr val="tx1"/>
              </a:solidFill>
              <a:latin typeface="楷体_GB2312" pitchFamily="49" charset="-122"/>
              <a:ea typeface="楷体_GB2312" pitchFamily="49" charset="-122"/>
              <a:cs typeface="Courier New" pitchFamily="49"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2458869"/>
            <a:ext cx="8191500" cy="371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534603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3"/>
          <p:cNvGrpSpPr>
            <a:grpSpLocks/>
          </p:cNvGrpSpPr>
          <p:nvPr/>
        </p:nvGrpSpPr>
        <p:grpSpPr bwMode="auto">
          <a:xfrm>
            <a:off x="971550" y="1268413"/>
            <a:ext cx="7543800" cy="3048000"/>
            <a:chOff x="0" y="0"/>
            <a:chExt cx="2644" cy="633"/>
          </a:xfrm>
        </p:grpSpPr>
        <p:sp>
          <p:nvSpPr>
            <p:cNvPr id="27652"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7653"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64870" name="Rectangle 6"/>
          <p:cNvSpPr>
            <a:spLocks noChangeArrowheads="1"/>
          </p:cNvSpPr>
          <p:nvPr/>
        </p:nvSpPr>
        <p:spPr bwMode="auto">
          <a:xfrm>
            <a:off x="827088" y="1484784"/>
            <a:ext cx="6647974" cy="954107"/>
          </a:xfrm>
          <a:prstGeom prst="rect">
            <a:avLst/>
          </a:prstGeom>
          <a:noFill/>
          <a:ln w="9525">
            <a:noFill/>
            <a:miter lim="800000"/>
            <a:headEnd/>
            <a:tailEnd/>
          </a:ln>
          <a:effectLst/>
        </p:spPr>
        <p:txBody>
          <a:bodyPr wrap="none" anchor="ctr">
            <a:spAutoFit/>
          </a:bodyPr>
          <a:lstStyle/>
          <a:p>
            <a:pPr>
              <a:buFont typeface="Wingdings" pitchFamily="2" charset="2"/>
              <a:buChar char="l"/>
              <a:defRPr/>
            </a:pPr>
            <a:r>
              <a:rPr lang="en-US" altLang="zh-CN" sz="2000" dirty="0">
                <a:solidFill>
                  <a:schemeClr val="tx2">
                    <a:lumMod val="60000"/>
                    <a:lumOff val="40000"/>
                  </a:schemeClr>
                </a:solidFill>
                <a:latin typeface="宋体" pitchFamily="2" charset="-122"/>
                <a:cs typeface="Angsana New" pitchFamily="18" charset="-34"/>
              </a:rPr>
              <a:t>B -F </a:t>
            </a:r>
            <a:r>
              <a:rPr lang="en-US" altLang="zh-CN" sz="2000" dirty="0" err="1">
                <a:solidFill>
                  <a:schemeClr val="tx2">
                    <a:lumMod val="60000"/>
                    <a:lumOff val="40000"/>
                  </a:schemeClr>
                </a:solidFill>
                <a:latin typeface="宋体" pitchFamily="2" charset="-122"/>
                <a:cs typeface="Angsana New" pitchFamily="18" charset="-34"/>
              </a:rPr>
              <a:t>F</a:t>
            </a:r>
            <a:r>
              <a:rPr lang="zh-CN" altLang="en-US" sz="2000" dirty="0">
                <a:solidFill>
                  <a:schemeClr val="tx2">
                    <a:lumMod val="60000"/>
                    <a:lumOff val="40000"/>
                  </a:schemeClr>
                </a:solidFill>
                <a:latin typeface="宋体" pitchFamily="2" charset="-122"/>
                <a:cs typeface="Angsana New" pitchFamily="18" charset="-34"/>
              </a:rPr>
              <a:t>：</a:t>
            </a:r>
            <a:endParaRPr lang="zh-CN" altLang="th-TH" sz="2000" dirty="0">
              <a:solidFill>
                <a:schemeClr val="tx2">
                  <a:lumMod val="60000"/>
                  <a:lumOff val="40000"/>
                </a:schemeClr>
              </a:solidFill>
              <a:latin typeface="宋体" pitchFamily="2" charset="-122"/>
              <a:cs typeface="Angsana New" pitchFamily="18" charset="-34"/>
            </a:endParaRPr>
          </a:p>
          <a:p>
            <a:pPr>
              <a:defRPr/>
            </a:pPr>
            <a:r>
              <a:rPr lang="th-TH" altLang="zh-CN" sz="1800" dirty="0">
                <a:solidFill>
                  <a:schemeClr val="tx2">
                    <a:lumMod val="60000"/>
                    <a:lumOff val="40000"/>
                  </a:schemeClr>
                </a:solidFill>
                <a:latin typeface="Arial" charset="0"/>
                <a:cs typeface="Angsana New" pitchFamily="18" charset="-34"/>
              </a:rPr>
              <a:t>blastall -i test.seq -d test.seq -o test.blast -p blastn -e </a:t>
            </a:r>
            <a:r>
              <a:rPr lang="en-US" altLang="zh-CN" sz="1800" dirty="0">
                <a:solidFill>
                  <a:schemeClr val="tx2">
                    <a:lumMod val="60000"/>
                    <a:lumOff val="40000"/>
                  </a:schemeClr>
                </a:solidFill>
                <a:latin typeface="Arial" charset="0"/>
                <a:cs typeface="Angsana New" pitchFamily="18" charset="-34"/>
              </a:rPr>
              <a:t>1</a:t>
            </a:r>
            <a:r>
              <a:rPr lang="th-TH" altLang="zh-CN" sz="1800" dirty="0">
                <a:solidFill>
                  <a:schemeClr val="tx2">
                    <a:lumMod val="60000"/>
                    <a:lumOff val="40000"/>
                  </a:schemeClr>
                </a:solidFill>
                <a:latin typeface="Arial" charset="0"/>
                <a:cs typeface="Angsana New" pitchFamily="18" charset="-34"/>
              </a:rPr>
              <a:t>e-</a:t>
            </a:r>
            <a:r>
              <a:rPr lang="en-US" altLang="zh-CN" sz="1800" dirty="0">
                <a:solidFill>
                  <a:schemeClr val="tx2">
                    <a:lumMod val="60000"/>
                    <a:lumOff val="40000"/>
                  </a:schemeClr>
                </a:solidFill>
                <a:latin typeface="Arial" charset="0"/>
                <a:cs typeface="Angsana New" pitchFamily="18" charset="-34"/>
              </a:rPr>
              <a:t>5 –F </a:t>
            </a:r>
            <a:r>
              <a:rPr lang="en-US" altLang="zh-CN" sz="1800" dirty="0" err="1">
                <a:solidFill>
                  <a:schemeClr val="tx2">
                    <a:lumMod val="60000"/>
                    <a:lumOff val="40000"/>
                  </a:schemeClr>
                </a:solidFill>
                <a:latin typeface="Arial" charset="0"/>
                <a:cs typeface="Angsana New" pitchFamily="18" charset="-34"/>
              </a:rPr>
              <a:t>F</a:t>
            </a:r>
            <a:endParaRPr lang="zh-CN" altLang="en-US" sz="1800" dirty="0">
              <a:solidFill>
                <a:schemeClr val="tx2">
                  <a:lumMod val="60000"/>
                  <a:lumOff val="40000"/>
                </a:schemeClr>
              </a:solidFill>
              <a:latin typeface="Arial" charset="0"/>
              <a:cs typeface="Angsana New" pitchFamily="18" charset="-34"/>
            </a:endParaRPr>
          </a:p>
          <a:p>
            <a:pPr>
              <a:defRPr/>
            </a:pPr>
            <a:r>
              <a:rPr lang="zh-CN" altLang="en-US" sz="1800" dirty="0">
                <a:solidFill>
                  <a:schemeClr val="tx1"/>
                </a:solidFill>
                <a:latin typeface="楷体_GB2312" pitchFamily="49" charset="-122"/>
                <a:ea typeface="楷体_GB2312" pitchFamily="49" charset="-122"/>
                <a:cs typeface="Angsana New" pitchFamily="18" charset="-34"/>
              </a:rPr>
              <a:t>结果</a:t>
            </a:r>
            <a:r>
              <a:rPr lang="zh-CN" altLang="en-US" sz="1800" dirty="0" smtClean="0">
                <a:solidFill>
                  <a:schemeClr val="tx1"/>
                </a:solidFill>
                <a:latin typeface="楷体_GB2312" pitchFamily="49" charset="-122"/>
                <a:ea typeface="楷体_GB2312" pitchFamily="49" charset="-122"/>
                <a:cs typeface="Angsana New" pitchFamily="18" charset="-34"/>
              </a:rPr>
              <a:t>：</a:t>
            </a:r>
            <a:endParaRPr lang="zh-CN" altLang="en-US" sz="1800" dirty="0">
              <a:solidFill>
                <a:schemeClr val="tx1"/>
              </a:solidFill>
              <a:latin typeface="楷体_GB2312" pitchFamily="49" charset="-122"/>
              <a:ea typeface="楷体_GB2312" pitchFamily="49" charset="-122"/>
              <a:cs typeface="Angsana New" pitchFamily="18" charset="-34"/>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1512" y="2506663"/>
            <a:ext cx="8143875" cy="361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4665575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
          <p:cNvGrpSpPr>
            <a:grpSpLocks/>
          </p:cNvGrpSpPr>
          <p:nvPr/>
        </p:nvGrpSpPr>
        <p:grpSpPr bwMode="auto">
          <a:xfrm>
            <a:off x="971550" y="1268413"/>
            <a:ext cx="7543800" cy="3048000"/>
            <a:chOff x="0" y="0"/>
            <a:chExt cx="2644" cy="633"/>
          </a:xfrm>
        </p:grpSpPr>
        <p:sp>
          <p:nvSpPr>
            <p:cNvPr id="28676"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8677"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28675" name="Rectangle 8"/>
          <p:cNvSpPr>
            <a:spLocks noChangeArrowheads="1"/>
          </p:cNvSpPr>
          <p:nvPr/>
        </p:nvSpPr>
        <p:spPr bwMode="auto">
          <a:xfrm>
            <a:off x="1042988" y="1412875"/>
            <a:ext cx="7200900" cy="2554545"/>
          </a:xfrm>
          <a:prstGeom prst="rect">
            <a:avLst/>
          </a:prstGeom>
          <a:noFill/>
          <a:ln w="9525">
            <a:noFill/>
            <a:miter lim="800000"/>
            <a:headEnd/>
            <a:tailEnd/>
          </a:ln>
        </p:spPr>
        <p:txBody>
          <a:bodyPr>
            <a:spAutoFit/>
          </a:bodyPr>
          <a:lstStyle/>
          <a:p>
            <a:r>
              <a:rPr lang="zh-CN" altLang="th-TH" sz="2000" b="0" dirty="0">
                <a:solidFill>
                  <a:schemeClr val="tx1"/>
                </a:solidFill>
                <a:latin typeface="楷体_GB2312" pitchFamily="49" charset="-122"/>
                <a:ea typeface="楷体_GB2312" pitchFamily="49" charset="-122"/>
              </a:rPr>
              <a:t>比较两个结果，我们看出使用缺省参数的比对结果损失了一部分信息，得到的统计结果也出现失真，期望值和</a:t>
            </a:r>
            <a:r>
              <a:rPr lang="th-TH" altLang="zh-CN" sz="2000" b="0" dirty="0">
                <a:solidFill>
                  <a:schemeClr val="tx1"/>
                </a:solidFill>
                <a:latin typeface="Times New Roman" pitchFamily="18" charset="0"/>
              </a:rPr>
              <a:t>identity</a:t>
            </a:r>
            <a:r>
              <a:rPr lang="zh-CN" altLang="en-US" sz="2000" b="0" dirty="0">
                <a:solidFill>
                  <a:schemeClr val="tx1"/>
                </a:solidFill>
                <a:latin typeface="楷体_GB2312" pitchFamily="49" charset="-122"/>
                <a:ea typeface="楷体_GB2312" pitchFamily="49" charset="-122"/>
              </a:rPr>
              <a:t>都没有反映出真实情况。有时较长的重复序列甚至会导致比对终止</a:t>
            </a:r>
            <a:r>
              <a:rPr lang="zh-CN" altLang="en-US" sz="2000" b="0" dirty="0" smtClean="0">
                <a:solidFill>
                  <a:schemeClr val="tx1"/>
                </a:solidFill>
                <a:latin typeface="楷体_GB2312" pitchFamily="49" charset="-122"/>
                <a:ea typeface="楷体_GB2312" pitchFamily="49" charset="-122"/>
              </a:rPr>
              <a:t>。</a:t>
            </a:r>
            <a:endParaRPr lang="en-US" altLang="zh-CN" sz="2000" b="0" dirty="0" smtClean="0">
              <a:solidFill>
                <a:schemeClr val="tx1"/>
              </a:solidFill>
              <a:latin typeface="楷体_GB2312" pitchFamily="49" charset="-122"/>
              <a:ea typeface="楷体_GB2312" pitchFamily="49" charset="-122"/>
            </a:endParaRPr>
          </a:p>
          <a:p>
            <a:endParaRPr lang="en-US" altLang="zh-CN" sz="2000" b="0" dirty="0">
              <a:solidFill>
                <a:schemeClr val="tx1"/>
              </a:solidFill>
              <a:latin typeface="Times New Roman" pitchFamily="18" charset="0"/>
            </a:endParaRPr>
          </a:p>
          <a:p>
            <a:r>
              <a:rPr lang="zh-CN" altLang="en-US" sz="2000" b="0" dirty="0" smtClean="0">
                <a:solidFill>
                  <a:schemeClr val="tx1"/>
                </a:solidFill>
                <a:latin typeface="楷体_GB2312" pitchFamily="49" charset="-122"/>
                <a:ea typeface="楷体_GB2312" pitchFamily="49" charset="-122"/>
              </a:rPr>
              <a:t>加</a:t>
            </a:r>
            <a:r>
              <a:rPr lang="zh-CN" altLang="en-US" sz="2000" b="0" dirty="0">
                <a:solidFill>
                  <a:schemeClr val="tx1"/>
                </a:solidFill>
                <a:latin typeface="楷体_GB2312" pitchFamily="49" charset="-122"/>
                <a:ea typeface="楷体_GB2312" pitchFamily="49" charset="-122"/>
              </a:rPr>
              <a:t>了</a:t>
            </a:r>
            <a:r>
              <a:rPr lang="th-TH" altLang="zh-CN" sz="2000" b="0" dirty="0">
                <a:solidFill>
                  <a:schemeClr val="tx1"/>
                </a:solidFill>
                <a:latin typeface="Times New Roman" pitchFamily="18" charset="0"/>
              </a:rPr>
              <a:t>“-F F”</a:t>
            </a:r>
            <a:r>
              <a:rPr lang="zh-CN" altLang="en-US" sz="2000" b="0" dirty="0">
                <a:solidFill>
                  <a:schemeClr val="tx1"/>
                </a:solidFill>
                <a:latin typeface="楷体_GB2312" pitchFamily="49" charset="-122"/>
                <a:ea typeface="楷体_GB2312" pitchFamily="49" charset="-122"/>
              </a:rPr>
              <a:t>就保证了比对结果的完整性。通常在大规模、低精度的比对中，往往用缺省参数，这样能避免程序把过多的时间浪费在无意义的简单重复上，提高运行速度；而在小规模、高精度的比对中，需要加上参数</a:t>
            </a:r>
            <a:r>
              <a:rPr lang="th-TH" altLang="zh-CN" sz="2000" b="0" dirty="0">
                <a:solidFill>
                  <a:schemeClr val="tx1"/>
                </a:solidFill>
                <a:latin typeface="Times New Roman" pitchFamily="18" charset="0"/>
              </a:rPr>
              <a:t>“-F F”</a:t>
            </a:r>
            <a:r>
              <a:rPr lang="zh-CN" altLang="en-US" sz="2000" b="0" dirty="0">
                <a:solidFill>
                  <a:schemeClr val="tx1"/>
                </a:solidFill>
                <a:latin typeface="楷体_GB2312" pitchFamily="49" charset="-122"/>
                <a:ea typeface="楷体_GB2312" pitchFamily="49" charset="-122"/>
              </a:rPr>
              <a:t>，保证比对的精确度和完整性</a:t>
            </a:r>
          </a:p>
        </p:txBody>
      </p:sp>
    </p:spTree>
    <p:extLst>
      <p:ext uri="{BB962C8B-B14F-4D97-AF65-F5344CB8AC3E}">
        <p14:creationId xmlns:p14="http://schemas.microsoft.com/office/powerpoint/2010/main" xmlns="" val="6845006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3"/>
          <p:cNvGrpSpPr>
            <a:grpSpLocks/>
          </p:cNvGrpSpPr>
          <p:nvPr/>
        </p:nvGrpSpPr>
        <p:grpSpPr bwMode="auto">
          <a:xfrm>
            <a:off x="971550" y="1268413"/>
            <a:ext cx="7543800" cy="3048000"/>
            <a:chOff x="0" y="0"/>
            <a:chExt cx="2644" cy="633"/>
          </a:xfrm>
        </p:grpSpPr>
        <p:sp>
          <p:nvSpPr>
            <p:cNvPr id="29701"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29702"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29699" name="Rectangle 7"/>
          <p:cNvSpPr>
            <a:spLocks noChangeArrowheads="1"/>
          </p:cNvSpPr>
          <p:nvPr/>
        </p:nvSpPr>
        <p:spPr bwMode="auto">
          <a:xfrm>
            <a:off x="1042988" y="1428750"/>
            <a:ext cx="7416800" cy="5016500"/>
          </a:xfrm>
          <a:prstGeom prst="rect">
            <a:avLst/>
          </a:prstGeom>
          <a:noFill/>
          <a:ln w="9525">
            <a:noFill/>
            <a:miter lim="800000"/>
            <a:headEnd/>
            <a:tailEnd/>
          </a:ln>
        </p:spPr>
        <p:txBody>
          <a:bodyPr>
            <a:spAutoFit/>
          </a:bodyPr>
          <a:lstStyle/>
          <a:p>
            <a:r>
              <a:rPr lang="zh-CN" altLang="en-US" sz="2000" b="0" dirty="0">
                <a:solidFill>
                  <a:schemeClr val="tx1"/>
                </a:solidFill>
                <a:latin typeface="Times New Roman" pitchFamily="18" charset="0"/>
              </a:rPr>
              <a:t>（</a:t>
            </a:r>
            <a:r>
              <a:rPr lang="en-US" altLang="zh-CN" sz="2000" b="0" dirty="0">
                <a:solidFill>
                  <a:schemeClr val="tx1"/>
                </a:solidFill>
                <a:latin typeface="Times New Roman" pitchFamily="18" charset="0"/>
              </a:rPr>
              <a:t>3</a:t>
            </a:r>
            <a:r>
              <a:rPr lang="zh-CN" altLang="en-US" sz="2000" b="0" dirty="0">
                <a:solidFill>
                  <a:schemeClr val="tx1"/>
                </a:solidFill>
                <a:latin typeface="Times New Roman" pitchFamily="18" charset="0"/>
              </a:rPr>
              <a:t>）</a:t>
            </a:r>
            <a:r>
              <a:rPr lang="en-US" altLang="zh-CN" sz="2000" dirty="0">
                <a:solidFill>
                  <a:srgbClr val="FF0000"/>
                </a:solidFill>
                <a:latin typeface="Times New Roman" pitchFamily="18" charset="0"/>
              </a:rPr>
              <a:t>-v</a:t>
            </a:r>
            <a:r>
              <a:rPr lang="zh-CN" altLang="en-US" sz="2000" dirty="0">
                <a:solidFill>
                  <a:schemeClr val="tx1"/>
                </a:solidFill>
                <a:latin typeface="楷体_GB2312" pitchFamily="49" charset="-122"/>
                <a:ea typeface="楷体_GB2312" pitchFamily="49" charset="-122"/>
              </a:rPr>
              <a:t>参数和</a:t>
            </a:r>
            <a:r>
              <a:rPr lang="th-TH" altLang="zh-CN" sz="2000" dirty="0">
                <a:solidFill>
                  <a:srgbClr val="FF0000"/>
                </a:solidFill>
                <a:latin typeface="Times New Roman" pitchFamily="18" charset="0"/>
              </a:rPr>
              <a:t>-b</a:t>
            </a:r>
            <a:r>
              <a:rPr lang="zh-CN" altLang="en-US" sz="2000" dirty="0">
                <a:solidFill>
                  <a:schemeClr val="tx1"/>
                </a:solidFill>
                <a:latin typeface="楷体_GB2312" pitchFamily="49" charset="-122"/>
                <a:ea typeface="楷体_GB2312" pitchFamily="49" charset="-122"/>
              </a:rPr>
              <a:t>参数：</a:t>
            </a:r>
            <a:endParaRPr lang="zh-CN" altLang="th-TH" sz="2000" b="0" dirty="0">
              <a:solidFill>
                <a:schemeClr val="tx1"/>
              </a:solidFill>
              <a:latin typeface="楷体_GB2312" pitchFamily="49" charset="-122"/>
              <a:ea typeface="楷体_GB2312" pitchFamily="49" charset="-122"/>
            </a:endParaRPr>
          </a:p>
          <a:p>
            <a:r>
              <a:rPr lang="zh-CN" altLang="th-TH" sz="2000" b="0" dirty="0">
                <a:solidFill>
                  <a:schemeClr val="tx1"/>
                </a:solidFill>
                <a:latin typeface="楷体_GB2312" pitchFamily="49" charset="-122"/>
                <a:ea typeface="楷体_GB2312" pitchFamily="49" charset="-122"/>
              </a:rPr>
              <a:t>这两个参数都是限制输出结果的数量的。</a:t>
            </a:r>
          </a:p>
          <a:p>
            <a:r>
              <a:rPr lang="th-TH" altLang="zh-CN" sz="2000" b="0" dirty="0">
                <a:solidFill>
                  <a:schemeClr val="tx1"/>
                </a:solidFill>
                <a:latin typeface="Times New Roman" pitchFamily="18" charset="0"/>
              </a:rPr>
              <a:t>-v (integer)</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规定输出中每一个</a:t>
            </a:r>
            <a:r>
              <a:rPr lang="th-TH"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的比对列表最多显示</a:t>
            </a:r>
            <a:r>
              <a:rPr lang="th-TH" altLang="zh-CN" sz="2000" b="0" dirty="0">
                <a:solidFill>
                  <a:schemeClr val="tx1"/>
                </a:solidFill>
                <a:latin typeface="Times New Roman" pitchFamily="18" charset="0"/>
              </a:rPr>
              <a:t>subject</a:t>
            </a:r>
            <a:r>
              <a:rPr lang="zh-CN" altLang="en-US" sz="2000" b="0" dirty="0">
                <a:solidFill>
                  <a:schemeClr val="tx1"/>
                </a:solidFill>
                <a:latin typeface="楷体_GB2312" pitchFamily="49" charset="-122"/>
                <a:ea typeface="楷体_GB2312" pitchFamily="49" charset="-122"/>
              </a:rPr>
              <a:t>个数，缺省为</a:t>
            </a:r>
            <a:r>
              <a:rPr lang="th-TH" altLang="zh-CN" sz="2000" b="0" dirty="0">
                <a:solidFill>
                  <a:schemeClr val="tx1"/>
                </a:solidFill>
                <a:latin typeface="Times New Roman" pitchFamily="18" charset="0"/>
              </a:rPr>
              <a:t>500</a:t>
            </a:r>
            <a:r>
              <a:rPr lang="zh-CN" altLang="en-US" sz="2000" b="0" dirty="0">
                <a:solidFill>
                  <a:schemeClr val="tx1"/>
                </a:solidFill>
                <a:latin typeface="楷体_GB2312" pitchFamily="49" charset="-122"/>
                <a:ea typeface="楷体_GB2312" pitchFamily="49" charset="-122"/>
              </a:rPr>
              <a:t>条。</a:t>
            </a:r>
            <a:endParaRPr lang="zh-CN" altLang="th-TH" sz="2000" b="0" dirty="0">
              <a:solidFill>
                <a:schemeClr val="tx1"/>
              </a:solidFill>
              <a:latin typeface="楷体_GB2312" pitchFamily="49" charset="-122"/>
              <a:ea typeface="楷体_GB2312" pitchFamily="49" charset="-122"/>
            </a:endParaRPr>
          </a:p>
          <a:p>
            <a:r>
              <a:rPr lang="th-TH" altLang="zh-CN" sz="2000" b="0" dirty="0">
                <a:solidFill>
                  <a:schemeClr val="tx1"/>
                </a:solidFill>
                <a:latin typeface="Times New Roman" pitchFamily="18" charset="0"/>
              </a:rPr>
              <a:t>-b (integer)</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规定输出中每个</a:t>
            </a:r>
            <a:r>
              <a:rPr lang="th-TH"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最多显示与多少条</a:t>
            </a:r>
            <a:r>
              <a:rPr lang="th-TH" altLang="zh-CN" sz="2000" b="0" dirty="0">
                <a:solidFill>
                  <a:schemeClr val="tx1"/>
                </a:solidFill>
                <a:latin typeface="Times New Roman" pitchFamily="18" charset="0"/>
              </a:rPr>
              <a:t>subject</a:t>
            </a:r>
            <a:r>
              <a:rPr lang="zh-CN" altLang="en-US" sz="2000" b="0" dirty="0">
                <a:solidFill>
                  <a:schemeClr val="tx1"/>
                </a:solidFill>
                <a:latin typeface="楷体_GB2312" pitchFamily="49" charset="-122"/>
                <a:ea typeface="楷体_GB2312" pitchFamily="49" charset="-122"/>
              </a:rPr>
              <a:t>的比对，缺省为</a:t>
            </a:r>
            <a:r>
              <a:rPr lang="th-TH" altLang="zh-CN" sz="2000" b="0" dirty="0">
                <a:solidFill>
                  <a:schemeClr val="tx1"/>
                </a:solidFill>
                <a:latin typeface="Times New Roman" pitchFamily="18" charset="0"/>
              </a:rPr>
              <a:t>250</a:t>
            </a:r>
            <a:r>
              <a:rPr lang="zh-CN" altLang="en-US" sz="2000" b="0" dirty="0">
                <a:solidFill>
                  <a:schemeClr val="tx1"/>
                </a:solidFill>
                <a:latin typeface="楷体_GB2312" pitchFamily="49" charset="-122"/>
                <a:ea typeface="楷体_GB2312" pitchFamily="49" charset="-122"/>
              </a:rPr>
              <a:t>条。</a:t>
            </a:r>
            <a:endParaRPr lang="en-US" altLang="zh-CN" sz="2000" b="0" dirty="0">
              <a:solidFill>
                <a:schemeClr val="tx1"/>
              </a:solidFill>
              <a:latin typeface="楷体_GB2312" pitchFamily="49" charset="-122"/>
              <a:ea typeface="楷体_GB2312" pitchFamily="49" charset="-122"/>
            </a:endParaRPr>
          </a:p>
          <a:p>
            <a:endParaRPr lang="zh-CN" altLang="en-US" sz="2000" b="0" dirty="0">
              <a:solidFill>
                <a:schemeClr val="tx1"/>
              </a:solidFill>
              <a:latin typeface="Times New Roman" pitchFamily="18" charset="0"/>
            </a:endParaRPr>
          </a:p>
          <a:p>
            <a:r>
              <a:rPr lang="zh-CN" altLang="en-US" sz="2000" b="0" dirty="0">
                <a:solidFill>
                  <a:schemeClr val="tx1"/>
                </a:solidFill>
                <a:latin typeface="Times New Roman" pitchFamily="18" charset="0"/>
              </a:rPr>
              <a:t>（</a:t>
            </a:r>
            <a:r>
              <a:rPr lang="en-US" altLang="zh-CN" sz="2000" b="0" dirty="0">
                <a:solidFill>
                  <a:schemeClr val="tx1"/>
                </a:solidFill>
                <a:latin typeface="Times New Roman" pitchFamily="18" charset="0"/>
              </a:rPr>
              <a:t>4</a:t>
            </a:r>
            <a:r>
              <a:rPr lang="zh-CN" altLang="en-US" sz="2000" b="0" dirty="0">
                <a:solidFill>
                  <a:schemeClr val="tx1"/>
                </a:solidFill>
                <a:latin typeface="Times New Roman" pitchFamily="18" charset="0"/>
              </a:rPr>
              <a:t>）</a:t>
            </a:r>
            <a:r>
              <a:rPr lang="en-US" altLang="zh-CN" sz="2000" dirty="0">
                <a:solidFill>
                  <a:schemeClr val="tx1"/>
                </a:solidFill>
                <a:latin typeface="Times New Roman" pitchFamily="18" charset="0"/>
              </a:rPr>
              <a:t>-</a:t>
            </a:r>
            <a:r>
              <a:rPr lang="en-US" altLang="zh-CN" sz="2000" dirty="0">
                <a:solidFill>
                  <a:srgbClr val="FF0000"/>
                </a:solidFill>
                <a:latin typeface="Times New Roman" pitchFamily="18" charset="0"/>
              </a:rPr>
              <a:t>M</a:t>
            </a:r>
            <a:r>
              <a:rPr lang="zh-CN" altLang="en-US" sz="2000" dirty="0">
                <a:solidFill>
                  <a:schemeClr val="tx1"/>
                </a:solidFill>
                <a:latin typeface="楷体_GB2312" pitchFamily="49" charset="-122"/>
                <a:ea typeface="楷体_GB2312" pitchFamily="49" charset="-122"/>
              </a:rPr>
              <a:t>参数：</a:t>
            </a:r>
            <a:endParaRPr lang="zh-CN" altLang="th-TH" sz="2000" b="0" dirty="0">
              <a:solidFill>
                <a:schemeClr val="tx1"/>
              </a:solidFill>
              <a:latin typeface="楷体_GB2312" pitchFamily="49" charset="-122"/>
              <a:ea typeface="楷体_GB2312" pitchFamily="49" charset="-122"/>
            </a:endParaRPr>
          </a:p>
          <a:p>
            <a:r>
              <a:rPr lang="zh-CN" altLang="th-TH" sz="2000" b="0" dirty="0">
                <a:solidFill>
                  <a:schemeClr val="tx1"/>
                </a:solidFill>
                <a:latin typeface="楷体_GB2312" pitchFamily="49" charset="-122"/>
                <a:ea typeface="楷体_GB2312" pitchFamily="49" charset="-122"/>
              </a:rPr>
              <a:t>做有关蛋白的比对时，需要用</a:t>
            </a:r>
            <a:r>
              <a:rPr lang="th-TH" altLang="zh-CN" sz="2000" b="0" dirty="0">
                <a:solidFill>
                  <a:schemeClr val="tx1"/>
                </a:solidFill>
                <a:latin typeface="Times New Roman" pitchFamily="18" charset="0"/>
              </a:rPr>
              <a:t>“-M”</a:t>
            </a:r>
            <a:r>
              <a:rPr lang="zh-CN" altLang="en-US" sz="2000" b="0" dirty="0">
                <a:solidFill>
                  <a:schemeClr val="tx1"/>
                </a:solidFill>
                <a:latin typeface="楷体_GB2312" pitchFamily="49" charset="-122"/>
                <a:ea typeface="楷体_GB2312" pitchFamily="49" charset="-122"/>
              </a:rPr>
              <a:t>参数指定取代矩阵，比如</a:t>
            </a:r>
            <a:r>
              <a:rPr lang="th-TH" altLang="zh-CN" sz="2000" b="0" dirty="0">
                <a:solidFill>
                  <a:schemeClr val="tx1"/>
                </a:solidFill>
                <a:latin typeface="Times New Roman" pitchFamily="18" charset="0"/>
              </a:rPr>
              <a:t>BLOSUM45</a:t>
            </a:r>
            <a:r>
              <a:rPr lang="zh-CN" altLang="en-US" sz="2000" b="0" dirty="0">
                <a:solidFill>
                  <a:schemeClr val="tx1"/>
                </a:solidFill>
                <a:latin typeface="Times New Roman" pitchFamily="18" charset="0"/>
              </a:rPr>
              <a:t>、</a:t>
            </a:r>
            <a:r>
              <a:rPr lang="th-TH" altLang="zh-CN" sz="2000" b="0" dirty="0">
                <a:solidFill>
                  <a:schemeClr val="tx1"/>
                </a:solidFill>
                <a:latin typeface="Times New Roman" pitchFamily="18" charset="0"/>
              </a:rPr>
              <a:t>BLOSUM62</a:t>
            </a:r>
            <a:r>
              <a:rPr lang="zh-CN" altLang="en-US" sz="2000" b="0" dirty="0">
                <a:solidFill>
                  <a:schemeClr val="tx1"/>
                </a:solidFill>
                <a:latin typeface="Times New Roman" pitchFamily="18" charset="0"/>
              </a:rPr>
              <a:t>、</a:t>
            </a:r>
            <a:r>
              <a:rPr lang="th-TH" altLang="zh-CN" sz="2000" b="0" dirty="0" smtClean="0">
                <a:solidFill>
                  <a:schemeClr val="tx1"/>
                </a:solidFill>
                <a:latin typeface="Times New Roman" pitchFamily="18" charset="0"/>
              </a:rPr>
              <a:t>BLOSUM80</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相关性由远到近</a:t>
            </a:r>
            <a:r>
              <a:rPr lang="en-US" altLang="zh-CN" sz="2000" dirty="0">
                <a:latin typeface="华文楷体" pitchFamily="2" charset="-122"/>
                <a:ea typeface="华文楷体" pitchFamily="2" charset="-122"/>
              </a:rPr>
              <a:t>)</a:t>
            </a:r>
            <a:r>
              <a:rPr lang="zh-CN" altLang="en-US" sz="2000" b="0" dirty="0" smtClean="0">
                <a:solidFill>
                  <a:schemeClr val="tx1"/>
                </a:solidFill>
                <a:latin typeface="楷体_GB2312" pitchFamily="49" charset="-122"/>
                <a:ea typeface="楷体_GB2312" pitchFamily="49" charset="-122"/>
              </a:rPr>
              <a:t>等</a:t>
            </a:r>
            <a:r>
              <a:rPr lang="zh-CN" altLang="en-US" sz="2000" b="0" dirty="0">
                <a:solidFill>
                  <a:schemeClr val="tx1"/>
                </a:solidFill>
                <a:latin typeface="楷体_GB2312" pitchFamily="49" charset="-122"/>
                <a:ea typeface="楷体_GB2312" pitchFamily="49" charset="-122"/>
              </a:rPr>
              <a:t>，缺省值为</a:t>
            </a:r>
            <a:r>
              <a:rPr lang="th-TH" altLang="zh-CN" sz="2000" b="0" dirty="0">
                <a:solidFill>
                  <a:schemeClr val="tx1"/>
                </a:solidFill>
                <a:latin typeface="Times New Roman" pitchFamily="18" charset="0"/>
              </a:rPr>
              <a:t>BLOSUM62</a:t>
            </a:r>
            <a:r>
              <a:rPr lang="zh-CN" altLang="en-US" sz="2000" b="0" dirty="0">
                <a:solidFill>
                  <a:schemeClr val="tx1"/>
                </a:solidFill>
                <a:latin typeface="Times New Roman" pitchFamily="18" charset="0"/>
              </a:rPr>
              <a:t>。</a:t>
            </a:r>
            <a:r>
              <a:rPr lang="zh-CN" altLang="en-US" sz="2000" b="0" dirty="0">
                <a:solidFill>
                  <a:schemeClr val="tx1"/>
                </a:solidFill>
                <a:latin typeface="楷体_GB2312" pitchFamily="49" charset="-122"/>
                <a:ea typeface="楷体_GB2312" pitchFamily="49" charset="-122"/>
              </a:rPr>
              <a:t>这三个矩阵都可以在</a:t>
            </a:r>
            <a:r>
              <a:rPr lang="th-TH" altLang="zh-CN" sz="2000" b="0" dirty="0">
                <a:solidFill>
                  <a:schemeClr val="tx1"/>
                </a:solidFill>
                <a:latin typeface="Times New Roman" pitchFamily="18" charset="0"/>
              </a:rPr>
              <a:t>blast</a:t>
            </a:r>
            <a:r>
              <a:rPr lang="zh-CN" altLang="en-US" sz="2000" b="0" dirty="0">
                <a:solidFill>
                  <a:schemeClr val="tx1"/>
                </a:solidFill>
                <a:latin typeface="楷体_GB2312" pitchFamily="49" charset="-122"/>
                <a:ea typeface="楷体_GB2312" pitchFamily="49" charset="-122"/>
              </a:rPr>
              <a:t>安装目录的</a:t>
            </a:r>
            <a:r>
              <a:rPr lang="th-TH" altLang="zh-CN" sz="2000" b="0" dirty="0">
                <a:solidFill>
                  <a:schemeClr val="tx1"/>
                </a:solidFill>
                <a:latin typeface="Times New Roman" pitchFamily="18" charset="0"/>
              </a:rPr>
              <a:t>data</a:t>
            </a:r>
            <a:r>
              <a:rPr lang="zh-CN" altLang="en-US" sz="2000" b="0" dirty="0">
                <a:solidFill>
                  <a:schemeClr val="tx1"/>
                </a:solidFill>
                <a:latin typeface="楷体_GB2312" pitchFamily="49" charset="-122"/>
                <a:ea typeface="楷体_GB2312" pitchFamily="49" charset="-122"/>
              </a:rPr>
              <a:t>目录下找到。</a:t>
            </a:r>
            <a:endParaRPr lang="en-US" altLang="zh-CN" sz="2000" b="0" dirty="0">
              <a:solidFill>
                <a:schemeClr val="tx1"/>
              </a:solidFill>
              <a:latin typeface="楷体_GB2312" pitchFamily="49" charset="-122"/>
              <a:ea typeface="楷体_GB2312" pitchFamily="49" charset="-122"/>
            </a:endParaRPr>
          </a:p>
          <a:p>
            <a:r>
              <a:rPr lang="zh-CN" altLang="en-US" sz="2000" dirty="0">
                <a:solidFill>
                  <a:schemeClr val="tx1"/>
                </a:solidFill>
                <a:latin typeface="Times New Roman" pitchFamily="18" charset="0"/>
              </a:rPr>
              <a:t> </a:t>
            </a:r>
            <a:endParaRPr lang="en-US" altLang="zh-CN" sz="2000" dirty="0">
              <a:solidFill>
                <a:schemeClr val="tx1"/>
              </a:solidFill>
              <a:latin typeface="Times New Roman" pitchFamily="18" charset="0"/>
            </a:endParaRPr>
          </a:p>
          <a:p>
            <a:r>
              <a:rPr lang="zh-CN" altLang="en-US" sz="2000" b="0" dirty="0">
                <a:solidFill>
                  <a:schemeClr val="tx1"/>
                </a:solidFill>
                <a:latin typeface="Times New Roman" pitchFamily="18" charset="0"/>
              </a:rPr>
              <a:t>（</a:t>
            </a:r>
            <a:r>
              <a:rPr lang="en-US" altLang="zh-CN" sz="2000" b="0" dirty="0">
                <a:solidFill>
                  <a:schemeClr val="tx1"/>
                </a:solidFill>
                <a:latin typeface="Times New Roman" pitchFamily="18" charset="0"/>
              </a:rPr>
              <a:t>5</a:t>
            </a:r>
            <a:r>
              <a:rPr lang="zh-CN" altLang="en-US" sz="2000" b="0" dirty="0">
                <a:solidFill>
                  <a:schemeClr val="tx1"/>
                </a:solidFill>
                <a:latin typeface="Times New Roman" pitchFamily="18" charset="0"/>
              </a:rPr>
              <a:t>）</a:t>
            </a:r>
            <a:r>
              <a:rPr lang="en-US" altLang="zh-CN" sz="2000" dirty="0">
                <a:solidFill>
                  <a:schemeClr val="tx1"/>
                </a:solidFill>
                <a:latin typeface="Times New Roman" pitchFamily="18" charset="0"/>
              </a:rPr>
              <a:t>-</a:t>
            </a:r>
            <a:r>
              <a:rPr lang="en-US" altLang="zh-CN" sz="2000" dirty="0">
                <a:solidFill>
                  <a:srgbClr val="FF0000"/>
                </a:solidFill>
                <a:latin typeface="Times New Roman" pitchFamily="18" charset="0"/>
              </a:rPr>
              <a:t>m</a:t>
            </a:r>
            <a:r>
              <a:rPr lang="zh-CN" altLang="en-US" sz="2000" dirty="0">
                <a:solidFill>
                  <a:schemeClr val="tx1"/>
                </a:solidFill>
                <a:latin typeface="楷体_GB2312" pitchFamily="49" charset="-122"/>
                <a:ea typeface="楷体_GB2312" pitchFamily="49" charset="-122"/>
              </a:rPr>
              <a:t>参数：</a:t>
            </a:r>
            <a:endParaRPr lang="en-US" altLang="zh-CN" sz="2000" dirty="0">
              <a:solidFill>
                <a:schemeClr val="tx1"/>
              </a:solidFill>
              <a:latin typeface="楷体_GB2312" pitchFamily="49" charset="-122"/>
              <a:ea typeface="楷体_GB2312" pitchFamily="49" charset="-122"/>
            </a:endParaRPr>
          </a:p>
          <a:p>
            <a:r>
              <a:rPr lang="zh-CN" altLang="en-US" sz="2000" b="0" dirty="0">
                <a:solidFill>
                  <a:schemeClr val="tx1"/>
                </a:solidFill>
                <a:latin typeface="楷体_GB2312" pitchFamily="49" charset="-122"/>
                <a:ea typeface="楷体_GB2312" pitchFamily="49" charset="-122"/>
              </a:rPr>
              <a:t>调整输出格式，通常用</a:t>
            </a:r>
            <a:r>
              <a:rPr lang="en-US" altLang="zh-CN" sz="2000" b="0" dirty="0">
                <a:solidFill>
                  <a:schemeClr val="tx1"/>
                </a:solidFill>
                <a:latin typeface="Times New Roman" pitchFamily="18" charset="0"/>
              </a:rPr>
              <a:t>-m8</a:t>
            </a:r>
            <a:r>
              <a:rPr lang="zh-CN" altLang="en-US" sz="2000" b="0" dirty="0">
                <a:solidFill>
                  <a:schemeClr val="tx1"/>
                </a:solidFill>
                <a:latin typeface="楷体_GB2312" pitchFamily="49" charset="-122"/>
                <a:ea typeface="楷体_GB2312" pitchFamily="49" charset="-122"/>
              </a:rPr>
              <a:t>将输出列表格式或者用</a:t>
            </a:r>
            <a:r>
              <a:rPr lang="en-US" altLang="zh-CN" sz="2000" b="0" dirty="0">
                <a:solidFill>
                  <a:schemeClr val="tx1"/>
                </a:solidFill>
                <a:latin typeface="Times New Roman" pitchFamily="18" charset="0"/>
              </a:rPr>
              <a:t>-m9</a:t>
            </a:r>
            <a:r>
              <a:rPr lang="zh-CN" altLang="en-US" sz="2000" b="0" dirty="0">
                <a:solidFill>
                  <a:schemeClr val="tx1"/>
                </a:solidFill>
                <a:latin typeface="楷体_GB2312" pitchFamily="49" charset="-122"/>
                <a:ea typeface="楷体_GB2312" pitchFamily="49" charset="-122"/>
              </a:rPr>
              <a:t>输出带注释行的列表格式</a:t>
            </a:r>
            <a:endParaRPr lang="en-US" altLang="zh-CN" sz="2000" b="0" dirty="0">
              <a:solidFill>
                <a:schemeClr val="tx1"/>
              </a:solidFill>
              <a:latin typeface="楷体_GB2312" pitchFamily="49" charset="-122"/>
              <a:ea typeface="楷体_GB2312" pitchFamily="49" charset="-122"/>
            </a:endParaRPr>
          </a:p>
        </p:txBody>
      </p:sp>
      <p:sp>
        <p:nvSpPr>
          <p:cNvPr id="29700" name="标题 8"/>
          <p:cNvSpPr>
            <a:spLocks noGrp="1"/>
          </p:cNvSpPr>
          <p:nvPr>
            <p:ph type="title"/>
          </p:nvPr>
        </p:nvSpPr>
        <p:spPr>
          <a:xfrm>
            <a:off x="428596" y="214290"/>
            <a:ext cx="8229600" cy="1143000"/>
          </a:xfrm>
        </p:spPr>
        <p:txBody>
          <a:bodyPr/>
          <a:lstStyle/>
          <a:p>
            <a:pPr eaLnBrk="1" hangingPunct="1"/>
            <a:r>
              <a:rPr lang="zh-CN" altLang="en-US" b="1" dirty="0" smtClean="0">
                <a:latin typeface="华文楷体" pitchFamily="2" charset="-122"/>
                <a:ea typeface="华文楷体" pitchFamily="2" charset="-122"/>
              </a:rPr>
              <a:t>其他参数</a:t>
            </a:r>
          </a:p>
        </p:txBody>
      </p:sp>
    </p:spTree>
    <p:extLst>
      <p:ext uri="{BB962C8B-B14F-4D97-AF65-F5344CB8AC3E}">
        <p14:creationId xmlns:p14="http://schemas.microsoft.com/office/powerpoint/2010/main" xmlns="" val="49977098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4000" b="1" dirty="0" smtClean="0">
                <a:latin typeface="华文楷体" pitchFamily="2" charset="-122"/>
                <a:ea typeface="华文楷体" pitchFamily="2" charset="-122"/>
              </a:rPr>
              <a:t>BLAST—m8</a:t>
            </a:r>
            <a:r>
              <a:rPr lang="zh-CN" altLang="en-US" sz="4000" b="1" dirty="0" smtClean="0">
                <a:latin typeface="华文楷体" pitchFamily="2" charset="-122"/>
                <a:ea typeface="华文楷体" pitchFamily="2" charset="-122"/>
              </a:rPr>
              <a:t>格式</a:t>
            </a:r>
          </a:p>
        </p:txBody>
      </p:sp>
      <p:pic>
        <p:nvPicPr>
          <p:cNvPr id="84994" name="Picture 2"/>
          <p:cNvPicPr>
            <a:picLocks noChangeAspect="1" noChangeArrowheads="1"/>
          </p:cNvPicPr>
          <p:nvPr/>
        </p:nvPicPr>
        <p:blipFill>
          <a:blip r:embed="rId2" cstate="print"/>
          <a:srcRect/>
          <a:stretch>
            <a:fillRect/>
          </a:stretch>
        </p:blipFill>
        <p:spPr bwMode="auto">
          <a:xfrm>
            <a:off x="0" y="1214438"/>
            <a:ext cx="9144000" cy="4359275"/>
          </a:xfrm>
          <a:prstGeom prst="rect">
            <a:avLst/>
          </a:prstGeom>
          <a:noFill/>
          <a:ln w="9525">
            <a:noFill/>
            <a:miter lim="800000"/>
            <a:headEnd/>
            <a:tailEnd/>
          </a:ln>
        </p:spPr>
      </p:pic>
      <p:sp>
        <p:nvSpPr>
          <p:cNvPr id="9" name="圆角矩形 8"/>
          <p:cNvSpPr/>
          <p:nvPr/>
        </p:nvSpPr>
        <p:spPr bwMode="auto">
          <a:xfrm>
            <a:off x="0" y="4786313"/>
            <a:ext cx="9144000" cy="1785937"/>
          </a:xfrm>
          <a:prstGeom prst="roundRect">
            <a:avLst>
              <a:gd name="adj" fmla="val 1529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en-US" altLang="zh-CN" sz="2000" dirty="0">
                <a:solidFill>
                  <a:srgbClr val="009900"/>
                </a:solidFill>
                <a:latin typeface="华文楷体" pitchFamily="2" charset="-122"/>
                <a:ea typeface="华文楷体" pitchFamily="2" charset="-122"/>
              </a:rPr>
              <a:t>query</a:t>
            </a:r>
            <a:r>
              <a:rPr lang="zh-CN" altLang="en-US" sz="2000" dirty="0">
                <a:solidFill>
                  <a:srgbClr val="009900"/>
                </a:solidFill>
                <a:latin typeface="华文楷体" pitchFamily="2" charset="-122"/>
                <a:ea typeface="华文楷体" pitchFamily="2" charset="-122"/>
              </a:rPr>
              <a:t>名、比对上参考序列名、相似度、比对长度、错配数、空位数、</a:t>
            </a:r>
            <a:r>
              <a:rPr lang="en-US" altLang="zh-CN" sz="2000" dirty="0">
                <a:solidFill>
                  <a:srgbClr val="009900"/>
                </a:solidFill>
                <a:latin typeface="华文楷体" pitchFamily="2" charset="-122"/>
                <a:ea typeface="华文楷体" pitchFamily="2" charset="-122"/>
              </a:rPr>
              <a:t>query</a:t>
            </a:r>
            <a:r>
              <a:rPr lang="zh-CN" altLang="en-US" sz="2000" dirty="0">
                <a:solidFill>
                  <a:srgbClr val="009900"/>
                </a:solidFill>
                <a:latin typeface="华文楷体" pitchFamily="2" charset="-122"/>
                <a:ea typeface="华文楷体" pitchFamily="2" charset="-122"/>
              </a:rPr>
              <a:t>比对起始位置、</a:t>
            </a:r>
            <a:r>
              <a:rPr lang="en-US" altLang="zh-CN" sz="2000" dirty="0">
                <a:solidFill>
                  <a:srgbClr val="009900"/>
                </a:solidFill>
                <a:latin typeface="华文楷体" pitchFamily="2" charset="-122"/>
                <a:ea typeface="华文楷体" pitchFamily="2" charset="-122"/>
              </a:rPr>
              <a:t>query</a:t>
            </a:r>
            <a:r>
              <a:rPr lang="zh-CN" altLang="en-US" sz="2000" dirty="0">
                <a:solidFill>
                  <a:srgbClr val="009900"/>
                </a:solidFill>
                <a:latin typeface="华文楷体" pitchFamily="2" charset="-122"/>
                <a:ea typeface="华文楷体" pitchFamily="2" charset="-122"/>
              </a:rPr>
              <a:t>比对终止位置、在参考上的比对起始位置、在参考上的比对终止位置、期望值、比对得分</a:t>
            </a:r>
            <a:r>
              <a:rPr lang="en-US" altLang="zh-CN" sz="2000" dirty="0">
                <a:solidFill>
                  <a:srgbClr val="009900"/>
                </a:solidFill>
                <a:latin typeface="华文楷体" pitchFamily="2" charset="-122"/>
                <a:ea typeface="华文楷体" pitchFamily="2" charset="-122"/>
              </a:rPr>
              <a:t> </a:t>
            </a:r>
          </a:p>
          <a:p>
            <a:pPr>
              <a:defRPr/>
            </a:pPr>
            <a:r>
              <a:rPr lang="zh-CN" altLang="en-US" sz="2000" dirty="0">
                <a:solidFill>
                  <a:srgbClr val="009900"/>
                </a:solidFill>
                <a:latin typeface="华文楷体" pitchFamily="2" charset="-122"/>
                <a:ea typeface="华文楷体" pitchFamily="2" charset="-122"/>
              </a:rPr>
              <a:t>通过参考上比对起止位置可判断序列的比对方面，起始大于终止，序列是和参考的互补链比对上。</a:t>
            </a:r>
          </a:p>
        </p:txBody>
      </p:sp>
    </p:spTree>
    <p:extLst>
      <p:ext uri="{BB962C8B-B14F-4D97-AF65-F5344CB8AC3E}">
        <p14:creationId xmlns:p14="http://schemas.microsoft.com/office/powerpoint/2010/main" xmlns="" val="3361312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slide(fromBottom)">
                                      <p:cBhvr>
                                        <p:cTn id="7" dur="5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FB532424-8A44-481E-AC87-EF1A7529290C}" type="slidenum">
              <a:rPr lang="en-US" altLang="zh-CN" smtClean="0"/>
              <a:pPr/>
              <a:t>39</a:t>
            </a:fld>
            <a:endParaRPr lang="en-US" altLang="zh-CN" smtClean="0"/>
          </a:p>
        </p:txBody>
      </p:sp>
      <p:sp>
        <p:nvSpPr>
          <p:cNvPr id="19459" name="Rectangle 2"/>
          <p:cNvSpPr>
            <a:spLocks noGrp="1" noChangeArrowheads="1"/>
          </p:cNvSpPr>
          <p:nvPr>
            <p:ph type="title"/>
          </p:nvPr>
        </p:nvSpPr>
        <p:spPr>
          <a:xfrm>
            <a:off x="1000125" y="285750"/>
            <a:ext cx="7086600" cy="685800"/>
          </a:xfrm>
        </p:spPr>
        <p:txBody>
          <a:bodyPr>
            <a:normAutofit fontScale="90000"/>
          </a:bodyPr>
          <a:lstStyle/>
          <a:p>
            <a:r>
              <a:rPr lang="en-US" altLang="zh-CN" sz="4000" b="1" smtClean="0">
                <a:latin typeface="华文楷体" pitchFamily="2" charset="-122"/>
                <a:ea typeface="华文楷体" pitchFamily="2" charset="-122"/>
              </a:rPr>
              <a:t>NCBI</a:t>
            </a:r>
            <a:r>
              <a:rPr lang="zh-CN" altLang="en-US" sz="4000" b="1" smtClean="0">
                <a:latin typeface="华文楷体" pitchFamily="2" charset="-122"/>
                <a:ea typeface="华文楷体" pitchFamily="2" charset="-122"/>
              </a:rPr>
              <a:t>提供的</a:t>
            </a:r>
            <a:r>
              <a:rPr lang="en-US" altLang="zh-CN" sz="4000" b="1" smtClean="0">
                <a:latin typeface="华文楷体" pitchFamily="2" charset="-122"/>
                <a:ea typeface="华文楷体" pitchFamily="2" charset="-122"/>
              </a:rPr>
              <a:t>BLAST</a:t>
            </a:r>
            <a:r>
              <a:rPr lang="zh-CN" altLang="en-US" sz="4000" b="1" smtClean="0">
                <a:latin typeface="华文楷体" pitchFamily="2" charset="-122"/>
                <a:ea typeface="华文楷体" pitchFamily="2" charset="-122"/>
              </a:rPr>
              <a:t>服务</a:t>
            </a:r>
            <a:r>
              <a:rPr lang="en-US" altLang="zh-CN" sz="4000" b="1" smtClean="0">
                <a:latin typeface="华文楷体" pitchFamily="2" charset="-122"/>
                <a:ea typeface="华文楷体" pitchFamily="2" charset="-122"/>
              </a:rPr>
              <a:t>(</a:t>
            </a:r>
            <a:r>
              <a:rPr lang="zh-CN" altLang="en-US" sz="4000" b="1" smtClean="0">
                <a:latin typeface="华文楷体" pitchFamily="2" charset="-122"/>
                <a:ea typeface="华文楷体" pitchFamily="2" charset="-122"/>
              </a:rPr>
              <a:t>一</a:t>
            </a:r>
            <a:r>
              <a:rPr lang="en-US" altLang="zh-CN" sz="4000" b="1" smtClean="0">
                <a:latin typeface="华文楷体" pitchFamily="2" charset="-122"/>
                <a:ea typeface="华文楷体" pitchFamily="2" charset="-122"/>
              </a:rPr>
              <a:t>)</a:t>
            </a:r>
            <a:endParaRPr lang="zh-CN" altLang="en-US" sz="4000" b="1" smtClean="0">
              <a:latin typeface="华文楷体" pitchFamily="2" charset="-122"/>
              <a:ea typeface="华文楷体" pitchFamily="2" charset="-122"/>
            </a:endParaRPr>
          </a:p>
        </p:txBody>
      </p:sp>
      <p:pic>
        <p:nvPicPr>
          <p:cNvPr id="80898" name="Picture 2"/>
          <p:cNvPicPr>
            <a:picLocks noChangeAspect="1" noChangeArrowheads="1"/>
          </p:cNvPicPr>
          <p:nvPr/>
        </p:nvPicPr>
        <p:blipFill>
          <a:blip r:embed="rId2" cstate="print"/>
          <a:srcRect/>
          <a:stretch>
            <a:fillRect/>
          </a:stretch>
        </p:blipFill>
        <p:spPr bwMode="auto">
          <a:xfrm>
            <a:off x="0" y="1551384"/>
            <a:ext cx="9144000" cy="5334000"/>
          </a:xfrm>
          <a:prstGeom prst="rect">
            <a:avLst/>
          </a:prstGeom>
          <a:noFill/>
          <a:ln w="9525">
            <a:noFill/>
            <a:miter lim="800000"/>
            <a:headEnd/>
            <a:tailEnd/>
          </a:ln>
        </p:spPr>
      </p:pic>
      <p:sp>
        <p:nvSpPr>
          <p:cNvPr id="12" name="矩形标注 11"/>
          <p:cNvSpPr/>
          <p:nvPr/>
        </p:nvSpPr>
        <p:spPr bwMode="auto">
          <a:xfrm>
            <a:off x="1902642" y="1514276"/>
            <a:ext cx="1643063" cy="474464"/>
          </a:xfrm>
          <a:prstGeom prst="wedgeRectCallout">
            <a:avLst>
              <a:gd name="adj1" fmla="val -117153"/>
              <a:gd name="adj2" fmla="val 4822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400" dirty="0">
                <a:solidFill>
                  <a:srgbClr val="009900"/>
                </a:solidFill>
                <a:latin typeface="华文楷体" pitchFamily="2" charset="-122"/>
                <a:ea typeface="华文楷体" pitchFamily="2" charset="-122"/>
              </a:rPr>
              <a:t>程序类型</a:t>
            </a:r>
          </a:p>
        </p:txBody>
      </p:sp>
      <p:sp>
        <p:nvSpPr>
          <p:cNvPr id="13" name="矩形 12"/>
          <p:cNvSpPr/>
          <p:nvPr/>
        </p:nvSpPr>
        <p:spPr bwMode="auto">
          <a:xfrm>
            <a:off x="1370556" y="3140968"/>
            <a:ext cx="2707234" cy="5715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400" dirty="0">
                <a:solidFill>
                  <a:srgbClr val="009900"/>
                </a:solidFill>
                <a:latin typeface="Times New Roman" pitchFamily="18" charset="0"/>
                <a:ea typeface="宋体" pitchFamily="2" charset="-122"/>
              </a:rPr>
              <a:t>查询序列（</a:t>
            </a:r>
            <a:r>
              <a:rPr lang="en-US" altLang="zh-CN" sz="2400" dirty="0">
                <a:solidFill>
                  <a:srgbClr val="009900"/>
                </a:solidFill>
                <a:latin typeface="Times New Roman" pitchFamily="18" charset="0"/>
                <a:ea typeface="宋体" pitchFamily="2" charset="-122"/>
              </a:rPr>
              <a:t>query</a:t>
            </a:r>
            <a:r>
              <a:rPr lang="zh-CN" altLang="en-US" sz="2400" dirty="0">
                <a:solidFill>
                  <a:srgbClr val="009900"/>
                </a:solidFill>
                <a:latin typeface="Times New Roman" pitchFamily="18" charset="0"/>
                <a:ea typeface="宋体" pitchFamily="2" charset="-122"/>
              </a:rPr>
              <a:t>）</a:t>
            </a:r>
          </a:p>
        </p:txBody>
      </p:sp>
      <p:sp>
        <p:nvSpPr>
          <p:cNvPr id="14" name="矩形标注 13"/>
          <p:cNvSpPr/>
          <p:nvPr/>
        </p:nvSpPr>
        <p:spPr bwMode="auto">
          <a:xfrm>
            <a:off x="6143636" y="5373216"/>
            <a:ext cx="2714625" cy="854968"/>
          </a:xfrm>
          <a:prstGeom prst="wedgeRectCallout">
            <a:avLst>
              <a:gd name="adj1" fmla="val -124645"/>
              <a:gd name="adj2" fmla="val 4624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400" dirty="0">
                <a:solidFill>
                  <a:srgbClr val="009900"/>
                </a:solidFill>
                <a:latin typeface="Times New Roman" pitchFamily="18" charset="0"/>
                <a:ea typeface="宋体" pitchFamily="2" charset="-122"/>
              </a:rPr>
              <a:t>需要查询的数据库（</a:t>
            </a:r>
            <a:r>
              <a:rPr lang="en-US" altLang="zh-CN" sz="2400" dirty="0">
                <a:solidFill>
                  <a:srgbClr val="009900"/>
                </a:solidFill>
                <a:latin typeface="Times New Roman" pitchFamily="18" charset="0"/>
                <a:ea typeface="宋体" pitchFamily="2" charset="-122"/>
              </a:rPr>
              <a:t>reference</a:t>
            </a:r>
            <a:r>
              <a:rPr lang="zh-CN" altLang="en-US" sz="2400" dirty="0">
                <a:solidFill>
                  <a:srgbClr val="009900"/>
                </a:solidFill>
                <a:latin typeface="Times New Roman" pitchFamily="18" charset="0"/>
                <a:ea typeface="宋体" pitchFamily="2" charset="-122"/>
              </a:rPr>
              <a:t>）</a:t>
            </a:r>
          </a:p>
        </p:txBody>
      </p:sp>
      <p:sp>
        <p:nvSpPr>
          <p:cNvPr id="8" name="矩形标注 7"/>
          <p:cNvSpPr/>
          <p:nvPr/>
        </p:nvSpPr>
        <p:spPr bwMode="auto">
          <a:xfrm>
            <a:off x="4355976" y="4149080"/>
            <a:ext cx="2875760" cy="857256"/>
          </a:xfrm>
          <a:prstGeom prst="wedgeRectCallout">
            <a:avLst>
              <a:gd name="adj1" fmla="val -131827"/>
              <a:gd name="adj2" fmla="val 6200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400" dirty="0" smtClean="0">
                <a:solidFill>
                  <a:srgbClr val="009900"/>
                </a:solidFill>
                <a:latin typeface="Times New Roman" pitchFamily="18" charset="0"/>
                <a:ea typeface="宋体" pitchFamily="2" charset="-122"/>
              </a:rPr>
              <a:t>上传参考序列（</a:t>
            </a:r>
            <a:r>
              <a:rPr lang="en-US" altLang="zh-CN" sz="2400" dirty="0" smtClean="0">
                <a:solidFill>
                  <a:srgbClr val="009900"/>
                </a:solidFill>
                <a:latin typeface="Times New Roman" pitchFamily="18" charset="0"/>
                <a:ea typeface="宋体" pitchFamily="2" charset="-122"/>
              </a:rPr>
              <a:t>reference/database</a:t>
            </a:r>
            <a:r>
              <a:rPr lang="zh-CN" altLang="en-US" sz="2800" dirty="0" smtClean="0">
                <a:solidFill>
                  <a:srgbClr val="009900"/>
                </a:solidFill>
                <a:latin typeface="Times New Roman" pitchFamily="18" charset="0"/>
                <a:ea typeface="宋体" pitchFamily="2" charset="-122"/>
              </a:rPr>
              <a:t>）</a:t>
            </a:r>
            <a:endParaRPr lang="zh-CN" altLang="en-US" sz="2800" dirty="0">
              <a:solidFill>
                <a:srgbClr val="009900"/>
              </a:solidFill>
              <a:latin typeface="Times New Roman" pitchFamily="18" charset="0"/>
              <a:ea typeface="宋体" pitchFamily="2" charset="-122"/>
            </a:endParaRPr>
          </a:p>
        </p:txBody>
      </p:sp>
      <p:pic>
        <p:nvPicPr>
          <p:cNvPr id="9"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75862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p:cTn id="7" dur="500" fill="hold"/>
                                        <p:tgtEl>
                                          <p:spTgt spid="80898"/>
                                        </p:tgtEl>
                                        <p:attrNameLst>
                                          <p:attrName>ppt_w</p:attrName>
                                        </p:attrNameLst>
                                      </p:cBhvr>
                                      <p:tavLst>
                                        <p:tav tm="0">
                                          <p:val>
                                            <p:fltVal val="0"/>
                                          </p:val>
                                        </p:tav>
                                        <p:tav tm="100000">
                                          <p:val>
                                            <p:strVal val="#ppt_w"/>
                                          </p:val>
                                        </p:tav>
                                      </p:tavLst>
                                    </p:anim>
                                    <p:anim calcmode="lin" valueType="num">
                                      <p:cBhvr>
                                        <p:cTn id="8" dur="500" fill="hold"/>
                                        <p:tgtEl>
                                          <p:spTgt spid="8089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楷体" pitchFamily="2" charset="-122"/>
                <a:ea typeface="华文楷体" pitchFamily="2" charset="-122"/>
              </a:rPr>
              <a:t>为什么要做序列比对？</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nvPr>
        </p:nvGraphicFramePr>
        <p:xfrm>
          <a:off x="3814722" y="1571612"/>
          <a:ext cx="532927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57224" y="2786058"/>
            <a:ext cx="3000396" cy="954107"/>
          </a:xfrm>
          <a:prstGeom prst="rect">
            <a:avLst/>
          </a:prstGeom>
          <a:noFill/>
        </p:spPr>
        <p:txBody>
          <a:bodyPr wrap="square" rtlCol="0">
            <a:spAutoFit/>
          </a:bodyPr>
          <a:lstStyle/>
          <a:p>
            <a:r>
              <a:rPr lang="zh-CN" altLang="en-US" dirty="0" smtClean="0">
                <a:solidFill>
                  <a:srgbClr val="0070C0"/>
                </a:solidFill>
                <a:latin typeface="楷体_GB2312" pitchFamily="49" charset="-122"/>
                <a:ea typeface="楷体_GB2312" pitchFamily="49" charset="-122"/>
              </a:rPr>
              <a:t>比对是所有生物信息分析的根本</a:t>
            </a:r>
            <a:endParaRPr lang="zh-CN" altLang="en-US" dirty="0">
              <a:solidFill>
                <a:srgbClr val="0070C0"/>
              </a:solidFill>
              <a:latin typeface="楷体_GB2312" pitchFamily="49" charset="-122"/>
              <a:ea typeface="楷体_GB2312" pitchFamily="49" charset="-122"/>
            </a:endParaRPr>
          </a:p>
        </p:txBody>
      </p:sp>
      <p:pic>
        <p:nvPicPr>
          <p:cNvPr id="6" name="Picture 2" descr="K:\我的工作\德易东方\策划\PPT模板\德易东方logo.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l="-2" t="47650" r="43729" b="32210"/>
          <a:stretch>
            <a:fillRect/>
          </a:stretch>
        </p:blipFill>
        <p:spPr bwMode="auto">
          <a:xfrm>
            <a:off x="7750118"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92001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14FAE5B9-9E89-486A-9F6F-04300A7617EC}" type="slidenum">
              <a:rPr lang="en-US" altLang="zh-CN" smtClean="0"/>
              <a:pPr/>
              <a:t>40</a:t>
            </a:fld>
            <a:endParaRPr lang="en-US" altLang="zh-CN" smtClean="0"/>
          </a:p>
        </p:txBody>
      </p:sp>
      <p:sp>
        <p:nvSpPr>
          <p:cNvPr id="20483" name="Rectangle 2"/>
          <p:cNvSpPr>
            <a:spLocks noGrp="1" noChangeArrowheads="1"/>
          </p:cNvSpPr>
          <p:nvPr>
            <p:ph type="title"/>
          </p:nvPr>
        </p:nvSpPr>
        <p:spPr>
          <a:xfrm>
            <a:off x="1000125" y="285750"/>
            <a:ext cx="7086600" cy="685800"/>
          </a:xfrm>
        </p:spPr>
        <p:txBody>
          <a:bodyPr>
            <a:normAutofit fontScale="90000"/>
          </a:bodyPr>
          <a:lstStyle/>
          <a:p>
            <a:r>
              <a:rPr lang="en-US" altLang="zh-CN" sz="4000" b="1" smtClean="0">
                <a:latin typeface="华文楷体" pitchFamily="2" charset="-122"/>
                <a:ea typeface="华文楷体" pitchFamily="2" charset="-122"/>
              </a:rPr>
              <a:t>NCBI</a:t>
            </a:r>
            <a:r>
              <a:rPr lang="zh-CN" altLang="en-US" sz="4000" b="1" smtClean="0">
                <a:latin typeface="华文楷体" pitchFamily="2" charset="-122"/>
                <a:ea typeface="华文楷体" pitchFamily="2" charset="-122"/>
              </a:rPr>
              <a:t>提供的</a:t>
            </a:r>
            <a:r>
              <a:rPr lang="en-US" altLang="zh-CN" sz="4000" b="1" smtClean="0">
                <a:latin typeface="华文楷体" pitchFamily="2" charset="-122"/>
                <a:ea typeface="华文楷体" pitchFamily="2" charset="-122"/>
              </a:rPr>
              <a:t>BLAST</a:t>
            </a:r>
            <a:r>
              <a:rPr lang="zh-CN" altLang="en-US" sz="4000" b="1" smtClean="0">
                <a:latin typeface="华文楷体" pitchFamily="2" charset="-122"/>
                <a:ea typeface="华文楷体" pitchFamily="2" charset="-122"/>
              </a:rPr>
              <a:t>服务</a:t>
            </a:r>
            <a:r>
              <a:rPr lang="en-US" altLang="zh-CN" sz="4000" b="1" smtClean="0">
                <a:latin typeface="华文楷体" pitchFamily="2" charset="-122"/>
                <a:ea typeface="华文楷体" pitchFamily="2" charset="-122"/>
              </a:rPr>
              <a:t>(</a:t>
            </a:r>
            <a:r>
              <a:rPr lang="zh-CN" altLang="en-US" sz="4000" b="1" smtClean="0">
                <a:latin typeface="华文楷体" pitchFamily="2" charset="-122"/>
                <a:ea typeface="华文楷体" pitchFamily="2" charset="-122"/>
              </a:rPr>
              <a:t>二</a:t>
            </a:r>
            <a:r>
              <a:rPr lang="en-US" altLang="zh-CN" sz="4000" b="1" smtClean="0">
                <a:latin typeface="华文楷体" pitchFamily="2" charset="-122"/>
                <a:ea typeface="华文楷体" pitchFamily="2" charset="-122"/>
              </a:rPr>
              <a:t>)</a:t>
            </a:r>
            <a:endParaRPr lang="zh-CN" altLang="en-US" sz="4000" b="1" smtClean="0">
              <a:latin typeface="华文楷体" pitchFamily="2" charset="-122"/>
              <a:ea typeface="华文楷体" pitchFamily="2" charset="-122"/>
            </a:endParaRPr>
          </a:p>
        </p:txBody>
      </p:sp>
      <p:pic>
        <p:nvPicPr>
          <p:cNvPr id="20484" name="Picture 2"/>
          <p:cNvPicPr>
            <a:picLocks noChangeAspect="1" noChangeArrowheads="1"/>
          </p:cNvPicPr>
          <p:nvPr/>
        </p:nvPicPr>
        <p:blipFill>
          <a:blip r:embed="rId2" cstate="print"/>
          <a:srcRect/>
          <a:stretch>
            <a:fillRect/>
          </a:stretch>
        </p:blipFill>
        <p:spPr bwMode="auto">
          <a:xfrm>
            <a:off x="0" y="1147763"/>
            <a:ext cx="9144000" cy="5710237"/>
          </a:xfrm>
          <a:prstGeom prst="rect">
            <a:avLst/>
          </a:prstGeom>
          <a:noFill/>
          <a:ln w="9525">
            <a:noFill/>
            <a:miter lim="800000"/>
            <a:headEnd/>
            <a:tailEnd/>
          </a:ln>
        </p:spPr>
      </p:pic>
      <p:sp>
        <p:nvSpPr>
          <p:cNvPr id="9" name="矩形标注 8"/>
          <p:cNvSpPr/>
          <p:nvPr/>
        </p:nvSpPr>
        <p:spPr bwMode="auto">
          <a:xfrm>
            <a:off x="7215188" y="1143000"/>
            <a:ext cx="1643062" cy="642938"/>
          </a:xfrm>
          <a:prstGeom prst="wedgeRectCallout">
            <a:avLst>
              <a:gd name="adj1" fmla="val -163531"/>
              <a:gd name="adj2" fmla="val 1311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800" dirty="0">
                <a:solidFill>
                  <a:srgbClr val="009900"/>
                </a:solidFill>
                <a:latin typeface="华文楷体" pitchFamily="2" charset="-122"/>
                <a:ea typeface="华文楷体" pitchFamily="2" charset="-122"/>
              </a:rPr>
              <a:t>比对精度</a:t>
            </a:r>
          </a:p>
        </p:txBody>
      </p:sp>
      <p:sp>
        <p:nvSpPr>
          <p:cNvPr id="15" name="矩形标注 14"/>
          <p:cNvSpPr/>
          <p:nvPr/>
        </p:nvSpPr>
        <p:spPr bwMode="auto">
          <a:xfrm>
            <a:off x="4786313" y="4572000"/>
            <a:ext cx="2357437" cy="1500188"/>
          </a:xfrm>
          <a:prstGeom prst="wedgeRectCallout">
            <a:avLst>
              <a:gd name="adj1" fmla="val -120943"/>
              <a:gd name="adj2" fmla="val 5671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just">
              <a:defRPr/>
            </a:pPr>
            <a:r>
              <a:rPr lang="zh-CN" altLang="en-US" sz="2400" dirty="0">
                <a:solidFill>
                  <a:srgbClr val="009900"/>
                </a:solidFill>
              </a:rPr>
              <a:t>一些过滤选项，包括简单重复序列，人类基因组中的重复序列等</a:t>
            </a:r>
          </a:p>
        </p:txBody>
      </p:sp>
      <p:sp>
        <p:nvSpPr>
          <p:cNvPr id="16" name="矩形标注 15"/>
          <p:cNvSpPr/>
          <p:nvPr/>
        </p:nvSpPr>
        <p:spPr bwMode="auto">
          <a:xfrm>
            <a:off x="4643438" y="3143250"/>
            <a:ext cx="1643062" cy="642938"/>
          </a:xfrm>
          <a:prstGeom prst="wedgeRectCallout">
            <a:avLst>
              <a:gd name="adj1" fmla="val -150391"/>
              <a:gd name="adj2" fmla="val 6249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en-US" altLang="zh-CN" sz="2800" dirty="0" err="1">
                <a:solidFill>
                  <a:srgbClr val="009900"/>
                </a:solidFill>
                <a:latin typeface="华文楷体" pitchFamily="2" charset="-122"/>
                <a:ea typeface="华文楷体" pitchFamily="2" charset="-122"/>
              </a:rPr>
              <a:t>E_value</a:t>
            </a:r>
            <a:endParaRPr lang="zh-CN" altLang="en-US" sz="2800" dirty="0">
              <a:solidFill>
                <a:srgbClr val="009900"/>
              </a:solidFill>
              <a:latin typeface="华文楷体" pitchFamily="2" charset="-122"/>
              <a:ea typeface="华文楷体" pitchFamily="2" charset="-122"/>
            </a:endParaRPr>
          </a:p>
        </p:txBody>
      </p:sp>
      <p:sp>
        <p:nvSpPr>
          <p:cNvPr id="18" name="图文框 17"/>
          <p:cNvSpPr/>
          <p:nvPr/>
        </p:nvSpPr>
        <p:spPr bwMode="auto">
          <a:xfrm>
            <a:off x="0" y="1928813"/>
            <a:ext cx="1643063" cy="571500"/>
          </a:xfrm>
          <a:prstGeom prst="fram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a:solidFill>
                <a:srgbClr val="009900"/>
              </a:solidFill>
              <a:latin typeface="Times New Roman" pitchFamily="18" charset="0"/>
              <a:ea typeface="宋体" pitchFamily="2" charset="-122"/>
            </a:endParaRPr>
          </a:p>
        </p:txBody>
      </p:sp>
      <p:pic>
        <p:nvPicPr>
          <p:cNvPr id="11"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30116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16632"/>
            <a:ext cx="8229600" cy="1143000"/>
          </a:xfrm>
        </p:spPr>
        <p:txBody>
          <a:bodyPr/>
          <a:lstStyle/>
          <a:p>
            <a:r>
              <a:rPr lang="zh-CN" altLang="en-US" b="1" dirty="0" smtClean="0">
                <a:latin typeface="华文楷体" pitchFamily="2" charset="-122"/>
                <a:ea typeface="华文楷体" pitchFamily="2" charset="-122"/>
              </a:rPr>
              <a:t>结果页面（一）</a:t>
            </a:r>
          </a:p>
        </p:txBody>
      </p:sp>
      <p:pic>
        <p:nvPicPr>
          <p:cNvPr id="11"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008" y="1091913"/>
            <a:ext cx="9036496" cy="5201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矩形标注 11"/>
          <p:cNvSpPr/>
          <p:nvPr/>
        </p:nvSpPr>
        <p:spPr bwMode="auto">
          <a:xfrm>
            <a:off x="6423925" y="1080073"/>
            <a:ext cx="2357438" cy="500063"/>
          </a:xfrm>
          <a:prstGeom prst="wedgeRectCallout">
            <a:avLst>
              <a:gd name="adj1" fmla="val -126064"/>
              <a:gd name="adj2" fmla="val -890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800" b="0" dirty="0">
                <a:solidFill>
                  <a:srgbClr val="009900"/>
                </a:solidFill>
                <a:latin typeface="华文楷体" pitchFamily="2" charset="-122"/>
                <a:ea typeface="华文楷体" pitchFamily="2" charset="-122"/>
              </a:rPr>
              <a:t>比对结果下载</a:t>
            </a:r>
          </a:p>
        </p:txBody>
      </p:sp>
      <p:sp>
        <p:nvSpPr>
          <p:cNvPr id="15" name="矩形 14"/>
          <p:cNvSpPr/>
          <p:nvPr/>
        </p:nvSpPr>
        <p:spPr bwMode="auto">
          <a:xfrm>
            <a:off x="2531572" y="2204864"/>
            <a:ext cx="2428875" cy="100811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000" dirty="0" smtClean="0">
                <a:solidFill>
                  <a:srgbClr val="009900"/>
                </a:solidFill>
                <a:latin typeface="华文楷体" pitchFamily="2" charset="-122"/>
                <a:ea typeface="华文楷体" pitchFamily="2" charset="-122"/>
              </a:rPr>
              <a:t>序列比对信息：</a:t>
            </a:r>
            <a:r>
              <a:rPr lang="en-US" altLang="zh-CN" sz="2000" dirty="0">
                <a:solidFill>
                  <a:srgbClr val="009900"/>
                </a:solidFill>
                <a:latin typeface="华文楷体" pitchFamily="2" charset="-122"/>
                <a:ea typeface="华文楷体" pitchFamily="2" charset="-122"/>
              </a:rPr>
              <a:t>id</a:t>
            </a:r>
            <a:r>
              <a:rPr lang="zh-CN" altLang="en-US" sz="2000" dirty="0" smtClean="0">
                <a:solidFill>
                  <a:srgbClr val="009900"/>
                </a:solidFill>
                <a:latin typeface="华文楷体" pitchFamily="2" charset="-122"/>
                <a:ea typeface="华文楷体" pitchFamily="2" charset="-122"/>
              </a:rPr>
              <a:t>、</a:t>
            </a:r>
            <a:endParaRPr lang="en-US" altLang="zh-CN" sz="2000" dirty="0" smtClean="0">
              <a:solidFill>
                <a:srgbClr val="009900"/>
              </a:solidFill>
              <a:latin typeface="华文楷体" pitchFamily="2" charset="-122"/>
              <a:ea typeface="华文楷体" pitchFamily="2" charset="-122"/>
            </a:endParaRPr>
          </a:p>
          <a:p>
            <a:pPr>
              <a:defRPr/>
            </a:pPr>
            <a:r>
              <a:rPr lang="zh-CN" altLang="en-US" sz="2000" dirty="0" smtClean="0">
                <a:solidFill>
                  <a:srgbClr val="009900"/>
                </a:solidFill>
                <a:latin typeface="华文楷体" pitchFamily="2" charset="-122"/>
                <a:ea typeface="华文楷体" pitchFamily="2" charset="-122"/>
              </a:rPr>
              <a:t>长度、参考库、软件版本等</a:t>
            </a:r>
            <a:endParaRPr lang="zh-CN" altLang="en-US" sz="2000" dirty="0">
              <a:solidFill>
                <a:srgbClr val="009900"/>
              </a:solidFill>
              <a:latin typeface="华文楷体" pitchFamily="2" charset="-122"/>
              <a:ea typeface="华文楷体" pitchFamily="2" charset="-122"/>
            </a:endParaRPr>
          </a:p>
        </p:txBody>
      </p:sp>
      <p:sp>
        <p:nvSpPr>
          <p:cNvPr id="16" name="AutoShape 5"/>
          <p:cNvSpPr>
            <a:spLocks noChangeArrowheads="1"/>
          </p:cNvSpPr>
          <p:nvPr/>
        </p:nvSpPr>
        <p:spPr bwMode="auto">
          <a:xfrm>
            <a:off x="247160" y="5635724"/>
            <a:ext cx="2209800" cy="381000"/>
          </a:xfrm>
          <a:prstGeom prst="wedgeRectCallout">
            <a:avLst>
              <a:gd name="adj1" fmla="val 94898"/>
              <a:gd name="adj2" fmla="val 19584"/>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1800" dirty="0">
                <a:solidFill>
                  <a:srgbClr val="009900"/>
                </a:solidFill>
              </a:rPr>
              <a:t>图形示意结果</a:t>
            </a:r>
          </a:p>
        </p:txBody>
      </p:sp>
    </p:spTree>
    <p:extLst>
      <p:ext uri="{BB962C8B-B14F-4D97-AF65-F5344CB8AC3E}">
        <p14:creationId xmlns:p14="http://schemas.microsoft.com/office/powerpoint/2010/main" xmlns="" val="1703869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fld id="{7DC33664-8734-467A-9BAC-BA22741793D6}" type="slidenum">
              <a:rPr lang="en-US" altLang="zh-CN" smtClean="0"/>
              <a:pPr/>
              <a:t>42</a:t>
            </a:fld>
            <a:endParaRPr lang="en-US" altLang="zh-CN" smtClean="0"/>
          </a:p>
        </p:txBody>
      </p:sp>
      <p:sp>
        <p:nvSpPr>
          <p:cNvPr id="22531" name="Rectangle 4"/>
          <p:cNvSpPr>
            <a:spLocks noGrp="1" noChangeArrowheads="1"/>
          </p:cNvSpPr>
          <p:nvPr>
            <p:ph type="title"/>
          </p:nvPr>
        </p:nvSpPr>
        <p:spPr>
          <a:xfrm>
            <a:off x="500063" y="0"/>
            <a:ext cx="8229600" cy="1143000"/>
          </a:xfrm>
          <a:noFill/>
        </p:spPr>
        <p:txBody>
          <a:bodyPr/>
          <a:lstStyle/>
          <a:p>
            <a:r>
              <a:rPr lang="zh-CN" altLang="en-US" b="1" smtClean="0">
                <a:latin typeface="华文楷体" pitchFamily="2" charset="-122"/>
                <a:ea typeface="华文楷体" pitchFamily="2" charset="-122"/>
              </a:rPr>
              <a:t>结果页面（二）</a:t>
            </a:r>
          </a:p>
        </p:txBody>
      </p:sp>
      <p:pic>
        <p:nvPicPr>
          <p:cNvPr id="8"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6629" y="980728"/>
            <a:ext cx="9001875" cy="5860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AutoShape 8"/>
          <p:cNvSpPr>
            <a:spLocks noChangeArrowheads="1"/>
          </p:cNvSpPr>
          <p:nvPr/>
        </p:nvSpPr>
        <p:spPr bwMode="auto">
          <a:xfrm>
            <a:off x="3275856" y="1560215"/>
            <a:ext cx="3143250" cy="644649"/>
          </a:xfrm>
          <a:prstGeom prst="wedgeRectCallout">
            <a:avLst>
              <a:gd name="adj1" fmla="val -23302"/>
              <a:gd name="adj2" fmla="val -37871"/>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000" dirty="0">
                <a:solidFill>
                  <a:srgbClr val="009900"/>
                </a:solidFill>
                <a:latin typeface="华文楷体" pitchFamily="2" charset="-122"/>
                <a:ea typeface="华文楷体" pitchFamily="2" charset="-122"/>
              </a:rPr>
              <a:t>匹配</a:t>
            </a:r>
            <a:r>
              <a:rPr lang="zh-CN" altLang="en-US" sz="2000" dirty="0" smtClean="0">
                <a:solidFill>
                  <a:srgbClr val="009900"/>
                </a:solidFill>
                <a:latin typeface="华文楷体" pitchFamily="2" charset="-122"/>
                <a:ea typeface="华文楷体" pitchFamily="2" charset="-122"/>
              </a:rPr>
              <a:t>情况：参考，分值</a:t>
            </a:r>
            <a:r>
              <a:rPr lang="zh-CN" altLang="en-US" sz="2000" dirty="0">
                <a:solidFill>
                  <a:srgbClr val="009900"/>
                </a:solidFill>
                <a:latin typeface="华文楷体" pitchFamily="2" charset="-122"/>
                <a:ea typeface="华文楷体" pitchFamily="2" charset="-122"/>
              </a:rPr>
              <a:t>，</a:t>
            </a:r>
            <a:r>
              <a:rPr lang="en-US" altLang="zh-CN" sz="2000" dirty="0">
                <a:solidFill>
                  <a:srgbClr val="009900"/>
                </a:solidFill>
                <a:latin typeface="华文楷体" pitchFamily="2" charset="-122"/>
                <a:ea typeface="华文楷体" pitchFamily="2" charset="-122"/>
              </a:rPr>
              <a:t>e</a:t>
            </a:r>
            <a:r>
              <a:rPr lang="zh-CN" altLang="en-US" sz="2000" dirty="0" smtClean="0">
                <a:solidFill>
                  <a:srgbClr val="009900"/>
                </a:solidFill>
                <a:latin typeface="华文楷体" pitchFamily="2" charset="-122"/>
                <a:ea typeface="华文楷体" pitchFamily="2" charset="-122"/>
              </a:rPr>
              <a:t>值，相似度等</a:t>
            </a:r>
            <a:r>
              <a:rPr lang="en-US" altLang="zh-CN" sz="2000" dirty="0" smtClean="0">
                <a:solidFill>
                  <a:srgbClr val="009900"/>
                </a:solidFill>
                <a:latin typeface="华文楷体" pitchFamily="2" charset="-122"/>
                <a:ea typeface="华文楷体" pitchFamily="2" charset="-122"/>
              </a:rPr>
              <a:t/>
            </a:r>
            <a:br>
              <a:rPr lang="en-US" altLang="zh-CN" sz="2000" dirty="0" smtClean="0">
                <a:solidFill>
                  <a:srgbClr val="009900"/>
                </a:solidFill>
                <a:latin typeface="华文楷体" pitchFamily="2" charset="-122"/>
                <a:ea typeface="华文楷体" pitchFamily="2" charset="-122"/>
              </a:rPr>
            </a:br>
            <a:endParaRPr lang="zh-CN" altLang="en-US" sz="2000" dirty="0">
              <a:solidFill>
                <a:srgbClr val="009900"/>
              </a:solidFill>
              <a:latin typeface="华文楷体" pitchFamily="2" charset="-122"/>
              <a:ea typeface="华文楷体" pitchFamily="2" charset="-122"/>
            </a:endParaRPr>
          </a:p>
        </p:txBody>
      </p:sp>
      <p:sp>
        <p:nvSpPr>
          <p:cNvPr id="14" name="AutoShape 6"/>
          <p:cNvSpPr>
            <a:spLocks noChangeArrowheads="1"/>
          </p:cNvSpPr>
          <p:nvPr/>
        </p:nvSpPr>
        <p:spPr bwMode="auto">
          <a:xfrm>
            <a:off x="3851920" y="3541714"/>
            <a:ext cx="2714625" cy="642937"/>
          </a:xfrm>
          <a:prstGeom prst="wedgeRectCallout">
            <a:avLst>
              <a:gd name="adj1" fmla="val -81173"/>
              <a:gd name="adj2" fmla="val 98523"/>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000" dirty="0">
                <a:solidFill>
                  <a:srgbClr val="009900"/>
                </a:solidFill>
                <a:latin typeface="华文楷体" pitchFamily="2" charset="-122"/>
                <a:ea typeface="华文楷体" pitchFamily="2" charset="-122"/>
              </a:rPr>
              <a:t>匹配情况：参考，分值，</a:t>
            </a:r>
            <a:r>
              <a:rPr lang="en-US" altLang="zh-CN" sz="2000" dirty="0">
                <a:solidFill>
                  <a:srgbClr val="009900"/>
                </a:solidFill>
                <a:latin typeface="华文楷体" pitchFamily="2" charset="-122"/>
                <a:ea typeface="华文楷体" pitchFamily="2" charset="-122"/>
              </a:rPr>
              <a:t>e</a:t>
            </a:r>
            <a:r>
              <a:rPr lang="zh-CN" altLang="en-US" sz="2000" dirty="0">
                <a:solidFill>
                  <a:srgbClr val="009900"/>
                </a:solidFill>
                <a:latin typeface="华文楷体" pitchFamily="2" charset="-122"/>
                <a:ea typeface="华文楷体" pitchFamily="2" charset="-122"/>
              </a:rPr>
              <a:t>值，相似度等</a:t>
            </a:r>
          </a:p>
        </p:txBody>
      </p:sp>
      <p:sp>
        <p:nvSpPr>
          <p:cNvPr id="15" name="AutoShape 7"/>
          <p:cNvSpPr>
            <a:spLocks noChangeArrowheads="1"/>
          </p:cNvSpPr>
          <p:nvPr/>
        </p:nvSpPr>
        <p:spPr bwMode="auto">
          <a:xfrm>
            <a:off x="6012160" y="5607657"/>
            <a:ext cx="2166937" cy="685800"/>
          </a:xfrm>
          <a:prstGeom prst="wedgeRectCallout">
            <a:avLst>
              <a:gd name="adj1" fmla="val -118457"/>
              <a:gd name="adj2" fmla="val -17361"/>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400" dirty="0">
                <a:solidFill>
                  <a:srgbClr val="009900"/>
                </a:solidFill>
                <a:latin typeface="华文楷体" pitchFamily="2" charset="-122"/>
                <a:ea typeface="华文楷体" pitchFamily="2" charset="-122"/>
              </a:rPr>
              <a:t>详细匹配信息</a:t>
            </a:r>
          </a:p>
        </p:txBody>
      </p:sp>
    </p:spTree>
    <p:extLst>
      <p:ext uri="{BB962C8B-B14F-4D97-AF65-F5344CB8AC3E}">
        <p14:creationId xmlns:p14="http://schemas.microsoft.com/office/powerpoint/2010/main" xmlns="" val="24845802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p:cNvGrpSpPr>
            <a:grpSpLocks/>
          </p:cNvGrpSpPr>
          <p:nvPr/>
        </p:nvGrpSpPr>
        <p:grpSpPr bwMode="auto">
          <a:xfrm>
            <a:off x="971550" y="1268413"/>
            <a:ext cx="7543800" cy="3048000"/>
            <a:chOff x="0" y="0"/>
            <a:chExt cx="2644" cy="633"/>
          </a:xfrm>
        </p:grpSpPr>
        <p:sp>
          <p:nvSpPr>
            <p:cNvPr id="30725"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0726"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30723" name="Rectangle 6"/>
          <p:cNvSpPr>
            <a:spLocks noChangeArrowheads="1"/>
          </p:cNvSpPr>
          <p:nvPr/>
        </p:nvSpPr>
        <p:spPr bwMode="auto">
          <a:xfrm>
            <a:off x="827088" y="1643063"/>
            <a:ext cx="7740650" cy="4303712"/>
          </a:xfrm>
          <a:prstGeom prst="rect">
            <a:avLst/>
          </a:prstGeom>
          <a:noFill/>
          <a:ln w="9525">
            <a:noFill/>
            <a:miter lim="800000"/>
            <a:headEnd/>
            <a:tailEnd/>
          </a:ln>
        </p:spPr>
        <p:txBody>
          <a:bodyPr tIns="177744" bIns="0" anchor="ctr">
            <a:spAutoFit/>
          </a:bodyPr>
          <a:lstStyle/>
          <a:p>
            <a:pPr indent="266700">
              <a:buFont typeface="Wingdings" pitchFamily="2" charset="2"/>
              <a:buChar char="n"/>
            </a:pPr>
            <a:r>
              <a:rPr lang="zh-CN" altLang="en-US" sz="2400" dirty="0">
                <a:solidFill>
                  <a:schemeClr val="tx1"/>
                </a:solidFill>
                <a:latin typeface="楷体_GB2312" pitchFamily="49" charset="-122"/>
                <a:ea typeface="楷体_GB2312" pitchFamily="49" charset="-122"/>
              </a:rPr>
              <a:t>简介</a:t>
            </a:r>
          </a:p>
          <a:p>
            <a:pPr indent="266700"/>
            <a:r>
              <a:rPr lang="th-TH" altLang="zh-CN" sz="2000" b="0" dirty="0">
                <a:solidFill>
                  <a:schemeClr val="tx1"/>
                </a:solidFill>
                <a:latin typeface="Arial" pitchFamily="34" charset="0"/>
                <a:cs typeface="Angsana New" pitchFamily="18" charset="-34"/>
              </a:rPr>
              <a:t>Blat</a:t>
            </a:r>
            <a:r>
              <a:rPr lang="zh-CN" altLang="en-US" sz="2000" b="0" dirty="0">
                <a:solidFill>
                  <a:schemeClr val="tx1"/>
                </a:solidFill>
                <a:latin typeface="Arial" pitchFamily="34"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全称</a:t>
            </a:r>
            <a:r>
              <a:rPr lang="th-TH" altLang="zh-CN" sz="2000" b="0" dirty="0">
                <a:solidFill>
                  <a:schemeClr val="tx1"/>
                </a:solidFill>
                <a:latin typeface="Arial" pitchFamily="34" charset="0"/>
                <a:cs typeface="Angsana New" pitchFamily="18" charset="-34"/>
              </a:rPr>
              <a:t>The BLAST-Like Alignment Tool</a:t>
            </a:r>
            <a:r>
              <a:rPr lang="zh-CN" altLang="en-US" sz="2000" b="0" dirty="0">
                <a:solidFill>
                  <a:schemeClr val="tx1"/>
                </a:solidFill>
                <a:latin typeface="Arial" pitchFamily="34"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可以称为</a:t>
            </a:r>
            <a:r>
              <a:rPr lang="th-TH" altLang="zh-CN" sz="2000" b="0" dirty="0">
                <a:solidFill>
                  <a:schemeClr val="tx1"/>
                </a:solidFill>
                <a:latin typeface="Arial" pitchFamily="34"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类</a:t>
            </a:r>
            <a:r>
              <a:rPr lang="th-TH" altLang="zh-CN" sz="2000" b="0" dirty="0">
                <a:solidFill>
                  <a:schemeClr val="tx1"/>
                </a:solidFill>
                <a:latin typeface="Arial" pitchFamily="34" charset="0"/>
                <a:cs typeface="Angsana New" pitchFamily="18" charset="-34"/>
              </a:rPr>
              <a:t>BLAST</a:t>
            </a:r>
            <a:r>
              <a:rPr lang="zh-CN" altLang="en-US" sz="2000" b="0" dirty="0">
                <a:solidFill>
                  <a:schemeClr val="tx1"/>
                </a:solidFill>
                <a:latin typeface="楷体_GB2312" pitchFamily="49" charset="-122"/>
                <a:ea typeface="楷体_GB2312" pitchFamily="49" charset="-122"/>
                <a:cs typeface="Angsana New" pitchFamily="18" charset="-34"/>
              </a:rPr>
              <a:t>比对工具</a:t>
            </a:r>
            <a:r>
              <a:rPr lang="th-TH" altLang="zh-CN" sz="2000" b="0" dirty="0">
                <a:solidFill>
                  <a:schemeClr val="tx1"/>
                </a:solidFill>
                <a:latin typeface="Arial" pitchFamily="34" charset="0"/>
                <a:cs typeface="Angsana New" pitchFamily="18" charset="-34"/>
              </a:rPr>
              <a:t>”</a:t>
            </a:r>
            <a:r>
              <a:rPr lang="zh-CN" altLang="en-US" sz="2000" b="0" dirty="0">
                <a:solidFill>
                  <a:schemeClr val="tx1"/>
                </a:solidFill>
                <a:latin typeface="Arial" pitchFamily="34" charset="0"/>
              </a:rPr>
              <a:t>，</a:t>
            </a:r>
            <a:r>
              <a:rPr lang="zh-CN" altLang="en-US" sz="2000" b="0" dirty="0">
                <a:solidFill>
                  <a:schemeClr val="tx1"/>
                </a:solidFill>
                <a:latin typeface="楷体_GB2312" pitchFamily="49" charset="-122"/>
                <a:ea typeface="楷体_GB2312" pitchFamily="49" charset="-122"/>
                <a:cs typeface="Angsana New" pitchFamily="18" charset="-34"/>
              </a:rPr>
              <a:t>由</a:t>
            </a:r>
            <a:r>
              <a:rPr lang="th-TH" altLang="zh-CN" sz="2000" b="0" dirty="0">
                <a:solidFill>
                  <a:schemeClr val="tx1"/>
                </a:solidFill>
                <a:latin typeface="Arial" pitchFamily="34" charset="0"/>
                <a:cs typeface="Angsana New" pitchFamily="18" charset="-34"/>
              </a:rPr>
              <a:t>W.James Kent</a:t>
            </a:r>
            <a:r>
              <a:rPr lang="zh-CN" altLang="en-US" sz="2000" b="0" dirty="0">
                <a:solidFill>
                  <a:schemeClr val="tx1"/>
                </a:solidFill>
                <a:latin typeface="楷体_GB2312" pitchFamily="49" charset="-122"/>
                <a:ea typeface="楷体_GB2312" pitchFamily="49" charset="-122"/>
                <a:cs typeface="Angsana New" pitchFamily="18" charset="-34"/>
              </a:rPr>
              <a:t>于</a:t>
            </a:r>
            <a:r>
              <a:rPr lang="en-US" altLang="zh-CN" sz="2000" b="0" dirty="0">
                <a:solidFill>
                  <a:schemeClr val="tx1"/>
                </a:solidFill>
                <a:latin typeface="Arial" pitchFamily="34" charset="0"/>
                <a:cs typeface="Angsana New" pitchFamily="18" charset="-34"/>
              </a:rPr>
              <a:t>2002</a:t>
            </a:r>
            <a:r>
              <a:rPr lang="zh-CN" altLang="en-US" sz="2000" b="0" dirty="0">
                <a:solidFill>
                  <a:schemeClr val="tx1"/>
                </a:solidFill>
                <a:latin typeface="楷体_GB2312" pitchFamily="49" charset="-122"/>
                <a:ea typeface="楷体_GB2312" pitchFamily="49" charset="-122"/>
                <a:cs typeface="Angsana New" pitchFamily="18" charset="-34"/>
              </a:rPr>
              <a:t>年开发。当时随着人类基因组计划的进展，把大量基因和</a:t>
            </a:r>
            <a:r>
              <a:rPr lang="th-TH" altLang="zh-CN" sz="2000" b="0" dirty="0">
                <a:solidFill>
                  <a:schemeClr val="tx1"/>
                </a:solidFill>
                <a:latin typeface="Arial" pitchFamily="34" charset="0"/>
                <a:cs typeface="Angsana New" pitchFamily="18" charset="-34"/>
              </a:rPr>
              <a:t>ESTs</a:t>
            </a:r>
            <a:r>
              <a:rPr lang="zh-CN" altLang="en-US" sz="2000" b="0" dirty="0">
                <a:solidFill>
                  <a:schemeClr val="tx1"/>
                </a:solidFill>
                <a:latin typeface="楷体_GB2312" pitchFamily="49" charset="-122"/>
                <a:ea typeface="楷体_GB2312" pitchFamily="49" charset="-122"/>
                <a:cs typeface="Angsana New" pitchFamily="18" charset="-34"/>
              </a:rPr>
              <a:t>快速定位到较大的基因组上成为一种迫切需要。</a:t>
            </a:r>
            <a:r>
              <a:rPr lang="th-TH" altLang="zh-CN" sz="2000" b="0" dirty="0">
                <a:solidFill>
                  <a:schemeClr val="tx1"/>
                </a:solidFill>
                <a:latin typeface="Arial" pitchFamily="34" charset="0"/>
                <a:cs typeface="Angsana New" pitchFamily="18" charset="-34"/>
              </a:rPr>
              <a:t>blast</a:t>
            </a:r>
            <a:r>
              <a:rPr lang="zh-CN" altLang="en-US" sz="2000" b="0" dirty="0">
                <a:solidFill>
                  <a:schemeClr val="tx1"/>
                </a:solidFill>
                <a:latin typeface="楷体_GB2312" pitchFamily="49" charset="-122"/>
                <a:ea typeface="楷体_GB2312" pitchFamily="49" charset="-122"/>
                <a:cs typeface="Angsana New" pitchFamily="18" charset="-34"/>
              </a:rPr>
              <a:t>相对于这种比对有几个缺陷：速度偏慢、结果难于处理、无法表示出包含</a:t>
            </a:r>
            <a:r>
              <a:rPr lang="th-TH" altLang="zh-CN" sz="2000" b="0" dirty="0">
                <a:solidFill>
                  <a:schemeClr val="tx1"/>
                </a:solidFill>
                <a:latin typeface="Arial" pitchFamily="34" charset="0"/>
                <a:cs typeface="Angsana New" pitchFamily="18" charset="-34"/>
              </a:rPr>
              <a:t>intron</a:t>
            </a:r>
            <a:r>
              <a:rPr lang="zh-CN" altLang="en-US" sz="2000" b="0" dirty="0">
                <a:solidFill>
                  <a:schemeClr val="tx1"/>
                </a:solidFill>
                <a:latin typeface="楷体_GB2312" pitchFamily="49" charset="-122"/>
                <a:ea typeface="楷体_GB2312" pitchFamily="49" charset="-122"/>
                <a:cs typeface="Angsana New" pitchFamily="18" charset="-34"/>
              </a:rPr>
              <a:t>的基因定位。</a:t>
            </a:r>
            <a:r>
              <a:rPr lang="th-TH" altLang="zh-CN" sz="2000" b="0" dirty="0">
                <a:solidFill>
                  <a:schemeClr val="tx1"/>
                </a:solidFill>
                <a:latin typeface="Arial" pitchFamily="34" charset="0"/>
                <a:cs typeface="Angsana New" pitchFamily="18" charset="-34"/>
              </a:rPr>
              <a:t>Blat</a:t>
            </a:r>
            <a:r>
              <a:rPr lang="zh-CN" altLang="en-US" sz="2000" b="0" dirty="0">
                <a:solidFill>
                  <a:schemeClr val="tx1"/>
                </a:solidFill>
                <a:latin typeface="楷体_GB2312" pitchFamily="49" charset="-122"/>
                <a:ea typeface="楷体_GB2312" pitchFamily="49" charset="-122"/>
                <a:cs typeface="Angsana New" pitchFamily="18" charset="-34"/>
              </a:rPr>
              <a:t>就是在这种形势下应运而生了。</a:t>
            </a:r>
          </a:p>
          <a:p>
            <a:pPr indent="266700">
              <a:buFont typeface="Wingdings" pitchFamily="2" charset="2"/>
              <a:buChar char="n"/>
            </a:pPr>
            <a:r>
              <a:rPr lang="zh-CN" altLang="en-US" sz="2400" dirty="0">
                <a:solidFill>
                  <a:schemeClr val="tx1"/>
                </a:solidFill>
                <a:latin typeface="楷体_GB2312" pitchFamily="49" charset="-122"/>
                <a:ea typeface="楷体_GB2312" pitchFamily="49" charset="-122"/>
              </a:rPr>
              <a:t>特点</a:t>
            </a:r>
          </a:p>
          <a:p>
            <a:pPr indent="266700">
              <a:buFont typeface="Wingdings" pitchFamily="2" charset="2"/>
              <a:buNone/>
            </a:pPr>
            <a:r>
              <a:rPr lang="en-US" altLang="zh-CN" sz="2000" b="0" dirty="0">
                <a:solidFill>
                  <a:schemeClr val="tx1"/>
                </a:solidFill>
                <a:latin typeface="Times New Roman" pitchFamily="18" charset="0"/>
              </a:rPr>
              <a:t>Blat</a:t>
            </a:r>
            <a:r>
              <a:rPr lang="zh-CN" altLang="en-US" sz="2000" b="0" dirty="0">
                <a:solidFill>
                  <a:schemeClr val="tx1"/>
                </a:solidFill>
                <a:latin typeface="楷体_GB2312" pitchFamily="49" charset="-122"/>
                <a:ea typeface="楷体_GB2312" pitchFamily="49" charset="-122"/>
                <a:cs typeface="Angsana New" pitchFamily="18" charset="-34"/>
              </a:rPr>
              <a:t>的主要特点就是：速度快，共线性输出结果简单易读。对于比较小的序列（如</a:t>
            </a:r>
            <a:r>
              <a:rPr lang="th-TH" altLang="zh-CN" sz="2000" b="0" dirty="0">
                <a:solidFill>
                  <a:schemeClr val="tx1"/>
                </a:solidFill>
                <a:latin typeface="Times New Roman" pitchFamily="18" charset="0"/>
              </a:rPr>
              <a:t>cDNA</a:t>
            </a:r>
            <a:r>
              <a:rPr lang="zh-CN" altLang="en-US" sz="2000" b="0" dirty="0">
                <a:solidFill>
                  <a:schemeClr val="tx1"/>
                </a:solidFill>
                <a:latin typeface="楷体_GB2312" pitchFamily="49" charset="-122"/>
                <a:ea typeface="楷体_GB2312" pitchFamily="49" charset="-122"/>
                <a:cs typeface="Angsana New" pitchFamily="18" charset="-34"/>
              </a:rPr>
              <a:t>等）对大基因组的比对，</a:t>
            </a:r>
            <a:r>
              <a:rPr lang="th-TH" altLang="zh-CN" sz="2000" b="0" dirty="0">
                <a:solidFill>
                  <a:schemeClr val="tx1"/>
                </a:solidFill>
                <a:latin typeface="Times New Roman" pitchFamily="18" charset="0"/>
              </a:rPr>
              <a:t>blat</a:t>
            </a:r>
            <a:r>
              <a:rPr lang="zh-CN" altLang="en-US" sz="2000" b="0" dirty="0">
                <a:solidFill>
                  <a:schemeClr val="tx1"/>
                </a:solidFill>
                <a:latin typeface="楷体_GB2312" pitchFamily="49" charset="-122"/>
                <a:ea typeface="楷体_GB2312" pitchFamily="49" charset="-122"/>
                <a:cs typeface="Angsana New" pitchFamily="18" charset="-34"/>
              </a:rPr>
              <a:t>无疑是首选。</a:t>
            </a:r>
            <a:r>
              <a:rPr lang="th-TH" altLang="zh-CN" sz="2000" b="0" dirty="0">
                <a:solidFill>
                  <a:schemeClr val="tx1"/>
                </a:solidFill>
                <a:latin typeface="Times New Roman" pitchFamily="18" charset="0"/>
              </a:rPr>
              <a:t>Blat</a:t>
            </a:r>
            <a:r>
              <a:rPr lang="zh-CN" altLang="en-US" sz="2000" b="0" dirty="0">
                <a:solidFill>
                  <a:schemeClr val="tx1"/>
                </a:solidFill>
                <a:latin typeface="楷体_GB2312" pitchFamily="49" charset="-122"/>
                <a:ea typeface="楷体_GB2312" pitchFamily="49" charset="-122"/>
                <a:cs typeface="Angsana New" pitchFamily="18" charset="-34"/>
              </a:rPr>
              <a:t>把相关的呈共线性的比对结果连接成为更大的比对结果，从中也可以很容易的找到</a:t>
            </a:r>
            <a:r>
              <a:rPr lang="th-TH" altLang="zh-CN" sz="2000" b="0" dirty="0">
                <a:solidFill>
                  <a:schemeClr val="tx1"/>
                </a:solidFill>
                <a:latin typeface="Times New Roman" pitchFamily="18" charset="0"/>
              </a:rPr>
              <a:t>exons</a:t>
            </a:r>
            <a:r>
              <a:rPr lang="zh-CN" altLang="en-US" sz="2000" b="0" dirty="0">
                <a:solidFill>
                  <a:schemeClr val="tx1"/>
                </a:solidFill>
                <a:latin typeface="楷体_GB2312" pitchFamily="49" charset="-122"/>
                <a:ea typeface="楷体_GB2312" pitchFamily="49" charset="-122"/>
                <a:cs typeface="Angsana New" pitchFamily="18" charset="-34"/>
              </a:rPr>
              <a:t>和</a:t>
            </a:r>
            <a:r>
              <a:rPr lang="th-TH" altLang="zh-CN" sz="2000" b="0" dirty="0">
                <a:solidFill>
                  <a:schemeClr val="tx1"/>
                </a:solidFill>
                <a:latin typeface="Times New Roman" pitchFamily="18" charset="0"/>
              </a:rPr>
              <a:t>introns</a:t>
            </a:r>
            <a:r>
              <a:rPr lang="zh-CN" altLang="en-US" sz="2000" b="0" dirty="0">
                <a:solidFill>
                  <a:schemeClr val="tx1"/>
                </a:solidFill>
                <a:latin typeface="楷体_GB2312" pitchFamily="49" charset="-122"/>
                <a:ea typeface="楷体_GB2312" pitchFamily="49" charset="-122"/>
                <a:cs typeface="Angsana New" pitchFamily="18" charset="-34"/>
              </a:rPr>
              <a:t>。因此，在相近物种的基因同源性分析和</a:t>
            </a:r>
            <a:r>
              <a:rPr lang="th-TH" altLang="zh-CN" sz="2000" b="0" dirty="0">
                <a:solidFill>
                  <a:schemeClr val="tx1"/>
                </a:solidFill>
                <a:latin typeface="Times New Roman" pitchFamily="18" charset="0"/>
              </a:rPr>
              <a:t>EST</a:t>
            </a:r>
            <a:r>
              <a:rPr lang="zh-CN" altLang="en-US" sz="2000" b="0" dirty="0">
                <a:solidFill>
                  <a:schemeClr val="tx1"/>
                </a:solidFill>
                <a:latin typeface="楷体_GB2312" pitchFamily="49" charset="-122"/>
                <a:ea typeface="楷体_GB2312" pitchFamily="49" charset="-122"/>
                <a:cs typeface="Angsana New" pitchFamily="18" charset="-34"/>
              </a:rPr>
              <a:t>分析中，</a:t>
            </a:r>
            <a:r>
              <a:rPr lang="th-TH" altLang="zh-CN" sz="2000" b="0" dirty="0">
                <a:solidFill>
                  <a:schemeClr val="tx1"/>
                </a:solidFill>
                <a:latin typeface="Times New Roman" pitchFamily="18" charset="0"/>
              </a:rPr>
              <a:t>blat</a:t>
            </a:r>
            <a:r>
              <a:rPr lang="zh-CN" altLang="en-US" sz="2000" b="0" dirty="0">
                <a:solidFill>
                  <a:schemeClr val="tx1"/>
                </a:solidFill>
                <a:latin typeface="楷体_GB2312" pitchFamily="49" charset="-122"/>
                <a:ea typeface="楷体_GB2312" pitchFamily="49" charset="-122"/>
                <a:cs typeface="Angsana New" pitchFamily="18" charset="-34"/>
              </a:rPr>
              <a:t>得到了广泛的应用。</a:t>
            </a:r>
          </a:p>
        </p:txBody>
      </p:sp>
      <p:sp>
        <p:nvSpPr>
          <p:cNvPr id="30724" name="标题 8"/>
          <p:cNvSpPr>
            <a:spLocks noGrp="1"/>
          </p:cNvSpPr>
          <p:nvPr>
            <p:ph type="title"/>
          </p:nvPr>
        </p:nvSpPr>
        <p:spPr>
          <a:xfrm>
            <a:off x="457200" y="642938"/>
            <a:ext cx="8229600" cy="1143000"/>
          </a:xfrm>
        </p:spPr>
        <p:txBody>
          <a:bodyPr/>
          <a:lstStyle/>
          <a:p>
            <a:pPr eaLnBrk="1" hangingPunct="1"/>
            <a:r>
              <a:rPr lang="en-US" altLang="zh-CN" b="1" dirty="0" smtClean="0">
                <a:latin typeface="华文楷体" pitchFamily="2" charset="-122"/>
                <a:ea typeface="华文楷体" pitchFamily="2" charset="-122"/>
              </a:rPr>
              <a:t>BLAT</a:t>
            </a:r>
            <a:endParaRPr lang="zh-CN" altLang="en-US" b="1" dirty="0" smtClean="0">
              <a:latin typeface="华文楷体" pitchFamily="2" charset="-122"/>
              <a:ea typeface="华文楷体" pitchFamily="2" charset="-122"/>
            </a:endParaRPr>
          </a:p>
        </p:txBody>
      </p:sp>
    </p:spTree>
    <p:extLst>
      <p:ext uri="{BB962C8B-B14F-4D97-AF65-F5344CB8AC3E}">
        <p14:creationId xmlns:p14="http://schemas.microsoft.com/office/powerpoint/2010/main" xmlns="" val="339394315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3"/>
          <p:cNvGrpSpPr>
            <a:grpSpLocks/>
          </p:cNvGrpSpPr>
          <p:nvPr/>
        </p:nvGrpSpPr>
        <p:grpSpPr bwMode="auto">
          <a:xfrm>
            <a:off x="971550" y="1268413"/>
            <a:ext cx="7543800" cy="3048000"/>
            <a:chOff x="0" y="0"/>
            <a:chExt cx="2644" cy="633"/>
          </a:xfrm>
        </p:grpSpPr>
        <p:sp>
          <p:nvSpPr>
            <p:cNvPr id="31753"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1754"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grpSp>
        <p:nvGrpSpPr>
          <p:cNvPr id="31747" name="Group 7"/>
          <p:cNvGrpSpPr>
            <a:grpSpLocks/>
          </p:cNvGrpSpPr>
          <p:nvPr/>
        </p:nvGrpSpPr>
        <p:grpSpPr bwMode="auto">
          <a:xfrm>
            <a:off x="971550" y="1268413"/>
            <a:ext cx="7543800" cy="3048000"/>
            <a:chOff x="0" y="0"/>
            <a:chExt cx="2644" cy="633"/>
          </a:xfrm>
        </p:grpSpPr>
        <p:sp>
          <p:nvSpPr>
            <p:cNvPr id="31751" name="Rectangle 8"/>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1752" name="Rectangle 9"/>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31748" name="Rectangle 13"/>
          <p:cNvSpPr>
            <a:spLocks noChangeArrowheads="1"/>
          </p:cNvSpPr>
          <p:nvPr/>
        </p:nvSpPr>
        <p:spPr bwMode="auto">
          <a:xfrm>
            <a:off x="0" y="1419225"/>
            <a:ext cx="9144000" cy="0"/>
          </a:xfrm>
          <a:prstGeom prst="rect">
            <a:avLst/>
          </a:prstGeom>
          <a:noFill/>
          <a:ln w="9525">
            <a:noFill/>
            <a:miter lim="800000"/>
            <a:headEnd/>
            <a:tailEnd/>
          </a:ln>
        </p:spPr>
        <p:txBody>
          <a:bodyPr wrap="none" anchor="ctr">
            <a:spAutoFit/>
          </a:bodyPr>
          <a:lstStyle/>
          <a:p>
            <a:endParaRPr lang="zh-CN" altLang="en-US"/>
          </a:p>
        </p:txBody>
      </p:sp>
      <p:pic>
        <p:nvPicPr>
          <p:cNvPr id="31749" name="Picture 15"/>
          <p:cNvPicPr>
            <a:picLocks noChangeAspect="1" noChangeArrowheads="1"/>
          </p:cNvPicPr>
          <p:nvPr/>
        </p:nvPicPr>
        <p:blipFill>
          <a:blip r:embed="rId2" cstate="print"/>
          <a:srcRect/>
          <a:stretch>
            <a:fillRect/>
          </a:stretch>
        </p:blipFill>
        <p:spPr bwMode="auto">
          <a:xfrm>
            <a:off x="869950" y="612775"/>
            <a:ext cx="7488238" cy="5173663"/>
          </a:xfrm>
          <a:prstGeom prst="rect">
            <a:avLst/>
          </a:prstGeom>
          <a:noFill/>
          <a:ln w="9525">
            <a:noFill/>
            <a:miter lim="800000"/>
            <a:headEnd/>
            <a:tailEnd/>
          </a:ln>
        </p:spPr>
      </p:pic>
      <p:sp>
        <p:nvSpPr>
          <p:cNvPr id="31750" name="Rectangle 16"/>
          <p:cNvSpPr>
            <a:spLocks noChangeArrowheads="1"/>
          </p:cNvSpPr>
          <p:nvPr/>
        </p:nvSpPr>
        <p:spPr bwMode="auto">
          <a:xfrm>
            <a:off x="827088" y="5822950"/>
            <a:ext cx="7416800" cy="701675"/>
          </a:xfrm>
          <a:prstGeom prst="rect">
            <a:avLst/>
          </a:prstGeom>
          <a:noFill/>
          <a:ln w="9525">
            <a:noFill/>
            <a:miter lim="800000"/>
            <a:headEnd/>
            <a:tailEnd/>
          </a:ln>
        </p:spPr>
        <p:txBody>
          <a:bodyPr anchor="ctr">
            <a:spAutoFit/>
          </a:bodyPr>
          <a:lstStyle/>
          <a:p>
            <a:r>
              <a:rPr lang="zh-CN" altLang="th-TH" sz="2000" dirty="0">
                <a:solidFill>
                  <a:srgbClr val="558ED5"/>
                </a:solidFill>
                <a:latin typeface="楷体_GB2312" pitchFamily="49" charset="-122"/>
                <a:ea typeface="楷体_GB2312" pitchFamily="49" charset="-122"/>
              </a:rPr>
              <a:t>如图</a:t>
            </a:r>
            <a:r>
              <a:rPr lang="zh-CN" altLang="en-US" sz="2000" dirty="0">
                <a:solidFill>
                  <a:srgbClr val="558ED5"/>
                </a:solidFill>
                <a:latin typeface="楷体_GB2312" pitchFamily="49" charset="-122"/>
                <a:ea typeface="楷体_GB2312" pitchFamily="49" charset="-122"/>
              </a:rPr>
              <a:t>所示，</a:t>
            </a:r>
            <a:r>
              <a:rPr lang="th-TH" altLang="zh-CN" sz="2000" dirty="0">
                <a:solidFill>
                  <a:srgbClr val="558ED5"/>
                </a:solidFill>
                <a:latin typeface="Times New Roman" pitchFamily="18" charset="0"/>
              </a:rPr>
              <a:t>blast</a:t>
            </a:r>
            <a:r>
              <a:rPr lang="zh-CN" altLang="en-US" sz="2000" dirty="0">
                <a:solidFill>
                  <a:srgbClr val="558ED5"/>
                </a:solidFill>
                <a:latin typeface="楷体_GB2312" pitchFamily="49" charset="-122"/>
                <a:ea typeface="楷体_GB2312" pitchFamily="49" charset="-122"/>
              </a:rPr>
              <a:t>会把每一个比对作为一个输出，而</a:t>
            </a:r>
            <a:r>
              <a:rPr lang="th-TH" altLang="zh-CN" sz="2000" dirty="0">
                <a:solidFill>
                  <a:srgbClr val="558ED5"/>
                </a:solidFill>
                <a:latin typeface="Times New Roman" pitchFamily="18" charset="0"/>
              </a:rPr>
              <a:t>blat</a:t>
            </a:r>
            <a:r>
              <a:rPr lang="zh-CN" altLang="en-US" sz="2000" dirty="0">
                <a:solidFill>
                  <a:srgbClr val="558ED5"/>
                </a:solidFill>
                <a:latin typeface="楷体_GB2312" pitchFamily="49" charset="-122"/>
                <a:ea typeface="楷体_GB2312" pitchFamily="49" charset="-122"/>
              </a:rPr>
              <a:t>会把一些符合共线性关系的比对连接起来作为一个输出。</a:t>
            </a:r>
          </a:p>
        </p:txBody>
      </p:sp>
    </p:spTree>
    <p:extLst>
      <p:ext uri="{BB962C8B-B14F-4D97-AF65-F5344CB8AC3E}">
        <p14:creationId xmlns:p14="http://schemas.microsoft.com/office/powerpoint/2010/main" xmlns="" val="387991271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
          <p:cNvGrpSpPr>
            <a:grpSpLocks/>
          </p:cNvGrpSpPr>
          <p:nvPr/>
        </p:nvGrpSpPr>
        <p:grpSpPr bwMode="auto">
          <a:xfrm>
            <a:off x="971550" y="1268413"/>
            <a:ext cx="7543800" cy="3048000"/>
            <a:chOff x="0" y="0"/>
            <a:chExt cx="2644" cy="633"/>
          </a:xfrm>
        </p:grpSpPr>
        <p:sp>
          <p:nvSpPr>
            <p:cNvPr id="32773"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2774"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32771" name="Rectangle 6"/>
          <p:cNvSpPr>
            <a:spLocks noChangeArrowheads="1"/>
          </p:cNvSpPr>
          <p:nvPr/>
        </p:nvSpPr>
        <p:spPr bwMode="auto">
          <a:xfrm>
            <a:off x="774700" y="1124744"/>
            <a:ext cx="7740650" cy="5226050"/>
          </a:xfrm>
          <a:prstGeom prst="rect">
            <a:avLst/>
          </a:prstGeom>
          <a:noFill/>
          <a:ln w="9525">
            <a:noFill/>
            <a:miter lim="800000"/>
            <a:headEnd/>
            <a:tailEnd/>
          </a:ln>
        </p:spPr>
        <p:txBody>
          <a:bodyPr tIns="177744" bIns="0" anchor="ctr">
            <a:spAutoFit/>
          </a:bodyPr>
          <a:lstStyle/>
          <a:p>
            <a:pPr indent="266700">
              <a:buFont typeface="Wingdings" pitchFamily="2" charset="2"/>
              <a:buChar char="n"/>
            </a:pPr>
            <a:r>
              <a:rPr lang="zh-CN" altLang="en-US" sz="2400" dirty="0">
                <a:solidFill>
                  <a:schemeClr val="tx1"/>
                </a:solidFill>
                <a:latin typeface="楷体_GB2312" pitchFamily="49" charset="-122"/>
                <a:ea typeface="楷体_GB2312" pitchFamily="49" charset="-122"/>
              </a:rPr>
              <a:t>基本命令</a:t>
            </a:r>
          </a:p>
          <a:p>
            <a:pPr indent="266700"/>
            <a:r>
              <a:rPr lang="en-US" altLang="zh-CN" sz="2000" b="0" dirty="0">
                <a:solidFill>
                  <a:srgbClr val="0066FF"/>
                </a:solidFill>
                <a:latin typeface="Arial" pitchFamily="34" charset="0"/>
              </a:rPr>
              <a:t>blat database query [-</a:t>
            </a:r>
            <a:r>
              <a:rPr lang="zh-CN" altLang="en-US" sz="2000" b="0" dirty="0">
                <a:solidFill>
                  <a:srgbClr val="0066FF"/>
                </a:solidFill>
                <a:latin typeface="楷体_GB2312" pitchFamily="49" charset="-122"/>
                <a:ea typeface="楷体_GB2312" pitchFamily="49" charset="-122"/>
              </a:rPr>
              <a:t>参数</a:t>
            </a:r>
            <a:r>
              <a:rPr lang="th-TH" altLang="zh-CN" sz="2000" b="0" dirty="0">
                <a:solidFill>
                  <a:srgbClr val="0066FF"/>
                </a:solidFill>
                <a:latin typeface="Arial" pitchFamily="34" charset="0"/>
              </a:rPr>
              <a:t>] output</a:t>
            </a:r>
            <a:r>
              <a:rPr lang="en-US" altLang="zh-CN" sz="2000" b="0" dirty="0">
                <a:solidFill>
                  <a:srgbClr val="0066FF"/>
                </a:solidFill>
                <a:latin typeface="Arial" pitchFamily="34" charset="0"/>
              </a:rPr>
              <a:t> </a:t>
            </a:r>
            <a:endParaRPr lang="zh-CN" altLang="en-US" sz="2000" b="0" dirty="0">
              <a:solidFill>
                <a:srgbClr val="0066FF"/>
              </a:solidFill>
              <a:latin typeface="Arial" pitchFamily="34" charset="0"/>
              <a:cs typeface="Angsana New" pitchFamily="18" charset="-34"/>
            </a:endParaRPr>
          </a:p>
          <a:p>
            <a:pPr indent="266700">
              <a:buFont typeface="Wingdings" pitchFamily="2" charset="2"/>
              <a:buChar char="n"/>
            </a:pPr>
            <a:r>
              <a:rPr lang="zh-CN" altLang="en-US" sz="2400" dirty="0">
                <a:solidFill>
                  <a:schemeClr val="tx1"/>
                </a:solidFill>
                <a:latin typeface="楷体_GB2312" pitchFamily="49" charset="-122"/>
                <a:ea typeface="楷体_GB2312" pitchFamily="49" charset="-122"/>
              </a:rPr>
              <a:t>重要参数</a:t>
            </a:r>
          </a:p>
          <a:p>
            <a:pPr indent="266700"/>
            <a:r>
              <a:rPr lang="zh-CN" altLang="th-TH" sz="2000" b="0" dirty="0">
                <a:solidFill>
                  <a:schemeClr val="tx1"/>
                </a:solidFill>
                <a:latin typeface="Times New Roman" pitchFamily="18" charset="0"/>
                <a:cs typeface="Angsana New" pitchFamily="18" charset="-34"/>
              </a:rPr>
              <a:t>（</a:t>
            </a:r>
            <a:r>
              <a:rPr lang="en-US" altLang="zh-CN" sz="2000" b="0" dirty="0">
                <a:solidFill>
                  <a:schemeClr val="tx1"/>
                </a:solidFill>
                <a:latin typeface="Times New Roman" pitchFamily="18" charset="0"/>
                <a:cs typeface="Angsana New" pitchFamily="18" charset="-34"/>
              </a:rPr>
              <a:t>1</a:t>
            </a:r>
            <a:r>
              <a:rPr lang="zh-CN" altLang="th-TH" sz="2000" b="0" dirty="0">
                <a:solidFill>
                  <a:schemeClr val="tx1"/>
                </a:solidFill>
                <a:latin typeface="Times New Roman" pitchFamily="18" charset="0"/>
                <a:cs typeface="Angsana New" pitchFamily="18" charset="-34"/>
              </a:rPr>
              <a:t>）</a:t>
            </a:r>
            <a:r>
              <a:rPr lang="th-TH" altLang="zh-CN" sz="2000" b="0" dirty="0">
                <a:solidFill>
                  <a:srgbClr val="FF0000"/>
                </a:solidFill>
                <a:latin typeface="Times New Roman" pitchFamily="18" charset="0"/>
                <a:cs typeface="Angsana New" pitchFamily="18" charset="-34"/>
              </a:rPr>
              <a:t>-noHead</a:t>
            </a:r>
            <a:r>
              <a:rPr lang="zh-CN" altLang="en-US" sz="2000" b="0" dirty="0">
                <a:solidFill>
                  <a:schemeClr val="tx1"/>
                </a:solidFill>
                <a:latin typeface="楷体_GB2312" pitchFamily="49" charset="-122"/>
                <a:ea typeface="楷体_GB2312" pitchFamily="49" charset="-122"/>
              </a:rPr>
              <a:t>参数：</a:t>
            </a:r>
            <a:endParaRPr lang="zh-CN" altLang="th-TH" sz="2000" b="0" dirty="0">
              <a:solidFill>
                <a:schemeClr val="tx1"/>
              </a:solidFill>
              <a:latin typeface="楷体_GB2312" pitchFamily="49" charset="-122"/>
              <a:ea typeface="楷体_GB2312" pitchFamily="49" charset="-122"/>
            </a:endParaRPr>
          </a:p>
          <a:p>
            <a:pPr indent="266700"/>
            <a:r>
              <a:rPr lang="zh-CN" altLang="th-TH" sz="2000" b="0" dirty="0">
                <a:solidFill>
                  <a:schemeClr val="tx1"/>
                </a:solidFill>
                <a:latin typeface="楷体_GB2312" pitchFamily="49" charset="-122"/>
                <a:ea typeface="楷体_GB2312" pitchFamily="49" charset="-122"/>
              </a:rPr>
              <a:t>由于输出文件开头列出的每一列的信息在做大规模处理的时候很不方便，所以可以用这个参数把</a:t>
            </a:r>
            <a:r>
              <a:rPr lang="th-TH" altLang="zh-CN" sz="2000" b="0" dirty="0">
                <a:solidFill>
                  <a:schemeClr val="tx1"/>
                </a:solidFill>
                <a:latin typeface="Times New Roman" pitchFamily="18" charset="0"/>
              </a:rPr>
              <a:t>psl</a:t>
            </a:r>
            <a:r>
              <a:rPr lang="zh-CN" altLang="en-US" sz="2000" b="0" dirty="0">
                <a:solidFill>
                  <a:schemeClr val="tx1"/>
                </a:solidFill>
                <a:latin typeface="楷体_GB2312" pitchFamily="49" charset="-122"/>
                <a:ea typeface="楷体_GB2312" pitchFamily="49" charset="-122"/>
              </a:rPr>
              <a:t>格式里面冗长的头信息去掉，保留了干净的列表，便于后续程序的处理。 </a:t>
            </a:r>
          </a:p>
          <a:p>
            <a:pPr indent="266700"/>
            <a:r>
              <a:rPr lang="zh-CN" altLang="th-TH" sz="2000" b="0" dirty="0">
                <a:solidFill>
                  <a:schemeClr val="tx1"/>
                </a:solidFill>
                <a:latin typeface="Times New Roman" pitchFamily="18" charset="0"/>
              </a:rPr>
              <a:t>（</a:t>
            </a:r>
            <a:r>
              <a:rPr lang="en-US" altLang="zh-CN" sz="2000" b="0" dirty="0">
                <a:solidFill>
                  <a:schemeClr val="tx1"/>
                </a:solidFill>
                <a:latin typeface="Times New Roman" pitchFamily="18" charset="0"/>
                <a:cs typeface="Angsana New" pitchFamily="18" charset="-34"/>
              </a:rPr>
              <a:t>2</a:t>
            </a:r>
            <a:r>
              <a:rPr lang="zh-CN" altLang="th-TH" sz="2000" b="0" dirty="0">
                <a:solidFill>
                  <a:schemeClr val="tx1"/>
                </a:solidFill>
                <a:latin typeface="Times New Roman" pitchFamily="18" charset="0"/>
              </a:rPr>
              <a:t>）</a:t>
            </a:r>
            <a:r>
              <a:rPr lang="th-TH" altLang="zh-CN" sz="2000" b="0" dirty="0">
                <a:solidFill>
                  <a:srgbClr val="FF0000"/>
                </a:solidFill>
                <a:latin typeface="Times New Roman" pitchFamily="18" charset="0"/>
                <a:cs typeface="Angsana New" pitchFamily="18" charset="-34"/>
              </a:rPr>
              <a:t>-out</a:t>
            </a:r>
            <a:r>
              <a:rPr lang="zh-CN" altLang="en-US" sz="2000" b="0" dirty="0">
                <a:solidFill>
                  <a:schemeClr val="tx1"/>
                </a:solidFill>
                <a:latin typeface="楷体_GB2312" pitchFamily="49" charset="-122"/>
                <a:ea typeface="楷体_GB2312" pitchFamily="49" charset="-122"/>
              </a:rPr>
              <a:t>参数：</a:t>
            </a:r>
            <a:endParaRPr lang="zh-CN" altLang="th-TH" sz="2000" b="0" dirty="0">
              <a:solidFill>
                <a:schemeClr val="tx1"/>
              </a:solidFill>
              <a:latin typeface="楷体_GB2312" pitchFamily="49" charset="-122"/>
              <a:ea typeface="楷体_GB2312" pitchFamily="49" charset="-122"/>
            </a:endParaRPr>
          </a:p>
          <a:p>
            <a:pPr indent="266700"/>
            <a:r>
              <a:rPr lang="zh-CN" altLang="th-TH" sz="2000" b="0" dirty="0">
                <a:solidFill>
                  <a:schemeClr val="tx1"/>
                </a:solidFill>
                <a:latin typeface="楷体_GB2312" pitchFamily="49" charset="-122"/>
                <a:ea typeface="楷体_GB2312" pitchFamily="49" charset="-122"/>
              </a:rPr>
              <a:t>除了</a:t>
            </a:r>
            <a:r>
              <a:rPr lang="th-TH" altLang="zh-CN" sz="2000" b="0" dirty="0">
                <a:solidFill>
                  <a:schemeClr val="tx1"/>
                </a:solidFill>
                <a:latin typeface="Times New Roman" pitchFamily="18" charset="0"/>
              </a:rPr>
              <a:t>psl</a:t>
            </a:r>
            <a:r>
              <a:rPr lang="zh-CN" altLang="en-US" sz="2000" b="0" dirty="0">
                <a:solidFill>
                  <a:schemeClr val="tx1"/>
                </a:solidFill>
                <a:latin typeface="楷体_GB2312" pitchFamily="49" charset="-122"/>
                <a:ea typeface="楷体_GB2312" pitchFamily="49" charset="-122"/>
              </a:rPr>
              <a:t>格式，</a:t>
            </a:r>
            <a:r>
              <a:rPr lang="th-TH" altLang="zh-CN" sz="2000" b="0" dirty="0">
                <a:solidFill>
                  <a:schemeClr val="tx1"/>
                </a:solidFill>
                <a:latin typeface="Times New Roman" pitchFamily="18" charset="0"/>
              </a:rPr>
              <a:t>blat</a:t>
            </a:r>
            <a:r>
              <a:rPr lang="zh-CN" altLang="en-US" sz="2000" b="0" dirty="0">
                <a:solidFill>
                  <a:schemeClr val="tx1"/>
                </a:solidFill>
                <a:latin typeface="楷体_GB2312" pitchFamily="49" charset="-122"/>
                <a:ea typeface="楷体_GB2312" pitchFamily="49" charset="-122"/>
              </a:rPr>
              <a:t>还能通过添加参数</a:t>
            </a:r>
            <a:r>
              <a:rPr lang="th-TH" altLang="zh-CN" sz="2000" b="0" dirty="0">
                <a:solidFill>
                  <a:schemeClr val="tx1"/>
                </a:solidFill>
                <a:latin typeface="Times New Roman" pitchFamily="18" charset="0"/>
              </a:rPr>
              <a:t>"-out=type"</a:t>
            </a:r>
            <a:r>
              <a:rPr lang="zh-CN" altLang="en-US" sz="2000" b="0" dirty="0">
                <a:solidFill>
                  <a:schemeClr val="tx1"/>
                </a:solidFill>
                <a:latin typeface="楷体_GB2312" pitchFamily="49" charset="-122"/>
                <a:ea typeface="楷体_GB2312" pitchFamily="49" charset="-122"/>
              </a:rPr>
              <a:t>输出其他格式的结果。</a:t>
            </a:r>
            <a:r>
              <a:rPr lang="th-TH" altLang="zh-CN" sz="2000" b="0" dirty="0">
                <a:solidFill>
                  <a:schemeClr val="tx1"/>
                </a:solidFill>
                <a:latin typeface="Times New Roman" pitchFamily="18" charset="0"/>
              </a:rPr>
              <a:t>Blat</a:t>
            </a:r>
            <a:r>
              <a:rPr lang="zh-CN" altLang="en-US" sz="2000" b="0" dirty="0">
                <a:solidFill>
                  <a:schemeClr val="tx1"/>
                </a:solidFill>
                <a:latin typeface="楷体_GB2312" pitchFamily="49" charset="-122"/>
                <a:ea typeface="楷体_GB2312" pitchFamily="49" charset="-122"/>
              </a:rPr>
              <a:t>提供了以下</a:t>
            </a:r>
            <a:r>
              <a:rPr lang="th-TH" altLang="zh-CN" sz="2000" b="0" dirty="0">
                <a:solidFill>
                  <a:schemeClr val="tx1"/>
                </a:solidFill>
                <a:latin typeface="Times New Roman" pitchFamily="18" charset="0"/>
              </a:rPr>
              <a:t>6</a:t>
            </a:r>
            <a:r>
              <a:rPr lang="zh-CN" altLang="en-US" sz="2000" b="0" dirty="0">
                <a:solidFill>
                  <a:schemeClr val="tx1"/>
                </a:solidFill>
                <a:latin typeface="楷体_GB2312" pitchFamily="49" charset="-122"/>
                <a:ea typeface="楷体_GB2312" pitchFamily="49" charset="-122"/>
              </a:rPr>
              <a:t>种格式的输出：</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rPr>
              <a:t>-out=psl		</a:t>
            </a:r>
            <a:r>
              <a:rPr lang="zh-CN" altLang="en-US" sz="2000" b="0" dirty="0">
                <a:solidFill>
                  <a:schemeClr val="tx1"/>
                </a:solidFill>
                <a:latin typeface="楷体_GB2312" pitchFamily="49" charset="-122"/>
                <a:ea typeface="楷体_GB2312" pitchFamily="49" charset="-122"/>
              </a:rPr>
              <a:t>默认格式</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rPr>
              <a:t>-out=pslx	</a:t>
            </a:r>
            <a:r>
              <a:rPr lang="zh-CN" altLang="en-US" sz="2000" b="0" dirty="0">
                <a:solidFill>
                  <a:schemeClr val="tx1"/>
                </a:solidFill>
                <a:latin typeface="楷体_GB2312" pitchFamily="49" charset="-122"/>
                <a:ea typeface="楷体_GB2312" pitchFamily="49" charset="-122"/>
              </a:rPr>
              <a:t>在</a:t>
            </a:r>
            <a:r>
              <a:rPr lang="th-TH" altLang="zh-CN" sz="2000" b="0" dirty="0">
                <a:solidFill>
                  <a:schemeClr val="tx1"/>
                </a:solidFill>
                <a:latin typeface="Times New Roman" pitchFamily="18" charset="0"/>
              </a:rPr>
              <a:t>psl</a:t>
            </a:r>
            <a:r>
              <a:rPr lang="zh-CN" altLang="en-US" sz="2000" b="0" dirty="0">
                <a:solidFill>
                  <a:schemeClr val="tx1"/>
                </a:solidFill>
                <a:latin typeface="楷体_GB2312" pitchFamily="49" charset="-122"/>
                <a:ea typeface="楷体_GB2312" pitchFamily="49" charset="-122"/>
              </a:rPr>
              <a:t>的结果后面添加了每一个</a:t>
            </a:r>
            <a:r>
              <a:rPr lang="th-TH" altLang="zh-CN" sz="2000" b="0" dirty="0">
                <a:solidFill>
                  <a:schemeClr val="tx1"/>
                </a:solidFill>
                <a:latin typeface="Times New Roman" pitchFamily="18" charset="0"/>
              </a:rPr>
              <a:t>block</a:t>
            </a:r>
            <a:r>
              <a:rPr lang="zh-CN" altLang="en-US" sz="2000" b="0" dirty="0">
                <a:solidFill>
                  <a:schemeClr val="tx1"/>
                </a:solidFill>
                <a:latin typeface="楷体_GB2312" pitchFamily="49" charset="-122"/>
                <a:ea typeface="楷体_GB2312" pitchFamily="49" charset="-122"/>
              </a:rPr>
              <a:t>的序列</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rPr>
              <a:t>-out=axt	</a:t>
            </a:r>
            <a:r>
              <a:rPr lang="en-US" altLang="zh-CN" sz="2000" b="0" dirty="0" err="1">
                <a:solidFill>
                  <a:schemeClr val="tx1"/>
                </a:solidFill>
                <a:latin typeface="Times New Roman" pitchFamily="18" charset="0"/>
              </a:rPr>
              <a:t>blastz</a:t>
            </a:r>
            <a:r>
              <a:rPr lang="zh-CN" altLang="en-US" sz="2000" b="0" dirty="0">
                <a:solidFill>
                  <a:schemeClr val="tx1"/>
                </a:solidFill>
                <a:latin typeface="楷体_GB2312" pitchFamily="49" charset="-122"/>
                <a:ea typeface="楷体_GB2312" pitchFamily="49" charset="-122"/>
              </a:rPr>
              <a:t>关联的</a:t>
            </a:r>
            <a:r>
              <a:rPr lang="th-TH" altLang="zh-CN" sz="2000" b="0" dirty="0">
                <a:solidFill>
                  <a:schemeClr val="tx1"/>
                </a:solidFill>
                <a:latin typeface="Times New Roman" pitchFamily="18" charset="0"/>
              </a:rPr>
              <a:t>axt</a:t>
            </a:r>
            <a:r>
              <a:rPr lang="zh-CN" altLang="en-US" sz="2000" b="0" dirty="0">
                <a:solidFill>
                  <a:schemeClr val="tx1"/>
                </a:solidFill>
                <a:latin typeface="楷体_GB2312" pitchFamily="49" charset="-122"/>
                <a:ea typeface="楷体_GB2312" pitchFamily="49" charset="-122"/>
              </a:rPr>
              <a:t>格式</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rPr>
              <a:t>-out=maf	</a:t>
            </a:r>
            <a:r>
              <a:rPr lang="en-US" altLang="zh-CN" sz="2000" b="0" dirty="0" err="1">
                <a:solidFill>
                  <a:schemeClr val="tx1"/>
                </a:solidFill>
                <a:latin typeface="Times New Roman" pitchFamily="18" charset="0"/>
              </a:rPr>
              <a:t>multiz</a:t>
            </a:r>
            <a:r>
              <a:rPr lang="zh-CN" altLang="en-US" sz="2000" b="0" dirty="0">
                <a:solidFill>
                  <a:schemeClr val="tx1"/>
                </a:solidFill>
                <a:latin typeface="楷体_GB2312" pitchFamily="49" charset="-122"/>
                <a:ea typeface="楷体_GB2312" pitchFamily="49" charset="-122"/>
              </a:rPr>
              <a:t>关联的</a:t>
            </a:r>
            <a:r>
              <a:rPr lang="th-TH" altLang="zh-CN" sz="2000" b="0" dirty="0">
                <a:solidFill>
                  <a:schemeClr val="tx1"/>
                </a:solidFill>
                <a:latin typeface="Times New Roman" pitchFamily="18" charset="0"/>
              </a:rPr>
              <a:t>maf</a:t>
            </a:r>
            <a:r>
              <a:rPr lang="zh-CN" altLang="en-US" sz="2000" b="0" dirty="0">
                <a:solidFill>
                  <a:schemeClr val="tx1"/>
                </a:solidFill>
                <a:latin typeface="楷体_GB2312" pitchFamily="49" charset="-122"/>
                <a:ea typeface="楷体_GB2312" pitchFamily="49" charset="-122"/>
              </a:rPr>
              <a:t>格式</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rPr>
              <a:t>-out=wublast	</a:t>
            </a:r>
            <a:r>
              <a:rPr lang="zh-CN" altLang="en-US" sz="2000" b="0" dirty="0">
                <a:solidFill>
                  <a:schemeClr val="tx1"/>
                </a:solidFill>
                <a:latin typeface="楷体_GB2312" pitchFamily="49" charset="-122"/>
                <a:ea typeface="楷体_GB2312" pitchFamily="49" charset="-122"/>
              </a:rPr>
              <a:t>类似</a:t>
            </a:r>
            <a:r>
              <a:rPr lang="th-TH" altLang="zh-CN" sz="2000" b="0" dirty="0">
                <a:solidFill>
                  <a:schemeClr val="tx1"/>
                </a:solidFill>
                <a:latin typeface="Times New Roman" pitchFamily="18" charset="0"/>
              </a:rPr>
              <a:t>wublast</a:t>
            </a:r>
            <a:r>
              <a:rPr lang="zh-CN" altLang="en-US" sz="2000" b="0" dirty="0">
                <a:solidFill>
                  <a:schemeClr val="tx1"/>
                </a:solidFill>
                <a:latin typeface="楷体_GB2312" pitchFamily="49" charset="-122"/>
                <a:ea typeface="楷体_GB2312" pitchFamily="49" charset="-122"/>
              </a:rPr>
              <a:t>的输出格式</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rPr>
              <a:t>-out=blast	</a:t>
            </a:r>
            <a:r>
              <a:rPr lang="zh-CN" altLang="en-US" sz="2000" b="0" dirty="0">
                <a:solidFill>
                  <a:schemeClr val="tx1"/>
                </a:solidFill>
                <a:latin typeface="楷体_GB2312" pitchFamily="49" charset="-122"/>
                <a:ea typeface="楷体_GB2312" pitchFamily="49" charset="-122"/>
              </a:rPr>
              <a:t>类似</a:t>
            </a:r>
            <a:r>
              <a:rPr lang="th-TH" altLang="zh-CN" sz="2000" b="0" dirty="0">
                <a:solidFill>
                  <a:schemeClr val="tx1"/>
                </a:solidFill>
                <a:latin typeface="Times New Roman" pitchFamily="18" charset="0"/>
              </a:rPr>
              <a:t>blast</a:t>
            </a:r>
            <a:r>
              <a:rPr lang="zh-CN" altLang="en-US" sz="2000" b="0" dirty="0">
                <a:solidFill>
                  <a:schemeClr val="tx1"/>
                </a:solidFill>
                <a:latin typeface="楷体_GB2312" pitchFamily="49" charset="-122"/>
                <a:ea typeface="楷体_GB2312" pitchFamily="49" charset="-122"/>
              </a:rPr>
              <a:t>的输出格式</a:t>
            </a:r>
          </a:p>
        </p:txBody>
      </p:sp>
      <p:sp>
        <p:nvSpPr>
          <p:cNvPr id="7" name="矩形 6"/>
          <p:cNvSpPr/>
          <p:nvPr/>
        </p:nvSpPr>
        <p:spPr>
          <a:xfrm>
            <a:off x="683568" y="6368257"/>
            <a:ext cx="7200800" cy="677108"/>
          </a:xfrm>
          <a:prstGeom prst="rect">
            <a:avLst/>
          </a:prstGeom>
        </p:spPr>
        <p:txBody>
          <a:bodyPr wrap="square">
            <a:spAutoFit/>
          </a:bodyPr>
          <a:lstStyle/>
          <a:p>
            <a:r>
              <a:rPr lang="en-US" altLang="zh-CN" sz="2000" dirty="0">
                <a:latin typeface="Times New Roman" pitchFamily="18" charset="0"/>
                <a:cs typeface="Times New Roman" pitchFamily="18" charset="0"/>
                <a:hlinkClick r:id="rId2"/>
              </a:rPr>
              <a:t>ftp://hgdownload.cse.ucsc.edu/admin/exe/linux.x86_64/blat</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xmlns="" val="21244971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971550" y="1268413"/>
            <a:ext cx="7543800" cy="3048000"/>
            <a:chOff x="0" y="0"/>
            <a:chExt cx="2644" cy="633"/>
          </a:xfrm>
        </p:grpSpPr>
        <p:sp>
          <p:nvSpPr>
            <p:cNvPr id="33797"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3798"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33795" name="Rectangle 6"/>
          <p:cNvSpPr>
            <a:spLocks noChangeArrowheads="1"/>
          </p:cNvSpPr>
          <p:nvPr/>
        </p:nvSpPr>
        <p:spPr bwMode="auto">
          <a:xfrm>
            <a:off x="642910" y="857232"/>
            <a:ext cx="7848600" cy="5359400"/>
          </a:xfrm>
          <a:prstGeom prst="rect">
            <a:avLst/>
          </a:prstGeom>
          <a:noFill/>
          <a:ln w="9525">
            <a:noFill/>
            <a:miter lim="800000"/>
            <a:headEnd/>
            <a:tailEnd/>
          </a:ln>
        </p:spPr>
        <p:txBody>
          <a:bodyPr tIns="177744" bIns="0" anchor="ctr">
            <a:spAutoFit/>
          </a:bodyPr>
          <a:lstStyle/>
          <a:p>
            <a:pPr indent="266700">
              <a:buFont typeface="Wingdings" pitchFamily="2" charset="2"/>
              <a:buNone/>
            </a:pPr>
            <a:r>
              <a:rPr lang="zh-CN" altLang="th-TH" sz="2000" b="0" dirty="0">
                <a:solidFill>
                  <a:schemeClr val="tx1"/>
                </a:solidFill>
                <a:latin typeface="Times New Roman" pitchFamily="18" charset="0"/>
              </a:rPr>
              <a:t>（</a:t>
            </a:r>
            <a:r>
              <a:rPr lang="en-US" altLang="zh-CN" sz="2000" b="0" dirty="0">
                <a:solidFill>
                  <a:schemeClr val="tx1"/>
                </a:solidFill>
                <a:latin typeface="Times New Roman" pitchFamily="18" charset="0"/>
              </a:rPr>
              <a:t>3</a:t>
            </a:r>
            <a:r>
              <a:rPr lang="zh-CN" altLang="th-TH" sz="2000" b="0" dirty="0">
                <a:solidFill>
                  <a:schemeClr val="tx1"/>
                </a:solidFill>
                <a:latin typeface="Times New Roman" pitchFamily="18" charset="0"/>
              </a:rPr>
              <a:t>）</a:t>
            </a:r>
            <a:r>
              <a:rPr lang="zh-CN" altLang="th-TH" sz="2000" dirty="0">
                <a:solidFill>
                  <a:schemeClr val="tx1"/>
                </a:solidFill>
                <a:latin typeface="Times New Roman" pitchFamily="18" charset="0"/>
              </a:rPr>
              <a:t> </a:t>
            </a:r>
            <a:r>
              <a:rPr lang="th-TH" altLang="zh-CN" sz="2000" dirty="0">
                <a:solidFill>
                  <a:srgbClr val="FF0000"/>
                </a:solidFill>
                <a:latin typeface="Times New Roman" pitchFamily="18" charset="0"/>
                <a:cs typeface="Angsana New" pitchFamily="18" charset="-34"/>
              </a:rPr>
              <a:t>-t</a:t>
            </a:r>
            <a:r>
              <a:rPr lang="zh-CN" altLang="en-US" sz="2000" dirty="0">
                <a:solidFill>
                  <a:schemeClr val="tx1"/>
                </a:solidFill>
                <a:latin typeface="Times New Roman" pitchFamily="18" charset="0"/>
                <a:cs typeface="Angsana New" pitchFamily="18" charset="-34"/>
              </a:rPr>
              <a:t>、</a:t>
            </a:r>
            <a:r>
              <a:rPr lang="th-TH" altLang="zh-CN" sz="2000" dirty="0">
                <a:solidFill>
                  <a:srgbClr val="FF0000"/>
                </a:solidFill>
                <a:latin typeface="Times New Roman" pitchFamily="18" charset="0"/>
                <a:cs typeface="Angsana New" pitchFamily="18" charset="-34"/>
              </a:rPr>
              <a:t>-q</a:t>
            </a:r>
            <a:r>
              <a:rPr lang="zh-CN" altLang="en-US" sz="2000" dirty="0">
                <a:solidFill>
                  <a:schemeClr val="tx1"/>
                </a:solidFill>
                <a:latin typeface="Times New Roman" pitchFamily="18" charset="0"/>
              </a:rPr>
              <a:t>、</a:t>
            </a:r>
            <a:r>
              <a:rPr lang="th-TH" altLang="zh-CN" sz="2000" dirty="0">
                <a:solidFill>
                  <a:srgbClr val="FF0000"/>
                </a:solidFill>
                <a:latin typeface="Times New Roman" pitchFamily="18" charset="0"/>
                <a:cs typeface="Angsana New" pitchFamily="18" charset="-34"/>
              </a:rPr>
              <a:t>-prot</a:t>
            </a:r>
            <a:r>
              <a:rPr lang="zh-CN" altLang="en-US" sz="2000" dirty="0">
                <a:solidFill>
                  <a:schemeClr val="tx1"/>
                </a:solidFill>
                <a:latin typeface="楷体_GB2312" pitchFamily="49" charset="-122"/>
                <a:ea typeface="楷体_GB2312" pitchFamily="49" charset="-122"/>
              </a:rPr>
              <a:t>参数：</a:t>
            </a:r>
            <a:r>
              <a:rPr lang="zh-CN" altLang="th-TH" sz="2000" b="0" dirty="0">
                <a:solidFill>
                  <a:schemeClr val="tx1"/>
                </a:solidFill>
                <a:latin typeface="楷体_GB2312" pitchFamily="49" charset="-122"/>
                <a:ea typeface="楷体_GB2312" pitchFamily="49" charset="-122"/>
              </a:rPr>
              <a:t>定义序列类型和比对类型。</a:t>
            </a:r>
            <a:endParaRPr lang="zh-CN" altLang="th-TH" sz="2000" dirty="0">
              <a:solidFill>
                <a:schemeClr val="tx1"/>
              </a:solidFill>
              <a:latin typeface="楷体_GB2312" pitchFamily="49" charset="-122"/>
              <a:ea typeface="楷体_GB2312" pitchFamily="49" charset="-122"/>
            </a:endParaRPr>
          </a:p>
          <a:p>
            <a:pPr indent="266700"/>
            <a:r>
              <a:rPr lang="th-TH" altLang="zh-CN" sz="2000" dirty="0">
                <a:solidFill>
                  <a:schemeClr val="tx1"/>
                </a:solidFill>
                <a:latin typeface="Times New Roman" pitchFamily="18" charset="0"/>
                <a:cs typeface="Angsana New" pitchFamily="18" charset="-34"/>
              </a:rPr>
              <a:t>"-t=type"</a:t>
            </a:r>
            <a:r>
              <a:rPr lang="zh-CN" altLang="en-US" sz="2000" dirty="0">
                <a:solidFill>
                  <a:schemeClr val="tx1"/>
                </a:solidFill>
                <a:latin typeface="楷体_GB2312" pitchFamily="49" charset="-122"/>
                <a:ea typeface="楷体_GB2312" pitchFamily="49" charset="-122"/>
              </a:rPr>
              <a:t>定义</a:t>
            </a:r>
            <a:r>
              <a:rPr lang="th-TH" altLang="zh-CN" sz="2000" dirty="0">
                <a:solidFill>
                  <a:schemeClr val="tx1"/>
                </a:solidFill>
                <a:latin typeface="Times New Roman" pitchFamily="18" charset="0"/>
                <a:cs typeface="Angsana New" pitchFamily="18" charset="-34"/>
              </a:rPr>
              <a:t>database</a:t>
            </a:r>
            <a:r>
              <a:rPr lang="zh-CN" altLang="en-US" sz="2000" dirty="0">
                <a:solidFill>
                  <a:schemeClr val="tx1"/>
                </a:solidFill>
                <a:latin typeface="楷体_GB2312" pitchFamily="49" charset="-122"/>
                <a:ea typeface="楷体_GB2312" pitchFamily="49" charset="-122"/>
              </a:rPr>
              <a:t>的类型：</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-t=dna	</a:t>
            </a:r>
            <a:r>
              <a:rPr lang="zh-CN" altLang="en-US" sz="2000" b="0" dirty="0">
                <a:solidFill>
                  <a:schemeClr val="tx1"/>
                </a:solidFill>
                <a:latin typeface="楷体_GB2312" pitchFamily="49" charset="-122"/>
                <a:ea typeface="楷体_GB2312" pitchFamily="49" charset="-122"/>
              </a:rPr>
              <a:t>默认值，</a:t>
            </a:r>
            <a:r>
              <a:rPr lang="th-TH" altLang="zh-CN" sz="2000" b="0" dirty="0">
                <a:solidFill>
                  <a:schemeClr val="tx1"/>
                </a:solidFill>
                <a:latin typeface="Times New Roman" pitchFamily="18" charset="0"/>
                <a:cs typeface="Angsana New" pitchFamily="18" charset="-34"/>
              </a:rPr>
              <a:t>database</a:t>
            </a:r>
            <a:r>
              <a:rPr lang="zh-CN" altLang="en-US" sz="2000" b="0" dirty="0">
                <a:solidFill>
                  <a:schemeClr val="tx1"/>
                </a:solidFill>
                <a:latin typeface="楷体_GB2312" pitchFamily="49" charset="-122"/>
                <a:ea typeface="楷体_GB2312" pitchFamily="49" charset="-122"/>
              </a:rPr>
              <a:t>序列为</a:t>
            </a:r>
            <a:r>
              <a:rPr lang="th-TH" altLang="zh-CN" sz="2000" b="0" dirty="0">
                <a:solidFill>
                  <a:schemeClr val="tx1"/>
                </a:solidFill>
                <a:latin typeface="Times New Roman" pitchFamily="18" charset="0"/>
                <a:cs typeface="Angsana New" pitchFamily="18" charset="-34"/>
              </a:rPr>
              <a:t>DNA</a:t>
            </a:r>
            <a:r>
              <a:rPr lang="zh-CN" altLang="en-US" sz="2000" b="0" dirty="0">
                <a:solidFill>
                  <a:schemeClr val="tx1"/>
                </a:solidFill>
                <a:latin typeface="楷体_GB2312" pitchFamily="49" charset="-122"/>
                <a:ea typeface="楷体_GB2312" pitchFamily="49" charset="-122"/>
              </a:rPr>
              <a:t>序列</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-t=prot	</a:t>
            </a:r>
            <a:r>
              <a:rPr lang="en-US" altLang="zh-CN" sz="2000" b="0" dirty="0">
                <a:solidFill>
                  <a:schemeClr val="tx1"/>
                </a:solidFill>
                <a:latin typeface="Times New Roman" pitchFamily="18" charset="0"/>
              </a:rPr>
              <a:t>database</a:t>
            </a:r>
            <a:r>
              <a:rPr lang="zh-CN" altLang="en-US" sz="2000" b="0" dirty="0">
                <a:solidFill>
                  <a:schemeClr val="tx1"/>
                </a:solidFill>
                <a:latin typeface="楷体_GB2312" pitchFamily="49" charset="-122"/>
                <a:ea typeface="楷体_GB2312" pitchFamily="49" charset="-122"/>
              </a:rPr>
              <a:t>序列为蛋白序列</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-t=dnax	</a:t>
            </a:r>
            <a:r>
              <a:rPr lang="en-US" altLang="zh-CN" sz="2000" b="0" dirty="0">
                <a:solidFill>
                  <a:schemeClr val="tx1"/>
                </a:solidFill>
                <a:latin typeface="Times New Roman" pitchFamily="18" charset="0"/>
              </a:rPr>
              <a:t>database</a:t>
            </a:r>
            <a:r>
              <a:rPr lang="zh-CN" altLang="en-US" sz="2000" b="0" dirty="0">
                <a:solidFill>
                  <a:schemeClr val="tx1"/>
                </a:solidFill>
                <a:latin typeface="楷体_GB2312" pitchFamily="49" charset="-122"/>
                <a:ea typeface="楷体_GB2312" pitchFamily="49" charset="-122"/>
              </a:rPr>
              <a:t>为</a:t>
            </a:r>
            <a:r>
              <a:rPr lang="th-TH" altLang="zh-CN" sz="2000" b="0" dirty="0">
                <a:solidFill>
                  <a:schemeClr val="tx1"/>
                </a:solidFill>
                <a:latin typeface="Times New Roman" pitchFamily="18" charset="0"/>
                <a:cs typeface="Angsana New" pitchFamily="18" charset="-34"/>
              </a:rPr>
              <a:t>DNA</a:t>
            </a:r>
            <a:r>
              <a:rPr lang="zh-CN" altLang="en-US" sz="2000" b="0" dirty="0">
                <a:solidFill>
                  <a:schemeClr val="tx1"/>
                </a:solidFill>
                <a:latin typeface="楷体_GB2312" pitchFamily="49" charset="-122"/>
                <a:ea typeface="楷体_GB2312" pitchFamily="49" charset="-122"/>
              </a:rPr>
              <a:t>序列但是要翻译成</a:t>
            </a:r>
            <a:r>
              <a:rPr lang="th-TH" altLang="zh-CN" sz="2000" b="0" dirty="0">
                <a:solidFill>
                  <a:schemeClr val="tx1"/>
                </a:solidFill>
                <a:latin typeface="Times New Roman" pitchFamily="18" charset="0"/>
                <a:cs typeface="Angsana New" pitchFamily="18" charset="-34"/>
              </a:rPr>
              <a:t>6</a:t>
            </a:r>
            <a:r>
              <a:rPr lang="zh-CN" altLang="en-US" sz="2000" b="0" dirty="0">
                <a:solidFill>
                  <a:schemeClr val="tx1"/>
                </a:solidFill>
                <a:latin typeface="楷体_GB2312" pitchFamily="49" charset="-122"/>
                <a:ea typeface="楷体_GB2312" pitchFamily="49" charset="-122"/>
              </a:rPr>
              <a:t>种蛋白序列比对</a:t>
            </a:r>
            <a:endParaRPr lang="zh-CN" altLang="th-TH" sz="2000" b="0" dirty="0">
              <a:solidFill>
                <a:schemeClr val="tx1"/>
              </a:solidFill>
              <a:latin typeface="楷体_GB2312" pitchFamily="49" charset="-122"/>
              <a:ea typeface="楷体_GB2312" pitchFamily="49" charset="-122"/>
            </a:endParaRPr>
          </a:p>
          <a:p>
            <a:pPr indent="266700"/>
            <a:r>
              <a:rPr lang="th-TH" altLang="zh-CN" sz="2000" dirty="0">
                <a:solidFill>
                  <a:schemeClr val="tx1"/>
                </a:solidFill>
                <a:latin typeface="Times New Roman" pitchFamily="18" charset="0"/>
                <a:cs typeface="Angsana New" pitchFamily="18" charset="-34"/>
              </a:rPr>
              <a:t>"-q=type"</a:t>
            </a:r>
            <a:r>
              <a:rPr lang="zh-CN" altLang="en-US" sz="2000" dirty="0">
                <a:solidFill>
                  <a:schemeClr val="tx1"/>
                </a:solidFill>
                <a:latin typeface="楷体_GB2312" pitchFamily="49" charset="-122"/>
                <a:ea typeface="楷体_GB2312" pitchFamily="49" charset="-122"/>
              </a:rPr>
              <a:t>定义</a:t>
            </a:r>
            <a:r>
              <a:rPr lang="th-TH" altLang="zh-CN" sz="2000" dirty="0">
                <a:solidFill>
                  <a:schemeClr val="tx1"/>
                </a:solidFill>
                <a:latin typeface="Times New Roman" pitchFamily="18" charset="0"/>
                <a:cs typeface="Angsana New" pitchFamily="18" charset="-34"/>
              </a:rPr>
              <a:t>query</a:t>
            </a:r>
            <a:r>
              <a:rPr lang="zh-CN" altLang="en-US" sz="2000" dirty="0">
                <a:solidFill>
                  <a:schemeClr val="tx1"/>
                </a:solidFill>
                <a:latin typeface="楷体_GB2312" pitchFamily="49" charset="-122"/>
                <a:ea typeface="楷体_GB2312" pitchFamily="49" charset="-122"/>
              </a:rPr>
              <a:t>的类型：</a:t>
            </a:r>
            <a:endParaRPr lang="zh-CN" altLang="th-TH" sz="200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-q=dna	</a:t>
            </a:r>
            <a:r>
              <a:rPr lang="zh-CN" altLang="en-US" sz="2000" b="0" dirty="0">
                <a:solidFill>
                  <a:schemeClr val="tx1"/>
                </a:solidFill>
                <a:latin typeface="楷体_GB2312" pitchFamily="49" charset="-122"/>
                <a:ea typeface="楷体_GB2312" pitchFamily="49" charset="-122"/>
              </a:rPr>
              <a:t>默认值，</a:t>
            </a:r>
            <a:r>
              <a:rPr lang="th-TH" altLang="zh-CN" sz="2000" b="0" dirty="0">
                <a:solidFill>
                  <a:schemeClr val="tx1"/>
                </a:solidFill>
                <a:latin typeface="Times New Roman" pitchFamily="18" charset="0"/>
                <a:cs typeface="Angsana New" pitchFamily="18" charset="-34"/>
              </a:rPr>
              <a:t>query</a:t>
            </a:r>
            <a:r>
              <a:rPr lang="zh-CN" altLang="en-US" sz="2000" b="0" dirty="0">
                <a:solidFill>
                  <a:schemeClr val="tx1"/>
                </a:solidFill>
                <a:latin typeface="楷体_GB2312" pitchFamily="49" charset="-122"/>
                <a:ea typeface="楷体_GB2312" pitchFamily="49" charset="-122"/>
              </a:rPr>
              <a:t>序列为</a:t>
            </a:r>
            <a:r>
              <a:rPr lang="th-TH" altLang="zh-CN" sz="2000" b="0" dirty="0">
                <a:solidFill>
                  <a:schemeClr val="tx1"/>
                </a:solidFill>
                <a:latin typeface="Times New Roman" pitchFamily="18" charset="0"/>
                <a:cs typeface="Angsana New" pitchFamily="18" charset="-34"/>
              </a:rPr>
              <a:t>DNA</a:t>
            </a:r>
            <a:r>
              <a:rPr lang="zh-CN" altLang="en-US" sz="2000" b="0" dirty="0">
                <a:solidFill>
                  <a:schemeClr val="tx1"/>
                </a:solidFill>
                <a:latin typeface="楷体_GB2312" pitchFamily="49" charset="-122"/>
                <a:ea typeface="楷体_GB2312" pitchFamily="49" charset="-122"/>
              </a:rPr>
              <a:t>序列</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-q=rna	</a:t>
            </a:r>
            <a:r>
              <a:rPr lang="en-US"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序列为</a:t>
            </a:r>
            <a:r>
              <a:rPr lang="th-TH" altLang="zh-CN" sz="2000" b="0" dirty="0">
                <a:solidFill>
                  <a:schemeClr val="tx1"/>
                </a:solidFill>
                <a:latin typeface="Times New Roman" pitchFamily="18" charset="0"/>
                <a:cs typeface="Angsana New" pitchFamily="18" charset="-34"/>
              </a:rPr>
              <a:t>RNA</a:t>
            </a:r>
            <a:r>
              <a:rPr lang="zh-CN" altLang="en-US" sz="2000" b="0" dirty="0">
                <a:solidFill>
                  <a:schemeClr val="tx1"/>
                </a:solidFill>
                <a:latin typeface="楷体_GB2312" pitchFamily="49" charset="-122"/>
                <a:ea typeface="楷体_GB2312" pitchFamily="49" charset="-122"/>
              </a:rPr>
              <a:t>序列</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-q=prot	</a:t>
            </a:r>
            <a:r>
              <a:rPr lang="en-US"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序列为蛋白序列</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-q=dnax	</a:t>
            </a:r>
            <a:r>
              <a:rPr lang="en-US"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为</a:t>
            </a:r>
            <a:r>
              <a:rPr lang="th-TH" altLang="zh-CN" sz="2000" b="0" dirty="0">
                <a:solidFill>
                  <a:schemeClr val="tx1"/>
                </a:solidFill>
                <a:latin typeface="Times New Roman" pitchFamily="18" charset="0"/>
                <a:cs typeface="Angsana New" pitchFamily="18" charset="-34"/>
              </a:rPr>
              <a:t>DNA</a:t>
            </a:r>
            <a:r>
              <a:rPr lang="zh-CN" altLang="en-US" sz="2000" b="0" dirty="0">
                <a:solidFill>
                  <a:schemeClr val="tx1"/>
                </a:solidFill>
                <a:latin typeface="楷体_GB2312" pitchFamily="49" charset="-122"/>
                <a:ea typeface="楷体_GB2312" pitchFamily="49" charset="-122"/>
              </a:rPr>
              <a:t>序列，翻译成</a:t>
            </a:r>
            <a:r>
              <a:rPr lang="th-TH" altLang="zh-CN" sz="2000" b="0" dirty="0">
                <a:solidFill>
                  <a:schemeClr val="tx1"/>
                </a:solidFill>
                <a:latin typeface="Times New Roman" pitchFamily="18" charset="0"/>
                <a:cs typeface="Angsana New" pitchFamily="18" charset="-34"/>
              </a:rPr>
              <a:t>6</a:t>
            </a:r>
            <a:r>
              <a:rPr lang="zh-CN" altLang="en-US" sz="2000" b="0" dirty="0">
                <a:solidFill>
                  <a:schemeClr val="tx1"/>
                </a:solidFill>
                <a:latin typeface="楷体_GB2312" pitchFamily="49" charset="-122"/>
                <a:ea typeface="楷体_GB2312" pitchFamily="49" charset="-122"/>
              </a:rPr>
              <a:t>种蛋白序列比对</a:t>
            </a:r>
            <a:endParaRPr lang="zh-CN" altLang="th-TH" sz="2000" b="0" dirty="0">
              <a:solidFill>
                <a:schemeClr val="tx1"/>
              </a:solidFill>
              <a:latin typeface="楷体_GB2312" pitchFamily="49" charset="-122"/>
              <a:ea typeface="楷体_GB2312" pitchFamily="49" charset="-122"/>
            </a:endParaRPr>
          </a:p>
          <a:p>
            <a:pPr indent="266700"/>
            <a:r>
              <a:rPr lang="th-TH" altLang="zh-CN" sz="2000" b="0" dirty="0">
                <a:solidFill>
                  <a:schemeClr val="tx1"/>
                </a:solidFill>
                <a:latin typeface="Times New Roman" pitchFamily="18" charset="0"/>
                <a:cs typeface="Angsana New" pitchFamily="18" charset="-34"/>
              </a:rPr>
              <a:t>-q=rnax	</a:t>
            </a:r>
            <a:r>
              <a:rPr lang="en-US"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为</a:t>
            </a:r>
            <a:r>
              <a:rPr lang="th-TH" altLang="zh-CN" sz="2000" b="0" dirty="0">
                <a:solidFill>
                  <a:schemeClr val="tx1"/>
                </a:solidFill>
                <a:latin typeface="Times New Roman" pitchFamily="18" charset="0"/>
                <a:cs typeface="Angsana New" pitchFamily="18" charset="-34"/>
              </a:rPr>
              <a:t>RNA</a:t>
            </a:r>
            <a:r>
              <a:rPr lang="zh-CN" altLang="en-US" sz="2000" b="0" dirty="0">
                <a:solidFill>
                  <a:schemeClr val="tx1"/>
                </a:solidFill>
                <a:latin typeface="楷体_GB2312" pitchFamily="49" charset="-122"/>
                <a:ea typeface="楷体_GB2312" pitchFamily="49" charset="-122"/>
              </a:rPr>
              <a:t>序列，翻译成</a:t>
            </a:r>
            <a:r>
              <a:rPr lang="th-TH" altLang="zh-CN" sz="2000" b="0" dirty="0">
                <a:solidFill>
                  <a:schemeClr val="tx1"/>
                </a:solidFill>
                <a:latin typeface="Times New Roman" pitchFamily="18" charset="0"/>
                <a:cs typeface="Angsana New" pitchFamily="18" charset="-34"/>
              </a:rPr>
              <a:t>3</a:t>
            </a:r>
            <a:r>
              <a:rPr lang="zh-CN" altLang="en-US" sz="2000" b="0" dirty="0">
                <a:solidFill>
                  <a:schemeClr val="tx1"/>
                </a:solidFill>
                <a:latin typeface="楷体_GB2312" pitchFamily="49" charset="-122"/>
                <a:ea typeface="楷体_GB2312" pitchFamily="49" charset="-122"/>
              </a:rPr>
              <a:t>种蛋白序列比对</a:t>
            </a:r>
            <a:endParaRPr lang="zh-CN" altLang="th-TH" sz="2000" b="0" dirty="0">
              <a:solidFill>
                <a:schemeClr val="tx1"/>
              </a:solidFill>
              <a:latin typeface="楷体_GB2312" pitchFamily="49" charset="-122"/>
              <a:ea typeface="楷体_GB2312" pitchFamily="49" charset="-122"/>
            </a:endParaRPr>
          </a:p>
          <a:p>
            <a:pPr indent="266700"/>
            <a:r>
              <a:rPr lang="th-TH" altLang="zh-CN" sz="2000" dirty="0">
                <a:solidFill>
                  <a:schemeClr val="tx1"/>
                </a:solidFill>
                <a:latin typeface="Times New Roman" pitchFamily="18" charset="0"/>
                <a:cs typeface="Angsana New" pitchFamily="18" charset="-34"/>
              </a:rPr>
              <a:t>"-prot"</a:t>
            </a:r>
            <a:r>
              <a:rPr lang="zh-CN" altLang="en-US" sz="2000" dirty="0">
                <a:solidFill>
                  <a:schemeClr val="tx1"/>
                </a:solidFill>
                <a:latin typeface="楷体_GB2312" pitchFamily="49" charset="-122"/>
                <a:ea typeface="楷体_GB2312" pitchFamily="49" charset="-122"/>
              </a:rPr>
              <a:t>相当于</a:t>
            </a:r>
            <a:r>
              <a:rPr lang="th-TH" altLang="zh-CN" sz="2000" dirty="0">
                <a:solidFill>
                  <a:schemeClr val="tx1"/>
                </a:solidFill>
                <a:latin typeface="Times New Roman" pitchFamily="18" charset="0"/>
                <a:cs typeface="Angsana New" pitchFamily="18" charset="-34"/>
              </a:rPr>
              <a:t>"-q"</a:t>
            </a:r>
            <a:r>
              <a:rPr lang="zh-CN" altLang="en-US" sz="2000" dirty="0">
                <a:solidFill>
                  <a:schemeClr val="tx1"/>
                </a:solidFill>
                <a:latin typeface="楷体_GB2312" pitchFamily="49" charset="-122"/>
                <a:ea typeface="楷体_GB2312" pitchFamily="49" charset="-122"/>
              </a:rPr>
              <a:t>和</a:t>
            </a:r>
            <a:r>
              <a:rPr lang="th-TH" altLang="zh-CN" sz="2000" dirty="0">
                <a:solidFill>
                  <a:schemeClr val="tx1"/>
                </a:solidFill>
                <a:latin typeface="Times New Roman" pitchFamily="18" charset="0"/>
                <a:cs typeface="Angsana New" pitchFamily="18" charset="-34"/>
              </a:rPr>
              <a:t>"-t"</a:t>
            </a:r>
            <a:r>
              <a:rPr lang="zh-CN" altLang="en-US" sz="2000" dirty="0">
                <a:solidFill>
                  <a:schemeClr val="tx1"/>
                </a:solidFill>
                <a:latin typeface="楷体_GB2312" pitchFamily="49" charset="-122"/>
                <a:ea typeface="楷体_GB2312" pitchFamily="49" charset="-122"/>
              </a:rPr>
              <a:t>都定义为</a:t>
            </a:r>
            <a:r>
              <a:rPr lang="th-TH" altLang="zh-CN" sz="2000" dirty="0">
                <a:solidFill>
                  <a:schemeClr val="tx1"/>
                </a:solidFill>
                <a:latin typeface="Times New Roman" pitchFamily="18" charset="0"/>
                <a:cs typeface="Angsana New" pitchFamily="18" charset="-34"/>
              </a:rPr>
              <a:t>"-prot"</a:t>
            </a:r>
            <a:endParaRPr lang="th-TH" altLang="zh-CN" sz="2000" b="0" dirty="0">
              <a:solidFill>
                <a:schemeClr val="tx1"/>
              </a:solidFill>
              <a:latin typeface="Times New Roman" pitchFamily="18" charset="0"/>
              <a:cs typeface="Angsana New" pitchFamily="18" charset="-34"/>
            </a:endParaRPr>
          </a:p>
          <a:p>
            <a:pPr indent="266700"/>
            <a:r>
              <a:rPr lang="zh-CN" altLang="en-US" sz="2000" dirty="0">
                <a:solidFill>
                  <a:srgbClr val="FF0000"/>
                </a:solidFill>
                <a:latin typeface="楷体_GB2312" pitchFamily="49" charset="-122"/>
                <a:ea typeface="楷体_GB2312" pitchFamily="49" charset="-122"/>
              </a:rPr>
              <a:t>注意：</a:t>
            </a:r>
          </a:p>
          <a:p>
            <a:pPr indent="266700"/>
            <a:r>
              <a:rPr lang="zh-CN" altLang="en-US" sz="2000" b="0" dirty="0">
                <a:solidFill>
                  <a:schemeClr val="tx1"/>
                </a:solidFill>
                <a:latin typeface="楷体_GB2312" pitchFamily="49" charset="-122"/>
                <a:ea typeface="楷体_GB2312" pitchFamily="49" charset="-122"/>
              </a:rPr>
              <a:t>做不同类型的比对时候需要注意一个问题，就是</a:t>
            </a:r>
            <a:r>
              <a:rPr lang="th-TH" altLang="zh-CN" sz="2000" b="0" dirty="0">
                <a:solidFill>
                  <a:schemeClr val="tx1"/>
                </a:solidFill>
                <a:latin typeface="Times New Roman" pitchFamily="18" charset="0"/>
              </a:rPr>
              <a:t>"-t"</a:t>
            </a:r>
            <a:r>
              <a:rPr lang="zh-CN" altLang="en-US" sz="2000" b="0" dirty="0">
                <a:solidFill>
                  <a:schemeClr val="tx1"/>
                </a:solidFill>
                <a:latin typeface="楷体_GB2312" pitchFamily="49" charset="-122"/>
                <a:ea typeface="楷体_GB2312" pitchFamily="49" charset="-122"/>
              </a:rPr>
              <a:t>和</a:t>
            </a:r>
            <a:r>
              <a:rPr lang="th-TH" altLang="zh-CN" sz="2000" b="0" dirty="0">
                <a:solidFill>
                  <a:schemeClr val="tx1"/>
                </a:solidFill>
                <a:latin typeface="Times New Roman" pitchFamily="18" charset="0"/>
              </a:rPr>
              <a:t>"-q"</a:t>
            </a:r>
            <a:r>
              <a:rPr lang="zh-CN" altLang="en-US" sz="2000" b="0" dirty="0">
                <a:solidFill>
                  <a:schemeClr val="tx1"/>
                </a:solidFill>
                <a:latin typeface="楷体_GB2312" pitchFamily="49" charset="-122"/>
                <a:ea typeface="楷体_GB2312" pitchFamily="49" charset="-122"/>
              </a:rPr>
              <a:t>的定义必须为同一类型。比如</a:t>
            </a:r>
            <a:r>
              <a:rPr lang="th-TH" altLang="zh-CN" sz="2000" b="0" dirty="0">
                <a:solidFill>
                  <a:schemeClr val="tx1"/>
                </a:solidFill>
                <a:latin typeface="Times New Roman" pitchFamily="18" charset="0"/>
              </a:rPr>
              <a:t>database</a:t>
            </a:r>
            <a:r>
              <a:rPr lang="zh-CN" altLang="en-US" sz="2000" b="0" dirty="0">
                <a:solidFill>
                  <a:schemeClr val="tx1"/>
                </a:solidFill>
                <a:latin typeface="楷体_GB2312" pitchFamily="49" charset="-122"/>
                <a:ea typeface="楷体_GB2312" pitchFamily="49" charset="-122"/>
              </a:rPr>
              <a:t>和</a:t>
            </a:r>
            <a:r>
              <a:rPr lang="th-TH"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都是蛋白序列，并且两者同时定义为</a:t>
            </a:r>
            <a:r>
              <a:rPr lang="th-TH" altLang="zh-CN" sz="2000" b="0" dirty="0">
                <a:solidFill>
                  <a:schemeClr val="tx1"/>
                </a:solidFill>
                <a:latin typeface="Times New Roman" pitchFamily="18" charset="0"/>
              </a:rPr>
              <a:t>"prot"</a:t>
            </a:r>
            <a:r>
              <a:rPr lang="zh-CN" altLang="en-US" sz="2000" b="0" dirty="0">
                <a:solidFill>
                  <a:schemeClr val="tx1"/>
                </a:solidFill>
                <a:latin typeface="楷体_GB2312" pitchFamily="49" charset="-122"/>
                <a:ea typeface="楷体_GB2312" pitchFamily="49" charset="-122"/>
              </a:rPr>
              <a:t>的时候，比对能够正常进行；如果</a:t>
            </a:r>
            <a:r>
              <a:rPr lang="th-TH" altLang="zh-CN" sz="2000" b="0" dirty="0">
                <a:solidFill>
                  <a:schemeClr val="tx1"/>
                </a:solidFill>
                <a:latin typeface="Times New Roman" pitchFamily="18" charset="0"/>
              </a:rPr>
              <a:t>database</a:t>
            </a:r>
            <a:r>
              <a:rPr lang="zh-CN" altLang="en-US" sz="2000" b="0" dirty="0">
                <a:solidFill>
                  <a:schemeClr val="tx1"/>
                </a:solidFill>
                <a:latin typeface="楷体_GB2312" pitchFamily="49" charset="-122"/>
                <a:ea typeface="楷体_GB2312" pitchFamily="49" charset="-122"/>
              </a:rPr>
              <a:t>是</a:t>
            </a:r>
            <a:r>
              <a:rPr lang="th-TH" altLang="zh-CN" sz="2000" b="0" dirty="0">
                <a:solidFill>
                  <a:schemeClr val="tx1"/>
                </a:solidFill>
                <a:latin typeface="Times New Roman" pitchFamily="18" charset="0"/>
              </a:rPr>
              <a:t>DNA</a:t>
            </a:r>
            <a:r>
              <a:rPr lang="zh-CN" altLang="en-US" sz="2000" b="0" dirty="0">
                <a:solidFill>
                  <a:schemeClr val="tx1"/>
                </a:solidFill>
                <a:latin typeface="楷体_GB2312" pitchFamily="49" charset="-122"/>
                <a:ea typeface="楷体_GB2312" pitchFamily="49" charset="-122"/>
              </a:rPr>
              <a:t>序列而</a:t>
            </a:r>
            <a:r>
              <a:rPr lang="th-TH" altLang="zh-CN" sz="2000" b="0" dirty="0">
                <a:solidFill>
                  <a:schemeClr val="tx1"/>
                </a:solidFill>
                <a:latin typeface="Times New Roman" pitchFamily="18" charset="0"/>
              </a:rPr>
              <a:t>query</a:t>
            </a:r>
            <a:r>
              <a:rPr lang="zh-CN" altLang="en-US" sz="2000" b="0" dirty="0">
                <a:solidFill>
                  <a:schemeClr val="tx1"/>
                </a:solidFill>
                <a:latin typeface="楷体_GB2312" pitchFamily="49" charset="-122"/>
                <a:ea typeface="楷体_GB2312" pitchFamily="49" charset="-122"/>
              </a:rPr>
              <a:t>是蛋白序列，那么在定义</a:t>
            </a:r>
            <a:r>
              <a:rPr lang="th-TH" altLang="zh-CN" sz="2000" b="0" dirty="0">
                <a:solidFill>
                  <a:schemeClr val="tx1"/>
                </a:solidFill>
                <a:latin typeface="Times New Roman" pitchFamily="18" charset="0"/>
              </a:rPr>
              <a:t>"-q=prot"</a:t>
            </a:r>
            <a:r>
              <a:rPr lang="zh-CN" altLang="en-US" sz="2000" b="0" dirty="0">
                <a:solidFill>
                  <a:schemeClr val="tx1"/>
                </a:solidFill>
                <a:latin typeface="楷体_GB2312" pitchFamily="49" charset="-122"/>
                <a:ea typeface="楷体_GB2312" pitchFamily="49" charset="-122"/>
              </a:rPr>
              <a:t>的同时还需要定义</a:t>
            </a:r>
            <a:r>
              <a:rPr lang="th-TH" altLang="zh-CN" sz="2000" b="0" dirty="0">
                <a:solidFill>
                  <a:schemeClr val="tx1"/>
                </a:solidFill>
                <a:latin typeface="Times New Roman" pitchFamily="18" charset="0"/>
              </a:rPr>
              <a:t>"-t=dnax"</a:t>
            </a:r>
            <a:r>
              <a:rPr lang="zh-CN" altLang="en-US" sz="2000" b="0" dirty="0">
                <a:solidFill>
                  <a:schemeClr val="tx1"/>
                </a:solidFill>
                <a:latin typeface="Times New Roman" pitchFamily="18" charset="0"/>
              </a:rPr>
              <a:t>。</a:t>
            </a:r>
            <a:r>
              <a:rPr lang="zh-CN" altLang="en-US" sz="2000" dirty="0">
                <a:solidFill>
                  <a:schemeClr val="tx1"/>
                </a:solidFill>
                <a:latin typeface="Times New Roman" pitchFamily="18" charset="0"/>
              </a:rPr>
              <a:t> </a:t>
            </a:r>
          </a:p>
        </p:txBody>
      </p:sp>
      <p:sp>
        <p:nvSpPr>
          <p:cNvPr id="33796" name="标题 8"/>
          <p:cNvSpPr>
            <a:spLocks noGrp="1"/>
          </p:cNvSpPr>
          <p:nvPr>
            <p:ph type="title"/>
          </p:nvPr>
        </p:nvSpPr>
        <p:spPr/>
        <p:txBody>
          <a:bodyPr/>
          <a:lstStyle/>
          <a:p>
            <a:pPr eaLnBrk="1" hangingPunct="1"/>
            <a:endParaRPr lang="zh-CN" altLang="en-US" dirty="0" smtClean="0"/>
          </a:p>
        </p:txBody>
      </p:sp>
    </p:spTree>
    <p:extLst>
      <p:ext uri="{BB962C8B-B14F-4D97-AF65-F5344CB8AC3E}">
        <p14:creationId xmlns:p14="http://schemas.microsoft.com/office/powerpoint/2010/main" xmlns="" val="140448628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3"/>
          <p:cNvGrpSpPr>
            <a:grpSpLocks/>
          </p:cNvGrpSpPr>
          <p:nvPr/>
        </p:nvGrpSpPr>
        <p:grpSpPr bwMode="auto">
          <a:xfrm>
            <a:off x="971550" y="1268413"/>
            <a:ext cx="7543800" cy="3048000"/>
            <a:chOff x="0" y="0"/>
            <a:chExt cx="2644" cy="633"/>
          </a:xfrm>
        </p:grpSpPr>
        <p:sp>
          <p:nvSpPr>
            <p:cNvPr id="34821"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4822"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34819" name="Rectangle 6"/>
          <p:cNvSpPr>
            <a:spLocks noChangeArrowheads="1"/>
          </p:cNvSpPr>
          <p:nvPr/>
        </p:nvSpPr>
        <p:spPr bwMode="auto">
          <a:xfrm>
            <a:off x="971550" y="1322388"/>
            <a:ext cx="7200900" cy="1939925"/>
          </a:xfrm>
          <a:prstGeom prst="rect">
            <a:avLst/>
          </a:prstGeom>
          <a:noFill/>
          <a:ln w="9525">
            <a:noFill/>
            <a:miter lim="800000"/>
            <a:headEnd/>
            <a:tailEnd/>
          </a:ln>
        </p:spPr>
        <p:txBody>
          <a:bodyPr anchor="ctr">
            <a:spAutoFit/>
          </a:bodyPr>
          <a:lstStyle/>
          <a:p>
            <a:pPr indent="266700"/>
            <a:r>
              <a:rPr lang="zh-CN" altLang="en-US" sz="2000" b="0" dirty="0">
                <a:solidFill>
                  <a:schemeClr val="tx1"/>
                </a:solidFill>
                <a:latin typeface="楷体_GB2312" pitchFamily="49" charset="-122"/>
                <a:ea typeface="楷体_GB2312" pitchFamily="49" charset="-122"/>
              </a:rPr>
              <a:t>举例：蛋白序列比核酸库</a:t>
            </a:r>
            <a:r>
              <a:rPr lang="zh-CN" altLang="en-US" sz="2000" dirty="0">
                <a:solidFill>
                  <a:schemeClr val="tx1"/>
                </a:solidFill>
                <a:latin typeface="楷体_GB2312" pitchFamily="49" charset="-122"/>
                <a:ea typeface="楷体_GB2312" pitchFamily="49" charset="-122"/>
              </a:rPr>
              <a:t> </a:t>
            </a:r>
            <a:endParaRPr lang="en-US" altLang="zh-CN" sz="2000" b="0" dirty="0">
              <a:solidFill>
                <a:srgbClr val="FF0000"/>
              </a:solidFill>
              <a:latin typeface="楷体_GB2312" pitchFamily="49" charset="-122"/>
              <a:ea typeface="楷体_GB2312" pitchFamily="49" charset="-122"/>
              <a:cs typeface="Angsana New" pitchFamily="18" charset="-34"/>
            </a:endParaRPr>
          </a:p>
          <a:p>
            <a:pPr indent="266700"/>
            <a:r>
              <a:rPr lang="en-US" altLang="zh-CN" sz="2000" b="0" dirty="0">
                <a:solidFill>
                  <a:srgbClr val="0066FF"/>
                </a:solidFill>
                <a:latin typeface="Times New Roman" pitchFamily="18" charset="0"/>
                <a:cs typeface="Angsana New" pitchFamily="18" charset="-34"/>
              </a:rPr>
              <a:t>b</a:t>
            </a:r>
            <a:r>
              <a:rPr lang="th-TH" altLang="zh-CN" sz="2000" b="0" dirty="0">
                <a:solidFill>
                  <a:srgbClr val="0066FF"/>
                </a:solidFill>
                <a:latin typeface="Times New Roman" pitchFamily="18" charset="0"/>
                <a:cs typeface="Angsana New" pitchFamily="18" charset="-34"/>
              </a:rPr>
              <a:t>lat</a:t>
            </a:r>
            <a:r>
              <a:rPr lang="en-US" altLang="zh-CN" sz="2000" b="0" dirty="0">
                <a:solidFill>
                  <a:srgbClr val="0066FF"/>
                </a:solidFill>
                <a:latin typeface="Times New Roman" pitchFamily="18" charset="0"/>
                <a:cs typeface="Angsana New" pitchFamily="18" charset="-34"/>
              </a:rPr>
              <a:t> </a:t>
            </a:r>
            <a:r>
              <a:rPr lang="th-TH" altLang="zh-CN" sz="2000" b="0" dirty="0">
                <a:solidFill>
                  <a:srgbClr val="0066FF"/>
                </a:solidFill>
                <a:latin typeface="Times New Roman" pitchFamily="18" charset="0"/>
                <a:cs typeface="Angsana New" pitchFamily="18" charset="-34"/>
              </a:rPr>
              <a:t> cdna.seq</a:t>
            </a:r>
            <a:r>
              <a:rPr lang="en-US" altLang="zh-CN" sz="2000" b="0" dirty="0">
                <a:solidFill>
                  <a:srgbClr val="0066FF"/>
                </a:solidFill>
                <a:latin typeface="Times New Roman" pitchFamily="18" charset="0"/>
                <a:cs typeface="Angsana New" pitchFamily="18" charset="-34"/>
              </a:rPr>
              <a:t> </a:t>
            </a:r>
            <a:r>
              <a:rPr lang="th-TH" altLang="zh-CN" sz="2000" b="0" dirty="0">
                <a:solidFill>
                  <a:srgbClr val="0066FF"/>
                </a:solidFill>
                <a:latin typeface="Times New Roman" pitchFamily="18" charset="0"/>
                <a:cs typeface="Angsana New" pitchFamily="18" charset="-34"/>
              </a:rPr>
              <a:t> pro.seq </a:t>
            </a:r>
            <a:r>
              <a:rPr lang="en-US" altLang="zh-CN" sz="2000" b="0" dirty="0">
                <a:solidFill>
                  <a:srgbClr val="0066FF"/>
                </a:solidFill>
                <a:latin typeface="Times New Roman" pitchFamily="18" charset="0"/>
                <a:cs typeface="Angsana New" pitchFamily="18" charset="-34"/>
              </a:rPr>
              <a:t> </a:t>
            </a:r>
            <a:r>
              <a:rPr lang="th-TH" altLang="zh-CN" sz="2000" b="0" dirty="0">
                <a:solidFill>
                  <a:srgbClr val="0066FF"/>
                </a:solidFill>
                <a:latin typeface="Times New Roman" pitchFamily="18" charset="0"/>
                <a:cs typeface="Angsana New" pitchFamily="18" charset="-34"/>
              </a:rPr>
              <a:t>-q=prot</a:t>
            </a:r>
            <a:r>
              <a:rPr lang="en-US" altLang="zh-CN" sz="2000" b="0" dirty="0">
                <a:solidFill>
                  <a:srgbClr val="0066FF"/>
                </a:solidFill>
                <a:latin typeface="Times New Roman" pitchFamily="18" charset="0"/>
                <a:cs typeface="Angsana New" pitchFamily="18" charset="-34"/>
              </a:rPr>
              <a:t> </a:t>
            </a:r>
            <a:r>
              <a:rPr lang="th-TH" altLang="zh-CN" sz="2000" b="0" dirty="0">
                <a:solidFill>
                  <a:srgbClr val="0066FF"/>
                </a:solidFill>
                <a:latin typeface="Times New Roman" pitchFamily="18" charset="0"/>
                <a:cs typeface="Angsana New" pitchFamily="18" charset="-34"/>
              </a:rPr>
              <a:t> out.psl</a:t>
            </a:r>
            <a:endParaRPr lang="en-US" altLang="zh-CN" sz="2000" b="0" dirty="0">
              <a:solidFill>
                <a:srgbClr val="0066FF"/>
              </a:solidFill>
              <a:latin typeface="Times New Roman" pitchFamily="18" charset="0"/>
            </a:endParaRPr>
          </a:p>
          <a:p>
            <a:pPr indent="266700"/>
            <a:r>
              <a:rPr lang="zh-CN" altLang="en-US" sz="2000" b="0" dirty="0">
                <a:solidFill>
                  <a:schemeClr val="tx1"/>
                </a:solidFill>
                <a:latin typeface="楷体_GB2312" pitchFamily="49" charset="-122"/>
                <a:ea typeface="楷体_GB2312" pitchFamily="49" charset="-122"/>
              </a:rPr>
              <a:t>程序报错退出：</a:t>
            </a:r>
          </a:p>
          <a:p>
            <a:pPr indent="266700"/>
            <a:r>
              <a:rPr lang="th-TH" altLang="zh-CN" sz="2000" b="0" dirty="0">
                <a:solidFill>
                  <a:schemeClr val="tx1"/>
                </a:solidFill>
                <a:latin typeface="Times New Roman" pitchFamily="18" charset="0"/>
              </a:rPr>
              <a:t>d and q must both be either protein or dna</a:t>
            </a:r>
            <a:endParaRPr lang="en-US" altLang="zh-CN" sz="2000" b="0" dirty="0">
              <a:solidFill>
                <a:schemeClr val="tx1"/>
              </a:solidFill>
              <a:latin typeface="Times New Roman" pitchFamily="18" charset="0"/>
            </a:endParaRPr>
          </a:p>
          <a:p>
            <a:pPr indent="266700"/>
            <a:r>
              <a:rPr lang="zh-CN" altLang="th-TH" sz="2000" b="0" dirty="0">
                <a:solidFill>
                  <a:schemeClr val="tx1"/>
                </a:solidFill>
                <a:latin typeface="楷体_GB2312" pitchFamily="49" charset="-122"/>
                <a:ea typeface="楷体_GB2312" pitchFamily="49" charset="-122"/>
              </a:rPr>
              <a:t>用下面的命令，加上</a:t>
            </a:r>
            <a:r>
              <a:rPr lang="th-TH" altLang="zh-CN" sz="2000" b="0" dirty="0">
                <a:solidFill>
                  <a:schemeClr val="tx1"/>
                </a:solidFill>
                <a:latin typeface="Times New Roman" pitchFamily="18" charset="0"/>
                <a:cs typeface="Angsana New" pitchFamily="18" charset="-34"/>
              </a:rPr>
              <a:t>-t=dnax</a:t>
            </a:r>
            <a:r>
              <a:rPr lang="th-TH" altLang="zh-CN" sz="2000" dirty="0">
                <a:solidFill>
                  <a:schemeClr val="tx1"/>
                </a:solidFill>
                <a:latin typeface="Times New Roman" pitchFamily="18" charset="0"/>
              </a:rPr>
              <a:t> </a:t>
            </a:r>
            <a:r>
              <a:rPr lang="zh-CN" altLang="th-TH" sz="2000" dirty="0">
                <a:solidFill>
                  <a:schemeClr val="tx1"/>
                </a:solidFill>
                <a:latin typeface="楷体_GB2312" pitchFamily="49" charset="-122"/>
                <a:ea typeface="楷体_GB2312" pitchFamily="49" charset="-122"/>
              </a:rPr>
              <a:t>参数</a:t>
            </a:r>
            <a:endParaRPr lang="zh-CN" altLang="en-US" sz="2000" b="0" dirty="0">
              <a:solidFill>
                <a:schemeClr val="tx1"/>
              </a:solidFill>
              <a:latin typeface="楷体_GB2312" pitchFamily="49" charset="-122"/>
              <a:ea typeface="楷体_GB2312" pitchFamily="49" charset="-122"/>
            </a:endParaRPr>
          </a:p>
          <a:p>
            <a:pPr indent="266700"/>
            <a:r>
              <a:rPr lang="th-TH" altLang="zh-CN" sz="2000" b="0" dirty="0">
                <a:solidFill>
                  <a:srgbClr val="0066FF"/>
                </a:solidFill>
                <a:latin typeface="Times New Roman" pitchFamily="18" charset="0"/>
              </a:rPr>
              <a:t>blat </a:t>
            </a:r>
            <a:r>
              <a:rPr lang="en-US" altLang="zh-CN" sz="2000" b="0" dirty="0">
                <a:solidFill>
                  <a:srgbClr val="0066FF"/>
                </a:solidFill>
                <a:latin typeface="Times New Roman" pitchFamily="18" charset="0"/>
              </a:rPr>
              <a:t> </a:t>
            </a:r>
            <a:r>
              <a:rPr lang="th-TH" altLang="zh-CN" sz="2000" b="0" dirty="0">
                <a:solidFill>
                  <a:srgbClr val="0066FF"/>
                </a:solidFill>
                <a:latin typeface="Times New Roman" pitchFamily="18" charset="0"/>
              </a:rPr>
              <a:t>cdna.seq </a:t>
            </a:r>
            <a:r>
              <a:rPr lang="en-US" altLang="zh-CN" sz="2000" b="0" dirty="0">
                <a:solidFill>
                  <a:srgbClr val="0066FF"/>
                </a:solidFill>
                <a:latin typeface="Times New Roman" pitchFamily="18" charset="0"/>
              </a:rPr>
              <a:t> </a:t>
            </a:r>
            <a:r>
              <a:rPr lang="th-TH" altLang="zh-CN" sz="2000" b="0" dirty="0">
                <a:solidFill>
                  <a:srgbClr val="0066FF"/>
                </a:solidFill>
                <a:latin typeface="Times New Roman" pitchFamily="18" charset="0"/>
              </a:rPr>
              <a:t>pro.seq </a:t>
            </a:r>
            <a:r>
              <a:rPr lang="en-US" altLang="zh-CN" sz="2000" b="0" dirty="0">
                <a:solidFill>
                  <a:srgbClr val="0066FF"/>
                </a:solidFill>
                <a:latin typeface="Times New Roman" pitchFamily="18" charset="0"/>
              </a:rPr>
              <a:t> </a:t>
            </a:r>
            <a:r>
              <a:rPr lang="th-TH" altLang="zh-CN" sz="2000" b="0" dirty="0">
                <a:solidFill>
                  <a:srgbClr val="0066FF"/>
                </a:solidFill>
                <a:latin typeface="Times New Roman" pitchFamily="18" charset="0"/>
              </a:rPr>
              <a:t>-t=dnax</a:t>
            </a:r>
            <a:r>
              <a:rPr lang="en-US" altLang="zh-CN" sz="2000" b="0" dirty="0">
                <a:solidFill>
                  <a:srgbClr val="0066FF"/>
                </a:solidFill>
                <a:latin typeface="Times New Roman" pitchFamily="18" charset="0"/>
              </a:rPr>
              <a:t>  </a:t>
            </a:r>
            <a:r>
              <a:rPr lang="th-TH" altLang="zh-CN" sz="2000" b="0" dirty="0">
                <a:solidFill>
                  <a:srgbClr val="0066FF"/>
                </a:solidFill>
                <a:latin typeface="Times New Roman" pitchFamily="18" charset="0"/>
              </a:rPr>
              <a:t>-q=prot</a:t>
            </a:r>
            <a:r>
              <a:rPr lang="en-US" altLang="zh-CN" sz="2000" b="0" dirty="0">
                <a:solidFill>
                  <a:srgbClr val="0066FF"/>
                </a:solidFill>
                <a:latin typeface="Times New Roman" pitchFamily="18" charset="0"/>
              </a:rPr>
              <a:t> </a:t>
            </a:r>
            <a:r>
              <a:rPr lang="th-TH" altLang="zh-CN" sz="2000" b="0" dirty="0">
                <a:solidFill>
                  <a:srgbClr val="0066FF"/>
                </a:solidFill>
                <a:latin typeface="Times New Roman" pitchFamily="18" charset="0"/>
              </a:rPr>
              <a:t> out.psl</a:t>
            </a:r>
          </a:p>
        </p:txBody>
      </p:sp>
      <p:sp>
        <p:nvSpPr>
          <p:cNvPr id="34820" name="标题 8"/>
          <p:cNvSpPr>
            <a:spLocks noGrp="1"/>
          </p:cNvSpPr>
          <p:nvPr>
            <p:ph type="title"/>
          </p:nvPr>
        </p:nvSpPr>
        <p:spPr/>
        <p:txBody>
          <a:bodyPr/>
          <a:lstStyle/>
          <a:p>
            <a:pPr eaLnBrk="1" hangingPunct="1"/>
            <a:endParaRPr lang="zh-CN" altLang="en-US" dirty="0" smtClean="0"/>
          </a:p>
        </p:txBody>
      </p:sp>
    </p:spTree>
    <p:extLst>
      <p:ext uri="{BB962C8B-B14F-4D97-AF65-F5344CB8AC3E}">
        <p14:creationId xmlns:p14="http://schemas.microsoft.com/office/powerpoint/2010/main" xmlns="" val="412237474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3"/>
          <p:cNvGrpSpPr>
            <a:grpSpLocks/>
          </p:cNvGrpSpPr>
          <p:nvPr/>
        </p:nvGrpSpPr>
        <p:grpSpPr bwMode="auto">
          <a:xfrm>
            <a:off x="971550" y="1268413"/>
            <a:ext cx="7543800" cy="3048000"/>
            <a:chOff x="0" y="0"/>
            <a:chExt cx="2644" cy="633"/>
          </a:xfrm>
        </p:grpSpPr>
        <p:sp>
          <p:nvSpPr>
            <p:cNvPr id="35847"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5848"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174419" name="Rectangle 339"/>
          <p:cNvSpPr>
            <a:spLocks noGrp="1" noChangeArrowheads="1"/>
          </p:cNvSpPr>
          <p:nvPr>
            <p:ph type="title"/>
          </p:nvPr>
        </p:nvSpPr>
        <p:spPr/>
        <p:txBody>
          <a:bodyPr rtlCol="0">
            <a:normAutofit fontScale="90000"/>
          </a:bodyPr>
          <a:lstStyle/>
          <a:p>
            <a:pPr eaLnBrk="1" fontAlgn="auto" hangingPunct="1">
              <a:spcAft>
                <a:spcPts val="0"/>
              </a:spcAft>
              <a:defRPr/>
            </a:pPr>
            <a:endParaRPr lang="zh-CN" altLang="en-US" dirty="0" smtClean="0"/>
          </a:p>
        </p:txBody>
      </p:sp>
      <p:sp>
        <p:nvSpPr>
          <p:cNvPr id="35844" name="Rectangle 9"/>
          <p:cNvSpPr>
            <a:spLocks noChangeArrowheads="1"/>
          </p:cNvSpPr>
          <p:nvPr/>
        </p:nvSpPr>
        <p:spPr bwMode="auto">
          <a:xfrm>
            <a:off x="971550" y="1268413"/>
            <a:ext cx="7200900" cy="457200"/>
          </a:xfrm>
          <a:prstGeom prst="rect">
            <a:avLst/>
          </a:prstGeom>
          <a:noFill/>
          <a:ln w="9525">
            <a:noFill/>
            <a:miter lim="800000"/>
            <a:headEnd/>
            <a:tailEnd/>
          </a:ln>
        </p:spPr>
        <p:txBody>
          <a:bodyPr anchor="ctr">
            <a:spAutoFit/>
          </a:bodyPr>
          <a:lstStyle/>
          <a:p>
            <a:pPr indent="266700">
              <a:buFont typeface="Wingdings" pitchFamily="2" charset="2"/>
              <a:buChar char="n"/>
            </a:pPr>
            <a:r>
              <a:rPr lang="zh-CN" altLang="en-US" sz="2400" dirty="0">
                <a:solidFill>
                  <a:schemeClr val="tx1"/>
                </a:solidFill>
                <a:latin typeface="楷体_GB2312" pitchFamily="49" charset="-122"/>
                <a:ea typeface="楷体_GB2312" pitchFamily="49" charset="-122"/>
              </a:rPr>
              <a:t>结果介绍</a:t>
            </a:r>
            <a:endParaRPr lang="th-TH" altLang="zh-CN" sz="2400" dirty="0">
              <a:solidFill>
                <a:srgbClr val="FF0000"/>
              </a:solidFill>
              <a:latin typeface="楷体_GB2312" pitchFamily="49" charset="-122"/>
              <a:ea typeface="楷体_GB2312" pitchFamily="49" charset="-122"/>
            </a:endParaRPr>
          </a:p>
        </p:txBody>
      </p:sp>
      <p:sp>
        <p:nvSpPr>
          <p:cNvPr id="35845" name="Rectangle 347"/>
          <p:cNvSpPr>
            <a:spLocks noChangeArrowheads="1"/>
          </p:cNvSpPr>
          <p:nvPr/>
        </p:nvSpPr>
        <p:spPr bwMode="auto">
          <a:xfrm>
            <a:off x="323850" y="1844675"/>
            <a:ext cx="8569325" cy="2282825"/>
          </a:xfrm>
          <a:prstGeom prst="rect">
            <a:avLst/>
          </a:prstGeom>
          <a:noFill/>
          <a:ln w="9525">
            <a:noFill/>
            <a:miter lim="800000"/>
            <a:headEnd/>
            <a:tailEnd/>
          </a:ln>
        </p:spPr>
        <p:txBody>
          <a:bodyPr>
            <a:spAutoFit/>
          </a:bodyPr>
          <a:lstStyle/>
          <a:p>
            <a:r>
              <a:rPr lang="en-US" altLang="zh-CN" sz="1200" b="0" dirty="0" err="1">
                <a:solidFill>
                  <a:schemeClr val="tx1"/>
                </a:solidFill>
                <a:latin typeface="Times New Roman" pitchFamily="18" charset="0"/>
              </a:rPr>
              <a:t>psLayout</a:t>
            </a:r>
            <a:r>
              <a:rPr lang="en-US" altLang="zh-CN" sz="1200" b="0" dirty="0">
                <a:solidFill>
                  <a:schemeClr val="tx1"/>
                </a:solidFill>
                <a:latin typeface="Times New Roman" pitchFamily="18" charset="0"/>
              </a:rPr>
              <a:t> version 3</a:t>
            </a:r>
          </a:p>
          <a:p>
            <a:endParaRPr lang="en-US" altLang="zh-CN" sz="1200" b="0" dirty="0">
              <a:solidFill>
                <a:schemeClr val="tx1"/>
              </a:solidFill>
              <a:latin typeface="Times New Roman" pitchFamily="18" charset="0"/>
            </a:endParaRPr>
          </a:p>
          <a:p>
            <a:r>
              <a:rPr lang="en-US" altLang="zh-CN" sz="1200" b="0" dirty="0">
                <a:solidFill>
                  <a:schemeClr val="tx1"/>
                </a:solidFill>
                <a:latin typeface="Times New Roman" pitchFamily="18" charset="0"/>
              </a:rPr>
              <a:t>match	</a:t>
            </a:r>
            <a:r>
              <a:rPr lang="en-US" altLang="zh-CN" sz="1200" b="0" dirty="0" err="1">
                <a:solidFill>
                  <a:schemeClr val="tx1"/>
                </a:solidFill>
                <a:latin typeface="Times New Roman" pitchFamily="18" charset="0"/>
              </a:rPr>
              <a:t>mis</a:t>
            </a:r>
            <a:r>
              <a:rPr lang="en-US" altLang="zh-CN" sz="1200" b="0" dirty="0">
                <a:solidFill>
                  <a:schemeClr val="tx1"/>
                </a:solidFill>
                <a:latin typeface="Times New Roman" pitchFamily="18" charset="0"/>
              </a:rPr>
              <a:t>- 	rep. 	N's	Q gap	Q gap	T gap	T gap	strand	Q        	</a:t>
            </a:r>
            <a:r>
              <a:rPr lang="en-US" altLang="zh-CN" sz="1200" b="0" dirty="0" err="1">
                <a:solidFill>
                  <a:schemeClr val="tx1"/>
                </a:solidFill>
                <a:latin typeface="Times New Roman" pitchFamily="18" charset="0"/>
              </a:rPr>
              <a:t>Q</a:t>
            </a:r>
            <a:r>
              <a:rPr lang="en-US" altLang="zh-CN" sz="1200" b="0" dirty="0">
                <a:solidFill>
                  <a:schemeClr val="tx1"/>
                </a:solidFill>
                <a:latin typeface="Times New Roman" pitchFamily="18" charset="0"/>
              </a:rPr>
              <a:t>   	</a:t>
            </a:r>
            <a:r>
              <a:rPr lang="en-US" altLang="zh-CN" sz="1200" b="0" dirty="0" err="1">
                <a:solidFill>
                  <a:schemeClr val="tx1"/>
                </a:solidFill>
                <a:latin typeface="Times New Roman" pitchFamily="18" charset="0"/>
              </a:rPr>
              <a:t>Q</a:t>
            </a:r>
            <a:r>
              <a:rPr lang="en-US" altLang="zh-CN" sz="1200" b="0" dirty="0">
                <a:solidFill>
                  <a:schemeClr val="tx1"/>
                </a:solidFill>
                <a:latin typeface="Times New Roman" pitchFamily="18" charset="0"/>
              </a:rPr>
              <a:t>    	</a:t>
            </a:r>
            <a:r>
              <a:rPr lang="en-US" altLang="zh-CN" sz="1200" b="0" dirty="0" err="1">
                <a:solidFill>
                  <a:schemeClr val="tx1"/>
                </a:solidFill>
                <a:latin typeface="Times New Roman" pitchFamily="18" charset="0"/>
              </a:rPr>
              <a:t>Q</a:t>
            </a:r>
            <a:r>
              <a:rPr lang="en-US" altLang="zh-CN" sz="1200" b="0" dirty="0">
                <a:solidFill>
                  <a:schemeClr val="tx1"/>
                </a:solidFill>
                <a:latin typeface="Times New Roman" pitchFamily="18" charset="0"/>
              </a:rPr>
              <a:t>  	T        	</a:t>
            </a:r>
            <a:r>
              <a:rPr lang="en-US" altLang="zh-CN" sz="1200" b="0" dirty="0" err="1">
                <a:solidFill>
                  <a:schemeClr val="tx1"/>
                </a:solidFill>
                <a:latin typeface="Times New Roman" pitchFamily="18" charset="0"/>
              </a:rPr>
              <a:t>T</a:t>
            </a:r>
            <a:r>
              <a:rPr lang="en-US" altLang="zh-CN" sz="1200" b="0" dirty="0">
                <a:solidFill>
                  <a:schemeClr val="tx1"/>
                </a:solidFill>
                <a:latin typeface="Times New Roman" pitchFamily="18" charset="0"/>
              </a:rPr>
              <a:t>   	</a:t>
            </a:r>
            <a:r>
              <a:rPr lang="en-US" altLang="zh-CN" sz="1200" b="0" dirty="0" err="1">
                <a:solidFill>
                  <a:schemeClr val="tx1"/>
                </a:solidFill>
                <a:latin typeface="Times New Roman" pitchFamily="18" charset="0"/>
              </a:rPr>
              <a:t>T</a:t>
            </a:r>
            <a:r>
              <a:rPr lang="en-US" altLang="zh-CN" sz="1200" b="0" dirty="0">
                <a:solidFill>
                  <a:schemeClr val="tx1"/>
                </a:solidFill>
                <a:latin typeface="Times New Roman" pitchFamily="18" charset="0"/>
              </a:rPr>
              <a:t>    	</a:t>
            </a:r>
            <a:r>
              <a:rPr lang="en-US" altLang="zh-CN" sz="1200" b="0" dirty="0" err="1">
                <a:solidFill>
                  <a:schemeClr val="tx1"/>
                </a:solidFill>
                <a:latin typeface="Times New Roman" pitchFamily="18" charset="0"/>
              </a:rPr>
              <a:t>T</a:t>
            </a:r>
            <a:r>
              <a:rPr lang="en-US" altLang="zh-CN" sz="1200" b="0" dirty="0">
                <a:solidFill>
                  <a:schemeClr val="tx1"/>
                </a:solidFill>
                <a:latin typeface="Times New Roman" pitchFamily="18" charset="0"/>
              </a:rPr>
              <a:t>  	block	</a:t>
            </a:r>
            <a:r>
              <a:rPr lang="en-US" altLang="zh-CN" sz="1200" b="0" dirty="0" err="1">
                <a:solidFill>
                  <a:schemeClr val="tx1"/>
                </a:solidFill>
                <a:latin typeface="Times New Roman" pitchFamily="18" charset="0"/>
              </a:rPr>
              <a:t>blockSizes</a:t>
            </a:r>
            <a:r>
              <a:rPr lang="en-US" altLang="zh-CN" sz="1200" b="0" dirty="0">
                <a:solidFill>
                  <a:schemeClr val="tx1"/>
                </a:solidFill>
                <a:latin typeface="Times New Roman" pitchFamily="18" charset="0"/>
              </a:rPr>
              <a:t> 	</a:t>
            </a:r>
            <a:r>
              <a:rPr lang="en-US" altLang="zh-CN" sz="1200" b="0" dirty="0" err="1">
                <a:solidFill>
                  <a:schemeClr val="tx1"/>
                </a:solidFill>
                <a:latin typeface="Times New Roman" pitchFamily="18" charset="0"/>
              </a:rPr>
              <a:t>qStarts</a:t>
            </a:r>
            <a:r>
              <a:rPr lang="en-US" altLang="zh-CN" sz="1200" b="0" dirty="0">
                <a:solidFill>
                  <a:schemeClr val="tx1"/>
                </a:solidFill>
                <a:latin typeface="Times New Roman" pitchFamily="18" charset="0"/>
              </a:rPr>
              <a:t>	 </a:t>
            </a:r>
            <a:r>
              <a:rPr lang="en-US" altLang="zh-CN" sz="1200" b="0" dirty="0" err="1">
                <a:solidFill>
                  <a:schemeClr val="tx1"/>
                </a:solidFill>
                <a:latin typeface="Times New Roman" pitchFamily="18" charset="0"/>
              </a:rPr>
              <a:t>tStarts</a:t>
            </a:r>
            <a:endParaRPr lang="en-US" altLang="zh-CN" sz="1200" b="0" dirty="0">
              <a:solidFill>
                <a:schemeClr val="tx1"/>
              </a:solidFill>
              <a:latin typeface="Times New Roman" pitchFamily="18" charset="0"/>
            </a:endParaRPr>
          </a:p>
          <a:p>
            <a:r>
              <a:rPr lang="en-US" altLang="zh-CN" sz="1200" b="0" dirty="0">
                <a:solidFill>
                  <a:schemeClr val="tx1"/>
                </a:solidFill>
                <a:latin typeface="Times New Roman" pitchFamily="18" charset="0"/>
              </a:rPr>
              <a:t>     	match	</a:t>
            </a:r>
            <a:r>
              <a:rPr lang="en-US" altLang="zh-CN" sz="1200" b="0" dirty="0" err="1">
                <a:solidFill>
                  <a:schemeClr val="tx1"/>
                </a:solidFill>
                <a:latin typeface="Times New Roman" pitchFamily="18" charset="0"/>
              </a:rPr>
              <a:t>match</a:t>
            </a:r>
            <a:r>
              <a:rPr lang="en-US" altLang="zh-CN" sz="1200" b="0" dirty="0">
                <a:solidFill>
                  <a:schemeClr val="tx1"/>
                </a:solidFill>
                <a:latin typeface="Times New Roman" pitchFamily="18" charset="0"/>
              </a:rPr>
              <a:t>	   	count	bases	count	bases	      	name     	size	start	end	name     	size	start	end	count</a:t>
            </a:r>
          </a:p>
          <a:p>
            <a:r>
              <a:rPr lang="en-US" altLang="zh-CN" sz="1200" b="0" dirty="0">
                <a:solidFill>
                  <a:schemeClr val="tx1"/>
                </a:solidFill>
                <a:latin typeface="Times New Roman" pitchFamily="18" charset="0"/>
              </a:rPr>
              <a:t>---------------------------------------------------------------------------------------------------------------------------------------------------------------</a:t>
            </a:r>
          </a:p>
          <a:p>
            <a:r>
              <a:rPr lang="en-US" altLang="zh-CN" sz="1200" b="0" dirty="0">
                <a:solidFill>
                  <a:schemeClr val="tx1"/>
                </a:solidFill>
                <a:latin typeface="Times New Roman" pitchFamily="18" charset="0"/>
              </a:rPr>
              <a:t>1437	0	0	0	0	0	0	0	+	16s_sanger	1437	0	1437	STREPTOCOCCUS_SUIS	2007491	421146	422583	1	1437,	0,	421146,</a:t>
            </a:r>
          </a:p>
        </p:txBody>
      </p:sp>
      <p:sp>
        <p:nvSpPr>
          <p:cNvPr id="35846" name="Rectangle 348"/>
          <p:cNvSpPr>
            <a:spLocks noChangeArrowheads="1"/>
          </p:cNvSpPr>
          <p:nvPr/>
        </p:nvSpPr>
        <p:spPr bwMode="auto">
          <a:xfrm>
            <a:off x="468313" y="4652963"/>
            <a:ext cx="8281987" cy="1920875"/>
          </a:xfrm>
          <a:prstGeom prst="rect">
            <a:avLst/>
          </a:prstGeom>
          <a:noFill/>
          <a:ln w="9525">
            <a:noFill/>
            <a:miter lim="800000"/>
            <a:headEnd/>
            <a:tailEnd/>
          </a:ln>
        </p:spPr>
        <p:txBody>
          <a:bodyPr anchor="ctr">
            <a:spAutoFit/>
          </a:bodyPr>
          <a:lstStyle/>
          <a:p>
            <a:r>
              <a:rPr lang="th-TH" altLang="zh-CN" sz="2000" b="0" dirty="0">
                <a:solidFill>
                  <a:schemeClr val="tx1"/>
                </a:solidFill>
                <a:latin typeface="Arial" pitchFamily="34" charset="0"/>
                <a:cs typeface="Angsana New" pitchFamily="18" charset="-34"/>
              </a:rPr>
              <a:t>Psl</a:t>
            </a:r>
            <a:r>
              <a:rPr lang="zh-CN" altLang="en-US" sz="2000" b="0" dirty="0">
                <a:solidFill>
                  <a:schemeClr val="tx1"/>
                </a:solidFill>
                <a:latin typeface="楷体_GB2312" pitchFamily="49" charset="-122"/>
                <a:ea typeface="楷体_GB2312" pitchFamily="49" charset="-122"/>
                <a:cs typeface="Angsana New" pitchFamily="18" charset="-34"/>
              </a:rPr>
              <a:t>格式的结果包含了详细的比对位置信息，每一列的意义都在文件开头列出。第</a:t>
            </a:r>
            <a:r>
              <a:rPr lang="en-US" altLang="zh-CN" sz="2000" b="0" dirty="0">
                <a:solidFill>
                  <a:schemeClr val="tx1"/>
                </a:solidFill>
                <a:latin typeface="Arial" pitchFamily="34" charset="0"/>
                <a:cs typeface="Angsana New" pitchFamily="18" charset="-34"/>
              </a:rPr>
              <a:t>1</a:t>
            </a:r>
            <a:r>
              <a:rPr lang="zh-CN" altLang="en-US" sz="2000" b="0" dirty="0">
                <a:solidFill>
                  <a:schemeClr val="tx1"/>
                </a:solidFill>
                <a:latin typeface="Arial" pitchFamily="34" charset="0"/>
              </a:rPr>
              <a:t>～</a:t>
            </a:r>
            <a:r>
              <a:rPr lang="en-US" altLang="zh-CN" sz="2000" b="0" dirty="0">
                <a:solidFill>
                  <a:schemeClr val="tx1"/>
                </a:solidFill>
                <a:latin typeface="Arial" pitchFamily="34" charset="0"/>
                <a:cs typeface="Angsana New" pitchFamily="18" charset="-34"/>
              </a:rPr>
              <a:t>8</a:t>
            </a:r>
            <a:r>
              <a:rPr lang="zh-CN" altLang="en-US" sz="2000" b="0" dirty="0">
                <a:solidFill>
                  <a:schemeClr val="tx1"/>
                </a:solidFill>
                <a:latin typeface="楷体_GB2312" pitchFamily="49" charset="-122"/>
                <a:ea typeface="楷体_GB2312" pitchFamily="49" charset="-122"/>
                <a:cs typeface="Angsana New" pitchFamily="18" charset="-34"/>
              </a:rPr>
              <a:t>列是总体的比对统计，包括精确比对碱基数、错配、</a:t>
            </a:r>
            <a:r>
              <a:rPr lang="th-TH" altLang="zh-CN" sz="2000" b="0" dirty="0">
                <a:solidFill>
                  <a:schemeClr val="tx1"/>
                </a:solidFill>
                <a:latin typeface="Arial" pitchFamily="34" charset="0"/>
                <a:cs typeface="Angsana New" pitchFamily="18" charset="-34"/>
              </a:rPr>
              <a:t>query</a:t>
            </a:r>
            <a:r>
              <a:rPr lang="zh-CN" altLang="en-US" sz="2000" b="0" dirty="0">
                <a:solidFill>
                  <a:schemeClr val="tx1"/>
                </a:solidFill>
                <a:latin typeface="楷体_GB2312" pitchFamily="49" charset="-122"/>
                <a:ea typeface="楷体_GB2312" pitchFamily="49" charset="-122"/>
                <a:cs typeface="Angsana New" pitchFamily="18" charset="-34"/>
              </a:rPr>
              <a:t>和</a:t>
            </a:r>
            <a:r>
              <a:rPr lang="th-TH" altLang="zh-CN" sz="2000" b="0" dirty="0">
                <a:solidFill>
                  <a:schemeClr val="tx1"/>
                </a:solidFill>
                <a:latin typeface="Arial" pitchFamily="34" charset="0"/>
                <a:cs typeface="Angsana New" pitchFamily="18" charset="-34"/>
              </a:rPr>
              <a:t>subject</a:t>
            </a:r>
            <a:r>
              <a:rPr lang="zh-CN" altLang="en-US" sz="2000" b="0" dirty="0">
                <a:solidFill>
                  <a:schemeClr val="tx1"/>
                </a:solidFill>
                <a:latin typeface="楷体_GB2312" pitchFamily="49" charset="-122"/>
                <a:ea typeface="楷体_GB2312" pitchFamily="49" charset="-122"/>
                <a:cs typeface="Angsana New" pitchFamily="18" charset="-34"/>
              </a:rPr>
              <a:t>上的</a:t>
            </a:r>
            <a:r>
              <a:rPr lang="th-TH" altLang="zh-CN" sz="2000" b="0" dirty="0">
                <a:solidFill>
                  <a:schemeClr val="tx1"/>
                </a:solidFill>
                <a:latin typeface="Arial" pitchFamily="34" charset="0"/>
                <a:cs typeface="Angsana New" pitchFamily="18" charset="-34"/>
              </a:rPr>
              <a:t>gap</a:t>
            </a:r>
            <a:r>
              <a:rPr lang="zh-CN" altLang="en-US" sz="2000" b="0" dirty="0">
                <a:solidFill>
                  <a:schemeClr val="tx1"/>
                </a:solidFill>
                <a:latin typeface="楷体_GB2312" pitchFamily="49" charset="-122"/>
                <a:ea typeface="楷体_GB2312" pitchFamily="49" charset="-122"/>
                <a:cs typeface="Angsana New" pitchFamily="18" charset="-34"/>
              </a:rPr>
              <a:t>个数与</a:t>
            </a:r>
            <a:r>
              <a:rPr lang="th-TH" altLang="zh-CN" sz="2000" b="0" dirty="0">
                <a:solidFill>
                  <a:schemeClr val="tx1"/>
                </a:solidFill>
                <a:latin typeface="Arial" pitchFamily="34" charset="0"/>
                <a:cs typeface="Angsana New" pitchFamily="18" charset="-34"/>
              </a:rPr>
              <a:t>gap</a:t>
            </a:r>
            <a:r>
              <a:rPr lang="zh-CN" altLang="en-US" sz="2000" b="0" dirty="0">
                <a:solidFill>
                  <a:schemeClr val="tx1"/>
                </a:solidFill>
                <a:latin typeface="楷体_GB2312" pitchFamily="49" charset="-122"/>
                <a:ea typeface="楷体_GB2312" pitchFamily="49" charset="-122"/>
                <a:cs typeface="Angsana New" pitchFamily="18" charset="-34"/>
              </a:rPr>
              <a:t>总长等等；第</a:t>
            </a:r>
            <a:r>
              <a:rPr lang="en-US" altLang="zh-CN" sz="2000" b="0" dirty="0">
                <a:solidFill>
                  <a:schemeClr val="tx1"/>
                </a:solidFill>
                <a:latin typeface="Arial" pitchFamily="34" charset="0"/>
                <a:cs typeface="Angsana New" pitchFamily="18" charset="-34"/>
              </a:rPr>
              <a:t>9</a:t>
            </a:r>
            <a:r>
              <a:rPr lang="zh-CN" altLang="en-US" sz="2000" b="0" dirty="0">
                <a:solidFill>
                  <a:schemeClr val="tx1"/>
                </a:solidFill>
                <a:latin typeface="Arial" pitchFamily="34" charset="0"/>
              </a:rPr>
              <a:t>～</a:t>
            </a:r>
            <a:r>
              <a:rPr lang="en-US" altLang="zh-CN" sz="2000" b="0" dirty="0">
                <a:solidFill>
                  <a:schemeClr val="tx1"/>
                </a:solidFill>
                <a:latin typeface="Arial" pitchFamily="34" charset="0"/>
                <a:cs typeface="Angsana New" pitchFamily="18" charset="-34"/>
              </a:rPr>
              <a:t>17</a:t>
            </a:r>
            <a:r>
              <a:rPr lang="zh-CN" altLang="en-US" sz="2000" b="0" dirty="0">
                <a:solidFill>
                  <a:schemeClr val="tx1"/>
                </a:solidFill>
                <a:latin typeface="楷体_GB2312" pitchFamily="49" charset="-122"/>
                <a:ea typeface="楷体_GB2312" pitchFamily="49" charset="-122"/>
                <a:cs typeface="Angsana New" pitchFamily="18" charset="-34"/>
              </a:rPr>
              <a:t>列是比对位置信息，包括比对方向、</a:t>
            </a:r>
            <a:r>
              <a:rPr lang="th-TH" altLang="zh-CN" sz="2000" b="0" dirty="0">
                <a:solidFill>
                  <a:schemeClr val="tx1"/>
                </a:solidFill>
                <a:latin typeface="Arial" pitchFamily="34" charset="0"/>
                <a:cs typeface="Angsana New" pitchFamily="18" charset="-34"/>
              </a:rPr>
              <a:t>query</a:t>
            </a:r>
            <a:r>
              <a:rPr lang="zh-CN" altLang="en-US" sz="2000" b="0" dirty="0">
                <a:solidFill>
                  <a:schemeClr val="tx1"/>
                </a:solidFill>
                <a:latin typeface="楷体_GB2312" pitchFamily="49" charset="-122"/>
                <a:ea typeface="楷体_GB2312" pitchFamily="49" charset="-122"/>
                <a:cs typeface="Angsana New" pitchFamily="18" charset="-34"/>
              </a:rPr>
              <a:t>和</a:t>
            </a:r>
            <a:r>
              <a:rPr lang="th-TH" altLang="zh-CN" sz="2000" b="0" dirty="0">
                <a:solidFill>
                  <a:schemeClr val="tx1"/>
                </a:solidFill>
                <a:latin typeface="Arial" pitchFamily="34" charset="0"/>
                <a:cs typeface="Angsana New" pitchFamily="18" charset="-34"/>
              </a:rPr>
              <a:t>subject</a:t>
            </a:r>
            <a:r>
              <a:rPr lang="zh-CN" altLang="en-US" sz="2000" b="0" dirty="0">
                <a:solidFill>
                  <a:schemeClr val="tx1"/>
                </a:solidFill>
                <a:latin typeface="楷体_GB2312" pitchFamily="49" charset="-122"/>
                <a:ea typeface="楷体_GB2312" pitchFamily="49" charset="-122"/>
                <a:cs typeface="Angsana New" pitchFamily="18" charset="-34"/>
              </a:rPr>
              <a:t>的名字、长度、比对起止位置；</a:t>
            </a:r>
            <a:r>
              <a:rPr lang="en-US" altLang="zh-CN" sz="2000" b="0" dirty="0">
                <a:solidFill>
                  <a:schemeClr val="tx1"/>
                </a:solidFill>
                <a:latin typeface="Arial" pitchFamily="34" charset="0"/>
                <a:cs typeface="Angsana New" pitchFamily="18" charset="-34"/>
              </a:rPr>
              <a:t>18</a:t>
            </a:r>
            <a:r>
              <a:rPr lang="zh-CN" altLang="en-US" sz="2000" b="0" dirty="0">
                <a:solidFill>
                  <a:schemeClr val="tx1"/>
                </a:solidFill>
                <a:latin typeface="Arial" pitchFamily="34" charset="0"/>
              </a:rPr>
              <a:t>～</a:t>
            </a:r>
            <a:r>
              <a:rPr lang="en-US" altLang="zh-CN" sz="2000" b="0" dirty="0">
                <a:solidFill>
                  <a:schemeClr val="tx1"/>
                </a:solidFill>
                <a:latin typeface="Arial" pitchFamily="34" charset="0"/>
                <a:cs typeface="Angsana New" pitchFamily="18" charset="-34"/>
              </a:rPr>
              <a:t>21</a:t>
            </a:r>
            <a:r>
              <a:rPr lang="zh-CN" altLang="en-US" sz="2000" b="0" dirty="0">
                <a:solidFill>
                  <a:schemeClr val="tx1"/>
                </a:solidFill>
                <a:latin typeface="楷体_GB2312" pitchFamily="49" charset="-122"/>
                <a:ea typeface="楷体_GB2312" pitchFamily="49" charset="-122"/>
                <a:cs typeface="Angsana New" pitchFamily="18" charset="-34"/>
              </a:rPr>
              <a:t>列是显示每一个精确比对的</a:t>
            </a:r>
            <a:r>
              <a:rPr lang="th-TH" altLang="zh-CN" sz="2000" b="0" dirty="0">
                <a:solidFill>
                  <a:schemeClr val="tx1"/>
                </a:solidFill>
                <a:latin typeface="Arial" pitchFamily="34" charset="0"/>
                <a:cs typeface="Angsana New" pitchFamily="18" charset="-34"/>
              </a:rPr>
              <a:t>block</a:t>
            </a:r>
            <a:r>
              <a:rPr lang="zh-CN" altLang="en-US" sz="2000" b="0" dirty="0">
                <a:solidFill>
                  <a:schemeClr val="tx1"/>
                </a:solidFill>
                <a:latin typeface="楷体_GB2312" pitchFamily="49" charset="-122"/>
                <a:ea typeface="楷体_GB2312" pitchFamily="49" charset="-122"/>
                <a:cs typeface="Angsana New" pitchFamily="18" charset="-34"/>
              </a:rPr>
              <a:t>的信息，包括</a:t>
            </a:r>
            <a:r>
              <a:rPr lang="th-TH" altLang="zh-CN" sz="2000" b="0" dirty="0">
                <a:solidFill>
                  <a:schemeClr val="tx1"/>
                </a:solidFill>
                <a:latin typeface="Arial" pitchFamily="34" charset="0"/>
                <a:cs typeface="Angsana New" pitchFamily="18" charset="-34"/>
              </a:rPr>
              <a:t>blocks</a:t>
            </a:r>
            <a:r>
              <a:rPr lang="zh-CN" altLang="en-US" sz="2000" b="0" dirty="0">
                <a:solidFill>
                  <a:schemeClr val="tx1"/>
                </a:solidFill>
                <a:latin typeface="楷体_GB2312" pitchFamily="49" charset="-122"/>
                <a:ea typeface="楷体_GB2312" pitchFamily="49" charset="-122"/>
                <a:cs typeface="Angsana New" pitchFamily="18" charset="-34"/>
              </a:rPr>
              <a:t>数、每个</a:t>
            </a:r>
            <a:r>
              <a:rPr lang="th-TH" altLang="zh-CN" sz="2000" b="0" dirty="0">
                <a:solidFill>
                  <a:schemeClr val="tx1"/>
                </a:solidFill>
                <a:latin typeface="Arial" pitchFamily="34" charset="0"/>
                <a:cs typeface="Angsana New" pitchFamily="18" charset="-34"/>
              </a:rPr>
              <a:t>block</a:t>
            </a:r>
            <a:r>
              <a:rPr lang="zh-CN" altLang="en-US" sz="2000" b="0" dirty="0">
                <a:solidFill>
                  <a:schemeClr val="tx1"/>
                </a:solidFill>
                <a:latin typeface="楷体_GB2312" pitchFamily="49" charset="-122"/>
                <a:ea typeface="楷体_GB2312" pitchFamily="49" charset="-122"/>
                <a:cs typeface="Angsana New" pitchFamily="18" charset="-34"/>
              </a:rPr>
              <a:t>的长度和在</a:t>
            </a:r>
            <a:r>
              <a:rPr lang="th-TH" altLang="zh-CN" sz="2000" b="0" dirty="0">
                <a:solidFill>
                  <a:schemeClr val="tx1"/>
                </a:solidFill>
                <a:latin typeface="Arial" pitchFamily="34" charset="0"/>
                <a:cs typeface="Angsana New" pitchFamily="18" charset="-34"/>
              </a:rPr>
              <a:t>query</a:t>
            </a:r>
            <a:r>
              <a:rPr lang="zh-CN" altLang="en-US" sz="2000" b="0" dirty="0">
                <a:solidFill>
                  <a:schemeClr val="tx1"/>
                </a:solidFill>
                <a:latin typeface="Arial" pitchFamily="34" charset="0"/>
              </a:rPr>
              <a:t>、</a:t>
            </a:r>
            <a:r>
              <a:rPr lang="th-TH" altLang="zh-CN" sz="2000" b="0" dirty="0">
                <a:solidFill>
                  <a:schemeClr val="tx1"/>
                </a:solidFill>
                <a:latin typeface="Arial" pitchFamily="34" charset="0"/>
                <a:cs typeface="Angsana New" pitchFamily="18" charset="-34"/>
              </a:rPr>
              <a:t>subject</a:t>
            </a:r>
            <a:r>
              <a:rPr lang="zh-CN" altLang="en-US" sz="2000" b="0" dirty="0">
                <a:solidFill>
                  <a:schemeClr val="tx1"/>
                </a:solidFill>
                <a:latin typeface="楷体_GB2312" pitchFamily="49" charset="-122"/>
                <a:ea typeface="楷体_GB2312" pitchFamily="49" charset="-122"/>
                <a:cs typeface="Angsana New" pitchFamily="18" charset="-34"/>
              </a:rPr>
              <a:t>上的位置。 </a:t>
            </a:r>
          </a:p>
        </p:txBody>
      </p:sp>
    </p:spTree>
    <p:extLst>
      <p:ext uri="{BB962C8B-B14F-4D97-AF65-F5344CB8AC3E}">
        <p14:creationId xmlns:p14="http://schemas.microsoft.com/office/powerpoint/2010/main" xmlns="" val="41436645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5800"/>
            <a:ext cx="8229600" cy="1143000"/>
          </a:xfrm>
        </p:spPr>
        <p:txBody>
          <a:bodyPr/>
          <a:lstStyle/>
          <a:p>
            <a:r>
              <a:rPr lang="en-US" altLang="zh-CN" dirty="0" smtClean="0"/>
              <a:t>BLAT</a:t>
            </a:r>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1196752"/>
            <a:ext cx="6743700" cy="4869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AutoShape 8"/>
          <p:cNvSpPr>
            <a:spLocks noChangeArrowheads="1"/>
          </p:cNvSpPr>
          <p:nvPr/>
        </p:nvSpPr>
        <p:spPr bwMode="auto">
          <a:xfrm>
            <a:off x="1835696" y="3022103"/>
            <a:ext cx="1787624" cy="720079"/>
          </a:xfrm>
          <a:prstGeom prst="wedgeRectCallout">
            <a:avLst>
              <a:gd name="adj1" fmla="val -9093"/>
              <a:gd name="adj2" fmla="val 247848"/>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000" dirty="0" smtClean="0">
                <a:solidFill>
                  <a:srgbClr val="009900"/>
                </a:solidFill>
                <a:latin typeface="华文楷体" pitchFamily="2" charset="-122"/>
                <a:ea typeface="华文楷体" pitchFamily="2" charset="-122"/>
              </a:rPr>
              <a:t>输入比对序列或上传文件</a:t>
            </a:r>
            <a:endParaRPr lang="zh-CN" altLang="en-US" sz="2000" dirty="0">
              <a:solidFill>
                <a:srgbClr val="009900"/>
              </a:solidFill>
              <a:latin typeface="华文楷体" pitchFamily="2" charset="-122"/>
              <a:ea typeface="华文楷体" pitchFamily="2" charset="-122"/>
            </a:endParaRPr>
          </a:p>
        </p:txBody>
      </p:sp>
      <p:sp>
        <p:nvSpPr>
          <p:cNvPr id="6" name="AutoShape 8"/>
          <p:cNvSpPr>
            <a:spLocks noChangeArrowheads="1"/>
          </p:cNvSpPr>
          <p:nvPr/>
        </p:nvSpPr>
        <p:spPr bwMode="auto">
          <a:xfrm>
            <a:off x="3741316" y="1268760"/>
            <a:ext cx="3664520" cy="360039"/>
          </a:xfrm>
          <a:prstGeom prst="wedgeRectCallout">
            <a:avLst>
              <a:gd name="adj1" fmla="val -10814"/>
              <a:gd name="adj2" fmla="val 4678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000" dirty="0" smtClean="0">
                <a:solidFill>
                  <a:srgbClr val="009900"/>
                </a:solidFill>
                <a:latin typeface="华文楷体" pitchFamily="2" charset="-122"/>
                <a:ea typeface="华文楷体" pitchFamily="2" charset="-122"/>
              </a:rPr>
              <a:t>参考数据库与输出格式</a:t>
            </a:r>
            <a:endParaRPr lang="zh-CN" altLang="en-US" sz="2000" dirty="0">
              <a:solidFill>
                <a:srgbClr val="009900"/>
              </a:solidFill>
              <a:latin typeface="华文楷体" pitchFamily="2" charset="-122"/>
              <a:ea typeface="华文楷体" pitchFamily="2" charset="-122"/>
            </a:endParaRPr>
          </a:p>
        </p:txBody>
      </p:sp>
      <p:sp>
        <p:nvSpPr>
          <p:cNvPr id="3" name="矩形 2"/>
          <p:cNvSpPr/>
          <p:nvPr/>
        </p:nvSpPr>
        <p:spPr>
          <a:xfrm>
            <a:off x="323528" y="6065912"/>
            <a:ext cx="8352928" cy="923330"/>
          </a:xfrm>
          <a:prstGeom prst="rect">
            <a:avLst/>
          </a:prstGeom>
        </p:spPr>
        <p:txBody>
          <a:bodyPr wrap="square">
            <a:spAutoFit/>
          </a:bodyPr>
          <a:lstStyle/>
          <a:p>
            <a:r>
              <a:rPr lang="en-US" altLang="zh-CN" dirty="0">
                <a:latin typeface="Times New Roman" pitchFamily="18" charset="0"/>
                <a:cs typeface="Times New Roman" pitchFamily="18" charset="0"/>
                <a:hlinkClick r:id="rId3"/>
              </a:rPr>
              <a:t>http://</a:t>
            </a:r>
            <a:r>
              <a:rPr lang="en-US" altLang="zh-CN" dirty="0" smtClean="0">
                <a:latin typeface="Times New Roman" pitchFamily="18" charset="0"/>
                <a:cs typeface="Times New Roman" pitchFamily="18" charset="0"/>
                <a:hlinkClick r:id="rId3"/>
              </a:rPr>
              <a:t>genome.ucsc.edu/cgi-bin/hgBlat?hgsid=431136285_9I70GjFDgpxmicGfzZLzXzZQvQLN&amp;command=start</a:t>
            </a:r>
            <a:endParaRPr lang="en-US" altLang="zh-CN" dirty="0" smtClean="0">
              <a:latin typeface="Times New Roman" pitchFamily="18" charset="0"/>
              <a:cs typeface="Times New Roman" pitchFamily="18" charset="0"/>
            </a:endParaRPr>
          </a:p>
          <a:p>
            <a:endParaRPr lang="zh-CN" altLang="en-US" dirty="0"/>
          </a:p>
        </p:txBody>
      </p:sp>
    </p:spTree>
    <p:extLst>
      <p:ext uri="{BB962C8B-B14F-4D97-AF65-F5344CB8AC3E}">
        <p14:creationId xmlns:p14="http://schemas.microsoft.com/office/powerpoint/2010/main" xmlns="" val="3628926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57200" y="428604"/>
            <a:ext cx="8229600" cy="1143000"/>
          </a:xfrm>
        </p:spPr>
        <p:txBody>
          <a:bodyPr/>
          <a:lstStyle/>
          <a:p>
            <a:pPr eaLnBrk="1" hangingPunct="1"/>
            <a:r>
              <a:rPr lang="zh-CN" altLang="en-US" b="1" dirty="0" smtClean="0">
                <a:latin typeface="华文楷体" pitchFamily="2" charset="-122"/>
                <a:ea typeface="华文楷体" pitchFamily="2" charset="-122"/>
              </a:rPr>
              <a:t>什么是比对</a:t>
            </a:r>
          </a:p>
        </p:txBody>
      </p:sp>
      <p:sp>
        <p:nvSpPr>
          <p:cNvPr id="3" name="内容占位符 2"/>
          <p:cNvSpPr>
            <a:spLocks noGrp="1"/>
          </p:cNvSpPr>
          <p:nvPr>
            <p:ph idx="1"/>
          </p:nvPr>
        </p:nvSpPr>
        <p:spPr>
          <a:xfrm>
            <a:off x="457200" y="1714487"/>
            <a:ext cx="8229600" cy="4572033"/>
          </a:xfrm>
        </p:spPr>
        <p:txBody>
          <a:bodyPr rtlCol="0">
            <a:normAutofit fontScale="92500" lnSpcReduction="10000"/>
          </a:bodyPr>
          <a:lstStyle/>
          <a:p>
            <a:pPr eaLnBrk="1" fontAlgn="auto" hangingPunct="1">
              <a:spcAft>
                <a:spcPts val="0"/>
              </a:spcAft>
              <a:defRPr/>
            </a:pPr>
            <a:r>
              <a:rPr lang="zh-CN" altLang="en-US" dirty="0" smtClean="0">
                <a:latin typeface="楷体_GB2312" pitchFamily="49" charset="-122"/>
                <a:ea typeface="楷体_GB2312" pitchFamily="49" charset="-122"/>
              </a:rPr>
              <a:t>比对寻找序列间的相似性</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相似性能在很大程度上反映同源性</a:t>
            </a:r>
            <a:endParaRPr lang="en-US" altLang="zh-CN" dirty="0" smtClean="0">
              <a:latin typeface="楷体_GB2312" pitchFamily="49" charset="-122"/>
              <a:ea typeface="楷体_GB2312" pitchFamily="49" charset="-122"/>
            </a:endParaRPr>
          </a:p>
          <a:p>
            <a:pPr eaLnBrk="1" fontAlgn="auto" hangingPunct="1">
              <a:spcAft>
                <a:spcPts val="0"/>
              </a:spcAft>
              <a:defRPr/>
            </a:pP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双序列比对和多序列比对</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全局比对和局部比对</a:t>
            </a:r>
            <a:endParaRPr lang="en-US" altLang="zh-CN" dirty="0" smtClean="0">
              <a:latin typeface="楷体_GB2312" pitchFamily="49" charset="-122"/>
              <a:ea typeface="楷体_GB2312" pitchFamily="49" charset="-122"/>
            </a:endParaRPr>
          </a:p>
          <a:p>
            <a:pPr lvl="1" eaLnBrk="1" fontAlgn="auto" hangingPunct="1">
              <a:spcAft>
                <a:spcPts val="0"/>
              </a:spcAft>
              <a:defRPr/>
            </a:pPr>
            <a:r>
              <a:rPr lang="zh-CN" altLang="en-US" dirty="0" smtClean="0">
                <a:latin typeface="楷体_GB2312" pitchFamily="49" charset="-122"/>
                <a:ea typeface="楷体_GB2312" pitchFamily="49" charset="-122"/>
              </a:rPr>
              <a:t>全局比对用于寻找同源序列间的整体差异</a:t>
            </a:r>
            <a:endParaRPr lang="en-US" altLang="zh-CN" dirty="0" smtClean="0">
              <a:latin typeface="楷体_GB2312" pitchFamily="49" charset="-122"/>
              <a:ea typeface="楷体_GB2312" pitchFamily="49" charset="-122"/>
            </a:endParaRPr>
          </a:p>
          <a:p>
            <a:pPr lvl="1" eaLnBrk="1" fontAlgn="auto" hangingPunct="1">
              <a:spcAft>
                <a:spcPts val="0"/>
              </a:spcAft>
              <a:defRPr/>
            </a:pPr>
            <a:r>
              <a:rPr lang="zh-CN" altLang="en-US" dirty="0" smtClean="0">
                <a:latin typeface="楷体_GB2312" pitchFamily="49" charset="-122"/>
                <a:ea typeface="楷体_GB2312" pitchFamily="49" charset="-122"/>
              </a:rPr>
              <a:t>局部比对用于寻找两条序列局部的相似情况</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核酸比对和氨基酸比对和交叉比对</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solidFill>
                  <a:srgbClr val="C00000"/>
                </a:solidFill>
                <a:latin typeface="楷体_GB2312" pitchFamily="49" charset="-122"/>
                <a:ea typeface="楷体_GB2312" pitchFamily="49" charset="-122"/>
              </a:rPr>
              <a:t>序列相似度：</a:t>
            </a:r>
            <a:r>
              <a:rPr lang="en-US" altLang="zh-CN" dirty="0" smtClean="0">
                <a:solidFill>
                  <a:srgbClr val="C00000"/>
                </a:solidFill>
              </a:rPr>
              <a:t>identity=match bps/aligned size</a:t>
            </a:r>
          </a:p>
        </p:txBody>
      </p:sp>
      <p:pic>
        <p:nvPicPr>
          <p:cNvPr id="4"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6511114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3"/>
          <p:cNvGrpSpPr>
            <a:grpSpLocks/>
          </p:cNvGrpSpPr>
          <p:nvPr/>
        </p:nvGrpSpPr>
        <p:grpSpPr bwMode="auto">
          <a:xfrm>
            <a:off x="971550" y="1268413"/>
            <a:ext cx="7543800" cy="3048000"/>
            <a:chOff x="0" y="0"/>
            <a:chExt cx="2644" cy="633"/>
          </a:xfrm>
        </p:grpSpPr>
        <p:sp>
          <p:nvSpPr>
            <p:cNvPr id="36869" name="Rectangle 4"/>
            <p:cNvSpPr>
              <a:spLocks noChangeArrowheads="1"/>
            </p:cNvSpPr>
            <p:nvPr/>
          </p:nvSpPr>
          <p:spPr bwMode="auto">
            <a:xfrm>
              <a:off x="0" y="0"/>
              <a:ext cx="2644" cy="0"/>
            </a:xfrm>
            <a:prstGeom prst="rect">
              <a:avLst/>
            </a:prstGeom>
            <a:noFill/>
            <a:ln w="9525">
              <a:noFill/>
              <a:miter lim="800000"/>
              <a:headEnd/>
              <a:tailEnd/>
            </a:ln>
          </p:spPr>
          <p:txBody>
            <a:bodyPr>
              <a:spAutoFit/>
            </a:bodyPr>
            <a:lstStyle/>
            <a:p>
              <a:endParaRPr lang="zh-CN" altLang="en-US"/>
            </a:p>
          </p:txBody>
        </p:sp>
        <p:sp>
          <p:nvSpPr>
            <p:cNvPr id="36870" name="Rectangle 5"/>
            <p:cNvSpPr>
              <a:spLocks noChangeArrowheads="1"/>
            </p:cNvSpPr>
            <p:nvPr/>
          </p:nvSpPr>
          <p:spPr bwMode="auto">
            <a:xfrm>
              <a:off x="0" y="0"/>
              <a:ext cx="2644" cy="633"/>
            </a:xfrm>
            <a:prstGeom prst="rect">
              <a:avLst/>
            </a:prstGeom>
            <a:noFill/>
            <a:ln w="9525">
              <a:noFill/>
              <a:miter lim="800000"/>
              <a:headEnd/>
              <a:tailEnd/>
            </a:ln>
          </p:spPr>
          <p:txBody>
            <a:bodyPr/>
            <a:lstStyle/>
            <a:p>
              <a:endParaRPr kumimoji="1" lang="en-US" altLang="zh-CN" b="0">
                <a:solidFill>
                  <a:schemeClr val="tx1"/>
                </a:solidFill>
                <a:latin typeface="Times New Roman" pitchFamily="18" charset="0"/>
              </a:endParaRPr>
            </a:p>
          </p:txBody>
        </p:sp>
      </p:grpSp>
      <p:sp>
        <p:nvSpPr>
          <p:cNvPr id="36867" name="Rectangle 6"/>
          <p:cNvSpPr>
            <a:spLocks noChangeArrowheads="1"/>
          </p:cNvSpPr>
          <p:nvPr/>
        </p:nvSpPr>
        <p:spPr bwMode="auto">
          <a:xfrm>
            <a:off x="900113" y="1341438"/>
            <a:ext cx="7488237" cy="3847207"/>
          </a:xfrm>
          <a:prstGeom prst="rect">
            <a:avLst/>
          </a:prstGeom>
          <a:noFill/>
          <a:ln w="9525">
            <a:noFill/>
            <a:miter lim="800000"/>
            <a:headEnd/>
            <a:tailEnd/>
          </a:ln>
        </p:spPr>
        <p:txBody>
          <a:bodyPr anchor="ctr">
            <a:spAutoFit/>
          </a:bodyPr>
          <a:lstStyle/>
          <a:p>
            <a:pPr indent="266700">
              <a:buFont typeface="Wingdings" pitchFamily="2" charset="2"/>
              <a:buChar char="n"/>
            </a:pPr>
            <a:r>
              <a:rPr lang="zh-CN" altLang="th-TH" sz="2400" dirty="0">
                <a:solidFill>
                  <a:schemeClr val="tx1"/>
                </a:solidFill>
                <a:latin typeface="楷体_GB2312" pitchFamily="49" charset="-122"/>
                <a:ea typeface="楷体_GB2312" pitchFamily="49" charset="-122"/>
              </a:rPr>
              <a:t>注意以下几点：</a:t>
            </a:r>
            <a:endParaRPr lang="zh-CN" altLang="en-US" sz="2400" dirty="0">
              <a:solidFill>
                <a:schemeClr val="tx1"/>
              </a:solidFill>
              <a:latin typeface="楷体_GB2312" pitchFamily="49" charset="-122"/>
              <a:ea typeface="楷体_GB2312" pitchFamily="49" charset="-122"/>
            </a:endParaRPr>
          </a:p>
          <a:p>
            <a:pPr indent="266700"/>
            <a:r>
              <a:rPr lang="en-US" altLang="zh-CN" sz="2000" b="0" dirty="0" smtClean="0">
                <a:solidFill>
                  <a:schemeClr val="tx1"/>
                </a:solidFill>
                <a:latin typeface="Arial" pitchFamily="34" charset="0"/>
                <a:cs typeface="Angsana New" pitchFamily="18" charset="-34"/>
              </a:rPr>
              <a:t>1</a:t>
            </a:r>
            <a:r>
              <a:rPr lang="th-TH" altLang="zh-CN" sz="2000" b="0" dirty="0" smtClean="0">
                <a:solidFill>
                  <a:schemeClr val="tx1"/>
                </a:solidFill>
                <a:latin typeface="Arial" pitchFamily="34" charset="0"/>
                <a:cs typeface="Angsana New" pitchFamily="18" charset="-34"/>
              </a:rPr>
              <a:t>. blat</a:t>
            </a:r>
            <a:r>
              <a:rPr lang="zh-CN" altLang="en-US" sz="2000" b="0" dirty="0">
                <a:solidFill>
                  <a:schemeClr val="tx1"/>
                </a:solidFill>
                <a:latin typeface="楷体_GB2312" pitchFamily="49" charset="-122"/>
                <a:ea typeface="楷体_GB2312" pitchFamily="49" charset="-122"/>
                <a:cs typeface="Angsana New" pitchFamily="18" charset="-34"/>
              </a:rPr>
              <a:t>的结果在</a:t>
            </a:r>
            <a:r>
              <a:rPr lang="th-TH" altLang="zh-CN" sz="2000" b="0" dirty="0">
                <a:solidFill>
                  <a:schemeClr val="tx1"/>
                </a:solidFill>
                <a:latin typeface="Arial" pitchFamily="34" charset="0"/>
                <a:cs typeface="Angsana New" pitchFamily="18" charset="-34"/>
              </a:rPr>
              <a:t>subject</a:t>
            </a:r>
            <a:r>
              <a:rPr lang="zh-CN" altLang="en-US" sz="2000" b="0" dirty="0">
                <a:solidFill>
                  <a:schemeClr val="tx1"/>
                </a:solidFill>
                <a:latin typeface="楷体_GB2312" pitchFamily="49" charset="-122"/>
                <a:ea typeface="楷体_GB2312" pitchFamily="49" charset="-122"/>
                <a:cs typeface="Angsana New" pitchFamily="18" charset="-34"/>
              </a:rPr>
              <a:t>上允许存在很大的</a:t>
            </a:r>
            <a:r>
              <a:rPr lang="th-TH" altLang="zh-CN" sz="2000" b="0" dirty="0">
                <a:solidFill>
                  <a:schemeClr val="tx1"/>
                </a:solidFill>
                <a:latin typeface="Arial" pitchFamily="34" charset="0"/>
                <a:cs typeface="Angsana New" pitchFamily="18" charset="-34"/>
              </a:rPr>
              <a:t>gap</a:t>
            </a:r>
            <a:r>
              <a:rPr lang="zh-CN" altLang="en-US" sz="2000" b="0" dirty="0">
                <a:solidFill>
                  <a:schemeClr val="tx1"/>
                </a:solidFill>
                <a:latin typeface="Arial" pitchFamily="34" charset="0"/>
                <a:cs typeface="Angsana New" pitchFamily="18" charset="-34"/>
              </a:rPr>
              <a:t>（</a:t>
            </a:r>
            <a:r>
              <a:rPr lang="th-TH" altLang="zh-CN" sz="2000" b="0" dirty="0">
                <a:solidFill>
                  <a:schemeClr val="tx1"/>
                </a:solidFill>
                <a:latin typeface="Arial" pitchFamily="34" charset="0"/>
                <a:cs typeface="Angsana New" pitchFamily="18" charset="-34"/>
              </a:rPr>
              <a:t>intron</a:t>
            </a:r>
            <a:r>
              <a:rPr lang="zh-CN" altLang="en-US" sz="2000" b="0" dirty="0">
                <a:solidFill>
                  <a:schemeClr val="tx1"/>
                </a:solidFill>
                <a:latin typeface="楷体_GB2312" pitchFamily="49" charset="-122"/>
                <a:ea typeface="楷体_GB2312" pitchFamily="49" charset="-122"/>
                <a:cs typeface="Angsana New" pitchFamily="18" charset="-34"/>
              </a:rPr>
              <a:t>区域</a:t>
            </a:r>
            <a:r>
              <a:rPr lang="zh-CN" altLang="en-US" sz="2000" b="0" dirty="0">
                <a:solidFill>
                  <a:schemeClr val="tx1"/>
                </a:solidFill>
                <a:latin typeface="Arial" pitchFamily="34" charset="0"/>
                <a:cs typeface="Angsana New" pitchFamily="18" charset="-34"/>
              </a:rPr>
              <a:t>），</a:t>
            </a:r>
            <a:r>
              <a:rPr lang="zh-CN" altLang="en-US" sz="2000" b="0" dirty="0">
                <a:solidFill>
                  <a:schemeClr val="tx1"/>
                </a:solidFill>
                <a:latin typeface="楷体_GB2312" pitchFamily="49" charset="-122"/>
                <a:ea typeface="楷体_GB2312" pitchFamily="49" charset="-122"/>
                <a:cs typeface="Angsana New" pitchFamily="18" charset="-34"/>
              </a:rPr>
              <a:t>所以同一个结果在</a:t>
            </a:r>
            <a:r>
              <a:rPr lang="th-TH" altLang="zh-CN" sz="2000" b="0" dirty="0">
                <a:solidFill>
                  <a:schemeClr val="tx1"/>
                </a:solidFill>
                <a:latin typeface="Arial" pitchFamily="34" charset="0"/>
                <a:cs typeface="Angsana New" pitchFamily="18" charset="-34"/>
              </a:rPr>
              <a:t>query</a:t>
            </a:r>
            <a:r>
              <a:rPr lang="zh-CN" altLang="en-US" sz="2000" b="0" dirty="0">
                <a:solidFill>
                  <a:schemeClr val="tx1"/>
                </a:solidFill>
                <a:latin typeface="楷体_GB2312" pitchFamily="49" charset="-122"/>
                <a:ea typeface="楷体_GB2312" pitchFamily="49" charset="-122"/>
                <a:cs typeface="Angsana New" pitchFamily="18" charset="-34"/>
              </a:rPr>
              <a:t>和</a:t>
            </a:r>
            <a:r>
              <a:rPr lang="th-TH" altLang="zh-CN" sz="2000" b="0" dirty="0">
                <a:solidFill>
                  <a:schemeClr val="tx1"/>
                </a:solidFill>
                <a:latin typeface="Arial" pitchFamily="34" charset="0"/>
                <a:cs typeface="Angsana New" pitchFamily="18" charset="-34"/>
              </a:rPr>
              <a:t>subjects</a:t>
            </a:r>
            <a:r>
              <a:rPr lang="zh-CN" altLang="en-US" sz="2000" b="0" dirty="0">
                <a:solidFill>
                  <a:schemeClr val="tx1"/>
                </a:solidFill>
                <a:latin typeface="楷体_GB2312" pitchFamily="49" charset="-122"/>
                <a:ea typeface="楷体_GB2312" pitchFamily="49" charset="-122"/>
                <a:cs typeface="Angsana New" pitchFamily="18" charset="-34"/>
              </a:rPr>
              <a:t>上覆盖的区域可能会相差很多，这一点与</a:t>
            </a:r>
            <a:r>
              <a:rPr lang="th-TH" altLang="zh-CN" sz="2000" b="0" dirty="0">
                <a:solidFill>
                  <a:schemeClr val="tx1"/>
                </a:solidFill>
                <a:latin typeface="Arial" pitchFamily="34" charset="0"/>
                <a:cs typeface="Angsana New" pitchFamily="18" charset="-34"/>
              </a:rPr>
              <a:t>blast</a:t>
            </a:r>
            <a:r>
              <a:rPr lang="zh-CN" altLang="en-US" sz="2000" b="0" dirty="0">
                <a:solidFill>
                  <a:schemeClr val="tx1"/>
                </a:solidFill>
                <a:latin typeface="楷体_GB2312" pitchFamily="49" charset="-122"/>
                <a:ea typeface="楷体_GB2312" pitchFamily="49" charset="-122"/>
                <a:cs typeface="Angsana New" pitchFamily="18" charset="-34"/>
              </a:rPr>
              <a:t>不同</a:t>
            </a:r>
            <a:r>
              <a:rPr lang="zh-CN" altLang="en-US" sz="2000" b="0" dirty="0" smtClean="0">
                <a:solidFill>
                  <a:schemeClr val="tx1"/>
                </a:solidFill>
                <a:latin typeface="楷体_GB2312" pitchFamily="49" charset="-122"/>
                <a:ea typeface="楷体_GB2312" pitchFamily="49" charset="-122"/>
                <a:cs typeface="Angsana New" pitchFamily="18" charset="-34"/>
              </a:rPr>
              <a:t>。</a:t>
            </a:r>
            <a:endParaRPr lang="en-US" altLang="zh-CN" sz="2000" b="0" dirty="0" smtClean="0">
              <a:solidFill>
                <a:schemeClr val="tx1"/>
              </a:solidFill>
              <a:latin typeface="楷体_GB2312" pitchFamily="49" charset="-122"/>
              <a:ea typeface="楷体_GB2312" pitchFamily="49" charset="-122"/>
              <a:cs typeface="Angsana New" pitchFamily="18" charset="-34"/>
            </a:endParaRPr>
          </a:p>
          <a:p>
            <a:pPr indent="266700"/>
            <a:endParaRPr lang="zh-CN" altLang="en-US" sz="2000" b="0" dirty="0">
              <a:solidFill>
                <a:schemeClr val="tx1"/>
              </a:solidFill>
              <a:latin typeface="Arial" pitchFamily="34" charset="0"/>
              <a:cs typeface="Angsana New" pitchFamily="18" charset="-34"/>
            </a:endParaRPr>
          </a:p>
          <a:p>
            <a:pPr indent="266700"/>
            <a:r>
              <a:rPr lang="en-US" altLang="zh-CN" sz="2000" b="0" dirty="0">
                <a:solidFill>
                  <a:schemeClr val="tx1"/>
                </a:solidFill>
                <a:latin typeface="Arial" pitchFamily="34" charset="0"/>
                <a:cs typeface="Angsana New" pitchFamily="18" charset="-34"/>
              </a:rPr>
              <a:t>2</a:t>
            </a:r>
            <a:r>
              <a:rPr lang="th-TH" altLang="zh-CN" sz="2000" b="0" dirty="0">
                <a:solidFill>
                  <a:schemeClr val="tx1"/>
                </a:solidFill>
                <a:latin typeface="Arial" pitchFamily="34" charset="0"/>
                <a:cs typeface="Angsana New" pitchFamily="18" charset="-34"/>
              </a:rPr>
              <a:t>. </a:t>
            </a:r>
            <a:r>
              <a:rPr lang="zh-CN" altLang="en-US" sz="2000" b="0" dirty="0">
                <a:solidFill>
                  <a:schemeClr val="tx1"/>
                </a:solidFill>
                <a:latin typeface="楷体_GB2312" pitchFamily="49" charset="-122"/>
                <a:ea typeface="楷体_GB2312" pitchFamily="49" charset="-122"/>
                <a:cs typeface="Angsana New" pitchFamily="18" charset="-34"/>
              </a:rPr>
              <a:t>在基因对基因组的比对中，</a:t>
            </a:r>
            <a:r>
              <a:rPr lang="th-TH" altLang="zh-CN" sz="2000" b="0" dirty="0">
                <a:solidFill>
                  <a:schemeClr val="tx1"/>
                </a:solidFill>
                <a:latin typeface="Arial" pitchFamily="34" charset="0"/>
                <a:cs typeface="Angsana New" pitchFamily="18" charset="-34"/>
              </a:rPr>
              <a:t>block</a:t>
            </a:r>
            <a:r>
              <a:rPr lang="zh-CN" altLang="en-US" sz="2000" b="0" dirty="0">
                <a:solidFill>
                  <a:schemeClr val="tx1"/>
                </a:solidFill>
                <a:latin typeface="楷体_GB2312" pitchFamily="49" charset="-122"/>
                <a:ea typeface="楷体_GB2312" pitchFamily="49" charset="-122"/>
                <a:cs typeface="Angsana New" pitchFamily="18" charset="-34"/>
              </a:rPr>
              <a:t>的个数不能等同于</a:t>
            </a:r>
            <a:r>
              <a:rPr lang="th-TH" altLang="zh-CN" sz="2000" b="0" dirty="0">
                <a:solidFill>
                  <a:schemeClr val="tx1"/>
                </a:solidFill>
                <a:latin typeface="Arial" pitchFamily="34" charset="0"/>
                <a:cs typeface="Angsana New" pitchFamily="18" charset="-34"/>
              </a:rPr>
              <a:t>exon</a:t>
            </a:r>
            <a:r>
              <a:rPr lang="zh-CN" altLang="en-US" sz="2000" b="0" dirty="0">
                <a:solidFill>
                  <a:schemeClr val="tx1"/>
                </a:solidFill>
                <a:latin typeface="楷体_GB2312" pitchFamily="49" charset="-122"/>
                <a:ea typeface="楷体_GB2312" pitchFamily="49" charset="-122"/>
                <a:cs typeface="Angsana New" pitchFamily="18" charset="-34"/>
              </a:rPr>
              <a:t>的个数。因为</a:t>
            </a:r>
            <a:r>
              <a:rPr lang="th-TH" altLang="zh-CN" sz="2000" b="0" dirty="0">
                <a:solidFill>
                  <a:schemeClr val="tx1"/>
                </a:solidFill>
                <a:latin typeface="Arial" pitchFamily="34" charset="0"/>
                <a:cs typeface="Angsana New" pitchFamily="18" charset="-34"/>
              </a:rPr>
              <a:t>blat</a:t>
            </a:r>
            <a:r>
              <a:rPr lang="zh-CN" altLang="en-US" sz="2000" b="0" dirty="0">
                <a:solidFill>
                  <a:schemeClr val="tx1"/>
                </a:solidFill>
                <a:latin typeface="楷体_GB2312" pitchFamily="49" charset="-122"/>
                <a:ea typeface="楷体_GB2312" pitchFamily="49" charset="-122"/>
                <a:cs typeface="Angsana New" pitchFamily="18" charset="-34"/>
              </a:rPr>
              <a:t>对</a:t>
            </a:r>
            <a:r>
              <a:rPr lang="th-TH" altLang="zh-CN" sz="2000" b="0" dirty="0">
                <a:solidFill>
                  <a:schemeClr val="tx1"/>
                </a:solidFill>
                <a:latin typeface="Arial" pitchFamily="34" charset="0"/>
                <a:cs typeface="Angsana New" pitchFamily="18" charset="-34"/>
              </a:rPr>
              <a:t>block</a:t>
            </a:r>
            <a:r>
              <a:rPr lang="zh-CN" altLang="en-US" sz="2000" b="0" dirty="0">
                <a:solidFill>
                  <a:schemeClr val="tx1"/>
                </a:solidFill>
                <a:latin typeface="楷体_GB2312" pitchFamily="49" charset="-122"/>
                <a:ea typeface="楷体_GB2312" pitchFamily="49" charset="-122"/>
                <a:cs typeface="Angsana New" pitchFamily="18" charset="-34"/>
              </a:rPr>
              <a:t>的定义是一个没有插入缺失的比对，任何插入或者缺失的碱基都会使一个</a:t>
            </a:r>
            <a:r>
              <a:rPr lang="th-TH" altLang="zh-CN" sz="2000" b="0" dirty="0">
                <a:solidFill>
                  <a:schemeClr val="tx1"/>
                </a:solidFill>
                <a:latin typeface="Arial" pitchFamily="34" charset="0"/>
                <a:cs typeface="Angsana New" pitchFamily="18" charset="-34"/>
              </a:rPr>
              <a:t>block</a:t>
            </a:r>
            <a:r>
              <a:rPr lang="zh-CN" altLang="en-US" sz="2000" b="0" dirty="0">
                <a:solidFill>
                  <a:schemeClr val="tx1"/>
                </a:solidFill>
                <a:latin typeface="楷体_GB2312" pitchFamily="49" charset="-122"/>
                <a:ea typeface="楷体_GB2312" pitchFamily="49" charset="-122"/>
                <a:cs typeface="Angsana New" pitchFamily="18" charset="-34"/>
              </a:rPr>
              <a:t>终止，所以一个</a:t>
            </a:r>
            <a:r>
              <a:rPr lang="th-TH" altLang="zh-CN" sz="2000" b="0" dirty="0">
                <a:solidFill>
                  <a:schemeClr val="tx1"/>
                </a:solidFill>
                <a:latin typeface="Arial" pitchFamily="34" charset="0"/>
                <a:cs typeface="Angsana New" pitchFamily="18" charset="-34"/>
              </a:rPr>
              <a:t>exon</a:t>
            </a:r>
            <a:r>
              <a:rPr lang="zh-CN" altLang="en-US" sz="2000" b="0" dirty="0">
                <a:solidFill>
                  <a:schemeClr val="tx1"/>
                </a:solidFill>
                <a:latin typeface="楷体_GB2312" pitchFamily="49" charset="-122"/>
                <a:ea typeface="楷体_GB2312" pitchFamily="49" charset="-122"/>
                <a:cs typeface="Angsana New" pitchFamily="18" charset="-34"/>
              </a:rPr>
              <a:t>很可能是由很多</a:t>
            </a:r>
            <a:r>
              <a:rPr lang="th-TH" altLang="zh-CN" sz="2000" b="0" dirty="0">
                <a:solidFill>
                  <a:schemeClr val="tx1"/>
                </a:solidFill>
                <a:latin typeface="Arial" pitchFamily="34" charset="0"/>
                <a:cs typeface="Angsana New" pitchFamily="18" charset="-34"/>
              </a:rPr>
              <a:t>blocks</a:t>
            </a:r>
            <a:r>
              <a:rPr lang="zh-CN" altLang="en-US" sz="2000" b="0" dirty="0">
                <a:solidFill>
                  <a:schemeClr val="tx1"/>
                </a:solidFill>
                <a:latin typeface="楷体_GB2312" pitchFamily="49" charset="-122"/>
                <a:ea typeface="楷体_GB2312" pitchFamily="49" charset="-122"/>
                <a:cs typeface="Angsana New" pitchFamily="18" charset="-34"/>
              </a:rPr>
              <a:t>构成的。因此</a:t>
            </a:r>
            <a:r>
              <a:rPr lang="th-TH" altLang="zh-CN" sz="2000" b="0" dirty="0">
                <a:solidFill>
                  <a:schemeClr val="tx1"/>
                </a:solidFill>
                <a:latin typeface="Arial" pitchFamily="34" charset="0"/>
                <a:cs typeface="Angsana New" pitchFamily="18" charset="-34"/>
              </a:rPr>
              <a:t>exon</a:t>
            </a:r>
            <a:r>
              <a:rPr lang="zh-CN" altLang="en-US" sz="2000" b="0" dirty="0">
                <a:solidFill>
                  <a:schemeClr val="tx1"/>
                </a:solidFill>
                <a:latin typeface="楷体_GB2312" pitchFamily="49" charset="-122"/>
                <a:ea typeface="楷体_GB2312" pitchFamily="49" charset="-122"/>
                <a:cs typeface="Angsana New" pitchFamily="18" charset="-34"/>
              </a:rPr>
              <a:t>和</a:t>
            </a:r>
            <a:r>
              <a:rPr lang="th-TH" altLang="zh-CN" sz="2000" b="0" dirty="0">
                <a:solidFill>
                  <a:schemeClr val="tx1"/>
                </a:solidFill>
                <a:latin typeface="Arial" pitchFamily="34" charset="0"/>
                <a:cs typeface="Angsana New" pitchFamily="18" charset="-34"/>
              </a:rPr>
              <a:t>intron</a:t>
            </a:r>
            <a:r>
              <a:rPr lang="zh-CN" altLang="en-US" sz="2000" b="0" dirty="0">
                <a:solidFill>
                  <a:schemeClr val="tx1"/>
                </a:solidFill>
                <a:latin typeface="楷体_GB2312" pitchFamily="49" charset="-122"/>
                <a:ea typeface="楷体_GB2312" pitchFamily="49" charset="-122"/>
                <a:cs typeface="Angsana New" pitchFamily="18" charset="-34"/>
              </a:rPr>
              <a:t>的个数要通过足够大的</a:t>
            </a:r>
            <a:r>
              <a:rPr lang="th-TH" altLang="zh-CN" sz="2000" b="0" dirty="0">
                <a:solidFill>
                  <a:schemeClr val="tx1"/>
                </a:solidFill>
                <a:latin typeface="Arial" pitchFamily="34" charset="0"/>
                <a:cs typeface="Angsana New" pitchFamily="18" charset="-34"/>
              </a:rPr>
              <a:t>gap</a:t>
            </a:r>
            <a:r>
              <a:rPr lang="zh-CN" altLang="en-US" sz="2000" b="0" dirty="0">
                <a:solidFill>
                  <a:schemeClr val="tx1"/>
                </a:solidFill>
                <a:latin typeface="楷体_GB2312" pitchFamily="49" charset="-122"/>
                <a:ea typeface="楷体_GB2312" pitchFamily="49" charset="-122"/>
                <a:cs typeface="Angsana New" pitchFamily="18" charset="-34"/>
              </a:rPr>
              <a:t>来判断</a:t>
            </a:r>
            <a:r>
              <a:rPr lang="zh-CN" altLang="en-US" sz="2000" b="0" dirty="0" smtClean="0">
                <a:solidFill>
                  <a:schemeClr val="tx1"/>
                </a:solidFill>
                <a:latin typeface="楷体_GB2312" pitchFamily="49" charset="-122"/>
                <a:ea typeface="楷体_GB2312" pitchFamily="49" charset="-122"/>
                <a:cs typeface="Angsana New" pitchFamily="18" charset="-34"/>
              </a:rPr>
              <a:t>。</a:t>
            </a:r>
            <a:endParaRPr lang="en-US" altLang="zh-CN" sz="2000" b="0" dirty="0" smtClean="0">
              <a:solidFill>
                <a:schemeClr val="tx1"/>
              </a:solidFill>
              <a:latin typeface="楷体_GB2312" pitchFamily="49" charset="-122"/>
              <a:ea typeface="楷体_GB2312" pitchFamily="49" charset="-122"/>
              <a:cs typeface="Angsana New" pitchFamily="18" charset="-34"/>
            </a:endParaRPr>
          </a:p>
          <a:p>
            <a:pPr indent="266700"/>
            <a:endParaRPr lang="zh-CN" altLang="en-US" sz="2000" b="0" dirty="0">
              <a:solidFill>
                <a:schemeClr val="tx1"/>
              </a:solidFill>
              <a:latin typeface="Arial" pitchFamily="34" charset="0"/>
              <a:cs typeface="Angsana New" pitchFamily="18" charset="-34"/>
            </a:endParaRPr>
          </a:p>
          <a:p>
            <a:pPr indent="266700"/>
            <a:r>
              <a:rPr lang="en-US" altLang="zh-CN" sz="2000" b="0" dirty="0">
                <a:solidFill>
                  <a:schemeClr val="tx1"/>
                </a:solidFill>
                <a:latin typeface="Arial" pitchFamily="34" charset="0"/>
                <a:cs typeface="Angsana New" pitchFamily="18" charset="-34"/>
              </a:rPr>
              <a:t>3</a:t>
            </a:r>
            <a:r>
              <a:rPr lang="th-TH" altLang="zh-CN" sz="2000" b="0" dirty="0">
                <a:solidFill>
                  <a:schemeClr val="tx1"/>
                </a:solidFill>
                <a:latin typeface="Arial" pitchFamily="34" charset="0"/>
                <a:cs typeface="Angsana New" pitchFamily="18" charset="-34"/>
              </a:rPr>
              <a:t>. psl</a:t>
            </a:r>
            <a:r>
              <a:rPr lang="zh-CN" altLang="en-US" sz="2000" b="0" dirty="0">
                <a:solidFill>
                  <a:schemeClr val="tx1"/>
                </a:solidFill>
                <a:latin typeface="楷体_GB2312" pitchFamily="49" charset="-122"/>
                <a:ea typeface="楷体_GB2312" pitchFamily="49" charset="-122"/>
                <a:cs typeface="Angsana New" pitchFamily="18" charset="-34"/>
              </a:rPr>
              <a:t>结果里面碱基位置的计算是从</a:t>
            </a:r>
            <a:r>
              <a:rPr lang="en-US" altLang="zh-CN" sz="2000" b="0" dirty="0">
                <a:solidFill>
                  <a:schemeClr val="tx1"/>
                </a:solidFill>
                <a:latin typeface="Arial" pitchFamily="34" charset="0"/>
                <a:cs typeface="Angsana New" pitchFamily="18" charset="-34"/>
              </a:rPr>
              <a:t>0</a:t>
            </a:r>
            <a:r>
              <a:rPr lang="zh-CN" altLang="en-US" sz="2000" b="0" dirty="0">
                <a:solidFill>
                  <a:schemeClr val="tx1"/>
                </a:solidFill>
                <a:latin typeface="楷体_GB2312" pitchFamily="49" charset="-122"/>
                <a:ea typeface="楷体_GB2312" pitchFamily="49" charset="-122"/>
                <a:cs typeface="Angsana New" pitchFamily="18" charset="-34"/>
              </a:rPr>
              <a:t>开始的而不是</a:t>
            </a:r>
            <a:r>
              <a:rPr lang="en-US" altLang="zh-CN" sz="2000" b="0" dirty="0">
                <a:solidFill>
                  <a:schemeClr val="tx1"/>
                </a:solidFill>
                <a:latin typeface="Arial" pitchFamily="34" charset="0"/>
                <a:cs typeface="Angsana New" pitchFamily="18" charset="-34"/>
              </a:rPr>
              <a:t>1</a:t>
            </a:r>
            <a:r>
              <a:rPr lang="zh-CN" altLang="en-US" sz="2000" b="0" dirty="0">
                <a:solidFill>
                  <a:schemeClr val="tx1"/>
                </a:solidFill>
                <a:latin typeface="楷体_GB2312" pitchFamily="49" charset="-122"/>
                <a:ea typeface="楷体_GB2312" pitchFamily="49" charset="-122"/>
                <a:cs typeface="Angsana New" pitchFamily="18" charset="-34"/>
              </a:rPr>
              <a:t>。</a:t>
            </a:r>
          </a:p>
        </p:txBody>
      </p:sp>
      <p:sp>
        <p:nvSpPr>
          <p:cNvPr id="36868" name="Rectangle 8"/>
          <p:cNvSpPr>
            <a:spLocks noGrp="1" noChangeArrowheads="1"/>
          </p:cNvSpPr>
          <p:nvPr>
            <p:ph type="title"/>
          </p:nvPr>
        </p:nvSpPr>
        <p:spPr/>
        <p:txBody>
          <a:bodyPr/>
          <a:lstStyle/>
          <a:p>
            <a:pPr eaLnBrk="1" hangingPunct="1"/>
            <a:endParaRPr lang="zh-CN" altLang="en-US" smtClean="0"/>
          </a:p>
        </p:txBody>
      </p:sp>
    </p:spTree>
    <p:extLst>
      <p:ext uri="{BB962C8B-B14F-4D97-AF65-F5344CB8AC3E}">
        <p14:creationId xmlns:p14="http://schemas.microsoft.com/office/powerpoint/2010/main" xmlns="" val="20316855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500174"/>
            <a:ext cx="8229600" cy="4525963"/>
          </a:xfrm>
        </p:spPr>
        <p:txBody>
          <a:bodyPr/>
          <a:lstStyle/>
          <a:p>
            <a:r>
              <a:rPr lang="zh-CN" altLang="en-US" dirty="0" smtClean="0">
                <a:latin typeface="楷体_GB2312" pitchFamily="49" charset="-122"/>
                <a:ea typeface="楷体_GB2312" pitchFamily="49" charset="-122"/>
              </a:rPr>
              <a:t>比对简介</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全局比对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局部比对</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solidFill>
                  <a:srgbClr val="C00000"/>
                </a:solidFill>
                <a:latin typeface="楷体_GB2312" pitchFamily="49" charset="-122"/>
                <a:ea typeface="楷体_GB2312" pitchFamily="49" charset="-122"/>
              </a:rPr>
              <a:t>短序列比对</a:t>
            </a:r>
            <a:endParaRPr lang="en-US" altLang="zh-CN" dirty="0" smtClean="0">
              <a:solidFill>
                <a:srgbClr val="C00000"/>
              </a:solidFill>
              <a:latin typeface="楷体_GB2312" pitchFamily="49" charset="-122"/>
              <a:ea typeface="楷体_GB2312" pitchFamily="49" charset="-122"/>
            </a:endParaRPr>
          </a:p>
        </p:txBody>
      </p:sp>
    </p:spTree>
    <p:extLst>
      <p:ext uri="{BB962C8B-B14F-4D97-AF65-F5344CB8AC3E}">
        <p14:creationId xmlns:p14="http://schemas.microsoft.com/office/powerpoint/2010/main" xmlns="" val="92462569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楷体" pitchFamily="2" charset="-122"/>
                <a:ea typeface="华文楷体" pitchFamily="2" charset="-122"/>
              </a:rPr>
              <a:t>短序列</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zh-CN" altLang="en-US" dirty="0" smtClean="0">
                <a:latin typeface="楷体_GB2312" pitchFamily="49" charset="-122"/>
                <a:ea typeface="楷体_GB2312" pitchFamily="49" charset="-122"/>
              </a:rPr>
              <a:t>短序列比对是伴随着第二代测序产生的</a:t>
            </a:r>
            <a:endParaRPr lang="en-US" altLang="zh-CN" dirty="0" smtClean="0">
              <a:latin typeface="楷体_GB2312" pitchFamily="49" charset="-122"/>
              <a:ea typeface="楷体_GB2312" pitchFamily="49" charset="-122"/>
            </a:endParaRPr>
          </a:p>
          <a:p>
            <a:pPr lvl="1"/>
            <a:r>
              <a:rPr lang="zh-CN" altLang="en-US" dirty="0" smtClean="0">
                <a:latin typeface="楷体_GB2312" pitchFamily="49" charset="-122"/>
                <a:ea typeface="楷体_GB2312" pitchFamily="49" charset="-122"/>
              </a:rPr>
              <a:t>第二代测序的高通量、低成本的短序列产出为“重测序”创造了很好的条件</a:t>
            </a:r>
            <a:endParaRPr lang="en-US" altLang="zh-CN" dirty="0" smtClean="0">
              <a:latin typeface="楷体_GB2312" pitchFamily="49" charset="-122"/>
              <a:ea typeface="楷体_GB2312" pitchFamily="49" charset="-122"/>
            </a:endParaRPr>
          </a:p>
          <a:p>
            <a:pPr lvl="1"/>
            <a:r>
              <a:rPr lang="zh-CN" altLang="en-US" dirty="0" smtClean="0">
                <a:latin typeface="楷体_GB2312" pitchFamily="49" charset="-122"/>
                <a:ea typeface="楷体_GB2312" pitchFamily="49" charset="-122"/>
              </a:rPr>
              <a:t>以前的比对软件对于海量数据效率太低</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短序列比对仍然是一种局部比对</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短序列比对的应用范围更加明确</a:t>
            </a:r>
            <a:endParaRPr lang="en-US" altLang="zh-CN" dirty="0" smtClean="0">
              <a:latin typeface="楷体_GB2312" pitchFamily="49" charset="-122"/>
              <a:ea typeface="楷体_GB2312" pitchFamily="49" charset="-122"/>
            </a:endParaRPr>
          </a:p>
          <a:p>
            <a:pPr lvl="1"/>
            <a:r>
              <a:rPr lang="zh-CN" altLang="en-US" dirty="0" smtClean="0">
                <a:solidFill>
                  <a:srgbClr val="C00000"/>
                </a:solidFill>
                <a:latin typeface="楷体_GB2312" pitchFamily="49" charset="-122"/>
                <a:ea typeface="楷体_GB2312" pitchFamily="49" charset="-122"/>
              </a:rPr>
              <a:t>将很短的序列</a:t>
            </a:r>
            <a:r>
              <a:rPr lang="en-US" altLang="zh-CN" dirty="0" smtClean="0">
                <a:solidFill>
                  <a:srgbClr val="C00000"/>
                </a:solidFill>
                <a:ea typeface="楷体_GB2312" pitchFamily="49" charset="-122"/>
              </a:rPr>
              <a:t>mapping</a:t>
            </a:r>
            <a:r>
              <a:rPr lang="zh-CN" altLang="en-US" dirty="0" smtClean="0">
                <a:solidFill>
                  <a:srgbClr val="C00000"/>
                </a:solidFill>
                <a:latin typeface="楷体_GB2312" pitchFamily="49" charset="-122"/>
                <a:ea typeface="楷体_GB2312" pitchFamily="49" charset="-122"/>
              </a:rPr>
              <a:t>到很长的基因组上</a:t>
            </a:r>
            <a:endParaRPr lang="en-US" altLang="zh-CN" dirty="0" smtClean="0">
              <a:solidFill>
                <a:srgbClr val="C00000"/>
              </a:solidFill>
              <a:latin typeface="楷体_GB2312" pitchFamily="49" charset="-122"/>
              <a:ea typeface="楷体_GB2312" pitchFamily="49" charset="-122"/>
            </a:endParaRPr>
          </a:p>
          <a:p>
            <a:pPr lvl="1"/>
            <a:r>
              <a:rPr lang="zh-CN" altLang="en-US" dirty="0" smtClean="0">
                <a:solidFill>
                  <a:srgbClr val="C00000"/>
                </a:solidFill>
                <a:latin typeface="楷体_GB2312" pitchFamily="49" charset="-122"/>
                <a:ea typeface="楷体_GB2312" pitchFamily="49" charset="-122"/>
              </a:rPr>
              <a:t>短序列的全长都要求能够比对到基因组上</a:t>
            </a:r>
            <a:endParaRPr lang="zh-CN" altLang="en-US" dirty="0">
              <a:solidFill>
                <a:srgbClr val="C00000"/>
              </a:solidFill>
              <a:latin typeface="楷体_GB2312" pitchFamily="49" charset="-122"/>
              <a:ea typeface="楷体_GB2312" pitchFamily="49" charset="-122"/>
            </a:endParaRPr>
          </a:p>
        </p:txBody>
      </p:sp>
    </p:spTree>
    <p:extLst>
      <p:ext uri="{BB962C8B-B14F-4D97-AF65-F5344CB8AC3E}">
        <p14:creationId xmlns:p14="http://schemas.microsoft.com/office/powerpoint/2010/main" xmlns="" val="160217378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57200" y="649288"/>
            <a:ext cx="8229600" cy="1143000"/>
          </a:xfrm>
        </p:spPr>
        <p:txBody>
          <a:bodyPr/>
          <a:lstStyle/>
          <a:p>
            <a:pPr eaLnBrk="1" hangingPunct="1"/>
            <a:r>
              <a:rPr lang="en-US" altLang="zh-CN" b="1" dirty="0" smtClean="0">
                <a:latin typeface="华文楷体" pitchFamily="2" charset="-122"/>
                <a:ea typeface="华文楷体" pitchFamily="2" charset="-122"/>
              </a:rPr>
              <a:t>SOAP</a:t>
            </a:r>
            <a:endParaRPr lang="zh-CN" altLang="en-US" b="1" dirty="0" smtClean="0">
              <a:latin typeface="华文楷体" pitchFamily="2" charset="-122"/>
              <a:ea typeface="华文楷体" pitchFamily="2" charset="-122"/>
            </a:endParaRPr>
          </a:p>
        </p:txBody>
      </p:sp>
      <p:sp>
        <p:nvSpPr>
          <p:cNvPr id="3" name="内容占位符 2"/>
          <p:cNvSpPr>
            <a:spLocks noGrp="1"/>
          </p:cNvSpPr>
          <p:nvPr>
            <p:ph idx="1"/>
          </p:nvPr>
        </p:nvSpPr>
        <p:spPr>
          <a:xfrm>
            <a:off x="457200" y="1571625"/>
            <a:ext cx="8229600" cy="4525963"/>
          </a:xfrm>
        </p:spPr>
        <p:txBody>
          <a:bodyPr rtlCol="0">
            <a:normAutofit fontScale="85000" lnSpcReduction="10000"/>
          </a:bodyPr>
          <a:lstStyle/>
          <a:p>
            <a:pPr eaLnBrk="1" fontAlgn="auto" hangingPunct="1">
              <a:spcAft>
                <a:spcPts val="0"/>
              </a:spcAft>
              <a:defRPr/>
            </a:pPr>
            <a:r>
              <a:rPr lang="en-US" altLang="zh-CN" b="1" dirty="0" smtClean="0"/>
              <a:t>SOAP</a:t>
            </a:r>
            <a:r>
              <a:rPr lang="en-US" altLang="zh-CN" dirty="0" smtClean="0"/>
              <a:t> </a:t>
            </a:r>
            <a:r>
              <a:rPr lang="zh-CN" altLang="en-US" dirty="0" smtClean="0"/>
              <a:t>（</a:t>
            </a:r>
            <a:r>
              <a:rPr lang="en-US" altLang="zh-CN" b="1" dirty="0" smtClean="0"/>
              <a:t> Short </a:t>
            </a:r>
            <a:r>
              <a:rPr lang="en-US" altLang="zh-CN" b="1" dirty="0" err="1" smtClean="0"/>
              <a:t>Oligonucleotide</a:t>
            </a:r>
            <a:r>
              <a:rPr lang="en-US" altLang="zh-CN" b="1" dirty="0" smtClean="0"/>
              <a:t> Analysis Package </a:t>
            </a:r>
            <a:r>
              <a:rPr lang="zh-CN" altLang="en-US" dirty="0" smtClean="0"/>
              <a:t>）</a:t>
            </a:r>
            <a:r>
              <a:rPr lang="zh-CN" altLang="en-US" dirty="0" smtClean="0">
                <a:latin typeface="楷体_GB2312" pitchFamily="49" charset="-122"/>
                <a:ea typeface="楷体_GB2312" pitchFamily="49" charset="-122"/>
              </a:rPr>
              <a:t>是随着第二代测序技术大规模推广而产生的新的比对需求而诞生的，其中的</a:t>
            </a:r>
            <a:r>
              <a:rPr lang="en-US" altLang="zh-CN" dirty="0" err="1" smtClean="0">
                <a:ea typeface="楷体_GB2312" pitchFamily="49" charset="-122"/>
              </a:rPr>
              <a:t>SOAPaligner</a:t>
            </a:r>
            <a:r>
              <a:rPr lang="zh-CN" altLang="en-US" dirty="0" smtClean="0">
                <a:latin typeface="楷体_GB2312" pitchFamily="49" charset="-122"/>
                <a:ea typeface="楷体_GB2312" pitchFamily="49" charset="-122"/>
              </a:rPr>
              <a:t>是比对工具。</a:t>
            </a:r>
            <a:endParaRPr lang="en-US" altLang="zh-CN" dirty="0" smtClean="0">
              <a:latin typeface="楷体_GB2312" pitchFamily="49" charset="-122"/>
              <a:ea typeface="楷体_GB2312" pitchFamily="49" charset="-122"/>
            </a:endParaRPr>
          </a:p>
          <a:p>
            <a:pPr eaLnBrk="1" fontAlgn="auto" hangingPunct="1">
              <a:spcAft>
                <a:spcPts val="0"/>
              </a:spcAft>
              <a:defRPr/>
            </a:pPr>
            <a:r>
              <a:rPr lang="en-US" altLang="zh-CN" dirty="0" smtClean="0"/>
              <a:t>SOAP</a:t>
            </a:r>
            <a:r>
              <a:rPr lang="zh-CN" altLang="en-US" dirty="0" smtClean="0">
                <a:latin typeface="楷体_GB2312" pitchFamily="49" charset="-122"/>
                <a:ea typeface="楷体_GB2312" pitchFamily="49" charset="-122"/>
              </a:rPr>
              <a:t>用于将大量短序列比对到较大的参考基因组上。</a:t>
            </a:r>
            <a:endParaRPr lang="en-US" altLang="zh-CN" dirty="0" smtClean="0">
              <a:latin typeface="楷体_GB2312" pitchFamily="49" charset="-122"/>
              <a:ea typeface="楷体_GB2312" pitchFamily="49" charset="-122"/>
            </a:endParaRPr>
          </a:p>
          <a:p>
            <a:pPr eaLnBrk="1" fontAlgn="auto" hangingPunct="1">
              <a:spcAft>
                <a:spcPts val="0"/>
              </a:spcAft>
              <a:defRPr/>
            </a:pPr>
            <a:r>
              <a:rPr lang="en-US" altLang="zh-CN" dirty="0" smtClean="0"/>
              <a:t>SOAP</a:t>
            </a:r>
            <a:r>
              <a:rPr lang="zh-CN" altLang="en-US" dirty="0" smtClean="0">
                <a:latin typeface="楷体_GB2312" pitchFamily="49" charset="-122"/>
                <a:ea typeface="楷体_GB2312" pitchFamily="49" charset="-122"/>
              </a:rPr>
              <a:t>可以容忍一定数量的</a:t>
            </a:r>
            <a:r>
              <a:rPr lang="en-US" altLang="zh-CN" dirty="0" smtClean="0"/>
              <a:t>mismatch</a:t>
            </a:r>
            <a:r>
              <a:rPr lang="zh-CN" altLang="en-US" dirty="0" smtClean="0">
                <a:latin typeface="楷体_GB2312" pitchFamily="49" charset="-122"/>
                <a:ea typeface="楷体_GB2312" pitchFamily="49" charset="-122"/>
              </a:rPr>
              <a:t>，也能识别一部分插入删除。</a:t>
            </a:r>
            <a:endParaRPr lang="en-US" altLang="zh-CN" dirty="0" smtClean="0">
              <a:latin typeface="楷体_GB2312" pitchFamily="49" charset="-122"/>
              <a:ea typeface="楷体_GB2312" pitchFamily="49" charset="-122"/>
            </a:endParaRPr>
          </a:p>
          <a:p>
            <a:pPr eaLnBrk="1" fontAlgn="auto" hangingPunct="1">
              <a:spcAft>
                <a:spcPts val="0"/>
              </a:spcAft>
              <a:defRPr/>
            </a:pPr>
            <a:r>
              <a:rPr lang="zh-CN" altLang="en-US" dirty="0" smtClean="0">
                <a:latin typeface="楷体_GB2312" pitchFamily="49" charset="-122"/>
                <a:ea typeface="楷体_GB2312" pitchFamily="49" charset="-122"/>
              </a:rPr>
              <a:t>可以使用</a:t>
            </a:r>
            <a:r>
              <a:rPr lang="en-US" altLang="zh-CN" dirty="0" smtClean="0"/>
              <a:t>FASTA</a:t>
            </a:r>
            <a:r>
              <a:rPr lang="zh-CN" altLang="en-US" dirty="0" smtClean="0">
                <a:latin typeface="楷体_GB2312" pitchFamily="49" charset="-122"/>
                <a:ea typeface="楷体_GB2312" pitchFamily="49" charset="-122"/>
              </a:rPr>
              <a:t>格式或者</a:t>
            </a:r>
            <a:r>
              <a:rPr lang="en-US" altLang="zh-CN" dirty="0" smtClean="0"/>
              <a:t>FASTQ</a:t>
            </a:r>
            <a:r>
              <a:rPr lang="zh-CN" altLang="en-US" dirty="0" smtClean="0">
                <a:latin typeface="楷体_GB2312" pitchFamily="49" charset="-122"/>
                <a:ea typeface="楷体_GB2312" pitchFamily="49" charset="-122"/>
              </a:rPr>
              <a:t>格式的序列作为输入。</a:t>
            </a:r>
            <a:endParaRPr lang="en-US" altLang="zh-CN" dirty="0" smtClean="0">
              <a:latin typeface="楷体_GB2312" pitchFamily="49" charset="-122"/>
              <a:ea typeface="楷体_GB2312" pitchFamily="49" charset="-122"/>
            </a:endParaRPr>
          </a:p>
          <a:p>
            <a:pPr eaLnBrk="1" fontAlgn="auto" hangingPunct="1">
              <a:spcAft>
                <a:spcPts val="0"/>
              </a:spcAft>
              <a:defRPr/>
            </a:pPr>
            <a:endParaRPr lang="en-US" altLang="zh-CN" dirty="0" smtClean="0">
              <a:latin typeface="楷体_GB2312" pitchFamily="49" charset="-122"/>
              <a:ea typeface="楷体_GB2312" pitchFamily="49" charset="-122"/>
            </a:endParaRPr>
          </a:p>
          <a:p>
            <a:pPr>
              <a:defRPr/>
            </a:pPr>
            <a:r>
              <a:rPr lang="zh-CN" altLang="en-US" dirty="0">
                <a:latin typeface="楷体_GB2312" pitchFamily="49" charset="-122"/>
                <a:ea typeface="楷体_GB2312" pitchFamily="49" charset="-122"/>
              </a:rPr>
              <a:t>特点</a:t>
            </a:r>
            <a:r>
              <a:rPr lang="zh-CN" altLang="en-US" dirty="0" smtClean="0">
                <a:latin typeface="楷体_GB2312" pitchFamily="49" charset="-122"/>
                <a:ea typeface="楷体_GB2312" pitchFamily="49" charset="-122"/>
              </a:rPr>
              <a:t>：</a:t>
            </a:r>
            <a:r>
              <a:rPr lang="zh-CN" altLang="en-US" dirty="0" smtClean="0">
                <a:solidFill>
                  <a:srgbClr val="FF0000"/>
                </a:solidFill>
                <a:latin typeface="楷体_GB2312" pitchFamily="49" charset="-122"/>
                <a:ea typeface="楷体_GB2312" pitchFamily="49" charset="-122"/>
              </a:rPr>
              <a:t>速度快、内存</a:t>
            </a:r>
            <a:r>
              <a:rPr lang="zh-CN" altLang="en-US" dirty="0">
                <a:solidFill>
                  <a:srgbClr val="FF0000"/>
                </a:solidFill>
                <a:latin typeface="楷体_GB2312" pitchFamily="49" charset="-122"/>
                <a:ea typeface="楷体_GB2312" pitchFamily="49" charset="-122"/>
              </a:rPr>
              <a:t>占用</a:t>
            </a:r>
            <a:r>
              <a:rPr lang="zh-CN" altLang="en-US" dirty="0" smtClean="0">
                <a:solidFill>
                  <a:srgbClr val="FF0000"/>
                </a:solidFill>
                <a:latin typeface="楷体_GB2312" pitchFamily="49" charset="-122"/>
                <a:ea typeface="楷体_GB2312" pitchFamily="49" charset="-122"/>
              </a:rPr>
              <a:t>大、输出</a:t>
            </a:r>
            <a:r>
              <a:rPr lang="zh-CN" altLang="en-US" dirty="0">
                <a:solidFill>
                  <a:srgbClr val="FF0000"/>
                </a:solidFill>
                <a:latin typeface="楷体_GB2312" pitchFamily="49" charset="-122"/>
                <a:ea typeface="楷体_GB2312" pitchFamily="49" charset="-122"/>
              </a:rPr>
              <a:t>结果兼容性</a:t>
            </a:r>
            <a:r>
              <a:rPr lang="zh-CN" altLang="en-US" dirty="0" smtClean="0">
                <a:solidFill>
                  <a:srgbClr val="FF0000"/>
                </a:solidFill>
                <a:latin typeface="楷体_GB2312" pitchFamily="49" charset="-122"/>
                <a:ea typeface="楷体_GB2312" pitchFamily="49" charset="-122"/>
              </a:rPr>
              <a:t>差</a:t>
            </a:r>
            <a:endParaRPr lang="en-US" altLang="zh-CN" dirty="0">
              <a:solidFill>
                <a:srgbClr val="FF0000"/>
              </a:solidFill>
              <a:latin typeface="楷体_GB2312" pitchFamily="49" charset="-122"/>
              <a:ea typeface="楷体_GB2312" pitchFamily="49" charset="-122"/>
            </a:endParaRPr>
          </a:p>
        </p:txBody>
      </p:sp>
      <p:sp>
        <p:nvSpPr>
          <p:cNvPr id="2" name="矩形 1"/>
          <p:cNvSpPr/>
          <p:nvPr/>
        </p:nvSpPr>
        <p:spPr>
          <a:xfrm>
            <a:off x="611560" y="5669011"/>
            <a:ext cx="3670428" cy="461665"/>
          </a:xfrm>
          <a:prstGeom prst="rect">
            <a:avLst/>
          </a:prstGeom>
        </p:spPr>
        <p:txBody>
          <a:bodyPr wrap="none">
            <a:spAutoFit/>
          </a:bodyPr>
          <a:lstStyle/>
          <a:p>
            <a:r>
              <a:rPr lang="en-US" altLang="zh-CN" sz="2400" dirty="0">
                <a:latin typeface="Times New Roman" pitchFamily="18" charset="0"/>
                <a:cs typeface="Times New Roman" pitchFamily="18" charset="0"/>
                <a:hlinkClick r:id="rId3"/>
              </a:rPr>
              <a:t>http://soap.genomics.org.cn/</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5017243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57200" y="649288"/>
            <a:ext cx="8229600" cy="1143000"/>
          </a:xfrm>
        </p:spPr>
        <p:txBody>
          <a:bodyPr/>
          <a:lstStyle/>
          <a:p>
            <a:pPr eaLnBrk="1" hangingPunct="1"/>
            <a:r>
              <a:rPr lang="zh-CN" altLang="en-US" b="1" dirty="0" smtClean="0">
                <a:latin typeface="华文楷体" pitchFamily="2" charset="-122"/>
                <a:ea typeface="华文楷体" pitchFamily="2" charset="-122"/>
              </a:rPr>
              <a:t>建二进制索引</a:t>
            </a:r>
          </a:p>
        </p:txBody>
      </p:sp>
      <p:sp>
        <p:nvSpPr>
          <p:cNvPr id="48131" name="内容占位符 2"/>
          <p:cNvSpPr>
            <a:spLocks noGrp="1"/>
          </p:cNvSpPr>
          <p:nvPr>
            <p:ph idx="1"/>
          </p:nvPr>
        </p:nvSpPr>
        <p:spPr>
          <a:xfrm>
            <a:off x="457200" y="1974850"/>
            <a:ext cx="8229600" cy="4525963"/>
          </a:xfrm>
        </p:spPr>
        <p:txBody>
          <a:bodyPr/>
          <a:lstStyle/>
          <a:p>
            <a:pPr eaLnBrk="1" hangingPunct="1"/>
            <a:r>
              <a:rPr lang="en-US" altLang="zh-CN" dirty="0" smtClean="0"/>
              <a:t>2bwt-builder</a:t>
            </a:r>
          </a:p>
          <a:p>
            <a:pPr eaLnBrk="1" hangingPunct="1"/>
            <a:r>
              <a:rPr lang="zh-CN" altLang="en-US" dirty="0" smtClean="0">
                <a:latin typeface="楷体_GB2312" pitchFamily="49" charset="-122"/>
                <a:ea typeface="楷体_GB2312" pitchFamily="49" charset="-122"/>
              </a:rPr>
              <a:t>命令行：</a:t>
            </a:r>
            <a:endParaRPr lang="en-US" altLang="zh-CN" dirty="0" smtClean="0">
              <a:latin typeface="楷体_GB2312" pitchFamily="49" charset="-122"/>
              <a:ea typeface="楷体_GB2312" pitchFamily="49" charset="-122"/>
            </a:endParaRPr>
          </a:p>
          <a:p>
            <a:pPr eaLnBrk="1" hangingPunct="1"/>
            <a:r>
              <a:rPr lang="en-US" altLang="zh-CN" dirty="0" smtClean="0"/>
              <a:t>Syntax: 2bwt-builder &lt;sequence file&gt;</a:t>
            </a:r>
          </a:p>
          <a:p>
            <a:pPr eaLnBrk="1" hangingPunct="1"/>
            <a:endParaRPr lang="en-US" altLang="zh-CN" dirty="0" smtClean="0"/>
          </a:p>
          <a:p>
            <a:pPr eaLnBrk="1" hangingPunct="1"/>
            <a:r>
              <a:rPr lang="zh-CN" altLang="en-US" dirty="0" smtClean="0">
                <a:latin typeface="楷体_GB2312" pitchFamily="49" charset="-122"/>
                <a:ea typeface="楷体_GB2312" pitchFamily="49" charset="-122"/>
              </a:rPr>
              <a:t>输入为</a:t>
            </a:r>
            <a:r>
              <a:rPr lang="en-US" altLang="zh-CN" dirty="0" smtClean="0"/>
              <a:t>FASTA</a:t>
            </a:r>
            <a:r>
              <a:rPr lang="zh-CN" altLang="en-US" dirty="0" smtClean="0">
                <a:latin typeface="楷体_GB2312" pitchFamily="49" charset="-122"/>
                <a:ea typeface="楷体_GB2312" pitchFamily="49" charset="-122"/>
              </a:rPr>
              <a:t>格式</a:t>
            </a:r>
            <a:endParaRPr lang="en-US" altLang="zh-CN"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420241131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57200" y="649288"/>
            <a:ext cx="8229600" cy="1143000"/>
          </a:xfrm>
        </p:spPr>
        <p:txBody>
          <a:bodyPr/>
          <a:lstStyle/>
          <a:p>
            <a:pPr eaLnBrk="1" hangingPunct="1"/>
            <a:r>
              <a:rPr lang="en-US" altLang="zh-CN" b="1" dirty="0" smtClean="0">
                <a:latin typeface="华文楷体" pitchFamily="2" charset="-122"/>
                <a:ea typeface="华文楷体" pitchFamily="2" charset="-122"/>
              </a:rPr>
              <a:t>SOAP</a:t>
            </a:r>
            <a:r>
              <a:rPr lang="zh-CN" altLang="en-US" b="1" dirty="0" smtClean="0">
                <a:latin typeface="华文楷体" pitchFamily="2" charset="-122"/>
                <a:ea typeface="华文楷体" pitchFamily="2" charset="-122"/>
              </a:rPr>
              <a:t>主要参数</a:t>
            </a:r>
          </a:p>
        </p:txBody>
      </p:sp>
      <p:sp>
        <p:nvSpPr>
          <p:cNvPr id="49155" name="内容占位符 2"/>
          <p:cNvSpPr>
            <a:spLocks noGrp="1"/>
          </p:cNvSpPr>
          <p:nvPr>
            <p:ph idx="1"/>
          </p:nvPr>
        </p:nvSpPr>
        <p:spPr>
          <a:xfrm>
            <a:off x="457200" y="1714500"/>
            <a:ext cx="8229600" cy="4643438"/>
          </a:xfrm>
        </p:spPr>
        <p:txBody>
          <a:bodyPr>
            <a:normAutofit lnSpcReduction="10000"/>
          </a:bodyPr>
          <a:lstStyle/>
          <a:p>
            <a:pPr eaLnBrk="1" hangingPunct="1">
              <a:buFont typeface="Arial" pitchFamily="34" charset="0"/>
              <a:buNone/>
            </a:pPr>
            <a:r>
              <a:rPr lang="en-US" altLang="zh-CN" sz="1600" dirty="0" smtClean="0"/>
              <a:t>Usage:  soap [options]</a:t>
            </a:r>
          </a:p>
          <a:p>
            <a:pPr eaLnBrk="1" hangingPunct="1">
              <a:buFont typeface="Arial" pitchFamily="34" charset="0"/>
              <a:buNone/>
            </a:pPr>
            <a:r>
              <a:rPr lang="en-US" altLang="zh-CN" sz="1600" dirty="0" smtClean="0"/>
              <a:t>        -a  &lt;</a:t>
            </a:r>
            <a:r>
              <a:rPr lang="en-US" altLang="zh-CN" sz="1600" dirty="0" err="1" smtClean="0"/>
              <a:t>str</a:t>
            </a:r>
            <a:r>
              <a:rPr lang="en-US" altLang="zh-CN" sz="1600" dirty="0" smtClean="0"/>
              <a:t>&gt;   query a file, *.</a:t>
            </a:r>
            <a:r>
              <a:rPr lang="en-US" altLang="zh-CN" sz="1600" dirty="0" err="1" smtClean="0"/>
              <a:t>fq</a:t>
            </a:r>
            <a:r>
              <a:rPr lang="en-US" altLang="zh-CN" sz="1600" dirty="0" smtClean="0"/>
              <a:t>, *.</a:t>
            </a:r>
            <a:r>
              <a:rPr lang="en-US" altLang="zh-CN" sz="1600" dirty="0" err="1" smtClean="0"/>
              <a:t>fa</a:t>
            </a:r>
            <a:endParaRPr lang="en-US" altLang="zh-CN" sz="1600" dirty="0" smtClean="0"/>
          </a:p>
          <a:p>
            <a:pPr eaLnBrk="1" hangingPunct="1">
              <a:buFont typeface="Arial" pitchFamily="34" charset="0"/>
              <a:buNone/>
            </a:pPr>
            <a:r>
              <a:rPr lang="en-US" altLang="zh-CN" sz="1600" dirty="0" smtClean="0"/>
              <a:t>        -b  &lt;</a:t>
            </a:r>
            <a:r>
              <a:rPr lang="en-US" altLang="zh-CN" sz="1600" dirty="0" err="1" smtClean="0"/>
              <a:t>str</a:t>
            </a:r>
            <a:r>
              <a:rPr lang="en-US" altLang="zh-CN" sz="1600" dirty="0" smtClean="0"/>
              <a:t>&gt;   query b file</a:t>
            </a:r>
          </a:p>
          <a:p>
            <a:pPr eaLnBrk="1" hangingPunct="1">
              <a:buFont typeface="Arial" pitchFamily="34" charset="0"/>
              <a:buNone/>
            </a:pPr>
            <a:r>
              <a:rPr lang="en-US" altLang="zh-CN" sz="1600" dirty="0" smtClean="0"/>
              <a:t>        -D  &lt;</a:t>
            </a:r>
            <a:r>
              <a:rPr lang="en-US" altLang="zh-CN" sz="1600" dirty="0" err="1" smtClean="0"/>
              <a:t>str</a:t>
            </a:r>
            <a:r>
              <a:rPr lang="en-US" altLang="zh-CN" sz="1600" dirty="0" smtClean="0"/>
              <a:t>&gt;   reference sequences indexing table, *.index format</a:t>
            </a:r>
          </a:p>
          <a:p>
            <a:pPr eaLnBrk="1" hangingPunct="1">
              <a:buFont typeface="Arial" pitchFamily="34" charset="0"/>
              <a:buNone/>
            </a:pPr>
            <a:r>
              <a:rPr lang="en-US" altLang="zh-CN" sz="1600" dirty="0" smtClean="0"/>
              <a:t>        -o  &lt;</a:t>
            </a:r>
            <a:r>
              <a:rPr lang="en-US" altLang="zh-CN" sz="1600" dirty="0" err="1" smtClean="0"/>
              <a:t>str</a:t>
            </a:r>
            <a:r>
              <a:rPr lang="en-US" altLang="zh-CN" sz="1600" dirty="0" smtClean="0"/>
              <a:t>&gt;   output alignment file(txt)</a:t>
            </a:r>
          </a:p>
          <a:p>
            <a:pPr eaLnBrk="1" hangingPunct="1">
              <a:buFont typeface="Arial" pitchFamily="34" charset="0"/>
              <a:buNone/>
            </a:pPr>
            <a:r>
              <a:rPr lang="en-US" altLang="zh-CN" sz="1600" dirty="0" smtClean="0"/>
              <a:t>        -M  &lt;</a:t>
            </a:r>
            <a:r>
              <a:rPr lang="en-US" altLang="zh-CN" sz="1600" dirty="0" err="1" smtClean="0"/>
              <a:t>int</a:t>
            </a:r>
            <a:r>
              <a:rPr lang="en-US" altLang="zh-CN" sz="1600" dirty="0" smtClean="0"/>
              <a:t>&gt;   match code [4]</a:t>
            </a:r>
          </a:p>
          <a:p>
            <a:pPr eaLnBrk="1" hangingPunct="1">
              <a:buFont typeface="Arial" pitchFamily="34" charset="0"/>
              <a:buNone/>
            </a:pPr>
            <a:r>
              <a:rPr lang="en-US" altLang="zh-CN" sz="1600" dirty="0" smtClean="0"/>
              <a:t>                    0: exact match only</a:t>
            </a:r>
          </a:p>
          <a:p>
            <a:pPr eaLnBrk="1" hangingPunct="1">
              <a:buFont typeface="Arial" pitchFamily="34" charset="0"/>
              <a:buNone/>
            </a:pPr>
            <a:r>
              <a:rPr lang="en-US" altLang="zh-CN" sz="1600" dirty="0" smtClean="0"/>
              <a:t>                    1: 1 mismatch match only</a:t>
            </a:r>
          </a:p>
          <a:p>
            <a:pPr eaLnBrk="1" hangingPunct="1">
              <a:buFont typeface="Arial" pitchFamily="34" charset="0"/>
              <a:buNone/>
            </a:pPr>
            <a:r>
              <a:rPr lang="en-US" altLang="zh-CN" sz="1600" dirty="0" smtClean="0"/>
              <a:t>                    2: 2 mismatch match only</a:t>
            </a:r>
          </a:p>
          <a:p>
            <a:pPr eaLnBrk="1" hangingPunct="1">
              <a:buFont typeface="Arial" pitchFamily="34" charset="0"/>
              <a:buNone/>
            </a:pPr>
            <a:r>
              <a:rPr lang="en-US" altLang="zh-CN" sz="1600" dirty="0" smtClean="0"/>
              <a:t>                    4: find the best hits</a:t>
            </a:r>
          </a:p>
          <a:p>
            <a:pPr eaLnBrk="1" hangingPunct="1">
              <a:buFont typeface="Arial" pitchFamily="34" charset="0"/>
              <a:buNone/>
            </a:pPr>
            <a:r>
              <a:rPr lang="en-US" altLang="zh-CN" sz="1600" dirty="0" smtClean="0"/>
              <a:t>        -u  &lt;</a:t>
            </a:r>
            <a:r>
              <a:rPr lang="en-US" altLang="zh-CN" sz="1600" dirty="0" err="1" smtClean="0"/>
              <a:t>str</a:t>
            </a:r>
            <a:r>
              <a:rPr lang="en-US" altLang="zh-CN" sz="1600" dirty="0" smtClean="0"/>
              <a:t>&gt;   output unmapped reads file</a:t>
            </a:r>
          </a:p>
          <a:p>
            <a:pPr eaLnBrk="1" hangingPunct="1">
              <a:buFont typeface="Arial" pitchFamily="34" charset="0"/>
              <a:buNone/>
            </a:pPr>
            <a:r>
              <a:rPr lang="en-US" altLang="zh-CN" sz="1600" dirty="0" smtClean="0"/>
              <a:t>        -r  [0,1,2] how to report repeat hits, 0=none; 1=random one; 2=all, [1]</a:t>
            </a:r>
          </a:p>
          <a:p>
            <a:pPr eaLnBrk="1" hangingPunct="1">
              <a:buFont typeface="Arial" pitchFamily="34" charset="0"/>
              <a:buNone/>
            </a:pPr>
            <a:r>
              <a:rPr lang="en-US" altLang="zh-CN" sz="1600" dirty="0" smtClean="0"/>
              <a:t>        -m  &lt;</a:t>
            </a:r>
            <a:r>
              <a:rPr lang="en-US" altLang="zh-CN" sz="1600" dirty="0" err="1" smtClean="0"/>
              <a:t>int</a:t>
            </a:r>
            <a:r>
              <a:rPr lang="en-US" altLang="zh-CN" sz="1600" dirty="0" smtClean="0"/>
              <a:t>&gt;   minimal insert size allowed, [400]</a:t>
            </a:r>
          </a:p>
          <a:p>
            <a:pPr eaLnBrk="1" hangingPunct="1">
              <a:buFont typeface="Arial" pitchFamily="34" charset="0"/>
              <a:buNone/>
            </a:pPr>
            <a:r>
              <a:rPr lang="en-US" altLang="zh-CN" sz="1600" dirty="0" smtClean="0"/>
              <a:t>        -x  &lt;</a:t>
            </a:r>
            <a:r>
              <a:rPr lang="en-US" altLang="zh-CN" sz="1600" dirty="0" err="1" smtClean="0"/>
              <a:t>int</a:t>
            </a:r>
            <a:r>
              <a:rPr lang="en-US" altLang="zh-CN" sz="1600" dirty="0" smtClean="0"/>
              <a:t>&gt;   maximal insert size allowed, [600]</a:t>
            </a:r>
          </a:p>
          <a:p>
            <a:pPr eaLnBrk="1" hangingPunct="1">
              <a:buFont typeface="Arial" pitchFamily="34" charset="0"/>
              <a:buNone/>
            </a:pPr>
            <a:r>
              <a:rPr lang="en-US" altLang="zh-CN" sz="1600" dirty="0" smtClean="0"/>
              <a:t>        -2  &lt;</a:t>
            </a:r>
            <a:r>
              <a:rPr lang="en-US" altLang="zh-CN" sz="1600" dirty="0" err="1" smtClean="0"/>
              <a:t>str</a:t>
            </a:r>
            <a:r>
              <a:rPr lang="en-US" altLang="zh-CN" sz="1600" dirty="0" smtClean="0"/>
              <a:t>&gt;   output file of unpaired alignment hits</a:t>
            </a:r>
          </a:p>
          <a:p>
            <a:pPr eaLnBrk="1" hangingPunct="1">
              <a:buFont typeface="Arial" pitchFamily="34" charset="0"/>
              <a:buNone/>
            </a:pPr>
            <a:r>
              <a:rPr lang="en-US" altLang="zh-CN" sz="1600" dirty="0" smtClean="0"/>
              <a:t>        -v  &lt;</a:t>
            </a:r>
            <a:r>
              <a:rPr lang="en-US" altLang="zh-CN" sz="1600" dirty="0" err="1" smtClean="0"/>
              <a:t>int</a:t>
            </a:r>
            <a:r>
              <a:rPr lang="en-US" altLang="zh-CN" sz="1600" dirty="0" smtClean="0"/>
              <a:t>&gt;   maximum number of mismatches allowed on a read. [5] </a:t>
            </a:r>
            <a:r>
              <a:rPr lang="en-US" altLang="zh-CN" sz="1600" dirty="0" err="1" smtClean="0"/>
              <a:t>bp</a:t>
            </a:r>
            <a:endParaRPr lang="en-US" altLang="zh-CN" sz="1600" dirty="0" smtClean="0"/>
          </a:p>
        </p:txBody>
      </p:sp>
    </p:spTree>
    <p:extLst>
      <p:ext uri="{BB962C8B-B14F-4D97-AF65-F5344CB8AC3E}">
        <p14:creationId xmlns:p14="http://schemas.microsoft.com/office/powerpoint/2010/main" xmlns="" val="187335465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649288"/>
            <a:ext cx="8229600" cy="1143000"/>
          </a:xfrm>
        </p:spPr>
        <p:txBody>
          <a:bodyPr/>
          <a:lstStyle/>
          <a:p>
            <a:pPr eaLnBrk="1" hangingPunct="1"/>
            <a:r>
              <a:rPr lang="zh-CN" altLang="en-US" b="1" dirty="0" smtClean="0">
                <a:latin typeface="华文楷体" pitchFamily="2" charset="-122"/>
                <a:ea typeface="华文楷体" pitchFamily="2" charset="-122"/>
              </a:rPr>
              <a:t>单向</a:t>
            </a:r>
            <a:r>
              <a:rPr lang="en-US" altLang="zh-CN" b="1" dirty="0" smtClean="0">
                <a:latin typeface="华文楷体" pitchFamily="2" charset="-122"/>
                <a:ea typeface="华文楷体" pitchFamily="2" charset="-122"/>
              </a:rPr>
              <a:t>reads</a:t>
            </a:r>
            <a:r>
              <a:rPr lang="zh-CN" altLang="en-US" b="1" dirty="0" smtClean="0">
                <a:latin typeface="华文楷体" pitchFamily="2" charset="-122"/>
                <a:ea typeface="华文楷体" pitchFamily="2" charset="-122"/>
              </a:rPr>
              <a:t>比对</a:t>
            </a:r>
          </a:p>
        </p:txBody>
      </p:sp>
      <p:sp>
        <p:nvSpPr>
          <p:cNvPr id="3" name="内容占位符 2"/>
          <p:cNvSpPr>
            <a:spLocks noGrp="1"/>
          </p:cNvSpPr>
          <p:nvPr>
            <p:ph idx="1"/>
          </p:nvPr>
        </p:nvSpPr>
        <p:spPr>
          <a:xfrm>
            <a:off x="457200" y="1974850"/>
            <a:ext cx="8229600" cy="4525963"/>
          </a:xfrm>
        </p:spPr>
        <p:txBody>
          <a:bodyPr rtlCol="0">
            <a:normAutofit fontScale="77500" lnSpcReduction="20000"/>
          </a:bodyPr>
          <a:lstStyle/>
          <a:p>
            <a:pPr eaLnBrk="1" fontAlgn="auto" hangingPunct="1">
              <a:spcAft>
                <a:spcPts val="0"/>
              </a:spcAft>
              <a:defRPr/>
            </a:pPr>
            <a:r>
              <a:rPr lang="zh-CN" altLang="en-US" dirty="0" smtClean="0">
                <a:latin typeface="楷体_GB2312" pitchFamily="49" charset="-122"/>
                <a:ea typeface="楷体_GB2312" pitchFamily="49" charset="-122"/>
              </a:rPr>
              <a:t>命令行：</a:t>
            </a:r>
            <a:endParaRPr lang="en-US" altLang="zh-CN" dirty="0" smtClean="0">
              <a:latin typeface="楷体_GB2312" pitchFamily="49" charset="-122"/>
              <a:ea typeface="楷体_GB2312" pitchFamily="49" charset="-122"/>
            </a:endParaRPr>
          </a:p>
          <a:p>
            <a:pPr eaLnBrk="1" fontAlgn="auto" hangingPunct="1">
              <a:spcAft>
                <a:spcPts val="0"/>
              </a:spcAft>
              <a:buFont typeface="Arial" pitchFamily="34" charset="0"/>
              <a:buNone/>
              <a:defRPr/>
            </a:pPr>
            <a:r>
              <a:rPr lang="en-US" altLang="zh-CN" dirty="0" smtClean="0">
                <a:solidFill>
                  <a:srgbClr val="0066FF"/>
                </a:solidFill>
              </a:rPr>
              <a:t>soap  -a query.seq -D </a:t>
            </a:r>
            <a:r>
              <a:rPr lang="en-US" altLang="zh-CN" dirty="0" err="1" smtClean="0">
                <a:solidFill>
                  <a:srgbClr val="0066FF"/>
                </a:solidFill>
              </a:rPr>
              <a:t>db.seq.index</a:t>
            </a:r>
            <a:r>
              <a:rPr lang="en-US" altLang="zh-CN" dirty="0" smtClean="0">
                <a:solidFill>
                  <a:srgbClr val="0066FF"/>
                </a:solidFill>
              </a:rPr>
              <a:t> -o </a:t>
            </a:r>
            <a:r>
              <a:rPr lang="en-US" altLang="zh-CN" dirty="0" err="1" smtClean="0">
                <a:solidFill>
                  <a:srgbClr val="0066FF"/>
                </a:solidFill>
              </a:rPr>
              <a:t>out.soap</a:t>
            </a:r>
            <a:endParaRPr lang="en-US" altLang="zh-CN" dirty="0" smtClean="0">
              <a:solidFill>
                <a:srgbClr val="0066FF"/>
              </a:solidFill>
            </a:endParaRPr>
          </a:p>
          <a:p>
            <a:pPr eaLnBrk="1" fontAlgn="auto" hangingPunct="1">
              <a:spcAft>
                <a:spcPts val="0"/>
              </a:spcAft>
              <a:buFont typeface="Arial" pitchFamily="34" charset="0"/>
              <a:buNone/>
              <a:defRPr/>
            </a:pPr>
            <a:endParaRPr lang="en-US" altLang="zh-CN" dirty="0" smtClean="0"/>
          </a:p>
          <a:p>
            <a:pPr eaLnBrk="1" fontAlgn="auto" hangingPunct="1">
              <a:spcAft>
                <a:spcPts val="0"/>
              </a:spcAft>
              <a:defRPr/>
            </a:pPr>
            <a:r>
              <a:rPr lang="zh-CN" altLang="en-US" dirty="0" smtClean="0">
                <a:latin typeface="楷体_GB2312" pitchFamily="49" charset="-122"/>
                <a:ea typeface="楷体_GB2312" pitchFamily="49" charset="-122"/>
              </a:rPr>
              <a:t>输出：</a:t>
            </a:r>
            <a:endParaRPr lang="en-US" altLang="zh-CN" dirty="0" smtClean="0">
              <a:latin typeface="楷体_GB2312" pitchFamily="49" charset="-122"/>
              <a:ea typeface="楷体_GB2312" pitchFamily="49" charset="-122"/>
            </a:endParaRPr>
          </a:p>
          <a:p>
            <a:pPr eaLnBrk="1" fontAlgn="auto" hangingPunct="1">
              <a:spcAft>
                <a:spcPts val="0"/>
              </a:spcAft>
              <a:buFont typeface="Arial" pitchFamily="34" charset="0"/>
              <a:buNone/>
              <a:defRPr/>
            </a:pPr>
            <a:r>
              <a:rPr lang="en-US" altLang="zh-CN" dirty="0" smtClean="0"/>
              <a:t>READ1   CAAAAGTTATCCTACACCTGAAAGAAGACCAAACTGAGTA        </a:t>
            </a:r>
            <a:r>
              <a:rPr lang="en-US" altLang="zh-CN" dirty="0" err="1" smtClean="0"/>
              <a:t>hhhhhhhhhhhhhhhhhhhhhhhhhhhhhhhhhhhhhhhh</a:t>
            </a:r>
            <a:r>
              <a:rPr lang="en-US" altLang="zh-CN" dirty="0" smtClean="0"/>
              <a:t>        1    a40      +       DB      11      0       40M     40</a:t>
            </a:r>
          </a:p>
          <a:p>
            <a:pPr eaLnBrk="1" fontAlgn="auto" hangingPunct="1">
              <a:spcAft>
                <a:spcPts val="0"/>
              </a:spcAft>
              <a:buFont typeface="Arial" pitchFamily="34" charset="0"/>
              <a:buNone/>
              <a:defRPr/>
            </a:pPr>
            <a:r>
              <a:rPr lang="en-US" altLang="zh-CN" dirty="0" smtClean="0"/>
              <a:t>READ2   CAAAAGTTATCCTACACCTGAAAGAAGACCAAACTGATTA        </a:t>
            </a:r>
            <a:r>
              <a:rPr lang="en-US" altLang="zh-CN" dirty="0" err="1" smtClean="0"/>
              <a:t>hhhhhhhhhhhhhhhhhhhhhhhhhhhhhhhhhhhhhhhh</a:t>
            </a:r>
            <a:r>
              <a:rPr lang="en-US" altLang="zh-CN" dirty="0" smtClean="0"/>
              <a:t>        1    a40      +       DB      11      1       G-&gt;37T40        40M     37G2</a:t>
            </a:r>
          </a:p>
          <a:p>
            <a:pPr eaLnBrk="1" fontAlgn="auto" hangingPunct="1">
              <a:spcAft>
                <a:spcPts val="0"/>
              </a:spcAft>
              <a:buFont typeface="Arial" pitchFamily="34" charset="0"/>
              <a:buNone/>
              <a:defRPr/>
            </a:pPr>
            <a:endParaRPr lang="en-US" altLang="zh-CN" dirty="0" smtClean="0"/>
          </a:p>
          <a:p>
            <a:pPr eaLnBrk="1" fontAlgn="auto" hangingPunct="1">
              <a:spcAft>
                <a:spcPts val="0"/>
              </a:spcAft>
              <a:buFont typeface="Arial" pitchFamily="34" charset="0"/>
              <a:buNone/>
              <a:defRPr/>
            </a:pPr>
            <a:endParaRPr lang="zh-CN" altLang="en-US" dirty="0" smtClean="0"/>
          </a:p>
        </p:txBody>
      </p:sp>
    </p:spTree>
    <p:extLst>
      <p:ext uri="{BB962C8B-B14F-4D97-AF65-F5344CB8AC3E}">
        <p14:creationId xmlns:p14="http://schemas.microsoft.com/office/powerpoint/2010/main" xmlns="" val="18184515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649288"/>
            <a:ext cx="8229600" cy="1143000"/>
          </a:xfrm>
        </p:spPr>
        <p:txBody>
          <a:bodyPr/>
          <a:lstStyle/>
          <a:p>
            <a:pPr eaLnBrk="1" hangingPunct="1"/>
            <a:r>
              <a:rPr lang="zh-CN" altLang="en-US" b="1" dirty="0" smtClean="0">
                <a:latin typeface="华文楷体" pitchFamily="2" charset="-122"/>
                <a:ea typeface="华文楷体" pitchFamily="2" charset="-122"/>
              </a:rPr>
              <a:t>正反向</a:t>
            </a:r>
            <a:r>
              <a:rPr lang="en-US" altLang="zh-CN" b="1" dirty="0" smtClean="0">
                <a:latin typeface="华文楷体" pitchFamily="2" charset="-122"/>
                <a:ea typeface="华文楷体" pitchFamily="2" charset="-122"/>
              </a:rPr>
              <a:t>reads</a:t>
            </a:r>
            <a:r>
              <a:rPr lang="zh-CN" altLang="en-US" b="1" dirty="0" smtClean="0">
                <a:latin typeface="华文楷体" pitchFamily="2" charset="-122"/>
                <a:ea typeface="华文楷体" pitchFamily="2" charset="-122"/>
              </a:rPr>
              <a:t>比对</a:t>
            </a:r>
          </a:p>
        </p:txBody>
      </p:sp>
      <p:sp>
        <p:nvSpPr>
          <p:cNvPr id="3" name="内容占位符 2"/>
          <p:cNvSpPr>
            <a:spLocks noGrp="1"/>
          </p:cNvSpPr>
          <p:nvPr>
            <p:ph idx="1"/>
          </p:nvPr>
        </p:nvSpPr>
        <p:spPr>
          <a:xfrm>
            <a:off x="457200" y="1974850"/>
            <a:ext cx="8229600" cy="4525963"/>
          </a:xfrm>
        </p:spPr>
        <p:txBody>
          <a:bodyPr rtlCol="0">
            <a:normAutofit lnSpcReduction="10000"/>
          </a:bodyPr>
          <a:lstStyle/>
          <a:p>
            <a:pPr eaLnBrk="1" fontAlgn="auto" hangingPunct="1">
              <a:spcAft>
                <a:spcPts val="0"/>
              </a:spcAft>
              <a:defRPr/>
            </a:pPr>
            <a:r>
              <a:rPr lang="zh-CN" altLang="en-US" dirty="0" smtClean="0">
                <a:latin typeface="楷体_GB2312" pitchFamily="49" charset="-122"/>
                <a:ea typeface="楷体_GB2312" pitchFamily="49" charset="-122"/>
              </a:rPr>
              <a:t>输入：通常为</a:t>
            </a:r>
            <a:r>
              <a:rPr lang="en-US" altLang="zh-CN" dirty="0" err="1" smtClean="0"/>
              <a:t>fastq</a:t>
            </a:r>
            <a:r>
              <a:rPr lang="zh-CN" altLang="en-US" dirty="0" smtClean="0">
                <a:latin typeface="楷体_GB2312" pitchFamily="49" charset="-122"/>
                <a:ea typeface="楷体_GB2312" pitchFamily="49" charset="-122"/>
              </a:rPr>
              <a:t>格式，</a:t>
            </a:r>
            <a:r>
              <a:rPr lang="en-US" altLang="zh-CN" dirty="0" smtClean="0"/>
              <a:t>reads1</a:t>
            </a:r>
            <a:r>
              <a:rPr lang="zh-CN" altLang="en-US" dirty="0" smtClean="0">
                <a:latin typeface="楷体_GB2312" pitchFamily="49" charset="-122"/>
                <a:ea typeface="楷体_GB2312" pitchFamily="49" charset="-122"/>
              </a:rPr>
              <a:t>一个文件，</a:t>
            </a:r>
            <a:r>
              <a:rPr lang="en-US" altLang="zh-CN" dirty="0" smtClean="0"/>
              <a:t>reads2</a:t>
            </a:r>
            <a:r>
              <a:rPr lang="zh-CN" altLang="en-US" dirty="0" smtClean="0">
                <a:latin typeface="楷体_GB2312" pitchFamily="49" charset="-122"/>
                <a:ea typeface="楷体_GB2312" pitchFamily="49" charset="-122"/>
              </a:rPr>
              <a:t>一个文件，文件中序列两两成对</a:t>
            </a:r>
            <a:endParaRPr lang="en-US" altLang="zh-CN" dirty="0" smtClean="0">
              <a:latin typeface="楷体_GB2312" pitchFamily="49" charset="-122"/>
              <a:ea typeface="楷体_GB2312" pitchFamily="49" charset="-122"/>
            </a:endParaRPr>
          </a:p>
          <a:p>
            <a:pPr eaLnBrk="1" fontAlgn="auto" hangingPunct="1">
              <a:spcAft>
                <a:spcPts val="0"/>
              </a:spcAft>
              <a:buFont typeface="Arial" pitchFamily="34" charset="0"/>
              <a:buNone/>
              <a:defRPr/>
            </a:pPr>
            <a:r>
              <a:rPr lang="en-US" altLang="zh-CN" sz="1900" dirty="0" smtClean="0">
                <a:latin typeface="Courier New" pitchFamily="49" charset="0"/>
                <a:cs typeface="Courier New" pitchFamily="49" charset="0"/>
              </a:rPr>
              <a:t>@pair1/1</a:t>
            </a:r>
          </a:p>
          <a:p>
            <a:pPr eaLnBrk="1" fontAlgn="auto" hangingPunct="1">
              <a:spcAft>
                <a:spcPts val="0"/>
              </a:spcAft>
              <a:buFont typeface="Arial" pitchFamily="34" charset="0"/>
              <a:buNone/>
              <a:defRPr/>
            </a:pPr>
            <a:r>
              <a:rPr lang="en-US" altLang="zh-CN" sz="1900" dirty="0" smtClean="0">
                <a:latin typeface="Courier New" pitchFamily="49" charset="0"/>
                <a:cs typeface="Courier New" pitchFamily="49" charset="0"/>
              </a:rPr>
              <a:t>TTTGTGGAGAAGGAACGTGATAAAGAAGTAAGCGATGATG</a:t>
            </a:r>
          </a:p>
          <a:p>
            <a:pPr eaLnBrk="1" fontAlgn="auto" hangingPunct="1">
              <a:spcAft>
                <a:spcPts val="0"/>
              </a:spcAft>
              <a:buFont typeface="Arial" pitchFamily="34" charset="0"/>
              <a:buNone/>
              <a:defRPr/>
            </a:pPr>
            <a:r>
              <a:rPr lang="en-US" altLang="zh-CN" sz="1900" dirty="0" smtClean="0">
                <a:latin typeface="Courier New" pitchFamily="49" charset="0"/>
                <a:cs typeface="Courier New" pitchFamily="49" charset="0"/>
              </a:rPr>
              <a:t>+</a:t>
            </a:r>
          </a:p>
          <a:p>
            <a:pPr eaLnBrk="1" fontAlgn="auto" hangingPunct="1">
              <a:spcAft>
                <a:spcPts val="0"/>
              </a:spcAft>
              <a:buFont typeface="Arial" pitchFamily="34" charset="0"/>
              <a:buNone/>
              <a:defRPr/>
            </a:pPr>
            <a:r>
              <a:rPr lang="en-US" altLang="zh-CN" sz="1900" dirty="0" err="1" smtClean="0">
                <a:latin typeface="Courier New" pitchFamily="49" charset="0"/>
                <a:cs typeface="Courier New" pitchFamily="49" charset="0"/>
              </a:rPr>
              <a:t>hhhhhhhhhhhhhhhhhhhhhhhhhhhhhhhhhhhhhhhh</a:t>
            </a:r>
            <a:endParaRPr lang="en-US" altLang="zh-CN" sz="1900" dirty="0" smtClean="0">
              <a:latin typeface="Courier New" pitchFamily="49" charset="0"/>
              <a:cs typeface="Courier New" pitchFamily="49" charset="0"/>
            </a:endParaRPr>
          </a:p>
          <a:p>
            <a:pPr eaLnBrk="1" fontAlgn="auto" hangingPunct="1">
              <a:spcAft>
                <a:spcPts val="0"/>
              </a:spcAft>
              <a:buFont typeface="Arial" pitchFamily="34" charset="0"/>
              <a:buNone/>
              <a:defRPr/>
            </a:pPr>
            <a:endParaRPr lang="en-US" altLang="zh-CN" dirty="0" smtClean="0"/>
          </a:p>
          <a:p>
            <a:pPr eaLnBrk="1" fontAlgn="auto" hangingPunct="1">
              <a:spcAft>
                <a:spcPts val="0"/>
              </a:spcAft>
              <a:defRPr/>
            </a:pPr>
            <a:r>
              <a:rPr lang="zh-CN" altLang="en-US" dirty="0" smtClean="0">
                <a:latin typeface="楷体_GB2312" pitchFamily="49" charset="-122"/>
                <a:ea typeface="楷体_GB2312" pitchFamily="49" charset="-122"/>
              </a:rPr>
              <a:t>命令行：</a:t>
            </a:r>
            <a:endParaRPr lang="en-US" altLang="zh-CN" dirty="0" smtClean="0">
              <a:latin typeface="楷体_GB2312" pitchFamily="49" charset="-122"/>
              <a:ea typeface="楷体_GB2312" pitchFamily="49" charset="-122"/>
            </a:endParaRPr>
          </a:p>
          <a:p>
            <a:pPr eaLnBrk="1" fontAlgn="auto" hangingPunct="1">
              <a:spcAft>
                <a:spcPts val="0"/>
              </a:spcAft>
              <a:buFont typeface="Arial" pitchFamily="34" charset="0"/>
              <a:buNone/>
              <a:defRPr/>
            </a:pPr>
            <a:r>
              <a:rPr lang="en-US" altLang="zh-CN" dirty="0" smtClean="0">
                <a:solidFill>
                  <a:srgbClr val="0066FF"/>
                </a:solidFill>
              </a:rPr>
              <a:t>soap -a query_1.fq -b query_2.fq -D </a:t>
            </a:r>
            <a:r>
              <a:rPr lang="en-US" altLang="zh-CN" dirty="0" err="1" smtClean="0">
                <a:solidFill>
                  <a:srgbClr val="0066FF"/>
                </a:solidFill>
              </a:rPr>
              <a:t>db.seq.index</a:t>
            </a:r>
            <a:r>
              <a:rPr lang="en-US" altLang="zh-CN" dirty="0" smtClean="0">
                <a:solidFill>
                  <a:srgbClr val="0066FF"/>
                </a:solidFill>
              </a:rPr>
              <a:t> -o out.pe -2 out.se -m 100 -x 600</a:t>
            </a:r>
          </a:p>
          <a:p>
            <a:pPr eaLnBrk="1" fontAlgn="auto" hangingPunct="1">
              <a:spcAft>
                <a:spcPts val="0"/>
              </a:spcAft>
              <a:buFont typeface="Arial" pitchFamily="34" charset="0"/>
              <a:buNone/>
              <a:defRPr/>
            </a:pPr>
            <a:endParaRPr lang="en-US" altLang="zh-CN" dirty="0" smtClean="0"/>
          </a:p>
          <a:p>
            <a:pPr eaLnBrk="1" fontAlgn="auto" hangingPunct="1">
              <a:spcAft>
                <a:spcPts val="0"/>
              </a:spcAft>
              <a:buFont typeface="Arial" pitchFamily="34" charset="0"/>
              <a:buNone/>
              <a:defRPr/>
            </a:pPr>
            <a:endParaRPr lang="en-US" altLang="zh-CN" dirty="0" smtClean="0"/>
          </a:p>
          <a:p>
            <a:pPr eaLnBrk="1" fontAlgn="auto" hangingPunct="1">
              <a:spcAft>
                <a:spcPts val="0"/>
              </a:spcAft>
              <a:buFont typeface="Arial" pitchFamily="34" charset="0"/>
              <a:buNone/>
              <a:defRPr/>
            </a:pPr>
            <a:endParaRPr lang="zh-CN" altLang="en-US" dirty="0" smtClean="0"/>
          </a:p>
        </p:txBody>
      </p:sp>
    </p:spTree>
    <p:extLst>
      <p:ext uri="{BB962C8B-B14F-4D97-AF65-F5344CB8AC3E}">
        <p14:creationId xmlns:p14="http://schemas.microsoft.com/office/powerpoint/2010/main" xmlns="" val="276926762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649288"/>
            <a:ext cx="8229600" cy="1143000"/>
          </a:xfrm>
        </p:spPr>
        <p:txBody>
          <a:bodyPr/>
          <a:lstStyle/>
          <a:p>
            <a:pPr eaLnBrk="1" hangingPunct="1"/>
            <a:r>
              <a:rPr lang="en-US" altLang="zh-CN" b="1" dirty="0" smtClean="0">
                <a:latin typeface="华文楷体" pitchFamily="2" charset="-122"/>
                <a:ea typeface="华文楷体" pitchFamily="2" charset="-122"/>
              </a:rPr>
              <a:t>PE</a:t>
            </a:r>
            <a:r>
              <a:rPr lang="zh-CN" altLang="en-US" b="1" dirty="0" smtClean="0">
                <a:latin typeface="华文楷体" pitchFamily="2" charset="-122"/>
                <a:ea typeface="华文楷体" pitchFamily="2" charset="-122"/>
              </a:rPr>
              <a:t>输出</a:t>
            </a:r>
          </a:p>
        </p:txBody>
      </p:sp>
      <p:sp>
        <p:nvSpPr>
          <p:cNvPr id="3" name="内容占位符 2"/>
          <p:cNvSpPr>
            <a:spLocks noGrp="1"/>
          </p:cNvSpPr>
          <p:nvPr>
            <p:ph idx="1"/>
          </p:nvPr>
        </p:nvSpPr>
        <p:spPr>
          <a:xfrm>
            <a:off x="457200" y="1974850"/>
            <a:ext cx="8229600" cy="4525963"/>
          </a:xfrm>
        </p:spPr>
        <p:txBody>
          <a:bodyPr rtlCol="0">
            <a:normAutofit fontScale="85000" lnSpcReduction="10000"/>
          </a:bodyPr>
          <a:lstStyle/>
          <a:p>
            <a:pPr eaLnBrk="1" fontAlgn="auto" hangingPunct="1">
              <a:spcAft>
                <a:spcPts val="0"/>
              </a:spcAft>
              <a:buFont typeface="Arial" pitchFamily="34" charset="0"/>
              <a:buNone/>
              <a:defRPr/>
            </a:pPr>
            <a:r>
              <a:rPr lang="en-US" altLang="zh-CN" dirty="0" smtClean="0"/>
              <a:t>pair1/1 TTTGTGGAGAAGGAACGTGATAAAGAAGTAAGCGATGATG        </a:t>
            </a:r>
            <a:r>
              <a:rPr lang="en-US" altLang="zh-CN" dirty="0" err="1" smtClean="0"/>
              <a:t>hhhhhhhhhhhhhhhhhhhhhhhhhhhhhhhhhhhhhhhh</a:t>
            </a:r>
            <a:r>
              <a:rPr lang="en-US" altLang="zh-CN" dirty="0" smtClean="0"/>
              <a:t>        1    a40      +       DB      121     0       40M     40</a:t>
            </a:r>
          </a:p>
          <a:p>
            <a:pPr eaLnBrk="1" fontAlgn="auto" hangingPunct="1">
              <a:spcAft>
                <a:spcPts val="0"/>
              </a:spcAft>
              <a:buFont typeface="Arial" pitchFamily="34" charset="0"/>
              <a:buNone/>
              <a:defRPr/>
            </a:pPr>
            <a:r>
              <a:rPr lang="en-US" altLang="zh-CN" dirty="0" smtClean="0"/>
              <a:t>pair1/2 ACATATGGCTGGACAGAAAACATGGAGAGAATCATGAAAG        </a:t>
            </a:r>
            <a:r>
              <a:rPr lang="en-US" altLang="zh-CN" dirty="0" err="1" smtClean="0"/>
              <a:t>hhhhhhhhhhhhhhhhhhhhhhhhhhhhhhhhhhhhhhhh</a:t>
            </a:r>
            <a:r>
              <a:rPr lang="en-US" altLang="zh-CN" dirty="0" smtClean="0"/>
              <a:t>        1    b40      -       DB      481     0       40M     40</a:t>
            </a:r>
          </a:p>
          <a:p>
            <a:pPr eaLnBrk="1" fontAlgn="auto" hangingPunct="1">
              <a:spcAft>
                <a:spcPts val="0"/>
              </a:spcAft>
              <a:buFont typeface="Arial" pitchFamily="34" charset="0"/>
              <a:buNone/>
              <a:defRPr/>
            </a:pPr>
            <a:endParaRPr lang="zh-CN" altLang="en-US" dirty="0" smtClean="0"/>
          </a:p>
        </p:txBody>
      </p:sp>
    </p:spTree>
    <p:extLst>
      <p:ext uri="{BB962C8B-B14F-4D97-AF65-F5344CB8AC3E}">
        <p14:creationId xmlns:p14="http://schemas.microsoft.com/office/powerpoint/2010/main" xmlns="" val="104648138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b="1" dirty="0" smtClean="0">
                <a:latin typeface="华文楷体" pitchFamily="2" charset="-122"/>
                <a:ea typeface="华文楷体" pitchFamily="2" charset="-122"/>
              </a:rPr>
              <a:t>常用参数</a:t>
            </a:r>
          </a:p>
        </p:txBody>
      </p:sp>
      <p:sp>
        <p:nvSpPr>
          <p:cNvPr id="53251" name="内容占位符 2"/>
          <p:cNvSpPr>
            <a:spLocks noGrp="1"/>
          </p:cNvSpPr>
          <p:nvPr>
            <p:ph idx="1"/>
          </p:nvPr>
        </p:nvSpPr>
        <p:spPr/>
        <p:txBody>
          <a:bodyPr/>
          <a:lstStyle/>
          <a:p>
            <a:pPr eaLnBrk="1" hangingPunct="1"/>
            <a:r>
              <a:rPr lang="en-US" altLang="zh-CN" dirty="0" smtClean="0"/>
              <a:t>-M [0,1,2,4]</a:t>
            </a:r>
          </a:p>
          <a:p>
            <a:pPr lvl="1" eaLnBrk="1" hangingPunct="1"/>
            <a:r>
              <a:rPr lang="zh-CN" altLang="en-US" dirty="0" smtClean="0">
                <a:latin typeface="楷体_GB2312" pitchFamily="49" charset="-122"/>
                <a:ea typeface="楷体_GB2312" pitchFamily="49" charset="-122"/>
              </a:rPr>
              <a:t>根据需要选择匹配相应的错配数量的匹配结果。</a:t>
            </a:r>
            <a:endParaRPr lang="en-US" altLang="zh-CN" dirty="0" smtClean="0">
              <a:latin typeface="楷体_GB2312" pitchFamily="49" charset="-122"/>
              <a:ea typeface="楷体_GB2312" pitchFamily="49" charset="-122"/>
            </a:endParaRPr>
          </a:p>
          <a:p>
            <a:pPr lvl="1" eaLnBrk="1" hangingPunct="1"/>
            <a:r>
              <a:rPr lang="zh-CN" altLang="en-US" dirty="0" smtClean="0">
                <a:latin typeface="楷体_GB2312" pitchFamily="49" charset="-122"/>
                <a:ea typeface="楷体_GB2312" pitchFamily="49" charset="-122"/>
              </a:rPr>
              <a:t>通常选择</a:t>
            </a:r>
            <a:r>
              <a:rPr lang="en-US" altLang="zh-CN" dirty="0" smtClean="0"/>
              <a:t>4</a:t>
            </a:r>
            <a:r>
              <a:rPr lang="zh-CN" altLang="en-US" dirty="0" smtClean="0">
                <a:latin typeface="楷体_GB2312" pitchFamily="49" charset="-122"/>
                <a:ea typeface="楷体_GB2312" pitchFamily="49" charset="-122"/>
              </a:rPr>
              <a:t>，输出最好的结果。</a:t>
            </a:r>
            <a:endParaRPr lang="en-US" altLang="zh-CN" dirty="0" smtClean="0">
              <a:latin typeface="楷体_GB2312" pitchFamily="49" charset="-122"/>
              <a:ea typeface="楷体_GB2312" pitchFamily="49" charset="-122"/>
            </a:endParaRPr>
          </a:p>
          <a:p>
            <a:pPr lvl="1" eaLnBrk="1" hangingPunct="1"/>
            <a:r>
              <a:rPr lang="zh-CN" altLang="en-US" dirty="0" smtClean="0">
                <a:latin typeface="楷体_GB2312" pitchFamily="49" charset="-122"/>
                <a:ea typeface="楷体_GB2312" pitchFamily="49" charset="-122"/>
              </a:rPr>
              <a:t>如果选择</a:t>
            </a:r>
            <a:r>
              <a:rPr lang="en-US" altLang="zh-CN" dirty="0" smtClean="0"/>
              <a:t>1</a:t>
            </a:r>
            <a:r>
              <a:rPr lang="zh-CN" altLang="en-US" dirty="0" smtClean="0">
                <a:latin typeface="楷体_GB2312" pitchFamily="49" charset="-122"/>
                <a:ea typeface="楷体_GB2312" pitchFamily="49" charset="-122"/>
              </a:rPr>
              <a:t>，则只输出错配数量为</a:t>
            </a:r>
            <a:r>
              <a:rPr lang="en-US" altLang="zh-CN" dirty="0" smtClean="0"/>
              <a:t>1</a:t>
            </a:r>
            <a:r>
              <a:rPr lang="zh-CN" altLang="en-US" dirty="0" smtClean="0">
                <a:latin typeface="楷体_GB2312" pitchFamily="49" charset="-122"/>
                <a:ea typeface="楷体_GB2312" pitchFamily="49" charset="-122"/>
              </a:rPr>
              <a:t>的结果，不输出错配数量为</a:t>
            </a:r>
            <a:r>
              <a:rPr lang="en-US" altLang="zh-CN" dirty="0" smtClean="0"/>
              <a:t>0</a:t>
            </a:r>
            <a:r>
              <a:rPr lang="zh-CN" altLang="en-US" dirty="0" smtClean="0">
                <a:latin typeface="楷体_GB2312" pitchFamily="49" charset="-122"/>
                <a:ea typeface="楷体_GB2312" pitchFamily="49" charset="-122"/>
              </a:rPr>
              <a:t>的结果</a:t>
            </a:r>
            <a:endParaRPr lang="en-US" altLang="zh-CN" dirty="0" smtClean="0">
              <a:latin typeface="楷体_GB2312" pitchFamily="49" charset="-122"/>
              <a:ea typeface="楷体_GB2312" pitchFamily="49" charset="-122"/>
            </a:endParaRPr>
          </a:p>
          <a:p>
            <a:pPr eaLnBrk="1" hangingPunct="1"/>
            <a:r>
              <a:rPr lang="en-US" altLang="zh-CN" dirty="0" smtClean="0"/>
              <a:t>-r [0,1,2]</a:t>
            </a:r>
          </a:p>
          <a:p>
            <a:pPr lvl="1" eaLnBrk="1" hangingPunct="1"/>
            <a:r>
              <a:rPr lang="zh-CN" altLang="en-US" dirty="0" smtClean="0">
                <a:latin typeface="楷体_GB2312" pitchFamily="49" charset="-122"/>
                <a:ea typeface="楷体_GB2312" pitchFamily="49" charset="-122"/>
              </a:rPr>
              <a:t>最好比对结果不止一个时候，决定如何输出</a:t>
            </a:r>
            <a:endParaRPr lang="en-US" altLang="zh-CN" dirty="0" smtClean="0">
              <a:latin typeface="楷体_GB2312" pitchFamily="49" charset="-122"/>
              <a:ea typeface="楷体_GB2312" pitchFamily="49" charset="-122"/>
            </a:endParaRPr>
          </a:p>
          <a:p>
            <a:pPr lvl="1" eaLnBrk="1" hangingPunct="1"/>
            <a:r>
              <a:rPr lang="en-US" altLang="zh-CN" dirty="0" smtClean="0"/>
              <a:t>0</a:t>
            </a:r>
            <a:r>
              <a:rPr lang="zh-CN" altLang="en-US" dirty="0" smtClean="0">
                <a:latin typeface="楷体_GB2312" pitchFamily="49" charset="-122"/>
                <a:ea typeface="楷体_GB2312" pitchFamily="49" charset="-122"/>
              </a:rPr>
              <a:t>不输出，</a:t>
            </a:r>
            <a:r>
              <a:rPr lang="en-US" altLang="zh-CN" dirty="0" smtClean="0"/>
              <a:t>1</a:t>
            </a:r>
            <a:r>
              <a:rPr lang="zh-CN" altLang="en-US" dirty="0" smtClean="0">
                <a:latin typeface="楷体_GB2312" pitchFamily="49" charset="-122"/>
                <a:ea typeface="楷体_GB2312" pitchFamily="49" charset="-122"/>
              </a:rPr>
              <a:t>输出任意一个，</a:t>
            </a:r>
            <a:r>
              <a:rPr lang="en-US" altLang="zh-CN" dirty="0" smtClean="0"/>
              <a:t>2</a:t>
            </a:r>
            <a:r>
              <a:rPr lang="zh-CN" altLang="en-US" dirty="0" smtClean="0">
                <a:latin typeface="楷体_GB2312" pitchFamily="49" charset="-122"/>
                <a:ea typeface="楷体_GB2312" pitchFamily="49" charset="-122"/>
              </a:rPr>
              <a:t>全部输出</a:t>
            </a:r>
            <a:endParaRPr lang="en-US" altLang="zh-CN"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23252289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357166"/>
            <a:ext cx="8229600" cy="1143000"/>
          </a:xfrm>
        </p:spPr>
        <p:txBody>
          <a:bodyPr/>
          <a:lstStyle/>
          <a:p>
            <a:pPr eaLnBrk="1" hangingPunct="1"/>
            <a:r>
              <a:rPr lang="zh-CN" altLang="en-US" b="1" dirty="0" smtClean="0">
                <a:latin typeface="华文楷体" pitchFamily="2" charset="-122"/>
                <a:ea typeface="华文楷体" pitchFamily="2" charset="-122"/>
              </a:rPr>
              <a:t>经典软件</a:t>
            </a:r>
          </a:p>
        </p:txBody>
      </p:sp>
      <p:graphicFrame>
        <p:nvGraphicFramePr>
          <p:cNvPr id="6" name="图示 5"/>
          <p:cNvGraphicFramePr/>
          <p:nvPr/>
        </p:nvGraphicFramePr>
        <p:xfrm>
          <a:off x="1142976" y="1397000"/>
          <a:ext cx="6905652" cy="5032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K:\我的工作\德易东方\策划\PPT模板\德易东方logo.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0040448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华文楷体" pitchFamily="2" charset="-122"/>
                <a:ea typeface="华文楷体" pitchFamily="2" charset="-122"/>
              </a:rPr>
              <a:t>BWA</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zh-CN" altLang="en-US" sz="2800" dirty="0" smtClean="0">
                <a:latin typeface="楷体_GB2312" pitchFamily="49" charset="-122"/>
                <a:ea typeface="楷体_GB2312" pitchFamily="49" charset="-122"/>
              </a:rPr>
              <a:t>在一般的短序列比对中，</a:t>
            </a:r>
            <a:r>
              <a:rPr lang="en-US" altLang="zh-CN" sz="2800" dirty="0" err="1" smtClean="0"/>
              <a:t>bwa</a:t>
            </a:r>
            <a:r>
              <a:rPr lang="zh-CN" altLang="en-US" sz="2800" dirty="0" smtClean="0">
                <a:latin typeface="楷体_GB2312" pitchFamily="49" charset="-122"/>
                <a:ea typeface="楷体_GB2312" pitchFamily="49" charset="-122"/>
              </a:rPr>
              <a:t>运行时间比</a:t>
            </a:r>
            <a:r>
              <a:rPr lang="en-US" altLang="zh-CN" sz="2800" dirty="0" smtClean="0"/>
              <a:t>SOAP</a:t>
            </a:r>
            <a:r>
              <a:rPr lang="zh-CN" altLang="en-US" sz="2800" dirty="0" smtClean="0">
                <a:latin typeface="楷体_GB2312" pitchFamily="49" charset="-122"/>
                <a:ea typeface="楷体_GB2312" pitchFamily="49" charset="-122"/>
              </a:rPr>
              <a:t>略慢，但是内存优化更好</a:t>
            </a:r>
            <a:endParaRPr lang="en-US" altLang="zh-CN" sz="2800" dirty="0" smtClean="0">
              <a:latin typeface="楷体_GB2312" pitchFamily="49" charset="-122"/>
              <a:ea typeface="楷体_GB2312" pitchFamily="49" charset="-122"/>
            </a:endParaRPr>
          </a:p>
          <a:p>
            <a:r>
              <a:rPr lang="en-US" altLang="zh-CN" sz="2800" dirty="0" err="1" smtClean="0"/>
              <a:t>bwa</a:t>
            </a:r>
            <a:r>
              <a:rPr lang="zh-CN" altLang="en-US" sz="2800" dirty="0" smtClean="0">
                <a:latin typeface="楷体_GB2312" pitchFamily="49" charset="-122"/>
                <a:ea typeface="楷体_GB2312" pitchFamily="49" charset="-122"/>
              </a:rPr>
              <a:t>同时支持</a:t>
            </a:r>
            <a:r>
              <a:rPr lang="en-US" altLang="zh-CN" sz="2800" dirty="0" smtClean="0"/>
              <a:t>Swiss-Waterman</a:t>
            </a:r>
            <a:r>
              <a:rPr lang="zh-CN" altLang="en-US" sz="2800" dirty="0" smtClean="0">
                <a:latin typeface="楷体_GB2312" pitchFamily="49" charset="-122"/>
                <a:ea typeface="楷体_GB2312" pitchFamily="49" charset="-122"/>
              </a:rPr>
              <a:t>算法，用于稍长且容忍更多错误的比对</a:t>
            </a:r>
            <a:endParaRPr lang="en-US" altLang="zh-CN" sz="2800" dirty="0" smtClean="0">
              <a:latin typeface="楷体_GB2312" pitchFamily="49" charset="-122"/>
              <a:ea typeface="楷体_GB2312" pitchFamily="49" charset="-122"/>
            </a:endParaRPr>
          </a:p>
          <a:p>
            <a:r>
              <a:rPr lang="en-US" sz="2800" dirty="0" err="1" smtClean="0"/>
              <a:t>bwa</a:t>
            </a:r>
            <a:r>
              <a:rPr lang="zh-CN" altLang="en-US" sz="2800" dirty="0" smtClean="0">
                <a:latin typeface="楷体_GB2312" pitchFamily="49" charset="-122"/>
                <a:ea typeface="楷体_GB2312" pitchFamily="49" charset="-122"/>
              </a:rPr>
              <a:t>会输出所有结果，包括比对上与没有比对上的都输出，所以后期还要对结果进行提取</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在序列长度较小时（小于</a:t>
            </a:r>
            <a:r>
              <a:rPr lang="en-US" altLang="zh-CN" sz="2800" dirty="0" smtClean="0"/>
              <a:t>50bp</a:t>
            </a:r>
            <a:r>
              <a:rPr lang="zh-CN" altLang="en-US" sz="2800" dirty="0" smtClean="0">
                <a:latin typeface="楷体_GB2312" pitchFamily="49" charset="-122"/>
                <a:ea typeface="楷体_GB2312" pitchFamily="49" charset="-122"/>
              </a:rPr>
              <a:t>），软件间的运行时间差异不大</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准确率高，应用广泛</a:t>
            </a:r>
            <a:endParaRPr lang="en-US" altLang="zh-CN" sz="2800" dirty="0" smtClean="0">
              <a:latin typeface="楷体_GB2312" pitchFamily="49" charset="-122"/>
              <a:ea typeface="楷体_GB2312" pitchFamily="49" charset="-122"/>
            </a:endParaRPr>
          </a:p>
        </p:txBody>
      </p:sp>
      <p:sp>
        <p:nvSpPr>
          <p:cNvPr id="4" name="矩形 3"/>
          <p:cNvSpPr/>
          <p:nvPr/>
        </p:nvSpPr>
        <p:spPr>
          <a:xfrm>
            <a:off x="467544" y="6077907"/>
            <a:ext cx="6408712" cy="400110"/>
          </a:xfrm>
          <a:prstGeom prst="rect">
            <a:avLst/>
          </a:prstGeom>
        </p:spPr>
        <p:txBody>
          <a:bodyPr wrap="square">
            <a:spAutoFit/>
          </a:bodyPr>
          <a:lstStyle/>
          <a:p>
            <a:r>
              <a:rPr lang="en-US" altLang="zh-CN" sz="2000" dirty="0">
                <a:latin typeface="Times New Roman" pitchFamily="18" charset="0"/>
                <a:cs typeface="Times New Roman" pitchFamily="18" charset="0"/>
                <a:hlinkClick r:id="rId2"/>
              </a:rPr>
              <a:t>http://sourceforge.net/projects/bio-bwa/files/</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5324170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华文楷体" pitchFamily="2" charset="-122"/>
                <a:ea typeface="华文楷体" pitchFamily="2" charset="-122"/>
              </a:rPr>
              <a:t>BWA</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lnSpcReduction="10000"/>
          </a:bodyPr>
          <a:lstStyle/>
          <a:p>
            <a:r>
              <a:rPr lang="en-US" altLang="zh-CN" sz="2800" dirty="0" err="1" smtClean="0">
                <a:latin typeface="楷体_GB2312" pitchFamily="49" charset="-122"/>
                <a:ea typeface="楷体_GB2312" pitchFamily="49" charset="-122"/>
              </a:rPr>
              <a:t>bwa</a:t>
            </a:r>
            <a:r>
              <a:rPr lang="en-US" altLang="zh-CN" sz="2800" dirty="0" smtClean="0">
                <a:latin typeface="楷体_GB2312" pitchFamily="49" charset="-122"/>
                <a:ea typeface="楷体_GB2312" pitchFamily="49" charset="-122"/>
              </a:rPr>
              <a:t> </a:t>
            </a:r>
            <a:r>
              <a:rPr lang="en-US" altLang="zh-CN" sz="2800" dirty="0" err="1" smtClean="0">
                <a:latin typeface="楷体_GB2312" pitchFamily="49" charset="-122"/>
                <a:ea typeface="楷体_GB2312" pitchFamily="49" charset="-122"/>
              </a:rPr>
              <a:t>aln</a:t>
            </a:r>
            <a:r>
              <a:rPr lang="en-US" altLang="zh-CN" sz="2800" dirty="0" smtClean="0">
                <a:latin typeface="楷体_GB2312" pitchFamily="49" charset="-122"/>
                <a:ea typeface="楷体_GB2312" pitchFamily="49" charset="-122"/>
              </a:rPr>
              <a:t>  </a:t>
            </a:r>
            <a:endParaRPr lang="en-US" altLang="zh-CN" sz="2800" dirty="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长度</a:t>
            </a:r>
            <a:r>
              <a:rPr lang="en-US" altLang="zh-CN" sz="2400" dirty="0" smtClean="0">
                <a:latin typeface="楷体_GB2312" pitchFamily="49" charset="-122"/>
                <a:ea typeface="楷体_GB2312" pitchFamily="49" charset="-122"/>
              </a:rPr>
              <a:t>&lt;100bp reads</a:t>
            </a:r>
            <a:r>
              <a:rPr lang="zh-CN" altLang="en-US" sz="2400" dirty="0" smtClean="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Illumina</a:t>
            </a:r>
            <a:endParaRPr lang="en-US" altLang="zh-CN" sz="2400"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错误率较低（</a:t>
            </a:r>
            <a:r>
              <a:rPr lang="en-US" altLang="zh-CN" sz="2400" dirty="0">
                <a:latin typeface="楷体_GB2312" pitchFamily="49" charset="-122"/>
                <a:ea typeface="楷体_GB2312" pitchFamily="49" charset="-122"/>
              </a:rPr>
              <a:t>&lt;</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只输出最优结果</a:t>
            </a:r>
            <a:endParaRPr lang="en-US" altLang="zh-CN" sz="2000" dirty="0" smtClean="0">
              <a:latin typeface="楷体_GB2312" pitchFamily="49" charset="-122"/>
              <a:ea typeface="楷体_GB2312" pitchFamily="49" charset="-122"/>
            </a:endParaRPr>
          </a:p>
          <a:p>
            <a:r>
              <a:rPr lang="en-US" altLang="zh-CN" sz="2800" dirty="0" err="1">
                <a:latin typeface="楷体_GB2312" pitchFamily="49" charset="-122"/>
                <a:ea typeface="楷体_GB2312" pitchFamily="49" charset="-122"/>
              </a:rPr>
              <a:t>b</a:t>
            </a:r>
            <a:r>
              <a:rPr lang="en-US" altLang="zh-CN" sz="2800" dirty="0" err="1" smtClean="0">
                <a:latin typeface="楷体_GB2312" pitchFamily="49" charset="-122"/>
                <a:ea typeface="楷体_GB2312" pitchFamily="49" charset="-122"/>
              </a:rPr>
              <a:t>wa</a:t>
            </a:r>
            <a:r>
              <a:rPr lang="en-US" altLang="zh-CN" sz="2800" dirty="0">
                <a:latin typeface="楷体_GB2312" pitchFamily="49" charset="-122"/>
                <a:ea typeface="楷体_GB2312" pitchFamily="49" charset="-122"/>
              </a:rPr>
              <a:t> </a:t>
            </a:r>
            <a:r>
              <a:rPr lang="en-US" altLang="zh-CN" sz="2800" dirty="0" err="1" smtClean="0">
                <a:latin typeface="楷体_GB2312" pitchFamily="49" charset="-122"/>
                <a:ea typeface="楷体_GB2312" pitchFamily="49" charset="-122"/>
              </a:rPr>
              <a:t>mem</a:t>
            </a:r>
            <a:r>
              <a:rPr lang="en-US" altLang="zh-CN" sz="2800" dirty="0" smtClean="0">
                <a:latin typeface="楷体_GB2312" pitchFamily="49" charset="-122"/>
                <a:ea typeface="楷体_GB2312" pitchFamily="49" charset="-122"/>
              </a:rPr>
              <a:t>/</a:t>
            </a:r>
            <a:r>
              <a:rPr lang="en-US" altLang="zh-CN" sz="2800" dirty="0" err="1" smtClean="0">
                <a:latin typeface="楷体_GB2312" pitchFamily="49" charset="-122"/>
                <a:ea typeface="楷体_GB2312" pitchFamily="49" charset="-122"/>
              </a:rPr>
              <a:t>bwasw</a:t>
            </a:r>
            <a:r>
              <a:rPr lang="en-US" altLang="zh-CN" sz="2800" dirty="0" smtClean="0">
                <a:latin typeface="楷体_GB2312" pitchFamily="49" charset="-122"/>
                <a:ea typeface="楷体_GB2312" pitchFamily="49" charset="-122"/>
              </a:rPr>
              <a:t> </a:t>
            </a:r>
          </a:p>
          <a:p>
            <a:pPr lvl="1"/>
            <a:r>
              <a:rPr lang="en-US" altLang="zh-CN" sz="2400" dirty="0" smtClean="0">
                <a:latin typeface="楷体_GB2312" pitchFamily="49" charset="-122"/>
                <a:ea typeface="楷体_GB2312" pitchFamily="49" charset="-122"/>
              </a:rPr>
              <a:t>70-1Mbp</a:t>
            </a:r>
            <a:r>
              <a:rPr lang="zh-CN" altLang="en-US" sz="2400" dirty="0" smtClean="0">
                <a:latin typeface="楷体_GB2312" pitchFamily="49" charset="-122"/>
                <a:ea typeface="楷体_GB2312" pitchFamily="49" charset="-122"/>
              </a:rPr>
              <a:t>序列</a:t>
            </a:r>
            <a:r>
              <a:rPr lang="en-US" altLang="zh-CN" sz="2400" dirty="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Illumina</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454</a:t>
            </a:r>
            <a:r>
              <a:rPr lang="zh-CN" altLang="en-US"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PacBio</a:t>
            </a:r>
            <a:endParaRPr lang="en-US" altLang="zh-CN" sz="2400" dirty="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容忍错误率可高达</a:t>
            </a:r>
            <a:r>
              <a:rPr lang="en-US" altLang="zh-CN" sz="2400" dirty="0" smtClean="0">
                <a:latin typeface="楷体_GB2312" pitchFamily="49" charset="-122"/>
                <a:ea typeface="楷体_GB2312" pitchFamily="49" charset="-122"/>
              </a:rPr>
              <a:t>15%</a:t>
            </a:r>
          </a:p>
          <a:p>
            <a:pPr lvl="1"/>
            <a:r>
              <a:rPr lang="en-US" altLang="zh-CN" sz="2400" dirty="0" smtClean="0">
                <a:latin typeface="楷体_GB2312" pitchFamily="49" charset="-122"/>
                <a:ea typeface="楷体_GB2312" pitchFamily="49" charset="-122"/>
              </a:rPr>
              <a:t>70-100bp</a:t>
            </a:r>
            <a:r>
              <a:rPr lang="zh-CN" altLang="en-US" sz="2400" dirty="0" smtClean="0">
                <a:latin typeface="楷体_GB2312" pitchFamily="49" charset="-122"/>
                <a:ea typeface="楷体_GB2312" pitchFamily="49" charset="-122"/>
              </a:rPr>
              <a:t>相对</a:t>
            </a:r>
            <a:r>
              <a:rPr lang="en-US" altLang="zh-CN" sz="2400" dirty="0" err="1" smtClean="0">
                <a:latin typeface="楷体_GB2312" pitchFamily="49" charset="-122"/>
                <a:ea typeface="楷体_GB2312" pitchFamily="49" charset="-122"/>
              </a:rPr>
              <a:t>bwa</a:t>
            </a:r>
            <a:r>
              <a:rPr lang="en-US" altLang="zh-CN" sz="2400" dirty="0" smtClean="0">
                <a:latin typeface="楷体_GB2312" pitchFamily="49" charset="-122"/>
                <a:ea typeface="楷体_GB2312" pitchFamily="49" charset="-122"/>
              </a:rPr>
              <a:t> </a:t>
            </a:r>
            <a:r>
              <a:rPr lang="en-US" altLang="zh-CN" sz="2400" dirty="0" err="1" smtClean="0">
                <a:latin typeface="楷体_GB2312" pitchFamily="49" charset="-122"/>
                <a:ea typeface="楷体_GB2312" pitchFamily="49" charset="-122"/>
              </a:rPr>
              <a:t>aln</a:t>
            </a:r>
            <a:r>
              <a:rPr lang="zh-CN" altLang="en-US" sz="2400" dirty="0" smtClean="0">
                <a:latin typeface="楷体_GB2312" pitchFamily="49" charset="-122"/>
                <a:ea typeface="楷体_GB2312" pitchFamily="49" charset="-122"/>
              </a:rPr>
              <a:t>更优</a:t>
            </a:r>
            <a:endParaRPr lang="en-US" altLang="zh-CN" sz="2400"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速度相对</a:t>
            </a:r>
            <a:r>
              <a:rPr lang="en-US" altLang="zh-CN" sz="2400" dirty="0" err="1" smtClean="0">
                <a:latin typeface="楷体_GB2312" pitchFamily="49" charset="-122"/>
                <a:ea typeface="楷体_GB2312" pitchFamily="49" charset="-122"/>
              </a:rPr>
              <a:t>bwa</a:t>
            </a:r>
            <a:r>
              <a:rPr lang="en-US" altLang="zh-CN" sz="2400" dirty="0" smtClean="0">
                <a:latin typeface="楷体_GB2312" pitchFamily="49" charset="-122"/>
                <a:ea typeface="楷体_GB2312" pitchFamily="49" charset="-122"/>
              </a:rPr>
              <a:t> </a:t>
            </a:r>
            <a:r>
              <a:rPr lang="en-US" altLang="zh-CN" sz="2400" dirty="0" err="1" smtClean="0">
                <a:latin typeface="楷体_GB2312" pitchFamily="49" charset="-122"/>
                <a:ea typeface="楷体_GB2312" pitchFamily="49" charset="-122"/>
              </a:rPr>
              <a:t>aln</a:t>
            </a:r>
            <a:r>
              <a:rPr lang="zh-CN" altLang="en-US" sz="2400" dirty="0" smtClean="0">
                <a:latin typeface="楷体_GB2312" pitchFamily="49" charset="-122"/>
                <a:ea typeface="楷体_GB2312" pitchFamily="49" charset="-122"/>
              </a:rPr>
              <a:t>更快</a:t>
            </a:r>
            <a:endParaRPr lang="en-US" altLang="zh-CN" sz="2400"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满足设定条件的所有结果</a:t>
            </a:r>
            <a:endParaRPr lang="en-US" altLang="zh-CN"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244323987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华文楷体" pitchFamily="2" charset="-122"/>
                <a:ea typeface="华文楷体" pitchFamily="2" charset="-122"/>
              </a:rPr>
              <a:t>BWA</a:t>
            </a:r>
            <a:r>
              <a:rPr lang="zh-CN" altLang="en-US" b="1" dirty="0" smtClean="0">
                <a:latin typeface="华文楷体" pitchFamily="2" charset="-122"/>
                <a:ea typeface="华文楷体" pitchFamily="2" charset="-122"/>
              </a:rPr>
              <a:t>比对命令</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zh-CN" altLang="en-US" sz="2800" b="1" dirty="0" smtClean="0">
                <a:latin typeface="楷体_GB2312" pitchFamily="49" charset="-122"/>
                <a:ea typeface="楷体_GB2312" pitchFamily="49" charset="-122"/>
              </a:rPr>
              <a:t>建库</a:t>
            </a:r>
          </a:p>
          <a:p>
            <a:r>
              <a:rPr lang="zh-CN" altLang="en-US" sz="2400" dirty="0" smtClean="0">
                <a:latin typeface="楷体_GB2312" pitchFamily="49" charset="-122"/>
                <a:ea typeface="楷体_GB2312" pitchFamily="49" charset="-122"/>
              </a:rPr>
              <a:t>根据</a:t>
            </a:r>
            <a:r>
              <a:rPr lang="en-US" sz="2400" dirty="0" smtClean="0"/>
              <a:t>reference genome data(e.g. </a:t>
            </a:r>
            <a:r>
              <a:rPr lang="en-US" sz="2400" dirty="0" err="1" smtClean="0"/>
              <a:t>ref.fa</a:t>
            </a:r>
            <a:r>
              <a:rPr lang="en-US" sz="2400" dirty="0" smtClean="0"/>
              <a:t>) </a:t>
            </a:r>
            <a:r>
              <a:rPr lang="zh-CN" altLang="en-US" sz="2400" dirty="0" smtClean="0">
                <a:latin typeface="楷体_GB2312" pitchFamily="49" charset="-122"/>
                <a:ea typeface="楷体_GB2312" pitchFamily="49" charset="-122"/>
              </a:rPr>
              <a:t>建立</a:t>
            </a:r>
            <a:r>
              <a:rPr lang="en-US" sz="2400" dirty="0" smtClean="0"/>
              <a:t> Index File</a:t>
            </a:r>
            <a:r>
              <a:rPr lang="zh-CN" altLang="en-US" sz="2400" dirty="0" smtClean="0"/>
              <a:t>：</a:t>
            </a:r>
          </a:p>
          <a:p>
            <a:r>
              <a:rPr lang="en-US" sz="2400" dirty="0" err="1" smtClean="0"/>
              <a:t>bwa</a:t>
            </a:r>
            <a:r>
              <a:rPr lang="en-US" sz="2400" dirty="0" smtClean="0"/>
              <a:t> index -a </a:t>
            </a:r>
            <a:r>
              <a:rPr lang="en-US" sz="2400" dirty="0" err="1" smtClean="0"/>
              <a:t>bwtsw</a:t>
            </a:r>
            <a:r>
              <a:rPr lang="en-US" sz="2400" dirty="0" smtClean="0"/>
              <a:t> </a:t>
            </a:r>
            <a:r>
              <a:rPr lang="en-US" sz="2400" dirty="0" err="1" smtClean="0"/>
              <a:t>ref.fa</a:t>
            </a:r>
            <a:endParaRPr lang="zh-CN" altLang="en-US" sz="2400" dirty="0" smtClean="0"/>
          </a:p>
          <a:p>
            <a:endParaRPr lang="en-US" altLang="zh-CN" sz="2400" dirty="0" smtClean="0"/>
          </a:p>
          <a:p>
            <a:r>
              <a:rPr lang="zh-CN" altLang="en-US" sz="2800" b="1" dirty="0" smtClean="0">
                <a:latin typeface="楷体_GB2312" pitchFamily="49" charset="-122"/>
                <a:ea typeface="楷体_GB2312" pitchFamily="49" charset="-122"/>
              </a:rPr>
              <a:t>比对</a:t>
            </a:r>
            <a:endParaRPr lang="en-US" altLang="zh-CN" sz="2800" b="1" dirty="0" smtClean="0">
              <a:latin typeface="楷体_GB2312" pitchFamily="49" charset="-122"/>
              <a:ea typeface="楷体_GB2312" pitchFamily="49" charset="-122"/>
            </a:endParaRPr>
          </a:p>
          <a:p>
            <a:r>
              <a:rPr lang="en-US" sz="2400" dirty="0" err="1"/>
              <a:t>b</a:t>
            </a:r>
            <a:r>
              <a:rPr lang="en-US" sz="2400" dirty="0" err="1" smtClean="0"/>
              <a:t>wa</a:t>
            </a:r>
            <a:r>
              <a:rPr lang="en-US" sz="2400" dirty="0" smtClean="0"/>
              <a:t> </a:t>
            </a:r>
            <a:r>
              <a:rPr lang="en-US" sz="2400" dirty="0" err="1" smtClean="0"/>
              <a:t>aln</a:t>
            </a:r>
            <a:r>
              <a:rPr lang="en-US" sz="2400" dirty="0" smtClean="0"/>
              <a:t> </a:t>
            </a:r>
            <a:r>
              <a:rPr lang="en-US" altLang="zh-CN" sz="2400" dirty="0" err="1" smtClean="0"/>
              <a:t>ref</a:t>
            </a:r>
            <a:r>
              <a:rPr lang="en-US" sz="2400" dirty="0" err="1" smtClean="0"/>
              <a:t>.fa</a:t>
            </a:r>
            <a:r>
              <a:rPr lang="en-US" sz="2400" dirty="0" smtClean="0"/>
              <a:t>  </a:t>
            </a:r>
            <a:r>
              <a:rPr lang="en-US" altLang="zh-CN" sz="2400" dirty="0" smtClean="0"/>
              <a:t>reads</a:t>
            </a:r>
            <a:r>
              <a:rPr lang="en-US" sz="2400" dirty="0" smtClean="0"/>
              <a:t>_1.fq –f </a:t>
            </a:r>
            <a:r>
              <a:rPr lang="en-US" altLang="zh-CN" sz="2400" dirty="0" smtClean="0"/>
              <a:t>reads</a:t>
            </a:r>
            <a:r>
              <a:rPr lang="en-US" sz="2400" dirty="0" smtClean="0"/>
              <a:t>_1.sai  –o 0 –n 2</a:t>
            </a:r>
            <a:endParaRPr lang="zh-CN" altLang="en-US" sz="2400" dirty="0" smtClean="0"/>
          </a:p>
          <a:p>
            <a:r>
              <a:rPr lang="en-US" sz="2400" dirty="0" err="1"/>
              <a:t>b</a:t>
            </a:r>
            <a:r>
              <a:rPr lang="en-US" sz="2400" dirty="0" err="1" smtClean="0"/>
              <a:t>wa</a:t>
            </a:r>
            <a:r>
              <a:rPr lang="en-US" sz="2400" dirty="0" smtClean="0"/>
              <a:t> </a:t>
            </a:r>
            <a:r>
              <a:rPr lang="en-US" sz="2400" dirty="0" err="1" smtClean="0"/>
              <a:t>aln</a:t>
            </a:r>
            <a:r>
              <a:rPr lang="en-US" sz="2400" dirty="0" smtClean="0"/>
              <a:t> </a:t>
            </a:r>
            <a:r>
              <a:rPr lang="en-US" altLang="zh-CN" sz="2400" dirty="0" err="1" smtClean="0"/>
              <a:t>ref</a:t>
            </a:r>
            <a:r>
              <a:rPr lang="en-US" sz="2400" dirty="0" err="1" smtClean="0"/>
              <a:t>.fa</a:t>
            </a:r>
            <a:r>
              <a:rPr lang="en-US" sz="2400" dirty="0" smtClean="0"/>
              <a:t>  </a:t>
            </a:r>
            <a:r>
              <a:rPr lang="en-US" altLang="zh-CN" sz="2400" dirty="0" smtClean="0"/>
              <a:t>reads</a:t>
            </a:r>
            <a:r>
              <a:rPr lang="en-US" sz="2400" dirty="0" smtClean="0"/>
              <a:t>_2.fq –f </a:t>
            </a:r>
            <a:r>
              <a:rPr lang="en-US" altLang="zh-CN" sz="2400" dirty="0" smtClean="0"/>
              <a:t>reads</a:t>
            </a:r>
            <a:r>
              <a:rPr lang="en-US" sz="2400" dirty="0" smtClean="0"/>
              <a:t>_2.sai  –o 0 –n 2</a:t>
            </a:r>
            <a:endParaRPr lang="zh-CN" altLang="en-US" sz="2400" dirty="0" smtClean="0"/>
          </a:p>
          <a:p>
            <a:r>
              <a:rPr lang="en-US" sz="2400" dirty="0" err="1"/>
              <a:t>b</a:t>
            </a:r>
            <a:r>
              <a:rPr lang="en-US" sz="2400" dirty="0" err="1" smtClean="0"/>
              <a:t>wa</a:t>
            </a:r>
            <a:r>
              <a:rPr lang="en-US" sz="2400" dirty="0" smtClean="0"/>
              <a:t> </a:t>
            </a:r>
            <a:r>
              <a:rPr lang="en-US" sz="2400" dirty="0" err="1" smtClean="0"/>
              <a:t>sampe</a:t>
            </a:r>
            <a:r>
              <a:rPr lang="en-US" sz="2400" dirty="0" smtClean="0"/>
              <a:t>  -s </a:t>
            </a:r>
            <a:r>
              <a:rPr lang="en-US" altLang="zh-CN" sz="2400" dirty="0" smtClean="0"/>
              <a:t>–f </a:t>
            </a:r>
            <a:r>
              <a:rPr lang="en-US" altLang="zh-CN" sz="2400" dirty="0" err="1"/>
              <a:t>reads.sam</a:t>
            </a:r>
            <a:r>
              <a:rPr lang="en-US" altLang="zh-CN" sz="2400" dirty="0"/>
              <a:t> </a:t>
            </a:r>
            <a:r>
              <a:rPr lang="en-US" altLang="zh-CN" sz="2400" dirty="0" smtClean="0"/>
              <a:t> </a:t>
            </a:r>
            <a:r>
              <a:rPr lang="en-US" altLang="zh-CN" sz="2400" dirty="0" err="1" smtClean="0"/>
              <a:t>ref.fa</a:t>
            </a:r>
            <a:r>
              <a:rPr lang="en-US" altLang="zh-CN" sz="2400" dirty="0" smtClean="0"/>
              <a:t> reads</a:t>
            </a:r>
            <a:r>
              <a:rPr lang="en-US" sz="2400" dirty="0" smtClean="0"/>
              <a:t>_1.sai </a:t>
            </a:r>
            <a:r>
              <a:rPr lang="en-US" altLang="zh-CN" sz="2400" dirty="0" smtClean="0"/>
              <a:t>reads</a:t>
            </a:r>
            <a:r>
              <a:rPr lang="en-US" sz="2400" dirty="0" smtClean="0"/>
              <a:t>_2.sai </a:t>
            </a:r>
            <a:r>
              <a:rPr lang="en-US" altLang="zh-CN" sz="2400" dirty="0" smtClean="0"/>
              <a:t>reads</a:t>
            </a:r>
            <a:r>
              <a:rPr lang="en-US" sz="2400" dirty="0" smtClean="0"/>
              <a:t>_1.fq </a:t>
            </a:r>
            <a:r>
              <a:rPr lang="en-US" altLang="zh-CN" sz="2400" dirty="0" smtClean="0"/>
              <a:t>reads</a:t>
            </a:r>
            <a:r>
              <a:rPr lang="en-US" sz="2400" dirty="0" smtClean="0"/>
              <a:t>_2.fq </a:t>
            </a:r>
          </a:p>
          <a:p>
            <a:r>
              <a:rPr lang="en-US" altLang="zh-CN" sz="2400" dirty="0" err="1" smtClean="0"/>
              <a:t>bwa</a:t>
            </a:r>
            <a:r>
              <a:rPr lang="en-US" altLang="zh-CN" sz="2400" dirty="0" smtClean="0"/>
              <a:t> </a:t>
            </a:r>
            <a:r>
              <a:rPr lang="en-US" altLang="zh-CN" sz="2400" dirty="0" err="1" smtClean="0"/>
              <a:t>mem</a:t>
            </a:r>
            <a:r>
              <a:rPr lang="en-US" altLang="zh-CN" sz="2400" dirty="0" smtClean="0"/>
              <a:t> </a:t>
            </a:r>
            <a:r>
              <a:rPr lang="en-US" altLang="zh-CN" sz="2400" dirty="0" err="1" smtClean="0"/>
              <a:t>ref.fa</a:t>
            </a:r>
            <a:r>
              <a:rPr lang="en-US" altLang="zh-CN" sz="2400" dirty="0" smtClean="0"/>
              <a:t> read_1.fq read_2.fq &gt;</a:t>
            </a:r>
            <a:r>
              <a:rPr lang="en-US" altLang="zh-CN" sz="2400" dirty="0" err="1" smtClean="0"/>
              <a:t>out.sam</a:t>
            </a:r>
            <a:endParaRPr lang="zh-CN" altLang="en-US" sz="2400" dirty="0" smtClean="0"/>
          </a:p>
          <a:p>
            <a:pPr marL="0" indent="0">
              <a:buNone/>
            </a:pPr>
            <a:endParaRPr lang="zh-CN" altLang="en-US" dirty="0"/>
          </a:p>
        </p:txBody>
      </p:sp>
    </p:spTree>
    <p:extLst>
      <p:ext uri="{BB962C8B-B14F-4D97-AF65-F5344CB8AC3E}">
        <p14:creationId xmlns:p14="http://schemas.microsoft.com/office/powerpoint/2010/main" xmlns="" val="168284829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4043362" cy="5572164"/>
          </a:xfrm>
        </p:spPr>
        <p:txBody>
          <a:bodyPr/>
          <a:lstStyle/>
          <a:p>
            <a:pPr>
              <a:buNone/>
            </a:pPr>
            <a:r>
              <a:rPr lang="en-US" sz="2000" b="1" dirty="0" err="1" smtClean="0"/>
              <a:t>aln</a:t>
            </a:r>
            <a:r>
              <a:rPr lang="en-US" sz="2000" b="1" dirty="0" smtClean="0"/>
              <a:t>:</a:t>
            </a:r>
            <a:endParaRPr lang="zh-CN" altLang="en-US" sz="2000" b="1" dirty="0" smtClean="0"/>
          </a:p>
          <a:p>
            <a:pPr>
              <a:buNone/>
            </a:pPr>
            <a:r>
              <a:rPr lang="en-US" sz="1600" dirty="0" smtClean="0"/>
              <a:t>-n&lt;INT&gt;    </a:t>
            </a:r>
            <a:r>
              <a:rPr lang="zh-CN" altLang="en-US" sz="1600" dirty="0" smtClean="0">
                <a:latin typeface="楷体_GB2312" pitchFamily="49" charset="-122"/>
                <a:ea typeface="楷体_GB2312" pitchFamily="49" charset="-122"/>
              </a:rPr>
              <a:t>允许的</a:t>
            </a:r>
            <a:r>
              <a:rPr lang="en-US" sz="1600" dirty="0" err="1" smtClean="0"/>
              <a:t>mismatch+gap</a:t>
            </a:r>
            <a:r>
              <a:rPr lang="zh-CN" altLang="en-US" sz="1600" dirty="0" smtClean="0">
                <a:latin typeface="楷体_GB2312" pitchFamily="49" charset="-122"/>
                <a:ea typeface="楷体_GB2312" pitchFamily="49" charset="-122"/>
              </a:rPr>
              <a:t>数。如果</a:t>
            </a:r>
            <a:r>
              <a:rPr lang="en-US" sz="1600" dirty="0" smtClean="0"/>
              <a:t>INT&lt;1,</a:t>
            </a:r>
            <a:r>
              <a:rPr lang="zh-CN" altLang="en-US" sz="1600" dirty="0" smtClean="0">
                <a:latin typeface="楷体_GB2312" pitchFamily="49" charset="-122"/>
                <a:ea typeface="楷体_GB2312" pitchFamily="49" charset="-122"/>
              </a:rPr>
              <a:t>不同长度则有不同的</a:t>
            </a:r>
            <a:r>
              <a:rPr lang="en-US" sz="1600" dirty="0" smtClean="0"/>
              <a:t>mismatch</a:t>
            </a:r>
            <a:r>
              <a:rPr lang="zh-CN" altLang="en-US" sz="1600" dirty="0" smtClean="0">
                <a:latin typeface="楷体_GB2312" pitchFamily="49" charset="-122"/>
                <a:ea typeface="楷体_GB2312" pitchFamily="49" charset="-122"/>
              </a:rPr>
              <a:t>允许数，不好控制；如果</a:t>
            </a:r>
            <a:r>
              <a:rPr lang="en-US" sz="1600" dirty="0" smtClean="0"/>
              <a:t>INT&gt;=1</a:t>
            </a:r>
            <a:r>
              <a:rPr lang="zh-CN" altLang="en-US" sz="1600" dirty="0" smtClean="0">
                <a:latin typeface="楷体_GB2312" pitchFamily="49" charset="-122"/>
                <a:ea typeface="楷体_GB2312" pitchFamily="49" charset="-122"/>
              </a:rPr>
              <a:t>则表示允许的</a:t>
            </a:r>
            <a:r>
              <a:rPr lang="en-US" sz="1600" dirty="0" smtClean="0"/>
              <a:t>mismatch</a:t>
            </a:r>
            <a:r>
              <a:rPr lang="zh-CN" altLang="en-US" sz="1600" dirty="0" smtClean="0">
                <a:latin typeface="楷体_GB2312" pitchFamily="49" charset="-122"/>
                <a:ea typeface="楷体_GB2312" pitchFamily="49" charset="-122"/>
              </a:rPr>
              <a:t>个数。</a:t>
            </a:r>
          </a:p>
          <a:p>
            <a:pPr>
              <a:buNone/>
            </a:pPr>
            <a:r>
              <a:rPr lang="en-US" sz="1600" dirty="0" smtClean="0"/>
              <a:t>-o&lt;gap&gt;  gap</a:t>
            </a:r>
            <a:r>
              <a:rPr lang="zh-CN" altLang="en-US" sz="1600" dirty="0" smtClean="0">
                <a:latin typeface="楷体_GB2312" pitchFamily="49" charset="-122"/>
                <a:ea typeface="楷体_GB2312" pitchFamily="49" charset="-122"/>
              </a:rPr>
              <a:t>数</a:t>
            </a:r>
          </a:p>
          <a:p>
            <a:pPr>
              <a:buNone/>
            </a:pPr>
            <a:r>
              <a:rPr lang="en-US" sz="1600" dirty="0" smtClean="0"/>
              <a:t>--e INT   maximum number of gap extensions, -1 for disabling long gaps [-1]</a:t>
            </a:r>
            <a:endParaRPr lang="zh-CN" altLang="en-US" sz="1600" dirty="0" smtClean="0"/>
          </a:p>
          <a:p>
            <a:pPr>
              <a:buNone/>
            </a:pPr>
            <a:r>
              <a:rPr lang="en-US" sz="1600" dirty="0" smtClean="0"/>
              <a:t>-</a:t>
            </a:r>
            <a:r>
              <a:rPr lang="en-US" sz="1600" dirty="0" err="1" smtClean="0"/>
              <a:t>i</a:t>
            </a:r>
            <a:r>
              <a:rPr lang="en-US" sz="1600" dirty="0" smtClean="0"/>
              <a:t> INT    </a:t>
            </a:r>
            <a:r>
              <a:rPr lang="zh-CN" altLang="en-US" sz="1600" dirty="0" smtClean="0">
                <a:latin typeface="楷体_GB2312" pitchFamily="49" charset="-122"/>
                <a:ea typeface="楷体_GB2312" pitchFamily="49" charset="-122"/>
              </a:rPr>
              <a:t>序列最后</a:t>
            </a:r>
            <a:r>
              <a:rPr lang="en-US" sz="1600" dirty="0" err="1" smtClean="0"/>
              <a:t>INTbp</a:t>
            </a:r>
            <a:r>
              <a:rPr lang="zh-CN" altLang="en-US" sz="1600" dirty="0" smtClean="0">
                <a:latin typeface="楷体_GB2312" pitchFamily="49" charset="-122"/>
                <a:ea typeface="楷体_GB2312" pitchFamily="49" charset="-122"/>
              </a:rPr>
              <a:t>不允许</a:t>
            </a:r>
            <a:r>
              <a:rPr lang="en-US" sz="1600" dirty="0" err="1" smtClean="0"/>
              <a:t>indel</a:t>
            </a:r>
            <a:endParaRPr lang="zh-CN" altLang="en-US" sz="1600" dirty="0" smtClean="0"/>
          </a:p>
          <a:p>
            <a:pPr>
              <a:buNone/>
            </a:pPr>
            <a:r>
              <a:rPr lang="en-US" sz="1600" dirty="0" smtClean="0"/>
              <a:t>-d INT   </a:t>
            </a:r>
            <a:r>
              <a:rPr lang="zh-CN" altLang="en-US" sz="1600" dirty="0" smtClean="0">
                <a:latin typeface="楷体_GB2312" pitchFamily="49" charset="-122"/>
                <a:ea typeface="楷体_GB2312" pitchFamily="49" charset="-122"/>
              </a:rPr>
              <a:t>允许</a:t>
            </a:r>
            <a:r>
              <a:rPr lang="en-US" sz="1600" dirty="0" err="1" smtClean="0"/>
              <a:t>detetion</a:t>
            </a:r>
            <a:r>
              <a:rPr lang="zh-CN" altLang="en-US" sz="1600" dirty="0" smtClean="0">
                <a:latin typeface="楷体_GB2312" pitchFamily="49" charset="-122"/>
                <a:ea typeface="楷体_GB2312" pitchFamily="49" charset="-122"/>
              </a:rPr>
              <a:t>的长度</a:t>
            </a:r>
          </a:p>
          <a:p>
            <a:pPr>
              <a:buNone/>
            </a:pPr>
            <a:r>
              <a:rPr lang="en-US" sz="1600" dirty="0" smtClean="0"/>
              <a:t>-l INT   seed length [32]</a:t>
            </a:r>
            <a:endParaRPr lang="zh-CN" altLang="en-US" sz="1600" dirty="0" smtClean="0"/>
          </a:p>
          <a:p>
            <a:pPr>
              <a:buNone/>
            </a:pPr>
            <a:r>
              <a:rPr lang="en-US" sz="1600" dirty="0" smtClean="0"/>
              <a:t>-k INT  maximum differences in the seed [2]</a:t>
            </a:r>
            <a:endParaRPr lang="zh-CN" altLang="en-US" sz="1600" dirty="0" smtClean="0"/>
          </a:p>
          <a:p>
            <a:pPr>
              <a:buNone/>
            </a:pPr>
            <a:r>
              <a:rPr lang="en-US" sz="1600" dirty="0" smtClean="0"/>
              <a:t>-m INT  maximum entries in the queue [2000000]</a:t>
            </a:r>
            <a:r>
              <a:rPr lang="zh-CN" altLang="en-US" sz="1600" dirty="0" smtClean="0">
                <a:latin typeface="楷体_GB2312" pitchFamily="49" charset="-122"/>
                <a:ea typeface="楷体_GB2312" pitchFamily="49" charset="-122"/>
              </a:rPr>
              <a:t>：每次处理的序列数</a:t>
            </a:r>
          </a:p>
          <a:p>
            <a:pPr>
              <a:buNone/>
            </a:pPr>
            <a:r>
              <a:rPr lang="en-US" sz="1600" dirty="0" smtClean="0"/>
              <a:t>-t INT   </a:t>
            </a:r>
            <a:r>
              <a:rPr lang="zh-CN" altLang="en-US" sz="1600" dirty="0" smtClean="0">
                <a:latin typeface="楷体_GB2312" pitchFamily="49" charset="-122"/>
                <a:ea typeface="楷体_GB2312" pitchFamily="49" charset="-122"/>
              </a:rPr>
              <a:t>使用的</a:t>
            </a:r>
            <a:r>
              <a:rPr lang="en-US" sz="1600" dirty="0" smtClean="0"/>
              <a:t>CPU</a:t>
            </a:r>
            <a:r>
              <a:rPr lang="zh-CN" altLang="en-US" sz="1600" dirty="0" smtClean="0">
                <a:latin typeface="楷体_GB2312" pitchFamily="49" charset="-122"/>
                <a:ea typeface="楷体_GB2312" pitchFamily="49" charset="-122"/>
              </a:rPr>
              <a:t>个数</a:t>
            </a:r>
          </a:p>
          <a:p>
            <a:pPr>
              <a:buNone/>
            </a:pPr>
            <a:r>
              <a:rPr lang="en-US" sz="1600" dirty="0" smtClean="0"/>
              <a:t>-M INT  mismatch penalty [3]</a:t>
            </a:r>
            <a:endParaRPr lang="zh-CN" altLang="en-US" sz="1600" dirty="0" smtClean="0"/>
          </a:p>
          <a:p>
            <a:pPr>
              <a:buNone/>
            </a:pPr>
            <a:r>
              <a:rPr lang="en-US" sz="1600" dirty="0" smtClean="0"/>
              <a:t>-O INT  gap open penalty [11]</a:t>
            </a:r>
            <a:endParaRPr lang="zh-CN" altLang="en-US" sz="1600" dirty="0" smtClean="0"/>
          </a:p>
          <a:p>
            <a:pPr>
              <a:buNone/>
            </a:pPr>
            <a:r>
              <a:rPr lang="en-US" sz="1600" dirty="0" smtClean="0"/>
              <a:t>-E INT   gap extension penalty [4]</a:t>
            </a:r>
          </a:p>
          <a:p>
            <a:pPr>
              <a:buNone/>
            </a:pPr>
            <a:endParaRPr lang="zh-CN" altLang="en-US" sz="1600" dirty="0" smtClean="0"/>
          </a:p>
        </p:txBody>
      </p:sp>
      <p:sp>
        <p:nvSpPr>
          <p:cNvPr id="5" name="内容占位符 2"/>
          <p:cNvSpPr txBox="1">
            <a:spLocks/>
          </p:cNvSpPr>
          <p:nvPr/>
        </p:nvSpPr>
        <p:spPr bwMode="auto">
          <a:xfrm>
            <a:off x="4857752" y="1071546"/>
            <a:ext cx="4043362" cy="5572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sz="1600" b="0" dirty="0" smtClean="0">
                <a:solidFill>
                  <a:schemeClr val="tx1"/>
                </a:solidFill>
                <a:latin typeface="+mn-lt"/>
                <a:ea typeface="+mn-ea"/>
              </a:rPr>
              <a:t>-R INT  </a:t>
            </a:r>
            <a:r>
              <a:rPr lang="zh-CN" altLang="en-US" sz="1600" b="0" dirty="0" smtClean="0">
                <a:solidFill>
                  <a:schemeClr val="tx1"/>
                </a:solidFill>
                <a:latin typeface="楷体_GB2312" pitchFamily="49" charset="-122"/>
                <a:ea typeface="楷体_GB2312" pitchFamily="49" charset="-122"/>
              </a:rPr>
              <a:t>寻找的</a:t>
            </a:r>
            <a:r>
              <a:rPr lang="en-US" sz="1600" b="0" dirty="0" smtClean="0">
                <a:solidFill>
                  <a:schemeClr val="tx1"/>
                </a:solidFill>
                <a:latin typeface="+mn-lt"/>
                <a:ea typeface="+mn-ea"/>
              </a:rPr>
              <a:t>INT</a:t>
            </a:r>
            <a:r>
              <a:rPr lang="zh-CN" altLang="en-US" sz="1600" b="0" dirty="0" smtClean="0">
                <a:solidFill>
                  <a:schemeClr val="tx1"/>
                </a:solidFill>
                <a:latin typeface="楷体_GB2312" pitchFamily="49" charset="-122"/>
                <a:ea typeface="楷体_GB2312" pitchFamily="49" charset="-122"/>
              </a:rPr>
              <a:t>个比对位置后停止</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-q INT  quality threshold for read trimming down to 35bp [0]</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-f FILE  </a:t>
            </a:r>
            <a:r>
              <a:rPr lang="zh-CN" altLang="en-US" sz="1600" b="0" dirty="0" smtClean="0">
                <a:solidFill>
                  <a:schemeClr val="tx1"/>
                </a:solidFill>
                <a:latin typeface="楷体_GB2312" pitchFamily="49" charset="-122"/>
                <a:ea typeface="楷体_GB2312" pitchFamily="49" charset="-122"/>
              </a:rPr>
              <a:t>输出文件，如果不选则会屏幕输出。</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-B INT  length of barcode</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-c     input sequences are in the color space</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-L     log-scaled gap penalty for long deletions</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-N     </a:t>
            </a:r>
            <a:r>
              <a:rPr lang="zh-CN" altLang="en-US" sz="1600" b="0" dirty="0" smtClean="0">
                <a:solidFill>
                  <a:schemeClr val="tx1"/>
                </a:solidFill>
                <a:latin typeface="楷体_GB2312" pitchFamily="49" charset="-122"/>
                <a:ea typeface="楷体_GB2312" pitchFamily="49" charset="-122"/>
              </a:rPr>
              <a:t>查找所有比对位置</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-I     </a:t>
            </a:r>
            <a:r>
              <a:rPr lang="zh-CN" altLang="en-US" sz="1600" b="0" dirty="0" smtClean="0">
                <a:solidFill>
                  <a:schemeClr val="tx1"/>
                </a:solidFill>
                <a:latin typeface="楷体_GB2312" pitchFamily="49" charset="-122"/>
                <a:ea typeface="楷体_GB2312" pitchFamily="49" charset="-122"/>
              </a:rPr>
              <a:t>文件格式：</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Illumina</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1.3+ FASTQ-like format</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-b     </a:t>
            </a:r>
            <a:r>
              <a:rPr lang="zh-CN" altLang="en-US" sz="1600" b="0" dirty="0" smtClean="0">
                <a:solidFill>
                  <a:schemeClr val="tx1"/>
                </a:solidFill>
                <a:latin typeface="楷体_GB2312" pitchFamily="49" charset="-122"/>
                <a:ea typeface="楷体_GB2312" pitchFamily="49" charset="-122"/>
              </a:rPr>
              <a:t>文件为</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bam</a:t>
            </a:r>
            <a:r>
              <a:rPr lang="zh-CN" altLang="en-US" sz="1600" b="0" dirty="0" smtClean="0">
                <a:solidFill>
                  <a:schemeClr val="tx1"/>
                </a:solidFill>
                <a:latin typeface="楷体_GB2312" pitchFamily="49" charset="-122"/>
                <a:ea typeface="楷体_GB2312" pitchFamily="49" charset="-122"/>
              </a:rPr>
              <a:t>文件</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-0      use single-end reads only (effective with -b)</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-1     use the 1st read in a pair (effective with -b)</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-2     use the 2nd read in a pair (effective with -b)</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-Y     filter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Casava</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-filtered sequences</a:t>
            </a: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03435055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buNone/>
            </a:pPr>
            <a:r>
              <a:rPr lang="en-US" sz="2400" b="1" dirty="0" err="1" smtClean="0"/>
              <a:t>Sampe</a:t>
            </a:r>
            <a:endParaRPr lang="zh-CN" altLang="en-US" sz="2400" b="1" dirty="0" smtClean="0"/>
          </a:p>
          <a:p>
            <a:pPr>
              <a:buNone/>
            </a:pPr>
            <a:r>
              <a:rPr lang="en-US" sz="2400" dirty="0" smtClean="0"/>
              <a:t>-a INT   maximum insert size [500].</a:t>
            </a:r>
            <a:r>
              <a:rPr lang="zh-CN" altLang="en-US" sz="2400" dirty="0" smtClean="0">
                <a:latin typeface="楷体_GB2312" pitchFamily="49" charset="-122"/>
                <a:ea typeface="楷体_GB2312" pitchFamily="49" charset="-122"/>
              </a:rPr>
              <a:t>允许最大插入片段大小。</a:t>
            </a:r>
          </a:p>
          <a:p>
            <a:pPr>
              <a:buNone/>
            </a:pPr>
            <a:r>
              <a:rPr lang="en-US" sz="2400" dirty="0" smtClean="0"/>
              <a:t>  -o INT   maximum occurrences for one end [100000]</a:t>
            </a:r>
            <a:endParaRPr lang="zh-CN" altLang="en-US" sz="2400" dirty="0" smtClean="0"/>
          </a:p>
          <a:p>
            <a:pPr>
              <a:buNone/>
            </a:pPr>
            <a:r>
              <a:rPr lang="en-US" sz="2400" dirty="0" smtClean="0"/>
              <a:t>  -n INT   </a:t>
            </a:r>
            <a:r>
              <a:rPr lang="zh-CN" altLang="en-US" sz="2400" dirty="0" smtClean="0">
                <a:latin typeface="楷体_GB2312" pitchFamily="49" charset="-122"/>
                <a:ea typeface="楷体_GB2312" pitchFamily="49" charset="-122"/>
              </a:rPr>
              <a:t>输出比对位置个数。</a:t>
            </a:r>
          </a:p>
          <a:p>
            <a:pPr>
              <a:buNone/>
            </a:pPr>
            <a:r>
              <a:rPr lang="en-US" sz="2400" dirty="0" smtClean="0"/>
              <a:t>  -N INT   maximum hits to output for discordant pairs [10]</a:t>
            </a:r>
            <a:endParaRPr lang="zh-CN" altLang="en-US" sz="2400" dirty="0" smtClean="0"/>
          </a:p>
          <a:p>
            <a:pPr>
              <a:buNone/>
            </a:pPr>
            <a:r>
              <a:rPr lang="en-US" sz="2400" dirty="0" smtClean="0"/>
              <a:t>  -c FLOAT prior of </a:t>
            </a:r>
            <a:r>
              <a:rPr lang="en-US" sz="2400" dirty="0" err="1" smtClean="0"/>
              <a:t>chimeric</a:t>
            </a:r>
            <a:r>
              <a:rPr lang="en-US" sz="2400" dirty="0" smtClean="0"/>
              <a:t> rate (lower bound) [1.0e-05]</a:t>
            </a:r>
            <a:endParaRPr lang="zh-CN" altLang="en-US" sz="2400" dirty="0" smtClean="0"/>
          </a:p>
          <a:p>
            <a:pPr>
              <a:buNone/>
            </a:pPr>
            <a:r>
              <a:rPr lang="en-US" sz="2400" dirty="0" smtClean="0"/>
              <a:t>  -f FILE  </a:t>
            </a:r>
            <a:r>
              <a:rPr lang="zh-CN" altLang="en-US" sz="2400" dirty="0" smtClean="0">
                <a:latin typeface="楷体_GB2312" pitchFamily="49" charset="-122"/>
                <a:ea typeface="楷体_GB2312" pitchFamily="49" charset="-122"/>
              </a:rPr>
              <a:t>输出文件</a:t>
            </a:r>
            <a:r>
              <a:rPr lang="en-US" sz="2400" dirty="0" err="1" smtClean="0"/>
              <a:t>sam</a:t>
            </a:r>
            <a:r>
              <a:rPr lang="zh-CN" altLang="en-US" sz="2400" dirty="0" smtClean="0">
                <a:latin typeface="楷体_GB2312" pitchFamily="49" charset="-122"/>
                <a:ea typeface="楷体_GB2312" pitchFamily="49" charset="-122"/>
              </a:rPr>
              <a:t>格式。</a:t>
            </a:r>
            <a:r>
              <a:rPr lang="zh-CN" altLang="en-US" sz="2400" dirty="0" smtClean="0"/>
              <a:t> </a:t>
            </a:r>
          </a:p>
          <a:p>
            <a:pPr>
              <a:buNone/>
            </a:pPr>
            <a:r>
              <a:rPr lang="en-US" sz="2400" dirty="0" smtClean="0"/>
              <a:t>  -r STR   </a:t>
            </a:r>
            <a:r>
              <a:rPr lang="zh-CN" altLang="en-US" sz="2400" dirty="0" smtClean="0">
                <a:latin typeface="楷体_GB2312" pitchFamily="49" charset="-122"/>
                <a:ea typeface="楷体_GB2312" pitchFamily="49" charset="-122"/>
              </a:rPr>
              <a:t>添加</a:t>
            </a:r>
            <a:r>
              <a:rPr lang="en-US" sz="2400" dirty="0" smtClean="0"/>
              <a:t>read group</a:t>
            </a:r>
            <a:r>
              <a:rPr lang="zh-CN" altLang="en-US" sz="2400" dirty="0" smtClean="0"/>
              <a:t>，</a:t>
            </a:r>
            <a:r>
              <a:rPr lang="en-US" sz="2400" dirty="0" smtClean="0"/>
              <a:t>such as `@RG\</a:t>
            </a:r>
            <a:r>
              <a:rPr lang="en-US" sz="2400" dirty="0" err="1" smtClean="0"/>
              <a:t>tID:foo</a:t>
            </a:r>
            <a:r>
              <a:rPr lang="en-US" sz="2400" dirty="0" smtClean="0"/>
              <a:t>\</a:t>
            </a:r>
            <a:r>
              <a:rPr lang="en-US" sz="2400" dirty="0" err="1" smtClean="0"/>
              <a:t>tSM:bar</a:t>
            </a:r>
            <a:r>
              <a:rPr lang="en-US" sz="2400" dirty="0" smtClean="0"/>
              <a:t>' [null]</a:t>
            </a:r>
            <a:endParaRPr lang="zh-CN" altLang="en-US" sz="2400" dirty="0" smtClean="0"/>
          </a:p>
          <a:p>
            <a:pPr>
              <a:buNone/>
            </a:pPr>
            <a:r>
              <a:rPr lang="en-US" sz="2400" dirty="0" smtClean="0"/>
              <a:t>  -P       preload index into memory (for base-space reads only)</a:t>
            </a:r>
            <a:r>
              <a:rPr lang="zh-CN" altLang="en-US" sz="2400" dirty="0" smtClean="0"/>
              <a:t>：预内存</a:t>
            </a:r>
          </a:p>
          <a:p>
            <a:pPr>
              <a:buNone/>
            </a:pPr>
            <a:r>
              <a:rPr lang="en-US" sz="2400" dirty="0" smtClean="0"/>
              <a:t>  -s       disable Smith-Waterman for the unmapped mate</a:t>
            </a:r>
            <a:endParaRPr lang="zh-CN" altLang="en-US" sz="2400" dirty="0" smtClean="0"/>
          </a:p>
          <a:p>
            <a:pPr>
              <a:buNone/>
            </a:pPr>
            <a:r>
              <a:rPr lang="en-US" sz="2400" dirty="0" smtClean="0"/>
              <a:t>  -A       disable insert size estimate (force -s)</a:t>
            </a:r>
            <a:endParaRPr lang="zh-CN" altLang="en-US" sz="2400" dirty="0"/>
          </a:p>
        </p:txBody>
      </p:sp>
    </p:spTree>
    <p:extLst>
      <p:ext uri="{BB962C8B-B14F-4D97-AF65-F5344CB8AC3E}">
        <p14:creationId xmlns:p14="http://schemas.microsoft.com/office/powerpoint/2010/main" xmlns="" val="347637168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其他短序列比对软件</a:t>
            </a:r>
            <a:endParaRPr lang="zh-CN" altLang="en-US" dirty="0"/>
          </a:p>
        </p:txBody>
      </p:sp>
      <p:sp>
        <p:nvSpPr>
          <p:cNvPr id="3" name="内容占位符 2"/>
          <p:cNvSpPr>
            <a:spLocks noGrp="1"/>
          </p:cNvSpPr>
          <p:nvPr>
            <p:ph idx="1"/>
          </p:nvPr>
        </p:nvSpPr>
        <p:spPr/>
        <p:txBody>
          <a:bodyPr/>
          <a:lstStyle/>
          <a:p>
            <a:r>
              <a:rPr lang="en-US" altLang="zh-CN" dirty="0" smtClean="0"/>
              <a:t>bowtie/bowtie2</a:t>
            </a:r>
          </a:p>
          <a:p>
            <a:pPr lvl="1"/>
            <a:r>
              <a:rPr lang="zh-CN" altLang="en-US" dirty="0" smtClean="0"/>
              <a:t>速度快、内存低</a:t>
            </a:r>
            <a:endParaRPr lang="en-US" altLang="zh-CN" dirty="0" smtClean="0"/>
          </a:p>
          <a:p>
            <a:pPr lvl="1"/>
            <a:r>
              <a:rPr lang="zh-CN" altLang="en-US" dirty="0" smtClean="0"/>
              <a:t>适合剪接</a:t>
            </a:r>
            <a:r>
              <a:rPr lang="en-US" altLang="zh-CN" dirty="0" smtClean="0"/>
              <a:t>reads</a:t>
            </a:r>
            <a:r>
              <a:rPr lang="zh-CN" altLang="en-US" dirty="0" smtClean="0"/>
              <a:t>：</a:t>
            </a:r>
            <a:r>
              <a:rPr lang="en-US" altLang="zh-CN" dirty="0" smtClean="0"/>
              <a:t>RNA-</a:t>
            </a:r>
            <a:r>
              <a:rPr lang="en-US" altLang="zh-CN" dirty="0" err="1" smtClean="0"/>
              <a:t>seq</a:t>
            </a:r>
            <a:endParaRPr lang="en-US" altLang="zh-CN" dirty="0"/>
          </a:p>
          <a:p>
            <a:pPr marL="342900" lvl="1" indent="-342900">
              <a:buFont typeface="Arial" pitchFamily="34" charset="0"/>
              <a:buChar char="•"/>
            </a:pPr>
            <a:r>
              <a:rPr lang="en-US" altLang="zh-CN" sz="3200" dirty="0" err="1" smtClean="0"/>
              <a:t>tophat</a:t>
            </a:r>
            <a:r>
              <a:rPr lang="en-US" altLang="zh-CN" sz="3200" dirty="0" smtClean="0"/>
              <a:t>/</a:t>
            </a:r>
            <a:r>
              <a:rPr lang="en-US" altLang="zh-CN" sz="3200" dirty="0" err="1" smtClean="0"/>
              <a:t>hist</a:t>
            </a:r>
            <a:r>
              <a:rPr lang="en-US" altLang="zh-CN" dirty="0" smtClean="0"/>
              <a:t>: </a:t>
            </a:r>
            <a:r>
              <a:rPr lang="zh-CN" altLang="en-US" dirty="0" smtClean="0"/>
              <a:t>基于</a:t>
            </a:r>
            <a:r>
              <a:rPr lang="en-US" altLang="zh-CN" dirty="0" smtClean="0"/>
              <a:t>bowtie</a:t>
            </a:r>
            <a:r>
              <a:rPr lang="zh-CN" altLang="en-US" dirty="0" smtClean="0"/>
              <a:t>的</a:t>
            </a:r>
            <a:r>
              <a:rPr lang="en-US" altLang="zh-CN" dirty="0" smtClean="0"/>
              <a:t>RNA-</a:t>
            </a:r>
            <a:r>
              <a:rPr lang="en-US" altLang="zh-CN" dirty="0" err="1" smtClean="0"/>
              <a:t>seq</a:t>
            </a:r>
            <a:r>
              <a:rPr lang="zh-CN" altLang="en-US" dirty="0" smtClean="0"/>
              <a:t>比对工具</a:t>
            </a:r>
            <a:endParaRPr lang="en-US" altLang="zh-CN" dirty="0" smtClean="0"/>
          </a:p>
          <a:p>
            <a:pPr marL="342900" lvl="1" indent="-342900">
              <a:buFont typeface="Arial" pitchFamily="34" charset="0"/>
              <a:buChar char="•"/>
            </a:pPr>
            <a:r>
              <a:rPr lang="en-US" altLang="zh-CN" dirty="0" err="1" smtClean="0"/>
              <a:t>bismark</a:t>
            </a:r>
            <a:r>
              <a:rPr lang="en-US" altLang="zh-CN" dirty="0" smtClean="0"/>
              <a:t>:</a:t>
            </a:r>
            <a:r>
              <a:rPr lang="zh-CN" altLang="en-US" dirty="0" smtClean="0"/>
              <a:t>甲基化比对分析工具</a:t>
            </a:r>
            <a:endParaRPr lang="en-US" altLang="zh-CN" dirty="0" smtClean="0"/>
          </a:p>
          <a:p>
            <a:pPr marL="0" lvl="1" indent="0">
              <a:buNone/>
            </a:pPr>
            <a:r>
              <a:rPr lang="en-US" altLang="zh-CN" dirty="0"/>
              <a:t> </a:t>
            </a:r>
            <a:r>
              <a:rPr lang="en-US" altLang="zh-CN" dirty="0" smtClean="0"/>
              <a:t>  ……</a:t>
            </a:r>
          </a:p>
        </p:txBody>
      </p:sp>
    </p:spTree>
    <p:extLst>
      <p:ext uri="{BB962C8B-B14F-4D97-AF65-F5344CB8AC3E}">
        <p14:creationId xmlns:p14="http://schemas.microsoft.com/office/powerpoint/2010/main" xmlns="" val="392516588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28625" y="357166"/>
            <a:ext cx="8229600" cy="1143000"/>
          </a:xfrm>
        </p:spPr>
        <p:txBody>
          <a:bodyPr/>
          <a:lstStyle/>
          <a:p>
            <a:pPr eaLnBrk="1" hangingPunct="1"/>
            <a:r>
              <a:rPr lang="zh-CN" altLang="en-US" b="1" dirty="0" smtClean="0">
                <a:latin typeface="华文楷体" pitchFamily="2" charset="-122"/>
                <a:ea typeface="华文楷体" pitchFamily="2" charset="-122"/>
              </a:rPr>
              <a:t>小结和思考</a:t>
            </a:r>
          </a:p>
        </p:txBody>
      </p:sp>
      <p:sp>
        <p:nvSpPr>
          <p:cNvPr id="54275" name="内容占位符 2"/>
          <p:cNvSpPr>
            <a:spLocks noGrp="1"/>
          </p:cNvSpPr>
          <p:nvPr>
            <p:ph idx="1"/>
          </p:nvPr>
        </p:nvSpPr>
        <p:spPr>
          <a:xfrm>
            <a:off x="428625" y="1357298"/>
            <a:ext cx="8229600" cy="4929222"/>
          </a:xfrm>
        </p:spPr>
        <p:txBody>
          <a:bodyPr/>
          <a:lstStyle/>
          <a:p>
            <a:r>
              <a:rPr lang="zh-CN" altLang="en-US" dirty="0" smtClean="0">
                <a:latin typeface="楷体_GB2312" pitchFamily="49" charset="-122"/>
                <a:ea typeface="楷体_GB2312" pitchFamily="49" charset="-122"/>
              </a:rPr>
              <a:t>比对前先选对算法</a:t>
            </a:r>
            <a:endParaRPr lang="en-US" altLang="zh-CN"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局部算法和全局算法用在哪，</a:t>
            </a:r>
            <a:r>
              <a:rPr lang="en-US" altLang="zh-CN" sz="2400" dirty="0" smtClean="0"/>
              <a:t>searching or comparing</a:t>
            </a:r>
            <a:r>
              <a:rPr lang="zh-CN" altLang="en-US" sz="2400" dirty="0" smtClean="0"/>
              <a:t>？</a:t>
            </a:r>
            <a:endParaRPr lang="en-US" altLang="zh-CN" sz="2400" dirty="0" smtClean="0"/>
          </a:p>
          <a:p>
            <a:pPr lvl="1"/>
            <a:r>
              <a:rPr lang="zh-CN" altLang="en-US" sz="2400" dirty="0" smtClean="0">
                <a:latin typeface="楷体_GB2312" pitchFamily="49" charset="-122"/>
                <a:ea typeface="楷体_GB2312" pitchFamily="49" charset="-122"/>
              </a:rPr>
              <a:t>我的序列精度要求需要用什么算法？</a:t>
            </a:r>
            <a:endParaRPr lang="en-US" altLang="zh-CN" sz="2400" dirty="0" smtClean="0">
              <a:latin typeface="楷体_GB2312" pitchFamily="49" charset="-122"/>
              <a:ea typeface="楷体_GB2312" pitchFamily="49" charset="-122"/>
            </a:endParaRPr>
          </a:p>
          <a:p>
            <a:pPr lvl="1"/>
            <a:endParaRPr lang="en-US" altLang="zh-CN" sz="2400" dirty="0" smtClean="0"/>
          </a:p>
          <a:p>
            <a:r>
              <a:rPr lang="zh-CN" altLang="en-US" dirty="0" smtClean="0">
                <a:latin typeface="楷体_GB2312" pitchFamily="49" charset="-122"/>
                <a:ea typeface="楷体_GB2312" pitchFamily="49" charset="-122"/>
              </a:rPr>
              <a:t>比对时要选对软件</a:t>
            </a:r>
            <a:endParaRPr lang="en-US" altLang="zh-CN"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比对类型，核酸还是氨基酸？</a:t>
            </a:r>
            <a:endParaRPr lang="en-US" altLang="zh-CN" sz="2400"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比对目的，找什么程度的相似或差异？</a:t>
            </a:r>
            <a:endParaRPr lang="en-US" altLang="zh-CN" sz="2400" dirty="0" smtClean="0">
              <a:latin typeface="楷体_GB2312" pitchFamily="49" charset="-122"/>
              <a:ea typeface="楷体_GB2312" pitchFamily="49" charset="-122"/>
            </a:endParaRPr>
          </a:p>
          <a:p>
            <a:pPr lvl="1"/>
            <a:endParaRPr lang="en-US" altLang="zh-CN" sz="2400" dirty="0" smtClean="0"/>
          </a:p>
          <a:p>
            <a:r>
              <a:rPr lang="zh-CN" altLang="en-US" dirty="0" smtClean="0">
                <a:latin typeface="楷体_GB2312" pitchFamily="49" charset="-122"/>
                <a:ea typeface="楷体_GB2312" pitchFamily="49" charset="-122"/>
              </a:rPr>
              <a:t>比对后要筛选结果</a:t>
            </a:r>
            <a:endParaRPr lang="en-US" altLang="zh-CN"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根据需求筛选结果：比对长度、相似度、覆盖率</a:t>
            </a:r>
            <a:r>
              <a:rPr lang="en-US" altLang="zh-CN" sz="2400" dirty="0" smtClean="0">
                <a:latin typeface="楷体_GB2312" pitchFamily="49" charset="-122"/>
                <a:ea typeface="楷体_GB2312" pitchFamily="49" charset="-122"/>
              </a:rPr>
              <a:t>……</a:t>
            </a:r>
          </a:p>
        </p:txBody>
      </p:sp>
    </p:spTree>
    <p:extLst>
      <p:ext uri="{BB962C8B-B14F-4D97-AF65-F5344CB8AC3E}">
        <p14:creationId xmlns:p14="http://schemas.microsoft.com/office/powerpoint/2010/main" xmlns="" val="207765503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57200" y="2714625"/>
            <a:ext cx="8229600" cy="1143000"/>
          </a:xfrm>
        </p:spPr>
        <p:txBody>
          <a:bodyPr/>
          <a:lstStyle/>
          <a:p>
            <a:pPr eaLnBrk="1" hangingPunct="1"/>
            <a:r>
              <a:rPr lang="en-US" altLang="zh-CN" dirty="0" smtClean="0"/>
              <a:t>Thanks</a:t>
            </a:r>
            <a:r>
              <a:rPr lang="zh-CN" altLang="en-US" dirty="0" smtClean="0"/>
              <a:t>！</a:t>
            </a:r>
          </a:p>
        </p:txBody>
      </p:sp>
    </p:spTree>
    <p:extLst>
      <p:ext uri="{BB962C8B-B14F-4D97-AF65-F5344CB8AC3E}">
        <p14:creationId xmlns:p14="http://schemas.microsoft.com/office/powerpoint/2010/main" xmlns="" val="2438948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649288"/>
            <a:ext cx="8229600" cy="1143000"/>
          </a:xfrm>
        </p:spPr>
        <p:txBody>
          <a:bodyPr/>
          <a:lstStyle/>
          <a:p>
            <a:pPr eaLnBrk="1" hangingPunct="1"/>
            <a:r>
              <a:rPr lang="en-US" altLang="zh-CN" b="1" dirty="0" smtClean="0">
                <a:latin typeface="华文楷体" pitchFamily="2" charset="-122"/>
                <a:ea typeface="华文楷体" pitchFamily="2" charset="-122"/>
              </a:rPr>
              <a:t>Swiss-Waterman</a:t>
            </a:r>
            <a:r>
              <a:rPr lang="zh-CN" altLang="en-US" b="1" dirty="0" smtClean="0">
                <a:latin typeface="华文楷体" pitchFamily="2" charset="-122"/>
                <a:ea typeface="华文楷体" pitchFamily="2" charset="-122"/>
              </a:rPr>
              <a:t>动态规划算法</a:t>
            </a:r>
          </a:p>
        </p:txBody>
      </p:sp>
      <p:sp>
        <p:nvSpPr>
          <p:cNvPr id="7171" name="内容占位符 2"/>
          <p:cNvSpPr>
            <a:spLocks noGrp="1"/>
          </p:cNvSpPr>
          <p:nvPr>
            <p:ph idx="1"/>
          </p:nvPr>
        </p:nvSpPr>
        <p:spPr>
          <a:xfrm>
            <a:off x="457200" y="1974851"/>
            <a:ext cx="8229600" cy="4383107"/>
          </a:xfrm>
        </p:spPr>
        <p:txBody>
          <a:bodyPr/>
          <a:lstStyle/>
          <a:p>
            <a:pPr eaLnBrk="1" hangingPunct="1"/>
            <a:r>
              <a:rPr lang="zh-CN" altLang="en-US" sz="2800" dirty="0" smtClean="0">
                <a:latin typeface="楷体_GB2312" pitchFamily="49" charset="-122"/>
                <a:ea typeface="楷体_GB2312" pitchFamily="49" charset="-122"/>
              </a:rPr>
              <a:t>通过打分矩阵来判定单个碱基或者氨基酸比对情况，进行加分和罚分</a:t>
            </a:r>
            <a:endParaRPr lang="en-US" altLang="zh-CN" sz="2800" dirty="0" smtClean="0">
              <a:latin typeface="楷体_GB2312" pitchFamily="49" charset="-122"/>
              <a:ea typeface="楷体_GB2312" pitchFamily="49" charset="-122"/>
            </a:endParaRPr>
          </a:p>
          <a:p>
            <a:pPr eaLnBrk="1" hangingPunct="1"/>
            <a:endParaRPr lang="en-US" altLang="zh-CN" sz="2800" dirty="0" smtClean="0">
              <a:latin typeface="楷体_GB2312" pitchFamily="49" charset="-122"/>
              <a:ea typeface="楷体_GB2312" pitchFamily="49" charset="-122"/>
            </a:endParaRPr>
          </a:p>
          <a:p>
            <a:pPr eaLnBrk="1" hangingPunct="1"/>
            <a:r>
              <a:rPr lang="zh-CN" altLang="en-US" sz="2800" dirty="0" smtClean="0">
                <a:latin typeface="楷体_GB2312" pitchFamily="49" charset="-122"/>
                <a:ea typeface="楷体_GB2312" pitchFamily="49" charset="-122"/>
              </a:rPr>
              <a:t>通过动态规划算法进行比对，比对一致加分，不一致减分，得到分数累加的相似度矩阵</a:t>
            </a:r>
            <a:endParaRPr lang="en-US" altLang="zh-CN" sz="2800" dirty="0" smtClean="0">
              <a:latin typeface="楷体_GB2312" pitchFamily="49" charset="-122"/>
              <a:ea typeface="楷体_GB2312" pitchFamily="49" charset="-122"/>
            </a:endParaRPr>
          </a:p>
          <a:p>
            <a:pPr eaLnBrk="1" hangingPunct="1"/>
            <a:endParaRPr lang="en-US" altLang="zh-CN" sz="2800" dirty="0" smtClean="0">
              <a:latin typeface="楷体_GB2312" pitchFamily="49" charset="-122"/>
              <a:ea typeface="楷体_GB2312" pitchFamily="49" charset="-122"/>
            </a:endParaRPr>
          </a:p>
          <a:p>
            <a:pPr eaLnBrk="1" hangingPunct="1"/>
            <a:r>
              <a:rPr lang="zh-CN" altLang="en-US" sz="2800" dirty="0" smtClean="0">
                <a:latin typeface="楷体_GB2312" pitchFamily="49" charset="-122"/>
                <a:ea typeface="楷体_GB2312" pitchFamily="49" charset="-122"/>
              </a:rPr>
              <a:t>通过回溯找到最佳比对路径</a:t>
            </a:r>
            <a:endParaRPr lang="en-US" altLang="zh-CN" sz="2800" dirty="0" smtClean="0">
              <a:latin typeface="楷体_GB2312" pitchFamily="49" charset="-122"/>
              <a:ea typeface="楷体_GB2312" pitchFamily="49" charset="-122"/>
            </a:endParaRPr>
          </a:p>
        </p:txBody>
      </p:sp>
      <p:pic>
        <p:nvPicPr>
          <p:cNvPr id="4"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403373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28596" y="571480"/>
            <a:ext cx="8229600" cy="1143000"/>
          </a:xfrm>
        </p:spPr>
        <p:txBody>
          <a:bodyPr/>
          <a:lstStyle/>
          <a:p>
            <a:pPr eaLnBrk="1" hangingPunct="1"/>
            <a:r>
              <a:rPr lang="zh-CN" altLang="en-US" b="1" dirty="0" smtClean="0">
                <a:latin typeface="华文楷体" pitchFamily="2" charset="-122"/>
                <a:ea typeface="华文楷体" pitchFamily="2" charset="-122"/>
              </a:rPr>
              <a:t>打分矩阵（</a:t>
            </a:r>
            <a:r>
              <a:rPr lang="el-GR" altLang="zh-CN" b="1" dirty="0" smtClean="0">
                <a:latin typeface="华文楷体" pitchFamily="2" charset="-122"/>
                <a:ea typeface="华文楷体" pitchFamily="2" charset="-122"/>
                <a:cs typeface="Times New Roman"/>
              </a:rPr>
              <a:t>σ</a:t>
            </a:r>
            <a:r>
              <a:rPr lang="zh-CN" altLang="en-US" b="1" dirty="0" smtClean="0">
                <a:latin typeface="华文楷体" pitchFamily="2" charset="-122"/>
                <a:ea typeface="华文楷体" pitchFamily="2" charset="-122"/>
              </a:rPr>
              <a:t>）</a:t>
            </a:r>
          </a:p>
        </p:txBody>
      </p:sp>
      <p:graphicFrame>
        <p:nvGraphicFramePr>
          <p:cNvPr id="3" name="Group 103"/>
          <p:cNvGraphicFramePr>
            <a:graphicFrameLocks noGrp="1"/>
          </p:cNvGraphicFramePr>
          <p:nvPr/>
        </p:nvGraphicFramePr>
        <p:xfrm>
          <a:off x="285750" y="2876550"/>
          <a:ext cx="2714625" cy="2460625"/>
        </p:xfrm>
        <a:graphic>
          <a:graphicData uri="http://schemas.openxmlformats.org/drawingml/2006/table">
            <a:tbl>
              <a:tblPr rtl="1"/>
              <a:tblGrid>
                <a:gridCol w="542925"/>
                <a:gridCol w="542925"/>
                <a:gridCol w="542925"/>
                <a:gridCol w="542925"/>
                <a:gridCol w="542925"/>
              </a:tblGrid>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17375E"/>
                          </a:solidFill>
                          <a:effectLst/>
                          <a:latin typeface="Arial" pitchFamily="34" charset="0"/>
                          <a:ea typeface="宋体" pitchFamily="2" charset="-122"/>
                        </a:rPr>
                        <a:t>T</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17375E"/>
                          </a:solidFill>
                          <a:effectLst/>
                          <a:latin typeface="Arial" pitchFamily="34" charset="0"/>
                          <a:ea typeface="宋体" pitchFamily="2" charset="-122"/>
                        </a:rPr>
                        <a:t>C</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17375E"/>
                          </a:solidFill>
                          <a:effectLst/>
                          <a:latin typeface="Arial" pitchFamily="34" charset="0"/>
                          <a:ea typeface="宋体" pitchFamily="2" charset="-122"/>
                        </a:rPr>
                        <a:t>G</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17375E"/>
                          </a:solidFill>
                          <a:effectLst/>
                          <a:latin typeface="Arial" pitchFamily="34" charset="0"/>
                          <a:ea typeface="宋体" pitchFamily="2" charset="-122"/>
                        </a:rPr>
                        <a:t>A</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2</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17375E"/>
                          </a:solidFill>
                          <a:effectLst/>
                          <a:latin typeface="Arial" pitchFamily="34" charset="0"/>
                          <a:ea typeface="宋体" pitchFamily="2" charset="-122"/>
                        </a:rPr>
                        <a:t>A</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17375E"/>
                          </a:solidFill>
                          <a:effectLst/>
                          <a:latin typeface="Arial" pitchFamily="34" charset="0"/>
                          <a:ea typeface="宋体" pitchFamily="2" charset="-122"/>
                        </a:rPr>
                        <a:t>2</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-4</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17375E"/>
                          </a:solidFill>
                          <a:effectLst/>
                          <a:latin typeface="Arial" pitchFamily="34" charset="0"/>
                          <a:ea typeface="宋体" pitchFamily="2" charset="-122"/>
                        </a:rPr>
                        <a:t>G</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17375E"/>
                        </a:solidFill>
                        <a:effectLst/>
                        <a:latin typeface="Arial"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2</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-6</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-6</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17375E"/>
                          </a:solidFill>
                          <a:effectLst/>
                          <a:latin typeface="Arial" pitchFamily="34" charset="0"/>
                          <a:ea typeface="宋体" pitchFamily="2" charset="-122"/>
                        </a:rPr>
                        <a:t>C</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-4</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-6</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triangl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17375E"/>
                          </a:solidFill>
                          <a:effectLst/>
                          <a:latin typeface="Arial" pitchFamily="34" charset="0"/>
                          <a:ea typeface="宋体" pitchFamily="2" charset="-122"/>
                        </a:rPr>
                        <a:t>-6</a:t>
                      </a:r>
                    </a:p>
                  </a:txBody>
                  <a:tcPr horzOverflow="overflow">
                    <a:lnL w="19050" cap="flat" cmpd="sng" algn="ctr">
                      <a:solidFill>
                        <a:schemeClr val="tx1"/>
                      </a:solidFill>
                      <a:prstDash val="solid"/>
                      <a:round/>
                      <a:headEnd type="none" w="med" len="med"/>
                      <a:tailEnd type="triangl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17375E"/>
                          </a:solidFill>
                          <a:effectLst/>
                          <a:latin typeface="Arial" pitchFamily="34" charset="0"/>
                          <a:ea typeface="宋体" pitchFamily="2" charset="-122"/>
                        </a:rPr>
                        <a:t>T</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6D9F1"/>
                    </a:solidFill>
                  </a:tcPr>
                </a:tc>
              </a:tr>
            </a:tbl>
          </a:graphicData>
        </a:graphic>
      </p:graphicFrame>
      <p:pic>
        <p:nvPicPr>
          <p:cNvPr id="8233" name="Picture 104"/>
          <p:cNvPicPr>
            <a:picLocks noChangeAspect="1" noChangeArrowheads="1"/>
          </p:cNvPicPr>
          <p:nvPr/>
        </p:nvPicPr>
        <p:blipFill>
          <a:blip r:embed="rId2" cstate="print"/>
          <a:srcRect/>
          <a:stretch>
            <a:fillRect/>
          </a:stretch>
        </p:blipFill>
        <p:spPr bwMode="auto">
          <a:xfrm>
            <a:off x="3786188" y="2019300"/>
            <a:ext cx="4933950" cy="4124325"/>
          </a:xfrm>
          <a:prstGeom prst="rect">
            <a:avLst/>
          </a:prstGeom>
          <a:noFill/>
          <a:ln w="9525">
            <a:noFill/>
            <a:miter lim="800000"/>
            <a:headEnd/>
            <a:tailEnd/>
          </a:ln>
        </p:spPr>
      </p:pic>
      <p:pic>
        <p:nvPicPr>
          <p:cNvPr id="5" name="Picture 2" descr="K:\我的工作\德易东方\策划\PPT模板\德易东方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779183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6"/>
          <p:cNvSpPr>
            <a:spLocks noGrp="1" noChangeArrowheads="1"/>
          </p:cNvSpPr>
          <p:nvPr>
            <p:ph type="title"/>
          </p:nvPr>
        </p:nvSpPr>
        <p:spPr>
          <a:xfrm>
            <a:off x="457200" y="714375"/>
            <a:ext cx="8229600" cy="1143000"/>
          </a:xfrm>
        </p:spPr>
        <p:txBody>
          <a:bodyPr/>
          <a:lstStyle/>
          <a:p>
            <a:pPr eaLnBrk="1" hangingPunct="1"/>
            <a:r>
              <a:rPr lang="zh-CN" altLang="en-US" b="1" dirty="0" smtClean="0">
                <a:latin typeface="华文楷体" pitchFamily="2" charset="-122"/>
                <a:ea typeface="华文楷体" pitchFamily="2" charset="-122"/>
              </a:rPr>
              <a:t>计算相似度矩阵（</a:t>
            </a:r>
            <a:r>
              <a:rPr lang="en-US" altLang="zh-CN" b="1" dirty="0" smtClean="0">
                <a:latin typeface="华文楷体" pitchFamily="2" charset="-122"/>
                <a:ea typeface="华文楷体" pitchFamily="2" charset="-122"/>
              </a:rPr>
              <a:t>V</a:t>
            </a:r>
            <a:r>
              <a:rPr lang="zh-CN" altLang="en-US" b="1" dirty="0" smtClean="0">
                <a:latin typeface="华文楷体" pitchFamily="2" charset="-122"/>
                <a:ea typeface="华文楷体" pitchFamily="2" charset="-122"/>
              </a:rPr>
              <a:t>）</a:t>
            </a:r>
          </a:p>
        </p:txBody>
      </p:sp>
      <p:sp>
        <p:nvSpPr>
          <p:cNvPr id="1031" name="Rectangle 9"/>
          <p:cNvSpPr>
            <a:spLocks noChangeArrowheads="1"/>
          </p:cNvSpPr>
          <p:nvPr/>
        </p:nvSpPr>
        <p:spPr bwMode="auto">
          <a:xfrm>
            <a:off x="3586163" y="3540125"/>
            <a:ext cx="9144000" cy="0"/>
          </a:xfrm>
          <a:prstGeom prst="rect">
            <a:avLst/>
          </a:prstGeom>
          <a:noFill/>
          <a:ln w="9525">
            <a:noFill/>
            <a:miter lim="800000"/>
            <a:headEnd/>
            <a:tailEnd/>
          </a:ln>
        </p:spPr>
        <p:txBody>
          <a:bodyPr>
            <a:spAutoFit/>
          </a:bodyPr>
          <a:lstStyle/>
          <a:p>
            <a:endParaRPr lang="zh-CN" altLang="en-US"/>
          </a:p>
        </p:txBody>
      </p:sp>
      <p:sp>
        <p:nvSpPr>
          <p:cNvPr id="1032" name="Rectangle 11"/>
          <p:cNvSpPr>
            <a:spLocks noChangeArrowheads="1"/>
          </p:cNvSpPr>
          <p:nvPr/>
        </p:nvSpPr>
        <p:spPr bwMode="auto">
          <a:xfrm>
            <a:off x="3262313" y="3511550"/>
            <a:ext cx="9144000" cy="0"/>
          </a:xfrm>
          <a:prstGeom prst="rect">
            <a:avLst/>
          </a:prstGeom>
          <a:noFill/>
          <a:ln w="9525">
            <a:noFill/>
            <a:miter lim="800000"/>
            <a:headEnd/>
            <a:tailEnd/>
          </a:ln>
        </p:spPr>
        <p:txBody>
          <a:bodyPr>
            <a:spAutoFit/>
          </a:bodyPr>
          <a:lstStyle/>
          <a:p>
            <a:endParaRPr lang="zh-CN" altLang="en-US"/>
          </a:p>
        </p:txBody>
      </p:sp>
      <p:pic>
        <p:nvPicPr>
          <p:cNvPr id="11" name="Picture 2" descr="K:\我的工作\德易东方\策划\PPT模板\德易东方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 t="47650" r="43729" b="32210"/>
          <a:stretch>
            <a:fillRect/>
          </a:stretch>
        </p:blipFill>
        <p:spPr bwMode="auto">
          <a:xfrm>
            <a:off x="7812360" y="6293457"/>
            <a:ext cx="1297018" cy="525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9" name="Picture 2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1560" y="2376512"/>
            <a:ext cx="3467100" cy="3476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0" name="Picture 2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55976" y="2443187"/>
            <a:ext cx="4371975" cy="340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1" name="Picture 2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73685" y="5836121"/>
            <a:ext cx="1704975" cy="81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122163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15479</TotalTime>
  <Words>5647</Words>
  <Application>Microsoft Office PowerPoint</Application>
  <PresentationFormat>全屏显示(4:3)</PresentationFormat>
  <Paragraphs>561</Paragraphs>
  <Slides>67</Slides>
  <Notes>6</Notes>
  <HiddenSlides>0</HiddenSlides>
  <MMClips>0</MMClips>
  <ScaleCrop>false</ScaleCrop>
  <HeadingPairs>
    <vt:vector size="4" baseType="variant">
      <vt:variant>
        <vt:lpstr>主题</vt:lpstr>
      </vt:variant>
      <vt:variant>
        <vt:i4>2</vt:i4>
      </vt:variant>
      <vt:variant>
        <vt:lpstr>幻灯片标题</vt:lpstr>
      </vt:variant>
      <vt:variant>
        <vt:i4>67</vt:i4>
      </vt:variant>
    </vt:vector>
  </HeadingPairs>
  <TitlesOfParts>
    <vt:vector size="69" baseType="lpstr">
      <vt:lpstr>Office 主题</vt:lpstr>
      <vt:lpstr>2_Office 主题</vt:lpstr>
      <vt:lpstr>序列比对</vt:lpstr>
      <vt:lpstr>幻灯片 2</vt:lpstr>
      <vt:lpstr>幻灯片 3</vt:lpstr>
      <vt:lpstr>为什么要做序列比对？</vt:lpstr>
      <vt:lpstr>什么是比对</vt:lpstr>
      <vt:lpstr>经典软件</vt:lpstr>
      <vt:lpstr>Swiss-Waterman动态规划算法</vt:lpstr>
      <vt:lpstr>打分矩阵（σ）</vt:lpstr>
      <vt:lpstr>计算相似度矩阵（V）</vt:lpstr>
      <vt:lpstr>回溯找到最佳路径</vt:lpstr>
      <vt:lpstr>最佳比对结果</vt:lpstr>
      <vt:lpstr>序列格式</vt:lpstr>
      <vt:lpstr>Questions:</vt:lpstr>
      <vt:lpstr>幻灯片 14</vt:lpstr>
      <vt:lpstr>全局比对软件Clustal W</vt:lpstr>
      <vt:lpstr>程序使用</vt:lpstr>
      <vt:lpstr>幻灯片 17</vt:lpstr>
      <vt:lpstr>幻灯片 18</vt:lpstr>
      <vt:lpstr>输出</vt:lpstr>
      <vt:lpstr>幻灯片 20</vt:lpstr>
      <vt:lpstr>幻灯片 21</vt:lpstr>
      <vt:lpstr>幻灯片 22</vt:lpstr>
      <vt:lpstr>ClustalW的特点</vt:lpstr>
      <vt:lpstr>幻灯片 24</vt:lpstr>
      <vt:lpstr>局部比对的一些概念</vt:lpstr>
      <vt:lpstr>BLAST</vt:lpstr>
      <vt:lpstr>BLAST比对软件包的各个程序</vt:lpstr>
      <vt:lpstr>BLAST的算法流程</vt:lpstr>
      <vt:lpstr>BLAST资源</vt:lpstr>
      <vt:lpstr>本地BLAST（一）</vt:lpstr>
      <vt:lpstr>本地BLAST（二）</vt:lpstr>
      <vt:lpstr>建库（formatdb）</vt:lpstr>
      <vt:lpstr>比对</vt:lpstr>
      <vt:lpstr>幻灯片 34</vt:lpstr>
      <vt:lpstr>幻灯片 35</vt:lpstr>
      <vt:lpstr>幻灯片 36</vt:lpstr>
      <vt:lpstr>其他参数</vt:lpstr>
      <vt:lpstr>BLAST—m8格式</vt:lpstr>
      <vt:lpstr>NCBI提供的BLAST服务(一)</vt:lpstr>
      <vt:lpstr>NCBI提供的BLAST服务(二)</vt:lpstr>
      <vt:lpstr>结果页面（一）</vt:lpstr>
      <vt:lpstr>结果页面（二）</vt:lpstr>
      <vt:lpstr>BLAT</vt:lpstr>
      <vt:lpstr>幻灯片 44</vt:lpstr>
      <vt:lpstr>幻灯片 45</vt:lpstr>
      <vt:lpstr>幻灯片 46</vt:lpstr>
      <vt:lpstr>幻灯片 47</vt:lpstr>
      <vt:lpstr>幻灯片 48</vt:lpstr>
      <vt:lpstr>BLAT</vt:lpstr>
      <vt:lpstr>幻灯片 50</vt:lpstr>
      <vt:lpstr>幻灯片 51</vt:lpstr>
      <vt:lpstr>短序列</vt:lpstr>
      <vt:lpstr>SOAP</vt:lpstr>
      <vt:lpstr>建二进制索引</vt:lpstr>
      <vt:lpstr>SOAP主要参数</vt:lpstr>
      <vt:lpstr>单向reads比对</vt:lpstr>
      <vt:lpstr>正反向reads比对</vt:lpstr>
      <vt:lpstr>PE输出</vt:lpstr>
      <vt:lpstr>常用参数</vt:lpstr>
      <vt:lpstr>BWA</vt:lpstr>
      <vt:lpstr>BWA</vt:lpstr>
      <vt:lpstr>BWA比对命令</vt:lpstr>
      <vt:lpstr>幻灯片 63</vt:lpstr>
      <vt:lpstr>幻灯片 64</vt:lpstr>
      <vt:lpstr>其他短序列比对软件</vt:lpstr>
      <vt:lpstr>小结和思考</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遗传病诊断新策略</dc:title>
  <dc:creator>B201</dc:creator>
  <cp:lastModifiedBy>Administrator</cp:lastModifiedBy>
  <cp:revision>441</cp:revision>
  <dcterms:modified xsi:type="dcterms:W3CDTF">2018-06-11T03:12:45Z</dcterms:modified>
</cp:coreProperties>
</file>